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webextensions/webextension1.xml" ContentType="application/vnd.ms-office.webextension+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1"/>
    <p:sldMasterId id="2147484630" r:id="rId2"/>
    <p:sldMasterId id="2147484759" r:id="rId3"/>
    <p:sldMasterId id="2147484947" r:id="rId4"/>
    <p:sldMasterId id="2147484960" r:id="rId5"/>
  </p:sldMasterIdLst>
  <p:notesMasterIdLst>
    <p:notesMasterId r:id="rId68"/>
  </p:notesMasterIdLst>
  <p:sldIdLst>
    <p:sldId id="2147479503" r:id="rId6"/>
    <p:sldId id="2147470605" r:id="rId7"/>
    <p:sldId id="2147483624" r:id="rId8"/>
    <p:sldId id="278" r:id="rId9"/>
    <p:sldId id="284" r:id="rId10"/>
    <p:sldId id="2147483647" r:id="rId11"/>
    <p:sldId id="260" r:id="rId12"/>
    <p:sldId id="261" r:id="rId13"/>
    <p:sldId id="262" r:id="rId14"/>
    <p:sldId id="274" r:id="rId15"/>
    <p:sldId id="275" r:id="rId16"/>
    <p:sldId id="280" r:id="rId17"/>
    <p:sldId id="281" r:id="rId18"/>
    <p:sldId id="2147483591" r:id="rId19"/>
    <p:sldId id="2147483644" r:id="rId20"/>
    <p:sldId id="269" r:id="rId21"/>
    <p:sldId id="272" r:id="rId22"/>
    <p:sldId id="276" r:id="rId23"/>
    <p:sldId id="279" r:id="rId24"/>
    <p:sldId id="282" r:id="rId25"/>
    <p:sldId id="285" r:id="rId26"/>
    <p:sldId id="287" r:id="rId27"/>
    <p:sldId id="292" r:id="rId28"/>
    <p:sldId id="293" r:id="rId29"/>
    <p:sldId id="294" r:id="rId30"/>
    <p:sldId id="295" r:id="rId31"/>
    <p:sldId id="301" r:id="rId32"/>
    <p:sldId id="277" r:id="rId33"/>
    <p:sldId id="273" r:id="rId34"/>
    <p:sldId id="270" r:id="rId35"/>
    <p:sldId id="265" r:id="rId36"/>
    <p:sldId id="264" r:id="rId37"/>
    <p:sldId id="256" r:id="rId38"/>
    <p:sldId id="258" r:id="rId39"/>
    <p:sldId id="283" r:id="rId40"/>
    <p:sldId id="296" r:id="rId41"/>
    <p:sldId id="297" r:id="rId42"/>
    <p:sldId id="298" r:id="rId43"/>
    <p:sldId id="299" r:id="rId44"/>
    <p:sldId id="300" r:id="rId45"/>
    <p:sldId id="302" r:id="rId46"/>
    <p:sldId id="2147483645" r:id="rId47"/>
    <p:sldId id="259" r:id="rId48"/>
    <p:sldId id="2147483394" r:id="rId49"/>
    <p:sldId id="268" r:id="rId50"/>
    <p:sldId id="2147483646" r:id="rId51"/>
    <p:sldId id="271" r:id="rId52"/>
    <p:sldId id="257" r:id="rId53"/>
    <p:sldId id="2147483347" r:id="rId54"/>
    <p:sldId id="2147483346" r:id="rId55"/>
    <p:sldId id="2147483382" r:id="rId56"/>
    <p:sldId id="2147481163" r:id="rId57"/>
    <p:sldId id="290" r:id="rId58"/>
    <p:sldId id="2147483477" r:id="rId59"/>
    <p:sldId id="2147483475" r:id="rId60"/>
    <p:sldId id="288" r:id="rId61"/>
    <p:sldId id="263" r:id="rId62"/>
    <p:sldId id="2147483384" r:id="rId63"/>
    <p:sldId id="291" r:id="rId64"/>
    <p:sldId id="266" r:id="rId65"/>
    <p:sldId id="289" r:id="rId66"/>
    <p:sldId id="267"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38B5150-A82C-42D5-AAA7-92FF5002593C}">
          <p14:sldIdLst>
            <p14:sldId id="2147479503"/>
            <p14:sldId id="2147470605"/>
          </p14:sldIdLst>
        </p14:section>
        <p14:section name="February 2026 - Summary" id="{DEB3B0AD-5BEB-4685-A985-C2D3BEF85E6D}">
          <p14:sldIdLst>
            <p14:sldId id="2147483624"/>
          </p14:sldIdLst>
        </p14:section>
        <p14:section name="User capabilities" id="{EFE84744-192F-4670-ABF3-24A2F80FE468}">
          <p14:sldIdLst>
            <p14:sldId id="278"/>
            <p14:sldId id="284"/>
            <p14:sldId id="2147483647"/>
            <p14:sldId id="260"/>
            <p14:sldId id="261"/>
            <p14:sldId id="262"/>
            <p14:sldId id="274"/>
            <p14:sldId id="275"/>
            <p14:sldId id="280"/>
            <p14:sldId id="281"/>
            <p14:sldId id="2147483591"/>
            <p14:sldId id="2147483644"/>
            <p14:sldId id="269"/>
            <p14:sldId id="272"/>
            <p14:sldId id="276"/>
            <p14:sldId id="279"/>
            <p14:sldId id="282"/>
            <p14:sldId id="285"/>
            <p14:sldId id="287"/>
            <p14:sldId id="292"/>
            <p14:sldId id="293"/>
            <p14:sldId id="294"/>
            <p14:sldId id="295"/>
            <p14:sldId id="301"/>
          </p14:sldIdLst>
        </p14:section>
        <p14:section name="IT admin capabilities" id="{6AD2C149-3C15-4F3E-8F90-98AECFA88E07}">
          <p14:sldIdLst>
            <p14:sldId id="277"/>
            <p14:sldId id="273"/>
            <p14:sldId id="270"/>
            <p14:sldId id="265"/>
            <p14:sldId id="264"/>
            <p14:sldId id="256"/>
            <p14:sldId id="258"/>
          </p14:sldIdLst>
        </p14:section>
        <p14:section name="Copilot Extensibility" id="{56C1879F-FD8C-4980-AEB4-2E9F3A40A892}">
          <p14:sldIdLst>
            <p14:sldId id="283"/>
            <p14:sldId id="296"/>
            <p14:sldId id="297"/>
            <p14:sldId id="298"/>
            <p14:sldId id="299"/>
            <p14:sldId id="300"/>
            <p14:sldId id="302"/>
            <p14:sldId id="2147483645"/>
            <p14:sldId id="259"/>
          </p14:sldIdLst>
        </p14:section>
        <p14:section name="Copilot release notes" id="{8C174E54-AF06-4BE2-8537-22016944D84B}">
          <p14:sldIdLst>
            <p14:sldId id="2147483394"/>
            <p14:sldId id="268"/>
            <p14:sldId id="2147483646"/>
            <p14:sldId id="271"/>
          </p14:sldIdLst>
        </p14:section>
        <p14:section name="Roadmap" id="{2154919D-A2E9-4489-9B19-A62298A5D09F}">
          <p14:sldIdLst>
            <p14:sldId id="257"/>
            <p14:sldId id="2147483347"/>
            <p14:sldId id="2147483346"/>
            <p14:sldId id="2147483382"/>
          </p14:sldIdLst>
        </p14:section>
        <p14:section name="Thank you and close" id="{4E43546A-851D-4D96-8572-0FC4E598848E}">
          <p14:sldIdLst>
            <p14:sldId id="2147481163"/>
          </p14:sldIdLst>
        </p14:section>
        <p14:section name="Feedback" id="{D4D43140-FCD7-4856-9C1F-CE673D2C8C9B}">
          <p14:sldIdLst>
            <p14:sldId id="290"/>
          </p14:sldIdLst>
        </p14:section>
        <p14:section name="Resources" id="{2BBF2545-B514-4C1F-886F-7A30ABA83DCA}">
          <p14:sldIdLst>
            <p14:sldId id="2147483477"/>
          </p14:sldIdLst>
        </p14:section>
        <p14:section name="Copilot Studio" id="{B9EFC7B2-D944-4DE5-813D-B1674339AF2D}">
          <p14:sldIdLst>
            <p14:sldId id="2147483475"/>
            <p14:sldId id="288"/>
          </p14:sldIdLst>
        </p14:section>
        <p14:section name="What's new in Frontier" id="{3EC6E115-8393-49CC-8452-BBCE9F093C0D}">
          <p14:sldIdLst>
            <p14:sldId id="263"/>
            <p14:sldId id="2147483384"/>
          </p14:sldIdLst>
        </p14:section>
        <p14:section name="September 2025" id="{1337A0C4-D235-4CDA-93DD-F62E3663ACA3}">
          <p14:sldIdLst>
            <p14:sldId id="291"/>
          </p14:sldIdLst>
        </p14:section>
        <p14:section name="October 2025" id="{B1E09EAB-916D-4A7D-9D76-DFB11A223923}">
          <p14:sldIdLst>
            <p14:sldId id="266"/>
          </p14:sldIdLst>
        </p14:section>
        <p14:section name="November &amp; December 2025" id="{DD7ABFCF-A8E2-40AF-894D-FBA6EAE9D725}">
          <p14:sldIdLst>
            <p14:sldId id="289"/>
          </p14:sldIdLst>
        </p14:section>
        <p14:section name="January 2026" id="{4D50E38B-7210-4DBB-A6D4-98166161017E}">
          <p14:sldIdLst>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40084816-6205-3F42-3D7A-79D4123FA874}" name="Martin Boam" initials="MB" userId="S::maboam@microsoft.com::d74053f3-094e-4874-ba00-62f2ab693b3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40CC"/>
    <a:srgbClr val="EFF0F2"/>
    <a:srgbClr val="1C96DF"/>
    <a:srgbClr val="232323"/>
    <a:srgbClr val="4FE5FF"/>
    <a:srgbClr val="00B0F0"/>
    <a:srgbClr val="5C5AD4"/>
    <a:srgbClr val="F2F2F2"/>
    <a:srgbClr val="FFB900"/>
    <a:srgbClr val="3A49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13" autoAdjust="0"/>
    <p:restoredTop sz="84485" autoAdjust="0"/>
  </p:normalViewPr>
  <p:slideViewPr>
    <p:cSldViewPr snapToGrid="0">
      <p:cViewPr varScale="1">
        <p:scale>
          <a:sx n="93" d="100"/>
          <a:sy n="93" d="100"/>
        </p:scale>
        <p:origin x="714" y="72"/>
      </p:cViewPr>
      <p:guideLst/>
    </p:cSldViewPr>
  </p:slideViewPr>
  <p:outlineViewPr>
    <p:cViewPr>
      <p:scale>
        <a:sx n="33" d="100"/>
        <a:sy n="33" d="100"/>
      </p:scale>
      <p:origin x="0" y="-787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EF9CC-2080-4F19-B950-EAF880E7ABCF}" type="datetimeFigureOut">
              <a:rPr lang="en-US" smtClean="0"/>
              <a:t>3/11/2026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1081-E19D-419D-B0AB-F3E631795016}" type="slidenum">
              <a:rPr lang="en-US" smtClean="0"/>
              <a:t>‹#›</a:t>
            </a:fld>
            <a:endParaRPr lang="en-US" dirty="0"/>
          </a:p>
        </p:txBody>
      </p:sp>
    </p:spTree>
    <p:extLst>
      <p:ext uri="{BB962C8B-B14F-4D97-AF65-F5344CB8AC3E}">
        <p14:creationId xmlns:p14="http://schemas.microsoft.com/office/powerpoint/2010/main" val="1110640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icrosoft.com/en-us/microsoft-365/roadmap?id=54218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icrosoft.com/en-us/microsoft-365/roadmap?id=542186"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microsoft.com/en-us/microsoft-365/roadmap?id=54852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echcommunity.microsoft.com/blog/onedriveblog/agents-in-onedrive-now-generally-available-your-ai-assistant-built-with-your-own/449092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microsoft.com/en-us/microsoft-365/roadmap?id=54773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icrosoft.com/en-us/microsoft-365/roadmap?id=526793"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icrosoft.com/en-us/microsoft-365/roadmap?id=54864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icrosoft.com/en-us/microsoft-365/roadmap?id=50158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microsoft.com/en-us/microsoft-365/roadmap?id=519571"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learn.microsoft.com/en-us/copilot/microsoft-365/release-notes?tabs=al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56.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learn.microsoft.com/en-us/microsoft-copilot-studio/whats-new" TargetMode="External"/><Relationship Id="rId2" Type="http://schemas.openxmlformats.org/officeDocument/2006/relationships/slide" Target="../slides/slide58.xml"/><Relationship Id="rId1" Type="http://schemas.openxmlformats.org/officeDocument/2006/relationships/notesMaster" Target="../notesMasters/notesMaster1.xml"/><Relationship Id="rId5" Type="http://schemas.openxmlformats.org/officeDocument/2006/relationships/hyperlink" Target="https://www.microsoft.com/en-us/microsoft-copilot/blog/copilot-studio/whats-new-in-copilot-studio-may-2025/" TargetMode="External"/><Relationship Id="rId4" Type="http://schemas.openxmlformats.org/officeDocument/2006/relationships/hyperlink" Target="https://www.microsoft.com/en-us/microsoft-copilot/blog/copilot-studio/"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3</a:t>
            </a:r>
            <a:r>
              <a:rPr kumimoji="0" lang="en-GB" sz="1200" b="0" i="0" u="none" strike="noStrike" kern="0" cap="none" spc="-71" normalizeH="0" baseline="30000" noProof="0" dirty="0">
                <a:ln>
                  <a:noFill/>
                </a:ln>
                <a:solidFill>
                  <a:srgbClr val="5C5AD4"/>
                </a:solidFill>
                <a:effectLst/>
                <a:uLnTx/>
                <a:uFillTx/>
                <a:latin typeface="Segoe UI Semibold"/>
              </a:rPr>
              <a:t>rd</a:t>
            </a:r>
            <a:r>
              <a:rPr kumimoji="0" lang="en-GB" sz="1200" b="0" i="0" u="none" strike="noStrike" kern="0" cap="none" spc="-71" normalizeH="0" baseline="0" noProof="0" dirty="0">
                <a:ln>
                  <a:noFill/>
                </a:ln>
                <a:solidFill>
                  <a:srgbClr val="5C5AD4"/>
                </a:solidFill>
                <a:effectLst/>
                <a:uLnTx/>
                <a:uFillTx/>
                <a:latin typeface="Segoe UI Semibold"/>
              </a:rPr>
              <a:t> March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GB"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dirty="0"/>
              <a:t>Thank you. </a:t>
            </a:r>
          </a:p>
          <a:p>
            <a:pPr marL="0" marR="0" lvl="0" indent="0" defTabSz="932509" eaLnBrk="1" fontAlgn="auto" latinLnBrk="0" hangingPunct="1">
              <a:lnSpc>
                <a:spcPct val="100000"/>
              </a:lnSpc>
              <a:spcBef>
                <a:spcPts val="0"/>
              </a:spcBef>
              <a:spcAft>
                <a:spcPts val="0"/>
              </a:spcAft>
              <a:buClrTx/>
              <a:buSzTx/>
              <a:buFontTx/>
              <a:buNone/>
              <a:tabLst/>
              <a:defRPr/>
            </a:pPr>
            <a:endParaRPr lang="en-US" dirty="0"/>
          </a:p>
          <a:p>
            <a:pPr marL="0" marR="0" lvl="0" indent="0" algn="l" defTabSz="932509" rtl="0" eaLnBrk="1" fontAlgn="auto" latinLnBrk="0" hangingPunct="1">
              <a:lnSpc>
                <a:spcPct val="100000"/>
              </a:lnSpc>
              <a:spcBef>
                <a:spcPts val="0"/>
              </a:spcBef>
              <a:spcAft>
                <a:spcPts val="0"/>
              </a:spcAft>
              <a:buClrTx/>
              <a:buSzTx/>
              <a:buFontTx/>
              <a:buNone/>
              <a:tabLst/>
              <a:defRPr/>
            </a:pPr>
            <a:r>
              <a:rPr lang="en-US" dirty="0"/>
              <a:t>Got Feedback ? – https://aka.ms/WhatsNewCopilot/Feedback</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US" dirty="0"/>
              <a:t>Resources - check appendix slides </a:t>
            </a:r>
            <a:r>
              <a:rPr lang="en-US" dirty="0">
                <a:sym typeface="Wingdings" panose="05000000000000000000" pitchFamily="2" charset="2"/>
              </a:rPr>
              <a:t></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3/11/2026 11:22 AM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BB416-23B4-1197-89BA-AC47A74EA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CC446A-521A-FDBE-9100-257415B73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DB4669-1C70-6D4B-3BDE-10CFCE6CE45D}"/>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brings Copilot Chat directly into the Copilot Search experience. As users perform a search, the chat pane now remains visible and interactive, allowing them to ask deeper, more targeted questions about the search results without leaving the page.</a:t>
            </a:r>
          </a:p>
          <a:p>
            <a:pPr fontAlgn="t"/>
            <a:r>
              <a:rPr lang="en-GB" sz="1200" b="0" i="0" kern="1200" dirty="0">
                <a:solidFill>
                  <a:schemeClr val="tx1"/>
                </a:solidFill>
                <a:effectLst/>
                <a:latin typeface="+mn-lt"/>
                <a:ea typeface="+mn-ea"/>
                <a:cs typeface="+mn-cs"/>
              </a:rPr>
              <a:t>The key benefit is the removal of unnecessary context‑switching. Instead of toggling between search and chat, users can stay in one unified workflow — reviewing results, clarifying information, and requesting summaries or explanations all in the same place.</a:t>
            </a:r>
          </a:p>
          <a:p>
            <a:pPr fontAlgn="t"/>
            <a:r>
              <a:rPr lang="en-GB" sz="1200" b="0" i="0" kern="1200" dirty="0">
                <a:solidFill>
                  <a:schemeClr val="tx1"/>
                </a:solidFill>
                <a:effectLst/>
                <a:latin typeface="+mn-lt"/>
                <a:ea typeface="+mn-ea"/>
                <a:cs typeface="+mn-cs"/>
              </a:rPr>
              <a:t>This makes the search process more intuitive and significantly boosts productivity, especially when users need to explore complex topics or compare multiple pieces of information.</a:t>
            </a:r>
          </a:p>
          <a:p>
            <a:pPr fontAlgn="t"/>
            <a:r>
              <a:rPr lang="en-GB" sz="1200" b="0" i="0" kern="1200" dirty="0">
                <a:solidFill>
                  <a:schemeClr val="tx1"/>
                </a:solidFill>
                <a:effectLst/>
                <a:latin typeface="+mn-lt"/>
                <a:ea typeface="+mn-ea"/>
                <a:cs typeface="+mn-cs"/>
              </a:rPr>
              <a:t>The integrated experience is </a:t>
            </a:r>
            <a:r>
              <a:rPr lang="en-GB" sz="1200" b="1" i="0" kern="1200" dirty="0">
                <a:solidFill>
                  <a:schemeClr val="tx1"/>
                </a:solidFill>
                <a:effectLst/>
                <a:latin typeface="+mn-lt"/>
                <a:ea typeface="+mn-ea"/>
                <a:cs typeface="+mn-cs"/>
              </a:rPr>
              <a:t>rolling out in March</a:t>
            </a:r>
            <a:r>
              <a:rPr lang="en-GB" sz="1200" b="0" i="0" kern="1200" dirty="0">
                <a:solidFill>
                  <a:schemeClr val="tx1"/>
                </a:solidFill>
                <a:effectLst/>
                <a:latin typeface="+mn-lt"/>
                <a:ea typeface="+mn-ea"/>
                <a:cs typeface="+mn-cs"/>
              </a:rPr>
              <a:t>, bringing a smoother and more efficient Copilot‑powered search experience to users.</a:t>
            </a:r>
          </a:p>
        </p:txBody>
      </p:sp>
      <p:sp>
        <p:nvSpPr>
          <p:cNvPr id="4" name="Slide Number Placeholder 3">
            <a:extLst>
              <a:ext uri="{FF2B5EF4-FFF2-40B4-BE49-F238E27FC236}">
                <a16:creationId xmlns:a16="http://schemas.microsoft.com/office/drawing/2014/main" id="{59196FA7-F138-E733-A251-622718C023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982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BBBD-760A-98F3-3BAB-6C32148BE6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9990D-981F-82F7-B2E0-FD53435649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D5E6EC-7598-6FC6-EC28-17226547093C}"/>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Copilot mobile widgets and action button</a:t>
            </a:r>
            <a:r>
              <a:rPr lang="en-GB" sz="1200" b="0" i="0" kern="1200" dirty="0">
                <a:solidFill>
                  <a:schemeClr val="tx1"/>
                </a:solidFill>
                <a:effectLst/>
                <a:latin typeface="+mn-lt"/>
                <a:ea typeface="+mn-ea"/>
                <a:cs typeface="+mn-cs"/>
              </a:rPr>
              <a:t> enable users to chat with Copilot while they’re on the go. The widgets bring Microsoft 365 Copilot features right to a mobile device’s Home and Lock screens. With just one tap of the Copilot widget or Copilot action button, users can start a chat with Copilot, activate a voice conversation, or open the camera to attach a photo to Copilot Chat. This makes it easier to catch up, ask questions, and brainstorm with Copilot on a mobile device. Mobile widgets on iOS and Android, and action button on iOS rolled out in February.</a:t>
            </a:r>
          </a:p>
        </p:txBody>
      </p:sp>
      <p:sp>
        <p:nvSpPr>
          <p:cNvPr id="4" name="Slide Number Placeholder 3">
            <a:extLst>
              <a:ext uri="{FF2B5EF4-FFF2-40B4-BE49-F238E27FC236}">
                <a16:creationId xmlns:a16="http://schemas.microsoft.com/office/drawing/2014/main" id="{C23629D2-B7A8-51FD-7FBF-7D5A0EC6E0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57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8880B-3C9B-95C5-B6A6-B8291BB55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33075-C2D3-7021-D31C-2BFCF51C42D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FFDFFC2-F84A-42FB-E2A4-9EF59A16DDBA}"/>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brand kits within the Create experience, making it much easier for teams to keep Copilot‑generated content on brand. Instead of manually defining colors, fonts, and styling, users can now </a:t>
            </a:r>
            <a:r>
              <a:rPr lang="en-GB" sz="1200" b="1" i="0" kern="1200" dirty="0">
                <a:solidFill>
                  <a:schemeClr val="tx1"/>
                </a:solidFill>
                <a:effectLst/>
                <a:latin typeface="+mn-lt"/>
                <a:ea typeface="+mn-ea"/>
                <a:cs typeface="+mn-cs"/>
              </a:rPr>
              <a:t>upload their organization’s brand guidelines document</a:t>
            </a:r>
            <a:r>
              <a:rPr lang="en-GB" sz="1200" b="0" i="0" kern="1200" dirty="0">
                <a:solidFill>
                  <a:schemeClr val="tx1"/>
                </a:solidFill>
                <a:effectLst/>
                <a:latin typeface="+mn-lt"/>
                <a:ea typeface="+mn-ea"/>
                <a:cs typeface="+mn-cs"/>
              </a:rPr>
              <a:t>, and Copilot automatically extracts all the key brand elements.</a:t>
            </a:r>
          </a:p>
          <a:p>
            <a:pPr fontAlgn="t"/>
            <a:r>
              <a:rPr lang="en-GB" sz="1200" b="0" i="0" kern="1200" dirty="0">
                <a:solidFill>
                  <a:schemeClr val="tx1"/>
                </a:solidFill>
                <a:effectLst/>
                <a:latin typeface="+mn-lt"/>
                <a:ea typeface="+mn-ea"/>
                <a:cs typeface="+mn-cs"/>
              </a:rPr>
              <a:t>This significantly streamlines brand asset management and removes a lot of repetitive setup work. It’s especially helpful for marketing, communications, and sales teams who need to ensure that any content Copilot produces is visually aligned with corporate identity.</a:t>
            </a:r>
          </a:p>
          <a:p>
            <a:pPr fontAlgn="t"/>
            <a:r>
              <a:rPr lang="en-GB" sz="1200" b="0" i="0" kern="1200" dirty="0">
                <a:solidFill>
                  <a:schemeClr val="tx1"/>
                </a:solidFill>
                <a:effectLst/>
                <a:latin typeface="+mn-lt"/>
                <a:ea typeface="+mn-ea"/>
                <a:cs typeface="+mn-cs"/>
              </a:rPr>
              <a:t>The result is faster content creation with </a:t>
            </a:r>
            <a:r>
              <a:rPr lang="en-GB" sz="1200" b="1" i="0" kern="1200" dirty="0">
                <a:solidFill>
                  <a:schemeClr val="tx1"/>
                </a:solidFill>
                <a:effectLst/>
                <a:latin typeface="+mn-lt"/>
                <a:ea typeface="+mn-ea"/>
                <a:cs typeface="+mn-cs"/>
              </a:rPr>
              <a:t>built‑in brand consistency</a:t>
            </a:r>
            <a:r>
              <a:rPr lang="en-GB" sz="1200" b="0" i="0" kern="1200" dirty="0">
                <a:solidFill>
                  <a:schemeClr val="tx1"/>
                </a:solidFill>
                <a:effectLst/>
                <a:latin typeface="+mn-lt"/>
                <a:ea typeface="+mn-ea"/>
                <a:cs typeface="+mn-cs"/>
              </a:rPr>
              <a:t>, reducing errors and ensuring a uniform experience across presentations, documents, and creative outputs.</a:t>
            </a:r>
          </a:p>
          <a:p>
            <a:pPr fontAlgn="t"/>
            <a:r>
              <a:rPr lang="en-GB" sz="1200" b="0" i="0" kern="1200" dirty="0">
                <a:solidFill>
                  <a:schemeClr val="tx1"/>
                </a:solidFill>
                <a:effectLst/>
                <a:latin typeface="+mn-lt"/>
                <a:ea typeface="+mn-ea"/>
                <a:cs typeface="+mn-cs"/>
              </a:rPr>
              <a:t>This feature </a:t>
            </a:r>
            <a:r>
              <a:rPr lang="en-GB" sz="1200" b="1" i="0" kern="1200" dirty="0">
                <a:solidFill>
                  <a:schemeClr val="tx1"/>
                </a:solidFill>
                <a:effectLst/>
                <a:latin typeface="+mn-lt"/>
                <a:ea typeface="+mn-ea"/>
                <a:cs typeface="+mn-cs"/>
              </a:rPr>
              <a:t>rolled out in February</a:t>
            </a:r>
            <a:r>
              <a:rPr lang="en-GB" sz="1200" b="0" i="0" kern="1200" dirty="0">
                <a:solidFill>
                  <a:schemeClr val="tx1"/>
                </a:solidFill>
                <a:effectLst/>
                <a:latin typeface="+mn-lt"/>
                <a:ea typeface="+mn-ea"/>
                <a:cs typeface="+mn-cs"/>
              </a:rPr>
              <a:t>, so it’s already available for users.</a:t>
            </a:r>
          </a:p>
        </p:txBody>
      </p:sp>
      <p:sp>
        <p:nvSpPr>
          <p:cNvPr id="4" name="Slide Number Placeholder 3">
            <a:extLst>
              <a:ext uri="{FF2B5EF4-FFF2-40B4-BE49-F238E27FC236}">
                <a16:creationId xmlns:a16="http://schemas.microsoft.com/office/drawing/2014/main" id="{F92CF73C-74D0-3D65-ADC0-B65F69FC78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4398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647EE-FF36-4868-820C-DA14B108E4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4DE794-E6DF-E3AC-21BE-39A0C2D2529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227F5FE-C2B9-FB49-64F7-B798ED969F2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expands Copilot’s search capabilities by allowing it to include </a:t>
            </a:r>
            <a:r>
              <a:rPr lang="en-GB" sz="1200" b="1" i="0" kern="1200" dirty="0">
                <a:solidFill>
                  <a:schemeClr val="tx1"/>
                </a:solidFill>
                <a:effectLst/>
                <a:latin typeface="+mn-lt"/>
                <a:ea typeface="+mn-ea"/>
                <a:cs typeface="+mn-cs"/>
              </a:rPr>
              <a:t>email attachments</a:t>
            </a:r>
            <a:r>
              <a:rPr lang="en-GB" sz="1200" b="0" i="0" kern="1200" dirty="0">
                <a:solidFill>
                  <a:schemeClr val="tx1"/>
                </a:solidFill>
                <a:effectLst/>
                <a:latin typeface="+mn-lt"/>
                <a:ea typeface="+mn-ea"/>
                <a:cs typeface="+mn-cs"/>
              </a:rPr>
              <a:t> in search results. Previously, attachments were harder to surface unless users manually navigated through email threads or folders. Now, Copilot can identify and return attachments just like any other file.</a:t>
            </a:r>
          </a:p>
          <a:p>
            <a:pPr fontAlgn="t"/>
            <a:r>
              <a:rPr lang="en-GB" sz="1200" b="0" i="0" kern="1200" dirty="0">
                <a:solidFill>
                  <a:schemeClr val="tx1"/>
                </a:solidFill>
                <a:effectLst/>
                <a:latin typeface="+mn-lt"/>
                <a:ea typeface="+mn-ea"/>
                <a:cs typeface="+mn-cs"/>
              </a:rPr>
              <a:t>When users perform a search, attachments appear both in </a:t>
            </a:r>
            <a:r>
              <a:rPr lang="en-GB" sz="1200" b="1" i="0" kern="1200" dirty="0">
                <a:solidFill>
                  <a:schemeClr val="tx1"/>
                </a:solidFill>
                <a:effectLst/>
                <a:latin typeface="+mn-lt"/>
                <a:ea typeface="+mn-ea"/>
                <a:cs typeface="+mn-cs"/>
              </a:rPr>
              <a:t>full search results</a:t>
            </a:r>
            <a:r>
              <a:rPr lang="en-GB" sz="1200" b="0" i="0" kern="1200" dirty="0">
                <a:solidFill>
                  <a:schemeClr val="tx1"/>
                </a:solidFill>
                <a:effectLst/>
                <a:latin typeface="+mn-lt"/>
                <a:ea typeface="+mn-ea"/>
                <a:cs typeface="+mn-cs"/>
              </a:rPr>
              <a:t> and when they apply </a:t>
            </a:r>
            <a:r>
              <a:rPr lang="en-GB" sz="1200" b="1" i="0" kern="1200" dirty="0">
                <a:solidFill>
                  <a:schemeClr val="tx1"/>
                </a:solidFill>
                <a:effectLst/>
                <a:latin typeface="+mn-lt"/>
                <a:ea typeface="+mn-ea"/>
                <a:cs typeface="+mn-cs"/>
              </a:rPr>
              <a:t>Outlook or SharePoint filters</a:t>
            </a:r>
            <a:r>
              <a:rPr lang="en-GB" sz="1200" b="0" i="0" kern="1200" dirty="0">
                <a:solidFill>
                  <a:schemeClr val="tx1"/>
                </a:solidFill>
                <a:effectLst/>
                <a:latin typeface="+mn-lt"/>
                <a:ea typeface="+mn-ea"/>
                <a:cs typeface="+mn-cs"/>
              </a:rPr>
              <a:t>. This creates a unified discovery experience, making it much easier to find documents that may be stored in different places across Microsoft 365.</a:t>
            </a:r>
          </a:p>
          <a:p>
            <a:pPr fontAlgn="t"/>
            <a:r>
              <a:rPr lang="en-GB" sz="1200" b="0" i="0" kern="1200" dirty="0">
                <a:solidFill>
                  <a:schemeClr val="tx1"/>
                </a:solidFill>
                <a:effectLst/>
                <a:latin typeface="+mn-lt"/>
                <a:ea typeface="+mn-ea"/>
                <a:cs typeface="+mn-cs"/>
              </a:rPr>
              <a:t>The key benefit is improved </a:t>
            </a:r>
            <a:r>
              <a:rPr lang="en-GB" sz="1200" b="1" i="0" kern="1200" dirty="0">
                <a:solidFill>
                  <a:schemeClr val="tx1"/>
                </a:solidFill>
                <a:effectLst/>
                <a:latin typeface="+mn-lt"/>
                <a:ea typeface="+mn-ea"/>
                <a:cs typeface="+mn-cs"/>
              </a:rPr>
              <a:t>speed and accuracy</a:t>
            </a:r>
            <a:r>
              <a:rPr lang="en-GB" sz="1200" b="0" i="0" kern="1200" dirty="0">
                <a:solidFill>
                  <a:schemeClr val="tx1"/>
                </a:solidFill>
                <a:effectLst/>
                <a:latin typeface="+mn-lt"/>
                <a:ea typeface="+mn-ea"/>
                <a:cs typeface="+mn-cs"/>
              </a:rPr>
              <a:t>. Users can locate important documents more quickly, without having to remember which email they came from or where they were saved.</a:t>
            </a:r>
          </a:p>
          <a:p>
            <a:pPr fontAlgn="t"/>
            <a:r>
              <a:rPr lang="en-GB" sz="1200" b="0" i="0" kern="1200" dirty="0">
                <a:solidFill>
                  <a:schemeClr val="tx1"/>
                </a:solidFill>
                <a:effectLst/>
                <a:latin typeface="+mn-lt"/>
                <a:ea typeface="+mn-ea"/>
                <a:cs typeface="+mn-cs"/>
              </a:rPr>
              <a:t>This enhancement </a:t>
            </a:r>
            <a:r>
              <a:rPr lang="en-GB" sz="1200" b="1" i="0" kern="1200" dirty="0">
                <a:solidFill>
                  <a:schemeClr val="tx1"/>
                </a:solidFill>
                <a:effectLst/>
                <a:latin typeface="+mn-lt"/>
                <a:ea typeface="+mn-ea"/>
                <a:cs typeface="+mn-cs"/>
              </a:rPr>
              <a:t>rolled out in February</a:t>
            </a:r>
            <a:r>
              <a:rPr lang="en-GB" sz="1200" b="0" i="0" kern="1200" dirty="0">
                <a:solidFill>
                  <a:schemeClr val="tx1"/>
                </a:solidFill>
                <a:effectLst/>
                <a:latin typeface="+mn-lt"/>
                <a:ea typeface="+mn-ea"/>
                <a:cs typeface="+mn-cs"/>
              </a:rPr>
              <a:t>, so the improved search experience is already available.</a:t>
            </a:r>
          </a:p>
        </p:txBody>
      </p:sp>
      <p:sp>
        <p:nvSpPr>
          <p:cNvPr id="4" name="Slide Number Placeholder 3">
            <a:extLst>
              <a:ext uri="{FF2B5EF4-FFF2-40B4-BE49-F238E27FC236}">
                <a16:creationId xmlns:a16="http://schemas.microsoft.com/office/drawing/2014/main" id="{35342113-BD35-0DE3-C249-21CC9EE0C6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8606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E4337-523A-F793-1AF5-2BA22B24E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3F98D-49A3-0336-938B-4C2465C72A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21A7DC-FC9F-A875-DEBB-EC72C80F920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enhances the Communities experience inside Microsoft Teams by bringing </a:t>
            </a:r>
            <a:r>
              <a:rPr lang="en-GB" sz="1200" b="1" i="0" kern="1200" dirty="0">
                <a:solidFill>
                  <a:schemeClr val="tx1"/>
                </a:solidFill>
                <a:effectLst/>
                <a:latin typeface="+mn-lt"/>
                <a:ea typeface="+mn-ea"/>
                <a:cs typeface="+mn-cs"/>
              </a:rPr>
              <a:t>community agents</a:t>
            </a:r>
            <a:r>
              <a:rPr lang="en-GB" sz="1200" b="0" i="0" kern="1200" dirty="0">
                <a:solidFill>
                  <a:schemeClr val="tx1"/>
                </a:solidFill>
                <a:effectLst/>
                <a:latin typeface="+mn-lt"/>
                <a:ea typeface="+mn-ea"/>
                <a:cs typeface="+mn-cs"/>
              </a:rPr>
              <a:t> directly into the Teams interface. Users can already participate in community conversations without switching apps, and now the agent adds AI‑powered support on top of that.</a:t>
            </a:r>
          </a:p>
          <a:p>
            <a:pPr fontAlgn="t"/>
            <a:r>
              <a:rPr lang="en-GB" sz="1200" b="0" i="0" kern="1200" dirty="0">
                <a:solidFill>
                  <a:schemeClr val="tx1"/>
                </a:solidFill>
                <a:effectLst/>
                <a:latin typeface="+mn-lt"/>
                <a:ea typeface="+mn-ea"/>
                <a:cs typeface="+mn-cs"/>
              </a:rPr>
              <a:t>The agent scans existing community discussions and any </a:t>
            </a:r>
            <a:r>
              <a:rPr lang="en-GB" sz="1200" b="1" i="0" kern="1200" dirty="0">
                <a:solidFill>
                  <a:schemeClr val="tx1"/>
                </a:solidFill>
                <a:effectLst/>
                <a:latin typeface="+mn-lt"/>
                <a:ea typeface="+mn-ea"/>
                <a:cs typeface="+mn-cs"/>
              </a:rPr>
              <a:t>specified SharePoint sites</a:t>
            </a:r>
            <a:r>
              <a:rPr lang="en-GB" sz="1200" b="0" i="0" kern="1200" dirty="0">
                <a:solidFill>
                  <a:schemeClr val="tx1"/>
                </a:solidFill>
                <a:effectLst/>
                <a:latin typeface="+mn-lt"/>
                <a:ea typeface="+mn-ea"/>
                <a:cs typeface="+mn-cs"/>
              </a:rPr>
              <a:t> to understand the context of unanswered questions. It then </a:t>
            </a:r>
            <a:r>
              <a:rPr lang="en-GB" sz="1200" b="1" i="0" kern="1200" dirty="0">
                <a:solidFill>
                  <a:schemeClr val="tx1"/>
                </a:solidFill>
                <a:effectLst/>
                <a:latin typeface="+mn-lt"/>
                <a:ea typeface="+mn-ea"/>
                <a:cs typeface="+mn-cs"/>
              </a:rPr>
              <a:t>drafts suggested responses</a:t>
            </a:r>
            <a:r>
              <a:rPr lang="en-GB" sz="1200" b="0" i="0" kern="1200" dirty="0">
                <a:solidFill>
                  <a:schemeClr val="tx1"/>
                </a:solidFill>
                <a:effectLst/>
                <a:latin typeface="+mn-lt"/>
                <a:ea typeface="+mn-ea"/>
                <a:cs typeface="+mn-cs"/>
              </a:rPr>
              <a:t> for community owners or leaders to review, helping reduce the number of unanswered posts and improving the overall health of the community.</a:t>
            </a:r>
          </a:p>
          <a:p>
            <a:pPr fontAlgn="t"/>
            <a:r>
              <a:rPr lang="en-GB" sz="1200" b="0" i="0" kern="1200" dirty="0">
                <a:solidFill>
                  <a:schemeClr val="tx1"/>
                </a:solidFill>
                <a:effectLst/>
                <a:latin typeface="+mn-lt"/>
                <a:ea typeface="+mn-ea"/>
                <a:cs typeface="+mn-cs"/>
              </a:rPr>
              <a:t>One of the big advantages is </a:t>
            </a:r>
            <a:r>
              <a:rPr lang="en-GB" sz="1200" b="1" i="0" kern="1200" dirty="0">
                <a:solidFill>
                  <a:schemeClr val="tx1"/>
                </a:solidFill>
                <a:effectLst/>
                <a:latin typeface="+mn-lt"/>
                <a:ea typeface="+mn-ea"/>
                <a:cs typeface="+mn-cs"/>
              </a:rPr>
              <a:t>knowledge capture</a:t>
            </a:r>
            <a:r>
              <a:rPr lang="en-GB" sz="1200" b="0" i="0" kern="1200" dirty="0">
                <a:solidFill>
                  <a:schemeClr val="tx1"/>
                </a:solidFill>
                <a:effectLst/>
                <a:latin typeface="+mn-lt"/>
                <a:ea typeface="+mn-ea"/>
                <a:cs typeface="+mn-cs"/>
              </a:rPr>
              <a:t>. Instead of letting valuable information remain buried in scattered threads, the agent helps convert discussions into reusable organizational knowledge, making communities more impactful and connected to broader company knowledge sources.</a:t>
            </a:r>
          </a:p>
          <a:p>
            <a:pPr fontAlgn="t"/>
            <a:r>
              <a:rPr lang="en-GB" sz="1200" b="0" i="0" kern="1200" dirty="0">
                <a:solidFill>
                  <a:schemeClr val="tx1"/>
                </a:solidFill>
                <a:effectLst/>
                <a:latin typeface="+mn-lt"/>
                <a:ea typeface="+mn-ea"/>
                <a:cs typeface="+mn-cs"/>
              </a:rPr>
              <a:t>This feature entered </a:t>
            </a:r>
            <a:r>
              <a:rPr lang="en-GB" sz="1200" b="1" i="0" kern="1200" dirty="0">
                <a:solidFill>
                  <a:schemeClr val="tx1"/>
                </a:solidFill>
                <a:effectLst/>
                <a:latin typeface="+mn-lt"/>
                <a:ea typeface="+mn-ea"/>
                <a:cs typeface="+mn-cs"/>
              </a:rPr>
              <a:t>Public Preview in February</a:t>
            </a:r>
            <a:r>
              <a:rPr lang="en-GB" sz="1200" b="0" i="0" kern="1200" dirty="0">
                <a:solidFill>
                  <a:schemeClr val="tx1"/>
                </a:solidFill>
                <a:effectLst/>
                <a:latin typeface="+mn-lt"/>
                <a:ea typeface="+mn-ea"/>
                <a:cs typeface="+mn-cs"/>
              </a:rPr>
              <a:t>, and Microsoft will begin the </a:t>
            </a:r>
            <a:r>
              <a:rPr lang="en-GB" sz="1200" b="1" i="0" kern="1200" dirty="0">
                <a:solidFill>
                  <a:schemeClr val="tx1"/>
                </a:solidFill>
                <a:effectLst/>
                <a:latin typeface="+mn-lt"/>
                <a:ea typeface="+mn-ea"/>
                <a:cs typeface="+mn-cs"/>
              </a:rPr>
              <a:t>worldwide rollout in April</a:t>
            </a:r>
            <a:r>
              <a:rPr lang="en-GB" sz="1200" b="0" i="0" kern="1200" dirty="0">
                <a:solidFill>
                  <a:schemeClr val="tx1"/>
                </a:solidFill>
                <a:effectLst/>
                <a:latin typeface="+mn-lt"/>
                <a:ea typeface="+mn-ea"/>
                <a:cs typeface="+mn-cs"/>
              </a:rPr>
              <a:t>, expanding access to all users over time.</a:t>
            </a:r>
          </a:p>
        </p:txBody>
      </p:sp>
      <p:sp>
        <p:nvSpPr>
          <p:cNvPr id="4" name="Slide Number Placeholder 3">
            <a:extLst>
              <a:ext uri="{FF2B5EF4-FFF2-40B4-BE49-F238E27FC236}">
                <a16:creationId xmlns:a16="http://schemas.microsoft.com/office/drawing/2014/main" id="{EF772CD2-096F-97E8-73E2-117AB91FD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5103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2BE7B-869F-844E-F44C-9B5B855C5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482D85-B82F-9EBD-DD22-C780883C31A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994B954-32D5-AABF-15B1-66EBFAA05025}"/>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improves the Copilot Search experience by introducing </a:t>
            </a:r>
            <a:r>
              <a:rPr lang="en-GB" sz="1200" b="1" i="0" kern="1200" dirty="0">
                <a:solidFill>
                  <a:schemeClr val="tx1"/>
                </a:solidFill>
                <a:effectLst/>
                <a:latin typeface="+mn-lt"/>
                <a:ea typeface="+mn-ea"/>
                <a:cs typeface="+mn-cs"/>
              </a:rPr>
              <a:t>source‑specific filters</a:t>
            </a:r>
            <a:r>
              <a:rPr lang="en-GB" sz="1200" b="0" i="0" kern="1200" dirty="0">
                <a:solidFill>
                  <a:schemeClr val="tx1"/>
                </a:solidFill>
                <a:effectLst/>
                <a:latin typeface="+mn-lt"/>
                <a:ea typeface="+mn-ea"/>
                <a:cs typeface="+mn-cs"/>
              </a:rPr>
              <a:t>, which help users find information faster and with less noise.</a:t>
            </a:r>
          </a:p>
          <a:p>
            <a:pPr fontAlgn="t"/>
            <a:r>
              <a:rPr lang="en-GB" sz="1200" b="0" i="0" kern="1200" dirty="0">
                <a:solidFill>
                  <a:schemeClr val="tx1"/>
                </a:solidFill>
                <a:effectLst/>
                <a:latin typeface="+mn-lt"/>
                <a:ea typeface="+mn-ea"/>
                <a:cs typeface="+mn-cs"/>
              </a:rPr>
              <a:t>Instead of scanning results from everywhere, users can now refine searches to specific sources. This reduces irrelevant results and removes unnecessary steps, making it easier to get to the right information quickly.</a:t>
            </a:r>
          </a:p>
          <a:p>
            <a:pPr fontAlgn="t"/>
            <a:r>
              <a:rPr lang="en-GB" sz="1200" b="0" i="0" kern="1200" dirty="0">
                <a:solidFill>
                  <a:schemeClr val="tx1"/>
                </a:solidFill>
                <a:effectLst/>
                <a:latin typeface="+mn-lt"/>
                <a:ea typeface="+mn-ea"/>
                <a:cs typeface="+mn-cs"/>
              </a:rPr>
              <a:t>The experience is designed to feel intuitive. Refinement happens naturally as part of the search flow, helping users balance discovery with precision rather than forcing them to re‑search or over‑filter.</a:t>
            </a:r>
          </a:p>
          <a:p>
            <a:pPr fontAlgn="t"/>
            <a:r>
              <a:rPr lang="en-GB" sz="1200" b="0" i="0" kern="1200" dirty="0">
                <a:solidFill>
                  <a:schemeClr val="tx1"/>
                </a:solidFill>
                <a:effectLst/>
                <a:latin typeface="+mn-lt"/>
                <a:ea typeface="+mn-ea"/>
                <a:cs typeface="+mn-cs"/>
              </a:rPr>
              <a:t>These filters work across Microsoft 365 and connected systems through Copilot connectors, which is especially valuable in organisations with content spread across multiple platforms.</a:t>
            </a:r>
          </a:p>
          <a:p>
            <a:pPr fontAlgn="t"/>
            <a:r>
              <a:rPr lang="en-GB" sz="1200" b="0" i="0" kern="1200" dirty="0">
                <a:solidFill>
                  <a:schemeClr val="tx1"/>
                </a:solidFill>
                <a:effectLst/>
                <a:latin typeface="+mn-lt"/>
                <a:ea typeface="+mn-ea"/>
                <a:cs typeface="+mn-cs"/>
              </a:rPr>
              <a:t>Microsoft is continuing to invest in this area, with plans to expand coverage and further improve the end‑to‑end Copilot Search experience over time.</a:t>
            </a:r>
          </a:p>
        </p:txBody>
      </p:sp>
      <p:sp>
        <p:nvSpPr>
          <p:cNvPr id="4" name="Slide Number Placeholder 3">
            <a:extLst>
              <a:ext uri="{FF2B5EF4-FFF2-40B4-BE49-F238E27FC236}">
                <a16:creationId xmlns:a16="http://schemas.microsoft.com/office/drawing/2014/main" id="{D0241DD5-9D81-5096-A8EB-A4C152F762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429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4C94-4BE9-C558-C656-0D2EFDCD22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5140E-F7AF-7697-0835-740D29AAABA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84C665B-6B34-533B-09C6-2C31513199F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a:t>
            </a:r>
            <a:r>
              <a:rPr lang="en-GB" sz="1200" b="1" i="0" kern="1200" dirty="0">
                <a:solidFill>
                  <a:schemeClr val="tx1"/>
                </a:solidFill>
                <a:effectLst/>
                <a:latin typeface="+mn-lt"/>
                <a:ea typeface="+mn-ea"/>
                <a:cs typeface="+mn-cs"/>
              </a:rPr>
              <a:t>customizable recap templates</a:t>
            </a:r>
            <a:r>
              <a:rPr lang="en-GB" sz="1200" b="0" i="0" kern="1200" dirty="0">
                <a:solidFill>
                  <a:schemeClr val="tx1"/>
                </a:solidFill>
                <a:effectLst/>
                <a:latin typeface="+mn-lt"/>
                <a:ea typeface="+mn-ea"/>
                <a:cs typeface="+mn-cs"/>
              </a:rPr>
              <a:t>, giving teams far more control over how their AI‑generated meeting notes are structured. Instead of relying on a single standard recap format, users can now tailor notes to the way their team actually works.</a:t>
            </a:r>
          </a:p>
          <a:p>
            <a:pPr fontAlgn="t"/>
            <a:r>
              <a:rPr lang="en-GB" sz="1200" b="0" i="0" kern="1200" dirty="0">
                <a:solidFill>
                  <a:schemeClr val="tx1"/>
                </a:solidFill>
                <a:effectLst/>
                <a:latin typeface="+mn-lt"/>
                <a:ea typeface="+mn-ea"/>
                <a:cs typeface="+mn-cs"/>
              </a:rPr>
              <a:t>There are </a:t>
            </a:r>
            <a:r>
              <a:rPr lang="en-GB" sz="1200" b="1" i="0" kern="1200" dirty="0">
                <a:solidFill>
                  <a:schemeClr val="tx1"/>
                </a:solidFill>
                <a:effectLst/>
                <a:latin typeface="+mn-lt"/>
                <a:ea typeface="+mn-ea"/>
                <a:cs typeface="+mn-cs"/>
              </a:rPr>
              <a:t>two built‑in templates</a:t>
            </a:r>
            <a:r>
              <a:rPr lang="en-GB" sz="1200" b="0" i="0" kern="1200" dirty="0">
                <a:solidFill>
                  <a:schemeClr val="tx1"/>
                </a:solidFill>
                <a:effectLst/>
                <a:latin typeface="+mn-lt"/>
                <a:ea typeface="+mn-ea"/>
                <a:cs typeface="+mn-cs"/>
              </a:rPr>
              <a:t> that users can apply instantly:</a:t>
            </a:r>
          </a:p>
          <a:p>
            <a:pPr fontAlgn="t"/>
            <a:r>
              <a:rPr lang="en-GB" sz="1200" b="0" i="0" kern="1200" dirty="0">
                <a:solidFill>
                  <a:schemeClr val="tx1"/>
                </a:solidFill>
                <a:effectLst/>
                <a:latin typeface="+mn-lt"/>
                <a:ea typeface="+mn-ea"/>
                <a:cs typeface="+mn-cs"/>
              </a:rPr>
              <a:t>A </a:t>
            </a:r>
            <a:r>
              <a:rPr lang="en-GB" sz="1200" b="1" i="0" kern="1200" dirty="0">
                <a:solidFill>
                  <a:schemeClr val="tx1"/>
                </a:solidFill>
                <a:effectLst/>
                <a:latin typeface="+mn-lt"/>
                <a:ea typeface="+mn-ea"/>
                <a:cs typeface="+mn-cs"/>
              </a:rPr>
              <a:t>Speaker Summary</a:t>
            </a:r>
            <a:r>
              <a:rPr lang="en-GB" sz="1200" b="0" i="0" kern="1200" dirty="0">
                <a:solidFill>
                  <a:schemeClr val="tx1"/>
                </a:solidFill>
                <a:effectLst/>
                <a:latin typeface="+mn-lt"/>
                <a:ea typeface="+mn-ea"/>
                <a:cs typeface="+mn-cs"/>
              </a:rPr>
              <a:t>, which organises insights by participant.</a:t>
            </a:r>
          </a:p>
          <a:p>
            <a:pPr fontAlgn="t"/>
            <a:r>
              <a:rPr lang="en-GB" sz="1200" b="0" i="0" kern="1200" dirty="0">
                <a:solidFill>
                  <a:schemeClr val="tx1"/>
                </a:solidFill>
                <a:effectLst/>
                <a:latin typeface="+mn-lt"/>
                <a:ea typeface="+mn-ea"/>
                <a:cs typeface="+mn-cs"/>
              </a:rPr>
              <a:t>An </a:t>
            </a:r>
            <a:r>
              <a:rPr lang="en-GB" sz="1200" b="1" i="0" kern="1200" dirty="0">
                <a:solidFill>
                  <a:schemeClr val="tx1"/>
                </a:solidFill>
                <a:effectLst/>
                <a:latin typeface="+mn-lt"/>
                <a:ea typeface="+mn-ea"/>
                <a:cs typeface="+mn-cs"/>
              </a:rPr>
              <a:t>Executive Summary</a:t>
            </a:r>
            <a:r>
              <a:rPr lang="en-GB" sz="1200" b="0" i="0" kern="1200" dirty="0">
                <a:solidFill>
                  <a:schemeClr val="tx1"/>
                </a:solidFill>
                <a:effectLst/>
                <a:latin typeface="+mn-lt"/>
                <a:ea typeface="+mn-ea"/>
                <a:cs typeface="+mn-cs"/>
              </a:rPr>
              <a:t>, which highlights key takeaways for quick leadership consumption.</a:t>
            </a:r>
          </a:p>
          <a:p>
            <a:pPr fontAlgn="t"/>
            <a:r>
              <a:rPr lang="en-GB" sz="1200" b="0" i="0" kern="1200" dirty="0">
                <a:solidFill>
                  <a:schemeClr val="tx1"/>
                </a:solidFill>
                <a:effectLst/>
                <a:latin typeface="+mn-lt"/>
                <a:ea typeface="+mn-ea"/>
                <a:cs typeface="+mn-cs"/>
              </a:rPr>
              <a:t>Beyond that, users can create </a:t>
            </a:r>
            <a:r>
              <a:rPr lang="en-GB" sz="1200" b="1" i="0" kern="1200" dirty="0">
                <a:solidFill>
                  <a:schemeClr val="tx1"/>
                </a:solidFill>
                <a:effectLst/>
                <a:latin typeface="+mn-lt"/>
                <a:ea typeface="+mn-ea"/>
                <a:cs typeface="+mn-cs"/>
              </a:rPr>
              <a:t>fully custom templates</a:t>
            </a:r>
            <a:r>
              <a:rPr lang="en-GB" sz="1200" b="0" i="0" kern="1200" dirty="0">
                <a:solidFill>
                  <a:schemeClr val="tx1"/>
                </a:solidFill>
                <a:effectLst/>
                <a:latin typeface="+mn-lt"/>
                <a:ea typeface="+mn-ea"/>
                <a:cs typeface="+mn-cs"/>
              </a:rPr>
              <a:t> using a simple free‑text prompt. They can describe the structure they want or even paste in a format they’ve used before, and Copilot will automatically shape the recap to match. These templates can also be </a:t>
            </a:r>
            <a:r>
              <a:rPr lang="en-GB" sz="1200" b="1" i="0" kern="1200" dirty="0">
                <a:solidFill>
                  <a:schemeClr val="tx1"/>
                </a:solidFill>
                <a:effectLst/>
                <a:latin typeface="+mn-lt"/>
                <a:ea typeface="+mn-ea"/>
                <a:cs typeface="+mn-cs"/>
              </a:rPr>
              <a:t>saved and reused</a:t>
            </a:r>
            <a:r>
              <a:rPr lang="en-GB" sz="1200" b="0" i="0" kern="1200" dirty="0">
                <a:solidFill>
                  <a:schemeClr val="tx1"/>
                </a:solidFill>
                <a:effectLst/>
                <a:latin typeface="+mn-lt"/>
                <a:ea typeface="+mn-ea"/>
                <a:cs typeface="+mn-cs"/>
              </a:rPr>
              <a:t>, ensuring consistency and clarity across every meeting.</a:t>
            </a:r>
          </a:p>
          <a:p>
            <a:pPr fontAlgn="t"/>
            <a:r>
              <a:rPr lang="en-GB" sz="1200" b="0" i="0" kern="1200" dirty="0">
                <a:solidFill>
                  <a:schemeClr val="tx1"/>
                </a:solidFill>
                <a:effectLst/>
                <a:latin typeface="+mn-lt"/>
                <a:ea typeface="+mn-ea"/>
                <a:cs typeface="+mn-cs"/>
              </a:rPr>
              <a:t>The feature is available in </a:t>
            </a:r>
            <a:r>
              <a:rPr lang="en-GB" sz="1200" b="1" i="0" kern="1200" dirty="0">
                <a:solidFill>
                  <a:schemeClr val="tx1"/>
                </a:solidFill>
                <a:effectLst/>
                <a:latin typeface="+mn-lt"/>
                <a:ea typeface="+mn-ea"/>
                <a:cs typeface="+mn-cs"/>
              </a:rPr>
              <a:t>all languages that support AI summaries</a:t>
            </a:r>
            <a:r>
              <a:rPr lang="en-GB" sz="1200" b="0" i="0" kern="1200" dirty="0">
                <a:solidFill>
                  <a:schemeClr val="tx1"/>
                </a:solidFill>
                <a:effectLst/>
                <a:latin typeface="+mn-lt"/>
                <a:ea typeface="+mn-ea"/>
                <a:cs typeface="+mn-cs"/>
              </a:rPr>
              <a:t>. It reached </a:t>
            </a:r>
            <a:r>
              <a:rPr lang="en-GB" sz="1200" b="1" i="0" kern="1200" dirty="0">
                <a:solidFill>
                  <a:schemeClr val="tx1"/>
                </a:solidFill>
                <a:effectLst/>
                <a:latin typeface="+mn-lt"/>
                <a:ea typeface="+mn-ea"/>
                <a:cs typeface="+mn-cs"/>
              </a:rPr>
              <a:t>Public Preview in December</a:t>
            </a:r>
            <a:r>
              <a:rPr lang="en-GB" sz="1200" b="0" i="0" kern="1200" dirty="0">
                <a:solidFill>
                  <a:schemeClr val="tx1"/>
                </a:solidFill>
                <a:effectLst/>
                <a:latin typeface="+mn-lt"/>
                <a:ea typeface="+mn-ea"/>
                <a:cs typeface="+mn-cs"/>
              </a:rPr>
              <a:t> and then </a:t>
            </a:r>
            <a:r>
              <a:rPr lang="en-GB" sz="1200" b="1" i="0" kern="1200" dirty="0">
                <a:solidFill>
                  <a:schemeClr val="tx1"/>
                </a:solidFill>
                <a:effectLst/>
                <a:latin typeface="+mn-lt"/>
                <a:ea typeface="+mn-ea"/>
                <a:cs typeface="+mn-cs"/>
              </a:rPr>
              <a:t>rolled out worldwide in February</a:t>
            </a:r>
            <a:r>
              <a:rPr lang="en-GB" sz="1200" b="0" i="0" kern="1200" dirty="0">
                <a:solidFill>
                  <a:schemeClr val="tx1"/>
                </a:solidFill>
                <a:effectLst/>
                <a:latin typeface="+mn-lt"/>
                <a:ea typeface="+mn-ea"/>
                <a:cs typeface="+mn-cs"/>
              </a:rPr>
              <a:t>, so users now have a fully flexible recap experience.</a:t>
            </a:r>
          </a:p>
        </p:txBody>
      </p:sp>
      <p:sp>
        <p:nvSpPr>
          <p:cNvPr id="4" name="Slide Number Placeholder 3">
            <a:extLst>
              <a:ext uri="{FF2B5EF4-FFF2-40B4-BE49-F238E27FC236}">
                <a16:creationId xmlns:a16="http://schemas.microsoft.com/office/drawing/2014/main" id="{576AF566-4883-9C6D-A9AB-5FCDB7E247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040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0A9A1-0998-4113-571F-414F1B613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812C9-C853-1B38-3B97-169C28F020F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C77D97E-3C1D-87AB-0DF5-20FF4DC83DC2}"/>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brings </a:t>
            </a:r>
            <a:r>
              <a:rPr lang="en-GB" sz="1200" b="1" i="0" kern="1200" dirty="0">
                <a:solidFill>
                  <a:schemeClr val="tx1"/>
                </a:solidFill>
                <a:effectLst/>
                <a:latin typeface="+mn-lt"/>
                <a:ea typeface="+mn-ea"/>
                <a:cs typeface="+mn-cs"/>
              </a:rPr>
              <a:t>Copilot Chat</a:t>
            </a:r>
            <a:r>
              <a:rPr lang="en-GB" sz="1200" b="0" i="0" kern="1200" dirty="0">
                <a:solidFill>
                  <a:schemeClr val="tx1"/>
                </a:solidFill>
                <a:effectLst/>
                <a:latin typeface="+mn-lt"/>
                <a:ea typeface="+mn-ea"/>
                <a:cs typeface="+mn-cs"/>
              </a:rPr>
              <a:t> into the Teams meeting experience, aligning it with the unified Copilot interface used across Teams chats, channels, and the Microsoft 365 Copilot app. This consistency makes Copilot more predictable and easier for users to adopt across their daily workflow.</a:t>
            </a:r>
          </a:p>
          <a:p>
            <a:pPr fontAlgn="t"/>
            <a:r>
              <a:rPr lang="en-GB" sz="1200" b="0" i="0" kern="1200" dirty="0">
                <a:solidFill>
                  <a:schemeClr val="tx1"/>
                </a:solidFill>
                <a:effectLst/>
                <a:latin typeface="+mn-lt"/>
                <a:ea typeface="+mn-ea"/>
                <a:cs typeface="+mn-cs"/>
              </a:rPr>
              <a:t>With this update, Copilot in Teams meetings now draws on </a:t>
            </a:r>
            <a:r>
              <a:rPr lang="en-GB" sz="1200" b="1" i="0" kern="1200" dirty="0">
                <a:solidFill>
                  <a:schemeClr val="tx1"/>
                </a:solidFill>
                <a:effectLst/>
                <a:latin typeface="+mn-lt"/>
                <a:ea typeface="+mn-ea"/>
                <a:cs typeface="+mn-cs"/>
              </a:rPr>
              <a:t>multiple context sources</a:t>
            </a:r>
            <a:r>
              <a:rPr lang="en-GB" sz="1200" b="0" i="0" kern="1200" dirty="0">
                <a:solidFill>
                  <a:schemeClr val="tx1"/>
                </a:solidFill>
                <a:effectLst/>
                <a:latin typeface="+mn-lt"/>
                <a:ea typeface="+mn-ea"/>
                <a:cs typeface="+mn-cs"/>
              </a:rPr>
              <a:t> — including meeting chat history, the meeting transcript, and even relevant calendar details. By combining these signals, Copilot can produce </a:t>
            </a:r>
            <a:r>
              <a:rPr lang="en-GB" sz="1200" b="1" i="0" kern="1200" dirty="0">
                <a:solidFill>
                  <a:schemeClr val="tx1"/>
                </a:solidFill>
                <a:effectLst/>
                <a:latin typeface="+mn-lt"/>
                <a:ea typeface="+mn-ea"/>
                <a:cs typeface="+mn-cs"/>
              </a:rPr>
              <a:t>smarter, more context‑aware recaps</a:t>
            </a:r>
            <a:r>
              <a:rPr lang="en-GB" sz="1200" b="0" i="0" kern="1200" dirty="0">
                <a:solidFill>
                  <a:schemeClr val="tx1"/>
                </a:solidFill>
                <a:effectLst/>
                <a:latin typeface="+mn-lt"/>
                <a:ea typeface="+mn-ea"/>
                <a:cs typeface="+mn-cs"/>
              </a:rPr>
              <a:t> that go beyond simple summaries.</a:t>
            </a:r>
          </a:p>
          <a:p>
            <a:pPr fontAlgn="t"/>
            <a:r>
              <a:rPr lang="en-GB" sz="1200" b="0" i="0" kern="1200" dirty="0">
                <a:solidFill>
                  <a:schemeClr val="tx1"/>
                </a:solidFill>
                <a:effectLst/>
                <a:latin typeface="+mn-lt"/>
                <a:ea typeface="+mn-ea"/>
                <a:cs typeface="+mn-cs"/>
              </a:rPr>
              <a:t>It can also </a:t>
            </a:r>
            <a:r>
              <a:rPr lang="en-GB" sz="1200" b="1" i="0" kern="1200" dirty="0">
                <a:solidFill>
                  <a:schemeClr val="tx1"/>
                </a:solidFill>
                <a:effectLst/>
                <a:latin typeface="+mn-lt"/>
                <a:ea typeface="+mn-ea"/>
                <a:cs typeface="+mn-cs"/>
              </a:rPr>
              <a:t>rewrite or refine messages</a:t>
            </a:r>
            <a:r>
              <a:rPr lang="en-GB" sz="1200" b="0" i="0" kern="1200" dirty="0">
                <a:solidFill>
                  <a:schemeClr val="tx1"/>
                </a:solidFill>
                <a:effectLst/>
                <a:latin typeface="+mn-lt"/>
                <a:ea typeface="+mn-ea"/>
                <a:cs typeface="+mn-cs"/>
              </a:rPr>
              <a:t>, surface insights tied to user goals, and help users follow up more effectively after a call. Whether someone wants a recap of a discussion thread or actionable next steps from the meeting, Copilot now provides more accurate and tailored output.</a:t>
            </a:r>
          </a:p>
          <a:p>
            <a:pPr fontAlgn="t"/>
            <a:r>
              <a:rPr lang="en-GB" sz="1200" b="0" i="0" kern="1200" dirty="0">
                <a:solidFill>
                  <a:schemeClr val="tx1"/>
                </a:solidFill>
                <a:effectLst/>
                <a:latin typeface="+mn-lt"/>
                <a:ea typeface="+mn-ea"/>
                <a:cs typeface="+mn-cs"/>
              </a:rPr>
              <a:t>This unified experience </a:t>
            </a:r>
            <a:r>
              <a:rPr lang="en-GB" sz="1200" b="1" i="0" kern="1200" dirty="0">
                <a:solidFill>
                  <a:schemeClr val="tx1"/>
                </a:solidFill>
                <a:effectLst/>
                <a:latin typeface="+mn-lt"/>
                <a:ea typeface="+mn-ea"/>
                <a:cs typeface="+mn-cs"/>
              </a:rPr>
              <a:t>rolled out in February</a:t>
            </a:r>
            <a:r>
              <a:rPr lang="en-GB" sz="1200" b="0" i="0" kern="1200" dirty="0">
                <a:solidFill>
                  <a:schemeClr val="tx1"/>
                </a:solidFill>
                <a:effectLst/>
                <a:latin typeface="+mn-lt"/>
                <a:ea typeface="+mn-ea"/>
                <a:cs typeface="+mn-cs"/>
              </a:rPr>
              <a:t>, so it’s already available for users in Teams meetings.</a:t>
            </a:r>
          </a:p>
        </p:txBody>
      </p:sp>
      <p:sp>
        <p:nvSpPr>
          <p:cNvPr id="4" name="Slide Number Placeholder 3">
            <a:extLst>
              <a:ext uri="{FF2B5EF4-FFF2-40B4-BE49-F238E27FC236}">
                <a16:creationId xmlns:a16="http://schemas.microsoft.com/office/drawing/2014/main" id="{420FF68F-3462-3A08-F667-C2A3D3AC2B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9738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788DB-6762-AD9B-1D94-D1341FB56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5FBB7-5B6D-4442-2893-577B631783F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8251C16-7C01-F420-B910-057071A26BB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When scheduling meetings with multiple attendees via Copilot Chat, </a:t>
            </a:r>
            <a:r>
              <a:rPr lang="en-GB" sz="1200" b="1" i="0" kern="1200" dirty="0">
                <a:solidFill>
                  <a:schemeClr val="tx1"/>
                </a:solidFill>
                <a:effectLst/>
                <a:latin typeface="+mn-lt"/>
                <a:ea typeface="+mn-ea"/>
                <a:cs typeface="+mn-cs"/>
              </a:rPr>
              <a:t>Copilot can now recommend time slots that maximize availability across attendees</a:t>
            </a:r>
            <a:r>
              <a:rPr lang="en-GB" sz="1200" b="0" i="0" kern="1200" dirty="0">
                <a:solidFill>
                  <a:schemeClr val="tx1"/>
                </a:solidFill>
                <a:effectLst/>
                <a:latin typeface="+mn-lt"/>
                <a:ea typeface="+mn-ea"/>
                <a:cs typeface="+mn-cs"/>
              </a:rPr>
              <a:t>. When no suitable times are found, Copilot widens the search range to suggest alternatives and clearly explains why specific options are recommended. Copilot can also visually display each option in the context of a broader schedule, and respects personalized time settings like working hours, time zones, and meeting preferences. This feature </a:t>
            </a:r>
            <a:r>
              <a:rPr lang="en-GB" sz="1200" b="0" i="0" kern="1200" dirty="0">
                <a:solidFill>
                  <a:schemeClr val="tx1"/>
                </a:solidFill>
                <a:effectLst/>
                <a:latin typeface="+mn-lt"/>
                <a:ea typeface="+mn-ea"/>
                <a:cs typeface="+mn-cs"/>
                <a:hlinkClick r:id="rId3"/>
              </a:rPr>
              <a:t>rolled out in February for new Outlook and will roll out in March for classic Outlook</a:t>
            </a:r>
            <a:r>
              <a:rPr lang="en-GB" sz="1200" b="0" i="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ED1C9738-8CEC-03F4-67C6-67F58109F9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1639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7D16-7132-7BE3-0763-E0904FB71E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871DD6-5450-9B4D-7281-BE12CFD3868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B9B2C6-31EE-10A6-9F20-99E813179C6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makes scheduling meetings with Copilot even more seamless by enabling it directly from an email thread. When a user has an email or email chain open, they can simply click </a:t>
            </a:r>
            <a:r>
              <a:rPr lang="en-GB" sz="1200" b="1" i="0" kern="1200" dirty="0">
                <a:solidFill>
                  <a:schemeClr val="tx1"/>
                </a:solidFill>
                <a:effectLst/>
                <a:latin typeface="+mn-lt"/>
                <a:ea typeface="+mn-ea"/>
                <a:cs typeface="+mn-cs"/>
              </a:rPr>
              <a:t>“Schedule with Copilot”</a:t>
            </a:r>
            <a:r>
              <a:rPr lang="en-GB" sz="1200" b="0" i="0" kern="1200" dirty="0">
                <a:solidFill>
                  <a:schemeClr val="tx1"/>
                </a:solidFill>
                <a:effectLst/>
                <a:latin typeface="+mn-lt"/>
                <a:ea typeface="+mn-ea"/>
                <a:cs typeface="+mn-cs"/>
              </a:rPr>
              <a:t>, and Copilot will take over the entire scheduling process.</a:t>
            </a:r>
          </a:p>
          <a:p>
            <a:pPr fontAlgn="t"/>
            <a:r>
              <a:rPr lang="en-GB" sz="1200" b="0" i="0" kern="1200" dirty="0">
                <a:solidFill>
                  <a:schemeClr val="tx1"/>
                </a:solidFill>
                <a:effectLst/>
                <a:latin typeface="+mn-lt"/>
                <a:ea typeface="+mn-ea"/>
                <a:cs typeface="+mn-cs"/>
              </a:rPr>
              <a:t>Copilot handles everything end‑to‑end: it checks availability across attendees, finds suitable times, </a:t>
            </a:r>
            <a:r>
              <a:rPr lang="en-GB" sz="1200" b="1" i="0" kern="1200" dirty="0">
                <a:solidFill>
                  <a:schemeClr val="tx1"/>
                </a:solidFill>
                <a:effectLst/>
                <a:latin typeface="+mn-lt"/>
                <a:ea typeface="+mn-ea"/>
                <a:cs typeface="+mn-cs"/>
              </a:rPr>
              <a:t>books meeting rooms</a:t>
            </a:r>
            <a:r>
              <a:rPr lang="en-GB" sz="1200" b="0" i="0" kern="1200" dirty="0">
                <a:solidFill>
                  <a:schemeClr val="tx1"/>
                </a:solidFill>
                <a:effectLst/>
                <a:latin typeface="+mn-lt"/>
                <a:ea typeface="+mn-ea"/>
                <a:cs typeface="+mn-cs"/>
              </a:rPr>
              <a:t>, drafts a </a:t>
            </a:r>
            <a:r>
              <a:rPr lang="en-GB" sz="1200" b="1" i="0" kern="1200" dirty="0">
                <a:solidFill>
                  <a:schemeClr val="tx1"/>
                </a:solidFill>
                <a:effectLst/>
                <a:latin typeface="+mn-lt"/>
                <a:ea typeface="+mn-ea"/>
                <a:cs typeface="+mn-cs"/>
              </a:rPr>
              <a:t>proposed agenda</a:t>
            </a:r>
            <a:r>
              <a:rPr lang="en-GB" sz="1200" b="0" i="0" kern="1200" dirty="0">
                <a:solidFill>
                  <a:schemeClr val="tx1"/>
                </a:solidFill>
                <a:effectLst/>
                <a:latin typeface="+mn-lt"/>
                <a:ea typeface="+mn-ea"/>
                <a:cs typeface="+mn-cs"/>
              </a:rPr>
              <a:t>, and then sends the meeting invites — all through one smooth guided chat flow. This eliminates the manual back‑and‑forth that usually comes with scheduling meetings from email conversations.</a:t>
            </a:r>
          </a:p>
          <a:p>
            <a:pPr fontAlgn="t"/>
            <a:r>
              <a:rPr lang="en-GB" sz="1200" b="0" i="0" kern="1200" dirty="0">
                <a:solidFill>
                  <a:schemeClr val="tx1"/>
                </a:solidFill>
                <a:effectLst/>
                <a:latin typeface="+mn-lt"/>
                <a:ea typeface="+mn-ea"/>
                <a:cs typeface="+mn-cs"/>
              </a:rPr>
              <a:t>It’s especially useful when an email thread naturally leads to the need for a quick meeting. Instead of switching tools or rebuilding context, Copilot handles the transition automatically and efficiently.</a:t>
            </a:r>
          </a:p>
          <a:p>
            <a:pPr fontAlgn="t"/>
            <a:r>
              <a:rPr lang="en-GB" sz="1200" b="0" i="0" kern="1200" dirty="0">
                <a:solidFill>
                  <a:schemeClr val="tx1"/>
                </a:solidFill>
                <a:effectLst/>
                <a:latin typeface="+mn-lt"/>
                <a:ea typeface="+mn-ea"/>
                <a:cs typeface="+mn-cs"/>
              </a:rPr>
              <a:t>This capability </a:t>
            </a:r>
            <a:r>
              <a:rPr lang="en-GB" sz="1200" b="1" i="0" kern="1200" dirty="0">
                <a:solidFill>
                  <a:schemeClr val="tx1"/>
                </a:solidFill>
                <a:effectLst/>
                <a:latin typeface="+mn-lt"/>
                <a:ea typeface="+mn-ea"/>
                <a:cs typeface="+mn-cs"/>
              </a:rPr>
              <a:t>started rolling out in February for the new Outlook</a:t>
            </a:r>
            <a:r>
              <a:rPr lang="en-GB" sz="1200" b="0" i="0" kern="1200" dirty="0">
                <a:solidFill>
                  <a:schemeClr val="tx1"/>
                </a:solidFill>
                <a:effectLst/>
                <a:latin typeface="+mn-lt"/>
                <a:ea typeface="+mn-ea"/>
                <a:cs typeface="+mn-cs"/>
              </a:rPr>
              <a:t>, and it will </a:t>
            </a:r>
            <a:r>
              <a:rPr lang="en-GB" sz="1200" b="1" i="0" kern="1200" dirty="0">
                <a:solidFill>
                  <a:schemeClr val="tx1"/>
                </a:solidFill>
                <a:effectLst/>
                <a:latin typeface="+mn-lt"/>
                <a:ea typeface="+mn-ea"/>
                <a:cs typeface="+mn-cs"/>
              </a:rPr>
              <a:t>roll out to classic Outlook in March</a:t>
            </a:r>
            <a:r>
              <a:rPr lang="en-GB" sz="1200" b="0" i="0" kern="1200" dirty="0">
                <a:solidFill>
                  <a:schemeClr val="tx1"/>
                </a:solidFill>
                <a:effectLst/>
                <a:latin typeface="+mn-lt"/>
                <a:ea typeface="+mn-ea"/>
                <a:cs typeface="+mn-cs"/>
              </a:rPr>
              <a:t>, bringing the same streamlined experience to more users.</a:t>
            </a:r>
          </a:p>
        </p:txBody>
      </p:sp>
      <p:sp>
        <p:nvSpPr>
          <p:cNvPr id="4" name="Slide Number Placeholder 3">
            <a:extLst>
              <a:ext uri="{FF2B5EF4-FFF2-40B4-BE49-F238E27FC236}">
                <a16:creationId xmlns:a16="http://schemas.microsoft.com/office/drawing/2014/main" id="{7D8727D1-BE60-3596-B535-FDEBE9F9709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938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Feedback – https://aka.ms/WhatsNewCopilot/Feedback</a:t>
            </a:r>
          </a:p>
          <a:p>
            <a:endParaRPr lang="en-US" dirty="0"/>
          </a:p>
          <a:p>
            <a:r>
              <a:rPr lang="en-GB" sz="1200" b="0" i="1" kern="1200" dirty="0">
                <a:solidFill>
                  <a:schemeClr val="tx1"/>
                </a:solidFill>
                <a:effectLst/>
                <a:latin typeface="+mn-lt"/>
                <a:ea typeface="+mn-ea"/>
                <a:cs typeface="+mn-cs"/>
              </a:rPr>
              <a:t>Please note that the dates mentioned in this presentation are tentative and subject to change.</a:t>
            </a:r>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2</a:t>
            </a:fld>
            <a:endParaRPr lang="en-US" dirty="0"/>
          </a:p>
        </p:txBody>
      </p:sp>
    </p:spTree>
    <p:extLst>
      <p:ext uri="{BB962C8B-B14F-4D97-AF65-F5344CB8AC3E}">
        <p14:creationId xmlns:p14="http://schemas.microsoft.com/office/powerpoint/2010/main" val="18098335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7172D-E780-75FD-E621-720528D65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78B6D4-67A6-C631-39AC-7805F40FB10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EAE80D1-1B54-C7C3-24A3-496C1E213BC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In classic Outlook, Copilot now brings </a:t>
            </a:r>
            <a:r>
              <a:rPr lang="en-GB" sz="1200" b="1" i="0" kern="1200" dirty="0">
                <a:solidFill>
                  <a:schemeClr val="tx1"/>
                </a:solidFill>
                <a:effectLst/>
                <a:latin typeface="+mn-lt"/>
                <a:ea typeface="+mn-ea"/>
                <a:cs typeface="+mn-cs"/>
              </a:rPr>
              <a:t>real-time insights, context summaries, and relevant documents to meeting prep</a:t>
            </a:r>
            <a:r>
              <a:rPr lang="en-GB" sz="1200" b="0" i="0" kern="1200" dirty="0">
                <a:solidFill>
                  <a:schemeClr val="tx1"/>
                </a:solidFill>
                <a:effectLst/>
                <a:latin typeface="+mn-lt"/>
                <a:ea typeface="+mn-ea"/>
                <a:cs typeface="+mn-cs"/>
              </a:rPr>
              <a:t>. Users can chat with Copilot for deeper preparation on upcoming meetings, enabling them to arrive at meetings fully prepared. This feature </a:t>
            </a:r>
            <a:r>
              <a:rPr lang="en-GB" sz="1200" b="0" i="0" kern="1200" dirty="0">
                <a:solidFill>
                  <a:schemeClr val="tx1"/>
                </a:solidFill>
                <a:effectLst/>
                <a:latin typeface="+mn-lt"/>
                <a:ea typeface="+mn-ea"/>
                <a:cs typeface="+mn-cs"/>
                <a:hlinkClick r:id="rId3"/>
              </a:rPr>
              <a:t>rolled out for Classic Outlook in Public Preview in January and is rolling out worldwide in March</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B2E8E896-8B41-459D-EEF4-E8642D00EC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09673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5811A-779C-0857-9C72-E0A75C4CC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A313B-2BC3-84EA-FAD5-EE237B570F8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0730559-F7C8-21A7-C06B-8201F2F79007}"/>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Copilot now provides </a:t>
            </a:r>
            <a:r>
              <a:rPr lang="en-GB" sz="1200" b="1" i="0" kern="1200" dirty="0">
                <a:solidFill>
                  <a:schemeClr val="tx1"/>
                </a:solidFill>
                <a:effectLst/>
                <a:latin typeface="+mn-lt"/>
                <a:ea typeface="+mn-ea"/>
                <a:cs typeface="+mn-cs"/>
              </a:rPr>
              <a:t>meeting time analytics</a:t>
            </a:r>
            <a:r>
              <a:rPr lang="en-GB" sz="1200" b="0" i="0" kern="1200" dirty="0">
                <a:solidFill>
                  <a:schemeClr val="tx1"/>
                </a:solidFill>
                <a:effectLst/>
                <a:latin typeface="+mn-lt"/>
                <a:ea typeface="+mn-ea"/>
                <a:cs typeface="+mn-cs"/>
              </a:rPr>
              <a:t> that let users query and visualize how much time they spend in meetings, including breakdowns by category and month over month comparisons. Users can ask Copilot questions like, </a:t>
            </a:r>
            <a:r>
              <a:rPr lang="en-GB" sz="1200" b="0" i="1" kern="1200" dirty="0">
                <a:solidFill>
                  <a:schemeClr val="tx1"/>
                </a:solidFill>
                <a:effectLst/>
                <a:latin typeface="+mn-lt"/>
                <a:ea typeface="+mn-ea"/>
                <a:cs typeface="+mn-cs"/>
              </a:rPr>
              <a:t>“How much time did I spend in meetings last month?”, “How much time did I spend in meetings last month, split by category—and how does that compare to previous months?”,  or “Create a month‑by‑month bar chart comparing my meeting time.” </a:t>
            </a:r>
            <a:r>
              <a:rPr lang="en-GB" sz="1200" b="0" i="0" kern="1200" dirty="0">
                <a:solidFill>
                  <a:schemeClr val="tx1"/>
                </a:solidFill>
                <a:effectLst/>
                <a:latin typeface="+mn-lt"/>
                <a:ea typeface="+mn-ea"/>
                <a:cs typeface="+mn-cs"/>
              </a:rPr>
              <a:t>This enables users to make more intentional scheduling decisions without additional reporting tools. This feature rolled out in February.</a:t>
            </a:r>
          </a:p>
        </p:txBody>
      </p:sp>
      <p:sp>
        <p:nvSpPr>
          <p:cNvPr id="4" name="Slide Number Placeholder 3">
            <a:extLst>
              <a:ext uri="{FF2B5EF4-FFF2-40B4-BE49-F238E27FC236}">
                <a16:creationId xmlns:a16="http://schemas.microsoft.com/office/drawing/2014/main" id="{9BA8597A-ED35-C184-4D61-A141BF3115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53840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CA50-0B30-C9C4-6A72-820CE82790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4A451-F6FF-8FC5-23C6-E0E457A978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8E4459E-7430-2ECA-6ED3-CA044F09677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default Copilot chat experience in Word now allows Copilot to directly edit documents</a:t>
            </a:r>
            <a:r>
              <a:rPr lang="en-GB" sz="1200" b="0" i="0" kern="1200" dirty="0">
                <a:solidFill>
                  <a:schemeClr val="tx1"/>
                </a:solidFill>
                <a:effectLst/>
                <a:latin typeface="+mn-lt"/>
                <a:ea typeface="+mn-ea"/>
                <a:cs typeface="+mn-cs"/>
              </a:rPr>
              <a:t>. All changes made by Copilot are fully reviewable and reversible, and users can turn this experience off if needed. This helps users work faster without choosing modes or tools, so Copilot is simply ready when they are. This feature started rolling out in February.</a:t>
            </a:r>
          </a:p>
        </p:txBody>
      </p:sp>
      <p:sp>
        <p:nvSpPr>
          <p:cNvPr id="4" name="Slide Number Placeholder 3">
            <a:extLst>
              <a:ext uri="{FF2B5EF4-FFF2-40B4-BE49-F238E27FC236}">
                <a16:creationId xmlns:a16="http://schemas.microsoft.com/office/drawing/2014/main" id="{2881EB86-9F29-A887-1FA4-1216DD3C45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75531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2873D-CE8F-C6E5-9BA5-B661F9625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F5216F-B5C6-6239-5667-C9F97515384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926A7B2-80A6-9DA5-8CD0-EA10697F019D}"/>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Users can now prompt Copilot on a blank document</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to get started, and </a:t>
            </a:r>
            <a:r>
              <a:rPr lang="en-GB" sz="1200" b="1" i="0" kern="1200" dirty="0">
                <a:solidFill>
                  <a:schemeClr val="tx1"/>
                </a:solidFill>
                <a:effectLst/>
                <a:latin typeface="+mn-lt"/>
                <a:ea typeface="+mn-ea"/>
                <a:cs typeface="+mn-cs"/>
              </a:rPr>
              <a:t>"Edit with Copilot” will automatically turn on in Word</a:t>
            </a:r>
            <a:r>
              <a:rPr lang="en-GB" sz="1200" b="0" i="0" kern="1200" dirty="0">
                <a:solidFill>
                  <a:schemeClr val="tx1"/>
                </a:solidFill>
                <a:effectLst/>
                <a:latin typeface="+mn-lt"/>
                <a:ea typeface="+mn-ea"/>
                <a:cs typeface="+mn-cs"/>
              </a:rPr>
              <a:t>. This reduces the work of getting started and keeps users in a continuous AI-assisted flow where they can keep iterating. This feature started rolling out in February.</a:t>
            </a:r>
          </a:p>
        </p:txBody>
      </p:sp>
      <p:sp>
        <p:nvSpPr>
          <p:cNvPr id="4" name="Slide Number Placeholder 3">
            <a:extLst>
              <a:ext uri="{FF2B5EF4-FFF2-40B4-BE49-F238E27FC236}">
                <a16:creationId xmlns:a16="http://schemas.microsoft.com/office/drawing/2014/main" id="{5DA765A4-6582-F36E-5B73-69A66703B1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79277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0C376-49A6-4E31-4B3E-6BD8764FB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5CFAB-651B-5340-21F0-5BAF5977450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A17F57C-9741-50A4-08F2-29E9C7651AD3}"/>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Copilot is now agentic in PowerPoint on the Web, </a:t>
            </a:r>
            <a:r>
              <a:rPr lang="en-GB" sz="1200" b="0" i="0" kern="1200" dirty="0">
                <a:solidFill>
                  <a:schemeClr val="tx1"/>
                </a:solidFill>
                <a:effectLst/>
                <a:latin typeface="+mn-lt"/>
                <a:ea typeface="+mn-ea"/>
                <a:cs typeface="+mn-cs"/>
              </a:rPr>
              <a:t>letting users create, edit, and refine presentations through natural conversation directly in a presentation. Users can start a new presentation or build on an existing one, using ‘Edit with Copilot’ to generate slides, update content, improve layouts, and polish design—while preserving formatting, structure, and branding. Copilot uses files, meetings, emails, and more to help shape content and iterate quickly, and it connects to brand kits so users can apply branded templates, insert brand‑approved images, and check for brand compliance. This feature started </a:t>
            </a:r>
            <a:r>
              <a:rPr lang="en-GB" sz="1200" b="0" i="0" kern="1200" dirty="0">
                <a:solidFill>
                  <a:schemeClr val="tx1"/>
                </a:solidFill>
                <a:effectLst/>
                <a:latin typeface="+mn-lt"/>
                <a:ea typeface="+mn-ea"/>
                <a:cs typeface="+mn-cs"/>
                <a:hlinkClick r:id="rId3"/>
              </a:rPr>
              <a:t>rolling out to the Web in February</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EEC50E86-4486-2C4F-FD19-FFF8D8C957F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8732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59135-AD67-9142-7226-9D6F4F17E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4C254-6B80-45A3-2466-E8F4F3DE6F6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FE911CA-50F1-4350-DE45-5BAF914CA26D}"/>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hlinkClick r:id="rId3"/>
              </a:rPr>
              <a:t>Agents in OneDrive</a:t>
            </a:r>
            <a:r>
              <a:rPr lang="en-GB" sz="1200" b="1" i="0"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help users stay grounded in the full context of work. Instead of asking the same questions for each file, users can create an agent that understands an entire set of related documents, plans, specs, meeting notes, research, or decks. The agent responds with answers based on that shared content, functioning as an AI teammate built from chosen files and folders. This feature rolled out in February.</a:t>
            </a:r>
          </a:p>
        </p:txBody>
      </p:sp>
      <p:sp>
        <p:nvSpPr>
          <p:cNvPr id="4" name="Slide Number Placeholder 3">
            <a:extLst>
              <a:ext uri="{FF2B5EF4-FFF2-40B4-BE49-F238E27FC236}">
                <a16:creationId xmlns:a16="http://schemas.microsoft.com/office/drawing/2014/main" id="{3DCD3267-9A6C-A3EF-9721-F4277B98CD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6106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62143-CE00-A729-D527-420BA76CB4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A00AF-D367-14BF-1CAF-DA49D33E86F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CCAAE3B-4F90-3454-6878-21F6338D82FF}"/>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Agent Recommendations</a:t>
            </a:r>
            <a:r>
              <a:rPr lang="en-GB" sz="1200" b="0" i="0" kern="1200" dirty="0">
                <a:solidFill>
                  <a:schemeClr val="tx1"/>
                </a:solidFill>
                <a:effectLst/>
                <a:latin typeface="+mn-lt"/>
                <a:ea typeface="+mn-ea"/>
                <a:cs typeface="+mn-cs"/>
              </a:rPr>
              <a:t> proactively suggests helpful agents during Copilot conversations based on user context and needs. This feature connects users with the right specialized agent for their current task without manual searching. This helps your organization improve agent adoption and effectiveness by automatically surfacing relevant agents when users need them most. This feature rolled out in February.</a:t>
            </a:r>
          </a:p>
        </p:txBody>
      </p:sp>
      <p:sp>
        <p:nvSpPr>
          <p:cNvPr id="4" name="Slide Number Placeholder 3">
            <a:extLst>
              <a:ext uri="{FF2B5EF4-FFF2-40B4-BE49-F238E27FC236}">
                <a16:creationId xmlns:a16="http://schemas.microsoft.com/office/drawing/2014/main" id="{9CF9DF6A-3A78-62F1-D9F1-FE78ACF11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5490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89ED4-F3BA-C7FB-E459-F75DF172C6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1602B-3564-1A81-D7F6-98EEFD8A8FF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7FFF2B2-28E0-3EEF-D695-14417C0437A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People Skills is now a foundational Microsoft 365 capability that underpins the next generation of Copilot experiences, bringing skills intelligence directly into how people work, learn, and make decisions. Instead of relying on manually updated profiles, People Skills uses AI to infer skills from everyday Microsoft 365 signals like documents, emails, meetings, and job context, keeping skills data current as work evolves.</a:t>
            </a:r>
          </a:p>
          <a:p>
            <a:pPr fontAlgn="t"/>
            <a:r>
              <a:rPr lang="en-GB" sz="1200" b="0" i="0" kern="1200" dirty="0">
                <a:solidFill>
                  <a:schemeClr val="tx1"/>
                </a:solidFill>
                <a:effectLst/>
                <a:latin typeface="+mn-lt"/>
                <a:ea typeface="+mn-ea"/>
                <a:cs typeface="+mn-cs"/>
              </a:rPr>
              <a:t>With the expansion of AI‑powered skill inferencing to Microsoft 365 E3 and E5 users, organizations can now achieve far broader and richer skills coverage across their workforce, with adopters reporting high confidence in accuracy while still giving users control over visibility and privacy.</a:t>
            </a:r>
          </a:p>
          <a:p>
            <a:pPr fontAlgn="t"/>
            <a:r>
              <a:rPr lang="en-GB" sz="1200" b="0" i="0" kern="1200" dirty="0">
                <a:solidFill>
                  <a:schemeClr val="tx1"/>
                </a:solidFill>
                <a:effectLst/>
                <a:latin typeface="+mn-lt"/>
                <a:ea typeface="+mn-ea"/>
                <a:cs typeface="+mn-cs"/>
              </a:rPr>
              <a:t>This skills data powers new Copilot agents such as the Learning Agent and Workforce Insights Agent, and surfaces directly in places like the Teams profile card, helping employees discover expertise, strengthen collaboration, and receive more personalized learning and development guidance.</a:t>
            </a:r>
          </a:p>
          <a:p>
            <a:pPr fontAlgn="t"/>
            <a:r>
              <a:rPr lang="en-GB" sz="1200" b="0" i="0" kern="1200" dirty="0">
                <a:solidFill>
                  <a:schemeClr val="tx1"/>
                </a:solidFill>
                <a:effectLst/>
                <a:latin typeface="+mn-lt"/>
                <a:ea typeface="+mn-ea"/>
                <a:cs typeface="+mn-cs"/>
              </a:rPr>
              <a:t>From an admin perspective, People Skills is designed to be flexible and compliant, with targeted rollout controls, robust privacy and sharing options, and the ability to import custom skills libraries from local or SharePoint‑hosted files to align with organizational taxonomies.</a:t>
            </a:r>
          </a:p>
        </p:txBody>
      </p:sp>
      <p:sp>
        <p:nvSpPr>
          <p:cNvPr id="4" name="Slide Number Placeholder 3">
            <a:extLst>
              <a:ext uri="{FF2B5EF4-FFF2-40B4-BE49-F238E27FC236}">
                <a16:creationId xmlns:a16="http://schemas.microsoft.com/office/drawing/2014/main" id="{61BAF693-8CE9-0A2B-D026-60DEB9A221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81084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2A31-0ADD-8CB8-F1A1-29E9AC2B62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EF882-34EC-98C3-811F-7CAB50F34E1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1E0299F-60DE-88F2-B891-6A8E4625DC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D95A2A-74B4-7B5F-362F-87C39A3EA06C}"/>
              </a:ext>
            </a:extLst>
          </p:cNvPr>
          <p:cNvSpPr>
            <a:spLocks noGrp="1"/>
          </p:cNvSpPr>
          <p:nvPr>
            <p:ph type="sldNum" sz="quarter" idx="5"/>
          </p:nvPr>
        </p:nvSpPr>
        <p:spPr/>
        <p:txBody>
          <a:bodyPr/>
          <a:lstStyle/>
          <a:p>
            <a:fld id="{53501081-E19D-419D-B0AB-F3E631795016}" type="slidenum">
              <a:rPr lang="en-US" smtClean="0"/>
              <a:t>28</a:t>
            </a:fld>
            <a:endParaRPr lang="en-US" dirty="0"/>
          </a:p>
        </p:txBody>
      </p:sp>
    </p:spTree>
    <p:extLst>
      <p:ext uri="{BB962C8B-B14F-4D97-AF65-F5344CB8AC3E}">
        <p14:creationId xmlns:p14="http://schemas.microsoft.com/office/powerpoint/2010/main" val="3309477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7C29A-8FAF-6C19-6610-F49960CC9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39B0-7610-32B8-600E-4019FD65439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2285C6B-019F-D577-635D-325BB3148625}"/>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Admins can now target their enablement efforts by identifying Copilot power users in the </a:t>
            </a:r>
            <a:r>
              <a:rPr lang="en-GB" sz="1200" b="1" i="0" kern="1200" dirty="0">
                <a:solidFill>
                  <a:schemeClr val="tx1"/>
                </a:solidFill>
                <a:effectLst/>
                <a:latin typeface="+mn-lt"/>
                <a:ea typeface="+mn-ea"/>
                <a:cs typeface="+mn-cs"/>
              </a:rPr>
              <a:t>Power User Report in the Copilot Adoption PBI</a:t>
            </a:r>
            <a:r>
              <a:rPr lang="en-GB" sz="1200" b="0" i="0" kern="1200" dirty="0">
                <a:solidFill>
                  <a:schemeClr val="tx1"/>
                </a:solidFill>
                <a:effectLst/>
                <a:latin typeface="+mn-lt"/>
                <a:ea typeface="+mn-ea"/>
                <a:cs typeface="+mn-cs"/>
              </a:rPr>
              <a:t>. The report classifies users as power, habitual, novice, and non‑Copilot users based on usage frequency and consistency. This feature is rolling out in March.</a:t>
            </a:r>
          </a:p>
        </p:txBody>
      </p:sp>
      <p:sp>
        <p:nvSpPr>
          <p:cNvPr id="4" name="Slide Number Placeholder 3">
            <a:extLst>
              <a:ext uri="{FF2B5EF4-FFF2-40B4-BE49-F238E27FC236}">
                <a16:creationId xmlns:a16="http://schemas.microsoft.com/office/drawing/2014/main" id="{6C1FBBF7-6848-FBC2-4921-5C262A53ED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08876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DB3A9-1CA0-72A8-FD72-D90028165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12B13F-FA46-D32B-79C7-D3B37F019D3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8044C6C-7B31-C9A8-594F-5CF1B6E3F3E8}"/>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212536A5-DBD0-F6C5-124D-C6649539D9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437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2E8BB-112E-1CAF-5867-AA9786101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AD3E3A-84E9-1EF3-6F15-A440826F43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59F10D0-6A4F-13A1-71FF-534E4A3C031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Use </a:t>
            </a:r>
            <a:r>
              <a:rPr lang="en-GB" sz="1200" b="1" i="0" kern="1200" dirty="0">
                <a:solidFill>
                  <a:schemeClr val="tx1"/>
                </a:solidFill>
                <a:effectLst/>
                <a:latin typeface="+mn-lt"/>
                <a:ea typeface="+mn-ea"/>
                <a:cs typeface="+mn-cs"/>
              </a:rPr>
              <a:t>intelligent summaries</a:t>
            </a:r>
            <a:r>
              <a:rPr lang="en-GB" sz="1200" b="0" i="0" kern="1200" dirty="0">
                <a:solidFill>
                  <a:schemeClr val="tx1"/>
                </a:solidFill>
                <a:effectLst/>
                <a:latin typeface="+mn-lt"/>
                <a:ea typeface="+mn-ea"/>
                <a:cs typeface="+mn-cs"/>
              </a:rPr>
              <a:t> to quickly surface what’s working and where targeted attention can accelerate Copilot adoption. Intelligent summaries highlight key adoption trends to focus on areas of success. Suggested prompts enable deeper exploration of underlying trends and drivers. This feature is rolling out in March.</a:t>
            </a:r>
          </a:p>
        </p:txBody>
      </p:sp>
      <p:sp>
        <p:nvSpPr>
          <p:cNvPr id="4" name="Slide Number Placeholder 3">
            <a:extLst>
              <a:ext uri="{FF2B5EF4-FFF2-40B4-BE49-F238E27FC236}">
                <a16:creationId xmlns:a16="http://schemas.microsoft.com/office/drawing/2014/main" id="{04B3EB36-91E3-53FA-F0E4-388E3A4F87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7546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AC3F5-8637-2B92-BA39-C56E8703D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E93515-0062-94B1-1E8B-B2656F6996F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B8338C4-7B9F-942B-AB01-273FDC2DEAE2}"/>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When requesting a Microsoft 365 Copilot license, users can now </a:t>
            </a:r>
            <a:r>
              <a:rPr lang="en-GB" sz="1200" b="1" i="0" kern="1200" dirty="0">
                <a:solidFill>
                  <a:schemeClr val="tx1"/>
                </a:solidFill>
                <a:effectLst/>
                <a:latin typeface="+mn-lt"/>
                <a:ea typeface="+mn-ea"/>
                <a:cs typeface="+mn-cs"/>
              </a:rPr>
              <a:t>include a business justification explaining why they need Copilot</a:t>
            </a:r>
            <a:r>
              <a:rPr lang="en-GB" sz="1200" b="0" i="0" kern="1200" dirty="0">
                <a:solidFill>
                  <a:schemeClr val="tx1"/>
                </a:solidFill>
                <a:effectLst/>
                <a:latin typeface="+mn-lt"/>
                <a:ea typeface="+mn-ea"/>
                <a:cs typeface="+mn-cs"/>
              </a:rPr>
              <a:t>. This information is surfaced to IT admins during review, helping them make faster, more informed approval decisions while supporting governance and audit requirements. By providing clear context upfront, organizations can streamline license approvals while maintaining control and visibility. This feature is </a:t>
            </a:r>
            <a:r>
              <a:rPr lang="en-GB" sz="1200" b="0" i="0" kern="1200" dirty="0">
                <a:solidFill>
                  <a:schemeClr val="tx1"/>
                </a:solidFill>
                <a:effectLst/>
                <a:latin typeface="+mn-lt"/>
                <a:ea typeface="+mn-ea"/>
                <a:cs typeface="+mn-cs"/>
                <a:hlinkClick r:id="rId3"/>
              </a:rPr>
              <a:t>rolling out in March</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C8AC8EC2-4660-3FD0-4B5F-194E27DE85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586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1D92A-D4EB-F14A-CFD8-C8E5988F0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A2D13-99BB-691C-CCEA-E61F1D61CE3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0CA4F75-A76F-310A-1249-5DC41E6F919F}"/>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 new </a:t>
            </a:r>
            <a:r>
              <a:rPr lang="en-GB" sz="1200" b="1" i="0" kern="1200" dirty="0">
                <a:solidFill>
                  <a:schemeClr val="tx1"/>
                </a:solidFill>
                <a:effectLst/>
                <a:latin typeface="+mn-lt"/>
                <a:ea typeface="+mn-ea"/>
                <a:cs typeface="+mn-cs"/>
              </a:rPr>
              <a:t>Copilot readiness page in the Microsoft 365 admin center</a:t>
            </a:r>
            <a:r>
              <a:rPr lang="en-GB" sz="1200" b="0" i="0" kern="1200" dirty="0">
                <a:solidFill>
                  <a:schemeClr val="tx1"/>
                </a:solidFill>
                <a:effectLst/>
                <a:latin typeface="+mn-lt"/>
                <a:ea typeface="+mn-ea"/>
                <a:cs typeface="+mn-cs"/>
              </a:rPr>
              <a:t> brings structure and clarity to the configuration and rollout of Microsoft 365 Copilot. The readiness page organizes recommended settings into clear categories of deployment essentials, data security, and user experience. This makes it easier to understand scope, prioritize actions, and track progress. With completion status, user coverage insights, and guided recommendations surfaced in one place, IT teams can plan, sequence, and deploy Microsoft 365 Copilot more confidently and consistently. This feature </a:t>
            </a:r>
            <a:r>
              <a:rPr lang="en-GB" sz="1200" b="0" i="0" kern="1200" dirty="0">
                <a:solidFill>
                  <a:schemeClr val="tx1"/>
                </a:solidFill>
                <a:effectLst/>
                <a:latin typeface="+mn-lt"/>
                <a:ea typeface="+mn-ea"/>
                <a:cs typeface="+mn-cs"/>
                <a:hlinkClick r:id="rId3"/>
              </a:rPr>
              <a:t>rolled out to Public Preview in February and is rolling out worldwide in March</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C1A3834-C04D-1981-671E-656775686D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061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F382B-3B8E-5474-7DE0-142DD0E4F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77AD60-D9B6-A7B2-C5D6-48C0CEB85A4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1A22D8F-6B92-CDCF-054F-C73FA85CE572}"/>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Admins can now enable </a:t>
            </a:r>
            <a:r>
              <a:rPr lang="en-GB" sz="1200" b="1" i="0" kern="1200" dirty="0">
                <a:solidFill>
                  <a:schemeClr val="tx1"/>
                </a:solidFill>
                <a:effectLst/>
                <a:latin typeface="+mn-lt"/>
                <a:ea typeface="+mn-ea"/>
                <a:cs typeface="+mn-cs"/>
              </a:rPr>
              <a:t>AI-powered skill updates for user profiles</a:t>
            </a:r>
            <a:r>
              <a:rPr lang="en-GB" sz="1200" b="0" i="0" kern="1200" dirty="0">
                <a:solidFill>
                  <a:schemeClr val="tx1"/>
                </a:solidFill>
                <a:effectLst/>
                <a:latin typeface="+mn-lt"/>
                <a:ea typeface="+mn-ea"/>
                <a:cs typeface="+mn-cs"/>
              </a:rPr>
              <a:t> directly from the Microsoft 365 admin center. This feature helps organizations maintain accurate skill data across their user base using Microsoft Graph activity. This feature </a:t>
            </a:r>
            <a:r>
              <a:rPr lang="en-GB" sz="1200" b="0" i="0" kern="1200" dirty="0">
                <a:solidFill>
                  <a:schemeClr val="tx1"/>
                </a:solidFill>
                <a:effectLst/>
                <a:latin typeface="+mn-lt"/>
                <a:ea typeface="+mn-ea"/>
                <a:cs typeface="+mn-cs"/>
                <a:hlinkClick r:id="rId3"/>
              </a:rPr>
              <a:t>rolled out in February</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1FDFC50-F5FF-9A06-12B4-6E6AA352B2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857396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7AACD-6BD5-9BD3-B38C-B3CB8B06E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85290-308A-BF22-CCBA-2201D3D2FD5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28AB572-583B-1269-6554-6006201AB53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Defender AI Security Posture Management now provides SOC teams with a </a:t>
            </a:r>
            <a:r>
              <a:rPr lang="en-GB" sz="1200" b="1" i="0" kern="1200" dirty="0">
                <a:solidFill>
                  <a:schemeClr val="tx1"/>
                </a:solidFill>
                <a:effectLst/>
                <a:latin typeface="+mn-lt"/>
                <a:ea typeface="+mn-ea"/>
                <a:cs typeface="+mn-cs"/>
              </a:rPr>
              <a:t>risk-based inventory of AI agents across Microsoft Foundry and Copilot Studio</a:t>
            </a:r>
            <a:r>
              <a:rPr lang="en-GB" sz="1200" b="0" i="0" kern="1200" dirty="0">
                <a:solidFill>
                  <a:schemeClr val="tx1"/>
                </a:solidFill>
                <a:effectLst/>
                <a:latin typeface="+mn-lt"/>
                <a:ea typeface="+mn-ea"/>
                <a:cs typeface="+mn-cs"/>
              </a:rPr>
              <a:t>. Analysts can view an agent’s overall security posture, easily implement security recommendations, and identify vulnerabilities such as misconfigurations and excessive permissions. Agent activity is captured for investigation with hunting available through Defender's unified experience. This gives a security team the visibility needed to manage AI agents with the same rigor as human identities. This feature rolled out to Public Preview in November and rolled out worldwide in February.</a:t>
            </a:r>
          </a:p>
        </p:txBody>
      </p:sp>
      <p:sp>
        <p:nvSpPr>
          <p:cNvPr id="4" name="Slide Number Placeholder 3">
            <a:extLst>
              <a:ext uri="{FF2B5EF4-FFF2-40B4-BE49-F238E27FC236}">
                <a16:creationId xmlns:a16="http://schemas.microsoft.com/office/drawing/2014/main" id="{A7FD2D9B-1097-394D-CA18-0FE4F0BF78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2075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6FD-4327-8687-4805-FB35F737C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86ADD-CF20-B2E3-D38A-02A50ABD442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FCC0C4-657F-68B8-92AE-7B62C1A5DD9D}"/>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6365A65-80FC-6820-CB71-1B34198285EB}"/>
              </a:ext>
            </a:extLst>
          </p:cNvPr>
          <p:cNvSpPr>
            <a:spLocks noGrp="1"/>
          </p:cNvSpPr>
          <p:nvPr>
            <p:ph type="sldNum" sz="quarter" idx="5"/>
          </p:nvPr>
        </p:nvSpPr>
        <p:spPr/>
        <p:txBody>
          <a:bodyPr/>
          <a:lstStyle/>
          <a:p>
            <a:fld id="{53501081-E19D-419D-B0AB-F3E631795016}" type="slidenum">
              <a:rPr lang="en-US" smtClean="0"/>
              <a:t>35</a:t>
            </a:fld>
            <a:endParaRPr lang="en-US" dirty="0"/>
          </a:p>
        </p:txBody>
      </p:sp>
    </p:spTree>
    <p:extLst>
      <p:ext uri="{BB962C8B-B14F-4D97-AF65-F5344CB8AC3E}">
        <p14:creationId xmlns:p14="http://schemas.microsoft.com/office/powerpoint/2010/main" val="30943859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6468-7A93-6012-17E3-CF3D16AE1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1F3AE-3AC0-1B00-98A3-1735F3B8EF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D7842A4-87FF-9080-F018-2613CD718528}"/>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Adaptive Card content can be refreshed </a:t>
            </a:r>
            <a:r>
              <a:rPr lang="en-GB" sz="1200" b="0" i="0" kern="1200" dirty="0">
                <a:solidFill>
                  <a:schemeClr val="tx1"/>
                </a:solidFill>
                <a:effectLst/>
                <a:latin typeface="+mn-lt"/>
                <a:ea typeface="+mn-ea"/>
                <a:cs typeface="+mn-cs"/>
              </a:rPr>
              <a:t>within custom engine agent experiences. This feature enhances the interactivity and real-time capabilities of custom-built agents. This enables an organization's custom agents to deliver more dynamic, up-to-date content to users. This feature is rolling out in March.</a:t>
            </a:r>
          </a:p>
        </p:txBody>
      </p:sp>
      <p:sp>
        <p:nvSpPr>
          <p:cNvPr id="4" name="Slide Number Placeholder 3">
            <a:extLst>
              <a:ext uri="{FF2B5EF4-FFF2-40B4-BE49-F238E27FC236}">
                <a16:creationId xmlns:a16="http://schemas.microsoft.com/office/drawing/2014/main" id="{B63B9EC3-85D0-0BC2-6E0C-2781D60303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339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7F3A6-29C5-E925-0B57-ACD961FC67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8B0F2-5E92-D6DB-2AFA-9E2B283B4D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D59111B-DEC2-9875-09BB-3313D45295D7}"/>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AI agents can coordinate with each other</a:t>
            </a:r>
            <a:r>
              <a:rPr lang="en-GB" sz="1200" b="0" i="0" kern="1200" dirty="0">
                <a:solidFill>
                  <a:schemeClr val="tx1"/>
                </a:solidFill>
                <a:effectLst/>
                <a:latin typeface="+mn-lt"/>
                <a:ea typeface="+mn-ea"/>
                <a:cs typeface="+mn-cs"/>
              </a:rPr>
              <a:t> on complex tasks by calling other agents as tools. This multi-agent architecture allows agents to leverage specialized capabilities from other agents, so organizations can build more sophisticated AI workflows through agent-to-agent collaboration. This feature is rolling out in March.</a:t>
            </a:r>
          </a:p>
        </p:txBody>
      </p:sp>
      <p:sp>
        <p:nvSpPr>
          <p:cNvPr id="4" name="Slide Number Placeholder 3">
            <a:extLst>
              <a:ext uri="{FF2B5EF4-FFF2-40B4-BE49-F238E27FC236}">
                <a16:creationId xmlns:a16="http://schemas.microsoft.com/office/drawing/2014/main" id="{32330CC1-9D07-38EC-904C-492805D78B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9955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002AB-EE8B-8AE0-4F4A-0E098BDB5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1482-D2AE-69ED-BA6C-2F389AA32AB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AB11B6F-F1F3-17D9-F75A-20826F19A18E}"/>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Access to </a:t>
            </a:r>
            <a:r>
              <a:rPr lang="en-GB" sz="1200" b="1" i="0" kern="1200" dirty="0">
                <a:solidFill>
                  <a:schemeClr val="tx1"/>
                </a:solidFill>
                <a:effectLst/>
                <a:latin typeface="+mn-lt"/>
                <a:ea typeface="+mn-ea"/>
                <a:cs typeface="+mn-cs"/>
              </a:rPr>
              <a:t>agents built with Copilot Studio and Foundry through Outlook</a:t>
            </a:r>
            <a:r>
              <a:rPr lang="en-GB" sz="1200" b="0" i="0" kern="1200" dirty="0">
                <a:solidFill>
                  <a:schemeClr val="tx1"/>
                </a:solidFill>
                <a:effectLst/>
                <a:latin typeface="+mn-lt"/>
                <a:ea typeface="+mn-ea"/>
                <a:cs typeface="+mn-cs"/>
              </a:rPr>
              <a:t> gives users access to their organization's custom-built agents directly within the Outlook experience. This integration extends agent capabilities to email workflows without requiring users to switch applications. Admins can deploy custom agents where users spend significant time managing communications. This feature is rolling out in March.</a:t>
            </a:r>
          </a:p>
        </p:txBody>
      </p:sp>
      <p:sp>
        <p:nvSpPr>
          <p:cNvPr id="4" name="Slide Number Placeholder 3">
            <a:extLst>
              <a:ext uri="{FF2B5EF4-FFF2-40B4-BE49-F238E27FC236}">
                <a16:creationId xmlns:a16="http://schemas.microsoft.com/office/drawing/2014/main" id="{6F34DB85-E042-1EE9-43AD-A72BE7745F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7283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46E55-60C8-4519-576E-4DAE178109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55C93-12CB-B95A-F76D-ACE05670A71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C7055EE-FA36-1445-70F0-A75D2AD4A6A9}"/>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Newly created </a:t>
            </a:r>
            <a:r>
              <a:rPr lang="en-GB" sz="1200" b="1" i="0" kern="1200" dirty="0">
                <a:solidFill>
                  <a:schemeClr val="tx1"/>
                </a:solidFill>
                <a:effectLst/>
                <a:latin typeface="+mn-lt"/>
                <a:ea typeface="+mn-ea"/>
                <a:cs typeface="+mn-cs"/>
              </a:rPr>
              <a:t>declarative agents can now ground answers in scanned PDFs</a:t>
            </a:r>
            <a:r>
              <a:rPr lang="en-GB" sz="1200" b="0" i="0" kern="1200" dirty="0">
                <a:solidFill>
                  <a:schemeClr val="tx1"/>
                </a:solidFill>
                <a:effectLst/>
                <a:latin typeface="+mn-lt"/>
                <a:ea typeface="+mn-ea"/>
                <a:cs typeface="+mn-cs"/>
              </a:rPr>
              <a:t> and image-based documents from SharePoint. This unlocks a major class of enterprise content that was previously difficult for agents to process. This enables organizations to leverage AI assistance with document archives and legacy scanned materials. This feature rolled out in February.</a:t>
            </a:r>
          </a:p>
        </p:txBody>
      </p:sp>
      <p:sp>
        <p:nvSpPr>
          <p:cNvPr id="4" name="Slide Number Placeholder 3">
            <a:extLst>
              <a:ext uri="{FF2B5EF4-FFF2-40B4-BE49-F238E27FC236}">
                <a16:creationId xmlns:a16="http://schemas.microsoft.com/office/drawing/2014/main" id="{47B8C940-53AD-DB88-2776-C56872E48E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784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B9F4A-E816-CDCF-B497-13B6BBCA8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7106-BC6A-222C-4A55-C542F9A4184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3654716-F020-E659-CE54-EA34C41AF7D2}"/>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F51AE49-40BC-0FBF-6BBD-5F20DD3BA24C}"/>
              </a:ext>
            </a:extLst>
          </p:cNvPr>
          <p:cNvSpPr>
            <a:spLocks noGrp="1"/>
          </p:cNvSpPr>
          <p:nvPr>
            <p:ph type="sldNum" sz="quarter" idx="5"/>
          </p:nvPr>
        </p:nvSpPr>
        <p:spPr/>
        <p:txBody>
          <a:bodyPr/>
          <a:lstStyle/>
          <a:p>
            <a:fld id="{53501081-E19D-419D-B0AB-F3E631795016}" type="slidenum">
              <a:rPr lang="en-US" smtClean="0"/>
              <a:t>4</a:t>
            </a:fld>
            <a:endParaRPr lang="en-US" dirty="0"/>
          </a:p>
        </p:txBody>
      </p:sp>
    </p:spTree>
    <p:extLst>
      <p:ext uri="{BB962C8B-B14F-4D97-AF65-F5344CB8AC3E}">
        <p14:creationId xmlns:p14="http://schemas.microsoft.com/office/powerpoint/2010/main" val="3089334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2C0B-6FFD-3946-E4B3-0CDBBA985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54A43B-2096-6A40-2026-7D8A97D2DF7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CE8702C-C967-DB81-7F9C-0A32564CB28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Defender AI Security Posture Management now provides SOC teams with a </a:t>
            </a:r>
            <a:r>
              <a:rPr lang="en-GB" sz="1200" b="1" i="0" kern="1200" dirty="0">
                <a:solidFill>
                  <a:schemeClr val="tx1"/>
                </a:solidFill>
                <a:effectLst/>
                <a:latin typeface="+mn-lt"/>
                <a:ea typeface="+mn-ea"/>
                <a:cs typeface="+mn-cs"/>
              </a:rPr>
              <a:t>risk-based inventory of AI agents across Microsoft Foundry and Copilot Studio</a:t>
            </a:r>
            <a:r>
              <a:rPr lang="en-GB" sz="1200" b="0" i="0" kern="1200" dirty="0">
                <a:solidFill>
                  <a:schemeClr val="tx1"/>
                </a:solidFill>
                <a:effectLst/>
                <a:latin typeface="+mn-lt"/>
                <a:ea typeface="+mn-ea"/>
                <a:cs typeface="+mn-cs"/>
              </a:rPr>
              <a:t>. Analysts can view an agent’s overall security posture, easily implement security recommendations, and identify vulnerabilities such as misconfigurations and excessive permissions. Agent activity is captured for investigation with hunting available through Defender's unified experience. This gives a security team the visibility needed to manage AI agents with the same rigor as human identities. This feature rolled out to Public Preview in November and rolled out worldwide in February.</a:t>
            </a:r>
          </a:p>
        </p:txBody>
      </p:sp>
      <p:sp>
        <p:nvSpPr>
          <p:cNvPr id="4" name="Slide Number Placeholder 3">
            <a:extLst>
              <a:ext uri="{FF2B5EF4-FFF2-40B4-BE49-F238E27FC236}">
                <a16:creationId xmlns:a16="http://schemas.microsoft.com/office/drawing/2014/main" id="{048B6FAC-7881-1DE7-ABB6-FB7846B35D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736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CA876-850F-0FE8-E52F-9F4C76B8A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C3B5E-94BE-BF2C-7699-5AB936FD005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F9FAD5D-CBB5-EB95-D039-EF55023A8D4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Microsoft Defender AI Security Posture Management now provides SOC teams with a </a:t>
            </a:r>
            <a:r>
              <a:rPr lang="en-GB" sz="1200" b="1" i="0" kern="1200" dirty="0">
                <a:solidFill>
                  <a:schemeClr val="tx1"/>
                </a:solidFill>
                <a:effectLst/>
                <a:latin typeface="+mn-lt"/>
                <a:ea typeface="+mn-ea"/>
                <a:cs typeface="+mn-cs"/>
              </a:rPr>
              <a:t>risk-based inventory of AI agents across Microsoft Foundry and Copilot Studio</a:t>
            </a:r>
            <a:r>
              <a:rPr lang="en-GB" sz="1200" b="0" i="0" kern="1200" dirty="0">
                <a:solidFill>
                  <a:schemeClr val="tx1"/>
                </a:solidFill>
                <a:effectLst/>
                <a:latin typeface="+mn-lt"/>
                <a:ea typeface="+mn-ea"/>
                <a:cs typeface="+mn-cs"/>
              </a:rPr>
              <a:t>. Analysts can view an agent’s overall security posture, easily implement security recommendations, and identify vulnerabilities such as misconfigurations and excessive permissions. Agent activity is captured for investigation with hunting available through Defender's unified experience. This gives a security team the visibility needed to manage AI agents with the same rigor as human identities. This feature rolled out to Public Preview in November and rolled out worldwide in February.</a:t>
            </a:r>
          </a:p>
        </p:txBody>
      </p:sp>
      <p:sp>
        <p:nvSpPr>
          <p:cNvPr id="4" name="Slide Number Placeholder 3">
            <a:extLst>
              <a:ext uri="{FF2B5EF4-FFF2-40B4-BE49-F238E27FC236}">
                <a16:creationId xmlns:a16="http://schemas.microsoft.com/office/drawing/2014/main" id="{7EE38876-87CA-70D7-02AC-BCDFBB750E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00390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F67B4-AB61-4949-864F-2143C56B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FF73-FCF9-6D8D-47A9-08FB8FB3B9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FEE7733-9044-56AC-49E6-5952434E6F58}"/>
              </a:ext>
            </a:extLst>
          </p:cNvPr>
          <p:cNvSpPr>
            <a:spLocks noGrp="1"/>
          </p:cNvSpPr>
          <p:nvPr>
            <p:ph type="body" idx="1"/>
          </p:nvPr>
        </p:nvSpPr>
        <p:spPr/>
        <p:txBody>
          <a:bodyPr/>
          <a:lstStyle/>
          <a:p>
            <a:pPr fontAlgn="t"/>
            <a:r>
              <a:rPr lang="en-GB" sz="1200" b="1" i="0" kern="1200" dirty="0">
                <a:solidFill>
                  <a:schemeClr val="tx1"/>
                </a:solidFill>
                <a:effectLst/>
                <a:latin typeface="+mn-lt"/>
                <a:ea typeface="+mn-ea"/>
                <a:cs typeface="+mn-cs"/>
              </a:rPr>
              <a:t>Federated Copilot connectors are now available in Public Preview</a:t>
            </a:r>
            <a:r>
              <a:rPr lang="en-GB" sz="1200" b="0" i="0" kern="1200" dirty="0">
                <a:solidFill>
                  <a:schemeClr val="tx1"/>
                </a:solidFill>
                <a:effectLst/>
                <a:latin typeface="+mn-lt"/>
                <a:ea typeface="+mn-ea"/>
                <a:cs typeface="+mn-cs"/>
              </a:rPr>
              <a:t> by default across all tenants, allowing users to authenticate and securely access live data from supported external services such as Canva, HubSpot, Notion, Linear, Intercom, Google Contacts, and Google Calendar. Admins can govern availability from the Microsoft 365 admin center—reviewing, enabling, and disabling these connectors—while users connect with their own credentials. Federated connector data is retrieved in real time (not indexed) and is currently supported only in Researcher. This feature </a:t>
            </a:r>
            <a:r>
              <a:rPr lang="en-GB" sz="1200" b="0" i="0" kern="1200" dirty="0">
                <a:solidFill>
                  <a:schemeClr val="tx1"/>
                </a:solidFill>
                <a:effectLst/>
                <a:latin typeface="+mn-lt"/>
                <a:ea typeface="+mn-ea"/>
                <a:cs typeface="+mn-cs"/>
                <a:hlinkClick r:id="rId3"/>
              </a:rPr>
              <a:t>rolled out in February</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AFA8513B-8329-ED10-9365-435342777F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2877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AF38-0448-99E8-E3CD-5794B8ED8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7EE36-0A45-7058-EEA2-D5DA888A913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5C0962-2B90-9987-3D47-701A2A65A78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 </a:t>
            </a:r>
            <a:r>
              <a:rPr lang="en-GB" sz="1200" b="1" i="0" kern="1200" dirty="0">
                <a:solidFill>
                  <a:schemeClr val="tx1"/>
                </a:solidFill>
                <a:effectLst/>
                <a:latin typeface="+mn-lt"/>
                <a:ea typeface="+mn-ea"/>
                <a:cs typeface="+mn-cs"/>
              </a:rPr>
              <a:t>Connector Usage Report </a:t>
            </a:r>
            <a:r>
              <a:rPr lang="en-GB" sz="1200" b="0" i="0" kern="1200" dirty="0">
                <a:solidFill>
                  <a:schemeClr val="tx1"/>
                </a:solidFill>
                <a:effectLst/>
                <a:latin typeface="+mn-lt"/>
                <a:ea typeface="+mn-ea"/>
                <a:cs typeface="+mn-cs"/>
              </a:rPr>
              <a:t>in Microsoft 365 admin center provides information on how connectors are augmenting Microsoft 365 Copilot experiences, with metrics including number of active connectors, and agents that reference connectors. With insights into daily trends, connector response counts, and individual-level engagement, organizations can optimize training, improve adoption strategies, and identify high-impact integrations. This feature is </a:t>
            </a:r>
            <a:r>
              <a:rPr lang="en-GB" sz="1200" b="0" i="0" kern="1200" dirty="0">
                <a:solidFill>
                  <a:schemeClr val="tx1"/>
                </a:solidFill>
                <a:effectLst/>
                <a:latin typeface="+mn-lt"/>
                <a:ea typeface="+mn-ea"/>
                <a:cs typeface="+mn-cs"/>
                <a:hlinkClick r:id="rId3"/>
              </a:rPr>
              <a:t>rolling out in March</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642FA38B-77F5-41E6-38B2-87D55A998E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5760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E7DE7-0CEC-1397-B235-B25DEF87D1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108AB-42A7-25B7-A405-B362BDD6B41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FF3DFBD-8CA3-E2C7-F611-1ABCB201F140}"/>
              </a:ext>
            </a:extLst>
          </p:cNvPr>
          <p:cNvSpPr>
            <a:spLocks noGrp="1"/>
          </p:cNvSpPr>
          <p:nvPr>
            <p:ph type="body" idx="1"/>
          </p:nvPr>
        </p:nvSpPr>
        <p:spPr/>
        <p:txBody>
          <a:bodyPr/>
          <a:lstStyle/>
          <a:p>
            <a:pPr>
              <a:defRPr/>
            </a:pPr>
            <a:r>
              <a:rPr lang="en-GB" b="0" i="0" dirty="0">
                <a:solidFill>
                  <a:srgbClr val="111111"/>
                </a:solidFill>
                <a:effectLst/>
                <a:latin typeface="-apple-system"/>
              </a:rPr>
              <a:t>As of 3rd March 2026</a:t>
            </a:r>
          </a:p>
          <a:p>
            <a:pPr>
              <a:defRPr/>
            </a:pPr>
            <a:endParaRPr lang="en-US" b="0" i="0" dirty="0">
              <a:solidFill>
                <a:srgbClr val="111111"/>
              </a:solidFill>
              <a:effectLst/>
              <a:latin typeface="-apple-system"/>
            </a:endParaRPr>
          </a:p>
          <a:p>
            <a:pPr>
              <a:defRPr/>
            </a:pPr>
            <a:r>
              <a:rPr lang="en-GB" b="0" i="0" dirty="0">
                <a:solidFill>
                  <a:srgbClr val="161616"/>
                </a:solidFill>
                <a:effectLst/>
                <a:latin typeface="Segoe UI" panose="020B0502040204020203" pitchFamily="34" charset="0"/>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p:txBody>
      </p:sp>
      <p:sp>
        <p:nvSpPr>
          <p:cNvPr id="4" name="Slide Number Placeholder 3">
            <a:extLst>
              <a:ext uri="{FF2B5EF4-FFF2-40B4-BE49-F238E27FC236}">
                <a16:creationId xmlns:a16="http://schemas.microsoft.com/office/drawing/2014/main" id="{E90A6B3D-699F-2120-79B4-9C27618605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7041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6E0AC-3D7E-71BC-C1C4-6ABE1239D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C7431-AEC2-B9A4-0DD1-A107334FEF7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57988BB-BFDA-D6FA-AC75-A19BE915E71A}"/>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Updates released between January 27, 2026, February 24, 2026.</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818227D6-3BAD-2DF1-21D8-4C733C9B8D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587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C73C9-1741-B061-B848-0CF913C16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B366A-6BF2-8E69-0B7D-B31B644F060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2A06CC1-8934-CC2F-479C-728323935533}"/>
              </a:ext>
            </a:extLst>
          </p:cNvPr>
          <p:cNvSpPr>
            <a:spLocks noGrp="1"/>
          </p:cNvSpPr>
          <p:nvPr>
            <p:ph type="body" idx="1"/>
          </p:nvPr>
        </p:nvSpPr>
        <p:spPr/>
        <p:txBody>
          <a:bodyPr/>
          <a:lstStyle/>
          <a:p>
            <a:pPr>
              <a:defRPr/>
            </a:pPr>
            <a:r>
              <a:rPr lang="en-GB" sz="1200" b="0" i="0" kern="1200" dirty="0">
                <a:solidFill>
                  <a:schemeClr val="tx1"/>
                </a:solidFill>
                <a:effectLst/>
                <a:latin typeface="+mn-lt"/>
                <a:ea typeface="+mn-ea"/>
                <a:cs typeface="+mn-cs"/>
              </a:rPr>
              <a:t>Updates released December 23, 2025, and January 27, 2026.</a:t>
            </a:r>
          </a:p>
          <a:p>
            <a:pPr>
              <a:defRPr/>
            </a:pPr>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As of 2</a:t>
            </a:r>
            <a:r>
              <a:rPr lang="en-US" b="0" i="0" baseline="30000" dirty="0">
                <a:solidFill>
                  <a:srgbClr val="111111"/>
                </a:solidFill>
                <a:effectLst/>
                <a:latin typeface="-apple-system"/>
              </a:rPr>
              <a:t>nd</a:t>
            </a:r>
            <a:r>
              <a:rPr lang="en-US" b="0" i="0" dirty="0">
                <a:solidFill>
                  <a:srgbClr val="111111"/>
                </a:solidFill>
                <a:effectLst/>
                <a:latin typeface="-apple-system"/>
              </a:rPr>
              <a:t> February 2026</a:t>
            </a:r>
          </a:p>
          <a:p>
            <a:pPr>
              <a:defRPr/>
            </a:pPr>
            <a:endParaRPr lang="en-US" b="0" i="0" dirty="0">
              <a:solidFill>
                <a:srgbClr val="111111"/>
              </a:solidFill>
              <a:effectLst/>
              <a:latin typeface="-apple-system"/>
            </a:endParaRPr>
          </a:p>
          <a:p>
            <a:pPr>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E49E2C1B-D1FD-7D60-9A44-D19C48F66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7386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F0D1B-63A1-DFB3-C9C8-21105922C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6EF13-609D-1BD9-FF64-352DBB7668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AB15EAB-0B0F-E51B-7170-1439AFF39D1C}"/>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Updates released between November 25, 2025, and December 23, 2025.</a:t>
            </a:r>
          </a:p>
          <a:p>
            <a:endParaRPr lang="en-GB" sz="1200" b="0" i="0" kern="1200" dirty="0">
              <a:solidFill>
                <a:schemeClr val="tx1"/>
              </a:solidFill>
              <a:effectLst/>
              <a:latin typeface="+mn-lt"/>
              <a:ea typeface="+mn-ea"/>
              <a:cs typeface="+mn-cs"/>
            </a:endParaRPr>
          </a:p>
          <a:p>
            <a:pPr>
              <a:defRPr/>
            </a:pPr>
            <a:r>
              <a:rPr lang="en-GB" sz="1200" b="0" i="0" kern="1200" dirty="0">
                <a:solidFill>
                  <a:schemeClr val="tx1"/>
                </a:solidFill>
                <a:effectLst/>
                <a:latin typeface="+mn-lt"/>
                <a:ea typeface="+mn-ea"/>
                <a:cs typeface="+mn-cs"/>
              </a:rPr>
              <a:t>This page lists the latest features and improvements for Microsoft 365 Copilot. It includes changes that are generally available (Current Channel for Microsoft 365 apps) and specific to each platform.</a:t>
            </a:r>
            <a:endParaRPr lang="en-US" b="0" i="0" dirty="0">
              <a:solidFill>
                <a:srgbClr val="111111"/>
              </a:solidFill>
              <a:effectLst/>
              <a:latin typeface="-apple-system"/>
            </a:endParaRPr>
          </a:p>
          <a:p>
            <a:pPr>
              <a:defRPr/>
            </a:pPr>
            <a:endParaRPr lang="en-US" b="0" i="0" dirty="0">
              <a:solidFill>
                <a:srgbClr val="111111"/>
              </a:solidFill>
              <a:effectLst/>
              <a:latin typeface="-apple-system"/>
            </a:endParaRPr>
          </a:p>
          <a:p>
            <a:pPr marL="0" marR="0" lvl="0" indent="0" defTabSz="932509" eaLnBrk="1" fontAlgn="auto" latinLnBrk="0" hangingPunct="1">
              <a:lnSpc>
                <a:spcPct val="100000"/>
              </a:lnSpc>
              <a:spcBef>
                <a:spcPts val="0"/>
              </a:spcBef>
              <a:spcAft>
                <a:spcPts val="0"/>
              </a:spcAft>
              <a:buClrTx/>
              <a:buSzTx/>
              <a:buFontTx/>
              <a:buNone/>
              <a:tabLst/>
              <a:defRPr/>
            </a:pPr>
            <a:r>
              <a:rPr kumimoji="0" lang="en-US" sz="1200" b="0" i="0" u="none" strike="noStrike" kern="0" cap="none" spc="-71" normalizeH="0" baseline="0" noProof="0" dirty="0">
                <a:ln>
                  <a:noFill/>
                </a:ln>
                <a:solidFill>
                  <a:srgbClr val="5C5AD4"/>
                </a:solidFill>
                <a:effectLst/>
                <a:uLnTx/>
                <a:uFillTx/>
                <a:latin typeface="Segoe UI Semibold"/>
              </a:rPr>
              <a:t>As of  2</a:t>
            </a:r>
            <a:r>
              <a:rPr kumimoji="0" lang="en-US" sz="1200" b="0" i="0" u="none" strike="noStrike" kern="0" cap="none" spc="-71" normalizeH="0" baseline="30000" noProof="0" dirty="0">
                <a:ln>
                  <a:noFill/>
                </a:ln>
                <a:solidFill>
                  <a:srgbClr val="5C5AD4"/>
                </a:solidFill>
                <a:effectLst/>
                <a:uLnTx/>
                <a:uFillTx/>
                <a:latin typeface="Segoe UI Semibold"/>
              </a:rPr>
              <a:t>nd</a:t>
            </a:r>
            <a:r>
              <a:rPr kumimoji="0" lang="en-US" sz="1200" b="0" i="0" u="none" strike="noStrike" kern="0" cap="none" spc="-71" normalizeH="0" baseline="0" noProof="0" dirty="0">
                <a:ln>
                  <a:noFill/>
                </a:ln>
                <a:solidFill>
                  <a:srgbClr val="5C5AD4"/>
                </a:solidFill>
                <a:effectLst/>
                <a:uLnTx/>
                <a:uFillTx/>
                <a:latin typeface="Segoe UI Semibold"/>
              </a:rPr>
              <a:t> January 2026 </a:t>
            </a:r>
          </a:p>
          <a:p>
            <a:pPr marL="0" marR="0" lvl="0" indent="0" defTabSz="932509" eaLnBrk="1" fontAlgn="auto" latinLnBrk="0" hangingPunct="1">
              <a:lnSpc>
                <a:spcPct val="100000"/>
              </a:lnSpc>
              <a:spcBef>
                <a:spcPts val="0"/>
              </a:spcBef>
              <a:spcAft>
                <a:spcPts val="0"/>
              </a:spcAft>
              <a:buClrTx/>
              <a:buSzTx/>
              <a:buFontTx/>
              <a:buNone/>
              <a:tabLst/>
              <a:defRPr/>
            </a:pPr>
            <a:endParaRPr kumimoji="0" lang="en-US" sz="1200" b="0" i="0" u="none" strike="noStrike" kern="0" cap="none" spc="-71" normalizeH="0" baseline="0" noProof="0" dirty="0">
              <a:ln>
                <a:noFill/>
              </a:ln>
              <a:solidFill>
                <a:srgbClr val="5C5AD4"/>
              </a:solidFill>
              <a:effectLst/>
              <a:uLnTx/>
              <a:uFillTx/>
              <a:latin typeface="Segoe UI Semibold"/>
            </a:endParaRPr>
          </a:p>
          <a:p>
            <a:pPr marL="0" marR="0" lvl="0" indent="0" defTabSz="932509"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apple-system"/>
              </a:rPr>
              <a:t>Learn more - </a:t>
            </a:r>
            <a:r>
              <a:rPr lang="en-GB" dirty="0">
                <a:hlinkClick r:id="rId3"/>
              </a:rPr>
              <a:t>Release Notes for Microsoft 365 Copilot | Microsoft Learn</a:t>
            </a:r>
            <a:endParaRPr lang="en-GB" dirty="0"/>
          </a:p>
          <a:p>
            <a:pPr>
              <a:defRPr/>
            </a:pPr>
            <a:r>
              <a:rPr lang="en-US" b="0" i="0" dirty="0">
                <a:solidFill>
                  <a:srgbClr val="111111"/>
                </a:solidFill>
                <a:effectLst/>
                <a:latin typeface="-apple-system"/>
              </a:rPr>
              <a:t>https://learn.microsoft.com/en-us/copilot/microsoft-365/release-notes?tabs=all</a:t>
            </a:r>
          </a:p>
        </p:txBody>
      </p:sp>
      <p:sp>
        <p:nvSpPr>
          <p:cNvPr id="4" name="Slide Number Placeholder 3">
            <a:extLst>
              <a:ext uri="{FF2B5EF4-FFF2-40B4-BE49-F238E27FC236}">
                <a16:creationId xmlns:a16="http://schemas.microsoft.com/office/drawing/2014/main" id="{CF7374DD-DF56-8A30-E18D-88F54B447E7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5192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5D354-51C1-CC0D-43F2-81366FD433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2E8FD-207C-4DF6-F399-C048FE173D5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DBDF3BD-C169-359D-1781-3F2826F35D50}"/>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EDB9BD21-8613-1CDF-34C7-891F0A4FF2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9415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321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7201A-7ABA-B628-21A3-BC7166161C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AF558-3343-557F-CACF-C3CBBECC387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86502F6-1E9A-4A2C-7603-6DCCC37FE23B}"/>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GPT‑5.3 into Microsoft 365 Copilot and Copilot Studio, significantly raising the quality of Copilot interactions. GPT‑5.3 delivers more accurate, clearer, and more expressive responses, helping users get direct and usable answers with less prompt iteration.</a:t>
            </a:r>
          </a:p>
          <a:p>
            <a:pPr fontAlgn="t"/>
            <a:r>
              <a:rPr lang="en-GB" sz="1200" b="0" i="0" kern="1200" dirty="0">
                <a:solidFill>
                  <a:schemeClr val="tx1"/>
                </a:solidFill>
                <a:effectLst/>
                <a:latin typeface="+mn-lt"/>
                <a:ea typeface="+mn-ea"/>
                <a:cs typeface="+mn-cs"/>
              </a:rPr>
              <a:t>A key improvement is stronger reasoning and synthesis. Copilot now combines online knowledge with deeper reasoning so responses are less generic and more aligned to the user’s intent and real business needs, which is especially valuable for research, planning, and decision support.</a:t>
            </a:r>
          </a:p>
          <a:p>
            <a:pPr fontAlgn="t"/>
            <a:r>
              <a:rPr lang="en-GB" sz="1200" b="0" i="0" kern="1200" dirty="0">
                <a:solidFill>
                  <a:schemeClr val="tx1"/>
                </a:solidFill>
                <a:effectLst/>
                <a:latin typeface="+mn-lt"/>
                <a:ea typeface="+mn-ea"/>
                <a:cs typeface="+mn-cs"/>
              </a:rPr>
              <a:t>Microsoft is also reinforcing enterprise readiness and customer choice. GPT‑5.3 is part of Microsoft’s ongoing investment in cutting‑edge AI while maintaining security, compliance, and privacy standards customers expect across Microsoft 365.</a:t>
            </a:r>
          </a:p>
          <a:p>
            <a:pPr fontAlgn="t"/>
            <a:r>
              <a:rPr lang="en-GB" sz="1200" b="0" i="0" kern="1200" dirty="0">
                <a:solidFill>
                  <a:schemeClr val="tx1"/>
                </a:solidFill>
                <a:effectLst/>
                <a:latin typeface="+mn-lt"/>
                <a:ea typeface="+mn-ea"/>
                <a:cs typeface="+mn-cs"/>
              </a:rPr>
              <a:t>In terms of availability, Microsoft 365 Copilot licensed users receive priority access to GPT‑5.3. The model is also available in Copilot Studio early release environments for agent builders, enabling organizations to start experimenting and building with GPT‑5.3 right away.</a:t>
            </a:r>
          </a:p>
        </p:txBody>
      </p:sp>
      <p:sp>
        <p:nvSpPr>
          <p:cNvPr id="4" name="Slide Number Placeholder 3">
            <a:extLst>
              <a:ext uri="{FF2B5EF4-FFF2-40B4-BE49-F238E27FC236}">
                <a16:creationId xmlns:a16="http://schemas.microsoft.com/office/drawing/2014/main" id="{1328E080-BBD9-A69A-D536-9C99DD5F14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25831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85F9-3F52-169E-700B-C264B4FF6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85E5F-1797-CF20-92E9-61609B30D48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2AC7F85-4942-8A55-AB83-FA2608C6763C}"/>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B1724DCA-3132-E378-1929-8D908781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194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10585-A2E6-2F7C-03DC-F5F6579B69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BFC052-4638-640A-7FE0-C4326AC9371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C4E676B-1DCE-E841-F2EA-A1586FBADBF1}"/>
              </a:ext>
            </a:extLst>
          </p:cNvPr>
          <p:cNvSpPr>
            <a:spLocks noGrp="1"/>
          </p:cNvSpPr>
          <p:nvPr>
            <p:ph type="body" idx="1"/>
          </p:nvPr>
        </p:nvSpPr>
        <p:spPr/>
        <p:txBody>
          <a:bodyPr/>
          <a:lstStyle/>
          <a:p>
            <a:pPr>
              <a:defRPr/>
            </a:pPr>
            <a:r>
              <a:rPr lang="en-US" b="0" i="0" dirty="0">
                <a:solidFill>
                  <a:srgbClr val="111111"/>
                </a:solidFill>
                <a:effectLst/>
                <a:latin typeface="-apple-system"/>
              </a:rPr>
              <a:t>As of 3</a:t>
            </a:r>
            <a:r>
              <a:rPr lang="en-US" b="0" i="0" baseline="30000" dirty="0">
                <a:solidFill>
                  <a:srgbClr val="111111"/>
                </a:solidFill>
                <a:effectLst/>
                <a:latin typeface="-apple-system"/>
              </a:rPr>
              <a:t>rd</a:t>
            </a:r>
            <a:r>
              <a:rPr lang="en-US" b="0" i="0" dirty="0">
                <a:solidFill>
                  <a:srgbClr val="111111"/>
                </a:solidFill>
                <a:effectLst/>
                <a:latin typeface="-apple-system"/>
              </a:rPr>
              <a:t> March 2026</a:t>
            </a:r>
          </a:p>
        </p:txBody>
      </p:sp>
      <p:sp>
        <p:nvSpPr>
          <p:cNvPr id="4" name="Slide Number Placeholder 3">
            <a:extLst>
              <a:ext uri="{FF2B5EF4-FFF2-40B4-BE49-F238E27FC236}">
                <a16:creationId xmlns:a16="http://schemas.microsoft.com/office/drawing/2014/main" id="{F0A51027-F55A-7625-F097-BCF086CF6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6687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Thank you. </a:t>
            </a:r>
          </a:p>
          <a:p>
            <a:pPr marL="0" marR="0">
              <a:lnSpc>
                <a:spcPct val="107000"/>
              </a:lnSpc>
              <a:spcBef>
                <a:spcPts val="0"/>
              </a:spcBef>
              <a:spcAft>
                <a:spcPts val="800"/>
              </a:spcAft>
            </a:pPr>
            <a:endParaRPr lang="en-US" dirty="0"/>
          </a:p>
          <a:p>
            <a:pPr marL="0" marR="0">
              <a:lnSpc>
                <a:spcPct val="107000"/>
              </a:lnSpc>
              <a:spcBef>
                <a:spcPts val="0"/>
              </a:spcBef>
              <a:spcAft>
                <a:spcPts val="800"/>
              </a:spcAft>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19393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1081-E19D-419D-B0AB-F3E631795016}" type="slidenum">
              <a:rPr lang="en-US" smtClean="0"/>
              <a:t>53</a:t>
            </a:fld>
            <a:endParaRPr lang="en-US" dirty="0"/>
          </a:p>
        </p:txBody>
      </p:sp>
    </p:spTree>
    <p:extLst>
      <p:ext uri="{BB962C8B-B14F-4D97-AF65-F5344CB8AC3E}">
        <p14:creationId xmlns:p14="http://schemas.microsoft.com/office/powerpoint/2010/main" val="4252972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5222B-D2E8-8F82-BE9A-649417AEB1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CBAB7-FD34-5D50-3991-F9D5543BCF9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B44D60-4DCF-3EE9-1CF5-C9C0E3EED707}"/>
              </a:ext>
            </a:extLst>
          </p:cNvPr>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a:extLst>
              <a:ext uri="{FF2B5EF4-FFF2-40B4-BE49-F238E27FC236}">
                <a16:creationId xmlns:a16="http://schemas.microsoft.com/office/drawing/2014/main" id="{5930ACA9-689F-16DF-9510-0C458DD882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1845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8B3A-DCF9-60BB-83CE-7B68ACCBE7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F7C94-095E-A16C-6B0D-E3CFB8DC75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ECF3A74-0835-653A-AC03-6E868303842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5</a:t>
            </a:r>
            <a:r>
              <a:rPr lang="en-US" b="0" i="0" baseline="30000" dirty="0">
                <a:solidFill>
                  <a:srgbClr val="111111"/>
                </a:solidFill>
                <a:effectLst/>
                <a:latin typeface="-apple-system"/>
              </a:rPr>
              <a:t>th</a:t>
            </a:r>
            <a:r>
              <a:rPr lang="en-US" b="0" i="0" dirty="0">
                <a:solidFill>
                  <a:srgbClr val="111111"/>
                </a:solidFill>
                <a:effectLst/>
                <a:latin typeface="-apple-system"/>
              </a:rPr>
              <a:t> March 2026</a:t>
            </a: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37049747-23A3-EF7E-D56A-982C1BF0FC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575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4A3D-3A8D-8270-D313-4DC29FE45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7E703-70DB-7B16-3A2D-D26961F498E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66FEA12-1074-93A7-D983-FA1CA2DB147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b="0" i="0" dirty="0">
                <a:solidFill>
                  <a:srgbClr val="111111"/>
                </a:solidFill>
                <a:effectLst/>
                <a:latin typeface="-apple-system"/>
              </a:rPr>
              <a:t>As of 5</a:t>
            </a:r>
            <a:r>
              <a:rPr lang="en-US" b="0" i="0" baseline="30000" dirty="0">
                <a:solidFill>
                  <a:srgbClr val="111111"/>
                </a:solidFill>
                <a:effectLst/>
                <a:latin typeface="-apple-system"/>
              </a:rPr>
              <a:t>th</a:t>
            </a:r>
            <a:r>
              <a:rPr lang="en-US" b="0" i="0" dirty="0">
                <a:solidFill>
                  <a:srgbClr val="111111"/>
                </a:solidFill>
                <a:effectLst/>
                <a:latin typeface="-apple-system"/>
              </a:rPr>
              <a:t> March 2026</a:t>
            </a: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endParaRPr lang="en-GB" dirty="0">
              <a:hlinkClick r:id="rId3"/>
            </a:endParaRPr>
          </a:p>
          <a:p>
            <a:pPr marL="0" marR="0">
              <a:lnSpc>
                <a:spcPct val="107000"/>
              </a:lnSpc>
              <a:spcBef>
                <a:spcPts val="0"/>
              </a:spcBef>
              <a:spcAft>
                <a:spcPts val="800"/>
              </a:spcAft>
            </a:pPr>
            <a:r>
              <a:rPr lang="en-GB" dirty="0">
                <a:hlinkClick r:id="rId3"/>
              </a:rPr>
              <a:t>What's new in Copilot Studio - Microsoft Copilot Studio | Microsoft Learn</a:t>
            </a:r>
            <a:endParaRPr lang="en-GB" dirty="0"/>
          </a:p>
          <a:p>
            <a:pPr marL="0" marR="0">
              <a:lnSpc>
                <a:spcPct val="107000"/>
              </a:lnSpc>
              <a:spcBef>
                <a:spcPts val="0"/>
              </a:spcBef>
              <a:spcAft>
                <a:spcPts val="800"/>
              </a:spcAft>
            </a:pPr>
            <a:r>
              <a:rPr lang="en-US" dirty="0"/>
              <a:t>https://learn.microsoft.com/en-us/microsoft-copilot-studio/whats-new</a:t>
            </a:r>
          </a:p>
          <a:p>
            <a:pPr marL="0" marR="0">
              <a:lnSpc>
                <a:spcPct val="107000"/>
              </a:lnSpc>
              <a:spcBef>
                <a:spcPts val="0"/>
              </a:spcBef>
              <a:spcAft>
                <a:spcPts val="800"/>
              </a:spcAft>
            </a:pPr>
            <a:endParaRPr lang="en-US" dirty="0"/>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hlinkClick r:id="rId4"/>
              </a:rPr>
              <a:t>Copilot Studio Archive | Microsoft Copilot Blog</a:t>
            </a:r>
            <a:endParaRPr lang="en-US" sz="1200" dirty="0"/>
          </a:p>
          <a:p>
            <a:pPr marL="0" marR="0">
              <a:lnSpc>
                <a:spcPct val="107000"/>
              </a:lnSpc>
              <a:spcBef>
                <a:spcPts val="0"/>
              </a:spcBef>
              <a:spcAft>
                <a:spcPts val="800"/>
              </a:spcAft>
            </a:pPr>
            <a:r>
              <a:rPr lang="en-US" dirty="0"/>
              <a:t>https://www.microsoft.com/en-us/microsoft-copilot/blog/copilot-studio/</a:t>
            </a:r>
          </a:p>
          <a:p>
            <a:pPr marL="0" marR="0">
              <a:lnSpc>
                <a:spcPct val="107000"/>
              </a:lnSpc>
              <a:spcBef>
                <a:spcPts val="0"/>
              </a:spcBef>
              <a:spcAft>
                <a:spcPts val="800"/>
              </a:spcAft>
            </a:pPr>
            <a:endParaRPr lang="en-US" dirty="0"/>
          </a:p>
          <a:p>
            <a:pPr marL="0" marR="0">
              <a:lnSpc>
                <a:spcPct val="107000"/>
              </a:lnSpc>
              <a:spcBef>
                <a:spcPts val="0"/>
              </a:spcBef>
              <a:spcAft>
                <a:spcPts val="800"/>
              </a:spcAft>
            </a:pPr>
            <a:r>
              <a:rPr lang="en-GB" dirty="0">
                <a:hlinkClick r:id="rId5"/>
              </a:rPr>
              <a:t>What’s new in Copilot Studio: May 2025  | Microsoft Copilot Blog</a:t>
            </a:r>
            <a:endParaRPr lang="en-US" dirty="0"/>
          </a:p>
        </p:txBody>
      </p:sp>
      <p:sp>
        <p:nvSpPr>
          <p:cNvPr id="4" name="Slide Number Placeholder 3">
            <a:extLst>
              <a:ext uri="{FF2B5EF4-FFF2-40B4-BE49-F238E27FC236}">
                <a16:creationId xmlns:a16="http://schemas.microsoft.com/office/drawing/2014/main" id="{03C8D0A4-DDE3-223C-A973-AF42B0E285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6CC9AB-C7F4-4106-BD7F-6816938D19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0421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EB4E9-876C-0949-1537-558612163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AF3FA-CE6F-409D-BA86-4503C3ABFF0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C31A36F-EE93-4138-840E-CE5DE2B48FF1}"/>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3</a:t>
            </a:r>
            <a:r>
              <a:rPr kumimoji="0" lang="en-GB" sz="1200" b="0" i="0" u="none" strike="noStrike" kern="0" cap="none" spc="-71" normalizeH="0" baseline="30000" noProof="0" dirty="0">
                <a:ln>
                  <a:noFill/>
                </a:ln>
                <a:solidFill>
                  <a:srgbClr val="5C5AD4"/>
                </a:solidFill>
                <a:effectLst/>
                <a:uLnTx/>
                <a:uFillTx/>
                <a:latin typeface="Segoe UI Semibold"/>
              </a:rPr>
              <a:t>rd</a:t>
            </a:r>
            <a:r>
              <a:rPr lang="en-GB" sz="1200" kern="0" spc="-71" dirty="0">
                <a:solidFill>
                  <a:srgbClr val="5C5AD4"/>
                </a:solidFill>
                <a:latin typeface="Segoe UI Semibold"/>
              </a:rPr>
              <a:t> July</a:t>
            </a:r>
            <a:r>
              <a:rPr kumimoji="0" lang="en-GB" sz="1200" b="0" i="0" u="none" strike="noStrike" kern="0" cap="none" spc="-71" normalizeH="0" baseline="0" noProof="0" dirty="0">
                <a:ln>
                  <a:noFill/>
                </a:ln>
                <a:solidFill>
                  <a:srgbClr val="5C5AD4"/>
                </a:solidFill>
                <a:effectLst/>
                <a:uLnTx/>
                <a:uFillTx/>
                <a:latin typeface="Segoe UI Semibold"/>
              </a:rPr>
              <a:t> 2025</a:t>
            </a:r>
          </a:p>
        </p:txBody>
      </p:sp>
      <p:sp>
        <p:nvSpPr>
          <p:cNvPr id="4" name="Slide Number Placeholder 3">
            <a:extLst>
              <a:ext uri="{FF2B5EF4-FFF2-40B4-BE49-F238E27FC236}">
                <a16:creationId xmlns:a16="http://schemas.microsoft.com/office/drawing/2014/main" id="{4CA37CE1-28B7-709D-88CB-6ABF2F90A9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5574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6ED8E-E578-8C88-38A3-C13950FB3E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B20CCF-B98B-0EAA-6B18-2E2F1BB8354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F73029-5B6D-20DA-14C7-0E4B8DD6B3BC}"/>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5</a:t>
            </a:r>
            <a:r>
              <a:rPr kumimoji="0" lang="en-GB" sz="1200" b="0" i="0" u="none" strike="noStrike" kern="0" cap="none" spc="-71" normalizeH="0" baseline="30000" noProof="0" dirty="0">
                <a:ln>
                  <a:noFill/>
                </a:ln>
                <a:solidFill>
                  <a:srgbClr val="5C5AD4"/>
                </a:solidFill>
                <a:effectLst/>
                <a:uLnTx/>
                <a:uFillTx/>
                <a:latin typeface="Segoe UI Semibold"/>
              </a:rPr>
              <a:t>th</a:t>
            </a:r>
            <a:r>
              <a:rPr kumimoji="0" lang="en-GB" sz="1200" b="0" i="0" u="none" strike="noStrike" kern="0" cap="none" spc="-71" normalizeH="0" baseline="0" noProof="0" dirty="0">
                <a:ln>
                  <a:noFill/>
                </a:ln>
                <a:solidFill>
                  <a:srgbClr val="5C5AD4"/>
                </a:solidFill>
                <a:effectLst/>
                <a:uLnTx/>
                <a:uFillTx/>
                <a:latin typeface="Segoe UI Semibold"/>
              </a:rPr>
              <a:t> October 2025</a:t>
            </a:r>
          </a:p>
        </p:txBody>
      </p:sp>
      <p:sp>
        <p:nvSpPr>
          <p:cNvPr id="4" name="Slide Number Placeholder 3">
            <a:extLst>
              <a:ext uri="{FF2B5EF4-FFF2-40B4-BE49-F238E27FC236}">
                <a16:creationId xmlns:a16="http://schemas.microsoft.com/office/drawing/2014/main" id="{A61B62AE-ED15-3982-6DB6-18DEFFB195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724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88A40-C48E-A9F0-D8EA-F7E2389AE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4BDF5-AEC7-B418-8A83-EAF2BDF1415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75AC0C6-5FC7-36BF-EEAF-B734023EFD4C}"/>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January 2026 </a:t>
            </a:r>
          </a:p>
        </p:txBody>
      </p:sp>
      <p:sp>
        <p:nvSpPr>
          <p:cNvPr id="4" name="Slide Number Placeholder 3">
            <a:extLst>
              <a:ext uri="{FF2B5EF4-FFF2-40B4-BE49-F238E27FC236}">
                <a16:creationId xmlns:a16="http://schemas.microsoft.com/office/drawing/2014/main" id="{2C78C02F-F50D-35CD-3C56-03E5546E2C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861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AB5E-73E7-3FD6-B56E-75A76DAD94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2ADF1-D7AA-9793-DB1D-E8BDD4BA443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F254296-BDD1-19C2-8168-DF71B6648081}"/>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introduces a new way for users to interact with Copilot Chat by selecting specific text inside a Copilot response. When a user highlights text, an </a:t>
            </a:r>
            <a:r>
              <a:rPr lang="en-GB" sz="1200" b="1" i="0" kern="1200" dirty="0">
                <a:solidFill>
                  <a:schemeClr val="tx1"/>
                </a:solidFill>
                <a:effectLst/>
                <a:latin typeface="+mn-lt"/>
                <a:ea typeface="+mn-ea"/>
                <a:cs typeface="+mn-cs"/>
              </a:rPr>
              <a:t>“Ask Copilot”</a:t>
            </a:r>
            <a:r>
              <a:rPr lang="en-GB" sz="1200" b="0" i="0" kern="1200" dirty="0">
                <a:solidFill>
                  <a:schemeClr val="tx1"/>
                </a:solidFill>
                <a:effectLst/>
                <a:latin typeface="+mn-lt"/>
                <a:ea typeface="+mn-ea"/>
                <a:cs typeface="+mn-cs"/>
              </a:rPr>
              <a:t> button appears, allowing them to ask a targeted follow‑up question about exactly that snippet.</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This gives users far more precision and avoids the issue of Copilot giving broad answers when the user only wants clarity on a small part of the response. It speeds up workflows by helping users get quicker explanations, summaries, translations, or recommended next steps.</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It’s a quality‑of‑life improvement designed to make Copilot feel more responsive, controlled, and efficient — and it begins rolling out in </a:t>
            </a:r>
            <a:r>
              <a:rPr lang="en-GB" sz="1200" b="1" i="0" kern="1200" dirty="0">
                <a:solidFill>
                  <a:schemeClr val="tx1"/>
                </a:solidFill>
                <a:effectLst/>
                <a:latin typeface="+mn-lt"/>
                <a:ea typeface="+mn-ea"/>
                <a:cs typeface="+mn-cs"/>
              </a:rPr>
              <a:t>March</a:t>
            </a:r>
            <a:r>
              <a:rPr lang="en-GB" sz="1200" b="0" i="0" kern="1200" dirty="0">
                <a:solidFill>
                  <a:schemeClr val="tx1"/>
                </a:solidFill>
                <a:effectLst/>
                <a:latin typeface="+mn-lt"/>
                <a:ea typeface="+mn-ea"/>
                <a:cs typeface="+mn-cs"/>
              </a:rPr>
              <a:t>.</a:t>
            </a:r>
          </a:p>
        </p:txBody>
      </p:sp>
      <p:sp>
        <p:nvSpPr>
          <p:cNvPr id="4" name="Slide Number Placeholder 3">
            <a:extLst>
              <a:ext uri="{FF2B5EF4-FFF2-40B4-BE49-F238E27FC236}">
                <a16:creationId xmlns:a16="http://schemas.microsoft.com/office/drawing/2014/main" id="{A707FF50-3625-E2D4-C8E0-154441210B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989361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9290F-4A88-B26A-5263-E0C885099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5078F-BBAB-841C-56C6-4ED68A0BD42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EEB97C5-1041-3516-EC95-C7F89D3F82B3}"/>
              </a:ext>
            </a:extLst>
          </p:cNvPr>
          <p:cNvSpPr>
            <a:spLocks noGrp="1"/>
          </p:cNvSpPr>
          <p:nvPr>
            <p:ph type="body" idx="1"/>
          </p:nvPr>
        </p:nvSpPr>
        <p:spPr/>
        <p:txBody>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200" b="0" i="0" u="none" strike="noStrike" kern="0" cap="none" spc="-71" normalizeH="0" baseline="0" noProof="0" dirty="0">
                <a:ln>
                  <a:noFill/>
                </a:ln>
                <a:solidFill>
                  <a:srgbClr val="5C5AD4"/>
                </a:solidFill>
                <a:effectLst/>
                <a:uLnTx/>
                <a:uFillTx/>
                <a:latin typeface="Segoe UI Semibold"/>
              </a:rPr>
              <a:t>As of  2</a:t>
            </a:r>
            <a:r>
              <a:rPr kumimoji="0" lang="en-GB" sz="1200" b="0" i="0" u="none" strike="noStrike" kern="0" cap="none" spc="-71" normalizeH="0" baseline="30000" noProof="0" dirty="0">
                <a:ln>
                  <a:noFill/>
                </a:ln>
                <a:solidFill>
                  <a:srgbClr val="5C5AD4"/>
                </a:solidFill>
                <a:effectLst/>
                <a:uLnTx/>
                <a:uFillTx/>
                <a:latin typeface="Segoe UI Semibold"/>
              </a:rPr>
              <a:t>nd</a:t>
            </a:r>
            <a:r>
              <a:rPr kumimoji="0" lang="en-GB" sz="1200" b="0" i="0" u="none" strike="noStrike" kern="0" cap="none" spc="-71" normalizeH="0" baseline="0" noProof="0" dirty="0">
                <a:ln>
                  <a:noFill/>
                </a:ln>
                <a:solidFill>
                  <a:srgbClr val="5C5AD4"/>
                </a:solidFill>
                <a:effectLst/>
                <a:uLnTx/>
                <a:uFillTx/>
                <a:latin typeface="Segoe UI Semibold"/>
              </a:rPr>
              <a:t> February 2026 </a:t>
            </a:r>
          </a:p>
        </p:txBody>
      </p:sp>
      <p:sp>
        <p:nvSpPr>
          <p:cNvPr id="4" name="Slide Number Placeholder 3">
            <a:extLst>
              <a:ext uri="{FF2B5EF4-FFF2-40B4-BE49-F238E27FC236}">
                <a16:creationId xmlns:a16="http://schemas.microsoft.com/office/drawing/2014/main" id="{DE2AEF9D-9A09-317C-6218-731C528E3C8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82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BAD1-9E08-FFE9-149A-F114A7373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8AE3-73CC-C545-824D-79949CE0A3A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B2C87C3-6B06-EFCA-E729-3A5289A94AC4}"/>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enables users to bring SharePoint data directly into Copilot Chat when working in </a:t>
            </a:r>
            <a:r>
              <a:rPr lang="en-GB" sz="1200" b="1" i="0" kern="1200" dirty="0">
                <a:solidFill>
                  <a:schemeClr val="tx1"/>
                </a:solidFill>
                <a:effectLst/>
                <a:latin typeface="+mn-lt"/>
                <a:ea typeface="+mn-ea"/>
                <a:cs typeface="+mn-cs"/>
              </a:rPr>
              <a:t>work mode</a:t>
            </a:r>
            <a:r>
              <a:rPr lang="en-GB" sz="1200" b="0" i="0" kern="1200" dirty="0">
                <a:solidFill>
                  <a:schemeClr val="tx1"/>
                </a:solidFill>
                <a:effectLst/>
                <a:latin typeface="+mn-lt"/>
                <a:ea typeface="+mn-ea"/>
                <a:cs typeface="+mn-cs"/>
              </a:rPr>
              <a:t>. By typing a simple </a:t>
            </a:r>
            <a:r>
              <a:rPr lang="en-GB" sz="1200" b="1" i="0" kern="1200" dirty="0">
                <a:solidFill>
                  <a:schemeClr val="tx1"/>
                </a:solidFill>
                <a:effectLst/>
                <a:latin typeface="+mn-lt"/>
                <a:ea typeface="+mn-ea"/>
                <a:cs typeface="+mn-cs"/>
              </a:rPr>
              <a:t>“/”</a:t>
            </a:r>
            <a:r>
              <a:rPr lang="en-GB" sz="1200" b="0" i="0" kern="1200" dirty="0">
                <a:solidFill>
                  <a:schemeClr val="tx1"/>
                </a:solidFill>
                <a:effectLst/>
                <a:latin typeface="+mn-lt"/>
                <a:ea typeface="+mn-ea"/>
                <a:cs typeface="+mn-cs"/>
              </a:rPr>
              <a:t>, users can search for and select a SharePoint list or site, or pick one from the </a:t>
            </a:r>
            <a:r>
              <a:rPr lang="en-GB" sz="1200" b="1" i="0" kern="1200" dirty="0">
                <a:solidFill>
                  <a:schemeClr val="tx1"/>
                </a:solidFill>
                <a:effectLst/>
                <a:latin typeface="+mn-lt"/>
                <a:ea typeface="+mn-ea"/>
                <a:cs typeface="+mn-cs"/>
              </a:rPr>
              <a:t>Sites</a:t>
            </a:r>
            <a:r>
              <a:rPr lang="en-GB" sz="1200" b="0" i="0" kern="1200" dirty="0">
                <a:solidFill>
                  <a:schemeClr val="tx1"/>
                </a:solidFill>
                <a:effectLst/>
                <a:latin typeface="+mn-lt"/>
                <a:ea typeface="+mn-ea"/>
                <a:cs typeface="+mn-cs"/>
              </a:rPr>
              <a:t> tab.</a:t>
            </a:r>
          </a:p>
          <a:p>
            <a:pPr fontAlgn="t"/>
            <a:r>
              <a:rPr lang="en-GB" sz="1200" b="0" i="0" kern="1200" dirty="0">
                <a:solidFill>
                  <a:schemeClr val="tx1"/>
                </a:solidFill>
                <a:effectLst/>
                <a:latin typeface="+mn-lt"/>
                <a:ea typeface="+mn-ea"/>
                <a:cs typeface="+mn-cs"/>
              </a:rPr>
              <a:t>This effectively grounds the Copilot prompt in the organisation’s structured data — meaning the responses are far more accurate, contextual, and relevant to the user’s task.</a:t>
            </a:r>
          </a:p>
          <a:p>
            <a:pPr fontAlgn="t"/>
            <a:r>
              <a:rPr lang="en-GB" sz="1200" b="0" i="0" kern="1200" dirty="0">
                <a:solidFill>
                  <a:schemeClr val="tx1"/>
                </a:solidFill>
                <a:effectLst/>
                <a:latin typeface="+mn-lt"/>
                <a:ea typeface="+mn-ea"/>
                <a:cs typeface="+mn-cs"/>
              </a:rPr>
              <a:t>It’s particularly useful when users need Copilot to reason over list data, reference site content, or produce outputs aligned to their team’s information sources.</a:t>
            </a:r>
          </a:p>
          <a:p>
            <a:pPr fontAlgn="t"/>
            <a:r>
              <a:rPr lang="en-GB" sz="1200" b="0" i="0" kern="1200" dirty="0">
                <a:solidFill>
                  <a:schemeClr val="tx1"/>
                </a:solidFill>
                <a:effectLst/>
                <a:latin typeface="+mn-lt"/>
                <a:ea typeface="+mn-ea"/>
                <a:cs typeface="+mn-cs"/>
              </a:rPr>
              <a:t>The feature is scheduled to </a:t>
            </a:r>
            <a:r>
              <a:rPr lang="en-GB" sz="1200" b="1" i="0" kern="1200" dirty="0">
                <a:solidFill>
                  <a:schemeClr val="tx1"/>
                </a:solidFill>
                <a:effectLst/>
                <a:latin typeface="+mn-lt"/>
                <a:ea typeface="+mn-ea"/>
                <a:cs typeface="+mn-cs"/>
              </a:rPr>
              <a:t>roll out in March</a:t>
            </a:r>
            <a:r>
              <a:rPr lang="en-GB" sz="1200" b="0" i="0" kern="1200" dirty="0">
                <a:solidFill>
                  <a:schemeClr val="tx1"/>
                </a:solidFill>
                <a:effectLst/>
                <a:latin typeface="+mn-lt"/>
                <a:ea typeface="+mn-ea"/>
                <a:cs typeface="+mn-cs"/>
              </a:rPr>
              <a:t>, further strengthening how Copilot works with existing SharePoint investments.</a:t>
            </a:r>
          </a:p>
        </p:txBody>
      </p:sp>
      <p:sp>
        <p:nvSpPr>
          <p:cNvPr id="4" name="Slide Number Placeholder 3">
            <a:extLst>
              <a:ext uri="{FF2B5EF4-FFF2-40B4-BE49-F238E27FC236}">
                <a16:creationId xmlns:a16="http://schemas.microsoft.com/office/drawing/2014/main" id="{938F863E-1753-CFAD-6FD1-A64D69C371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868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55E-53FC-5C16-089C-0A1A8C002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07CA-9DF3-3226-26BA-5D000DEBFD6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FDD7CC3-4388-B2CE-F1A7-1D579A7A0678}"/>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This update enhances how Copilot Chat works inside Outlook, particularly for users who </a:t>
            </a:r>
            <a:r>
              <a:rPr lang="en-GB" sz="1200" b="1" i="0" kern="1200" dirty="0">
                <a:solidFill>
                  <a:schemeClr val="tx1"/>
                </a:solidFill>
                <a:effectLst/>
                <a:latin typeface="+mn-lt"/>
                <a:ea typeface="+mn-ea"/>
                <a:cs typeface="+mn-cs"/>
              </a:rPr>
              <a:t>don’t have a Microsoft 365 Copilot licence</a:t>
            </a:r>
            <a:r>
              <a:rPr lang="en-GB" sz="1200" b="0" i="0" kern="1200" dirty="0">
                <a:solidFill>
                  <a:schemeClr val="tx1"/>
                </a:solidFill>
                <a:effectLst/>
                <a:latin typeface="+mn-lt"/>
                <a:ea typeface="+mn-ea"/>
                <a:cs typeface="+mn-cs"/>
              </a:rPr>
              <a:t>. When someone opens an email and activates Copilot Chat, Copilot now automatically grounds the conversation in the content of that email.</a:t>
            </a:r>
          </a:p>
          <a:p>
            <a:pPr fontAlgn="t"/>
            <a:r>
              <a:rPr lang="en-GB" sz="1200" b="0" i="0" kern="1200" dirty="0">
                <a:solidFill>
                  <a:schemeClr val="tx1"/>
                </a:solidFill>
                <a:effectLst/>
                <a:latin typeface="+mn-lt"/>
                <a:ea typeface="+mn-ea"/>
                <a:cs typeface="+mn-cs"/>
              </a:rPr>
              <a:t>To make this grounding visible and transparent, the </a:t>
            </a:r>
            <a:r>
              <a:rPr lang="en-GB" sz="1200" b="1" i="0" kern="1200" dirty="0">
                <a:solidFill>
                  <a:schemeClr val="tx1"/>
                </a:solidFill>
                <a:effectLst/>
                <a:latin typeface="+mn-lt"/>
                <a:ea typeface="+mn-ea"/>
                <a:cs typeface="+mn-cs"/>
              </a:rPr>
              <a:t>email subject line appears directly in the prompt box</a:t>
            </a:r>
            <a:r>
              <a:rPr lang="en-GB" sz="1200" b="0" i="0" kern="1200" dirty="0">
                <a:solidFill>
                  <a:schemeClr val="tx1"/>
                </a:solidFill>
                <a:effectLst/>
                <a:latin typeface="+mn-lt"/>
                <a:ea typeface="+mn-ea"/>
                <a:cs typeface="+mn-cs"/>
              </a:rPr>
              <a:t>, so the user immediately knows that Copilot is using that specific email as context.</a:t>
            </a:r>
          </a:p>
          <a:p>
            <a:pPr fontAlgn="t"/>
            <a:r>
              <a:rPr lang="en-GB" sz="1200" b="0" i="0" kern="1200" dirty="0">
                <a:solidFill>
                  <a:schemeClr val="tx1"/>
                </a:solidFill>
                <a:effectLst/>
                <a:latin typeface="+mn-lt"/>
                <a:ea typeface="+mn-ea"/>
                <a:cs typeface="+mn-cs"/>
              </a:rPr>
              <a:t>If the user highlights only part of the email, Copilot becomes even more precise and grounds the conversation </a:t>
            </a:r>
            <a:r>
              <a:rPr lang="en-GB" sz="1200" b="1" i="0" kern="1200" dirty="0">
                <a:solidFill>
                  <a:schemeClr val="tx1"/>
                </a:solidFill>
                <a:effectLst/>
                <a:latin typeface="+mn-lt"/>
                <a:ea typeface="+mn-ea"/>
                <a:cs typeface="+mn-cs"/>
              </a:rPr>
              <a:t>only on the selected snippet</a:t>
            </a:r>
            <a:r>
              <a:rPr lang="en-GB" sz="1200" b="0" i="0" kern="1200" dirty="0">
                <a:solidFill>
                  <a:schemeClr val="tx1"/>
                </a:solidFill>
                <a:effectLst/>
                <a:latin typeface="+mn-lt"/>
                <a:ea typeface="+mn-ea"/>
                <a:cs typeface="+mn-cs"/>
              </a:rPr>
              <a:t>. This helps avoid broad responses and keeps Copilot focused on exactly what the user wants to ask about.</a:t>
            </a:r>
          </a:p>
          <a:p>
            <a:pPr fontAlgn="t"/>
            <a:r>
              <a:rPr lang="en-GB" sz="1200" b="0" i="0" kern="1200" dirty="0">
                <a:solidFill>
                  <a:schemeClr val="tx1"/>
                </a:solidFill>
                <a:effectLst/>
                <a:latin typeface="+mn-lt"/>
                <a:ea typeface="+mn-ea"/>
                <a:cs typeface="+mn-cs"/>
              </a:rPr>
              <a:t>These grounding improvements </a:t>
            </a:r>
            <a:r>
              <a:rPr lang="en-GB" sz="1200" b="1" i="0" kern="1200" dirty="0">
                <a:solidFill>
                  <a:schemeClr val="tx1"/>
                </a:solidFill>
                <a:effectLst/>
                <a:latin typeface="+mn-lt"/>
                <a:ea typeface="+mn-ea"/>
                <a:cs typeface="+mn-cs"/>
              </a:rPr>
              <a:t>rolled out in February</a:t>
            </a:r>
            <a:r>
              <a:rPr lang="en-GB" sz="1200" b="0" i="0" kern="1200" dirty="0">
                <a:solidFill>
                  <a:schemeClr val="tx1"/>
                </a:solidFill>
                <a:effectLst/>
                <a:latin typeface="+mn-lt"/>
                <a:ea typeface="+mn-ea"/>
                <a:cs typeface="+mn-cs"/>
              </a:rPr>
              <a:t>, strengthening how Copilot supports Outlook users, licensed or not.</a:t>
            </a:r>
          </a:p>
        </p:txBody>
      </p:sp>
      <p:sp>
        <p:nvSpPr>
          <p:cNvPr id="4" name="Slide Number Placeholder 3">
            <a:extLst>
              <a:ext uri="{FF2B5EF4-FFF2-40B4-BE49-F238E27FC236}">
                <a16:creationId xmlns:a16="http://schemas.microsoft.com/office/drawing/2014/main" id="{0A0A377B-132A-2906-7130-67C46859C6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728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915D-7DAD-EAFA-506F-13EE3B75A9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A4B9-2399-AB10-2CA8-682E568F793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A67C31-E593-E6AD-EC2C-200D9E774670}"/>
              </a:ext>
            </a:extLst>
          </p:cNvPr>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The Project Manager Agent provides AI‑assisted support for planning, organising, and tracking work, starting with core task management and expanding with advanced capabilities over time. Public Preview begins in March, with worldwide rollout in April.</a:t>
            </a:r>
          </a:p>
        </p:txBody>
      </p:sp>
      <p:sp>
        <p:nvSpPr>
          <p:cNvPr id="4" name="Slide Number Placeholder 3">
            <a:extLst>
              <a:ext uri="{FF2B5EF4-FFF2-40B4-BE49-F238E27FC236}">
                <a16:creationId xmlns:a16="http://schemas.microsoft.com/office/drawing/2014/main" id="{A3694525-CF93-F653-08AA-3C6C32CF43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A93BD-C28A-457D-B6DD-D9BEC864A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5567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2F566A25-E9FF-13D9-3DE5-B46D7E583BA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17028815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377064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dirty="0">
                <a:solidFill>
                  <a:srgbClr val="A3A3A3"/>
                </a:solidFill>
              </a:rPr>
              <a:t>ELT layout</a:t>
            </a:r>
          </a:p>
        </p:txBody>
      </p:sp>
      <p:sp>
        <p:nvSpPr>
          <p:cNvPr id="3" name="Rectangle 2">
            <a:extLst>
              <a:ext uri="{FF2B5EF4-FFF2-40B4-BE49-F238E27FC236}">
                <a16:creationId xmlns:a16="http://schemas.microsoft.com/office/drawing/2014/main" id="{A6BEC747-F656-4889-B40A-20D50596036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41061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2" name="Picture 1">
            <a:extLst>
              <a:ext uri="{FF2B5EF4-FFF2-40B4-BE49-F238E27FC236}">
                <a16:creationId xmlns:a16="http://schemas.microsoft.com/office/drawing/2014/main" id="{EE65DCBA-FF6A-0CFE-9A6C-3ED8C2E0CBC7}"/>
              </a:ext>
              <a:ext uri="{C183D7F6-B498-43B3-948B-1728B52AA6E4}">
                <adec:decorative xmlns:adec="http://schemas.microsoft.com/office/drawing/2017/decorative" val="1"/>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harpenSoften amount="-100000"/>
                    </a14:imgEffect>
                  </a14:imgLayer>
                </a14:imgProps>
              </a:ext>
            </a:extLst>
          </a:blip>
          <a:srcRect l="3678" r="19088" b="1398"/>
          <a:stretch/>
        </p:blipFill>
        <p:spPr>
          <a:xfrm>
            <a:off x="0" y="0"/>
            <a:ext cx="12192000" cy="6858001"/>
          </a:xfrm>
          <a:prstGeom prst="rect">
            <a:avLst/>
          </a:prstGeom>
        </p:spPr>
      </p:pic>
    </p:spTree>
    <p:extLst>
      <p:ext uri="{BB962C8B-B14F-4D97-AF65-F5344CB8AC3E}">
        <p14:creationId xmlns:p14="http://schemas.microsoft.com/office/powerpoint/2010/main" val="319349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2756DE36-7F8D-87EC-93A4-8774336F8898}"/>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87884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815831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extLst>
                <a:ext uri="{28A0092B-C50C-407E-A947-70E740481C1C}">
                  <a14:useLocalDpi xmlns:a14="http://schemas.microsoft.com/office/drawing/2010/main" val="0"/>
                </a:ext>
              </a:extLst>
            </a:blip>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dirty="0"/>
              <a:t>© Microsoft Corporation                                                                                  								                      Microsoft 365 </a:t>
            </a:r>
          </a:p>
        </p:txBody>
      </p:sp>
      <p:pic>
        <p:nvPicPr>
          <p:cNvPr id="3" name="Picture 2" descr="Background pattern&#10;&#10;Description automatically generated">
            <a:extLst>
              <a:ext uri="{FF2B5EF4-FFF2-40B4-BE49-F238E27FC236}">
                <a16:creationId xmlns:a16="http://schemas.microsoft.com/office/drawing/2014/main" id="{09245482-DD91-29DD-6A0F-9BF061DBE24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196118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pic>
        <p:nvPicPr>
          <p:cNvPr id="3" name="Picture 2" descr="Background pattern&#10;&#10;Description automatically generated">
            <a:extLst>
              <a:ext uri="{FF2B5EF4-FFF2-40B4-BE49-F238E27FC236}">
                <a16:creationId xmlns:a16="http://schemas.microsoft.com/office/drawing/2014/main" id="{0C0D1EE3-6FD1-59E8-0027-ABC6638AA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28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0E4C3F-09CE-5F47-F682-BC81E68C53C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103839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emf"/></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5.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88552335"/>
      </p:ext>
    </p:extLst>
  </p:cSld>
  <p:clrMap bg1="lt1" tx1="dk1" bg2="lt2" tx2="dk2" accent1="accent1" accent2="accent2" accent3="accent3" accent4="accent4" accent5="accent5" accent6="accent6" hlink="hlink" folHlink="folHlink"/>
  <p:sldLayoutIdLst>
    <p:sldLayoutId id="2147484589" r:id="rId1"/>
    <p:sldLayoutId id="2147484608" r:id="rId2"/>
    <p:sldLayoutId id="2147484964" r:id="rId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40906674"/>
      </p:ext>
    </p:extLst>
  </p:cSld>
  <p:clrMap bg1="lt1" tx1="dk1" bg2="lt2" tx2="dk2" accent1="accent1" accent2="accent2" accent3="accent3" accent4="accent4" accent5="accent5" accent6="accent6" hlink="hlink" folHlink="folHlink"/>
  <p:sldLayoutIdLst>
    <p:sldLayoutId id="2147484634"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2329415196"/>
      </p:ext>
    </p:extLst>
  </p:cSld>
  <p:clrMap bg1="lt1" tx1="dk1" bg2="lt2" tx2="dk2" accent1="accent1" accent2="accent2" accent3="accent3" accent4="accent4" accent5="accent5" accent6="accent6" hlink="hlink" folHlink="folHlink"/>
  <p:sldLayoutIdLst>
    <p:sldLayoutId id="2147484774" r:id="rId1"/>
    <p:sldLayoutId id="2147484965" r:id="rId2"/>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7877288"/>
      </p:ext>
    </p:extLst>
  </p:cSld>
  <p:clrMap bg1="lt1" tx1="dk1" bg2="lt2" tx2="dk2" accent1="accent1" accent2="accent2" accent3="accent3" accent4="accent4" accent5="accent5" accent6="accent6" hlink="hlink" folHlink="folHlink"/>
  <p:sldLayoutIdLst>
    <p:sldLayoutId id="2147484957" r:id="rId1"/>
    <p:sldLayoutId id="2147484959" r:id="rId2"/>
    <p:sldLayoutId id="2147484963" r:id="rId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234791446"/>
      </p:ext>
    </p:extLst>
  </p:cSld>
  <p:clrMap bg1="lt1" tx1="dk1" bg2="lt2" tx2="dk2" accent1="accent1" accent2="accent2" accent3="accent3" accent4="accent4" accent5="accent5" accent6="accent6" hlink="hlink" folHlink="folHlink"/>
  <p:sldLayoutIdLst>
    <p:sldLayoutId id="2147484962" r:id="rId1"/>
  </p:sldLayoutIdLst>
  <p:transition>
    <p:fade/>
  </p:transition>
  <p:hf sldNum="0" hd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www.microsoft.com/en-us/microsoft-365/roadmap?id=53728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microsoft.com/office/2017/04/relationships/track" Target="../media/track1.vtt"/><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microsoft.com/en-us/microsoft-365/roadmap?id=49989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6.png"/><Relationship Id="rId5" Type="http://schemas.microsoft.com/office/2017/04/relationships/track" Target="../media/track2.vtt"/><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microsoft.com/en-us/microsoft-365/roadmap?id=50110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www.microsoft.com/en-us/microsoft-365/roadmap?id=54218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www.microsoft.com/en-US/microsoft-365/roadmap?filters=&amp;searchterms=542185"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hyperlink" Target="https://www.microsoft.com/en-us/microsoft-365/roadmap?filters=Microsoft%20Copilot%20for%20Microsoft%20365&amp;searchterms=0"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hyperlink" Target="https://aka.ms/WhatsNewCopilot/Feedback"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www.microsoft.com/en-us/microsoft-365/roadmap?id=542186"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microsoft.com/en-us/microsoft-365/roadmap?id=54324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hyperlink" Target="https://www.microsoft.com/en-us/microsoft-365/roadmap?id=5485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techcommunity.microsoft.com/blog/microsoft365copilotblog/people-skills-expanding-skills-intelligence-to-more-users-and-surfaces-across-mi/4497646"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www.microsoft.com/en-us/microsoft-365/roadmap?id=54773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hyperlink" Target="https://www.microsoft.com/en-us/microsoft-365/roadmap?id=52679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microsoft.com/en-us/microsoft-365/roadmap?id=54864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microsoft-365-copilot/extensibility/adaptive-card-edits"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hyperlink" Target="https://techcommunity.microsoft.com/blog/microsoft365copilotblog/fueling-new-experiences-in-microsoft-365-copilot-with-expanded-copilot-connector/4493246"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ka.ms/CopilotConnectorChecker"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hyperlink" Target="https://techcommunity.microsoft.com/blog/microsoft365copilotblog/introducing-copilot-connector-checker/4490575" TargetMode="External"/><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hyperlink" Target="https://www.microsoft.com/en-us/microsoft-365/roadmap?id=501584"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microsoft.com/en-us/microsoft-365/roadmap?id=519571"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learn.microsoft.com/en-gb/copilot/microsoft-365/release-notes?tabs=all" TargetMode="External"/><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hyperlink" Target="https://learn.microsoft.com/en-us/copilot/microsoft-365/release-notes?tabs=all"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icrosoft.com/en-gb/microsoft-365/roadmap?filters=Microsoft%20Copilot%20for%20Microsoft%20365"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548643" TargetMode="External"/><Relationship Id="rId18" Type="http://schemas.openxmlformats.org/officeDocument/2006/relationships/hyperlink" Target="https://www.microsoft.com/en-us/microsoft-365/roadmap?filters=&amp;searchterms=497161" TargetMode="External"/><Relationship Id="rId26" Type="http://schemas.openxmlformats.org/officeDocument/2006/relationships/hyperlink" Target="https://www.microsoft.com/en-us/microsoft-365/roadmap?filters=&amp;searchterms=505437" TargetMode="External"/><Relationship Id="rId39" Type="http://schemas.openxmlformats.org/officeDocument/2006/relationships/hyperlink" Target="https://www.microsoft.com/en-us/microsoft-365/roadmap?filters=&amp;searchterms=516044" TargetMode="External"/><Relationship Id="rId21" Type="http://schemas.openxmlformats.org/officeDocument/2006/relationships/hyperlink" Target="https://www.microsoft.com/en-us/microsoft-365/roadmap?filters=&amp;searchterms=515166" TargetMode="External"/><Relationship Id="rId34" Type="http://schemas.openxmlformats.org/officeDocument/2006/relationships/hyperlink" Target="https://www.microsoft.com/en-us/microsoft-365/roadmap?filters=&amp;searchterms=396562" TargetMode="External"/><Relationship Id="rId42" Type="http://schemas.openxmlformats.org/officeDocument/2006/relationships/hyperlink" Target="https://www.microsoft.com/en-us/microsoft-365/roadmap?filters=&amp;searchterms=512430" TargetMode="External"/><Relationship Id="rId47" Type="http://schemas.openxmlformats.org/officeDocument/2006/relationships/hyperlink" Target="https://www.microsoft.com/en-us/microsoft-365/roadmap?filters=&amp;searchterms=508527" TargetMode="External"/><Relationship Id="rId50" Type="http://schemas.openxmlformats.org/officeDocument/2006/relationships/hyperlink" Target="https://www.microsoft.com/en-us/microsoft-365/roadmap?filters=&amp;searchterms=508529" TargetMode="External"/><Relationship Id="rId55" Type="http://schemas.openxmlformats.org/officeDocument/2006/relationships/hyperlink" Target="https://www.microsoft.com/en-us/microsoft-365/roadmap?filters=&amp;searchterms=490052" TargetMode="External"/><Relationship Id="rId7" Type="http://schemas.openxmlformats.org/officeDocument/2006/relationships/hyperlink" Target="https://www.microsoft.com/en-us/microsoft-365/roadmap?filters=&amp;searchterms=481559" TargetMode="External"/><Relationship Id="rId2" Type="http://schemas.openxmlformats.org/officeDocument/2006/relationships/notesSlide" Target="../notesSlides/notesSlide49.xml"/><Relationship Id="rId16" Type="http://schemas.openxmlformats.org/officeDocument/2006/relationships/hyperlink" Target="https://www.microsoft.com/en-us/microsoft-365/roadmap?filters=&amp;searchterms=506847" TargetMode="External"/><Relationship Id="rId29" Type="http://schemas.openxmlformats.org/officeDocument/2006/relationships/hyperlink" Target="https://www.microsoft.com/en-us/microsoft-365/roadmap?filters=&amp;searchterms=513282" TargetMode="External"/><Relationship Id="rId11" Type="http://schemas.openxmlformats.org/officeDocument/2006/relationships/hyperlink" Target="https://www.microsoft.com/en-us/microsoft-365/roadmap?filters=&amp;searchterms=527835" TargetMode="External"/><Relationship Id="rId24" Type="http://schemas.openxmlformats.org/officeDocument/2006/relationships/hyperlink" Target="https://www.microsoft.com/en-us/microsoft-365/roadmap?filters=&amp;searchterms=515159" TargetMode="External"/><Relationship Id="rId32" Type="http://schemas.openxmlformats.org/officeDocument/2006/relationships/hyperlink" Target="https://www.microsoft.com/en-us/microsoft-365/roadmap?filters=&amp;searchterms=500701" TargetMode="External"/><Relationship Id="rId37" Type="http://schemas.openxmlformats.org/officeDocument/2006/relationships/hyperlink" Target="https://www.microsoft.com/en-us/microsoft-365/roadmap?filters=&amp;searchterms=523204" TargetMode="External"/><Relationship Id="rId40" Type="http://schemas.openxmlformats.org/officeDocument/2006/relationships/hyperlink" Target="https://www.microsoft.com/en-us/microsoft-365/roadmap?filters=&amp;searchterms=547831" TargetMode="External"/><Relationship Id="rId45" Type="http://schemas.openxmlformats.org/officeDocument/2006/relationships/hyperlink" Target="https://www.microsoft.com/en-us/microsoft-365/roadmap?filters=&amp;searchterms=496364" TargetMode="External"/><Relationship Id="rId53" Type="http://schemas.openxmlformats.org/officeDocument/2006/relationships/hyperlink" Target="https://www.microsoft.com/en-us/microsoft-365/roadmap?filters=&amp;searchterms=501585" TargetMode="External"/><Relationship Id="rId58" Type="http://schemas.openxmlformats.org/officeDocument/2006/relationships/image" Target="../media/image55.svg"/><Relationship Id="rId5" Type="http://schemas.openxmlformats.org/officeDocument/2006/relationships/hyperlink" Target="https://www.microsoft.com/en-us/microsoft-365/roadmap?filters=&amp;searchterms=473447" TargetMode="External"/><Relationship Id="rId19" Type="http://schemas.openxmlformats.org/officeDocument/2006/relationships/hyperlink" Target="https://www.microsoft.com/en-us/microsoft-365/roadmap?filters=&amp;searchterms=515163" TargetMode="External"/><Relationship Id="rId4" Type="http://schemas.openxmlformats.org/officeDocument/2006/relationships/hyperlink" Target="https://www.microsoft.com/en-us/microsoft-365/roadmap?filters=&amp;searchterms=490051" TargetMode="External"/><Relationship Id="rId9" Type="http://schemas.openxmlformats.org/officeDocument/2006/relationships/hyperlink" Target="https://www.microsoft.com/en-us/microsoft-365/roadmap?filters=&amp;searchterms=542182" TargetMode="External"/><Relationship Id="rId14" Type="http://schemas.openxmlformats.org/officeDocument/2006/relationships/hyperlink" Target="https://www.microsoft.com/en-us/microsoft-365/roadmap?filters=&amp;searchterms=543242" TargetMode="External"/><Relationship Id="rId22" Type="http://schemas.openxmlformats.org/officeDocument/2006/relationships/hyperlink" Target="https://www.microsoft.com/en-us/microsoft-365/roadmap?filters=&amp;searchterms=515162" TargetMode="External"/><Relationship Id="rId27" Type="http://schemas.openxmlformats.org/officeDocument/2006/relationships/hyperlink" Target="https://www.microsoft.com/en-us/microsoft-365/roadmap?filters=&amp;searchterms=518290" TargetMode="External"/><Relationship Id="rId30" Type="http://schemas.openxmlformats.org/officeDocument/2006/relationships/hyperlink" Target="https://www.microsoft.com/en-us/microsoft-365/roadmap?filters=&amp;searchterms=489822" TargetMode="External"/><Relationship Id="rId35" Type="http://schemas.openxmlformats.org/officeDocument/2006/relationships/hyperlink" Target="https://www.microsoft.com/en-us/microsoft-365/roadmap?filters=&amp;searchterms=534606" TargetMode="External"/><Relationship Id="rId43" Type="http://schemas.openxmlformats.org/officeDocument/2006/relationships/hyperlink" Target="https://www.microsoft.com/en-us/microsoft-365/roadmap?filters=&amp;searchterms=543420" TargetMode="External"/><Relationship Id="rId48" Type="http://schemas.openxmlformats.org/officeDocument/2006/relationships/hyperlink" Target="https://www.microsoft.com/en-us/microsoft-365/roadmap?filters=&amp;searchterms=516042" TargetMode="External"/><Relationship Id="rId56" Type="http://schemas.openxmlformats.org/officeDocument/2006/relationships/image" Target="../media/image53.svg"/><Relationship Id="rId8" Type="http://schemas.openxmlformats.org/officeDocument/2006/relationships/hyperlink" Target="https://www.microsoft.com/en-us/microsoft-365/roadmap?filters=&amp;searchterms=525366" TargetMode="External"/><Relationship Id="rId51" Type="http://schemas.openxmlformats.org/officeDocument/2006/relationships/hyperlink" Target="https://www.microsoft.com/en-us/microsoft-365/roadmap?filters=&amp;searchterms=537288"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493287" TargetMode="External"/><Relationship Id="rId17" Type="http://schemas.openxmlformats.org/officeDocument/2006/relationships/hyperlink" Target="https://www.microsoft.com/en-us/microsoft-365/roadmap?filters=&amp;searchterms=429645" TargetMode="External"/><Relationship Id="rId25" Type="http://schemas.openxmlformats.org/officeDocument/2006/relationships/hyperlink" Target="https://www.microsoft.com/en-us/microsoft-365/roadmap?filters=&amp;searchterms=498320" TargetMode="External"/><Relationship Id="rId33" Type="http://schemas.openxmlformats.org/officeDocument/2006/relationships/hyperlink" Target="https://www.microsoft.com/en-us/microsoft-365/roadmap?filters=&amp;searchterms=480730" TargetMode="External"/><Relationship Id="rId38" Type="http://schemas.openxmlformats.org/officeDocument/2006/relationships/hyperlink" Target="https://www.microsoft.com/en-us/microsoft-365/roadmap?filters=&amp;searchterms=516569" TargetMode="External"/><Relationship Id="rId46" Type="http://schemas.openxmlformats.org/officeDocument/2006/relationships/hyperlink" Target="https://www.microsoft.com/en-us/microsoft-365/roadmap?filters=&amp;searchterms=555240" TargetMode="External"/><Relationship Id="rId59" Type="http://schemas.openxmlformats.org/officeDocument/2006/relationships/image" Target="../media/image56.svg"/><Relationship Id="rId20" Type="http://schemas.openxmlformats.org/officeDocument/2006/relationships/hyperlink" Target="https://www.microsoft.com/en-us/microsoft-365/roadmap?filters=&amp;searchterms=527839" TargetMode="External"/><Relationship Id="rId41" Type="http://schemas.openxmlformats.org/officeDocument/2006/relationships/hyperlink" Target="https://www.microsoft.com/en-us/microsoft-365/roadmap?filters=&amp;searchterms=548520" TargetMode="External"/><Relationship Id="rId54" Type="http://schemas.openxmlformats.org/officeDocument/2006/relationships/hyperlink" Target="https://www.microsoft.com/en-us/microsoft-365/roadmap?filters=&amp;searchterms=513432"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36574" TargetMode="External"/><Relationship Id="rId15" Type="http://schemas.openxmlformats.org/officeDocument/2006/relationships/hyperlink" Target="https://www.microsoft.com/en-us/microsoft-365/roadmap?filters=&amp;searchterms=505438" TargetMode="External"/><Relationship Id="rId23" Type="http://schemas.openxmlformats.org/officeDocument/2006/relationships/hyperlink" Target="https://www.microsoft.com/en-us/microsoft-365/roadmap?filters=&amp;searchterms=515178" TargetMode="External"/><Relationship Id="rId28" Type="http://schemas.openxmlformats.org/officeDocument/2006/relationships/hyperlink" Target="https://www.microsoft.com/en-us/microsoft-365/roadmap?filters=&amp;searchterms=495464" TargetMode="External"/><Relationship Id="rId36" Type="http://schemas.openxmlformats.org/officeDocument/2006/relationships/hyperlink" Target="https://www.microsoft.com/en-us/microsoft-365/roadmap?filters=&amp;searchterms=551195" TargetMode="External"/><Relationship Id="rId49" Type="http://schemas.openxmlformats.org/officeDocument/2006/relationships/hyperlink" Target="https://www.microsoft.com/en-us/microsoft-365/roadmap?filters=&amp;searchterms=503590" TargetMode="External"/><Relationship Id="rId57" Type="http://schemas.openxmlformats.org/officeDocument/2006/relationships/image" Target="../media/image54.svg"/><Relationship Id="rId10" Type="http://schemas.openxmlformats.org/officeDocument/2006/relationships/hyperlink" Target="https://www.microsoft.com/en-us/microsoft-365/roadmap?filters=&amp;searchterms=532735" TargetMode="External"/><Relationship Id="rId31" Type="http://schemas.openxmlformats.org/officeDocument/2006/relationships/hyperlink" Target="https://www.microsoft.com/en-us/microsoft-365/roadmap?filters=&amp;searchterms=469503" TargetMode="External"/><Relationship Id="rId44" Type="http://schemas.openxmlformats.org/officeDocument/2006/relationships/hyperlink" Target="https://www.microsoft.com/en-us/microsoft-365/roadmap?filters=&amp;searchterms=499424" TargetMode="External"/><Relationship Id="rId52" Type="http://schemas.openxmlformats.org/officeDocument/2006/relationships/hyperlink" Target="https://www.microsoft.com/en-us/microsoft-365/roadmap?filters=&amp;searchterms=523205"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techcommunity.microsoft.com/blog/microsoft365copilotblog/available-today-gpt-5-3-instant-in-microsoft-365-copilot/4496567"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13" Type="http://schemas.openxmlformats.org/officeDocument/2006/relationships/hyperlink" Target="https://www.microsoft.com/en-us/microsoft-365/roadmap?filters=&amp;searchterms=557175" TargetMode="External"/><Relationship Id="rId18" Type="http://schemas.openxmlformats.org/officeDocument/2006/relationships/hyperlink" Target="https://www.microsoft.com/en-us/microsoft-365/roadmap?filters=&amp;searchterms=557176" TargetMode="External"/><Relationship Id="rId26" Type="http://schemas.openxmlformats.org/officeDocument/2006/relationships/hyperlink" Target="https://www.microsoft.com/en-us/microsoft-365/roadmap?filters=&amp;searchterms=555890" TargetMode="External"/><Relationship Id="rId39" Type="http://schemas.openxmlformats.org/officeDocument/2006/relationships/image" Target="../media/image57.svg"/><Relationship Id="rId21" Type="http://schemas.openxmlformats.org/officeDocument/2006/relationships/hyperlink" Target="https://www.microsoft.com/en-us/microsoft-365/roadmap?filters=&amp;searchterms=557177" TargetMode="External"/><Relationship Id="rId34" Type="http://schemas.openxmlformats.org/officeDocument/2006/relationships/hyperlink" Target="https://www.microsoft.com/en-us/microsoft-365/roadmap?filters=&amp;searchterms=501584" TargetMode="External"/><Relationship Id="rId7" Type="http://schemas.openxmlformats.org/officeDocument/2006/relationships/hyperlink" Target="https://www.microsoft.com/en-us/microsoft-365/roadmap?filters=&amp;searchterms=553215" TargetMode="External"/><Relationship Id="rId12" Type="http://schemas.openxmlformats.org/officeDocument/2006/relationships/hyperlink" Target="https://www.microsoft.com/en-us/microsoft-365/roadmap?filters=&amp;searchterms=557564" TargetMode="External"/><Relationship Id="rId17" Type="http://schemas.openxmlformats.org/officeDocument/2006/relationships/hyperlink" Target="https://www.microsoft.com/en-us/microsoft-365/roadmap?filters=&amp;searchterms=557348" TargetMode="External"/><Relationship Id="rId25" Type="http://schemas.openxmlformats.org/officeDocument/2006/relationships/hyperlink" Target="https://www.microsoft.com/en-us/microsoft-365/roadmap?filters=&amp;searchterms=555892" TargetMode="External"/><Relationship Id="rId33" Type="http://schemas.openxmlformats.org/officeDocument/2006/relationships/hyperlink" Target="https://www.microsoft.com/en-us/microsoft-365/roadmap?filters=&amp;searchterms=508526" TargetMode="External"/><Relationship Id="rId38" Type="http://schemas.openxmlformats.org/officeDocument/2006/relationships/hyperlink" Target="https://www.microsoft.com/en-us/microsoft-365/roadmap?filters=&amp;searchterms=552596" TargetMode="External"/><Relationship Id="rId2" Type="http://schemas.openxmlformats.org/officeDocument/2006/relationships/notesSlide" Target="../notesSlides/notesSlide50.xml"/><Relationship Id="rId16" Type="http://schemas.openxmlformats.org/officeDocument/2006/relationships/hyperlink" Target="https://www.microsoft.com/en-us/microsoft-365/roadmap?filters=&amp;searchterms=555879" TargetMode="External"/><Relationship Id="rId20" Type="http://schemas.openxmlformats.org/officeDocument/2006/relationships/hyperlink" Target="https://www.microsoft.com/en-us/microsoft-365/roadmap?filters=&amp;searchterms=557180" TargetMode="External"/><Relationship Id="rId29" Type="http://schemas.openxmlformats.org/officeDocument/2006/relationships/hyperlink" Target="https://www.microsoft.com/en-us/microsoft-365/roadmap?filters=&amp;searchterms=555882" TargetMode="External"/><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57947" TargetMode="External"/><Relationship Id="rId11" Type="http://schemas.openxmlformats.org/officeDocument/2006/relationships/hyperlink" Target="https://www.microsoft.com/en-us/microsoft-365/roadmap?filters=&amp;searchterms=557674" TargetMode="External"/><Relationship Id="rId24" Type="http://schemas.openxmlformats.org/officeDocument/2006/relationships/hyperlink" Target="https://www.microsoft.com/en-us/microsoft-365/roadmap?filters=&amp;searchterms=555893" TargetMode="External"/><Relationship Id="rId32" Type="http://schemas.openxmlformats.org/officeDocument/2006/relationships/hyperlink" Target="https://www.microsoft.com/en-us/microsoft-365/roadmap?filters=&amp;searchterms=497844" TargetMode="External"/><Relationship Id="rId37" Type="http://schemas.openxmlformats.org/officeDocument/2006/relationships/hyperlink" Target="https://www.microsoft.com/en-us/microsoft-365/roadmap?filters=&amp;searchterms=553595" TargetMode="External"/><Relationship Id="rId40" Type="http://schemas.openxmlformats.org/officeDocument/2006/relationships/image" Target="../media/image58.svg"/><Relationship Id="rId5" Type="http://schemas.openxmlformats.org/officeDocument/2006/relationships/hyperlink" Target="https://www.microsoft.com/en-us/microsoft-365/roadmap?filters=&amp;searchterms=555897" TargetMode="External"/><Relationship Id="rId15" Type="http://schemas.openxmlformats.org/officeDocument/2006/relationships/hyperlink" Target="https://www.microsoft.com/en-us/microsoft-365/roadmap?filters=&amp;searchterms=557173" TargetMode="External"/><Relationship Id="rId23" Type="http://schemas.openxmlformats.org/officeDocument/2006/relationships/hyperlink" Target="https://www.microsoft.com/en-us/microsoft-365/roadmap?filters=&amp;searchterms=555876" TargetMode="External"/><Relationship Id="rId28" Type="http://schemas.openxmlformats.org/officeDocument/2006/relationships/hyperlink" Target="https://www.microsoft.com/en-us/microsoft-365/roadmap?filters=&amp;searchterms=555885" TargetMode="External"/><Relationship Id="rId36" Type="http://schemas.openxmlformats.org/officeDocument/2006/relationships/hyperlink" Target="https://www.microsoft.com/en-us/microsoft-365/roadmap?filters=&amp;searchterms=554928" TargetMode="External"/><Relationship Id="rId10" Type="http://schemas.openxmlformats.org/officeDocument/2006/relationships/hyperlink" Target="https://www.microsoft.com/en-us/microsoft-365/roadmap?filters=&amp;searchterms=557256" TargetMode="External"/><Relationship Id="rId19" Type="http://schemas.openxmlformats.org/officeDocument/2006/relationships/hyperlink" Target="https://www.microsoft.com/en-us/microsoft-365/roadmap?filters=&amp;searchterms=557255" TargetMode="External"/><Relationship Id="rId31" Type="http://schemas.openxmlformats.org/officeDocument/2006/relationships/hyperlink" Target="https://www.microsoft.com/en-us/microsoft-365/roadmap?filters=&amp;searchterms=550513" TargetMode="External"/><Relationship Id="rId4" Type="http://schemas.openxmlformats.org/officeDocument/2006/relationships/hyperlink" Target="https://www.microsoft.com/en-us/microsoft-365/roadmap?filters=&amp;searchterms=557981" TargetMode="External"/><Relationship Id="rId9" Type="http://schemas.openxmlformats.org/officeDocument/2006/relationships/hyperlink" Target="https://www.microsoft.com/en-us/microsoft-365/roadmap?filters=&amp;searchterms=555852" TargetMode="External"/><Relationship Id="rId14" Type="http://schemas.openxmlformats.org/officeDocument/2006/relationships/hyperlink" Target="https://www.microsoft.com/en-us/microsoft-365/roadmap?filters=&amp;searchterms=557371" TargetMode="External"/><Relationship Id="rId22" Type="http://schemas.openxmlformats.org/officeDocument/2006/relationships/hyperlink" Target="https://www.microsoft.com/en-us/microsoft-365/roadmap?filters=&amp;searchterms=557174" TargetMode="External"/><Relationship Id="rId27" Type="http://schemas.openxmlformats.org/officeDocument/2006/relationships/hyperlink" Target="https://www.microsoft.com/en-us/microsoft-365/roadmap?filters=&amp;searchterms=555888" TargetMode="External"/><Relationship Id="rId30" Type="http://schemas.openxmlformats.org/officeDocument/2006/relationships/hyperlink" Target="https://www.microsoft.com/en-us/microsoft-365/roadmap?filters=&amp;searchterms=555874" TargetMode="External"/><Relationship Id="rId35" Type="http://schemas.openxmlformats.org/officeDocument/2006/relationships/hyperlink" Target="https://www.microsoft.com/en-us/microsoft-365/roadmap?filters=&amp;searchterms=554934" TargetMode="External"/><Relationship Id="rId8" Type="http://schemas.openxmlformats.org/officeDocument/2006/relationships/hyperlink" Target="https://www.microsoft.com/en-us/microsoft-365/roadmap?filters=&amp;searchterms=557673" TargetMode="External"/><Relationship Id="rId3" Type="http://schemas.openxmlformats.org/officeDocument/2006/relationships/image" Target="../media/image12.png"/></Relationships>
</file>

<file path=ppt/slides/_rels/slide51.xml.rels><?xml version="1.0" encoding="UTF-8" standalone="yes"?>
<Relationships xmlns="http://schemas.openxmlformats.org/package/2006/relationships"><Relationship Id="rId26" Type="http://schemas.openxmlformats.org/officeDocument/2006/relationships/hyperlink" Target="https://www.microsoft.com/en-us/microsoft-365/roadmap?filters=&amp;searchterms=501581" TargetMode="External"/><Relationship Id="rId21" Type="http://schemas.openxmlformats.org/officeDocument/2006/relationships/hyperlink" Target="https://www.microsoft.com/en-us/microsoft-365/roadmap?filters=&amp;searchterms=486698" TargetMode="External"/><Relationship Id="rId42" Type="http://schemas.openxmlformats.org/officeDocument/2006/relationships/hyperlink" Target="https://www.microsoft.com/en-us/microsoft-365/roadmap?filters=&amp;searchterms=555876" TargetMode="External"/><Relationship Id="rId47" Type="http://schemas.openxmlformats.org/officeDocument/2006/relationships/hyperlink" Target="https://www.microsoft.com/en-us/microsoft-365/roadmap?filters=&amp;searchterms=555892" TargetMode="External"/><Relationship Id="rId63" Type="http://schemas.openxmlformats.org/officeDocument/2006/relationships/hyperlink" Target="https://www.microsoft.com/en-us/microsoft-365/roadmap?filters=&amp;searchterms=545896" TargetMode="External"/><Relationship Id="rId68" Type="http://schemas.openxmlformats.org/officeDocument/2006/relationships/hyperlink" Target="https://www.microsoft.com/en-us/microsoft-365/roadmap?filters=&amp;searchterms=472030" TargetMode="External"/><Relationship Id="rId2" Type="http://schemas.openxmlformats.org/officeDocument/2006/relationships/notesSlide" Target="../notesSlides/notesSlide51.xml"/><Relationship Id="rId16" Type="http://schemas.openxmlformats.org/officeDocument/2006/relationships/hyperlink" Target="https://www.microsoft.com/en-us/microsoft-365/roadmap?filters=&amp;searchterms=557673" TargetMode="External"/><Relationship Id="rId29" Type="http://schemas.openxmlformats.org/officeDocument/2006/relationships/hyperlink" Target="https://www.microsoft.com/en-us/microsoft-365/roadmap?filters=&amp;searchterms=557371" TargetMode="External"/><Relationship Id="rId11" Type="http://schemas.openxmlformats.org/officeDocument/2006/relationships/hyperlink" Target="https://www.microsoft.com/en-us/microsoft-365/roadmap?filters=&amp;searchterms=499659" TargetMode="External"/><Relationship Id="rId24" Type="http://schemas.openxmlformats.org/officeDocument/2006/relationships/hyperlink" Target="https://www.microsoft.com/en-us/microsoft-365/roadmap?filters=&amp;searchterms=537269" TargetMode="External"/><Relationship Id="rId32" Type="http://schemas.openxmlformats.org/officeDocument/2006/relationships/hyperlink" Target="https://www.microsoft.com/en-us/microsoft-365/roadmap?filters=&amp;searchterms=523206" TargetMode="External"/><Relationship Id="rId37" Type="http://schemas.openxmlformats.org/officeDocument/2006/relationships/hyperlink" Target="https://www.microsoft.com/en-us/microsoft-365/roadmap?filters=&amp;searchterms=557180" TargetMode="External"/><Relationship Id="rId40" Type="http://schemas.openxmlformats.org/officeDocument/2006/relationships/hyperlink" Target="https://www.microsoft.com/en-us/microsoft-365/roadmap?filters=&amp;searchterms=502875" TargetMode="External"/><Relationship Id="rId45" Type="http://schemas.openxmlformats.org/officeDocument/2006/relationships/hyperlink" Target="https://www.microsoft.com/en-us/microsoft-365/roadmap?filters=&amp;searchterms=522616" TargetMode="External"/><Relationship Id="rId53" Type="http://schemas.openxmlformats.org/officeDocument/2006/relationships/hyperlink" Target="https://www.microsoft.com/en-us/microsoft-365/roadmap?filters=&amp;searchterms=553136" TargetMode="External"/><Relationship Id="rId58" Type="http://schemas.openxmlformats.org/officeDocument/2006/relationships/hyperlink" Target="https://www.microsoft.com/en-us/microsoft-365/roadmap?filters=&amp;searchterms=498548" TargetMode="External"/><Relationship Id="rId66" Type="http://schemas.openxmlformats.org/officeDocument/2006/relationships/hyperlink" Target="https://www.microsoft.com/en-us/microsoft-365/roadmap?filters=&amp;searchterms=554928" TargetMode="External"/><Relationship Id="rId74" Type="http://schemas.openxmlformats.org/officeDocument/2006/relationships/image" Target="../media/image57.svg"/><Relationship Id="rId5" Type="http://schemas.openxmlformats.org/officeDocument/2006/relationships/hyperlink" Target="https://www.microsoft.com/en-us/microsoft-365/roadmap?filters=&amp;searchterms=498640" TargetMode="External"/><Relationship Id="rId61" Type="http://schemas.openxmlformats.org/officeDocument/2006/relationships/hyperlink" Target="https://www.microsoft.com/en-us/microsoft-365/roadmap?filters=&amp;searchterms=508526" TargetMode="External"/><Relationship Id="rId19" Type="http://schemas.openxmlformats.org/officeDocument/2006/relationships/hyperlink" Target="https://www.microsoft.com/en-us/microsoft-365/roadmap?filters=&amp;searchterms=555852" TargetMode="External"/><Relationship Id="rId14" Type="http://schemas.openxmlformats.org/officeDocument/2006/relationships/hyperlink" Target="https://www.microsoft.com/en-us/microsoft-365/roadmap?filters=&amp;searchterms=496596" TargetMode="External"/><Relationship Id="rId22" Type="http://schemas.openxmlformats.org/officeDocument/2006/relationships/hyperlink" Target="https://www.microsoft.com/en-us/microsoft-365/roadmap?filters=&amp;searchterms=557256" TargetMode="External"/><Relationship Id="rId27" Type="http://schemas.openxmlformats.org/officeDocument/2006/relationships/hyperlink" Target="https://www.microsoft.com/en-us/microsoft-365/roadmap?filters=&amp;searchterms=557175" TargetMode="External"/><Relationship Id="rId30" Type="http://schemas.openxmlformats.org/officeDocument/2006/relationships/hyperlink" Target="https://www.microsoft.com/en-us/microsoft-365/roadmap?filters=&amp;searchterms=557173" TargetMode="External"/><Relationship Id="rId35" Type="http://schemas.openxmlformats.org/officeDocument/2006/relationships/hyperlink" Target="https://www.microsoft.com/en-us/microsoft-365/roadmap?filters=&amp;searchterms=557348" TargetMode="External"/><Relationship Id="rId43" Type="http://schemas.openxmlformats.org/officeDocument/2006/relationships/hyperlink" Target="https://www.microsoft.com/en-us/microsoft-365/roadmap?filters=&amp;searchterms=537284" TargetMode="External"/><Relationship Id="rId48" Type="http://schemas.openxmlformats.org/officeDocument/2006/relationships/hyperlink" Target="https://www.microsoft.com/en-us/microsoft-365/roadmap?filters=&amp;searchterms=555891" TargetMode="External"/><Relationship Id="rId56" Type="http://schemas.openxmlformats.org/officeDocument/2006/relationships/hyperlink" Target="https://www.microsoft.com/en-us/microsoft-365/roadmap?filters=&amp;searchterms=515175" TargetMode="External"/><Relationship Id="rId64" Type="http://schemas.openxmlformats.org/officeDocument/2006/relationships/hyperlink" Target="https://www.microsoft.com/en-us/microsoft-365/roadmap?filters=&amp;searchterms=494809" TargetMode="External"/><Relationship Id="rId69" Type="http://schemas.openxmlformats.org/officeDocument/2006/relationships/hyperlink" Target="https://www.microsoft.com/en-us/microsoft-365/roadmap?filters=&amp;searchterms=537287" TargetMode="External"/><Relationship Id="rId8" Type="http://schemas.openxmlformats.org/officeDocument/2006/relationships/hyperlink" Target="https://www.microsoft.com/en-us/microsoft-365/roadmap?filters=&amp;searchterms=555897" TargetMode="External"/><Relationship Id="rId51" Type="http://schemas.openxmlformats.org/officeDocument/2006/relationships/hyperlink" Target="https://www.microsoft.com/en-us/microsoft-365/roadmap?filters=&amp;searchterms=555874" TargetMode="External"/><Relationship Id="rId72" Type="http://schemas.openxmlformats.org/officeDocument/2006/relationships/hyperlink" Target="https://www.microsoft.com/en-us/microsoft-365/roadmap?filters=&amp;searchterms=552596" TargetMode="External"/><Relationship Id="rId3" Type="http://schemas.openxmlformats.org/officeDocument/2006/relationships/image" Target="../media/image12.png"/><Relationship Id="rId12" Type="http://schemas.openxmlformats.org/officeDocument/2006/relationships/hyperlink" Target="https://www.microsoft.com/en-us/microsoft-365/roadmap?filters=&amp;searchterms=496655" TargetMode="External"/><Relationship Id="rId17" Type="http://schemas.openxmlformats.org/officeDocument/2006/relationships/hyperlink" Target="https://www.microsoft.com/en-us/microsoft-365/roadmap?filters=&amp;searchterms=516039" TargetMode="External"/><Relationship Id="rId25" Type="http://schemas.openxmlformats.org/officeDocument/2006/relationships/hyperlink" Target="https://www.microsoft.com/en-us/microsoft-365/roadmap?filters=&amp;searchterms=557564" TargetMode="External"/><Relationship Id="rId33" Type="http://schemas.openxmlformats.org/officeDocument/2006/relationships/hyperlink" Target="https://www.microsoft.com/en-us/microsoft-365/roadmap?filters=&amp;searchterms=499898" TargetMode="External"/><Relationship Id="rId38" Type="http://schemas.openxmlformats.org/officeDocument/2006/relationships/hyperlink" Target="https://www.microsoft.com/en-us/microsoft-365/roadmap?filters=&amp;searchterms=557255" TargetMode="External"/><Relationship Id="rId46" Type="http://schemas.openxmlformats.org/officeDocument/2006/relationships/hyperlink" Target="https://www.microsoft.com/en-us/microsoft-365/roadmap?filters=&amp;searchterms=555898" TargetMode="External"/><Relationship Id="rId59" Type="http://schemas.openxmlformats.org/officeDocument/2006/relationships/hyperlink" Target="https://www.microsoft.com/en-us/microsoft-365/roadmap?filters=&amp;searchterms=550513" TargetMode="External"/><Relationship Id="rId67" Type="http://schemas.openxmlformats.org/officeDocument/2006/relationships/hyperlink" Target="https://www.microsoft.com/en-us/microsoft-365/roadmap?filters=&amp;searchterms=542181" TargetMode="External"/><Relationship Id="rId20" Type="http://schemas.openxmlformats.org/officeDocument/2006/relationships/hyperlink" Target="https://www.microsoft.com/en-us/microsoft-365/roadmap?filters=&amp;searchterms=506749" TargetMode="External"/><Relationship Id="rId41" Type="http://schemas.openxmlformats.org/officeDocument/2006/relationships/hyperlink" Target="https://www.microsoft.com/en-us/microsoft-365/roadmap?filters=&amp;searchterms=557174" TargetMode="External"/><Relationship Id="rId54" Type="http://schemas.openxmlformats.org/officeDocument/2006/relationships/hyperlink" Target="https://www.microsoft.com/en-us/microsoft-365/roadmap?filters=&amp;searchterms=515165" TargetMode="External"/><Relationship Id="rId62" Type="http://schemas.openxmlformats.org/officeDocument/2006/relationships/hyperlink" Target="https://www.microsoft.com/en-us/microsoft-365/roadmap?filters=&amp;searchterms=501584" TargetMode="External"/><Relationship Id="rId70" Type="http://schemas.openxmlformats.org/officeDocument/2006/relationships/hyperlink" Target="https://www.microsoft.com/en-us/microsoft-365/roadmap?filters=&amp;searchterms=537286" TargetMode="External"/><Relationship Id="rId75"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hyperlink" Target="https://www.microsoft.com/en-us/microsoft-365/roadmap?filters=&amp;searchterms=516040" TargetMode="External"/><Relationship Id="rId15" Type="http://schemas.openxmlformats.org/officeDocument/2006/relationships/hyperlink" Target="https://www.microsoft.com/en-us/microsoft-365/roadmap?filters=&amp;searchterms=481825" TargetMode="External"/><Relationship Id="rId23" Type="http://schemas.openxmlformats.org/officeDocument/2006/relationships/hyperlink" Target="https://www.microsoft.com/en-us/microsoft-365/roadmap?filters=&amp;searchterms=557674" TargetMode="External"/><Relationship Id="rId28" Type="http://schemas.openxmlformats.org/officeDocument/2006/relationships/hyperlink" Target="https://www.microsoft.com/en-us/microsoft-365/roadmap?filters=&amp;searchterms=497135" TargetMode="External"/><Relationship Id="rId36" Type="http://schemas.openxmlformats.org/officeDocument/2006/relationships/hyperlink" Target="https://www.microsoft.com/en-us/microsoft-365/roadmap?filters=&amp;searchterms=557176" TargetMode="External"/><Relationship Id="rId49" Type="http://schemas.openxmlformats.org/officeDocument/2006/relationships/hyperlink" Target="https://www.microsoft.com/en-us/microsoft-365/roadmap?filters=&amp;searchterms=555890" TargetMode="External"/><Relationship Id="rId57" Type="http://schemas.openxmlformats.org/officeDocument/2006/relationships/hyperlink" Target="https://www.microsoft.com/en-us/microsoft-365/roadmap?filters=&amp;searchterms=516041" TargetMode="External"/><Relationship Id="rId10" Type="http://schemas.openxmlformats.org/officeDocument/2006/relationships/hyperlink" Target="https://www.microsoft.com/en-us/microsoft-365/roadmap?filters=&amp;searchterms=553215" TargetMode="External"/><Relationship Id="rId31" Type="http://schemas.openxmlformats.org/officeDocument/2006/relationships/hyperlink" Target="https://www.microsoft.com/en-us/microsoft-365/roadmap?filters=&amp;searchterms=555880" TargetMode="External"/><Relationship Id="rId44" Type="http://schemas.openxmlformats.org/officeDocument/2006/relationships/hyperlink" Target="https://www.microsoft.com/en-us/microsoft-365/roadmap?filters=&amp;searchterms=503570" TargetMode="External"/><Relationship Id="rId52" Type="http://schemas.openxmlformats.org/officeDocument/2006/relationships/hyperlink" Target="https://www.microsoft.com/en-us/microsoft-365/roadmap?filters=&amp;searchterms=555872" TargetMode="External"/><Relationship Id="rId60" Type="http://schemas.openxmlformats.org/officeDocument/2006/relationships/hyperlink" Target="https://www.microsoft.com/en-us/microsoft-365/roadmap?filters=&amp;searchterms=497844" TargetMode="External"/><Relationship Id="rId65" Type="http://schemas.openxmlformats.org/officeDocument/2006/relationships/hyperlink" Target="https://www.microsoft.com/en-us/microsoft-365/roadmap?filters=&amp;searchterms=554934" TargetMode="External"/><Relationship Id="rId73" Type="http://schemas.openxmlformats.org/officeDocument/2006/relationships/hyperlink" Target="https://www.microsoft.com/en-us/microsoft-365/roadmap?filters=&amp;searchterms=500872" TargetMode="External"/><Relationship Id="rId4" Type="http://schemas.openxmlformats.org/officeDocument/2006/relationships/hyperlink" Target="https://www.microsoft.com/en-us/microsoft-365/roadmap?filters=&amp;searchterms=547749" TargetMode="External"/><Relationship Id="rId9" Type="http://schemas.openxmlformats.org/officeDocument/2006/relationships/hyperlink" Target="https://www.microsoft.com/en-us/microsoft-365/roadmap?filters=&amp;searchterms=557947" TargetMode="External"/><Relationship Id="rId13" Type="http://schemas.openxmlformats.org/officeDocument/2006/relationships/hyperlink" Target="https://www.microsoft.com/en-us/microsoft-365/roadmap?filters=&amp;searchterms=513429" TargetMode="External"/><Relationship Id="rId18" Type="http://schemas.openxmlformats.org/officeDocument/2006/relationships/hyperlink" Target="https://www.microsoft.com/en-us/microsoft-365/roadmap?filters=&amp;searchterms=482198" TargetMode="External"/><Relationship Id="rId39" Type="http://schemas.openxmlformats.org/officeDocument/2006/relationships/hyperlink" Target="https://www.microsoft.com/en-us/microsoft-365/roadmap?filters=&amp;searchterms=530577" TargetMode="External"/><Relationship Id="rId34" Type="http://schemas.openxmlformats.org/officeDocument/2006/relationships/hyperlink" Target="https://www.microsoft.com/en-us/microsoft-365/roadmap?filters=&amp;searchterms=481518" TargetMode="External"/><Relationship Id="rId50" Type="http://schemas.openxmlformats.org/officeDocument/2006/relationships/hyperlink" Target="https://www.microsoft.com/en-us/microsoft-365/roadmap?filters=&amp;searchterms=555885" TargetMode="External"/><Relationship Id="rId55" Type="http://schemas.openxmlformats.org/officeDocument/2006/relationships/hyperlink" Target="https://www.microsoft.com/en-us/microsoft-365/roadmap?filters=&amp;searchterms=515177" TargetMode="External"/><Relationship Id="rId7" Type="http://schemas.openxmlformats.org/officeDocument/2006/relationships/hyperlink" Target="https://www.microsoft.com/en-us/microsoft-365/roadmap?filters=&amp;searchterms=557981" TargetMode="External"/><Relationship Id="rId71" Type="http://schemas.openxmlformats.org/officeDocument/2006/relationships/hyperlink" Target="https://www.microsoft.com/en-us/microsoft-365/roadmap?filters=&amp;searchterms=553595"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aka.ms/WhatsNewCopilot/Feedback" TargetMode="External"/></Relationships>
</file>

<file path=ppt/slides/_rels/slide5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8" Type="http://schemas.openxmlformats.org/officeDocument/2006/relationships/hyperlink" Target="https://www.microsoft.com/en-us/microsoft-copilot/blog/copilot-studio/" TargetMode="External"/><Relationship Id="rId13" Type="http://schemas.openxmlformats.org/officeDocument/2006/relationships/hyperlink" Target="https://techcommunity.microsoft.com/blog/microsoft365copilotblog/introducing-copilot-connector-checker/4490575" TargetMode="External"/><Relationship Id="rId3" Type="http://schemas.openxmlformats.org/officeDocument/2006/relationships/hyperlink" Target="https://techcommunity.microsoft.com/category/microsoft365copilot/blog/microsoft365copilotblog" TargetMode="External"/><Relationship Id="rId7" Type="http://schemas.openxmlformats.org/officeDocument/2006/relationships/hyperlink" Target="https://learn.microsoft.com/en-us/microsoft-copilot-studio/whats-new" TargetMode="External"/><Relationship Id="rId12" Type="http://schemas.openxmlformats.org/officeDocument/2006/relationships/hyperlink" Target="https://techcommunity.microsoft.com/blog/microsoft365copilotblog/fueling-new-experiences-in-microsoft-365-copilot-with-expanded-copilot-connector/4493246"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s://www.microsoft.com/en-us/microsoft-365/roadmap?msockid=14c6111019866f7b3794053f18936e28&amp;filters=%5B%22Microsoft+Copilot+%28Microsoft+365%29%22%2C%22Changed+within%3A+last-month%22%5D" TargetMode="External"/><Relationship Id="rId11" Type="http://schemas.openxmlformats.org/officeDocument/2006/relationships/hyperlink" Target="https://techcommunity.microsoft.com/blog/microsoft365copilotblog/people-skills-expanding-skills-intelligence-to-more-users-and-surfaces-across-mi/4497646" TargetMode="External"/><Relationship Id="rId5" Type="http://schemas.openxmlformats.org/officeDocument/2006/relationships/hyperlink" Target="https://learn.microsoft.com/en-us/copilot/microsoft-365/release-notes?tabs=all" TargetMode="External"/><Relationship Id="rId10" Type="http://schemas.openxmlformats.org/officeDocument/2006/relationships/hyperlink" Target="https://techcommunity.microsoft.com/blog/microsoft365copilotblog/available-today-gpt-5-3-instant-in-microsoft-365-copilot/4496567" TargetMode="External"/><Relationship Id="rId4" Type="http://schemas.openxmlformats.org/officeDocument/2006/relationships/hyperlink" Target="https://techcommunity.microsoft.com/blog/microsoft365copilotblog/what%E2%80%99s-new-in-microsoft-365-copilot--february-2026/4496489" TargetMode="External"/><Relationship Id="rId9" Type="http://schemas.openxmlformats.org/officeDocument/2006/relationships/hyperlink" Target="https://www.microsoft.com/en-us/microsoft-365/blog/product/microsoft-365-copilot/?sort-by=newest-oldest" TargetMode="External"/><Relationship Id="rId14" Type="http://schemas.openxmlformats.org/officeDocument/2006/relationships/hyperlink" Target="https://adoption.microsoft.com/en-us/copilot/frontier-program/"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hyperlink" Target="https://learn.microsoft.com/en-us/microsoft-copilot-studio/prompt-model-settings" TargetMode="External"/><Relationship Id="rId13" Type="http://schemas.openxmlformats.org/officeDocument/2006/relationships/hyperlink" Target="https://learn.microsoft.com/en-us/microsoft-copilot-studio/use-cloud-pc-pool" TargetMode="External"/><Relationship Id="rId3" Type="http://schemas.openxmlformats.org/officeDocument/2006/relationships/hyperlink" Target="https://learn.microsoft.com/en-us/microsoft-copilot-studio/advanced-connectors" TargetMode="External"/><Relationship Id="rId7" Type="http://schemas.openxmlformats.org/officeDocument/2006/relationships/hyperlink" Target="https://learn.microsoft.com/en-us/microsoft-copilot-studio/prompts-overview" TargetMode="External"/><Relationship Id="rId12" Type="http://schemas.openxmlformats.org/officeDocument/2006/relationships/hyperlink" Target="https://learn.microsoft.com/en-us/microsoft-copilot-studio/monitor-computer-use#configure-advanced-computer-use-logging" TargetMode="External"/><Relationship Id="rId2" Type="http://schemas.openxmlformats.org/officeDocument/2006/relationships/notesSlide" Target="../notesSlides/notesSlide55.xml"/><Relationship Id="rId16" Type="http://schemas.openxmlformats.org/officeDocument/2006/relationships/hyperlink" Target="https://www.microsoft.com/en-us/microsoft-copilot/blog/copilot-studio/" TargetMode="External"/><Relationship Id="rId1" Type="http://schemas.openxmlformats.org/officeDocument/2006/relationships/slideLayout" Target="../slideLayouts/slideLayout4.xml"/><Relationship Id="rId6" Type="http://schemas.openxmlformats.org/officeDocument/2006/relationships/hyperlink" Target="https://learn.microsoft.com/en-us/microsoft-copilot-studio/computer-use" TargetMode="External"/><Relationship Id="rId11" Type="http://schemas.openxmlformats.org/officeDocument/2006/relationships/hyperlink" Target="https://learn.microsoft.com/en-us/microsoft-copilot-studio/analytics-agent-evaluation-create#create-a-test-set-file-to-import" TargetMode="External"/><Relationship Id="rId5" Type="http://schemas.openxmlformats.org/officeDocument/2006/relationships/hyperlink" Target="https://learn.microsoft.com/en-us/connectors/visualstudioteamservices/" TargetMode="External"/><Relationship Id="rId15" Type="http://schemas.openxmlformats.org/officeDocument/2006/relationships/hyperlink" Target="https://learn.microsoft.com/en-us/microsoft-copilot-studio/whats-new" TargetMode="External"/><Relationship Id="rId10" Type="http://schemas.openxmlformats.org/officeDocument/2006/relationships/hyperlink" Target="https://learn.microsoft.com/en-us/microsoft-copilot-studio/analytics-agent-evaluation-results#see-and-rate-a-detailed-analysis-for-a-test-case" TargetMode="External"/><Relationship Id="rId4" Type="http://schemas.openxmlformats.org/officeDocument/2006/relationships/hyperlink" Target="https://learn.microsoft.com/en-us/connectors/service-now/" TargetMode="External"/><Relationship Id="rId9" Type="http://schemas.openxmlformats.org/officeDocument/2006/relationships/hyperlink" Target="https://learn.microsoft.com/en-us/microsoft-copilot-studio/nlu-generative-answers-prompt-modification" TargetMode="External"/><Relationship Id="rId14" Type="http://schemas.openxmlformats.org/officeDocument/2006/relationships/hyperlink" Target="https://learn.microsoft.com/en-us/microsoft-copilot-studio/visual-studio-code-extension-overview"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adoption.microsoft.com/en-us/copilot/frontier-program/"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s://aka.ms/ABS-At-Ignite" TargetMode="External"/><Relationship Id="rId3" Type="http://schemas.openxmlformats.org/officeDocument/2006/relationships/hyperlink" Target="https://aka.ms/Frontier/GettingStartedGuide" TargetMode="External"/><Relationship Id="rId7" Type="http://schemas.openxmlformats.org/officeDocument/2006/relationships/hyperlink" Target="https://aka.ms/ABSIgnite2025"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hyperlink" Target="https://techcommunity.microsoft.com/blog/microsoft365copilotblog/build-with-copilot-pages-a-new-way-to-bring-your-ideas-to-life/4466758" TargetMode="External"/><Relationship Id="rId11" Type="http://schemas.openxmlformats.org/officeDocument/2006/relationships/image" Target="../media/image61.png"/><Relationship Id="rId5" Type="http://schemas.openxmlformats.org/officeDocument/2006/relationships/hyperlink" Target="https://www.microsoft.com/microsoft-365/blog/2025/11/18/microsoft-agent-365-the-control-plane-for-ai-agents/" TargetMode="External"/><Relationship Id="rId10" Type="http://schemas.openxmlformats.org/officeDocument/2006/relationships/hyperlink" Target="http://aka.ms/AICloudPCs" TargetMode="External"/><Relationship Id="rId4" Type="http://schemas.openxmlformats.org/officeDocument/2006/relationships/hyperlink" Target="https://techcommunity.microsoft.com/blog/Microsoft365CopilotBlog/introducing-new-microsoft-365-copilot-agents-to-drive-workforce-transformation/4470689" TargetMode="External"/><Relationship Id="rId9" Type="http://schemas.openxmlformats.org/officeDocument/2006/relationships/hyperlink" Target="https://aka.ms/ProjectOpa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microsoft.com/en-us/microsoft-365/roadmap?id=522616"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microsoft.com/en-us/microsoft-365/roadmap?id=422308"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microsoft.com/en-us/microsoft-365/roadmap?id=51657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D2CFE0-4705-B317-5688-50B2AD21440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12" name="Title 3">
            <a:extLst>
              <a:ext uri="{FF2B5EF4-FFF2-40B4-BE49-F238E27FC236}">
                <a16:creationId xmlns:a16="http://schemas.microsoft.com/office/drawing/2014/main" id="{00BB8770-6A7F-CC19-4552-B4C8A239BEC1}"/>
              </a:ext>
            </a:extLst>
          </p:cNvPr>
          <p:cNvSpPr txBox="1">
            <a:spLocks noGrp="1"/>
          </p:cNvSpPr>
          <p:nvPr>
            <p:ph type="title" idx="4294967295"/>
          </p:nvPr>
        </p:nvSpPr>
        <p:spPr>
          <a:xfrm>
            <a:off x="2195513" y="2336721"/>
            <a:ext cx="9148762" cy="135421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i="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t>What’s new in </a:t>
            </a:r>
            <a:br>
              <a:rPr kumimoji="0" lang="en-US" sz="4400" b="0" i="0" u="none" strike="noStrike" kern="1200" cap="none" spc="-50" normalizeH="0" baseline="0" noProof="0" dirty="0">
                <a:ln w="3175">
                  <a:noFill/>
                </a:ln>
                <a:gradFill>
                  <a:gsLst>
                    <a:gs pos="100000">
                      <a:srgbClr val="8678D6"/>
                    </a:gs>
                    <a:gs pos="971">
                      <a:srgbClr val="2897CE"/>
                    </a:gs>
                  </a:gsLst>
                  <a:lin ang="2700000" scaled="0"/>
                </a:gradFill>
                <a:effectLst/>
                <a:uLnTx/>
                <a:uFillTx/>
                <a:latin typeface="Segoe UI Semibold"/>
                <a:ea typeface="+mn-ea"/>
                <a:cs typeface="Segoe UI Semibold" panose="020B0702040204020203" pitchFamily="34" charset="0"/>
              </a:rPr>
            </a:br>
            <a:r>
              <a:rPr lang="en-US" sz="44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Microsoft 365 Copilot</a:t>
            </a:r>
            <a:endParaRPr lang="en-US"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endParaRPr>
          </a:p>
        </p:txBody>
      </p:sp>
      <p:sp>
        <p:nvSpPr>
          <p:cNvPr id="13" name="TextBox 12">
            <a:extLst>
              <a:ext uri="{FF2B5EF4-FFF2-40B4-BE49-F238E27FC236}">
                <a16:creationId xmlns:a16="http://schemas.microsoft.com/office/drawing/2014/main" id="{0FFFFA6F-5E5A-7CA9-2217-8D9F023D9E04}"/>
              </a:ext>
            </a:extLst>
          </p:cNvPr>
          <p:cNvSpPr txBox="1"/>
          <p:nvPr/>
        </p:nvSpPr>
        <p:spPr>
          <a:xfrm>
            <a:off x="2155010" y="3891710"/>
            <a:ext cx="6096000" cy="584775"/>
          </a:xfrm>
          <a:prstGeom prst="rect">
            <a:avLst/>
          </a:prstGeom>
          <a:noFill/>
        </p:spPr>
        <p:txBody>
          <a:bodyPr wrap="square">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3200" spc="-50" dirty="0">
                <a:ln w="3175">
                  <a:noFill/>
                </a:ln>
                <a:solidFill>
                  <a:srgbClr val="1A1A1A"/>
                </a:solidFill>
                <a:latin typeface="Segoe UI Semibold"/>
                <a:cs typeface="Segoe UI" panose="020B0502040204020203" pitchFamily="34" charset="0"/>
              </a:rPr>
              <a:t>February </a:t>
            </a:r>
            <a:r>
              <a:rPr lang="en-US" sz="3200" spc="-50" noProof="0" dirty="0">
                <a:ln w="3175">
                  <a:noFill/>
                </a:ln>
                <a:solidFill>
                  <a:srgbClr val="1A1A1A"/>
                </a:solidFill>
                <a:latin typeface="Segoe UI Semibold"/>
                <a:cs typeface="Segoe UI" panose="020B0502040204020203" pitchFamily="34" charset="0"/>
              </a:rPr>
              <a:t>2026</a:t>
            </a:r>
            <a:endParaRPr kumimoji="0" lang="en-US" sz="3200" b="0" i="0" u="none" strike="noStrike" kern="1200" cap="none" spc="-50" normalizeH="0" baseline="0" noProof="0" dirty="0">
              <a:ln w="3175">
                <a:noFill/>
              </a:ln>
              <a:solidFill>
                <a:srgbClr val="1A1A1A"/>
              </a:solidFill>
              <a:effectLst/>
              <a:uLnTx/>
              <a:uFillTx/>
              <a:latin typeface="Segoe UI Semibold"/>
              <a:ea typeface="+mn-ea"/>
              <a:cs typeface="Segoe UI" panose="020B0502040204020203" pitchFamily="34" charset="0"/>
            </a:endParaRPr>
          </a:p>
        </p:txBody>
      </p:sp>
      <p:pic>
        <p:nvPicPr>
          <p:cNvPr id="2" name="!Copilot">
            <a:extLst>
              <a:ext uri="{FF2B5EF4-FFF2-40B4-BE49-F238E27FC236}">
                <a16:creationId xmlns:a16="http://schemas.microsoft.com/office/drawing/2014/main" id="{6A8B7F56-CF49-CDCD-D5D2-DEC0A2485C0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8568" y="2487911"/>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5" name="Text Placeholder 6">
            <a:extLst>
              <a:ext uri="{FF2B5EF4-FFF2-40B4-BE49-F238E27FC236}">
                <a16:creationId xmlns:a16="http://schemas.microsoft.com/office/drawing/2014/main" id="{4D144DE0-7435-9AD3-2BC3-64BB707C7E42}"/>
              </a:ext>
            </a:extLst>
          </p:cNvPr>
          <p:cNvSpPr txBox="1">
            <a:spLocks/>
          </p:cNvSpPr>
          <p:nvPr/>
        </p:nvSpPr>
        <p:spPr>
          <a:xfrm>
            <a:off x="2195954" y="4870151"/>
            <a:ext cx="7244918" cy="492443"/>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Presenter name</a:t>
            </a:r>
          </a:p>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rPr>
              <a:t>Title</a:t>
            </a:r>
          </a:p>
        </p:txBody>
      </p:sp>
      <p:grpSp>
        <p:nvGrpSpPr>
          <p:cNvPr id="8" name="Group 7">
            <a:extLst>
              <a:ext uri="{FF2B5EF4-FFF2-40B4-BE49-F238E27FC236}">
                <a16:creationId xmlns:a16="http://schemas.microsoft.com/office/drawing/2014/main" id="{EC12BFCC-CB4B-0CA2-66ED-7D0ED097A3E5}"/>
              </a:ext>
              <a:ext uri="{C183D7F6-B498-43B3-948B-1728B52AA6E4}">
                <adec:decorative xmlns:adec="http://schemas.microsoft.com/office/drawing/2017/decorative" val="1"/>
              </a:ext>
            </a:extLst>
          </p:cNvPr>
          <p:cNvGrpSpPr/>
          <p:nvPr/>
        </p:nvGrpSpPr>
        <p:grpSpPr>
          <a:xfrm>
            <a:off x="10814380" y="499"/>
            <a:ext cx="1444350" cy="1219186"/>
            <a:chOff x="10404657" y="488"/>
            <a:chExt cx="1873018" cy="1955102"/>
          </a:xfrm>
          <a:solidFill>
            <a:srgbClr val="727372"/>
          </a:solidFill>
        </p:grpSpPr>
        <p:sp>
          <p:nvSpPr>
            <p:cNvPr id="9" name="Diagonal Stripe 8">
              <a:extLst>
                <a:ext uri="{FF2B5EF4-FFF2-40B4-BE49-F238E27FC236}">
                  <a16:creationId xmlns:a16="http://schemas.microsoft.com/office/drawing/2014/main" id="{8CBC0496-0759-C06F-C230-C2424282A01C}"/>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C43B430-8535-6D5D-3EE0-C24785A288B7}"/>
                </a:ext>
              </a:extLst>
            </p:cNvPr>
            <p:cNvSpPr txBox="1"/>
            <p:nvPr/>
          </p:nvSpPr>
          <p:spPr>
            <a:xfrm rot="2502686">
              <a:off x="10742554" y="609465"/>
              <a:ext cx="1535121"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3</a:t>
              </a:r>
              <a:r>
                <a:rPr lang="en-US" sz="1100" kern="0" spc="-71" baseline="30000" dirty="0">
                  <a:solidFill>
                    <a:srgbClr val="5C5AD4"/>
                  </a:solidFill>
                  <a:latin typeface="Segoe UI Semibold"/>
                </a:rPr>
                <a:t>rd</a:t>
              </a:r>
              <a:r>
                <a:rPr lang="en-US" sz="1100" kern="0" spc="-71" dirty="0">
                  <a:solidFill>
                    <a:srgbClr val="5C5AD4"/>
                  </a:solidFill>
                  <a:latin typeface="Segoe UI Semibold"/>
                </a:rPr>
                <a:t> March</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502194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42" presetClass="path" presetSubtype="0" decel="100000" fill="hold" grpId="1" nodeType="withEffect">
                                  <p:stCondLst>
                                    <p:cond delay="0"/>
                                  </p:stCondLst>
                                  <p:childTnLst>
                                    <p:animMotion origin="layout" path="M 1.66667E-6 -1.85185E-6 L 1.66667E-6 0.03542 " pathEditMode="relative" rAng="0" ptsTypes="AA">
                                      <p:cBhvr>
                                        <p:cTn id="9" dur="10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42" presetClass="path" presetSubtype="0" decel="100000" fill="hold" grpId="1" nodeType="withEffect">
                                  <p:stCondLst>
                                    <p:cond delay="0"/>
                                  </p:stCondLst>
                                  <p:childTnLst>
                                    <p:animMotion origin="layout" path="M -2.70833E-6 -3.7037E-6 L -2.70833E-6 0.03542 " pathEditMode="relative" rAng="0" ptsTypes="AA">
                                      <p:cBhvr>
                                        <p:cTn id="14" dur="1000" spd="-100000" fill="hold"/>
                                        <p:tgtEl>
                                          <p:spTgt spid="13"/>
                                        </p:tgtEl>
                                        <p:attrNameLst>
                                          <p:attrName>ppt_x</p:attrName>
                                          <p:attrName>ppt_y</p:attrName>
                                        </p:attrNameLst>
                                      </p:cBhvr>
                                      <p:rCtr x="0" y="1759"/>
                                    </p:animMotion>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42" presetClass="path" presetSubtype="0" decel="100000" fill="hold" grpId="1" nodeType="withEffect">
                                  <p:stCondLst>
                                    <p:cond delay="0"/>
                                  </p:stCondLst>
                                  <p:childTnLst>
                                    <p:animMotion origin="layout" path="M -3.54167E-6 -4.81481E-6 L -3.54167E-6 0.03542 " pathEditMode="relative" rAng="0" ptsTypes="AA">
                                      <p:cBhvr>
                                        <p:cTn id="21" dur="10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P spid="13" grpId="1"/>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26EA0-56B8-E5A1-31DF-A556F7D23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95B76-B176-0D15-64FF-AAF5648DA6C4}"/>
              </a:ext>
            </a:extLst>
          </p:cNvPr>
          <p:cNvSpPr>
            <a:spLocks noGrp="1"/>
          </p:cNvSpPr>
          <p:nvPr>
            <p:ph type="title"/>
          </p:nvPr>
        </p:nvSpPr>
        <p:spPr>
          <a:xfrm>
            <a:off x="578783" y="505895"/>
            <a:ext cx="1036319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Chat integrated with Copilot Search</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12F2795-5E06-A63A-7156-2EEA327BC485}"/>
              </a:ext>
              <a:ext uri="{C183D7F6-B498-43B3-948B-1728B52AA6E4}">
                <adec:decorative xmlns:adec="http://schemas.microsoft.com/office/drawing/2017/decorative" val="1"/>
              </a:ext>
            </a:extLst>
          </p:cNvPr>
          <p:cNvSpPr txBox="1"/>
          <p:nvPr/>
        </p:nvSpPr>
        <p:spPr>
          <a:xfrm>
            <a:off x="5301465" y="1514023"/>
            <a:ext cx="6420984" cy="459230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2AC890C2-391B-E9C5-6148-17EDB24B57BA}"/>
              </a:ext>
            </a:extLst>
          </p:cNvPr>
          <p:cNvSpPr txBox="1">
            <a:spLocks/>
          </p:cNvSpPr>
          <p:nvPr/>
        </p:nvSpPr>
        <p:spPr>
          <a:xfrm>
            <a:off x="578783" y="1122897"/>
            <a:ext cx="45046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now stays open alongside Copilot Search, letting users explore search results and ask follow‑up questions in one seamless workflow.</a:t>
            </a:r>
          </a:p>
          <a:p>
            <a:pPr marL="0" indent="0" fontAlgn="t">
              <a:buNone/>
            </a:pPr>
            <a:endParaRPr lang="en-GB" sz="1800" b="1" dirty="0"/>
          </a:p>
          <a:p>
            <a:pPr fontAlgn="t">
              <a:buFont typeface="Arial" panose="020B0604020202020204" pitchFamily="34" charset="0"/>
              <a:buChar char="•"/>
            </a:pPr>
            <a:r>
              <a:rPr lang="en-GB" sz="1600" b="1" dirty="0"/>
              <a:t>Integrated experience:</a:t>
            </a:r>
            <a:r>
              <a:rPr lang="en-GB" sz="1600" dirty="0"/>
              <a:t> Users can view search results and chat with Copilot at the same time.</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Deeper questioning:</a:t>
            </a:r>
            <a:r>
              <a:rPr lang="en-GB" sz="1600" dirty="0"/>
              <a:t> Enables follow‑up queries directly about the search results without switching tools.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Reduced context‑switching:</a:t>
            </a:r>
            <a:r>
              <a:rPr lang="en-GB" sz="1600" dirty="0"/>
              <a:t> Keeps users in one workflow, helping them find information faster and stay productive.</a:t>
            </a:r>
          </a:p>
        </p:txBody>
      </p:sp>
      <p:sp>
        <p:nvSpPr>
          <p:cNvPr id="19" name="TextBox 18">
            <a:extLst>
              <a:ext uri="{FF2B5EF4-FFF2-40B4-BE49-F238E27FC236}">
                <a16:creationId xmlns:a16="http://schemas.microsoft.com/office/drawing/2014/main" id="{93811C3C-45EC-0CF5-3E77-A83077028B9D}"/>
              </a:ext>
            </a:extLst>
          </p:cNvPr>
          <p:cNvSpPr txBox="1"/>
          <p:nvPr/>
        </p:nvSpPr>
        <p:spPr>
          <a:xfrm>
            <a:off x="5700334" y="1343207"/>
            <a:ext cx="5711928"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Chat integrated with Copilot Search</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computer screenshot of the Microsoft 365 Copilot web app with a window open asking “Can I clarify something for you?”">
            <a:extLst>
              <a:ext uri="{FF2B5EF4-FFF2-40B4-BE49-F238E27FC236}">
                <a16:creationId xmlns:a16="http://schemas.microsoft.com/office/drawing/2014/main" id="{16483779-975D-B11E-80D9-C61E70FCDBD0}"/>
              </a:ext>
            </a:extLst>
          </p:cNvPr>
          <p:cNvPicPr>
            <a:picLocks noChangeAspect="1"/>
          </p:cNvPicPr>
          <p:nvPr/>
        </p:nvPicPr>
        <p:blipFill>
          <a:blip r:embed="rId3"/>
          <a:stretch>
            <a:fillRect/>
          </a:stretch>
        </p:blipFill>
        <p:spPr>
          <a:xfrm>
            <a:off x="5718556" y="2207635"/>
            <a:ext cx="5675484" cy="319281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076B0DF-BE33-0B33-9333-A85C901B546F}"/>
              </a:ext>
            </a:extLst>
          </p:cNvPr>
          <p:cNvSpPr txBox="1"/>
          <p:nvPr/>
        </p:nvSpPr>
        <p:spPr>
          <a:xfrm>
            <a:off x="5911643" y="5571266"/>
            <a:ext cx="5314600" cy="307777"/>
          </a:xfrm>
          <a:prstGeom prst="rect">
            <a:avLst/>
          </a:prstGeom>
          <a:noFill/>
        </p:spPr>
        <p:txBody>
          <a:bodyPr wrap="square">
            <a:spAutoFit/>
          </a:bodyPr>
          <a:lstStyle/>
          <a:p>
            <a:pPr algn="ctr"/>
            <a:r>
              <a:rPr lang="en-GB" sz="1400" dirty="0"/>
              <a:t>This feature is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GB" sz="1400" dirty="0">
                <a:solidFill>
                  <a:schemeClr val="accent1">
                    <a:lumMod val="75000"/>
                  </a:schemeClr>
                </a:solidFill>
              </a:rPr>
              <a:t>.</a:t>
            </a:r>
            <a:endParaRPr lang="en-GB" sz="1000" dirty="0">
              <a:solidFill>
                <a:schemeClr val="accent1">
                  <a:lumMod val="75000"/>
                </a:schemeClr>
              </a:solidFill>
            </a:endParaRPr>
          </a:p>
        </p:txBody>
      </p:sp>
      <p:sp>
        <p:nvSpPr>
          <p:cNvPr id="6" name="TextBox 5">
            <a:extLst>
              <a:ext uri="{FF2B5EF4-FFF2-40B4-BE49-F238E27FC236}">
                <a16:creationId xmlns:a16="http://schemas.microsoft.com/office/drawing/2014/main" id="{18CCEE05-1064-A30B-5E0C-77A61D472F1E}"/>
              </a:ext>
            </a:extLst>
          </p:cNvPr>
          <p:cNvSpPr txBox="1"/>
          <p:nvPr/>
        </p:nvSpPr>
        <p:spPr>
          <a:xfrm>
            <a:off x="11252845" y="6277148"/>
            <a:ext cx="939207"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537281</a:t>
            </a:r>
          </a:p>
        </p:txBody>
      </p:sp>
    </p:spTree>
    <p:extLst>
      <p:ext uri="{BB962C8B-B14F-4D97-AF65-F5344CB8AC3E}">
        <p14:creationId xmlns:p14="http://schemas.microsoft.com/office/powerpoint/2010/main" val="2340365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8AF51-6D39-B1AD-14EB-70793CA0D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FF0AB1-176F-37C3-AB55-ADB56A3DD01C}"/>
              </a:ext>
            </a:extLst>
          </p:cNvPr>
          <p:cNvSpPr>
            <a:spLocks noGrp="1"/>
          </p:cNvSpPr>
          <p:nvPr>
            <p:ph type="title"/>
          </p:nvPr>
        </p:nvSpPr>
        <p:spPr>
          <a:xfrm>
            <a:off x="578783" y="505895"/>
            <a:ext cx="10039175"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mobile widgets and action button</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4FECB85-3C9C-D8F2-52FB-FA983A025D43}"/>
              </a:ext>
              <a:ext uri="{C183D7F6-B498-43B3-948B-1728B52AA6E4}">
                <adec:decorative xmlns:adec="http://schemas.microsoft.com/office/drawing/2017/decorative" val="1"/>
              </a:ext>
            </a:extLst>
          </p:cNvPr>
          <p:cNvSpPr txBox="1"/>
          <p:nvPr/>
        </p:nvSpPr>
        <p:spPr>
          <a:xfrm>
            <a:off x="5200300" y="1383135"/>
            <a:ext cx="6501863" cy="515725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219324D-AD79-FACB-AC6F-9139584AA742}"/>
              </a:ext>
            </a:extLst>
          </p:cNvPr>
          <p:cNvSpPr txBox="1">
            <a:spLocks/>
          </p:cNvSpPr>
          <p:nvPr/>
        </p:nvSpPr>
        <p:spPr>
          <a:xfrm>
            <a:off x="578783" y="1194846"/>
            <a:ext cx="436477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mobile widgets and the iOS action button make it easy for users to start chats, voice conversations, or photo‑based prompts with Copilot directly from their mobile Home or Lock screen.</a:t>
            </a:r>
          </a:p>
          <a:p>
            <a:pPr marL="0" indent="0" fontAlgn="t">
              <a:buNone/>
            </a:pPr>
            <a:endParaRPr lang="en-GB" sz="1800" b="1" dirty="0"/>
          </a:p>
          <a:p>
            <a:pPr fontAlgn="t">
              <a:buFont typeface="Arial" panose="020B0604020202020204" pitchFamily="34" charset="0"/>
              <a:buChar char="•"/>
            </a:pPr>
            <a:r>
              <a:rPr lang="en-GB" sz="1600" b="1" dirty="0"/>
              <a:t>Instant access:</a:t>
            </a:r>
            <a:r>
              <a:rPr lang="en-GB" sz="1600" dirty="0"/>
              <a:t> Widgets bring Microsoft 365 Copilot directly to iOS and Android Home and Lock screens.</a:t>
            </a:r>
          </a:p>
          <a:p>
            <a:pPr fontAlgn="t">
              <a:buFont typeface="Arial" panose="020B0604020202020204" pitchFamily="34" charset="0"/>
              <a:buChar char="•"/>
            </a:pPr>
            <a:br>
              <a:rPr lang="en-GB" sz="1600" dirty="0"/>
            </a:br>
            <a:r>
              <a:rPr lang="en-GB" sz="1600" b="1" dirty="0"/>
              <a:t>One‑tap actions:</a:t>
            </a:r>
            <a:r>
              <a:rPr lang="en-GB" sz="1600" dirty="0"/>
              <a:t> Users can open chat, start a voice conversation, or launch the camera to attach a photo.</a:t>
            </a:r>
          </a:p>
          <a:p>
            <a:pPr fontAlgn="t">
              <a:buFont typeface="Arial" panose="020B0604020202020204" pitchFamily="34" charset="0"/>
              <a:buChar char="•"/>
            </a:pPr>
            <a:br>
              <a:rPr lang="en-GB" sz="1600" dirty="0"/>
            </a:br>
            <a:r>
              <a:rPr lang="en-GB" sz="1600" b="1" dirty="0"/>
              <a:t>On‑the‑go productivity:</a:t>
            </a:r>
            <a:r>
              <a:rPr lang="en-GB" sz="1600" dirty="0"/>
              <a:t> Makes it easier to ask questions, catch up, or brainstorm while mobile.</a:t>
            </a:r>
            <a:br>
              <a:rPr lang="en-GB" sz="1600" dirty="0"/>
            </a:br>
            <a:endParaRPr lang="en-GB" sz="1600" dirty="0"/>
          </a:p>
        </p:txBody>
      </p:sp>
      <p:sp>
        <p:nvSpPr>
          <p:cNvPr id="19" name="TextBox 18">
            <a:extLst>
              <a:ext uri="{FF2B5EF4-FFF2-40B4-BE49-F238E27FC236}">
                <a16:creationId xmlns:a16="http://schemas.microsoft.com/office/drawing/2014/main" id="{A377B3C8-E53A-B69B-362C-BF6A5072E82B}"/>
              </a:ext>
            </a:extLst>
          </p:cNvPr>
          <p:cNvSpPr txBox="1"/>
          <p:nvPr/>
        </p:nvSpPr>
        <p:spPr>
          <a:xfrm>
            <a:off x="5353099" y="1194846"/>
            <a:ext cx="6184792" cy="44549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mobile widgets and action button</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715AC456-B207-3FE4-6711-3D35D8B151CF}"/>
              </a:ext>
            </a:extLst>
          </p:cNvPr>
          <p:cNvSpPr txBox="1"/>
          <p:nvPr/>
        </p:nvSpPr>
        <p:spPr>
          <a:xfrm>
            <a:off x="5908791" y="5697871"/>
            <a:ext cx="5314600" cy="307777"/>
          </a:xfrm>
          <a:prstGeom prst="rect">
            <a:avLst/>
          </a:prstGeom>
          <a:noFill/>
        </p:spPr>
        <p:txBody>
          <a:bodyPr wrap="square">
            <a:spAutoFit/>
          </a:bodyPr>
          <a:lstStyle/>
          <a:p>
            <a:pPr algn="ctr"/>
            <a:r>
              <a:rPr lang="en-GB" sz="1400" dirty="0"/>
              <a:t>This feature began rolling out in December.</a:t>
            </a:r>
            <a:endParaRPr lang="en-US" sz="900" i="1" noProof="0" dirty="0">
              <a:solidFill>
                <a:srgbClr val="7030A0"/>
              </a:solidFill>
            </a:endParaRPr>
          </a:p>
        </p:txBody>
      </p:sp>
      <p:pic>
        <p:nvPicPr>
          <p:cNvPr id="3" name="Picture 2" descr="Images of the Copilot home and lock screen widgets, and the action button on an iOS device.">
            <a:extLst>
              <a:ext uri="{FF2B5EF4-FFF2-40B4-BE49-F238E27FC236}">
                <a16:creationId xmlns:a16="http://schemas.microsoft.com/office/drawing/2014/main" id="{67D6631F-8072-B682-B911-57C40B326442}"/>
              </a:ext>
            </a:extLst>
          </p:cNvPr>
          <p:cNvPicPr>
            <a:picLocks noChangeAspect="1"/>
          </p:cNvPicPr>
          <p:nvPr/>
        </p:nvPicPr>
        <p:blipFill>
          <a:blip r:embed="rId3"/>
          <a:stretch>
            <a:fillRect/>
          </a:stretch>
        </p:blipFill>
        <p:spPr>
          <a:xfrm>
            <a:off x="5598370" y="1877163"/>
            <a:ext cx="5694250" cy="4086864"/>
          </a:xfrm>
          <a:prstGeom prst="rect">
            <a:avLst/>
          </a:prstGeom>
        </p:spPr>
      </p:pic>
      <p:sp>
        <p:nvSpPr>
          <p:cNvPr id="7" name="TextBox 6">
            <a:extLst>
              <a:ext uri="{FF2B5EF4-FFF2-40B4-BE49-F238E27FC236}">
                <a16:creationId xmlns:a16="http://schemas.microsoft.com/office/drawing/2014/main" id="{64F1F15D-CE79-0245-02C7-F0D707F60BAB}"/>
              </a:ext>
            </a:extLst>
          </p:cNvPr>
          <p:cNvSpPr txBox="1"/>
          <p:nvPr/>
        </p:nvSpPr>
        <p:spPr>
          <a:xfrm>
            <a:off x="5908791" y="6002114"/>
            <a:ext cx="5062825" cy="523220"/>
          </a:xfrm>
          <a:prstGeom prst="rect">
            <a:avLst/>
          </a:prstGeom>
          <a:noFill/>
        </p:spPr>
        <p:txBody>
          <a:bodyPr wrap="square">
            <a:spAutoFit/>
          </a:bodyPr>
          <a:lstStyle/>
          <a:p>
            <a:pPr algn="ctr"/>
            <a:r>
              <a:rPr lang="en-GB" sz="1400" b="0" i="1" dirty="0">
                <a:solidFill>
                  <a:srgbClr val="1E1E1E"/>
                </a:solidFill>
                <a:effectLst/>
                <a:latin typeface="Segoe UI" panose="020B0502040204020203" pitchFamily="34" charset="0"/>
              </a:rPr>
              <a:t>Mobile widgets on iOS and Android, and action button on iOS rolled out in February.</a:t>
            </a:r>
            <a:endParaRPr lang="en-US" sz="1400" i="1" dirty="0"/>
          </a:p>
        </p:txBody>
      </p:sp>
    </p:spTree>
    <p:extLst>
      <p:ext uri="{BB962C8B-B14F-4D97-AF65-F5344CB8AC3E}">
        <p14:creationId xmlns:p14="http://schemas.microsoft.com/office/powerpoint/2010/main" val="300670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09003-66E3-2CC5-6093-B5F8C58D98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55CE5A-DE34-A159-3446-E314E92A24FA}"/>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Users can now create brand kits within the Create experience</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C2C9AA-05D1-2DEB-CC3C-669780E862F3}"/>
              </a:ext>
              <a:ext uri="{C183D7F6-B498-43B3-948B-1728B52AA6E4}">
                <adec:decorative xmlns:adec="http://schemas.microsoft.com/office/drawing/2017/decorative" val="1"/>
              </a:ext>
            </a:extLst>
          </p:cNvPr>
          <p:cNvSpPr txBox="1"/>
          <p:nvPr/>
        </p:nvSpPr>
        <p:spPr>
          <a:xfrm>
            <a:off x="5486400" y="1375888"/>
            <a:ext cx="6464821" cy="4439286"/>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E889CA5-A2CC-96DE-1328-04B2125B00D3}"/>
              </a:ext>
            </a:extLst>
          </p:cNvPr>
          <p:cNvSpPr txBox="1">
            <a:spLocks/>
          </p:cNvSpPr>
          <p:nvPr/>
        </p:nvSpPr>
        <p:spPr>
          <a:xfrm>
            <a:off x="499720" y="1041309"/>
            <a:ext cx="485311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Users can now generate brand kits in the Create experience by uploading their organization’s brand guidelines.</a:t>
            </a:r>
          </a:p>
          <a:p>
            <a:pPr marL="0" indent="0" fontAlgn="t">
              <a:buNone/>
            </a:pPr>
            <a:endParaRPr lang="en-GB" sz="1800" b="1" dirty="0"/>
          </a:p>
          <a:p>
            <a:pPr fontAlgn="t">
              <a:buFont typeface="Arial" panose="020B0604020202020204" pitchFamily="34" charset="0"/>
              <a:buChar char="•"/>
            </a:pPr>
            <a:r>
              <a:rPr lang="en-GB" sz="1600" b="1" dirty="0"/>
              <a:t>Automated brand extraction:</a:t>
            </a:r>
            <a:r>
              <a:rPr lang="en-GB" sz="1600" dirty="0"/>
              <a:t> Copilot pulls colors, fonts, and style elements directly from an uploaded brand guidelines document.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Faster setup:</a:t>
            </a:r>
            <a:r>
              <a:rPr lang="en-GB" sz="1600" dirty="0"/>
              <a:t> Eliminates manual brand kit creation and simplifies brand asset management.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Consistent output:</a:t>
            </a:r>
            <a:r>
              <a:rPr lang="en-GB" sz="1600" dirty="0"/>
              <a:t> Ensures all Copilot‑generated content aligns to organizational branding.</a:t>
            </a:r>
          </a:p>
        </p:txBody>
      </p:sp>
      <p:sp>
        <p:nvSpPr>
          <p:cNvPr id="19" name="TextBox 18">
            <a:extLst>
              <a:ext uri="{FF2B5EF4-FFF2-40B4-BE49-F238E27FC236}">
                <a16:creationId xmlns:a16="http://schemas.microsoft.com/office/drawing/2014/main" id="{B56D03AD-CBBB-EAB8-DDE4-9FD2AE5CCC0A}"/>
              </a:ext>
            </a:extLst>
          </p:cNvPr>
          <p:cNvSpPr txBox="1"/>
          <p:nvPr/>
        </p:nvSpPr>
        <p:spPr>
          <a:xfrm>
            <a:off x="6126009" y="1196832"/>
            <a:ext cx="5185601"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Create brand kits within the Create experience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Copilot Create" descr="Video of Create brand kits in Create experience">
            <a:hlinkClick r:id="" action="ppaction://media"/>
            <a:extLst>
              <a:ext uri="{FF2B5EF4-FFF2-40B4-BE49-F238E27FC236}">
                <a16:creationId xmlns:a16="http://schemas.microsoft.com/office/drawing/2014/main" id="{8A0581DC-66CC-0419-3081-32A14BCC160B}"/>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EAD8D626-1629-4C8B-823D-2829DD546AA0}" label="noaudio" lang="" r:embed="rId5"/>
                        </p173:trackLst>
                      </p173:tracksInfo>
                    </p:ext>
                  </p14:extLst>
                </p14:media>
              </p:ext>
            </p:extLst>
          </p:nvPr>
        </p:nvPicPr>
        <p:blipFill>
          <a:blip r:embed="rId6"/>
          <a:stretch>
            <a:fillRect/>
          </a:stretch>
        </p:blipFill>
        <p:spPr>
          <a:xfrm>
            <a:off x="5825446" y="1993007"/>
            <a:ext cx="5784641" cy="325386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D06B370-BD7B-C237-3335-F9D6204DE21A}"/>
              </a:ext>
            </a:extLst>
          </p:cNvPr>
          <p:cNvSpPr txBox="1"/>
          <p:nvPr/>
        </p:nvSpPr>
        <p:spPr>
          <a:xfrm>
            <a:off x="7102889" y="5425924"/>
            <a:ext cx="3229754" cy="307777"/>
          </a:xfrm>
          <a:prstGeom prst="rect">
            <a:avLst/>
          </a:prstGeom>
          <a:noFill/>
        </p:spPr>
        <p:txBody>
          <a:bodyPr wrap="square">
            <a:spAutoFit/>
          </a:bodyPr>
          <a:lstStyle/>
          <a:p>
            <a:pPr algn="ctr"/>
            <a:r>
              <a:rPr lang="en-GB" sz="1400" dirty="0"/>
              <a:t>This feature rolled out in February.</a:t>
            </a:r>
            <a:endParaRPr lang="en-US" sz="1100" noProof="0" dirty="0"/>
          </a:p>
        </p:txBody>
      </p:sp>
    </p:spTree>
    <p:extLst>
      <p:ext uri="{BB962C8B-B14F-4D97-AF65-F5344CB8AC3E}">
        <p14:creationId xmlns:p14="http://schemas.microsoft.com/office/powerpoint/2010/main" val="3478708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846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27D30-54C3-9F5E-1C03-50F3C61A6D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AA475-B2E7-F18B-AAE0-17A9F1664EB8}"/>
              </a:ext>
            </a:extLst>
          </p:cNvPr>
          <p:cNvSpPr>
            <a:spLocks noGrp="1"/>
          </p:cNvSpPr>
          <p:nvPr>
            <p:ph type="title"/>
          </p:nvPr>
        </p:nvSpPr>
        <p:spPr>
          <a:xfrm>
            <a:off x="555319" y="459612"/>
            <a:ext cx="11395901"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Copilot’s search - Email attachment search </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A9DE8D-4848-7995-DF4D-9CB62D5F709C}"/>
              </a:ext>
              <a:ext uri="{C183D7F6-B498-43B3-948B-1728B52AA6E4}">
                <adec:decorative xmlns:adec="http://schemas.microsoft.com/office/drawing/2017/decorative" val="1"/>
              </a:ext>
            </a:extLst>
          </p:cNvPr>
          <p:cNvSpPr txBox="1"/>
          <p:nvPr/>
        </p:nvSpPr>
        <p:spPr>
          <a:xfrm>
            <a:off x="6380252" y="1158382"/>
            <a:ext cx="5170277" cy="463150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5C7C57D-05F7-0AB9-66D8-9B18F04BAA4B}"/>
              </a:ext>
            </a:extLst>
          </p:cNvPr>
          <p:cNvSpPr txBox="1">
            <a:spLocks/>
          </p:cNvSpPr>
          <p:nvPr/>
        </p:nvSpPr>
        <p:spPr>
          <a:xfrm>
            <a:off x="499719" y="1041309"/>
            <a:ext cx="517027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can now search email attachments alongside other content, making it easier for users to find important documents quickly across Outlook and SharePoint filters.</a:t>
            </a:r>
          </a:p>
          <a:p>
            <a:pPr marL="0" indent="0" fontAlgn="t">
              <a:buNone/>
            </a:pPr>
            <a:endParaRPr lang="en-GB" sz="1800" dirty="0"/>
          </a:p>
          <a:p>
            <a:pPr fontAlgn="t">
              <a:buFont typeface="Arial" panose="020B0604020202020204" pitchFamily="34" charset="0"/>
              <a:buChar char="•"/>
            </a:pPr>
            <a:r>
              <a:rPr lang="en-GB" sz="1800" b="1" dirty="0"/>
              <a:t>Attachment search support:</a:t>
            </a:r>
            <a:r>
              <a:rPr lang="en-GB" sz="1800" dirty="0"/>
              <a:t> Copilot now includes email attachments in search results.</a:t>
            </a:r>
          </a:p>
          <a:p>
            <a:pPr fontAlgn="t">
              <a:buFont typeface="Arial" panose="020B0604020202020204" pitchFamily="34" charset="0"/>
              <a:buChar char="•"/>
            </a:pPr>
            <a:endParaRPr lang="en-GB" sz="1800" dirty="0"/>
          </a:p>
          <a:p>
            <a:pPr fontAlgn="t">
              <a:buFont typeface="Arial" panose="020B0604020202020204" pitchFamily="34" charset="0"/>
              <a:buChar char="•"/>
            </a:pPr>
            <a:r>
              <a:rPr lang="en-GB" sz="1800" b="1" dirty="0"/>
              <a:t>Unified discovery:</a:t>
            </a:r>
            <a:r>
              <a:rPr lang="en-GB" sz="1800" dirty="0"/>
              <a:t> Attachments surface in full search and when Outlook or SharePoint filters are applied.</a:t>
            </a:r>
          </a:p>
          <a:p>
            <a:pPr fontAlgn="t">
              <a:buFont typeface="Arial" panose="020B0604020202020204" pitchFamily="34" charset="0"/>
              <a:buChar char="•"/>
            </a:pPr>
            <a:endParaRPr lang="en-GB" sz="1800" dirty="0"/>
          </a:p>
          <a:p>
            <a:pPr fontAlgn="t">
              <a:buFont typeface="Arial" panose="020B0604020202020204" pitchFamily="34" charset="0"/>
              <a:buChar char="•"/>
            </a:pPr>
            <a:r>
              <a:rPr lang="en-GB" sz="1800" b="1" dirty="0"/>
              <a:t>Faster file access:</a:t>
            </a:r>
            <a:r>
              <a:rPr lang="en-GB" sz="1800" dirty="0"/>
              <a:t> Helps users locate key documents regardless of where they were originally stored.</a:t>
            </a:r>
          </a:p>
        </p:txBody>
      </p:sp>
      <p:sp>
        <p:nvSpPr>
          <p:cNvPr id="19" name="TextBox 18">
            <a:extLst>
              <a:ext uri="{FF2B5EF4-FFF2-40B4-BE49-F238E27FC236}">
                <a16:creationId xmlns:a16="http://schemas.microsoft.com/office/drawing/2014/main" id="{947C09CB-B52D-A187-FB98-BD299CC4E673}"/>
              </a:ext>
            </a:extLst>
          </p:cNvPr>
          <p:cNvSpPr txBox="1"/>
          <p:nvPr/>
        </p:nvSpPr>
        <p:spPr>
          <a:xfrm>
            <a:off x="6791218" y="964483"/>
            <a:ext cx="440813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Search: Email attachment search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earch box with the beginning of a query and a list of suggestions">
            <a:extLst>
              <a:ext uri="{FF2B5EF4-FFF2-40B4-BE49-F238E27FC236}">
                <a16:creationId xmlns:a16="http://schemas.microsoft.com/office/drawing/2014/main" id="{7D01ECAE-4847-BC19-360B-84F3BCC8E358}"/>
              </a:ext>
            </a:extLst>
          </p:cNvPr>
          <p:cNvPicPr>
            <a:picLocks noChangeAspect="1"/>
          </p:cNvPicPr>
          <p:nvPr/>
        </p:nvPicPr>
        <p:blipFill>
          <a:blip r:embed="rId3"/>
          <a:srcRect l="13304" r="13312"/>
          <a:stretch>
            <a:fillRect/>
          </a:stretch>
        </p:blipFill>
        <p:spPr>
          <a:xfrm>
            <a:off x="6859188" y="2508024"/>
            <a:ext cx="4212404" cy="1932224"/>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CCCD5C66-FE41-1C15-617B-E90708CD128F}"/>
              </a:ext>
            </a:extLst>
          </p:cNvPr>
          <p:cNvSpPr txBox="1"/>
          <p:nvPr/>
        </p:nvSpPr>
        <p:spPr>
          <a:xfrm>
            <a:off x="5811749" y="5286904"/>
            <a:ext cx="6454628" cy="307777"/>
          </a:xfrm>
          <a:prstGeom prst="rect">
            <a:avLst/>
          </a:prstGeom>
          <a:noFill/>
        </p:spPr>
        <p:txBody>
          <a:bodyPr wrap="square">
            <a:spAutoFit/>
          </a:bodyPr>
          <a:lstStyle/>
          <a:p>
            <a:pPr algn="ctr"/>
            <a:r>
              <a:rPr lang="en-GB" sz="1400" dirty="0"/>
              <a:t>This feature rolled out in February.</a:t>
            </a:r>
            <a:endParaRPr lang="en-US" sz="1000" noProof="0" dirty="0">
              <a:solidFill>
                <a:srgbClr val="7030A0"/>
              </a:solidFill>
            </a:endParaRPr>
          </a:p>
        </p:txBody>
      </p:sp>
    </p:spTree>
    <p:extLst>
      <p:ext uri="{BB962C8B-B14F-4D97-AF65-F5344CB8AC3E}">
        <p14:creationId xmlns:p14="http://schemas.microsoft.com/office/powerpoint/2010/main" val="3199437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7 7.40741E-7 L -4.16667E-7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9059E-11B1-B40F-C5CC-25885537A7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58CD1-C147-6073-F8C3-4A808C126E9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Agents in communities</a:t>
            </a:r>
          </a:p>
        </p:txBody>
      </p:sp>
      <p:sp>
        <p:nvSpPr>
          <p:cNvPr id="18" name="TextBox 17">
            <a:extLst>
              <a:ext uri="{FF2B5EF4-FFF2-40B4-BE49-F238E27FC236}">
                <a16:creationId xmlns:a16="http://schemas.microsoft.com/office/drawing/2014/main" id="{DE0E892F-45B0-AF17-1206-23745B4A1294}"/>
              </a:ext>
              <a:ext uri="{C183D7F6-B498-43B3-948B-1728B52AA6E4}">
                <adec:decorative xmlns:adec="http://schemas.microsoft.com/office/drawing/2017/decorative" val="1"/>
              </a:ext>
            </a:extLst>
          </p:cNvPr>
          <p:cNvSpPr txBox="1"/>
          <p:nvPr/>
        </p:nvSpPr>
        <p:spPr>
          <a:xfrm>
            <a:off x="5846160" y="1503564"/>
            <a:ext cx="5828238" cy="459928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0E4F69B-41A3-C85A-DCAD-9E5171E00DE9}"/>
              </a:ext>
            </a:extLst>
          </p:cNvPr>
          <p:cNvSpPr txBox="1">
            <a:spLocks/>
          </p:cNvSpPr>
          <p:nvPr/>
        </p:nvSpPr>
        <p:spPr>
          <a:xfrm>
            <a:off x="478159" y="1056765"/>
            <a:ext cx="514802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Communities in Microsoft Teams now include an agent that helps turn community conversations into organizational knowledge by drafting suggested responses using existing discussions and SharePoint content.</a:t>
            </a:r>
          </a:p>
          <a:p>
            <a:pPr marL="0" indent="0" fontAlgn="t">
              <a:buNone/>
            </a:pPr>
            <a:endParaRPr lang="en-GB" sz="1800" dirty="0"/>
          </a:p>
          <a:p>
            <a:pPr fontAlgn="t">
              <a:buFont typeface="Arial" panose="020B0604020202020204" pitchFamily="34" charset="0"/>
              <a:buChar char="•"/>
            </a:pPr>
            <a:r>
              <a:rPr lang="en-GB" sz="1600" b="1" dirty="0"/>
              <a:t>Integrated communities:</a:t>
            </a:r>
            <a:r>
              <a:rPr lang="en-GB" sz="1600" dirty="0"/>
              <a:t> Users can participate in community conversations directly in Teams without switching apps.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AI‑supported responses:</a:t>
            </a:r>
            <a:r>
              <a:rPr lang="en-GB" sz="1600" dirty="0"/>
              <a:t> The agent drafts suggested replies to unanswered questions using past discussions and specified SharePoint sites.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Knowledge capture:</a:t>
            </a:r>
            <a:r>
              <a:rPr lang="en-GB" sz="1600" dirty="0"/>
              <a:t> Helps convert community interactions into shared, reusable organizational knowledge.</a:t>
            </a:r>
          </a:p>
        </p:txBody>
      </p:sp>
      <p:sp>
        <p:nvSpPr>
          <p:cNvPr id="19" name="TextBox 18">
            <a:extLst>
              <a:ext uri="{FF2B5EF4-FFF2-40B4-BE49-F238E27FC236}">
                <a16:creationId xmlns:a16="http://schemas.microsoft.com/office/drawing/2014/main" id="{9E108088-4707-A98D-8EC8-5B6F6602CB95}"/>
              </a:ext>
            </a:extLst>
          </p:cNvPr>
          <p:cNvSpPr txBox="1"/>
          <p:nvPr/>
        </p:nvSpPr>
        <p:spPr>
          <a:xfrm>
            <a:off x="6418194" y="1309665"/>
            <a:ext cx="4684170"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Agents in communities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A8D6123F-1BCD-616F-F7BD-C458C52A38F3}"/>
              </a:ext>
            </a:extLst>
          </p:cNvPr>
          <p:cNvSpPr txBox="1"/>
          <p:nvPr/>
        </p:nvSpPr>
        <p:spPr>
          <a:xfrm>
            <a:off x="6024893" y="5432398"/>
            <a:ext cx="5429524" cy="523220"/>
          </a:xfrm>
          <a:prstGeom prst="rect">
            <a:avLst/>
          </a:prstGeom>
          <a:noFill/>
        </p:spPr>
        <p:txBody>
          <a:bodyPr wrap="square">
            <a:spAutoFit/>
          </a:bodyPr>
          <a:lstStyle/>
          <a:p>
            <a:pPr algn="ctr"/>
            <a:r>
              <a:rPr lang="en-GB" sz="1400" dirty="0"/>
              <a:t>This feature </a:t>
            </a:r>
            <a:r>
              <a:rPr lang="en-GB" sz="1400" dirty="0">
                <a:solidFill>
                  <a:schemeClr val="accent1">
                    <a:lumMod val="75000"/>
                  </a:schemeClr>
                </a:solidFill>
                <a:hlinkClick r:id="rId3">
                  <a:extLst>
                    <a:ext uri="{A12FA001-AC4F-418D-AE19-62706E023703}">
                      <ahyp:hlinkClr xmlns:ahyp="http://schemas.microsoft.com/office/drawing/2018/hyperlinkcolor" val="tx"/>
                    </a:ext>
                  </a:extLst>
                </a:hlinkClick>
              </a:rPr>
              <a:t>rolled out to Public Preview in February and is rolling out worldwide in April</a:t>
            </a:r>
            <a:r>
              <a:rPr lang="en-GB" sz="1400" dirty="0">
                <a:solidFill>
                  <a:schemeClr val="accent1">
                    <a:lumMod val="75000"/>
                  </a:schemeClr>
                </a:solidFill>
              </a:rPr>
              <a:t>.</a:t>
            </a:r>
            <a:endParaRPr lang="en-US" sz="1100" dirty="0">
              <a:solidFill>
                <a:schemeClr val="accent1">
                  <a:lumMod val="75000"/>
                </a:schemeClr>
              </a:solidFill>
            </a:endParaRPr>
          </a:p>
        </p:txBody>
      </p:sp>
      <p:pic>
        <p:nvPicPr>
          <p:cNvPr id="6" name="Picture 5">
            <a:extLst>
              <a:ext uri="{FF2B5EF4-FFF2-40B4-BE49-F238E27FC236}">
                <a16:creationId xmlns:a16="http://schemas.microsoft.com/office/drawing/2014/main" id="{43452AD5-3926-1E6F-4E74-DF9C5D2686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6141" y="2108330"/>
            <a:ext cx="5388276" cy="3176838"/>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535F521F-1F17-8B2C-702E-86B061112C1D}"/>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dirty="0">
                <a:solidFill>
                  <a:schemeClr val="bg2">
                    <a:lumMod val="25000"/>
                  </a:schemeClr>
                </a:solidFill>
                <a:latin typeface="Segoe UI" panose="020B0502040204020203" pitchFamily="34" charset="0"/>
              </a:rPr>
              <a:t>499898</a:t>
            </a:r>
            <a:endParaRPr lang="en-US" sz="1050" b="0" i="0" dirty="0">
              <a:solidFill>
                <a:schemeClr val="bg2">
                  <a:lumMod val="25000"/>
                </a:schemeClr>
              </a:solidFill>
              <a:effectLst/>
              <a:latin typeface="Segoe UI" panose="020B0502040204020203" pitchFamily="34" charset="0"/>
            </a:endParaRPr>
          </a:p>
        </p:txBody>
      </p:sp>
    </p:spTree>
    <p:extLst>
      <p:ext uri="{BB962C8B-B14F-4D97-AF65-F5344CB8AC3E}">
        <p14:creationId xmlns:p14="http://schemas.microsoft.com/office/powerpoint/2010/main" val="2428838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5E438-B7BB-B541-44D9-B7189C199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1AD84-3D68-04C4-B7DD-2AA2912C0329}"/>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Updated recaps for Copilot in Teams</a:t>
            </a:r>
          </a:p>
        </p:txBody>
      </p:sp>
      <p:sp>
        <p:nvSpPr>
          <p:cNvPr id="18" name="TextBox 17">
            <a:extLst>
              <a:ext uri="{FF2B5EF4-FFF2-40B4-BE49-F238E27FC236}">
                <a16:creationId xmlns:a16="http://schemas.microsoft.com/office/drawing/2014/main" id="{53F05A75-705B-8247-73EE-1302A58DBB78}"/>
              </a:ext>
              <a:ext uri="{C183D7F6-B498-43B3-948B-1728B52AA6E4}">
                <adec:decorative xmlns:adec="http://schemas.microsoft.com/office/drawing/2017/decorative" val="1"/>
              </a:ext>
            </a:extLst>
          </p:cNvPr>
          <p:cNvSpPr txBox="1"/>
          <p:nvPr/>
        </p:nvSpPr>
        <p:spPr>
          <a:xfrm>
            <a:off x="5293894" y="1418470"/>
            <a:ext cx="6681293" cy="480884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0552D492-D965-CDB5-9D06-B8E76C66E4D0}"/>
              </a:ext>
            </a:extLst>
          </p:cNvPr>
          <p:cNvSpPr txBox="1">
            <a:spLocks/>
          </p:cNvSpPr>
          <p:nvPr/>
        </p:nvSpPr>
        <p:spPr>
          <a:xfrm>
            <a:off x="555320" y="1070055"/>
            <a:ext cx="4286084"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AI meeting recaps now include key visuals from shared screens, pairing on‑screen moments with the relevant parts of the summary for a more intuitive, scannable review experience.</a:t>
            </a:r>
          </a:p>
          <a:p>
            <a:pPr marL="0" indent="0" fontAlgn="t">
              <a:buNone/>
            </a:pPr>
            <a:endParaRPr lang="en-GB" sz="1800" dirty="0"/>
          </a:p>
          <a:p>
            <a:pPr fontAlgn="t">
              <a:buFont typeface="Arial" panose="020B0604020202020204" pitchFamily="34" charset="0"/>
              <a:buChar char="•"/>
            </a:pPr>
            <a:r>
              <a:rPr lang="en-GB" sz="1600" b="1" dirty="0"/>
              <a:t>Visual‑enhanced recaps:</a:t>
            </a:r>
            <a:r>
              <a:rPr lang="en-GB" sz="1600" dirty="0"/>
              <a:t> Key screen‑shared moments are captured and placed alongside the meeting summary.</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Stronger context:</a:t>
            </a:r>
            <a:r>
              <a:rPr lang="en-GB" sz="1600" dirty="0"/>
              <a:t> Users can see what was presented at each point without watching the recording.</a:t>
            </a:r>
          </a:p>
          <a:p>
            <a:pPr fontAlgn="t">
              <a:buFont typeface="Arial" panose="020B0604020202020204" pitchFamily="34" charset="0"/>
              <a:buChar char="•"/>
            </a:pPr>
            <a:endParaRPr lang="en-GB" sz="1600" b="1" dirty="0"/>
          </a:p>
          <a:p>
            <a:pPr fontAlgn="t">
              <a:buFont typeface="Arial" panose="020B0604020202020204" pitchFamily="34" charset="0"/>
              <a:buChar char="•"/>
            </a:pPr>
            <a:r>
              <a:rPr lang="en-GB" sz="1600" b="1" dirty="0"/>
              <a:t>Conversation‑focused notes:</a:t>
            </a:r>
            <a:r>
              <a:rPr lang="en-GB" sz="1600" dirty="0"/>
              <a:t> The written summary remains focused on the discussion while adding visual context.</a:t>
            </a:r>
            <a:br>
              <a:rPr lang="en-GB" sz="1600" dirty="0"/>
            </a:br>
            <a:endParaRPr lang="en-GB" sz="1600" dirty="0"/>
          </a:p>
        </p:txBody>
      </p:sp>
      <p:sp>
        <p:nvSpPr>
          <p:cNvPr id="19" name="TextBox 18">
            <a:extLst>
              <a:ext uri="{FF2B5EF4-FFF2-40B4-BE49-F238E27FC236}">
                <a16:creationId xmlns:a16="http://schemas.microsoft.com/office/drawing/2014/main" id="{CE777745-961B-312E-F668-4F71067568E9}"/>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Updated recaps for Copilot in Teams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meeting recap, showing visual references next to the recap notes.">
            <a:extLst>
              <a:ext uri="{FF2B5EF4-FFF2-40B4-BE49-F238E27FC236}">
                <a16:creationId xmlns:a16="http://schemas.microsoft.com/office/drawing/2014/main" id="{5019CF4B-166F-8AAD-06D9-4EC0171461E1}"/>
              </a:ext>
            </a:extLst>
          </p:cNvPr>
          <p:cNvPicPr>
            <a:picLocks noChangeAspect="1"/>
          </p:cNvPicPr>
          <p:nvPr/>
        </p:nvPicPr>
        <p:blipFill>
          <a:blip r:embed="rId3"/>
          <a:stretch>
            <a:fillRect/>
          </a:stretch>
        </p:blipFill>
        <p:spPr>
          <a:xfrm>
            <a:off x="5467289" y="1987218"/>
            <a:ext cx="6334502" cy="3671348"/>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EEC93976-5526-67AE-19CA-68B7C2D0F52F}"/>
              </a:ext>
            </a:extLst>
          </p:cNvPr>
          <p:cNvSpPr txBox="1"/>
          <p:nvPr/>
        </p:nvSpPr>
        <p:spPr>
          <a:xfrm>
            <a:off x="5919778" y="5741264"/>
            <a:ext cx="5429524" cy="307777"/>
          </a:xfrm>
          <a:prstGeom prst="rect">
            <a:avLst/>
          </a:prstGeom>
          <a:noFill/>
        </p:spPr>
        <p:txBody>
          <a:bodyPr wrap="square">
            <a:spAutoFit/>
          </a:bodyPr>
          <a:lstStyle/>
          <a:p>
            <a:pPr algn="ctr"/>
            <a:r>
              <a:rPr lang="en-GB" sz="1400" dirty="0">
                <a:latin typeface="Segoe UI" panose="020B0502040204020203" pitchFamily="34" charset="0"/>
              </a:rPr>
              <a:t>This feature rolled out in February.</a:t>
            </a:r>
            <a:endParaRPr lang="en-US" sz="1400" dirty="0"/>
          </a:p>
        </p:txBody>
      </p:sp>
      <p:sp>
        <p:nvSpPr>
          <p:cNvPr id="5" name="TextBox 4">
            <a:extLst>
              <a:ext uri="{FF2B5EF4-FFF2-40B4-BE49-F238E27FC236}">
                <a16:creationId xmlns:a16="http://schemas.microsoft.com/office/drawing/2014/main" id="{D0A5BD0C-E5D7-A72F-6E94-AAA3F47793DE}"/>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dirty="0">
                <a:solidFill>
                  <a:schemeClr val="bg2">
                    <a:lumMod val="25000"/>
                  </a:schemeClr>
                </a:solidFill>
                <a:latin typeface="Segoe UI" panose="020B0502040204020203" pitchFamily="34" charset="0"/>
              </a:rPr>
              <a:t>490052</a:t>
            </a:r>
            <a:endParaRPr lang="en-US" sz="1050" b="0" i="0" dirty="0">
              <a:solidFill>
                <a:schemeClr val="bg2">
                  <a:lumMod val="25000"/>
                </a:schemeClr>
              </a:solidFill>
              <a:effectLst/>
              <a:latin typeface="Segoe UI" panose="020B0502040204020203" pitchFamily="34" charset="0"/>
            </a:endParaRPr>
          </a:p>
        </p:txBody>
      </p:sp>
    </p:spTree>
    <p:extLst>
      <p:ext uri="{BB962C8B-B14F-4D97-AF65-F5344CB8AC3E}">
        <p14:creationId xmlns:p14="http://schemas.microsoft.com/office/powerpoint/2010/main" val="3388435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8AC69-2E77-FBB8-B065-A00EA792C3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091D02-BB9F-0D7A-42E5-5127012784B1}"/>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Customizable recap templates</a:t>
            </a:r>
          </a:p>
        </p:txBody>
      </p:sp>
      <p:sp>
        <p:nvSpPr>
          <p:cNvPr id="18" name="TextBox 17">
            <a:extLst>
              <a:ext uri="{FF2B5EF4-FFF2-40B4-BE49-F238E27FC236}">
                <a16:creationId xmlns:a16="http://schemas.microsoft.com/office/drawing/2014/main" id="{9A75EDB7-092A-C0F8-A8B4-F661E42E4C2E}"/>
              </a:ext>
              <a:ext uri="{C183D7F6-B498-43B3-948B-1728B52AA6E4}">
                <adec:decorative xmlns:adec="http://schemas.microsoft.com/office/drawing/2017/decorative" val="1"/>
              </a:ext>
            </a:extLst>
          </p:cNvPr>
          <p:cNvSpPr txBox="1"/>
          <p:nvPr/>
        </p:nvSpPr>
        <p:spPr>
          <a:xfrm>
            <a:off x="5293894" y="1418470"/>
            <a:ext cx="6681293" cy="468437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7E897BA-99B9-7986-F785-CAA3BFEFEBB5}"/>
              </a:ext>
            </a:extLst>
          </p:cNvPr>
          <p:cNvSpPr txBox="1">
            <a:spLocks/>
          </p:cNvSpPr>
          <p:nvPr/>
        </p:nvSpPr>
        <p:spPr>
          <a:xfrm>
            <a:off x="555320" y="1070055"/>
            <a:ext cx="443230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Customizable recap templates let users tailor AI‑generated meeting notes with built‑in or fully custom formats that can be saved and reused for consistent, team‑aligned recaps.</a:t>
            </a:r>
          </a:p>
          <a:p>
            <a:pPr marL="0" indent="0" fontAlgn="t">
              <a:buNone/>
            </a:pPr>
            <a:endParaRPr lang="en-GB" sz="1800" dirty="0"/>
          </a:p>
          <a:p>
            <a:pPr fontAlgn="t">
              <a:buFont typeface="Arial" panose="020B0604020202020204" pitchFamily="34" charset="0"/>
              <a:buChar char="•"/>
            </a:pPr>
            <a:r>
              <a:rPr lang="en-GB" sz="1600" b="1" dirty="0"/>
              <a:t>Flexible templates:</a:t>
            </a:r>
            <a:r>
              <a:rPr lang="en-GB" sz="1600" dirty="0"/>
              <a:t> Users can choose between a Speaker Summary or an Executive Summary to match their preferred recap style.</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Custom structures:</a:t>
            </a:r>
            <a:r>
              <a:rPr lang="en-GB" sz="1600" dirty="0"/>
              <a:t> Users can design their own templates using a free‑text prompt or by pasting an existing format.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Reusable clarity:</a:t>
            </a:r>
            <a:r>
              <a:rPr lang="en-GB" sz="1600" dirty="0"/>
              <a:t> Custom templates can be saved to ensure every meeting has consistent, high‑quality notes.</a:t>
            </a:r>
          </a:p>
        </p:txBody>
      </p:sp>
      <p:sp>
        <p:nvSpPr>
          <p:cNvPr id="19" name="TextBox 18">
            <a:extLst>
              <a:ext uri="{FF2B5EF4-FFF2-40B4-BE49-F238E27FC236}">
                <a16:creationId xmlns:a16="http://schemas.microsoft.com/office/drawing/2014/main" id="{A2366928-64DC-58AB-0CBB-ABA174355EA2}"/>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Customizable recap templates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0" name="20260303-1637-13.9492580" descr="Video of Teams Meeting recap templates">
            <a:hlinkClick r:id="" action="ppaction://media"/>
            <a:extLst>
              <a:ext uri="{FF2B5EF4-FFF2-40B4-BE49-F238E27FC236}">
                <a16:creationId xmlns:a16="http://schemas.microsoft.com/office/drawing/2014/main" id="{CAF2A6BD-B835-B00F-146A-4264AD2B4546}"/>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7F0F1306-07DB-4E27-A260-1AF18824B947}" label="noaudio" lang="" r:embed="rId5"/>
                        </p173:trackLst>
                      </p173:tracksInfo>
                    </p:ext>
                  </p14:extLst>
                </p14:media>
              </p:ext>
            </p:extLst>
          </p:nvPr>
        </p:nvPicPr>
        <p:blipFill>
          <a:blip r:embed="rId6"/>
          <a:stretch>
            <a:fillRect/>
          </a:stretch>
        </p:blipFill>
        <p:spPr>
          <a:xfrm>
            <a:off x="5694443" y="1919460"/>
            <a:ext cx="5880193" cy="327309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D23849C5-F421-4F5D-874E-C34DED1B7821}"/>
              </a:ext>
            </a:extLst>
          </p:cNvPr>
          <p:cNvSpPr txBox="1"/>
          <p:nvPr/>
        </p:nvSpPr>
        <p:spPr>
          <a:xfrm>
            <a:off x="5977241" y="5369622"/>
            <a:ext cx="5429524" cy="461665"/>
          </a:xfrm>
          <a:prstGeom prst="rect">
            <a:avLst/>
          </a:prstGeom>
          <a:noFill/>
        </p:spPr>
        <p:txBody>
          <a:bodyPr wrap="square">
            <a:spAutoFit/>
          </a:bodyPr>
          <a:lstStyle/>
          <a:p>
            <a:pPr algn="ctr"/>
            <a:r>
              <a:rPr lang="en-GB" sz="1200" dirty="0">
                <a:latin typeface="Segoe UI" panose="020B0502040204020203" pitchFamily="34" charset="0"/>
              </a:rPr>
              <a:t>Available across all languages that support AI summaries, this feature rolled out to public preview in December and rolled out worldwide in February.</a:t>
            </a:r>
            <a:endParaRPr lang="en-US" sz="1200" dirty="0"/>
          </a:p>
        </p:txBody>
      </p:sp>
      <p:sp>
        <p:nvSpPr>
          <p:cNvPr id="9" name="TextBox 8">
            <a:extLst>
              <a:ext uri="{FF2B5EF4-FFF2-40B4-BE49-F238E27FC236}">
                <a16:creationId xmlns:a16="http://schemas.microsoft.com/office/drawing/2014/main" id="{D85C8698-4F3B-B3E8-B094-06E1BADAA645}"/>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501540</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28596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par>
                          <p:cTn id="10" fill="hold">
                            <p:stCondLst>
                              <p:cond delay="800"/>
                            </p:stCondLst>
                            <p:childTnLst>
                              <p:par>
                                <p:cTn id="11" presetID="1" presetClass="mediacall" presetSubtype="0" fill="hold" nodeType="afterEffect">
                                  <p:stCondLst>
                                    <p:cond delay="0"/>
                                  </p:stCondLst>
                                  <p:childTnLst>
                                    <p:cmd type="call" cmd="playFrom(0.0)">
                                      <p:cBhvr>
                                        <p:cTn id="12" dur="917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bldLst>
      <p:bldP spid="18" grpId="0" animBg="1"/>
      <p:bldP spid="1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4DA5-0EBC-C02D-DE5D-38F2E06488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AD301-33AE-3087-3FAF-3CF17B6400AF}"/>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experience in Teams meeting is updating to Copilot Chat</a:t>
            </a:r>
          </a:p>
        </p:txBody>
      </p:sp>
      <p:sp>
        <p:nvSpPr>
          <p:cNvPr id="18" name="TextBox 17">
            <a:extLst>
              <a:ext uri="{FF2B5EF4-FFF2-40B4-BE49-F238E27FC236}">
                <a16:creationId xmlns:a16="http://schemas.microsoft.com/office/drawing/2014/main" id="{03D7A04F-9B51-D63C-BC30-4738915792AF}"/>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47D97D42-2497-AE5A-DC7B-87849473362A}"/>
              </a:ext>
            </a:extLst>
          </p:cNvPr>
          <p:cNvSpPr txBox="1">
            <a:spLocks/>
          </p:cNvSpPr>
          <p:nvPr/>
        </p:nvSpPr>
        <p:spPr>
          <a:xfrm>
            <a:off x="555320" y="1070055"/>
            <a:ext cx="444819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Teams meetings now uses the unified Copilot Chat experience to deliver context‑aware recaps, rewritten messages, and insights based on meeting activity.</a:t>
            </a:r>
          </a:p>
          <a:p>
            <a:pPr marL="0" indent="0" fontAlgn="t">
              <a:buNone/>
            </a:pPr>
            <a:endParaRPr lang="en-GB" sz="1800" dirty="0"/>
          </a:p>
          <a:p>
            <a:pPr fontAlgn="t">
              <a:buFont typeface="Arial" panose="020B0604020202020204" pitchFamily="34" charset="0"/>
              <a:buChar char="•"/>
            </a:pPr>
            <a:r>
              <a:rPr lang="en-GB" sz="1600" b="1" dirty="0"/>
              <a:t>Unified experience:</a:t>
            </a:r>
            <a:r>
              <a:rPr lang="en-GB" sz="1600" dirty="0"/>
              <a:t> Teams meetings now use the same Copilot Chat interface found across Teams chats, channels, and the Microsoft 365 Copilot app.</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Richer context:</a:t>
            </a:r>
            <a:r>
              <a:rPr lang="en-GB" sz="1600" dirty="0"/>
              <a:t> Copilot </a:t>
            </a:r>
            <a:r>
              <a:rPr lang="en-GB" sz="1600" dirty="0" err="1"/>
              <a:t>analyzes</a:t>
            </a:r>
            <a:r>
              <a:rPr lang="en-GB" sz="1600" dirty="0"/>
              <a:t> chat history, transcripts, and calendar details to understand meeting context.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Smarter follow‑ups:</a:t>
            </a:r>
            <a:r>
              <a:rPr lang="en-GB" sz="1600" dirty="0"/>
              <a:t> Generates intelligent recaps, suggested rewrites, and relevant insights aligned to user goals.</a:t>
            </a:r>
          </a:p>
        </p:txBody>
      </p:sp>
      <p:sp>
        <p:nvSpPr>
          <p:cNvPr id="19" name="TextBox 18">
            <a:extLst>
              <a:ext uri="{FF2B5EF4-FFF2-40B4-BE49-F238E27FC236}">
                <a16:creationId xmlns:a16="http://schemas.microsoft.com/office/drawing/2014/main" id="{8024CD5F-3540-FA52-C0DE-45B4845F30F1}"/>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Teams meeting is updating to Copilot Chat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2" name="Picture 11" descr="user settings">
            <a:extLst>
              <a:ext uri="{FF2B5EF4-FFF2-40B4-BE49-F238E27FC236}">
                <a16:creationId xmlns:a16="http://schemas.microsoft.com/office/drawing/2014/main" id="{14D3D061-6E65-D9B8-A09B-76F2157098D0}"/>
              </a:ext>
            </a:extLst>
          </p:cNvPr>
          <p:cNvPicPr>
            <a:picLocks noChangeAspect="1"/>
          </p:cNvPicPr>
          <p:nvPr/>
        </p:nvPicPr>
        <p:blipFill>
          <a:blip r:embed="rId3"/>
          <a:stretch>
            <a:fillRect/>
          </a:stretch>
        </p:blipFill>
        <p:spPr>
          <a:xfrm>
            <a:off x="5595661" y="1919496"/>
            <a:ext cx="6077757" cy="3520034"/>
          </a:xfrm>
          <a:prstGeom prst="rect">
            <a:avLst/>
          </a:prstGeom>
        </p:spPr>
      </p:pic>
      <p:sp>
        <p:nvSpPr>
          <p:cNvPr id="8" name="TextBox 7">
            <a:extLst>
              <a:ext uri="{FF2B5EF4-FFF2-40B4-BE49-F238E27FC236}">
                <a16:creationId xmlns:a16="http://schemas.microsoft.com/office/drawing/2014/main" id="{BB3F8A6C-4D08-9A18-3037-837ADEFCABAB}"/>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February</a:t>
            </a:r>
            <a:r>
              <a:rPr lang="en-GB" sz="1400" dirty="0">
                <a:solidFill>
                  <a:schemeClr val="accent1">
                    <a:lumMod val="75000"/>
                  </a:schemeClr>
                </a:solidFill>
              </a:rPr>
              <a:t>.</a:t>
            </a:r>
            <a:endParaRPr lang="en-US" sz="1100" dirty="0">
              <a:solidFill>
                <a:schemeClr val="accent1">
                  <a:lumMod val="75000"/>
                </a:schemeClr>
              </a:solidFill>
            </a:endParaRPr>
          </a:p>
        </p:txBody>
      </p:sp>
      <p:sp>
        <p:nvSpPr>
          <p:cNvPr id="14" name="TextBox 13">
            <a:extLst>
              <a:ext uri="{FF2B5EF4-FFF2-40B4-BE49-F238E27FC236}">
                <a16:creationId xmlns:a16="http://schemas.microsoft.com/office/drawing/2014/main" id="{C081068D-67CD-739D-DBD4-413EC3B3AF81}"/>
              </a:ext>
            </a:extLst>
          </p:cNvPr>
          <p:cNvSpPr txBox="1"/>
          <p:nvPr/>
        </p:nvSpPr>
        <p:spPr>
          <a:xfrm>
            <a:off x="10498997" y="6264527"/>
            <a:ext cx="994144" cy="415498"/>
          </a:xfrm>
          <a:prstGeom prst="rect">
            <a:avLst/>
          </a:prstGeom>
          <a:noFill/>
        </p:spPr>
        <p:txBody>
          <a:bodyPr wrap="square">
            <a:spAutoFit/>
          </a:bodyPr>
          <a:lstStyle/>
          <a:p>
            <a:pPr algn="l">
              <a:buNone/>
            </a:pPr>
            <a:r>
              <a:rPr lang="en-US" sz="1050" b="0" i="0" dirty="0">
                <a:effectLst/>
                <a:latin typeface="Segoe UI" panose="020B0502040204020203" pitchFamily="34" charset="0"/>
              </a:rPr>
              <a:t>Message ID</a:t>
            </a:r>
          </a:p>
          <a:p>
            <a:pPr algn="l">
              <a:spcAft>
                <a:spcPts val="1800"/>
              </a:spcAft>
              <a:buNone/>
            </a:pPr>
            <a:r>
              <a:rPr lang="en-US" sz="1050" b="0" i="0" dirty="0">
                <a:solidFill>
                  <a:srgbClr val="323130"/>
                </a:solidFill>
                <a:effectLst/>
                <a:latin typeface="Segoe UI" panose="020B0502040204020203" pitchFamily="34" charset="0"/>
              </a:rPr>
              <a:t>MC1156360</a:t>
            </a:r>
          </a:p>
        </p:txBody>
      </p:sp>
      <p:sp>
        <p:nvSpPr>
          <p:cNvPr id="9" name="TextBox 8">
            <a:extLst>
              <a:ext uri="{FF2B5EF4-FFF2-40B4-BE49-F238E27FC236}">
                <a16:creationId xmlns:a16="http://schemas.microsoft.com/office/drawing/2014/main" id="{C5EEBED6-74F3-5E39-C975-363EEC3FA66F}"/>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endParaRPr lang="en-US" sz="1050" dirty="0">
              <a:solidFill>
                <a:schemeClr val="accent1">
                  <a:lumMod val="75000"/>
                </a:schemeClr>
              </a:solidFill>
              <a:latin typeface="Segoe UI" panose="020B0502040204020203" pitchFamily="34" charset="0"/>
            </a:endParaRPr>
          </a:p>
          <a:p>
            <a:pPr algn="l">
              <a:buNone/>
            </a:pPr>
            <a:r>
              <a:rPr lang="en-US" sz="1050" b="0" i="0" dirty="0">
                <a:effectLst/>
                <a:latin typeface="Segoe UI" panose="020B0502040204020203" pitchFamily="34" charset="0"/>
              </a:rPr>
              <a:t>501107</a:t>
            </a:r>
          </a:p>
        </p:txBody>
      </p:sp>
    </p:spTree>
    <p:extLst>
      <p:ext uri="{BB962C8B-B14F-4D97-AF65-F5344CB8AC3E}">
        <p14:creationId xmlns:p14="http://schemas.microsoft.com/office/powerpoint/2010/main" val="377871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DE628-652A-7CD3-BC6C-8912B9C336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CBEBB5-256F-638E-FF17-3A6C12018A0D}"/>
              </a:ext>
            </a:extLst>
          </p:cNvPr>
          <p:cNvSpPr>
            <a:spLocks noGrp="1"/>
          </p:cNvSpPr>
          <p:nvPr>
            <p:ph type="title"/>
          </p:nvPr>
        </p:nvSpPr>
        <p:spPr>
          <a:xfrm>
            <a:off x="555320" y="459612"/>
            <a:ext cx="10353312"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can now recommend time slots that maximize availability across attendees.</a:t>
            </a:r>
          </a:p>
        </p:txBody>
      </p:sp>
      <p:sp>
        <p:nvSpPr>
          <p:cNvPr id="18" name="TextBox 17">
            <a:extLst>
              <a:ext uri="{FF2B5EF4-FFF2-40B4-BE49-F238E27FC236}">
                <a16:creationId xmlns:a16="http://schemas.microsoft.com/office/drawing/2014/main" id="{692DB636-B8B4-7B03-E7EC-2A51D1F37EFB}"/>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80E7E14D-F532-B578-B6B3-046C84A28564}"/>
              </a:ext>
            </a:extLst>
          </p:cNvPr>
          <p:cNvSpPr txBox="1">
            <a:spLocks/>
          </p:cNvSpPr>
          <p:nvPr/>
        </p:nvSpPr>
        <p:spPr>
          <a:xfrm>
            <a:off x="555320" y="1522766"/>
            <a:ext cx="438655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can now recommend the best meeting times for multiple attendees, expanding the search when needed and respecting each person’s availability and preferences.</a:t>
            </a:r>
          </a:p>
          <a:p>
            <a:pPr marL="0" indent="0" fontAlgn="t">
              <a:buNone/>
            </a:pPr>
            <a:endParaRPr lang="en-GB" sz="1800" b="1" dirty="0"/>
          </a:p>
          <a:p>
            <a:pPr fontAlgn="t">
              <a:buFont typeface="Arial" panose="020B0604020202020204" pitchFamily="34" charset="0"/>
              <a:buChar char="•"/>
            </a:pPr>
            <a:r>
              <a:rPr lang="en-GB" sz="1600" b="1" dirty="0"/>
              <a:t>Optimized scheduling:</a:t>
            </a:r>
            <a:r>
              <a:rPr lang="en-GB" sz="1600" dirty="0"/>
              <a:t> Copilot recommends time slots that maximize availability across all attendees.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Smart alternatives:</a:t>
            </a:r>
            <a:r>
              <a:rPr lang="en-GB" sz="1600" dirty="0"/>
              <a:t> If no ideal slots exist, Copilot widens the search and explains why specific times are suggested.</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Visual context:</a:t>
            </a:r>
            <a:r>
              <a:rPr lang="en-GB" sz="1600" dirty="0"/>
              <a:t> Options are shown within a broader schedule view for clearer decision‑making.</a:t>
            </a:r>
          </a:p>
        </p:txBody>
      </p:sp>
      <p:sp>
        <p:nvSpPr>
          <p:cNvPr id="19" name="TextBox 18">
            <a:extLst>
              <a:ext uri="{FF2B5EF4-FFF2-40B4-BE49-F238E27FC236}">
                <a16:creationId xmlns:a16="http://schemas.microsoft.com/office/drawing/2014/main" id="{55B08D04-3BC5-AB23-69E6-5FF804AA8013}"/>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Scheduling meetings with multiple attendees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The Microsoft 365 Copilot web app showing a user scheduling a meeting with Copilot responding that there are three time slots that might work.">
            <a:extLst>
              <a:ext uri="{FF2B5EF4-FFF2-40B4-BE49-F238E27FC236}">
                <a16:creationId xmlns:a16="http://schemas.microsoft.com/office/drawing/2014/main" id="{6A5BABB0-4E71-A3BE-F7FE-568B1EA9B15E}"/>
              </a:ext>
            </a:extLst>
          </p:cNvPr>
          <p:cNvPicPr>
            <a:picLocks noChangeAspect="1"/>
          </p:cNvPicPr>
          <p:nvPr/>
        </p:nvPicPr>
        <p:blipFill>
          <a:blip r:embed="rId3"/>
          <a:stretch>
            <a:fillRect/>
          </a:stretch>
        </p:blipFill>
        <p:spPr>
          <a:xfrm>
            <a:off x="6096000" y="1960762"/>
            <a:ext cx="5209149" cy="2936475"/>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A5C411B-331C-C827-61E2-2D1CE99FFD11}"/>
              </a:ext>
            </a:extLst>
          </p:cNvPr>
          <p:cNvSpPr txBox="1"/>
          <p:nvPr/>
        </p:nvSpPr>
        <p:spPr>
          <a:xfrm>
            <a:off x="5896303" y="5201102"/>
            <a:ext cx="5429524" cy="523220"/>
          </a:xfrm>
          <a:prstGeom prst="rect">
            <a:avLst/>
          </a:prstGeom>
          <a:noFill/>
        </p:spPr>
        <p:txBody>
          <a:bodyPr wrap="square">
            <a:spAutoFit/>
          </a:bodyPr>
          <a:lstStyle/>
          <a:p>
            <a:pPr algn="ctr"/>
            <a:r>
              <a:rPr lang="en-GB" sz="1400" dirty="0"/>
              <a:t>This feature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February for new Outlook and will roll out in March for classic Outlook</a:t>
            </a:r>
            <a:r>
              <a:rPr lang="en-GB" sz="1400" dirty="0">
                <a:solidFill>
                  <a:schemeClr val="accent1">
                    <a:lumMod val="75000"/>
                  </a:schemeClr>
                </a:solidFill>
              </a:rPr>
              <a:t>. </a:t>
            </a:r>
            <a:endParaRPr lang="en-US" sz="1000" dirty="0">
              <a:solidFill>
                <a:schemeClr val="accent1">
                  <a:lumMod val="75000"/>
                </a:schemeClr>
              </a:solidFill>
            </a:endParaRPr>
          </a:p>
        </p:txBody>
      </p:sp>
      <p:sp>
        <p:nvSpPr>
          <p:cNvPr id="9" name="TextBox 8">
            <a:extLst>
              <a:ext uri="{FF2B5EF4-FFF2-40B4-BE49-F238E27FC236}">
                <a16:creationId xmlns:a16="http://schemas.microsoft.com/office/drawing/2014/main" id="{B9E974A0-CBB9-367F-7C4E-00153FDBB607}"/>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dirty="0">
                <a:solidFill>
                  <a:schemeClr val="bg2">
                    <a:lumMod val="25000"/>
                  </a:schemeClr>
                </a:solidFill>
                <a:latin typeface="Segoe UI" panose="020B0502040204020203" pitchFamily="34" charset="0"/>
              </a:rPr>
              <a:t>542185</a:t>
            </a:r>
            <a:endParaRPr lang="en-US" sz="1050" b="0" i="0" dirty="0">
              <a:solidFill>
                <a:schemeClr val="bg2">
                  <a:lumMod val="25000"/>
                </a:schemeClr>
              </a:solidFill>
              <a:effectLst/>
              <a:latin typeface="Segoe UI" panose="020B0502040204020203" pitchFamily="34" charset="0"/>
            </a:endParaRPr>
          </a:p>
        </p:txBody>
      </p:sp>
    </p:spTree>
    <p:extLst>
      <p:ext uri="{BB962C8B-B14F-4D97-AF65-F5344CB8AC3E}">
        <p14:creationId xmlns:p14="http://schemas.microsoft.com/office/powerpoint/2010/main" val="4179259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10BA0-D019-B3DB-89E5-328893A70A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3B64C-5848-1C31-B558-07E821B41DDE}"/>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Schedule meetings with Copilot directly from an email thread</a:t>
            </a:r>
          </a:p>
        </p:txBody>
      </p:sp>
      <p:sp>
        <p:nvSpPr>
          <p:cNvPr id="18" name="TextBox 17">
            <a:extLst>
              <a:ext uri="{FF2B5EF4-FFF2-40B4-BE49-F238E27FC236}">
                <a16:creationId xmlns:a16="http://schemas.microsoft.com/office/drawing/2014/main" id="{CB4F69E0-06AC-4EAC-BC2D-0C6811F8C2B0}"/>
              </a:ext>
              <a:ext uri="{C183D7F6-B498-43B3-948B-1728B52AA6E4}">
                <adec:decorative xmlns:adec="http://schemas.microsoft.com/office/drawing/2017/decorative" val="1"/>
              </a:ext>
            </a:extLst>
          </p:cNvPr>
          <p:cNvSpPr txBox="1"/>
          <p:nvPr/>
        </p:nvSpPr>
        <p:spPr>
          <a:xfrm>
            <a:off x="5293894" y="1418470"/>
            <a:ext cx="6681293" cy="464599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61DDFCA9-8DEA-488C-EB9D-4D65EA254456}"/>
              </a:ext>
            </a:extLst>
          </p:cNvPr>
          <p:cNvSpPr txBox="1">
            <a:spLocks/>
          </p:cNvSpPr>
          <p:nvPr/>
        </p:nvSpPr>
        <p:spPr>
          <a:xfrm>
            <a:off x="555320" y="1070055"/>
            <a:ext cx="461118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a:t>Copilot now makes it easy to schedule meetings directly from an email thread by handling time selection, room booking, agenda creation, and invites in one guided chat flow.</a:t>
            </a:r>
          </a:p>
          <a:p>
            <a:pPr marL="0" indent="0" fontAlgn="t">
              <a:buNone/>
            </a:pPr>
            <a:endParaRPr lang="en-GB" sz="1800"/>
          </a:p>
          <a:p>
            <a:pPr fontAlgn="t">
              <a:buFont typeface="Arial" panose="020B0604020202020204" pitchFamily="34" charset="0"/>
              <a:buChar char="•"/>
            </a:pPr>
            <a:r>
              <a:rPr lang="en-GB" sz="1800" b="1"/>
              <a:t>One‑click scheduling:</a:t>
            </a:r>
            <a:r>
              <a:rPr lang="en-GB" sz="1800"/>
              <a:t> Users can select “Schedule with Copilot” from an open email or thread.</a:t>
            </a:r>
          </a:p>
          <a:p>
            <a:pPr fontAlgn="t">
              <a:buFont typeface="Arial" panose="020B0604020202020204" pitchFamily="34" charset="0"/>
              <a:buChar char="•"/>
            </a:pPr>
            <a:endParaRPr lang="en-GB" sz="1800"/>
          </a:p>
          <a:p>
            <a:pPr fontAlgn="t">
              <a:buFont typeface="Arial" panose="020B0604020202020204" pitchFamily="34" charset="0"/>
              <a:buChar char="•"/>
            </a:pPr>
            <a:r>
              <a:rPr lang="en-GB" sz="1800" b="1"/>
              <a:t>End‑to‑end automation:</a:t>
            </a:r>
            <a:r>
              <a:rPr lang="en-GB" sz="1800"/>
              <a:t> Copilot finds meeting times, books rooms, drafts the agenda, and sends invites.</a:t>
            </a:r>
          </a:p>
          <a:p>
            <a:pPr fontAlgn="t">
              <a:buFont typeface="Arial" panose="020B0604020202020204" pitchFamily="34" charset="0"/>
              <a:buChar char="•"/>
            </a:pPr>
            <a:endParaRPr lang="en-GB" sz="1800"/>
          </a:p>
          <a:p>
            <a:pPr fontAlgn="t">
              <a:buFont typeface="Arial" panose="020B0604020202020204" pitchFamily="34" charset="0"/>
              <a:buChar char="•"/>
            </a:pPr>
            <a:r>
              <a:rPr lang="en-GB" sz="1800" b="1"/>
              <a:t>Seamless workflow:</a:t>
            </a:r>
            <a:r>
              <a:rPr lang="en-GB" sz="1800"/>
              <a:t> Everything happens within a single guided chat experience.</a:t>
            </a:r>
            <a:endParaRPr lang="en-GB" sz="1800" dirty="0"/>
          </a:p>
        </p:txBody>
      </p:sp>
      <p:sp>
        <p:nvSpPr>
          <p:cNvPr id="19" name="TextBox 18">
            <a:extLst>
              <a:ext uri="{FF2B5EF4-FFF2-40B4-BE49-F238E27FC236}">
                <a16:creationId xmlns:a16="http://schemas.microsoft.com/office/drawing/2014/main" id="{018456C2-F82F-3325-57B8-BB5AAEE43DD1}"/>
              </a:ext>
            </a:extLst>
          </p:cNvPr>
          <p:cNvSpPr txBox="1"/>
          <p:nvPr/>
        </p:nvSpPr>
        <p:spPr>
          <a:xfrm>
            <a:off x="5977241" y="1241399"/>
            <a:ext cx="5314599" cy="36137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Schedule with Copilot option</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23" name="Group 22" descr="Image of Classic Outlook showing schedule with Copilot option">
            <a:extLst>
              <a:ext uri="{FF2B5EF4-FFF2-40B4-BE49-F238E27FC236}">
                <a16:creationId xmlns:a16="http://schemas.microsoft.com/office/drawing/2014/main" id="{AD416B18-D716-2578-65C4-E8C7058F7E52}"/>
              </a:ext>
            </a:extLst>
          </p:cNvPr>
          <p:cNvGrpSpPr/>
          <p:nvPr/>
        </p:nvGrpSpPr>
        <p:grpSpPr>
          <a:xfrm>
            <a:off x="5715795" y="1815226"/>
            <a:ext cx="5920885" cy="3265630"/>
            <a:chOff x="5715795" y="1815226"/>
            <a:chExt cx="5920885" cy="3265630"/>
          </a:xfrm>
          <a:effectLst>
            <a:outerShdw blurRad="63500" sx="102000" sy="102000" algn="ctr" rotWithShape="0">
              <a:prstClr val="black">
                <a:alpha val="40000"/>
              </a:prstClr>
            </a:outerShdw>
          </a:effectLst>
        </p:grpSpPr>
        <p:pic>
          <p:nvPicPr>
            <p:cNvPr id="5" name="Picture 4" descr="user settings">
              <a:extLst>
                <a:ext uri="{FF2B5EF4-FFF2-40B4-BE49-F238E27FC236}">
                  <a16:creationId xmlns:a16="http://schemas.microsoft.com/office/drawing/2014/main" id="{5B3C2EDF-77EB-C583-4140-49A46789CD04}"/>
                </a:ext>
              </a:extLst>
            </p:cNvPr>
            <p:cNvPicPr>
              <a:picLocks noChangeAspect="1"/>
            </p:cNvPicPr>
            <p:nvPr/>
          </p:nvPicPr>
          <p:blipFill>
            <a:blip r:embed="rId3"/>
            <a:stretch>
              <a:fillRect/>
            </a:stretch>
          </p:blipFill>
          <p:spPr>
            <a:xfrm>
              <a:off x="5715795" y="1815226"/>
              <a:ext cx="3991129" cy="2151468"/>
            </a:xfrm>
            <a:prstGeom prst="rect">
              <a:avLst/>
            </a:prstGeom>
          </p:spPr>
        </p:pic>
        <p:pic>
          <p:nvPicPr>
            <p:cNvPr id="7" name="Picture 6" descr="user settings">
              <a:extLst>
                <a:ext uri="{FF2B5EF4-FFF2-40B4-BE49-F238E27FC236}">
                  <a16:creationId xmlns:a16="http://schemas.microsoft.com/office/drawing/2014/main" id="{CB518FBC-D2F7-B892-111B-D1AAC50885E1}"/>
                </a:ext>
              </a:extLst>
            </p:cNvPr>
            <p:cNvPicPr>
              <a:picLocks noChangeAspect="1"/>
            </p:cNvPicPr>
            <p:nvPr/>
          </p:nvPicPr>
          <p:blipFill>
            <a:blip r:embed="rId4"/>
            <a:stretch>
              <a:fillRect/>
            </a:stretch>
          </p:blipFill>
          <p:spPr>
            <a:xfrm>
              <a:off x="7562454" y="2890960"/>
              <a:ext cx="4074226" cy="2189896"/>
            </a:xfrm>
            <a:prstGeom prst="rect">
              <a:avLst/>
            </a:prstGeom>
          </p:spPr>
        </p:pic>
      </p:grpSp>
      <p:sp>
        <p:nvSpPr>
          <p:cNvPr id="11" name="TextBox 10">
            <a:extLst>
              <a:ext uri="{FF2B5EF4-FFF2-40B4-BE49-F238E27FC236}">
                <a16:creationId xmlns:a16="http://schemas.microsoft.com/office/drawing/2014/main" id="{9076CAF7-7E76-3B60-9DA7-C22E95C534E7}"/>
              </a:ext>
            </a:extLst>
          </p:cNvPr>
          <p:cNvSpPr txBox="1"/>
          <p:nvPr/>
        </p:nvSpPr>
        <p:spPr>
          <a:xfrm>
            <a:off x="5618393" y="4086679"/>
            <a:ext cx="1958068" cy="400110"/>
          </a:xfrm>
          <a:prstGeom prst="rect">
            <a:avLst/>
          </a:prstGeom>
          <a:noFill/>
        </p:spPr>
        <p:txBody>
          <a:bodyPr wrap="square">
            <a:spAutoFit/>
          </a:bodyPr>
          <a:lstStyle/>
          <a:p>
            <a:r>
              <a:rPr lang="en-GB" sz="1000" b="0" i="1" dirty="0">
                <a:solidFill>
                  <a:srgbClr val="484644"/>
                </a:solidFill>
                <a:effectLst/>
                <a:latin typeface="Segoe UI" panose="020B0502040204020203" pitchFamily="34" charset="0"/>
              </a:rPr>
              <a:t>Experience for users with a Microsoft 365 Copilot license</a:t>
            </a:r>
            <a:endParaRPr lang="en-US" sz="1000" dirty="0"/>
          </a:p>
        </p:txBody>
      </p:sp>
      <p:sp>
        <p:nvSpPr>
          <p:cNvPr id="13" name="TextBox 12">
            <a:extLst>
              <a:ext uri="{FF2B5EF4-FFF2-40B4-BE49-F238E27FC236}">
                <a16:creationId xmlns:a16="http://schemas.microsoft.com/office/drawing/2014/main" id="{01764796-7B8B-3802-9CCA-D6116BFF21D2}"/>
              </a:ext>
            </a:extLst>
          </p:cNvPr>
          <p:cNvSpPr txBox="1"/>
          <p:nvPr/>
        </p:nvSpPr>
        <p:spPr>
          <a:xfrm>
            <a:off x="8106298" y="5088254"/>
            <a:ext cx="3530382" cy="246221"/>
          </a:xfrm>
          <a:prstGeom prst="rect">
            <a:avLst/>
          </a:prstGeom>
          <a:noFill/>
        </p:spPr>
        <p:txBody>
          <a:bodyPr wrap="square">
            <a:spAutoFit/>
          </a:bodyPr>
          <a:lstStyle/>
          <a:p>
            <a:r>
              <a:rPr lang="en-GB" sz="1000" b="0" i="1" dirty="0">
                <a:solidFill>
                  <a:srgbClr val="484644"/>
                </a:solidFill>
                <a:effectLst/>
                <a:latin typeface="Segoe UI" panose="020B0502040204020203" pitchFamily="34" charset="0"/>
              </a:rPr>
              <a:t>Experience for users without a Microsoft 365 Copilot license</a:t>
            </a:r>
            <a:endParaRPr lang="en-US" sz="1000" dirty="0"/>
          </a:p>
        </p:txBody>
      </p:sp>
      <p:sp>
        <p:nvSpPr>
          <p:cNvPr id="8" name="TextBox 7">
            <a:extLst>
              <a:ext uri="{FF2B5EF4-FFF2-40B4-BE49-F238E27FC236}">
                <a16:creationId xmlns:a16="http://schemas.microsoft.com/office/drawing/2014/main" id="{14E2174B-6279-651F-9254-32E718AD180B}"/>
              </a:ext>
            </a:extLst>
          </p:cNvPr>
          <p:cNvSpPr txBox="1"/>
          <p:nvPr/>
        </p:nvSpPr>
        <p:spPr>
          <a:xfrm>
            <a:off x="6096000" y="5526806"/>
            <a:ext cx="5429524" cy="461665"/>
          </a:xfrm>
          <a:prstGeom prst="rect">
            <a:avLst/>
          </a:prstGeom>
          <a:noFill/>
        </p:spPr>
        <p:txBody>
          <a:bodyPr wrap="square">
            <a:spAutoFit/>
          </a:bodyPr>
          <a:lstStyle/>
          <a:p>
            <a:pPr algn="ctr"/>
            <a:r>
              <a:rPr lang="en-GB" sz="1200" dirty="0"/>
              <a:t>This feature began rolling out in February for new Outlook and will roll out in March for classic Outlook. </a:t>
            </a:r>
            <a:endParaRPr lang="en-US" sz="1050" dirty="0"/>
          </a:p>
        </p:txBody>
      </p:sp>
      <p:sp>
        <p:nvSpPr>
          <p:cNvPr id="22" name="TextBox 21">
            <a:extLst>
              <a:ext uri="{FF2B5EF4-FFF2-40B4-BE49-F238E27FC236}">
                <a16:creationId xmlns:a16="http://schemas.microsoft.com/office/drawing/2014/main" id="{FCB2AF08-A136-8CC1-7465-7968A30E89C8}"/>
              </a:ext>
            </a:extLst>
          </p:cNvPr>
          <p:cNvSpPr txBox="1"/>
          <p:nvPr/>
        </p:nvSpPr>
        <p:spPr>
          <a:xfrm>
            <a:off x="10442899" y="6277734"/>
            <a:ext cx="931466" cy="4154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effectLst/>
                <a:uLnTx/>
                <a:uFillTx/>
                <a:latin typeface="Segoe UI" panose="020B0502040204020203" pitchFamily="34" charset="0"/>
                <a:ea typeface="+mn-ea"/>
                <a:cs typeface="+mn-cs"/>
              </a:rPr>
              <a:t>Roadmap ID</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GB" sz="1050" b="0" i="0" u="none" strike="noStrike" kern="1200" cap="none" spc="0" normalizeH="0" baseline="0" noProof="0" dirty="0">
                <a:ln>
                  <a:noFill/>
                </a:ln>
                <a:effectLst/>
                <a:uLnTx/>
                <a:uFillTx/>
                <a:latin typeface="Segoe UI" panose="020B0502040204020203" pitchFamily="34" charset="0"/>
                <a:ea typeface="+mn-ea"/>
                <a:cs typeface="+mn-cs"/>
                <a:hlinkClick r:id="rId5" tooltip="Microsoft 365 Roadmap ID ‎542185‎">
                  <a:extLst>
                    <a:ext uri="{A12FA001-AC4F-418D-AE19-62706E023703}">
                      <ahyp:hlinkClr xmlns:ahyp="http://schemas.microsoft.com/office/drawing/2018/hyperlinkcolor" val="tx"/>
                    </a:ext>
                  </a:extLst>
                </a:hlinkClick>
              </a:rPr>
              <a:t>542185</a:t>
            </a:r>
            <a:endParaRPr kumimoji="0" lang="en-GB" sz="1050" b="0" i="0" u="none" strike="noStrike" kern="1200" cap="none" spc="0" normalizeH="0" baseline="0" noProof="0" dirty="0">
              <a:ln>
                <a:noFill/>
              </a:ln>
              <a:effectLst/>
              <a:uLnTx/>
              <a:uFillTx/>
              <a:latin typeface="Segoe UI" panose="020B0502040204020203" pitchFamily="34" charset="0"/>
              <a:ea typeface="+mn-ea"/>
              <a:cs typeface="+mn-cs"/>
            </a:endParaRPr>
          </a:p>
        </p:txBody>
      </p:sp>
      <p:sp>
        <p:nvSpPr>
          <p:cNvPr id="16" name="TextBox 15">
            <a:extLst>
              <a:ext uri="{FF2B5EF4-FFF2-40B4-BE49-F238E27FC236}">
                <a16:creationId xmlns:a16="http://schemas.microsoft.com/office/drawing/2014/main" id="{5A38E345-D508-564E-7CBD-3476471AED3E}"/>
              </a:ext>
            </a:extLst>
          </p:cNvPr>
          <p:cNvSpPr txBox="1"/>
          <p:nvPr/>
        </p:nvSpPr>
        <p:spPr>
          <a:xfrm>
            <a:off x="11257292" y="6277734"/>
            <a:ext cx="934708" cy="415498"/>
          </a:xfrm>
          <a:prstGeom prst="rect">
            <a:avLst/>
          </a:prstGeom>
          <a:noFill/>
        </p:spPr>
        <p:txBody>
          <a:bodyPr wrap="square">
            <a:spAutoFit/>
          </a:bodyPr>
          <a:lstStyle/>
          <a:p>
            <a:pPr algn="l">
              <a:buNone/>
            </a:pPr>
            <a:r>
              <a:rPr lang="en-GB" sz="1050" b="0" i="0" dirty="0">
                <a:effectLst/>
                <a:latin typeface="Segoe UI" panose="020B0502040204020203" pitchFamily="34" charset="0"/>
              </a:rPr>
              <a:t>Message ID</a:t>
            </a:r>
          </a:p>
          <a:p>
            <a:pPr algn="l">
              <a:spcAft>
                <a:spcPts val="1800"/>
              </a:spcAft>
              <a:buNone/>
            </a:pPr>
            <a:r>
              <a:rPr lang="en-GB" sz="1050" b="0" i="0" dirty="0">
                <a:effectLst/>
                <a:latin typeface="Segoe UI" panose="020B0502040204020203" pitchFamily="34" charset="0"/>
              </a:rPr>
              <a:t>MC1228333</a:t>
            </a:r>
          </a:p>
        </p:txBody>
      </p:sp>
    </p:spTree>
    <p:extLst>
      <p:ext uri="{BB962C8B-B14F-4D97-AF65-F5344CB8AC3E}">
        <p14:creationId xmlns:p14="http://schemas.microsoft.com/office/powerpoint/2010/main" val="1893567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314A981D-A9DB-B305-FF56-5DC4F910A62D}"/>
              </a:ext>
            </a:extLst>
          </p:cNvPr>
          <p:cNvSpPr>
            <a:spLocks noGrp="1"/>
          </p:cNvSpPr>
          <p:nvPr>
            <p:ph type="title"/>
          </p:nvPr>
        </p:nvSpPr>
        <p:spPr>
          <a:xfrm>
            <a:off x="588963" y="614214"/>
            <a:ext cx="11380124" cy="615553"/>
          </a:xfrm>
        </p:spPr>
        <p:txBody>
          <a:bodyPr/>
          <a:lstStyle/>
          <a:p>
            <a:r>
              <a:rPr lang="en-US" sz="40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Microsoft 365 Copilot</a:t>
            </a:r>
            <a:endParaRPr lang="en-US" sz="4000" noProof="0" dirty="0"/>
          </a:p>
        </p:txBody>
      </p:sp>
      <p:sp>
        <p:nvSpPr>
          <p:cNvPr id="17" name="Arrow: Pentagon 16">
            <a:extLst>
              <a:ext uri="{FF2B5EF4-FFF2-40B4-BE49-F238E27FC236}">
                <a16:creationId xmlns:a16="http://schemas.microsoft.com/office/drawing/2014/main" id="{237F18A5-2E31-0EDE-EDDE-8E1DC093B4BC}"/>
              </a:ext>
              <a:ext uri="{C183D7F6-B498-43B3-948B-1728B52AA6E4}">
                <adec:decorative xmlns:adec="http://schemas.microsoft.com/office/drawing/2017/decorative" val="1"/>
              </a:ext>
            </a:extLst>
          </p:cNvPr>
          <p:cNvSpPr/>
          <p:nvPr/>
        </p:nvSpPr>
        <p:spPr bwMode="auto">
          <a:xfrm>
            <a:off x="0" y="2312826"/>
            <a:ext cx="11018520" cy="2232348"/>
          </a:xfrm>
          <a:prstGeom prst="homePlate">
            <a:avLst>
              <a:gd name="adj" fmla="val 26675"/>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18" name="Arrow: Pentagon 17">
            <a:extLst>
              <a:ext uri="{FF2B5EF4-FFF2-40B4-BE49-F238E27FC236}">
                <a16:creationId xmlns:a16="http://schemas.microsoft.com/office/drawing/2014/main" id="{9EC152A7-90BE-9F2F-0BAC-0E2616BCAEFA}"/>
              </a:ext>
              <a:ext uri="{C183D7F6-B498-43B3-948B-1728B52AA6E4}">
                <adec:decorative xmlns:adec="http://schemas.microsoft.com/office/drawing/2017/decorative" val="1"/>
              </a:ext>
            </a:extLst>
          </p:cNvPr>
          <p:cNvSpPr/>
          <p:nvPr/>
        </p:nvSpPr>
        <p:spPr bwMode="auto">
          <a:xfrm>
            <a:off x="0" y="2312826"/>
            <a:ext cx="1930399" cy="2232348"/>
          </a:xfrm>
          <a:prstGeom prst="homePlate">
            <a:avLst>
              <a:gd name="adj" fmla="val 25537"/>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p:txBody>
      </p:sp>
      <p:sp>
        <p:nvSpPr>
          <p:cNvPr id="22" name="TextBox 21">
            <a:extLst>
              <a:ext uri="{FF2B5EF4-FFF2-40B4-BE49-F238E27FC236}">
                <a16:creationId xmlns:a16="http://schemas.microsoft.com/office/drawing/2014/main" id="{AA5524CA-0BEF-B0E7-9631-341379DFE24B}"/>
              </a:ext>
            </a:extLst>
          </p:cNvPr>
          <p:cNvSpPr txBox="1"/>
          <p:nvPr/>
        </p:nvSpPr>
        <p:spPr>
          <a:xfrm>
            <a:off x="2221979" y="2852062"/>
            <a:ext cx="8240742" cy="1151084"/>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a:ea typeface="+mn-ea"/>
                <a:cs typeface="+mn-cs"/>
              </a:rPr>
              <a:t>Updates listed in this document are selected based on relevance to</a:t>
            </a:r>
            <a:r>
              <a:rPr kumimoji="0" lang="en-US" sz="2400" b="0" i="0" u="none" strike="noStrike" kern="1200" cap="none" spc="0" normalizeH="0" noProof="0" dirty="0">
                <a:ln>
                  <a:noFill/>
                </a:ln>
                <a:solidFill>
                  <a:srgbClr val="000000"/>
                </a:solidFill>
                <a:effectLst/>
                <a:uLnTx/>
                <a:uFillTx/>
                <a:latin typeface="Segoe UI"/>
                <a:ea typeface="+mn-ea"/>
                <a:cs typeface="+mn-cs"/>
              </a:rPr>
              <a:t> Microsoft 365 Copilot</a:t>
            </a:r>
            <a:r>
              <a:rPr kumimoji="0" lang="en-US" sz="2400" b="0" i="0" u="none" strike="noStrike" kern="1200" cap="none" spc="0" normalizeH="0" baseline="0" noProof="0" dirty="0">
                <a:ln>
                  <a:noFill/>
                </a:ln>
                <a:solidFill>
                  <a:srgbClr val="000000"/>
                </a:solidFill>
                <a:effectLst/>
                <a:uLnTx/>
                <a:uFillTx/>
                <a:latin typeface="Segoe UI"/>
                <a:ea typeface="+mn-ea"/>
                <a:cs typeface="+mn-cs"/>
              </a:rPr>
              <a:t>.</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Segoe UI"/>
                <a:ea typeface="+mn-ea"/>
                <a:cs typeface="+mn-cs"/>
              </a:rPr>
              <a:t>Release dates and timings are subject to change.</a:t>
            </a:r>
            <a:endParaRPr kumimoji="0" lang="en-US" sz="2400" b="1" i="0" u="sng" strike="noStrike" kern="1200" cap="none" spc="0" normalizeH="0" baseline="0" noProof="0" dirty="0">
              <a:ln>
                <a:noFill/>
              </a:ln>
              <a:solidFill>
                <a:srgbClr val="000000"/>
              </a:solidFill>
              <a:effectLst/>
              <a:uLnTx/>
              <a:uFillTx/>
              <a:latin typeface="Segoe UI"/>
              <a:ea typeface="+mn-ea"/>
              <a:cs typeface="Segoe UI"/>
            </a:endParaRPr>
          </a:p>
        </p:txBody>
      </p:sp>
      <p:sp>
        <p:nvSpPr>
          <p:cNvPr id="23" name="TextBox 22">
            <a:extLst>
              <a:ext uri="{FF2B5EF4-FFF2-40B4-BE49-F238E27FC236}">
                <a16:creationId xmlns:a16="http://schemas.microsoft.com/office/drawing/2014/main" id="{EC595E11-CF22-BACF-22FB-E6FB05D68259}"/>
              </a:ext>
            </a:extLst>
          </p:cNvPr>
          <p:cNvSpPr txBox="1"/>
          <p:nvPr/>
        </p:nvSpPr>
        <p:spPr>
          <a:xfrm>
            <a:off x="394445" y="5042378"/>
            <a:ext cx="9936909" cy="818686"/>
          </a:xfrm>
          <a:prstGeom prst="rect">
            <a:avLst/>
          </a:prstGeom>
          <a:noFill/>
        </p:spPr>
        <p:txBody>
          <a:bodyPr wrap="square" lIns="0" tIns="0" rIns="0" bIns="0" anchor="t">
            <a:spAutoFit/>
          </a:bodyPr>
          <a:lstStyle/>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Segoe UI Semibold"/>
                <a:ea typeface="+mn-ea"/>
                <a:cs typeface="+mn-cs"/>
              </a:rPr>
              <a:t>For a complete list of Copilot for Microsoft 365 roadmap items refer to </a:t>
            </a:r>
          </a:p>
          <a:p>
            <a:pPr marL="0" marR="0" lvl="0" indent="0" algn="l" defTabSz="666750" rtl="0" eaLnBrk="1" fontAlgn="auto" latinLnBrk="0" hangingPunct="1">
              <a:lnSpc>
                <a:spcPct val="9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5C5AD4"/>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Microsoft 365 Roadmap | Microsoft 365</a:t>
            </a:r>
            <a:endParaRPr kumimoji="0" lang="en-US" sz="2400" b="0" i="0" u="none" strike="noStrike" kern="1200" cap="none" spc="0" normalizeH="0" baseline="0" noProof="0" dirty="0">
              <a:ln>
                <a:noFill/>
              </a:ln>
              <a:solidFill>
                <a:srgbClr val="5C5AD4"/>
              </a:solidFill>
              <a:effectLst/>
              <a:uLnTx/>
              <a:uFillTx/>
              <a:latin typeface="Segoe UI Semibold"/>
              <a:ea typeface="+mn-ea"/>
              <a:cs typeface="+mn-cs"/>
            </a:endParaRPr>
          </a:p>
        </p:txBody>
      </p:sp>
      <p:pic>
        <p:nvPicPr>
          <p:cNvPr id="3" name="!Copilot">
            <a:extLst>
              <a:ext uri="{FF2B5EF4-FFF2-40B4-BE49-F238E27FC236}">
                <a16:creationId xmlns:a16="http://schemas.microsoft.com/office/drawing/2014/main" id="{C4157A37-0CB5-C155-1849-CE2FF7CCDAA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1580" y="2901656"/>
            <a:ext cx="1042904" cy="1051896"/>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2" name="TextBox 1">
            <a:extLst>
              <a:ext uri="{FF2B5EF4-FFF2-40B4-BE49-F238E27FC236}">
                <a16:creationId xmlns:a16="http://schemas.microsoft.com/office/drawing/2014/main" id="{AB705756-E92A-D09C-4A25-D781D37D4A82}"/>
              </a:ext>
            </a:extLst>
          </p:cNvPr>
          <p:cNvSpPr txBox="1"/>
          <p:nvPr/>
        </p:nvSpPr>
        <p:spPr>
          <a:xfrm>
            <a:off x="8203216" y="6112046"/>
            <a:ext cx="3988784" cy="492443"/>
          </a:xfrm>
          <a:prstGeom prst="rect">
            <a:avLst/>
          </a:prstGeom>
          <a:noFill/>
        </p:spPr>
        <p:txBody>
          <a:bodyPr wrap="none" lIns="0" tIns="0" rIns="0" bIns="0" rtlCol="0">
            <a:spAutoFit/>
          </a:bodyPr>
          <a:lstStyle/>
          <a:p>
            <a:pPr algn="l"/>
            <a:r>
              <a:rPr lang="en-US" sz="1600" noProof="0" dirty="0">
                <a:gradFill>
                  <a:gsLst>
                    <a:gs pos="2917">
                      <a:schemeClr val="tx1"/>
                    </a:gs>
                    <a:gs pos="30000">
                      <a:schemeClr val="tx1"/>
                    </a:gs>
                  </a:gsLst>
                  <a:lin ang="5400000" scaled="0"/>
                </a:gradFill>
              </a:rPr>
              <a:t>Got feedback ? </a:t>
            </a:r>
          </a:p>
          <a:p>
            <a:pPr algn="l"/>
            <a:r>
              <a:rPr lang="en-US" sz="1600" noProof="0" dirty="0">
                <a:gradFill>
                  <a:gsLst>
                    <a:gs pos="2917">
                      <a:schemeClr val="tx1"/>
                    </a:gs>
                    <a:gs pos="30000">
                      <a:schemeClr val="tx1"/>
                    </a:gs>
                  </a:gsLst>
                  <a:lin ang="5400000" scaled="0"/>
                </a:gradFill>
                <a:hlinkClick r:id="rId5"/>
              </a:rPr>
              <a:t>https://aka.ms/WhatsNewCopilot/Feedback</a:t>
            </a:r>
            <a:r>
              <a:rPr lang="en-US" sz="16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290227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0-#ppt_w/2"/>
                                          </p:val>
                                        </p:tav>
                                        <p:tav tm="100000">
                                          <p:val>
                                            <p:strVal val="#ppt_x"/>
                                          </p:val>
                                        </p:tav>
                                      </p:tavLst>
                                    </p:anim>
                                    <p:anim calcmode="lin" valueType="num">
                                      <p:cBhvr additive="base">
                                        <p:cTn id="8" dur="7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42" presetClass="path" presetSubtype="0" decel="100000" fill="hold" grpId="1" nodeType="withEffect">
                                  <p:stCondLst>
                                    <p:cond delay="500"/>
                                  </p:stCondLst>
                                  <p:childTnLst>
                                    <p:animMotion origin="layout" path="M 3.95833E-6 -1.11111E-6 L 3.95833E-6 -0.03704 " pathEditMode="relative" rAng="0" ptsTypes="AA">
                                      <p:cBhvr>
                                        <p:cTn id="17" dur="750" spd="-100000" fill="hold"/>
                                        <p:tgtEl>
                                          <p:spTgt spid="22"/>
                                        </p:tgtEl>
                                        <p:attrNameLst>
                                          <p:attrName>ppt_x</p:attrName>
                                          <p:attrName>ppt_y</p:attrName>
                                        </p:attrNameLst>
                                      </p:cBhvr>
                                      <p:rCtr x="0" y="-1852"/>
                                    </p:animMotion>
                                  </p:childTnLst>
                                </p:cTn>
                              </p:par>
                            </p:childTnLst>
                          </p:cTn>
                        </p:par>
                        <p:par>
                          <p:cTn id="18" fill="hold">
                            <p:stCondLst>
                              <p:cond delay="1250"/>
                            </p:stCondLst>
                            <p:childTnLst>
                              <p:par>
                                <p:cTn id="19" presetID="10" presetClass="entr" presetSubtype="0"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42" presetClass="path" presetSubtype="0" decel="100000" fill="hold" grpId="1" nodeType="withEffect">
                                  <p:stCondLst>
                                    <p:cond delay="0"/>
                                  </p:stCondLst>
                                  <p:childTnLst>
                                    <p:animMotion origin="layout" path="M -3.75E-6 2.59259E-6 L -3.75E-6 -0.03704 " pathEditMode="relative" rAng="0" ptsTypes="AA">
                                      <p:cBhvr>
                                        <p:cTn id="23" dur="750" spd="-100000" fill="hold"/>
                                        <p:tgtEl>
                                          <p:spTgt spid="23"/>
                                        </p:tgtEl>
                                        <p:attrNameLst>
                                          <p:attrName>ppt_x</p:attrName>
                                          <p:attrName>ppt_y</p:attrName>
                                        </p:attrNameLst>
                                      </p:cBhvr>
                                      <p:rCtr x="0" y="-1852"/>
                                    </p:animMotion>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42" presetClass="path" presetSubtype="0" decel="100000" fill="hold" grpId="1" nodeType="withEffect">
                                  <p:stCondLst>
                                    <p:cond delay="0"/>
                                  </p:stCondLst>
                                  <p:childTnLst>
                                    <p:animMotion origin="layout" path="M -3.75E-6 2.59259E-6 L -3.75E-6 -0.03704 " pathEditMode="relative" rAng="0" ptsTypes="AA">
                                      <p:cBhvr>
                                        <p:cTn id="31" dur="750" spd="-100000" fill="hold"/>
                                        <p:tgtEl>
                                          <p:spTgt spid="2"/>
                                        </p:tgtEl>
                                        <p:attrNameLst>
                                          <p:attrName>ppt_x</p:attrName>
                                          <p:attrName>ppt_y</p:attrName>
                                        </p:attrNameLst>
                                      </p:cBhvr>
                                      <p:rCtr x="0"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p:bldP spid="22" grpId="1"/>
      <p:bldP spid="23" grpId="0"/>
      <p:bldP spid="23" grpId="1"/>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66E3A-2AF9-6FF5-6D5B-4192D00603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4C418B-F0DF-3A02-1F39-4E4207522CE3}"/>
              </a:ext>
            </a:extLst>
          </p:cNvPr>
          <p:cNvSpPr>
            <a:spLocks noGrp="1"/>
          </p:cNvSpPr>
          <p:nvPr>
            <p:ph type="title"/>
          </p:nvPr>
        </p:nvSpPr>
        <p:spPr>
          <a:xfrm>
            <a:off x="555320" y="459612"/>
            <a:ext cx="10353312"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Real-time insights, context summaries, and relevant documents to meeting prep in Classic Outlook</a:t>
            </a:r>
          </a:p>
        </p:txBody>
      </p:sp>
      <p:sp>
        <p:nvSpPr>
          <p:cNvPr id="18" name="TextBox 17">
            <a:extLst>
              <a:ext uri="{FF2B5EF4-FFF2-40B4-BE49-F238E27FC236}">
                <a16:creationId xmlns:a16="http://schemas.microsoft.com/office/drawing/2014/main" id="{6DE62567-4CE2-D4FF-DB85-FC6484702398}"/>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37AC810-5F79-9826-816D-8AC0FE36375A}"/>
              </a:ext>
            </a:extLst>
          </p:cNvPr>
          <p:cNvSpPr txBox="1">
            <a:spLocks/>
          </p:cNvSpPr>
          <p:nvPr/>
        </p:nvSpPr>
        <p:spPr>
          <a:xfrm>
            <a:off x="555320" y="1522766"/>
            <a:ext cx="411268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classic Outlook now helps users prepare for meetings by delivering real‑time insights, context summaries, and relevant documents directly through chat.</a:t>
            </a:r>
          </a:p>
          <a:p>
            <a:pPr marL="0" indent="0" fontAlgn="t">
              <a:buNone/>
            </a:pPr>
            <a:endParaRPr lang="en-GB" sz="1800" dirty="0"/>
          </a:p>
          <a:p>
            <a:pPr fontAlgn="t">
              <a:buFont typeface="Arial" panose="020B0604020202020204" pitchFamily="34" charset="0"/>
              <a:buChar char="•"/>
            </a:pPr>
            <a:r>
              <a:rPr lang="en-GB" sz="1600" b="1" dirty="0"/>
              <a:t>Enhanced meeting prep:</a:t>
            </a:r>
            <a:r>
              <a:rPr lang="en-GB" sz="1600" dirty="0"/>
              <a:t> Copilot surfaces insights, summaries, and key information for upcoming meetings.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Context‑aware support:</a:t>
            </a:r>
            <a:r>
              <a:rPr lang="en-GB" sz="1600" dirty="0"/>
              <a:t> Pulls in relevant documents and context so users arrive fully prepared.</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In‑chat guidance:</a:t>
            </a:r>
            <a:r>
              <a:rPr lang="en-GB" sz="1600" dirty="0"/>
              <a:t> Users can chat with Copilot to deepen preparation without switching tools.</a:t>
            </a:r>
          </a:p>
        </p:txBody>
      </p:sp>
      <p:sp>
        <p:nvSpPr>
          <p:cNvPr id="19" name="TextBox 18">
            <a:extLst>
              <a:ext uri="{FF2B5EF4-FFF2-40B4-BE49-F238E27FC236}">
                <a16:creationId xmlns:a16="http://schemas.microsoft.com/office/drawing/2014/main" id="{5AF3123E-EA3C-8A35-453A-4AF71CA7E408}"/>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Meeting prep in Classic Outlook</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user settings">
            <a:extLst>
              <a:ext uri="{FF2B5EF4-FFF2-40B4-BE49-F238E27FC236}">
                <a16:creationId xmlns:a16="http://schemas.microsoft.com/office/drawing/2014/main" id="{C7E0D1F1-F03F-BC97-08D0-B9CF25E329FC}"/>
              </a:ext>
            </a:extLst>
          </p:cNvPr>
          <p:cNvPicPr>
            <a:picLocks noChangeAspect="1"/>
          </p:cNvPicPr>
          <p:nvPr/>
        </p:nvPicPr>
        <p:blipFill>
          <a:blip r:embed="rId3"/>
          <a:stretch>
            <a:fillRect/>
          </a:stretch>
        </p:blipFill>
        <p:spPr>
          <a:xfrm>
            <a:off x="5776398" y="2026939"/>
            <a:ext cx="5716284" cy="307250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C4EE82E7-88CD-B863-D384-55F2BE45CC00}"/>
              </a:ext>
            </a:extLst>
          </p:cNvPr>
          <p:cNvSpPr txBox="1"/>
          <p:nvPr/>
        </p:nvSpPr>
        <p:spPr>
          <a:xfrm>
            <a:off x="5919778" y="5282703"/>
            <a:ext cx="5429524" cy="523220"/>
          </a:xfrm>
          <a:prstGeom prst="rect">
            <a:avLst/>
          </a:prstGeom>
          <a:noFill/>
        </p:spPr>
        <p:txBody>
          <a:bodyPr wrap="square">
            <a:spAutoFit/>
          </a:bodyPr>
          <a:lstStyle/>
          <a:p>
            <a:pPr algn="ctr"/>
            <a:r>
              <a:rPr lang="en-GB" sz="1400" dirty="0"/>
              <a:t>This feature</a:t>
            </a:r>
            <a:r>
              <a:rPr lang="en-GB" sz="1400" dirty="0">
                <a:solidFill>
                  <a:schemeClr val="accent1">
                    <a:lumMod val="75000"/>
                  </a:schemeClr>
                </a:solidFill>
              </a:rPr>
              <a:t>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for Classic Outlook in Public Preview in January and is rolling out worldwide in March</a:t>
            </a:r>
            <a:r>
              <a:rPr lang="en-GB" sz="1400" dirty="0">
                <a:solidFill>
                  <a:schemeClr val="accent1">
                    <a:lumMod val="75000"/>
                  </a:schemeClr>
                </a:solidFill>
              </a:rPr>
              <a:t>.</a:t>
            </a:r>
            <a:endParaRPr lang="en-US" sz="1000" dirty="0">
              <a:solidFill>
                <a:schemeClr val="accent1">
                  <a:lumMod val="75000"/>
                </a:schemeClr>
              </a:solidFill>
            </a:endParaRPr>
          </a:p>
        </p:txBody>
      </p:sp>
      <p:sp>
        <p:nvSpPr>
          <p:cNvPr id="7" name="TextBox 6">
            <a:extLst>
              <a:ext uri="{FF2B5EF4-FFF2-40B4-BE49-F238E27FC236}">
                <a16:creationId xmlns:a16="http://schemas.microsoft.com/office/drawing/2014/main" id="{92A06827-FC29-28F7-C999-5BFB33EB7DAD}"/>
              </a:ext>
            </a:extLst>
          </p:cNvPr>
          <p:cNvSpPr txBox="1"/>
          <p:nvPr/>
        </p:nvSpPr>
        <p:spPr>
          <a:xfrm>
            <a:off x="10492482" y="6260984"/>
            <a:ext cx="959560" cy="415498"/>
          </a:xfrm>
          <a:prstGeom prst="rect">
            <a:avLst/>
          </a:prstGeom>
          <a:noFill/>
        </p:spPr>
        <p:txBody>
          <a:bodyPr wrap="square">
            <a:spAutoFit/>
          </a:bodyPr>
          <a:lstStyle/>
          <a:p>
            <a:pPr algn="l">
              <a:buNone/>
            </a:pPr>
            <a:r>
              <a:rPr lang="en-US" sz="1050" b="0" i="0" dirty="0">
                <a:effectLst/>
                <a:latin typeface="Segoe UI" panose="020B0502040204020203" pitchFamily="34" charset="0"/>
              </a:rPr>
              <a:t>Message ID</a:t>
            </a:r>
          </a:p>
          <a:p>
            <a:pPr algn="l">
              <a:spcAft>
                <a:spcPts val="1800"/>
              </a:spcAft>
              <a:buNone/>
            </a:pPr>
            <a:r>
              <a:rPr lang="en-US" sz="1050" b="0" i="0" dirty="0">
                <a:effectLst/>
                <a:latin typeface="Segoe UI" panose="020B0502040204020203" pitchFamily="34" charset="0"/>
              </a:rPr>
              <a:t>MC1228331</a:t>
            </a:r>
          </a:p>
        </p:txBody>
      </p:sp>
      <p:sp>
        <p:nvSpPr>
          <p:cNvPr id="9" name="TextBox 8">
            <a:extLst>
              <a:ext uri="{FF2B5EF4-FFF2-40B4-BE49-F238E27FC236}">
                <a16:creationId xmlns:a16="http://schemas.microsoft.com/office/drawing/2014/main" id="{88073D42-F911-557E-8D60-F13281D5E3F2}"/>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dirty="0">
                <a:solidFill>
                  <a:schemeClr val="bg2">
                    <a:lumMod val="25000"/>
                  </a:schemeClr>
                </a:solidFill>
                <a:latin typeface="Segoe UI" panose="020B0502040204020203" pitchFamily="34" charset="0"/>
              </a:rPr>
              <a:t>542186</a:t>
            </a:r>
            <a:endParaRPr lang="en-US" sz="1050" b="0" i="0" dirty="0">
              <a:solidFill>
                <a:schemeClr val="bg2">
                  <a:lumMod val="25000"/>
                </a:schemeClr>
              </a:solidFill>
              <a:effectLst/>
              <a:latin typeface="Segoe UI" panose="020B0502040204020203" pitchFamily="34" charset="0"/>
            </a:endParaRPr>
          </a:p>
        </p:txBody>
      </p:sp>
    </p:spTree>
    <p:extLst>
      <p:ext uri="{BB962C8B-B14F-4D97-AF65-F5344CB8AC3E}">
        <p14:creationId xmlns:p14="http://schemas.microsoft.com/office/powerpoint/2010/main" val="14846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D3F08-FAF1-94FC-39DD-4830D5A9D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A2EF6-D17E-B5C0-6DBF-9919B0043291}"/>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now provides meeting time analytics</a:t>
            </a:r>
          </a:p>
        </p:txBody>
      </p:sp>
      <p:sp>
        <p:nvSpPr>
          <p:cNvPr id="18" name="TextBox 17">
            <a:extLst>
              <a:ext uri="{FF2B5EF4-FFF2-40B4-BE49-F238E27FC236}">
                <a16:creationId xmlns:a16="http://schemas.microsoft.com/office/drawing/2014/main" id="{E39C31F9-A813-DF07-BB6C-D9A228458D1C}"/>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8360E9DE-7840-8897-BE0F-4FA7E5E395D3}"/>
              </a:ext>
            </a:extLst>
          </p:cNvPr>
          <p:cNvSpPr txBox="1">
            <a:spLocks/>
          </p:cNvSpPr>
          <p:nvPr/>
        </p:nvSpPr>
        <p:spPr>
          <a:xfrm>
            <a:off x="555320" y="1070055"/>
            <a:ext cx="426326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now gives users meeting time analytics with queries and visualizations that show how their meeting time is spent, helping them make more intentional scheduling decisions.</a:t>
            </a:r>
          </a:p>
          <a:p>
            <a:pPr marL="0" indent="0" fontAlgn="t">
              <a:buNone/>
            </a:pPr>
            <a:endParaRPr lang="en-GB" sz="1800" dirty="0"/>
          </a:p>
          <a:p>
            <a:pPr fontAlgn="t">
              <a:buFont typeface="Arial" panose="020B0604020202020204" pitchFamily="34" charset="0"/>
              <a:buChar char="•"/>
            </a:pPr>
            <a:r>
              <a:rPr lang="en-GB" sz="1600" b="1" dirty="0"/>
              <a:t>Time‑spent insights:</a:t>
            </a:r>
            <a:r>
              <a:rPr lang="en-GB" sz="1600" dirty="0"/>
              <a:t> Users can ask Copilot how much time they spent in meetings over specific periods.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Category breakdowns:</a:t>
            </a:r>
            <a:r>
              <a:rPr lang="en-GB" sz="1600" dirty="0"/>
              <a:t> Copilot can split meeting time by category for deeper analysis.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Trend visualization:</a:t>
            </a:r>
            <a:r>
              <a:rPr lang="en-GB" sz="1600" dirty="0"/>
              <a:t> Users can generate month‑over‑month comparisons or bar charts directly through Copilot.</a:t>
            </a:r>
          </a:p>
        </p:txBody>
      </p:sp>
      <p:sp>
        <p:nvSpPr>
          <p:cNvPr id="19" name="TextBox 18">
            <a:extLst>
              <a:ext uri="{FF2B5EF4-FFF2-40B4-BE49-F238E27FC236}">
                <a16:creationId xmlns:a16="http://schemas.microsoft.com/office/drawing/2014/main" id="{85DD9397-120A-2788-E67E-2F308B98D306}"/>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now provides meeting time analytics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 name="TextBox 4">
            <a:extLst>
              <a:ext uri="{FF2B5EF4-FFF2-40B4-BE49-F238E27FC236}">
                <a16:creationId xmlns:a16="http://schemas.microsoft.com/office/drawing/2014/main" id="{101B50B0-8920-1B1E-DB9A-FB867CA6D72B}"/>
              </a:ext>
            </a:extLst>
          </p:cNvPr>
          <p:cNvSpPr txBox="1"/>
          <p:nvPr/>
        </p:nvSpPr>
        <p:spPr>
          <a:xfrm>
            <a:off x="5752947" y="2029330"/>
            <a:ext cx="5883733" cy="2616101"/>
          </a:xfrm>
          <a:prstGeom prst="rect">
            <a:avLst/>
          </a:prstGeom>
          <a:noFill/>
        </p:spPr>
        <p:txBody>
          <a:bodyPr wrap="square">
            <a:spAutoFit/>
          </a:bodyPr>
          <a:lstStyle/>
          <a:p>
            <a:r>
              <a:rPr lang="en-GB" sz="1600" i="0" kern="1200" dirty="0">
                <a:solidFill>
                  <a:schemeClr val="tx1"/>
                </a:solidFill>
                <a:effectLst/>
                <a:latin typeface="+mn-lt"/>
                <a:ea typeface="+mn-ea"/>
                <a:cs typeface="+mn-cs"/>
              </a:rPr>
              <a:t>Users can ask Copilot questions like, </a:t>
            </a:r>
          </a:p>
          <a:p>
            <a:endParaRPr lang="en-GB" sz="1600" i="0" kern="1200" dirty="0">
              <a:solidFill>
                <a:schemeClr val="tx1"/>
              </a:solidFill>
              <a:effectLst/>
              <a:latin typeface="+mn-lt"/>
              <a:ea typeface="+mn-ea"/>
              <a:cs typeface="+mn-cs"/>
            </a:endParaRPr>
          </a:p>
          <a:p>
            <a:pPr marL="285750" indent="-285750">
              <a:buFont typeface="Arial" panose="020B0604020202020204" pitchFamily="34" charset="0"/>
              <a:buChar char="•"/>
            </a:pPr>
            <a:r>
              <a:rPr lang="en-GB" sz="1600" i="1" kern="1200" dirty="0">
                <a:solidFill>
                  <a:schemeClr val="tx1"/>
                </a:solidFill>
                <a:effectLst/>
                <a:latin typeface="+mn-lt"/>
                <a:ea typeface="+mn-ea"/>
                <a:cs typeface="+mn-cs"/>
              </a:rPr>
              <a:t>“How much time did I spend in meetings last month?”, </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i="1" kern="1200" dirty="0">
                <a:solidFill>
                  <a:schemeClr val="tx1"/>
                </a:solidFill>
                <a:effectLst/>
                <a:latin typeface="+mn-lt"/>
                <a:ea typeface="+mn-ea"/>
                <a:cs typeface="+mn-cs"/>
              </a:rPr>
              <a:t>“How much time did I spend in meetings last month, split by category—and how does that compare to previous months?”,  </a:t>
            </a:r>
          </a:p>
          <a:p>
            <a:pPr marL="285750" indent="-285750">
              <a:buFont typeface="Arial" panose="020B0604020202020204" pitchFamily="34" charset="0"/>
              <a:buChar char="•"/>
            </a:pPr>
            <a:endParaRPr lang="en-GB" sz="1600" i="1" dirty="0"/>
          </a:p>
          <a:p>
            <a:pPr marL="285750" indent="-285750">
              <a:buFont typeface="Arial" panose="020B0604020202020204" pitchFamily="34" charset="0"/>
              <a:buChar char="•"/>
            </a:pPr>
            <a:r>
              <a:rPr lang="en-GB" sz="1600" i="1" kern="1200" dirty="0">
                <a:solidFill>
                  <a:schemeClr val="tx1"/>
                </a:solidFill>
                <a:effectLst/>
                <a:latin typeface="+mn-lt"/>
                <a:ea typeface="+mn-ea"/>
                <a:cs typeface="+mn-cs"/>
              </a:rPr>
              <a:t>“Create a month‑by‑month bar chart comparing my meeting time.” </a:t>
            </a:r>
            <a:endParaRPr lang="en-US" sz="1600" dirty="0"/>
          </a:p>
        </p:txBody>
      </p:sp>
      <p:sp>
        <p:nvSpPr>
          <p:cNvPr id="8" name="TextBox 7">
            <a:extLst>
              <a:ext uri="{FF2B5EF4-FFF2-40B4-BE49-F238E27FC236}">
                <a16:creationId xmlns:a16="http://schemas.microsoft.com/office/drawing/2014/main" id="{D132C208-CC7C-8076-16FE-450C62C961DB}"/>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rolled out in February.</a:t>
            </a:r>
            <a:endParaRPr lang="en-US" sz="1100" dirty="0"/>
          </a:p>
        </p:txBody>
      </p:sp>
    </p:spTree>
    <p:extLst>
      <p:ext uri="{BB962C8B-B14F-4D97-AF65-F5344CB8AC3E}">
        <p14:creationId xmlns:p14="http://schemas.microsoft.com/office/powerpoint/2010/main" val="2134347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A5713-D4DC-FB24-CCC0-41EE66D3B0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C3D4F-41D3-0ECA-4FA9-E5D98A7D20E1}"/>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Edits documents by default with Copilot in Word</a:t>
            </a:r>
          </a:p>
        </p:txBody>
      </p:sp>
      <p:sp>
        <p:nvSpPr>
          <p:cNvPr id="18" name="TextBox 17">
            <a:extLst>
              <a:ext uri="{FF2B5EF4-FFF2-40B4-BE49-F238E27FC236}">
                <a16:creationId xmlns:a16="http://schemas.microsoft.com/office/drawing/2014/main" id="{13796A0E-4AD6-90E3-8D12-990DE0A7DC1A}"/>
              </a:ext>
              <a:ext uri="{C183D7F6-B498-43B3-948B-1728B52AA6E4}">
                <adec:decorative xmlns:adec="http://schemas.microsoft.com/office/drawing/2017/decorative" val="1"/>
              </a:ext>
            </a:extLst>
          </p:cNvPr>
          <p:cNvSpPr txBox="1"/>
          <p:nvPr/>
        </p:nvSpPr>
        <p:spPr>
          <a:xfrm>
            <a:off x="5293894" y="1418470"/>
            <a:ext cx="6681293" cy="480884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4DE7FBF-8F86-C995-BE64-ACECCBA2354E}"/>
              </a:ext>
            </a:extLst>
          </p:cNvPr>
          <p:cNvSpPr txBox="1">
            <a:spLocks/>
          </p:cNvSpPr>
          <p:nvPr/>
        </p:nvSpPr>
        <p:spPr>
          <a:xfrm>
            <a:off x="555320" y="1070055"/>
            <a:ext cx="438655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Word now edits documents directly by default, with fully reviewable and reversible changes, helping users work faster without switching modes.</a:t>
            </a:r>
          </a:p>
          <a:p>
            <a:pPr marL="0" indent="0" fontAlgn="t">
              <a:buNone/>
            </a:pPr>
            <a:endParaRPr lang="en-GB" sz="1800" b="1" dirty="0"/>
          </a:p>
          <a:p>
            <a:pPr fontAlgn="t">
              <a:buFont typeface="Arial" panose="020B0604020202020204" pitchFamily="34" charset="0"/>
              <a:buChar char="•"/>
            </a:pPr>
            <a:r>
              <a:rPr lang="en-GB" sz="1600" b="1" dirty="0"/>
              <a:t>Direct editing:</a:t>
            </a:r>
            <a:r>
              <a:rPr lang="en-GB" sz="1600" dirty="0"/>
              <a:t> Copilot can make in‑document edits automatically within the default chat experience.</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Reviewable changes:</a:t>
            </a:r>
            <a:r>
              <a:rPr lang="en-GB" sz="1600" dirty="0"/>
              <a:t> All edits are trackable, reversible, and fully under the user’s control.</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Friction‑free workflow:</a:t>
            </a:r>
            <a:r>
              <a:rPr lang="en-GB" sz="1600" dirty="0"/>
              <a:t> Removes the need to choose modes or tools so users can work more quickly.</a:t>
            </a:r>
          </a:p>
        </p:txBody>
      </p:sp>
      <p:sp>
        <p:nvSpPr>
          <p:cNvPr id="19" name="TextBox 18">
            <a:extLst>
              <a:ext uri="{FF2B5EF4-FFF2-40B4-BE49-F238E27FC236}">
                <a16:creationId xmlns:a16="http://schemas.microsoft.com/office/drawing/2014/main" id="{3C8D1861-7F1A-6165-4AC4-F20DE7F7BD90}"/>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Edits documents by default with Copilot in Word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word document open with a Copilot prompt window turning the request into a new Business Memo.">
            <a:extLst>
              <a:ext uri="{FF2B5EF4-FFF2-40B4-BE49-F238E27FC236}">
                <a16:creationId xmlns:a16="http://schemas.microsoft.com/office/drawing/2014/main" id="{78882DFC-912A-AF0B-41B7-8C10D963F36B}"/>
              </a:ext>
            </a:extLst>
          </p:cNvPr>
          <p:cNvPicPr>
            <a:picLocks noChangeAspect="1"/>
          </p:cNvPicPr>
          <p:nvPr/>
        </p:nvPicPr>
        <p:blipFill>
          <a:blip r:embed="rId3"/>
          <a:srcRect l="49392"/>
          <a:stretch>
            <a:fillRect/>
          </a:stretch>
        </p:blipFill>
        <p:spPr>
          <a:xfrm>
            <a:off x="6883686" y="1971449"/>
            <a:ext cx="3513760" cy="346808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6A2C64C-DB6C-2791-A4BC-DE2FB332A3EE}"/>
              </a:ext>
            </a:extLst>
          </p:cNvPr>
          <p:cNvSpPr txBox="1"/>
          <p:nvPr/>
        </p:nvSpPr>
        <p:spPr>
          <a:xfrm>
            <a:off x="5919778" y="5759832"/>
            <a:ext cx="5429524" cy="307777"/>
          </a:xfrm>
          <a:prstGeom prst="rect">
            <a:avLst/>
          </a:prstGeom>
          <a:noFill/>
        </p:spPr>
        <p:txBody>
          <a:bodyPr wrap="square">
            <a:spAutoFit/>
          </a:bodyPr>
          <a:lstStyle/>
          <a:p>
            <a:pPr algn="ctr"/>
            <a:r>
              <a:rPr lang="en-GB" sz="1400" dirty="0"/>
              <a:t>This feature started rolling out in February.</a:t>
            </a:r>
            <a:endParaRPr lang="en-US" sz="1100" dirty="0"/>
          </a:p>
        </p:txBody>
      </p:sp>
    </p:spTree>
    <p:extLst>
      <p:ext uri="{BB962C8B-B14F-4D97-AF65-F5344CB8AC3E}">
        <p14:creationId xmlns:p14="http://schemas.microsoft.com/office/powerpoint/2010/main" val="2136576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FCC00-ABAE-AFCD-A376-42F4083933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D6360-A0DC-E8D2-6FCD-FBA41F851199}"/>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"Edit with Copilot” will automatically turn on in Word</a:t>
            </a:r>
          </a:p>
        </p:txBody>
      </p:sp>
      <p:sp>
        <p:nvSpPr>
          <p:cNvPr id="18" name="TextBox 17">
            <a:extLst>
              <a:ext uri="{FF2B5EF4-FFF2-40B4-BE49-F238E27FC236}">
                <a16:creationId xmlns:a16="http://schemas.microsoft.com/office/drawing/2014/main" id="{FB5478A7-81E8-788B-4ACD-DF2C0DF46131}"/>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1EAF418-349A-5C3A-6B74-6A714075E05E}"/>
              </a:ext>
            </a:extLst>
          </p:cNvPr>
          <p:cNvSpPr txBox="1">
            <a:spLocks/>
          </p:cNvSpPr>
          <p:nvPr/>
        </p:nvSpPr>
        <p:spPr>
          <a:xfrm>
            <a:off x="555320" y="1070055"/>
            <a:ext cx="461118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Users can now start from a blank Word document by prompting Copilot immediately, with “Edit with Copilot” turning on automatically to keep them in a continuous AI‑assisted flow.</a:t>
            </a:r>
          </a:p>
          <a:p>
            <a:pPr marL="0" indent="0" fontAlgn="t">
              <a:buNone/>
            </a:pPr>
            <a:endParaRPr lang="en-GB" sz="1800" dirty="0"/>
          </a:p>
          <a:p>
            <a:pPr fontAlgn="t">
              <a:buFont typeface="Arial" panose="020B0604020202020204" pitchFamily="34" charset="0"/>
              <a:buChar char="•"/>
            </a:pPr>
            <a:r>
              <a:rPr lang="en-GB" sz="1600" b="1" dirty="0"/>
              <a:t>Instant start:</a:t>
            </a:r>
            <a:r>
              <a:rPr lang="en-GB" sz="1600" dirty="0"/>
              <a:t> Users can prompt Copilot directly on a blank document to begin generating content.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Automatic editing mode:</a:t>
            </a:r>
            <a:r>
              <a:rPr lang="en-GB" sz="1600" dirty="0"/>
              <a:t> “Edit with Copilot” switches on automatically to streamline the workflow.</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Continuous iteration:</a:t>
            </a:r>
            <a:r>
              <a:rPr lang="en-GB" sz="1600" dirty="0"/>
              <a:t> Keeps users in an uninterrupted AI‑supported flow for faster drafting and refinement.</a:t>
            </a:r>
          </a:p>
        </p:txBody>
      </p:sp>
      <p:sp>
        <p:nvSpPr>
          <p:cNvPr id="19" name="TextBox 18">
            <a:extLst>
              <a:ext uri="{FF2B5EF4-FFF2-40B4-BE49-F238E27FC236}">
                <a16:creationId xmlns:a16="http://schemas.microsoft.com/office/drawing/2014/main" id="{28B5347F-56FF-FF9E-FC40-29B59977DA17}"/>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Edits documents by default with Copilot in Word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word document open with a Copilot prompt window turning the request into a new Business Memo.">
            <a:extLst>
              <a:ext uri="{FF2B5EF4-FFF2-40B4-BE49-F238E27FC236}">
                <a16:creationId xmlns:a16="http://schemas.microsoft.com/office/drawing/2014/main" id="{0912AE9B-5DE4-D477-DEF6-5C93144A4F61}"/>
              </a:ext>
            </a:extLst>
          </p:cNvPr>
          <p:cNvPicPr>
            <a:picLocks noChangeAspect="1"/>
          </p:cNvPicPr>
          <p:nvPr/>
        </p:nvPicPr>
        <p:blipFill>
          <a:blip r:embed="rId3"/>
          <a:srcRect l="8678" t="-1" r="56294" b="30092"/>
          <a:stretch>
            <a:fillRect/>
          </a:stretch>
        </p:blipFill>
        <p:spPr>
          <a:xfrm>
            <a:off x="7189176" y="2105048"/>
            <a:ext cx="2890727" cy="288181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B08EE42E-11BD-568F-F0B6-64BF46020952}"/>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started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February.</a:t>
            </a:r>
            <a:endParaRPr lang="en-US" sz="1100" dirty="0">
              <a:solidFill>
                <a:schemeClr val="accent1">
                  <a:lumMod val="75000"/>
                </a:schemeClr>
              </a:solidFill>
            </a:endParaRPr>
          </a:p>
        </p:txBody>
      </p:sp>
      <p:sp>
        <p:nvSpPr>
          <p:cNvPr id="9" name="TextBox 8">
            <a:extLst>
              <a:ext uri="{FF2B5EF4-FFF2-40B4-BE49-F238E27FC236}">
                <a16:creationId xmlns:a16="http://schemas.microsoft.com/office/drawing/2014/main" id="{BCBB1763-6ADC-B27A-7DA7-5B5329FA1DFC}"/>
              </a:ext>
            </a:extLst>
          </p:cNvPr>
          <p:cNvSpPr txBox="1"/>
          <p:nvPr/>
        </p:nvSpPr>
        <p:spPr>
          <a:xfrm>
            <a:off x="11315194" y="6264527"/>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dirty="0">
                <a:solidFill>
                  <a:schemeClr val="bg2">
                    <a:lumMod val="25000"/>
                  </a:schemeClr>
                </a:solidFill>
                <a:latin typeface="Segoe UI" panose="020B0502040204020203" pitchFamily="34" charset="0"/>
              </a:rPr>
              <a:t>543241</a:t>
            </a:r>
            <a:endParaRPr lang="en-US" sz="1050" b="0" i="0" dirty="0">
              <a:solidFill>
                <a:schemeClr val="bg2">
                  <a:lumMod val="25000"/>
                </a:schemeClr>
              </a:solidFill>
              <a:effectLst/>
              <a:latin typeface="Segoe UI" panose="020B0502040204020203" pitchFamily="34" charset="0"/>
            </a:endParaRPr>
          </a:p>
        </p:txBody>
      </p:sp>
    </p:spTree>
    <p:extLst>
      <p:ext uri="{BB962C8B-B14F-4D97-AF65-F5344CB8AC3E}">
        <p14:creationId xmlns:p14="http://schemas.microsoft.com/office/powerpoint/2010/main" val="242048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B88B5-A68D-A821-DFC0-2F98E9FDE2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495B71-FACA-9A02-7B67-4A3B8EE0FA5F}"/>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Copilot is now agentic in PowerPoint on the Web</a:t>
            </a:r>
          </a:p>
        </p:txBody>
      </p:sp>
      <p:sp>
        <p:nvSpPr>
          <p:cNvPr id="18" name="TextBox 17">
            <a:extLst>
              <a:ext uri="{FF2B5EF4-FFF2-40B4-BE49-F238E27FC236}">
                <a16:creationId xmlns:a16="http://schemas.microsoft.com/office/drawing/2014/main" id="{2D853466-8A46-8485-1895-2F808E4C4546}"/>
              </a:ext>
              <a:ext uri="{C183D7F6-B498-43B3-948B-1728B52AA6E4}">
                <adec:decorative xmlns:adec="http://schemas.microsoft.com/office/drawing/2017/decorative" val="1"/>
              </a:ext>
            </a:extLst>
          </p:cNvPr>
          <p:cNvSpPr txBox="1"/>
          <p:nvPr/>
        </p:nvSpPr>
        <p:spPr>
          <a:xfrm>
            <a:off x="5293894" y="1418469"/>
            <a:ext cx="6681293" cy="468437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A0C6211-36E4-5C5E-787E-65528B56A055}"/>
              </a:ext>
            </a:extLst>
          </p:cNvPr>
          <p:cNvSpPr txBox="1">
            <a:spLocks/>
          </p:cNvSpPr>
          <p:nvPr/>
        </p:nvSpPr>
        <p:spPr>
          <a:xfrm>
            <a:off x="555320" y="1070055"/>
            <a:ext cx="4345453"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in PowerPoint on the web is now agentic, enabling users to create, edit, and refine presentations through natural conversation while maintaining structure, formatting, and branding.</a:t>
            </a:r>
          </a:p>
          <a:p>
            <a:pPr marL="0" indent="0" fontAlgn="t">
              <a:buNone/>
            </a:pPr>
            <a:endParaRPr lang="en-GB" sz="1800" dirty="0"/>
          </a:p>
          <a:p>
            <a:pPr fontAlgn="t">
              <a:buFont typeface="Arial" panose="020B0604020202020204" pitchFamily="34" charset="0"/>
              <a:buChar char="•"/>
            </a:pPr>
            <a:r>
              <a:rPr lang="en-GB" sz="1600" b="1" dirty="0"/>
              <a:t>Conversational editing:</a:t>
            </a:r>
            <a:r>
              <a:rPr lang="en-GB" sz="1600" dirty="0"/>
              <a:t> Users can start or refine presentations using natural language directly within the deck.</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End‑to‑end creation:</a:t>
            </a:r>
            <a:r>
              <a:rPr lang="en-GB" sz="1600" dirty="0"/>
              <a:t> ‘Edit with Copilot’ can generate slides, update content, improve layouts, and polish design.</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Brand‑aware output:</a:t>
            </a:r>
            <a:r>
              <a:rPr lang="en-GB" sz="1600" dirty="0"/>
              <a:t> Integrates with brand kits to apply templates, insert approved images, and ensure brand compliance.</a:t>
            </a:r>
          </a:p>
        </p:txBody>
      </p:sp>
      <p:sp>
        <p:nvSpPr>
          <p:cNvPr id="19" name="TextBox 18">
            <a:extLst>
              <a:ext uri="{FF2B5EF4-FFF2-40B4-BE49-F238E27FC236}">
                <a16:creationId xmlns:a16="http://schemas.microsoft.com/office/drawing/2014/main" id="{A4C30573-E618-C4C5-F48E-F42AB4DBD777}"/>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Copilot is now agentic in PowerPoint on the Web</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Two screenshots of the PowerPoint web app showing the Edit with Copilot side pane open with a description of what has been created.">
            <a:extLst>
              <a:ext uri="{FF2B5EF4-FFF2-40B4-BE49-F238E27FC236}">
                <a16:creationId xmlns:a16="http://schemas.microsoft.com/office/drawing/2014/main" id="{7D4761BE-D1F4-BF70-109E-0D2698D50CA9}"/>
              </a:ext>
            </a:extLst>
          </p:cNvPr>
          <p:cNvPicPr>
            <a:picLocks noChangeAspect="1"/>
          </p:cNvPicPr>
          <p:nvPr/>
        </p:nvPicPr>
        <p:blipFill>
          <a:blip r:embed="rId3"/>
          <a:stretch>
            <a:fillRect/>
          </a:stretch>
        </p:blipFill>
        <p:spPr>
          <a:xfrm>
            <a:off x="5433513" y="1866156"/>
            <a:ext cx="6402053" cy="3556696"/>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173F0F22-8A9A-E74A-3415-A7539DE13972}"/>
              </a:ext>
            </a:extLst>
          </p:cNvPr>
          <p:cNvSpPr txBox="1"/>
          <p:nvPr/>
        </p:nvSpPr>
        <p:spPr>
          <a:xfrm>
            <a:off x="5919777" y="5616601"/>
            <a:ext cx="5429524" cy="307777"/>
          </a:xfrm>
          <a:prstGeom prst="rect">
            <a:avLst/>
          </a:prstGeom>
          <a:noFill/>
        </p:spPr>
        <p:txBody>
          <a:bodyPr wrap="square">
            <a:spAutoFit/>
          </a:bodyPr>
          <a:lstStyle/>
          <a:p>
            <a:pPr algn="ctr"/>
            <a:r>
              <a:rPr lang="en-GB" sz="1400" dirty="0"/>
              <a:t>This feature started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to the Web in February</a:t>
            </a:r>
            <a:r>
              <a:rPr lang="en-GB" sz="1400" dirty="0">
                <a:solidFill>
                  <a:schemeClr val="accent1">
                    <a:lumMod val="75000"/>
                  </a:schemeClr>
                </a:solidFill>
              </a:rPr>
              <a:t>.</a:t>
            </a:r>
            <a:endParaRPr lang="en-US" sz="1000" dirty="0">
              <a:solidFill>
                <a:schemeClr val="accent1">
                  <a:lumMod val="75000"/>
                </a:schemeClr>
              </a:solidFill>
            </a:endParaRPr>
          </a:p>
        </p:txBody>
      </p:sp>
      <p:sp>
        <p:nvSpPr>
          <p:cNvPr id="9" name="TextBox 8">
            <a:extLst>
              <a:ext uri="{FF2B5EF4-FFF2-40B4-BE49-F238E27FC236}">
                <a16:creationId xmlns:a16="http://schemas.microsoft.com/office/drawing/2014/main" id="{83AF8EBA-0894-B1F5-1301-5F92512D4051}"/>
              </a:ext>
            </a:extLst>
          </p:cNvPr>
          <p:cNvSpPr txBox="1"/>
          <p:nvPr/>
        </p:nvSpPr>
        <p:spPr>
          <a:xfrm>
            <a:off x="11242295" y="6270233"/>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 548520</a:t>
            </a:r>
          </a:p>
        </p:txBody>
      </p:sp>
    </p:spTree>
    <p:extLst>
      <p:ext uri="{BB962C8B-B14F-4D97-AF65-F5344CB8AC3E}">
        <p14:creationId xmlns:p14="http://schemas.microsoft.com/office/powerpoint/2010/main" val="3863512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87B87-CEBA-76B1-7E5C-5E72FD072F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1C765-E593-BD60-6F40-E1667B09FA8D}"/>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Agents in OneDrive</a:t>
            </a:r>
          </a:p>
        </p:txBody>
      </p:sp>
      <p:sp>
        <p:nvSpPr>
          <p:cNvPr id="18" name="TextBox 17">
            <a:extLst>
              <a:ext uri="{FF2B5EF4-FFF2-40B4-BE49-F238E27FC236}">
                <a16:creationId xmlns:a16="http://schemas.microsoft.com/office/drawing/2014/main" id="{D6046920-FEB1-249E-CEDE-E6198A97EBF1}"/>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A27963E-EB9E-5F5F-5286-F1B61527AE58}"/>
              </a:ext>
            </a:extLst>
          </p:cNvPr>
          <p:cNvSpPr txBox="1">
            <a:spLocks/>
          </p:cNvSpPr>
          <p:nvPr/>
        </p:nvSpPr>
        <p:spPr>
          <a:xfrm>
            <a:off x="555320" y="1070055"/>
            <a:ext cx="425298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Agents in OneDrive let users create AI teammates that understand a full set of related files, enabling consistent, context‑aware answers across chosen documents and folders.</a:t>
            </a:r>
          </a:p>
          <a:p>
            <a:pPr marL="0" indent="0" fontAlgn="t">
              <a:buNone/>
            </a:pPr>
            <a:endParaRPr lang="en-GB" sz="1800" dirty="0"/>
          </a:p>
          <a:p>
            <a:pPr fontAlgn="t">
              <a:buFont typeface="Arial" panose="020B0604020202020204" pitchFamily="34" charset="0"/>
              <a:buChar char="•"/>
            </a:pPr>
            <a:r>
              <a:rPr lang="en-GB" sz="1600" b="1" dirty="0"/>
              <a:t>Context‑aware agents:</a:t>
            </a:r>
            <a:r>
              <a:rPr lang="en-GB" sz="1600" dirty="0"/>
              <a:t> Users can build an agent that understands a collection of selected files and folders.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Unified knowledge base:</a:t>
            </a:r>
            <a:r>
              <a:rPr lang="en-GB" sz="1600" dirty="0"/>
              <a:t> The agent draws on shared documents, plans, specs, notes, research, and decks.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Smarter responses:</a:t>
            </a:r>
            <a:r>
              <a:rPr lang="en-GB" sz="1600" dirty="0"/>
              <a:t> Provides answers grounded in the full context of the chosen content set.</a:t>
            </a:r>
          </a:p>
        </p:txBody>
      </p:sp>
      <p:sp>
        <p:nvSpPr>
          <p:cNvPr id="19" name="TextBox 18">
            <a:extLst>
              <a:ext uri="{FF2B5EF4-FFF2-40B4-BE49-F238E27FC236}">
                <a16:creationId xmlns:a16="http://schemas.microsoft.com/office/drawing/2014/main" id="{7902A4FB-D04C-29E3-1354-45FFB9775D6C}"/>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Agents in OneDrive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 showing a user creating a new agent with an overview and the steps required to create a OneDrive agent.">
            <a:extLst>
              <a:ext uri="{FF2B5EF4-FFF2-40B4-BE49-F238E27FC236}">
                <a16:creationId xmlns:a16="http://schemas.microsoft.com/office/drawing/2014/main" id="{A36B0FE9-2E52-E92E-1007-19F344182C28}"/>
              </a:ext>
            </a:extLst>
          </p:cNvPr>
          <p:cNvPicPr>
            <a:picLocks noChangeAspect="1"/>
          </p:cNvPicPr>
          <p:nvPr/>
        </p:nvPicPr>
        <p:blipFill>
          <a:blip r:embed="rId3"/>
          <a:stretch>
            <a:fillRect/>
          </a:stretch>
        </p:blipFill>
        <p:spPr>
          <a:xfrm>
            <a:off x="5608808" y="1768213"/>
            <a:ext cx="6051463" cy="360596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75932151-7210-5194-1AF2-025412E9EA40}"/>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rolled out in February.</a:t>
            </a:r>
            <a:endParaRPr lang="en-US" sz="1100" dirty="0"/>
          </a:p>
        </p:txBody>
      </p:sp>
    </p:spTree>
    <p:extLst>
      <p:ext uri="{BB962C8B-B14F-4D97-AF65-F5344CB8AC3E}">
        <p14:creationId xmlns:p14="http://schemas.microsoft.com/office/powerpoint/2010/main" val="209086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A3B7-BB89-3A7F-A845-8DF0408A1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5F354-3649-57CC-689F-1D96EF358235}"/>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Agent Recommendations</a:t>
            </a:r>
          </a:p>
        </p:txBody>
      </p:sp>
      <p:sp>
        <p:nvSpPr>
          <p:cNvPr id="18" name="TextBox 17">
            <a:extLst>
              <a:ext uri="{FF2B5EF4-FFF2-40B4-BE49-F238E27FC236}">
                <a16:creationId xmlns:a16="http://schemas.microsoft.com/office/drawing/2014/main" id="{AC324918-11A9-6B5A-CE53-A2E3F6DA4603}"/>
              </a:ext>
              <a:ext uri="{C183D7F6-B498-43B3-948B-1728B52AA6E4}">
                <adec:decorative xmlns:adec="http://schemas.microsoft.com/office/drawing/2017/decorative" val="1"/>
              </a:ext>
            </a:extLst>
          </p:cNvPr>
          <p:cNvSpPr txBox="1"/>
          <p:nvPr/>
        </p:nvSpPr>
        <p:spPr>
          <a:xfrm>
            <a:off x="5293894" y="1418470"/>
            <a:ext cx="6681293" cy="4859040"/>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94FEC14-9004-4DB8-4A98-29AEEB98810A}"/>
              </a:ext>
            </a:extLst>
          </p:cNvPr>
          <p:cNvSpPr txBox="1">
            <a:spLocks/>
          </p:cNvSpPr>
          <p:nvPr/>
        </p:nvSpPr>
        <p:spPr>
          <a:xfrm>
            <a:off x="497858" y="949739"/>
            <a:ext cx="417015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Agent Recommendations proactively suggests the most relevant agents during Copilot conversations based on user context, improving adoption and helping users get the right support at the right time.</a:t>
            </a:r>
          </a:p>
          <a:p>
            <a:pPr marL="0" indent="0" fontAlgn="t">
              <a:buNone/>
            </a:pPr>
            <a:endParaRPr lang="en-GB" sz="1800" b="1" dirty="0"/>
          </a:p>
          <a:p>
            <a:pPr fontAlgn="t">
              <a:buFont typeface="Arial" panose="020B0604020202020204" pitchFamily="34" charset="0"/>
              <a:buChar char="•"/>
            </a:pPr>
            <a:r>
              <a:rPr lang="en-GB" sz="1600" b="1" dirty="0"/>
              <a:t>Context‑driven suggestions:</a:t>
            </a:r>
            <a:r>
              <a:rPr lang="en-GB" sz="1600" dirty="0"/>
              <a:t> Copilot surfaces helpful agents automatically based on what the user is doing.</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Faster task support:</a:t>
            </a:r>
            <a:r>
              <a:rPr lang="en-GB" sz="1600" dirty="0"/>
              <a:t> Users are connected to the right specialized agent without needing to search.</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Stronger adoption:</a:t>
            </a:r>
            <a:r>
              <a:rPr lang="en-GB" sz="1600" dirty="0"/>
              <a:t> Helps organizations increase agent usage and effectiveness by presenting agents when they matter most.</a:t>
            </a:r>
          </a:p>
        </p:txBody>
      </p:sp>
      <p:sp>
        <p:nvSpPr>
          <p:cNvPr id="19" name="TextBox 18">
            <a:extLst>
              <a:ext uri="{FF2B5EF4-FFF2-40B4-BE49-F238E27FC236}">
                <a16:creationId xmlns:a16="http://schemas.microsoft.com/office/drawing/2014/main" id="{2AD83F9A-4108-AA5C-724A-405E80D30452}"/>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Agent Recommendations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11" name="Picture 10" descr="A Microsoft 365 Copilot chat web app in Work mode with a response from Copilot that includes a suggestion to try an agent.">
            <a:extLst>
              <a:ext uri="{FF2B5EF4-FFF2-40B4-BE49-F238E27FC236}">
                <a16:creationId xmlns:a16="http://schemas.microsoft.com/office/drawing/2014/main" id="{C16635C4-4C51-F86B-C03D-424E6DE3D548}"/>
              </a:ext>
            </a:extLst>
          </p:cNvPr>
          <p:cNvPicPr>
            <a:picLocks noChangeAspect="1"/>
          </p:cNvPicPr>
          <p:nvPr/>
        </p:nvPicPr>
        <p:blipFill>
          <a:blip r:embed="rId3"/>
          <a:stretch>
            <a:fillRect/>
          </a:stretch>
        </p:blipFill>
        <p:spPr>
          <a:xfrm>
            <a:off x="5625875" y="1947637"/>
            <a:ext cx="6132256" cy="3633929"/>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3BF6501A-1FCE-26FD-28B2-FE5A7E942C57}"/>
              </a:ext>
            </a:extLst>
          </p:cNvPr>
          <p:cNvSpPr txBox="1"/>
          <p:nvPr/>
        </p:nvSpPr>
        <p:spPr>
          <a:xfrm>
            <a:off x="5977241" y="5672772"/>
            <a:ext cx="5429524" cy="307777"/>
          </a:xfrm>
          <a:prstGeom prst="rect">
            <a:avLst/>
          </a:prstGeom>
          <a:noFill/>
        </p:spPr>
        <p:txBody>
          <a:bodyPr wrap="square">
            <a:spAutoFit/>
          </a:bodyPr>
          <a:lstStyle/>
          <a:p>
            <a:pPr algn="ctr"/>
            <a:r>
              <a:rPr lang="en-GB" sz="1400" dirty="0"/>
              <a:t>This feature rolled out in February.</a:t>
            </a:r>
            <a:endParaRPr lang="en-US" sz="1100" dirty="0"/>
          </a:p>
        </p:txBody>
      </p:sp>
    </p:spTree>
    <p:extLst>
      <p:ext uri="{BB962C8B-B14F-4D97-AF65-F5344CB8AC3E}">
        <p14:creationId xmlns:p14="http://schemas.microsoft.com/office/powerpoint/2010/main" val="1371611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1405-5B2F-89EF-3927-E8A068BEF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01013-1C50-A55D-338B-79E2FCA1A382}"/>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Expansion of People Skills</a:t>
            </a:r>
          </a:p>
        </p:txBody>
      </p:sp>
      <p:sp>
        <p:nvSpPr>
          <p:cNvPr id="18" name="TextBox 17">
            <a:extLst>
              <a:ext uri="{FF2B5EF4-FFF2-40B4-BE49-F238E27FC236}">
                <a16:creationId xmlns:a16="http://schemas.microsoft.com/office/drawing/2014/main" id="{D78C7F55-C4B0-9423-EBA4-4BD6CD8B0F4D}"/>
              </a:ext>
              <a:ext uri="{C183D7F6-B498-43B3-948B-1728B52AA6E4}">
                <adec:decorative xmlns:adec="http://schemas.microsoft.com/office/drawing/2017/decorative" val="1"/>
              </a:ext>
            </a:extLst>
          </p:cNvPr>
          <p:cNvSpPr txBox="1"/>
          <p:nvPr/>
        </p:nvSpPr>
        <p:spPr>
          <a:xfrm>
            <a:off x="5977241" y="1418470"/>
            <a:ext cx="5997946"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94F5D639-458A-F40D-45CB-96C6248871A6}"/>
              </a:ext>
            </a:extLst>
          </p:cNvPr>
          <p:cNvSpPr txBox="1">
            <a:spLocks/>
          </p:cNvSpPr>
          <p:nvPr/>
        </p:nvSpPr>
        <p:spPr>
          <a:xfrm>
            <a:off x="497859" y="949739"/>
            <a:ext cx="512307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600" b="1" dirty="0"/>
              <a:t>People Skills provides a shared skills intelligence layer across Microsoft 365 to help employees and leaders understand and act on workforce capabilities. Expansion of People Skills in three key ways: </a:t>
            </a:r>
          </a:p>
          <a:p>
            <a:pPr marL="0" indent="0" fontAlgn="t">
              <a:buNone/>
            </a:pPr>
            <a:endParaRPr lang="en-GB" sz="1600" dirty="0"/>
          </a:p>
          <a:p>
            <a:pPr marL="342900" indent="-342900" fontAlgn="t">
              <a:buFont typeface="+mj-lt"/>
              <a:buAutoNum type="arabicPeriod"/>
            </a:pPr>
            <a:r>
              <a:rPr lang="en-GB" sz="1600" b="1" dirty="0"/>
              <a:t>To more users: </a:t>
            </a:r>
            <a:r>
              <a:rPr lang="en-GB" sz="1600" dirty="0"/>
              <a:t>AI-powered skill inferencing is now available to Microsoft 365 E3 and E5 license holders.</a:t>
            </a:r>
          </a:p>
          <a:p>
            <a:pPr marL="342900" indent="-342900" fontAlgn="t">
              <a:buFont typeface="+mj-lt"/>
              <a:buAutoNum type="arabicPeriod"/>
            </a:pPr>
            <a:endParaRPr lang="en-GB" sz="1600" dirty="0"/>
          </a:p>
          <a:p>
            <a:pPr marL="342900" indent="-342900" fontAlgn="t">
              <a:buFont typeface="+mj-lt"/>
              <a:buAutoNum type="arabicPeriod"/>
            </a:pPr>
            <a:r>
              <a:rPr lang="en-GB" sz="1600" b="1" dirty="0"/>
              <a:t>To more surfaces: </a:t>
            </a:r>
            <a:r>
              <a:rPr lang="en-GB" sz="1600" dirty="0"/>
              <a:t>Beyond M365 Copilot, skills data is now integrated into a new set of Copilot agents—including the Learning agent and Workforce Insights agent—and will soon appear on the Teams profile card.</a:t>
            </a:r>
          </a:p>
          <a:p>
            <a:pPr marL="342900" indent="-342900" fontAlgn="t">
              <a:buFont typeface="+mj-lt"/>
              <a:buAutoNum type="arabicPeriod"/>
            </a:pPr>
            <a:endParaRPr lang="en-GB" sz="1600" dirty="0"/>
          </a:p>
          <a:p>
            <a:pPr marL="342900" indent="-342900" fontAlgn="t">
              <a:buFont typeface="+mj-lt"/>
              <a:buAutoNum type="arabicPeriod"/>
            </a:pPr>
            <a:r>
              <a:rPr lang="en-GB" sz="1600" b="1" dirty="0"/>
              <a:t>Flexible and simplified admin controls: </a:t>
            </a:r>
            <a:r>
              <a:rPr lang="en-GB" sz="1600" dirty="0"/>
              <a:t>Admins can now enable People Skills for specific users or groups and also import custom skills libraries directly from local files in addition to SharePoint-hosted files. </a:t>
            </a:r>
          </a:p>
        </p:txBody>
      </p:sp>
      <p:sp>
        <p:nvSpPr>
          <p:cNvPr id="19" name="TextBox 18">
            <a:extLst>
              <a:ext uri="{FF2B5EF4-FFF2-40B4-BE49-F238E27FC236}">
                <a16:creationId xmlns:a16="http://schemas.microsoft.com/office/drawing/2014/main" id="{4690002E-E53F-D7F7-464B-6B0C50787B4B}"/>
              </a:ext>
            </a:extLst>
          </p:cNvPr>
          <p:cNvSpPr txBox="1"/>
          <p:nvPr/>
        </p:nvSpPr>
        <p:spPr>
          <a:xfrm>
            <a:off x="6304276" y="125049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Expansion of People Skills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000F832A-3E1A-D2FE-0A5E-FBD0E380D613}"/>
              </a:ext>
            </a:extLst>
          </p:cNvPr>
          <p:cNvSpPr txBox="1"/>
          <p:nvPr/>
        </p:nvSpPr>
        <p:spPr>
          <a:xfrm>
            <a:off x="6333552" y="5219709"/>
            <a:ext cx="5429524" cy="523220"/>
          </a:xfrm>
          <a:prstGeom prst="rect">
            <a:avLst/>
          </a:prstGeom>
          <a:noFill/>
        </p:spPr>
        <p:txBody>
          <a:bodyPr wrap="square">
            <a:spAutoFit/>
          </a:bodyPr>
          <a:lstStyle/>
          <a:p>
            <a:pPr algn="ctr"/>
            <a:r>
              <a:rPr lang="en-GB" sz="1400" dirty="0">
                <a:solidFill>
                  <a:schemeClr val="accent1">
                    <a:lumMod val="75000"/>
                  </a:schemeClr>
                </a:solidFill>
                <a:hlinkClick r:id="rId3">
                  <a:extLst>
                    <a:ext uri="{A12FA001-AC4F-418D-AE19-62706E023703}">
                      <ahyp:hlinkClr xmlns:ahyp="http://schemas.microsoft.com/office/drawing/2018/hyperlinkcolor" val="tx"/>
                    </a:ext>
                  </a:extLst>
                </a:hlinkClick>
              </a:rPr>
              <a:t>People Skills: Expanding skills intelligence to more users and surfaces across Microsoft 365 | Microsoft Community Hub</a:t>
            </a:r>
            <a:endParaRPr lang="en-US" sz="1100" dirty="0">
              <a:solidFill>
                <a:schemeClr val="accent1">
                  <a:lumMod val="75000"/>
                </a:schemeClr>
              </a:solidFill>
            </a:endParaRPr>
          </a:p>
        </p:txBody>
      </p:sp>
      <p:pic>
        <p:nvPicPr>
          <p:cNvPr id="10" name="Picture 9">
            <a:extLst>
              <a:ext uri="{FF2B5EF4-FFF2-40B4-BE49-F238E27FC236}">
                <a16:creationId xmlns:a16="http://schemas.microsoft.com/office/drawing/2014/main" id="{D34F31F0-9FA7-08AE-4A62-32E112B15F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08819" y="1923820"/>
            <a:ext cx="5285323" cy="3010359"/>
          </a:xfrm>
          <a:prstGeom prst="rect">
            <a:avLst/>
          </a:prstGeom>
        </p:spPr>
      </p:pic>
    </p:spTree>
    <p:extLst>
      <p:ext uri="{BB962C8B-B14F-4D97-AF65-F5344CB8AC3E}">
        <p14:creationId xmlns:p14="http://schemas.microsoft.com/office/powerpoint/2010/main" val="203529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7332-CE4D-2B91-478B-A887B50CA64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1ECC105-FFE3-BC12-2508-0FB0C338690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C44AE99E-337E-41DB-9B59-990878017072}"/>
              </a:ext>
            </a:extLst>
          </p:cNvPr>
          <p:cNvSpPr>
            <a:spLocks noGrp="1"/>
          </p:cNvSpPr>
          <p:nvPr>
            <p:ph type="title"/>
          </p:nvPr>
        </p:nvSpPr>
        <p:spPr>
          <a:xfrm>
            <a:off x="1072105" y="3421793"/>
            <a:ext cx="9144000" cy="498598"/>
          </a:xfrm>
        </p:spPr>
        <p:txBody>
          <a:bodyPr/>
          <a:lstStyle/>
          <a:p>
            <a:r>
              <a:rPr lang="en-US" noProof="0" dirty="0"/>
              <a:t>IT admin capabilities</a:t>
            </a:r>
          </a:p>
        </p:txBody>
      </p:sp>
    </p:spTree>
    <p:extLst>
      <p:ext uri="{BB962C8B-B14F-4D97-AF65-F5344CB8AC3E}">
        <p14:creationId xmlns:p14="http://schemas.microsoft.com/office/powerpoint/2010/main" val="249576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72E5D-A94D-A409-9F53-60B49E369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EB39E5-BFE8-73DA-14F5-9F1221C7FA7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Power User Report in the Copilot Adoption PBI</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9D52901-23F0-CA0A-073F-F55753C888C7}"/>
              </a:ext>
              <a:ext uri="{C183D7F6-B498-43B3-948B-1728B52AA6E4}">
                <adec:decorative xmlns:adec="http://schemas.microsoft.com/office/drawing/2017/decorative" val="1"/>
              </a:ext>
            </a:extLst>
          </p:cNvPr>
          <p:cNvSpPr txBox="1"/>
          <p:nvPr/>
        </p:nvSpPr>
        <p:spPr>
          <a:xfrm>
            <a:off x="5505750" y="1389742"/>
            <a:ext cx="6384716" cy="483484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E8668F4B-BB91-4EE9-F617-48DEFC7A083F}"/>
              </a:ext>
            </a:extLst>
          </p:cNvPr>
          <p:cNvSpPr txBox="1">
            <a:spLocks/>
          </p:cNvSpPr>
          <p:nvPr/>
        </p:nvSpPr>
        <p:spPr>
          <a:xfrm>
            <a:off x="453337" y="1168392"/>
            <a:ext cx="440633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Admins can now use the Power User Report in the Copilot Adoption Power BI to identify power, habitual, novice, and non‑users, enabling targeted enablement and adoption strategies.</a:t>
            </a:r>
          </a:p>
          <a:p>
            <a:pPr marL="0" indent="0" fontAlgn="t">
              <a:buNone/>
            </a:pPr>
            <a:endParaRPr lang="en-GB" sz="1800" dirty="0"/>
          </a:p>
          <a:p>
            <a:pPr fontAlgn="t">
              <a:buFont typeface="Arial" panose="020B0604020202020204" pitchFamily="34" charset="0"/>
              <a:buChar char="•"/>
            </a:pPr>
            <a:r>
              <a:rPr lang="en-GB" sz="1600" b="1" dirty="0"/>
              <a:t>Power User Report:</a:t>
            </a:r>
            <a:r>
              <a:rPr lang="en-GB" sz="1600" dirty="0"/>
              <a:t> Classifies users by Copilot usage frequency and consistency.</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Targeted enablement:</a:t>
            </a:r>
            <a:r>
              <a:rPr lang="en-GB" sz="1600" dirty="0"/>
              <a:t> Helps admins focus training and support on specific user groups.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Adoption insights:</a:t>
            </a:r>
            <a:r>
              <a:rPr lang="en-GB" sz="1600" dirty="0"/>
              <a:t> Reveals which users rely on Copilot most and where additional support is needed.</a:t>
            </a:r>
          </a:p>
        </p:txBody>
      </p:sp>
      <p:sp>
        <p:nvSpPr>
          <p:cNvPr id="19" name="TextBox 18">
            <a:extLst>
              <a:ext uri="{FF2B5EF4-FFF2-40B4-BE49-F238E27FC236}">
                <a16:creationId xmlns:a16="http://schemas.microsoft.com/office/drawing/2014/main" id="{4F544B8A-B712-FF12-7A2F-B5C726AAD1C9}"/>
              </a:ext>
            </a:extLst>
          </p:cNvPr>
          <p:cNvSpPr txBox="1"/>
          <p:nvPr/>
        </p:nvSpPr>
        <p:spPr>
          <a:xfrm>
            <a:off x="5765181" y="1184370"/>
            <a:ext cx="5864843"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Power User Report in the Copilot Adoption PBI</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Power Users report showing Copilot usage segments (power, habitual, novice, non users) with overall count, usage trends by group, and app level usage tables.”">
            <a:extLst>
              <a:ext uri="{FF2B5EF4-FFF2-40B4-BE49-F238E27FC236}">
                <a16:creationId xmlns:a16="http://schemas.microsoft.com/office/drawing/2014/main" id="{D789B651-B411-8575-B075-49C8A66614BC}"/>
              </a:ext>
            </a:extLst>
          </p:cNvPr>
          <p:cNvPicPr>
            <a:picLocks noChangeAspect="1"/>
          </p:cNvPicPr>
          <p:nvPr/>
        </p:nvPicPr>
        <p:blipFill>
          <a:blip r:embed="rId3"/>
          <a:stretch>
            <a:fillRect/>
          </a:stretch>
        </p:blipFill>
        <p:spPr>
          <a:xfrm>
            <a:off x="6868743" y="1777541"/>
            <a:ext cx="3462180" cy="3886200"/>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42F9F160-2F6B-7CDF-9206-0A0758EED567}"/>
              </a:ext>
            </a:extLst>
          </p:cNvPr>
          <p:cNvSpPr txBox="1"/>
          <p:nvPr/>
        </p:nvSpPr>
        <p:spPr>
          <a:xfrm>
            <a:off x="5711593" y="5869113"/>
            <a:ext cx="5972017" cy="307777"/>
          </a:xfrm>
          <a:prstGeom prst="rect">
            <a:avLst/>
          </a:prstGeom>
          <a:noFill/>
        </p:spPr>
        <p:txBody>
          <a:bodyPr wrap="square">
            <a:spAutoFit/>
          </a:bodyPr>
          <a:lstStyle/>
          <a:p>
            <a:pPr algn="ctr"/>
            <a:r>
              <a:rPr lang="en-GB" sz="1400" b="0" i="0" dirty="0">
                <a:effectLst/>
                <a:latin typeface="Segoe UI" panose="020B0502040204020203" pitchFamily="34" charset="0"/>
              </a:rPr>
              <a:t>This feature is rolling out in March.</a:t>
            </a:r>
            <a:endParaRPr lang="en-US" sz="1100" noProof="0" dirty="0">
              <a:solidFill>
                <a:schemeClr val="accent1">
                  <a:lumMod val="75000"/>
                </a:schemeClr>
              </a:solidFill>
            </a:endParaRPr>
          </a:p>
        </p:txBody>
      </p:sp>
    </p:spTree>
    <p:extLst>
      <p:ext uri="{BB962C8B-B14F-4D97-AF65-F5344CB8AC3E}">
        <p14:creationId xmlns:p14="http://schemas.microsoft.com/office/powerpoint/2010/main" val="40054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81481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D5BF2-1C18-4D55-E9BC-9C7C7E11E9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A860491-5957-5372-4086-5CC8199DA0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2381CC-C182-08B1-DDC1-824D1F6DCBCC}"/>
              </a:ext>
              <a:ext uri="{C183D7F6-B498-43B3-948B-1728B52AA6E4}">
                <adec:decorative xmlns:adec="http://schemas.microsoft.com/office/drawing/2017/decorative" val="1"/>
              </a:ext>
            </a:extLst>
          </p:cNvPr>
          <p:cNvSpPr txBox="1"/>
          <p:nvPr/>
        </p:nvSpPr>
        <p:spPr>
          <a:xfrm>
            <a:off x="5907182" y="1328227"/>
            <a:ext cx="6203708"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E0DFCD3-4206-48DC-0816-C7DF984E6869}"/>
              </a:ext>
              <a:ext uri="{C183D7F6-B498-43B3-948B-1728B52AA6E4}">
                <adec:decorative xmlns:adec="http://schemas.microsoft.com/office/drawing/2017/decorative" val="1"/>
              </a:ext>
            </a:extLst>
          </p:cNvPr>
          <p:cNvSpPr txBox="1"/>
          <p:nvPr/>
        </p:nvSpPr>
        <p:spPr>
          <a:xfrm>
            <a:off x="156604" y="1328227"/>
            <a:ext cx="5565643"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CD21D22A-4A2E-C45B-DA01-1CC71C270954}"/>
              </a:ext>
            </a:extLst>
          </p:cNvPr>
          <p:cNvSpPr>
            <a:spLocks noGrp="1"/>
          </p:cNvSpPr>
          <p:nvPr>
            <p:ph type="title" idx="4294967295"/>
          </p:nvPr>
        </p:nvSpPr>
        <p:spPr>
          <a:xfrm>
            <a:off x="2121041" y="29648"/>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What’s new in 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February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F14F86A4-3C4A-B9E2-8E83-E96C76E6E4C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89350A8B-5495-94C4-A1FA-30D0F042765F}"/>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IT admin capabilities</a:t>
            </a:r>
          </a:p>
        </p:txBody>
      </p:sp>
      <p:sp>
        <p:nvSpPr>
          <p:cNvPr id="18" name="TextBox 17">
            <a:extLst>
              <a:ext uri="{FF2B5EF4-FFF2-40B4-BE49-F238E27FC236}">
                <a16:creationId xmlns:a16="http://schemas.microsoft.com/office/drawing/2014/main" id="{76798B32-ADA7-72FA-DCFA-C244D13FF8E3}"/>
              </a:ext>
            </a:extLst>
          </p:cNvPr>
          <p:cNvSpPr txBox="1"/>
          <p:nvPr/>
        </p:nvSpPr>
        <p:spPr>
          <a:xfrm>
            <a:off x="59425" y="1398027"/>
            <a:ext cx="5565643" cy="2637517"/>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Power user report and intelligent summaries for Copilot Dashboard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Business justification when requesting a Microsoft 365 Copilot license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 new Copilot readiness page in the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Admins can now enable AI-powered skill updates for user profiles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Risk-based inventory of AI agents for Microsoft Defender</a:t>
            </a:r>
          </a:p>
        </p:txBody>
      </p:sp>
      <p:sp>
        <p:nvSpPr>
          <p:cNvPr id="12" name="TextBox 11">
            <a:extLst>
              <a:ext uri="{FF2B5EF4-FFF2-40B4-BE49-F238E27FC236}">
                <a16:creationId xmlns:a16="http://schemas.microsoft.com/office/drawing/2014/main" id="{35BB99F8-4983-B9F3-781E-939D9976DFAF}"/>
              </a:ext>
              <a:ext uri="{C183D7F6-B498-43B3-948B-1728B52AA6E4}">
                <adec:decorative xmlns:adec="http://schemas.microsoft.com/office/drawing/2017/decorative" val="1"/>
              </a:ext>
            </a:extLst>
          </p:cNvPr>
          <p:cNvSpPr txBox="1"/>
          <p:nvPr/>
        </p:nvSpPr>
        <p:spPr>
          <a:xfrm>
            <a:off x="156605" y="4725050"/>
            <a:ext cx="5565642"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ABCE318-3C0E-F16E-F8FD-F0C935935B4F}"/>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Extensibility</a:t>
            </a:r>
          </a:p>
        </p:txBody>
      </p:sp>
      <p:sp>
        <p:nvSpPr>
          <p:cNvPr id="14" name="TextBox 13">
            <a:extLst>
              <a:ext uri="{FF2B5EF4-FFF2-40B4-BE49-F238E27FC236}">
                <a16:creationId xmlns:a16="http://schemas.microsoft.com/office/drawing/2014/main" id="{F1BABFD2-5EE8-999E-3417-24F70A880D92}"/>
              </a:ext>
            </a:extLst>
          </p:cNvPr>
          <p:cNvSpPr txBox="1"/>
          <p:nvPr/>
        </p:nvSpPr>
        <p:spPr>
          <a:xfrm>
            <a:off x="81112" y="4876080"/>
            <a:ext cx="5565642" cy="1708160"/>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access, and coordination for agents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35 new Copilot connectors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Copilot Connector Checker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Federated Copilot connectors are now available in Public Preview</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Connector Usage report</a:t>
            </a:r>
          </a:p>
        </p:txBody>
      </p:sp>
      <p:sp>
        <p:nvSpPr>
          <p:cNvPr id="5" name="TextBox 4">
            <a:extLst>
              <a:ext uri="{FF2B5EF4-FFF2-40B4-BE49-F238E27FC236}">
                <a16:creationId xmlns:a16="http://schemas.microsoft.com/office/drawing/2014/main" id="{C61416EB-B728-4325-91D8-6EEB1431787E}"/>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135455C4-36E7-A385-AD14-E0DF62C509CD}"/>
              </a:ext>
            </a:extLst>
          </p:cNvPr>
          <p:cNvSpPr txBox="1"/>
          <p:nvPr/>
        </p:nvSpPr>
        <p:spPr>
          <a:xfrm>
            <a:off x="5878851" y="1490431"/>
            <a:ext cx="6313149" cy="4987387"/>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GPT-5.3 Instant in Microsoft 365 Copilot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Text selection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Expanded grounding for Copilot Chat – SharePoint Lists or sites and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Project Manager Agent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integrated with Copilot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mobile widgets and actions buttons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Brand kits within Copilot Create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Search – Email attachment search</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communities </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Updated recaps and customizable templates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scheduling and preparation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meeting time analytics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Edits documents by default with Copilot in Word</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is now agentic in PowerPoint on the Web</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Agents in OneDrive</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Agent recommendations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Expansion of People Skills</a:t>
            </a:r>
            <a:endParaRPr lang="en-US" sz="14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07225E1-0E3E-8BDD-936C-102AF911F797}"/>
              </a:ext>
              <a:ext uri="{C183D7F6-B498-43B3-948B-1728B52AA6E4}">
                <adec:decorative xmlns:adec="http://schemas.microsoft.com/office/drawing/2017/decorative" val="1"/>
              </a:ext>
            </a:extLst>
          </p:cNvPr>
          <p:cNvGrpSpPr/>
          <p:nvPr/>
        </p:nvGrpSpPr>
        <p:grpSpPr>
          <a:xfrm>
            <a:off x="10814380" y="499"/>
            <a:ext cx="1444350" cy="1219186"/>
            <a:chOff x="10404657" y="488"/>
            <a:chExt cx="1873018" cy="1955102"/>
          </a:xfrm>
          <a:solidFill>
            <a:srgbClr val="727372"/>
          </a:solidFill>
        </p:grpSpPr>
        <p:sp>
          <p:nvSpPr>
            <p:cNvPr id="9" name="Diagonal Stripe 8">
              <a:extLst>
                <a:ext uri="{FF2B5EF4-FFF2-40B4-BE49-F238E27FC236}">
                  <a16:creationId xmlns:a16="http://schemas.microsoft.com/office/drawing/2014/main" id="{378057FC-03B6-5FCA-273C-7093A5228816}"/>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96BF5DD0-FECD-1105-F39B-898E9F95C64E}"/>
                </a:ext>
              </a:extLst>
            </p:cNvPr>
            <p:cNvSpPr txBox="1"/>
            <p:nvPr/>
          </p:nvSpPr>
          <p:spPr>
            <a:xfrm rot="2502686">
              <a:off x="10742554" y="609465"/>
              <a:ext cx="1535121"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a:t>
              </a:r>
              <a:r>
                <a:rPr lang="en-US" sz="1100" kern="0" spc="-71" dirty="0">
                  <a:solidFill>
                    <a:srgbClr val="5C5AD4"/>
                  </a:solidFill>
                  <a:latin typeface="Segoe UI Semibold"/>
                </a:rPr>
                <a:t>3</a:t>
              </a:r>
              <a:r>
                <a:rPr lang="en-US" sz="1100" kern="0" spc="-71" baseline="30000" dirty="0">
                  <a:solidFill>
                    <a:srgbClr val="5C5AD4"/>
                  </a:solidFill>
                  <a:latin typeface="Segoe UI Semibold"/>
                </a:rPr>
                <a:t>rd</a:t>
              </a:r>
              <a:r>
                <a:rPr lang="en-US" sz="1100" kern="0" spc="-71" dirty="0">
                  <a:solidFill>
                    <a:srgbClr val="5C5AD4"/>
                  </a:solidFill>
                  <a:latin typeface="Segoe UI Semibold"/>
                </a:rPr>
                <a:t> March</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0755433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38D06-F03E-8135-D2F1-3B794115AB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25CE3-42D1-730D-A472-251B43AD0DC6}"/>
              </a:ext>
            </a:extLst>
          </p:cNvPr>
          <p:cNvSpPr>
            <a:spLocks noGrp="1"/>
          </p:cNvSpPr>
          <p:nvPr>
            <p:ph type="title"/>
          </p:nvPr>
        </p:nvSpPr>
        <p:spPr>
          <a:xfrm>
            <a:off x="555320" y="459612"/>
            <a:ext cx="1153969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Intelligent summaries</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43837DA7-B8DF-346B-8BCA-4B65449796F6}"/>
              </a:ext>
              <a:ext uri="{C183D7F6-B498-43B3-948B-1728B52AA6E4}">
                <adec:decorative xmlns:adec="http://schemas.microsoft.com/office/drawing/2017/decorative" val="1"/>
              </a:ext>
            </a:extLst>
          </p:cNvPr>
          <p:cNvSpPr txBox="1"/>
          <p:nvPr/>
        </p:nvSpPr>
        <p:spPr>
          <a:xfrm>
            <a:off x="5116530" y="1212351"/>
            <a:ext cx="6794419" cy="527064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BADC3321-47BD-2AC6-5D46-ED37F25D2A54}"/>
              </a:ext>
            </a:extLst>
          </p:cNvPr>
          <p:cNvSpPr txBox="1">
            <a:spLocks/>
          </p:cNvSpPr>
          <p:nvPr/>
        </p:nvSpPr>
        <p:spPr>
          <a:xfrm>
            <a:off x="517195" y="1043883"/>
            <a:ext cx="4291111"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Intelligent summaries surface key Copilot adoption trends and highlight areas where targeted actions can accelerate usage, with prompts that guide deeper exploration.</a:t>
            </a:r>
          </a:p>
          <a:p>
            <a:pPr marL="0" indent="0" fontAlgn="t">
              <a:buNone/>
            </a:pPr>
            <a:endParaRPr lang="en-GB" sz="1800" dirty="0"/>
          </a:p>
          <a:p>
            <a:pPr fontAlgn="t">
              <a:buFont typeface="Arial" panose="020B0604020202020204" pitchFamily="34" charset="0"/>
              <a:buChar char="•"/>
            </a:pPr>
            <a:r>
              <a:rPr lang="en-GB" sz="1600" b="1" dirty="0"/>
              <a:t>Trend highlights:</a:t>
            </a:r>
            <a:r>
              <a:rPr lang="en-GB" sz="1600" dirty="0"/>
              <a:t> Automatically identifies what’s working in Copilot adoption and where attention is needed.</a:t>
            </a:r>
          </a:p>
          <a:p>
            <a:pPr fontAlgn="t">
              <a:buFont typeface="Arial" panose="020B0604020202020204" pitchFamily="34" charset="0"/>
              <a:buChar char="•"/>
            </a:pPr>
            <a:endParaRPr lang="en-GB" sz="1600" b="1" dirty="0"/>
          </a:p>
          <a:p>
            <a:pPr fontAlgn="t">
              <a:buFont typeface="Arial" panose="020B0604020202020204" pitchFamily="34" charset="0"/>
              <a:buChar char="•"/>
            </a:pPr>
            <a:r>
              <a:rPr lang="en-GB" sz="1600" b="1" dirty="0"/>
              <a:t>Focused insights:</a:t>
            </a:r>
            <a:r>
              <a:rPr lang="en-GB" sz="1600" dirty="0"/>
              <a:t> Surfaces success areas so teams can double down on effective adoption patterns.</a:t>
            </a:r>
          </a:p>
          <a:p>
            <a:pPr fontAlgn="t">
              <a:buFont typeface="Arial" panose="020B0604020202020204" pitchFamily="34" charset="0"/>
              <a:buChar char="•"/>
            </a:pPr>
            <a:endParaRPr lang="en-GB" sz="1600" b="1" dirty="0"/>
          </a:p>
          <a:p>
            <a:pPr fontAlgn="t">
              <a:buFont typeface="Arial" panose="020B0604020202020204" pitchFamily="34" charset="0"/>
              <a:buChar char="•"/>
            </a:pPr>
            <a:r>
              <a:rPr lang="en-GB" sz="1600" b="1" dirty="0"/>
              <a:t>Guided exploration:</a:t>
            </a:r>
            <a:r>
              <a:rPr lang="en-GB" sz="1600" dirty="0"/>
              <a:t> Suggested prompts help users dig deeper into underlying drivers and trends.</a:t>
            </a:r>
          </a:p>
        </p:txBody>
      </p:sp>
      <p:sp>
        <p:nvSpPr>
          <p:cNvPr id="19" name="TextBox 18">
            <a:extLst>
              <a:ext uri="{FF2B5EF4-FFF2-40B4-BE49-F238E27FC236}">
                <a16:creationId xmlns:a16="http://schemas.microsoft.com/office/drawing/2014/main" id="{5DEA9DA9-51DD-4B0D-32C9-B15E1E672C4F}"/>
              </a:ext>
            </a:extLst>
          </p:cNvPr>
          <p:cNvSpPr txBox="1"/>
          <p:nvPr/>
        </p:nvSpPr>
        <p:spPr>
          <a:xfrm>
            <a:off x="5856439" y="1002783"/>
            <a:ext cx="5314599"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Intelligent summaries</a:t>
            </a:r>
          </a:p>
        </p:txBody>
      </p:sp>
      <p:pic>
        <p:nvPicPr>
          <p:cNvPr id="5" name="Picture 4" descr="Two-panel layout showing Copilot and agent reporting for business and IT, with dashboards highlighting AI strategy, usage, adoption, and operational insights in Microsoft 365.">
            <a:extLst>
              <a:ext uri="{FF2B5EF4-FFF2-40B4-BE49-F238E27FC236}">
                <a16:creationId xmlns:a16="http://schemas.microsoft.com/office/drawing/2014/main" id="{6A099836-401F-E036-E033-5A3097181104}"/>
              </a:ext>
            </a:extLst>
          </p:cNvPr>
          <p:cNvPicPr>
            <a:picLocks noChangeAspect="1"/>
          </p:cNvPicPr>
          <p:nvPr/>
        </p:nvPicPr>
        <p:blipFill>
          <a:blip r:embed="rId3"/>
          <a:stretch>
            <a:fillRect/>
          </a:stretch>
        </p:blipFill>
        <p:spPr>
          <a:xfrm>
            <a:off x="5584843" y="1600150"/>
            <a:ext cx="5857789" cy="4227694"/>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B01C292F-8618-BFA7-D8F4-F1408E07A57C}"/>
              </a:ext>
            </a:extLst>
          </p:cNvPr>
          <p:cNvSpPr txBox="1"/>
          <p:nvPr/>
        </p:nvSpPr>
        <p:spPr>
          <a:xfrm>
            <a:off x="5902935" y="6001530"/>
            <a:ext cx="5539697" cy="307777"/>
          </a:xfrm>
          <a:prstGeom prst="rect">
            <a:avLst/>
          </a:prstGeom>
          <a:noFill/>
        </p:spPr>
        <p:txBody>
          <a:bodyPr wrap="square">
            <a:spAutoFit/>
          </a:bodyPr>
          <a:lstStyle/>
          <a:p>
            <a:pPr algn="ctr"/>
            <a:r>
              <a:rPr lang="en-GB" sz="1400" b="0" i="0" dirty="0">
                <a:solidFill>
                  <a:srgbClr val="1E1E1E"/>
                </a:solidFill>
                <a:effectLst/>
                <a:latin typeface="Segoe UI" panose="020B0502040204020203" pitchFamily="34" charset="0"/>
              </a:rPr>
              <a:t>This feature is rolling out in March.</a:t>
            </a:r>
            <a:endParaRPr lang="en-US" sz="1100" noProof="0" dirty="0">
              <a:solidFill>
                <a:srgbClr val="7030A0"/>
              </a:solidFill>
            </a:endParaRPr>
          </a:p>
        </p:txBody>
      </p:sp>
    </p:spTree>
    <p:extLst>
      <p:ext uri="{BB962C8B-B14F-4D97-AF65-F5344CB8AC3E}">
        <p14:creationId xmlns:p14="http://schemas.microsoft.com/office/powerpoint/2010/main" val="92114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16667E-6 -3.33333E-6 L -4.16667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BDBB8-2342-D8D4-1F55-ECADD2D836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CC2ABD-FDFB-DFA4-6EF7-21C686079EEF}"/>
              </a:ext>
            </a:extLst>
          </p:cNvPr>
          <p:cNvSpPr>
            <a:spLocks noGrp="1"/>
          </p:cNvSpPr>
          <p:nvPr>
            <p:ph type="title"/>
          </p:nvPr>
        </p:nvSpPr>
        <p:spPr>
          <a:xfrm>
            <a:off x="555319" y="459612"/>
            <a:ext cx="11111286"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Business justification when requesting a Microsoft 365 Copilot license</a:t>
            </a:r>
          </a:p>
        </p:txBody>
      </p:sp>
      <p:sp>
        <p:nvSpPr>
          <p:cNvPr id="18" name="TextBox 17">
            <a:extLst>
              <a:ext uri="{FF2B5EF4-FFF2-40B4-BE49-F238E27FC236}">
                <a16:creationId xmlns:a16="http://schemas.microsoft.com/office/drawing/2014/main" id="{AC6DC3D4-BA2A-D108-4966-96D6BD184091}"/>
              </a:ext>
              <a:ext uri="{C183D7F6-B498-43B3-948B-1728B52AA6E4}">
                <adec:decorative xmlns:adec="http://schemas.microsoft.com/office/drawing/2017/decorative" val="1"/>
              </a:ext>
            </a:extLst>
          </p:cNvPr>
          <p:cNvSpPr txBox="1"/>
          <p:nvPr/>
        </p:nvSpPr>
        <p:spPr>
          <a:xfrm>
            <a:off x="5432156" y="1405413"/>
            <a:ext cx="6427748" cy="450628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D4E8B738-7BA2-B3AA-EF19-940DEB212E0B}"/>
              </a:ext>
            </a:extLst>
          </p:cNvPr>
          <p:cNvSpPr txBox="1">
            <a:spLocks/>
          </p:cNvSpPr>
          <p:nvPr/>
        </p:nvSpPr>
        <p:spPr>
          <a:xfrm>
            <a:off x="525395" y="1065411"/>
            <a:ext cx="422126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Users can now add a business justification when requesting a Microsoft 365 Copilot license, giving IT admins clearer context to approve requests efficiently while maintaining governance.</a:t>
            </a:r>
          </a:p>
          <a:p>
            <a:pPr marL="0" indent="0" fontAlgn="t">
              <a:buNone/>
            </a:pPr>
            <a:endParaRPr lang="en-GB" sz="1800" b="1" dirty="0"/>
          </a:p>
          <a:p>
            <a:pPr fontAlgn="t">
              <a:buFont typeface="Arial" panose="020B0604020202020204" pitchFamily="34" charset="0"/>
              <a:buChar char="•"/>
            </a:pPr>
            <a:r>
              <a:rPr lang="en-GB" sz="1600" b="1" dirty="0"/>
              <a:t>Justification included:</a:t>
            </a:r>
            <a:r>
              <a:rPr lang="en-GB" sz="1600" dirty="0"/>
              <a:t> Users provide a business reason directly within the license request.</a:t>
            </a:r>
          </a:p>
          <a:p>
            <a:pPr fontAlgn="t">
              <a:buFont typeface="Arial" panose="020B0604020202020204" pitchFamily="34" charset="0"/>
              <a:buChar char="•"/>
            </a:pPr>
            <a:endParaRPr lang="en-GB" sz="1600" b="1" dirty="0"/>
          </a:p>
          <a:p>
            <a:pPr fontAlgn="t">
              <a:buFont typeface="Arial" panose="020B0604020202020204" pitchFamily="34" charset="0"/>
              <a:buChar char="•"/>
            </a:pPr>
            <a:r>
              <a:rPr lang="en-GB" sz="1600" b="1" dirty="0"/>
              <a:t>Faster approvals:</a:t>
            </a:r>
            <a:r>
              <a:rPr lang="en-GB" sz="1600" dirty="0"/>
              <a:t> IT admins receive clearer context to make quicker, better‑informed decisions.</a:t>
            </a:r>
          </a:p>
          <a:p>
            <a:pPr fontAlgn="t">
              <a:buFont typeface="Arial" panose="020B0604020202020204" pitchFamily="34" charset="0"/>
              <a:buChar char="•"/>
            </a:pPr>
            <a:endParaRPr lang="en-GB" sz="1600" b="1" dirty="0"/>
          </a:p>
          <a:p>
            <a:pPr fontAlgn="t">
              <a:buFont typeface="Arial" panose="020B0604020202020204" pitchFamily="34" charset="0"/>
              <a:buChar char="•"/>
            </a:pPr>
            <a:r>
              <a:rPr lang="en-GB" sz="1600" b="1" dirty="0"/>
              <a:t>Stronger governance:</a:t>
            </a:r>
            <a:r>
              <a:rPr lang="en-GB" sz="1600" dirty="0"/>
              <a:t> Supports audit requirements and maintains visibility into why licenses are requested.</a:t>
            </a:r>
          </a:p>
        </p:txBody>
      </p:sp>
      <p:sp>
        <p:nvSpPr>
          <p:cNvPr id="19" name="TextBox 18">
            <a:extLst>
              <a:ext uri="{FF2B5EF4-FFF2-40B4-BE49-F238E27FC236}">
                <a16:creationId xmlns:a16="http://schemas.microsoft.com/office/drawing/2014/main" id="{1BB666CD-8FA3-1C6D-5B86-4B7054003864}"/>
              </a:ext>
            </a:extLst>
          </p:cNvPr>
          <p:cNvSpPr txBox="1"/>
          <p:nvPr/>
        </p:nvSpPr>
        <p:spPr>
          <a:xfrm>
            <a:off x="5746134" y="1176817"/>
            <a:ext cx="5732123" cy="5654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Business justification when requesting </a:t>
            </a:r>
          </a:p>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 Microsoft 365 Copilot license</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drop down list with options to share the reason for the request.">
            <a:extLst>
              <a:ext uri="{FF2B5EF4-FFF2-40B4-BE49-F238E27FC236}">
                <a16:creationId xmlns:a16="http://schemas.microsoft.com/office/drawing/2014/main" id="{01C22EF7-C235-30A4-A21D-721D20511B00}"/>
              </a:ext>
            </a:extLst>
          </p:cNvPr>
          <p:cNvPicPr>
            <a:picLocks noChangeAspect="1"/>
          </p:cNvPicPr>
          <p:nvPr/>
        </p:nvPicPr>
        <p:blipFill>
          <a:blip r:embed="rId3"/>
          <a:stretch>
            <a:fillRect/>
          </a:stretch>
        </p:blipFill>
        <p:spPr>
          <a:xfrm>
            <a:off x="5917980" y="2109092"/>
            <a:ext cx="5388430" cy="305829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4AB2783-CA8E-B6D4-BCB6-6754BB0CFC1E}"/>
              </a:ext>
            </a:extLst>
          </p:cNvPr>
          <p:cNvSpPr txBox="1"/>
          <p:nvPr/>
        </p:nvSpPr>
        <p:spPr>
          <a:xfrm>
            <a:off x="5900417" y="5446391"/>
            <a:ext cx="5577840" cy="307777"/>
          </a:xfrm>
          <a:prstGeom prst="rect">
            <a:avLst/>
          </a:prstGeom>
          <a:noFill/>
        </p:spPr>
        <p:txBody>
          <a:bodyPr wrap="square">
            <a:spAutoFit/>
          </a:bodyPr>
          <a:lstStyle/>
          <a:p>
            <a:pPr lvl="0" algn="ctr">
              <a:defRPr/>
            </a:pPr>
            <a:r>
              <a:rPr lang="en-GB" sz="1400" dirty="0"/>
              <a:t>This feature is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GB" sz="1400" dirty="0">
                <a:solidFill>
                  <a:schemeClr val="accent1">
                    <a:lumMod val="75000"/>
                  </a:schemeClr>
                </a:solidFill>
              </a:rPr>
              <a:t>.</a:t>
            </a:r>
            <a:endParaRPr kumimoji="0" lang="en-US" sz="100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Tree>
    <p:extLst>
      <p:ext uri="{BB962C8B-B14F-4D97-AF65-F5344CB8AC3E}">
        <p14:creationId xmlns:p14="http://schemas.microsoft.com/office/powerpoint/2010/main" val="2178014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4.58333E-6 1.48148E-6 L -4.58333E-6 0.03542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8C0DD-9CB0-1F8D-5C93-F391D9DA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A98FE-F6B8-6F30-9A5A-EDC391A52A1C}"/>
              </a:ext>
            </a:extLst>
          </p:cNvPr>
          <p:cNvSpPr>
            <a:spLocks noGrp="1"/>
          </p:cNvSpPr>
          <p:nvPr>
            <p:ph type="title"/>
          </p:nvPr>
        </p:nvSpPr>
        <p:spPr>
          <a:xfrm>
            <a:off x="555319" y="459612"/>
            <a:ext cx="11262138" cy="775597"/>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A new Copilot readiness page in the Microsoft 365 admin </a:t>
            </a:r>
            <a:r>
              <a:rPr lang="en-GB" b="1" noProof="0" dirty="0" err="1">
                <a:gradFill>
                  <a:gsLst>
                    <a:gs pos="971">
                      <a:srgbClr val="2897CE"/>
                    </a:gs>
                    <a:gs pos="100000">
                      <a:srgbClr val="8678D6"/>
                    </a:gs>
                  </a:gsLst>
                  <a:lin ang="2700000" scaled="0"/>
                </a:gradFill>
                <a:latin typeface="Segoe UI Semibold"/>
                <a:cs typeface="Segoe UI Semibold"/>
              </a:rPr>
              <a:t>center</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EB4EB3F-D36C-3D07-86D3-A5FE99443B34}"/>
              </a:ext>
              <a:ext uri="{C183D7F6-B498-43B3-948B-1728B52AA6E4}">
                <adec:decorative xmlns:adec="http://schemas.microsoft.com/office/drawing/2017/decorative" val="1"/>
              </a:ext>
            </a:extLst>
          </p:cNvPr>
          <p:cNvSpPr txBox="1"/>
          <p:nvPr/>
        </p:nvSpPr>
        <p:spPr>
          <a:xfrm>
            <a:off x="5261674" y="1405414"/>
            <a:ext cx="6555783" cy="4591349"/>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EE5B818F-858F-6E54-1496-CF7B87F24ABC}"/>
              </a:ext>
            </a:extLst>
          </p:cNvPr>
          <p:cNvSpPr txBox="1"/>
          <p:nvPr/>
        </p:nvSpPr>
        <p:spPr>
          <a:xfrm>
            <a:off x="555320" y="986081"/>
            <a:ext cx="4306866" cy="5262979"/>
          </a:xfrm>
          <a:prstGeom prst="rect">
            <a:avLst/>
          </a:prstGeom>
          <a:noFill/>
        </p:spPr>
        <p:txBody>
          <a:bodyPr wrap="square">
            <a:spAutoFit/>
          </a:bodyPr>
          <a:lstStyle/>
          <a:p>
            <a:pPr fontAlgn="t"/>
            <a:r>
              <a:rPr lang="en-GB" b="1" dirty="0"/>
              <a:t>The new Copilot readiness page in the Microsoft 365 admin center helps IT teams plan and deploy Microsoft 365 Copilot by organizing key configuration areas and surfacing progress, insights, and recommendations in one place.</a:t>
            </a:r>
          </a:p>
          <a:p>
            <a:pPr fontAlgn="t"/>
            <a:endParaRPr lang="en-GB" b="1" dirty="0"/>
          </a:p>
          <a:p>
            <a:pPr marL="285750" indent="-285750" fontAlgn="t">
              <a:buFont typeface="Arial" panose="020B0604020202020204" pitchFamily="34" charset="0"/>
              <a:buChar char="•"/>
            </a:pPr>
            <a:r>
              <a:rPr lang="en-GB" sz="1600" b="1" dirty="0"/>
              <a:t>Structured guidance:</a:t>
            </a:r>
            <a:r>
              <a:rPr lang="en-GB" sz="1600" dirty="0"/>
              <a:t> Recommended settings are grouped into deployment essentials, data security, and user experience.</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Clear prioritization:</a:t>
            </a:r>
            <a:r>
              <a:rPr lang="en-GB" sz="1600" dirty="0"/>
              <a:t> Helps IT teams understand scope, sequence actions, and focus on what matters most.</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Progress tracking:</a:t>
            </a:r>
            <a:r>
              <a:rPr lang="en-GB" sz="1600" dirty="0"/>
              <a:t> Provides completion status and user coverage insights to support confident rollout planning.</a:t>
            </a:r>
          </a:p>
        </p:txBody>
      </p:sp>
      <p:sp>
        <p:nvSpPr>
          <p:cNvPr id="19" name="TextBox 18">
            <a:extLst>
              <a:ext uri="{FF2B5EF4-FFF2-40B4-BE49-F238E27FC236}">
                <a16:creationId xmlns:a16="http://schemas.microsoft.com/office/drawing/2014/main" id="{ECAAC108-E961-4787-3A6A-29E67428E4BA}"/>
              </a:ext>
            </a:extLst>
          </p:cNvPr>
          <p:cNvSpPr txBox="1"/>
          <p:nvPr/>
        </p:nvSpPr>
        <p:spPr>
          <a:xfrm>
            <a:off x="5884914" y="1198763"/>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readiness page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 image showing the new Settings &gt; Readiness page in the Microsoft 365 admin center, displaying progress completion towards Copilot readiness categories including deployment essentials, data security, and user experience.">
            <a:extLst>
              <a:ext uri="{FF2B5EF4-FFF2-40B4-BE49-F238E27FC236}">
                <a16:creationId xmlns:a16="http://schemas.microsoft.com/office/drawing/2014/main" id="{D5C26ECA-9D82-4036-3291-9B7CE6BDEFED}"/>
              </a:ext>
            </a:extLst>
          </p:cNvPr>
          <p:cNvPicPr>
            <a:picLocks noChangeAspect="1"/>
          </p:cNvPicPr>
          <p:nvPr/>
        </p:nvPicPr>
        <p:blipFill>
          <a:blip r:embed="rId3"/>
          <a:stretch>
            <a:fillRect/>
          </a:stretch>
        </p:blipFill>
        <p:spPr>
          <a:xfrm>
            <a:off x="5566481" y="2045743"/>
            <a:ext cx="5939847" cy="3091812"/>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9D7C2AC-597B-7885-160A-11C4A7A0BFB4}"/>
              </a:ext>
            </a:extLst>
          </p:cNvPr>
          <p:cNvSpPr txBox="1"/>
          <p:nvPr/>
        </p:nvSpPr>
        <p:spPr>
          <a:xfrm>
            <a:off x="5654841" y="5351565"/>
            <a:ext cx="5763126" cy="523220"/>
          </a:xfrm>
          <a:prstGeom prst="rect">
            <a:avLst/>
          </a:prstGeom>
          <a:noFill/>
        </p:spPr>
        <p:txBody>
          <a:bodyPr wrap="square">
            <a:spAutoFit/>
          </a:bodyPr>
          <a:lstStyle/>
          <a:p>
            <a:pPr lvl="0" algn="ctr"/>
            <a:r>
              <a:rPr lang="en-GB" sz="1400" dirty="0"/>
              <a:t>This feature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to Public Preview in February and is rolling out worldwide in March</a:t>
            </a:r>
            <a:r>
              <a:rPr lang="en-GB" sz="1400" dirty="0">
                <a:solidFill>
                  <a:schemeClr val="accent1">
                    <a:lumMod val="75000"/>
                  </a:schemeClr>
                </a:solidFill>
              </a:rPr>
              <a:t>.</a:t>
            </a:r>
            <a:endParaRPr kumimoji="0" lang="en-US" sz="1050" b="0" i="0" u="none" strike="noStrike" kern="1200" cap="none" spc="0" normalizeH="0" baseline="0" noProof="0" dirty="0">
              <a:ln>
                <a:noFill/>
              </a:ln>
              <a:solidFill>
                <a:schemeClr val="accent1">
                  <a:lumMod val="75000"/>
                </a:schemeClr>
              </a:solidFill>
              <a:effectLst/>
              <a:uLnTx/>
              <a:uFillTx/>
              <a:latin typeface="Segoe UI"/>
              <a:ea typeface="+mn-ea"/>
              <a:cs typeface="+mn-cs"/>
            </a:endParaRPr>
          </a:p>
        </p:txBody>
      </p:sp>
      <p:sp>
        <p:nvSpPr>
          <p:cNvPr id="9" name="TextBox 8">
            <a:extLst>
              <a:ext uri="{FF2B5EF4-FFF2-40B4-BE49-F238E27FC236}">
                <a16:creationId xmlns:a16="http://schemas.microsoft.com/office/drawing/2014/main" id="{43C7A97B-B648-B48A-F221-F817CA212069}"/>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526793</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2576269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A9D9-0FDE-FBED-9FD6-D0ADB1E7B5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5FEA4-D70B-6372-FA44-6967510A496B}"/>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Admins can now enable AI-powered skill updates for user profiles</a:t>
            </a:r>
          </a:p>
        </p:txBody>
      </p:sp>
      <p:sp>
        <p:nvSpPr>
          <p:cNvPr id="18" name="TextBox 17">
            <a:extLst>
              <a:ext uri="{FF2B5EF4-FFF2-40B4-BE49-F238E27FC236}">
                <a16:creationId xmlns:a16="http://schemas.microsoft.com/office/drawing/2014/main" id="{4B327D86-13D9-A28C-E3FF-8758E62635D6}"/>
              </a:ext>
              <a:ext uri="{C183D7F6-B498-43B3-948B-1728B52AA6E4}">
                <adec:decorative xmlns:adec="http://schemas.microsoft.com/office/drawing/2017/decorative" val="1"/>
              </a:ext>
            </a:extLst>
          </p:cNvPr>
          <p:cNvSpPr txBox="1"/>
          <p:nvPr/>
        </p:nvSpPr>
        <p:spPr>
          <a:xfrm>
            <a:off x="5815986" y="1458931"/>
            <a:ext cx="5820694" cy="477053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9A30243D-7334-61F8-35EC-0EDFE4188EC3}"/>
              </a:ext>
            </a:extLst>
          </p:cNvPr>
          <p:cNvSpPr txBox="1"/>
          <p:nvPr/>
        </p:nvSpPr>
        <p:spPr>
          <a:xfrm>
            <a:off x="555320" y="986081"/>
            <a:ext cx="4283808" cy="4770537"/>
          </a:xfrm>
          <a:prstGeom prst="rect">
            <a:avLst/>
          </a:prstGeom>
          <a:noFill/>
        </p:spPr>
        <p:txBody>
          <a:bodyPr wrap="square">
            <a:spAutoFit/>
          </a:bodyPr>
          <a:lstStyle/>
          <a:p>
            <a:pPr fontAlgn="t"/>
            <a:r>
              <a:rPr lang="en-GB" b="1" dirty="0"/>
              <a:t>Admins can now turn on AI‑powered skill updates for user profiles in the Microsoft 365 admin center, helping keep organizational skill data accurate using Microsoft Graph activity.</a:t>
            </a:r>
          </a:p>
          <a:p>
            <a:pPr fontAlgn="t"/>
            <a:endParaRPr lang="en-GB" dirty="0"/>
          </a:p>
          <a:p>
            <a:pPr fontAlgn="t"/>
            <a:r>
              <a:rPr lang="en-GB" dirty="0"/>
              <a:t>• </a:t>
            </a:r>
            <a:r>
              <a:rPr lang="en-GB" sz="1600" b="1" dirty="0"/>
              <a:t>AI‑driven updates:</a:t>
            </a:r>
            <a:r>
              <a:rPr lang="en-GB" sz="1600" dirty="0"/>
              <a:t> Automatically refreshes user skill information based on Microsoft Graph signals.</a:t>
            </a:r>
          </a:p>
          <a:p>
            <a:pPr fontAlgn="t"/>
            <a:br>
              <a:rPr lang="en-GB" sz="1600" dirty="0"/>
            </a:br>
            <a:r>
              <a:rPr lang="en-GB" sz="1600" dirty="0"/>
              <a:t>• </a:t>
            </a:r>
            <a:r>
              <a:rPr lang="en-GB" sz="1600" b="1" dirty="0"/>
              <a:t>Centralized control:</a:t>
            </a:r>
            <a:r>
              <a:rPr lang="en-GB" sz="1600" dirty="0"/>
              <a:t> Admins enable and manage the feature directly from the Microsoft 365 admin center.</a:t>
            </a:r>
          </a:p>
          <a:p>
            <a:pPr fontAlgn="t"/>
            <a:br>
              <a:rPr lang="en-GB" sz="1600" dirty="0"/>
            </a:br>
            <a:r>
              <a:rPr lang="en-GB" sz="1600" dirty="0"/>
              <a:t>• </a:t>
            </a:r>
            <a:r>
              <a:rPr lang="en-GB" sz="1600" b="1" dirty="0"/>
              <a:t>Accurate skill profiles:</a:t>
            </a:r>
            <a:r>
              <a:rPr lang="en-GB" sz="1600" dirty="0"/>
              <a:t> Helps organizations maintain up‑to‑date skill data across the workforce.</a:t>
            </a:r>
          </a:p>
        </p:txBody>
      </p:sp>
      <p:sp>
        <p:nvSpPr>
          <p:cNvPr id="19" name="TextBox 18">
            <a:extLst>
              <a:ext uri="{FF2B5EF4-FFF2-40B4-BE49-F238E27FC236}">
                <a16:creationId xmlns:a16="http://schemas.microsoft.com/office/drawing/2014/main" id="{8DFD737B-1A58-9D4C-F783-8E180ED7B90D}"/>
              </a:ext>
            </a:extLst>
          </p:cNvPr>
          <p:cNvSpPr txBox="1"/>
          <p:nvPr/>
        </p:nvSpPr>
        <p:spPr>
          <a:xfrm>
            <a:off x="6118651" y="1276694"/>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AI-powered skill updates for user profiles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dmin toggle to allow skill inferencing for Microsoft 365 E3 and E5 users.">
            <a:extLst>
              <a:ext uri="{FF2B5EF4-FFF2-40B4-BE49-F238E27FC236}">
                <a16:creationId xmlns:a16="http://schemas.microsoft.com/office/drawing/2014/main" id="{CD4429C8-FE30-B252-53B9-14F1334CDDE4}"/>
              </a:ext>
            </a:extLst>
          </p:cNvPr>
          <p:cNvPicPr>
            <a:picLocks noChangeAspect="1"/>
          </p:cNvPicPr>
          <p:nvPr/>
        </p:nvPicPr>
        <p:blipFill>
          <a:blip r:embed="rId3"/>
          <a:stretch>
            <a:fillRect/>
          </a:stretch>
        </p:blipFill>
        <p:spPr>
          <a:xfrm>
            <a:off x="6966718" y="1858562"/>
            <a:ext cx="3618466" cy="389805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8BE55910-3223-7C04-4422-BD84E5706865}"/>
              </a:ext>
            </a:extLst>
          </p:cNvPr>
          <p:cNvSpPr txBox="1"/>
          <p:nvPr/>
        </p:nvSpPr>
        <p:spPr>
          <a:xfrm>
            <a:off x="6005609" y="5784965"/>
            <a:ext cx="5540681" cy="307777"/>
          </a:xfrm>
          <a:prstGeom prst="rect">
            <a:avLst/>
          </a:prstGeom>
          <a:noFill/>
        </p:spPr>
        <p:txBody>
          <a:bodyPr wrap="square">
            <a:spAutoFit/>
          </a:bodyPr>
          <a:lstStyle/>
          <a:p>
            <a:pPr algn="ctr"/>
            <a:r>
              <a:rPr lang="en-GB" sz="1400" dirty="0"/>
              <a:t>This feature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rolled out in February</a:t>
            </a:r>
            <a:r>
              <a:rPr lang="en-GB" sz="1400" dirty="0">
                <a:solidFill>
                  <a:schemeClr val="accent1">
                    <a:lumMod val="75000"/>
                  </a:schemeClr>
                </a:solidFill>
              </a:rPr>
              <a:t>.</a:t>
            </a:r>
            <a:endParaRPr lang="en-US" sz="1000" dirty="0">
              <a:solidFill>
                <a:schemeClr val="accent1">
                  <a:lumMod val="75000"/>
                </a:schemeClr>
              </a:solidFill>
            </a:endParaRPr>
          </a:p>
        </p:txBody>
      </p:sp>
      <p:sp>
        <p:nvSpPr>
          <p:cNvPr id="4" name="TextBox 3">
            <a:extLst>
              <a:ext uri="{FF2B5EF4-FFF2-40B4-BE49-F238E27FC236}">
                <a16:creationId xmlns:a16="http://schemas.microsoft.com/office/drawing/2014/main" id="{99205784-78C1-B6AC-304B-3DFE74EE6E4C}"/>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548643</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328462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559FB-C165-79AC-7760-3119FE6846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9920B-F9F8-84FA-BC50-413B30ECB144}"/>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Risk-based inventory of AI agents for Microsoft Defender</a:t>
            </a:r>
          </a:p>
        </p:txBody>
      </p:sp>
      <p:sp>
        <p:nvSpPr>
          <p:cNvPr id="18" name="TextBox 17">
            <a:extLst>
              <a:ext uri="{FF2B5EF4-FFF2-40B4-BE49-F238E27FC236}">
                <a16:creationId xmlns:a16="http://schemas.microsoft.com/office/drawing/2014/main" id="{68B48D5A-2835-3F92-C59E-C69545A1E96F}"/>
              </a:ext>
              <a:ext uri="{C183D7F6-B498-43B3-948B-1728B52AA6E4}">
                <adec:decorative xmlns:adec="http://schemas.microsoft.com/office/drawing/2017/decorative" val="1"/>
              </a:ext>
            </a:extLst>
          </p:cNvPr>
          <p:cNvSpPr txBox="1"/>
          <p:nvPr/>
        </p:nvSpPr>
        <p:spPr>
          <a:xfrm>
            <a:off x="5414212" y="1353382"/>
            <a:ext cx="6403245"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1CCBC8CE-D990-B38D-75F4-101434670D68}"/>
              </a:ext>
            </a:extLst>
          </p:cNvPr>
          <p:cNvSpPr txBox="1"/>
          <p:nvPr/>
        </p:nvSpPr>
        <p:spPr>
          <a:xfrm>
            <a:off x="447037" y="1171323"/>
            <a:ext cx="4646864" cy="4985980"/>
          </a:xfrm>
          <a:prstGeom prst="rect">
            <a:avLst/>
          </a:prstGeom>
          <a:noFill/>
        </p:spPr>
        <p:txBody>
          <a:bodyPr wrap="square">
            <a:spAutoFit/>
          </a:bodyPr>
          <a:lstStyle/>
          <a:p>
            <a:pPr fontAlgn="t"/>
            <a:r>
              <a:rPr lang="en-GB" b="1" dirty="0"/>
              <a:t>Microsoft Defender AI Security Posture Management gives SOC teams a risk-based inventory of AI agents across Microsoft Foundry and Copilot Studio, enabling consistent oversight and control comparable to human identities.</a:t>
            </a:r>
          </a:p>
          <a:p>
            <a:pPr fontAlgn="t"/>
            <a:endParaRPr lang="en-GB" dirty="0"/>
          </a:p>
          <a:p>
            <a:pPr marL="285750" indent="-285750" fontAlgn="t">
              <a:buFont typeface="Arial" panose="020B0604020202020204" pitchFamily="34" charset="0"/>
              <a:buChar char="•"/>
            </a:pPr>
            <a:r>
              <a:rPr lang="en-GB" sz="1600" b="1" dirty="0"/>
              <a:t>Centralized Agent Visibility</a:t>
            </a:r>
            <a:r>
              <a:rPr lang="en-GB" sz="1600" dirty="0"/>
              <a:t> — Maintains a risk-based inventory of agents across Microsoft Foundry and Copilot Studio.</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Actionable Security Guidance</a:t>
            </a:r>
            <a:r>
              <a:rPr lang="en-GB" sz="1600" dirty="0"/>
              <a:t> — Surfaces overall posture with recommendations and highlights issues like misconfigurations or excessive permissions. </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Integrated Investigation &amp; Hunting</a:t>
            </a:r>
            <a:r>
              <a:rPr lang="en-GB" sz="1600" dirty="0"/>
              <a:t> — Captures agent activity and supports hunting within Defender’s unified experience.</a:t>
            </a:r>
          </a:p>
        </p:txBody>
      </p:sp>
      <p:sp>
        <p:nvSpPr>
          <p:cNvPr id="19" name="TextBox 18">
            <a:extLst>
              <a:ext uri="{FF2B5EF4-FFF2-40B4-BE49-F238E27FC236}">
                <a16:creationId xmlns:a16="http://schemas.microsoft.com/office/drawing/2014/main" id="{7A453021-A018-7CD5-1995-CAFE2AFFC3D8}"/>
              </a:ext>
            </a:extLst>
          </p:cNvPr>
          <p:cNvSpPr txBox="1"/>
          <p:nvPr/>
        </p:nvSpPr>
        <p:spPr>
          <a:xfrm>
            <a:off x="5649019" y="1171323"/>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Risk-based inventory of AI agents for Microsoft Defender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 screenshot of Microsoft Defender showing a multi-stage incident involving initial access and privilege escalation.">
            <a:extLst>
              <a:ext uri="{FF2B5EF4-FFF2-40B4-BE49-F238E27FC236}">
                <a16:creationId xmlns:a16="http://schemas.microsoft.com/office/drawing/2014/main" id="{D1679A42-D32D-C165-B988-1E437F726D68}"/>
              </a:ext>
            </a:extLst>
          </p:cNvPr>
          <p:cNvPicPr>
            <a:picLocks noChangeAspect="1"/>
          </p:cNvPicPr>
          <p:nvPr/>
        </p:nvPicPr>
        <p:blipFill>
          <a:blip r:embed="rId3"/>
          <a:stretch>
            <a:fillRect/>
          </a:stretch>
        </p:blipFill>
        <p:spPr>
          <a:xfrm>
            <a:off x="5698041" y="1882354"/>
            <a:ext cx="5799105" cy="3622264"/>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ADFC337-B306-C004-A248-1B9B261CE424}"/>
              </a:ext>
            </a:extLst>
          </p:cNvPr>
          <p:cNvSpPr txBox="1"/>
          <p:nvPr/>
        </p:nvSpPr>
        <p:spPr>
          <a:xfrm>
            <a:off x="5698041" y="5650567"/>
            <a:ext cx="5799105" cy="523220"/>
          </a:xfrm>
          <a:prstGeom prst="rect">
            <a:avLst/>
          </a:prstGeom>
          <a:noFill/>
        </p:spPr>
        <p:txBody>
          <a:bodyPr wrap="square">
            <a:spAutoFit/>
          </a:bodyPr>
          <a:lstStyle/>
          <a:p>
            <a:pPr algn="ctr"/>
            <a:r>
              <a:rPr lang="en-GB" sz="1400" dirty="0"/>
              <a:t>This feature rolled out to Public Preview in November and rolled out worldwide in February.</a:t>
            </a:r>
            <a:endParaRPr lang="en-US" sz="1000" dirty="0">
              <a:solidFill>
                <a:schemeClr val="accent1">
                  <a:lumMod val="75000"/>
                </a:schemeClr>
              </a:solidFill>
            </a:endParaRPr>
          </a:p>
        </p:txBody>
      </p:sp>
    </p:spTree>
    <p:extLst>
      <p:ext uri="{BB962C8B-B14F-4D97-AF65-F5344CB8AC3E}">
        <p14:creationId xmlns:p14="http://schemas.microsoft.com/office/powerpoint/2010/main" val="3657000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F1E76-9D4C-088B-1EDF-F2E92E59C1D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D27E90-21EC-5390-4FEE-B56C236AEF7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2F93C550-B488-39EA-F750-11CA658C668B}"/>
              </a:ext>
            </a:extLst>
          </p:cNvPr>
          <p:cNvSpPr>
            <a:spLocks noGrp="1"/>
          </p:cNvSpPr>
          <p:nvPr>
            <p:ph type="title"/>
          </p:nvPr>
        </p:nvSpPr>
        <p:spPr>
          <a:xfrm>
            <a:off x="1178983" y="3421793"/>
            <a:ext cx="9144000" cy="498598"/>
          </a:xfrm>
        </p:spPr>
        <p:txBody>
          <a:bodyPr/>
          <a:lstStyle/>
          <a:p>
            <a:r>
              <a:rPr lang="en-US" noProof="0" dirty="0"/>
              <a:t>Copilot Extensibility</a:t>
            </a:r>
          </a:p>
        </p:txBody>
      </p:sp>
    </p:spTree>
    <p:extLst>
      <p:ext uri="{BB962C8B-B14F-4D97-AF65-F5344CB8AC3E}">
        <p14:creationId xmlns:p14="http://schemas.microsoft.com/office/powerpoint/2010/main" val="163924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C8B8C-5FE3-9A50-D2DA-EFFD679D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02A965-444E-0990-BC16-C06A63D7AB78}"/>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Adaptive Card content can be refreshed</a:t>
            </a:r>
          </a:p>
        </p:txBody>
      </p:sp>
      <p:sp>
        <p:nvSpPr>
          <p:cNvPr id="18" name="TextBox 17">
            <a:extLst>
              <a:ext uri="{FF2B5EF4-FFF2-40B4-BE49-F238E27FC236}">
                <a16:creationId xmlns:a16="http://schemas.microsoft.com/office/drawing/2014/main" id="{4E582C80-AD15-5790-4DCC-FEAED5B902DE}"/>
              </a:ext>
              <a:ext uri="{C183D7F6-B498-43B3-948B-1728B52AA6E4}">
                <adec:decorative xmlns:adec="http://schemas.microsoft.com/office/drawing/2017/decorative" val="1"/>
              </a:ext>
            </a:extLst>
          </p:cNvPr>
          <p:cNvSpPr txBox="1"/>
          <p:nvPr/>
        </p:nvSpPr>
        <p:spPr>
          <a:xfrm>
            <a:off x="5546558" y="1418470"/>
            <a:ext cx="6428629"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1A0B3C4-180C-AD31-493E-50A150888DF4}"/>
              </a:ext>
            </a:extLst>
          </p:cNvPr>
          <p:cNvSpPr txBox="1">
            <a:spLocks/>
          </p:cNvSpPr>
          <p:nvPr/>
        </p:nvSpPr>
        <p:spPr>
          <a:xfrm>
            <a:off x="497859" y="949739"/>
            <a:ext cx="4320722"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Custom engine agents can now refresh Adaptive Card content in real time, enabling more dynamic, interactive agent experiences</a:t>
            </a:r>
            <a:r>
              <a:rPr lang="en-GB" sz="1800" dirty="0"/>
              <a:t>.</a:t>
            </a:r>
          </a:p>
          <a:p>
            <a:pPr marL="0" indent="0" fontAlgn="t">
              <a:buNone/>
            </a:pPr>
            <a:endParaRPr lang="en-GB" sz="1800" dirty="0"/>
          </a:p>
          <a:p>
            <a:pPr fontAlgn="t">
              <a:buFont typeface="Arial" panose="020B0604020202020204" pitchFamily="34" charset="0"/>
              <a:buChar char="•"/>
            </a:pPr>
            <a:r>
              <a:rPr lang="en-GB" sz="1600" b="1" dirty="0"/>
              <a:t>Real‑time updates:</a:t>
            </a:r>
            <a:r>
              <a:rPr lang="en-GB" sz="1600" dirty="0"/>
              <a:t> Adaptive Card content can now be refreshed within custom agent experiences.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More interactivity:</a:t>
            </a:r>
            <a:r>
              <a:rPr lang="en-GB" sz="1600" dirty="0"/>
              <a:t> Enables richer, more responsive interactions inside custom‑built agents.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Dynamic content delivery:</a:t>
            </a:r>
            <a:r>
              <a:rPr lang="en-GB" sz="1600" dirty="0"/>
              <a:t> Keeps information up to date without requiring users to reload or repeat actions.</a:t>
            </a:r>
          </a:p>
          <a:p>
            <a:pPr fontAlgn="t">
              <a:buFont typeface="Arial" panose="020B0604020202020204" pitchFamily="34" charset="0"/>
              <a:buChar char="•"/>
            </a:pPr>
            <a:endParaRPr lang="en-GB" sz="1600" dirty="0"/>
          </a:p>
          <a:p>
            <a:pPr marL="0" indent="0" fontAlgn="t">
              <a:buNone/>
            </a:pPr>
            <a:r>
              <a:rPr lang="en-GB" sz="1600" dirty="0">
                <a:solidFill>
                  <a:schemeClr val="accent1">
                    <a:lumMod val="75000"/>
                  </a:schemeClr>
                </a:solidFill>
                <a:hlinkClick r:id="rId3">
                  <a:extLst>
                    <a:ext uri="{A12FA001-AC4F-418D-AE19-62706E023703}">
                      <ahyp:hlinkClr xmlns:ahyp="http://schemas.microsoft.com/office/drawing/2018/hyperlinkcolor" val="tx"/>
                    </a:ext>
                  </a:extLst>
                </a:hlinkClick>
              </a:rPr>
              <a:t>Learn more</a:t>
            </a:r>
            <a:endParaRPr lang="en-GB" sz="1600" dirty="0">
              <a:solidFill>
                <a:schemeClr val="accent1">
                  <a:lumMod val="75000"/>
                </a:schemeClr>
              </a:solidFill>
            </a:endParaRPr>
          </a:p>
        </p:txBody>
      </p:sp>
      <p:sp>
        <p:nvSpPr>
          <p:cNvPr id="19" name="TextBox 18">
            <a:extLst>
              <a:ext uri="{FF2B5EF4-FFF2-40B4-BE49-F238E27FC236}">
                <a16:creationId xmlns:a16="http://schemas.microsoft.com/office/drawing/2014/main" id="{9C13A216-2927-758F-2772-5A7493BA8C85}"/>
              </a:ext>
            </a:extLst>
          </p:cNvPr>
          <p:cNvSpPr txBox="1"/>
          <p:nvPr/>
        </p:nvSpPr>
        <p:spPr>
          <a:xfrm>
            <a:off x="6140116"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Adaptive Card content can be refreshed</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Designing Adaptive Cards for your app - Teams | Microsoft Learn">
            <a:extLst>
              <a:ext uri="{FF2B5EF4-FFF2-40B4-BE49-F238E27FC236}">
                <a16:creationId xmlns:a16="http://schemas.microsoft.com/office/drawing/2014/main" id="{4197A900-2768-BAFB-EAE4-C86B5FE08613}"/>
              </a:ext>
            </a:extLst>
          </p:cNvPr>
          <p:cNvPicPr>
            <a:picLocks noChangeAspect="1"/>
          </p:cNvPicPr>
          <p:nvPr/>
        </p:nvPicPr>
        <p:blipFill>
          <a:blip r:embed="rId4"/>
          <a:stretch>
            <a:fillRect/>
          </a:stretch>
        </p:blipFill>
        <p:spPr>
          <a:xfrm>
            <a:off x="6303476" y="1821270"/>
            <a:ext cx="4987877" cy="3541393"/>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80BF32E5-7F4B-7EEB-D468-CEE227AFBB38}"/>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is rolling out in March.</a:t>
            </a:r>
          </a:p>
        </p:txBody>
      </p:sp>
    </p:spTree>
    <p:extLst>
      <p:ext uri="{BB962C8B-B14F-4D97-AF65-F5344CB8AC3E}">
        <p14:creationId xmlns:p14="http://schemas.microsoft.com/office/powerpoint/2010/main" val="314844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29BF8-49BD-9C4B-5713-0008147A45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61ACA-BD8C-CD62-EFE1-61AB581D5C60}"/>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AI agents can coordinate with each other</a:t>
            </a:r>
          </a:p>
        </p:txBody>
      </p:sp>
      <p:sp>
        <p:nvSpPr>
          <p:cNvPr id="18" name="TextBox 17">
            <a:extLst>
              <a:ext uri="{FF2B5EF4-FFF2-40B4-BE49-F238E27FC236}">
                <a16:creationId xmlns:a16="http://schemas.microsoft.com/office/drawing/2014/main" id="{8B5C946B-977C-A2F3-B7C7-D3D78089D95E}"/>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C71527B8-19B6-7FFE-AA99-3823B82824A9}"/>
              </a:ext>
            </a:extLst>
          </p:cNvPr>
          <p:cNvSpPr txBox="1">
            <a:spLocks/>
          </p:cNvSpPr>
          <p:nvPr/>
        </p:nvSpPr>
        <p:spPr>
          <a:xfrm>
            <a:off x="497859" y="949739"/>
            <a:ext cx="433099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AI agents can now call other agents as tools, enabling multi‑agent collaboration that combines specialized capabilities for more sophisticated workflows.</a:t>
            </a:r>
          </a:p>
          <a:p>
            <a:pPr marL="0" indent="0" fontAlgn="t">
              <a:buNone/>
            </a:pPr>
            <a:endParaRPr lang="en-GB" sz="1800" dirty="0"/>
          </a:p>
          <a:p>
            <a:pPr fontAlgn="t">
              <a:buFont typeface="Arial" panose="020B0604020202020204" pitchFamily="34" charset="0"/>
              <a:buChar char="•"/>
            </a:pPr>
            <a:r>
              <a:rPr lang="en-GB" sz="1600" b="1" dirty="0"/>
              <a:t>Agent‑to‑agent coordination:</a:t>
            </a:r>
            <a:r>
              <a:rPr lang="en-GB" sz="1600" dirty="0"/>
              <a:t> Agents can invoke other agents directly to complete complex tasks.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Specialized capabilities:</a:t>
            </a:r>
            <a:r>
              <a:rPr lang="en-GB" sz="1600" dirty="0"/>
              <a:t> Workflows can draw on multiple agents’ strengths for higher‑quality outcomes.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Advanced automation:</a:t>
            </a:r>
            <a:r>
              <a:rPr lang="en-GB" sz="1600" dirty="0"/>
              <a:t> Organizations can build more powerful, coordinated AI solutions.</a:t>
            </a:r>
          </a:p>
        </p:txBody>
      </p:sp>
      <p:sp>
        <p:nvSpPr>
          <p:cNvPr id="19" name="TextBox 18">
            <a:extLst>
              <a:ext uri="{FF2B5EF4-FFF2-40B4-BE49-F238E27FC236}">
                <a16:creationId xmlns:a16="http://schemas.microsoft.com/office/drawing/2014/main" id="{D8992A11-B745-C85F-C00B-5408038F618C}"/>
              </a:ext>
            </a:extLst>
          </p:cNvPr>
          <p:cNvSpPr txBox="1"/>
          <p:nvPr/>
        </p:nvSpPr>
        <p:spPr>
          <a:xfrm>
            <a:off x="5977241" y="1241399"/>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Custom engine agents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3" name="Picture 2" descr="Anatomy of a custom engine agent. The diagram shows how orchestrators integrate foundation models with knowledge, skills, and autonomy to deliver user experiences and collaborate with other agents.">
            <a:extLst>
              <a:ext uri="{FF2B5EF4-FFF2-40B4-BE49-F238E27FC236}">
                <a16:creationId xmlns:a16="http://schemas.microsoft.com/office/drawing/2014/main" id="{97A36C0D-814F-8DFE-2B2E-737AA9901CC1}"/>
              </a:ext>
            </a:extLst>
          </p:cNvPr>
          <p:cNvPicPr>
            <a:picLocks noChangeAspect="1"/>
          </p:cNvPicPr>
          <p:nvPr/>
        </p:nvPicPr>
        <p:blipFill>
          <a:blip r:embed="rId3"/>
          <a:stretch>
            <a:fillRect/>
          </a:stretch>
        </p:blipFill>
        <p:spPr>
          <a:xfrm>
            <a:off x="5656222" y="2055182"/>
            <a:ext cx="5956636" cy="2981545"/>
          </a:xfrm>
          <a:prstGeom prst="rect">
            <a:avLst/>
          </a:prstGeom>
        </p:spPr>
      </p:pic>
      <p:sp>
        <p:nvSpPr>
          <p:cNvPr id="8" name="TextBox 7">
            <a:extLst>
              <a:ext uri="{FF2B5EF4-FFF2-40B4-BE49-F238E27FC236}">
                <a16:creationId xmlns:a16="http://schemas.microsoft.com/office/drawing/2014/main" id="{E7510342-AF41-3D0D-E9CD-CE10224E224E}"/>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is rolling out in March.</a:t>
            </a:r>
            <a:endParaRPr lang="en-US" sz="1100" dirty="0"/>
          </a:p>
        </p:txBody>
      </p:sp>
    </p:spTree>
    <p:extLst>
      <p:ext uri="{BB962C8B-B14F-4D97-AF65-F5344CB8AC3E}">
        <p14:creationId xmlns:p14="http://schemas.microsoft.com/office/powerpoint/2010/main" val="64140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CB66D-8B75-D780-FEDB-B48BF653A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EB6ABC-86A5-74DA-B92D-3121C694C042}"/>
              </a:ext>
            </a:extLst>
          </p:cNvPr>
          <p:cNvSpPr>
            <a:spLocks noGrp="1"/>
          </p:cNvSpPr>
          <p:nvPr>
            <p:ph type="title"/>
          </p:nvPr>
        </p:nvSpPr>
        <p:spPr>
          <a:xfrm>
            <a:off x="555320" y="459612"/>
            <a:ext cx="11636680" cy="775597"/>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Access to agents built with Copilot Studio and Foundry through Outlook</a:t>
            </a:r>
          </a:p>
        </p:txBody>
      </p:sp>
      <p:sp>
        <p:nvSpPr>
          <p:cNvPr id="18" name="TextBox 17">
            <a:extLst>
              <a:ext uri="{FF2B5EF4-FFF2-40B4-BE49-F238E27FC236}">
                <a16:creationId xmlns:a16="http://schemas.microsoft.com/office/drawing/2014/main" id="{BEDE44D2-B497-029B-47C0-419975EB9B08}"/>
              </a:ext>
              <a:ext uri="{C183D7F6-B498-43B3-948B-1728B52AA6E4}">
                <adec:decorative xmlns:adec="http://schemas.microsoft.com/office/drawing/2017/decorative" val="1"/>
              </a:ext>
            </a:extLst>
          </p:cNvPr>
          <p:cNvSpPr txBox="1"/>
          <p:nvPr/>
        </p:nvSpPr>
        <p:spPr>
          <a:xfrm>
            <a:off x="5293894" y="1418470"/>
            <a:ext cx="6681293" cy="445206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6D4F900-8649-F11B-5149-35C276E58E43}"/>
              </a:ext>
            </a:extLst>
          </p:cNvPr>
          <p:cNvSpPr txBox="1">
            <a:spLocks/>
          </p:cNvSpPr>
          <p:nvPr/>
        </p:nvSpPr>
        <p:spPr>
          <a:xfrm>
            <a:off x="497858" y="949739"/>
            <a:ext cx="4289899"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Users can now access custom agents built with Copilot Studio and Foundry directly inside Outlook, bringing organization‑specific AI capabilities into everyday email workflows.</a:t>
            </a:r>
          </a:p>
          <a:p>
            <a:pPr marL="0" indent="0" fontAlgn="t">
              <a:buNone/>
            </a:pPr>
            <a:endParaRPr lang="en-GB" sz="1800" dirty="0"/>
          </a:p>
          <a:p>
            <a:pPr fontAlgn="t">
              <a:buFont typeface="Arial" panose="020B0604020202020204" pitchFamily="34" charset="0"/>
              <a:buChar char="•"/>
            </a:pPr>
            <a:r>
              <a:rPr lang="en-GB" sz="1600" b="1" dirty="0"/>
              <a:t>In‑Outlook access:</a:t>
            </a:r>
            <a:r>
              <a:rPr lang="en-GB" sz="1600" dirty="0"/>
              <a:t> Custom‑built agents are now available directly within the Outlook experience.</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Seamless workflows:</a:t>
            </a:r>
            <a:r>
              <a:rPr lang="en-GB" sz="1600" dirty="0"/>
              <a:t> Users can leverage organizational agents without switching applications.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Admin deployment:</a:t>
            </a:r>
            <a:r>
              <a:rPr lang="en-GB" sz="1600" dirty="0"/>
              <a:t> Admins can deploy agents where users spend the most time managing communications.</a:t>
            </a:r>
          </a:p>
        </p:txBody>
      </p:sp>
      <p:sp>
        <p:nvSpPr>
          <p:cNvPr id="19" name="TextBox 18">
            <a:extLst>
              <a:ext uri="{FF2B5EF4-FFF2-40B4-BE49-F238E27FC236}">
                <a16:creationId xmlns:a16="http://schemas.microsoft.com/office/drawing/2014/main" id="{D7090E65-5736-4EF6-49CB-821B46C7FD56}"/>
              </a:ext>
            </a:extLst>
          </p:cNvPr>
          <p:cNvSpPr txBox="1"/>
          <p:nvPr/>
        </p:nvSpPr>
        <p:spPr>
          <a:xfrm>
            <a:off x="5977240" y="1130785"/>
            <a:ext cx="5314599" cy="57536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Access to agents built with Copilot Studio </a:t>
            </a:r>
          </a:p>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and Foundry through Outlook</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6231F36C-AE47-17F9-E6DE-022D4645629B}"/>
              </a:ext>
            </a:extLst>
          </p:cNvPr>
          <p:cNvSpPr txBox="1"/>
          <p:nvPr/>
        </p:nvSpPr>
        <p:spPr>
          <a:xfrm>
            <a:off x="5919778" y="5462712"/>
            <a:ext cx="5429524" cy="307777"/>
          </a:xfrm>
          <a:prstGeom prst="rect">
            <a:avLst/>
          </a:prstGeom>
          <a:noFill/>
        </p:spPr>
        <p:txBody>
          <a:bodyPr wrap="square">
            <a:spAutoFit/>
          </a:bodyPr>
          <a:lstStyle/>
          <a:p>
            <a:pPr algn="ctr"/>
            <a:r>
              <a:rPr lang="en-GB" sz="1400" dirty="0"/>
              <a:t>This feature is rolling out in March.</a:t>
            </a:r>
            <a:endParaRPr lang="en-US" sz="1100" dirty="0"/>
          </a:p>
        </p:txBody>
      </p:sp>
      <p:grpSp>
        <p:nvGrpSpPr>
          <p:cNvPr id="7" name="Group 6">
            <a:extLst>
              <a:ext uri="{FF2B5EF4-FFF2-40B4-BE49-F238E27FC236}">
                <a16:creationId xmlns:a16="http://schemas.microsoft.com/office/drawing/2014/main" id="{80BFEF50-1ECE-025B-8ECA-D4D4B158142A}"/>
              </a:ext>
              <a:ext uri="{C183D7F6-B498-43B3-948B-1728B52AA6E4}">
                <adec:decorative xmlns:adec="http://schemas.microsoft.com/office/drawing/2017/decorative" val="1"/>
              </a:ext>
            </a:extLst>
          </p:cNvPr>
          <p:cNvGrpSpPr/>
          <p:nvPr/>
        </p:nvGrpSpPr>
        <p:grpSpPr>
          <a:xfrm>
            <a:off x="6145909" y="2040737"/>
            <a:ext cx="4977259" cy="3271675"/>
            <a:chOff x="6145909" y="2040737"/>
            <a:chExt cx="4977259" cy="3271675"/>
          </a:xfrm>
          <a:effectLst>
            <a:outerShdw blurRad="63500" sx="102000" sy="102000" algn="ctr" rotWithShape="0">
              <a:prstClr val="black">
                <a:alpha val="40000"/>
              </a:prstClr>
            </a:outerShdw>
          </a:effectLst>
        </p:grpSpPr>
        <p:pic>
          <p:nvPicPr>
            <p:cNvPr id="3" name="Picture 2" descr="Microsoft Copilot Studio | Customise Copilot and Create AI Agents">
              <a:extLst>
                <a:ext uri="{FF2B5EF4-FFF2-40B4-BE49-F238E27FC236}">
                  <a16:creationId xmlns:a16="http://schemas.microsoft.com/office/drawing/2014/main" id="{A19DA27F-BD87-58CB-ECED-B96C70A9ED00}"/>
                </a:ext>
              </a:extLst>
            </p:cNvPr>
            <p:cNvPicPr>
              <a:picLocks noChangeAspect="1"/>
            </p:cNvPicPr>
            <p:nvPr/>
          </p:nvPicPr>
          <p:blipFill>
            <a:blip r:embed="rId3"/>
            <a:stretch>
              <a:fillRect/>
            </a:stretch>
          </p:blipFill>
          <p:spPr>
            <a:xfrm>
              <a:off x="6145909" y="2040737"/>
              <a:ext cx="4977259" cy="2799708"/>
            </a:xfrm>
            <a:prstGeom prst="rect">
              <a:avLst/>
            </a:prstGeom>
          </p:spPr>
        </p:pic>
        <p:pic>
          <p:nvPicPr>
            <p:cNvPr id="5" name="Picture 4" descr="Outlook Logo">
              <a:extLst>
                <a:ext uri="{FF2B5EF4-FFF2-40B4-BE49-F238E27FC236}">
                  <a16:creationId xmlns:a16="http://schemas.microsoft.com/office/drawing/2014/main" id="{7A6F417C-7614-F7A5-1848-3F373D71CABF}"/>
                </a:ext>
              </a:extLst>
            </p:cNvPr>
            <p:cNvPicPr>
              <a:picLocks noChangeAspect="1"/>
            </p:cNvPicPr>
            <p:nvPr/>
          </p:nvPicPr>
          <p:blipFill>
            <a:blip r:embed="rId4"/>
            <a:stretch>
              <a:fillRect/>
            </a:stretch>
          </p:blipFill>
          <p:spPr>
            <a:xfrm>
              <a:off x="7974584" y="4368478"/>
              <a:ext cx="1319908" cy="943934"/>
            </a:xfrm>
            <a:prstGeom prst="rect">
              <a:avLst/>
            </a:prstGeom>
          </p:spPr>
        </p:pic>
      </p:grpSp>
    </p:spTree>
    <p:extLst>
      <p:ext uri="{BB962C8B-B14F-4D97-AF65-F5344CB8AC3E}">
        <p14:creationId xmlns:p14="http://schemas.microsoft.com/office/powerpoint/2010/main" val="2141854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984BA-7B49-C9EF-DF95-D7C9B9A64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E656F-0EA8-F738-7FDE-678A376F2994}"/>
              </a:ext>
            </a:extLst>
          </p:cNvPr>
          <p:cNvSpPr>
            <a:spLocks noGrp="1"/>
          </p:cNvSpPr>
          <p:nvPr>
            <p:ph type="title"/>
          </p:nvPr>
        </p:nvSpPr>
        <p:spPr>
          <a:xfrm>
            <a:off x="555320" y="459612"/>
            <a:ext cx="10353312" cy="387798"/>
          </a:xfrm>
        </p:spPr>
        <p:txBody>
          <a:bodyPr/>
          <a:lstStyle/>
          <a:p>
            <a:pPr defTabSz="914400" fontAlgn="base">
              <a:lnSpc>
                <a:spcPct val="90000"/>
              </a:lnSpc>
              <a:spcAft>
                <a:spcPct val="0"/>
              </a:spcAft>
            </a:pPr>
            <a:r>
              <a:rPr lang="en-GB" b="1" dirty="0">
                <a:gradFill>
                  <a:gsLst>
                    <a:gs pos="971">
                      <a:srgbClr val="2897CE"/>
                    </a:gs>
                    <a:gs pos="100000">
                      <a:srgbClr val="8678D6"/>
                    </a:gs>
                  </a:gsLst>
                  <a:lin ang="2700000" scaled="0"/>
                </a:gradFill>
                <a:latin typeface="Segoe UI Semibold"/>
                <a:cs typeface="Segoe UI Semibold"/>
              </a:rPr>
              <a:t>Declarative agents can now ground answers in scanned PDFs</a:t>
            </a:r>
          </a:p>
        </p:txBody>
      </p:sp>
      <p:sp>
        <p:nvSpPr>
          <p:cNvPr id="18" name="TextBox 17">
            <a:extLst>
              <a:ext uri="{FF2B5EF4-FFF2-40B4-BE49-F238E27FC236}">
                <a16:creationId xmlns:a16="http://schemas.microsoft.com/office/drawing/2014/main" id="{509921A7-537C-2D55-AE2F-3426ED90EDF2}"/>
              </a:ext>
              <a:ext uri="{C183D7F6-B498-43B3-948B-1728B52AA6E4}">
                <adec:decorative xmlns:adec="http://schemas.microsoft.com/office/drawing/2017/decorative" val="1"/>
              </a:ext>
            </a:extLst>
          </p:cNvPr>
          <p:cNvSpPr txBox="1"/>
          <p:nvPr/>
        </p:nvSpPr>
        <p:spPr>
          <a:xfrm>
            <a:off x="5293894" y="1418470"/>
            <a:ext cx="6681293" cy="419813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EEAD4E9-F66A-A565-4FA4-7D92F06B936C}"/>
              </a:ext>
            </a:extLst>
          </p:cNvPr>
          <p:cNvSpPr txBox="1">
            <a:spLocks/>
          </p:cNvSpPr>
          <p:nvPr/>
        </p:nvSpPr>
        <p:spPr>
          <a:xfrm>
            <a:off x="497858" y="949739"/>
            <a:ext cx="4259077"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Declarative agents can now ground their answers in scanned PDFs and image‑based documents stored in SharePoint, unlocking AI support for legacy and archive content.</a:t>
            </a:r>
          </a:p>
          <a:p>
            <a:pPr marL="0" indent="0" fontAlgn="t">
              <a:buNone/>
            </a:pPr>
            <a:endParaRPr lang="en-GB" sz="1800" dirty="0"/>
          </a:p>
          <a:p>
            <a:pPr fontAlgn="t">
              <a:buFont typeface="Arial" panose="020B0604020202020204" pitchFamily="34" charset="0"/>
              <a:buChar char="•"/>
            </a:pPr>
            <a:r>
              <a:rPr lang="en-GB" sz="1600" b="1" dirty="0"/>
              <a:t>Expanded grounding:</a:t>
            </a:r>
            <a:r>
              <a:rPr lang="en-GB" sz="1600" dirty="0"/>
              <a:t> Agents can use scanned PDFs and image‑based documents as context.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Broader content coverage:</a:t>
            </a:r>
            <a:r>
              <a:rPr lang="en-GB" sz="1600" dirty="0"/>
              <a:t> Unlocks enterprise archives and legacy materials previously hard to process.</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Enhanced assistance:</a:t>
            </a:r>
            <a:r>
              <a:rPr lang="en-GB" sz="1600" dirty="0"/>
              <a:t> Enables more accurate, context‑rich answers based on historical or scanned content.</a:t>
            </a:r>
          </a:p>
        </p:txBody>
      </p:sp>
      <p:sp>
        <p:nvSpPr>
          <p:cNvPr id="19" name="TextBox 18">
            <a:extLst>
              <a:ext uri="{FF2B5EF4-FFF2-40B4-BE49-F238E27FC236}">
                <a16:creationId xmlns:a16="http://schemas.microsoft.com/office/drawing/2014/main" id="{37072EF6-4273-73F5-B519-3753895EE4A9}"/>
              </a:ext>
            </a:extLst>
          </p:cNvPr>
          <p:cNvSpPr txBox="1"/>
          <p:nvPr/>
        </p:nvSpPr>
        <p:spPr>
          <a:xfrm>
            <a:off x="5977241" y="1241399"/>
            <a:ext cx="5314599" cy="51521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Declarative agents can now ground answers </a:t>
            </a:r>
          </a:p>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in scanned PDFs</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8" name="TextBox 7">
            <a:extLst>
              <a:ext uri="{FF2B5EF4-FFF2-40B4-BE49-F238E27FC236}">
                <a16:creationId xmlns:a16="http://schemas.microsoft.com/office/drawing/2014/main" id="{0627A306-7679-3D64-4881-7A55953D3102}"/>
              </a:ext>
            </a:extLst>
          </p:cNvPr>
          <p:cNvSpPr txBox="1"/>
          <p:nvPr/>
        </p:nvSpPr>
        <p:spPr>
          <a:xfrm>
            <a:off x="5919777" y="5124571"/>
            <a:ext cx="5429524" cy="307777"/>
          </a:xfrm>
          <a:prstGeom prst="rect">
            <a:avLst/>
          </a:prstGeom>
          <a:noFill/>
        </p:spPr>
        <p:txBody>
          <a:bodyPr wrap="square">
            <a:spAutoFit/>
          </a:bodyPr>
          <a:lstStyle/>
          <a:p>
            <a:pPr algn="ctr"/>
            <a:r>
              <a:rPr lang="en-GB" sz="1400" dirty="0"/>
              <a:t>This feature rolled out in February.</a:t>
            </a:r>
            <a:endParaRPr lang="en-US" sz="1100" dirty="0"/>
          </a:p>
        </p:txBody>
      </p:sp>
      <p:sp>
        <p:nvSpPr>
          <p:cNvPr id="5" name="TextBox 4">
            <a:extLst>
              <a:ext uri="{FF2B5EF4-FFF2-40B4-BE49-F238E27FC236}">
                <a16:creationId xmlns:a16="http://schemas.microsoft.com/office/drawing/2014/main" id="{236E0698-9AFA-1185-A996-052478BEDAE9}"/>
              </a:ext>
            </a:extLst>
          </p:cNvPr>
          <p:cNvSpPr txBox="1"/>
          <p:nvPr/>
        </p:nvSpPr>
        <p:spPr>
          <a:xfrm>
            <a:off x="11242295" y="6270233"/>
            <a:ext cx="99414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 550514</a:t>
            </a:r>
          </a:p>
        </p:txBody>
      </p:sp>
      <p:pic>
        <p:nvPicPr>
          <p:cNvPr id="10" name="Picture 9">
            <a:extLst>
              <a:ext uri="{FF2B5EF4-FFF2-40B4-BE49-F238E27FC236}">
                <a16:creationId xmlns:a16="http://schemas.microsoft.com/office/drawing/2014/main" id="{EF886008-DAB8-66B6-0644-B128668382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41203" y="2369486"/>
            <a:ext cx="5586673" cy="218402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07331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25E-6 4.81481E-6 L 1.25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710EC-32DE-69A4-9CD8-0E8E4A59F72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7E63E17-A06A-C77C-47FF-F7B6DC2C04A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018290"/>
          </a:xfrm>
          <a:prstGeom prst="roundRect">
            <a:avLst>
              <a:gd name="adj" fmla="val 3266"/>
            </a:avLst>
          </a:prstGeom>
          <a:effectLst>
            <a:outerShdw blurRad="50800" dist="38100" dir="5400000" algn="t" rotWithShape="0">
              <a:prstClr val="black">
                <a:alpha val="40000"/>
              </a:prstClr>
            </a:outerShdw>
          </a:effectLst>
        </p:spPr>
      </p:pic>
      <p:sp>
        <p:nvSpPr>
          <p:cNvPr id="4" name="Title 3">
            <a:extLst>
              <a:ext uri="{FF2B5EF4-FFF2-40B4-BE49-F238E27FC236}">
                <a16:creationId xmlns:a16="http://schemas.microsoft.com/office/drawing/2014/main" id="{774EEA5F-E383-1E77-84D1-24344F2C71B1}"/>
              </a:ext>
            </a:extLst>
          </p:cNvPr>
          <p:cNvSpPr>
            <a:spLocks noGrp="1"/>
          </p:cNvSpPr>
          <p:nvPr>
            <p:ph type="title"/>
          </p:nvPr>
        </p:nvSpPr>
        <p:spPr>
          <a:xfrm>
            <a:off x="1178983" y="3421793"/>
            <a:ext cx="9144000" cy="498598"/>
          </a:xfrm>
        </p:spPr>
        <p:txBody>
          <a:bodyPr/>
          <a:lstStyle/>
          <a:p>
            <a:r>
              <a:rPr lang="en-US" noProof="0" dirty="0"/>
              <a:t>User capabilities</a:t>
            </a:r>
          </a:p>
        </p:txBody>
      </p:sp>
    </p:spTree>
    <p:extLst>
      <p:ext uri="{BB962C8B-B14F-4D97-AF65-F5344CB8AC3E}">
        <p14:creationId xmlns:p14="http://schemas.microsoft.com/office/powerpoint/2010/main" val="31106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AE51B-66A7-7B83-0537-E24046025D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6EB76-409F-3C5E-3B3E-9B1A1CDC6EA4}"/>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Microsoft 365 Copilot with Expanded Copilot Connectors Catalog</a:t>
            </a:r>
          </a:p>
        </p:txBody>
      </p:sp>
      <p:sp>
        <p:nvSpPr>
          <p:cNvPr id="18" name="TextBox 17">
            <a:extLst>
              <a:ext uri="{FF2B5EF4-FFF2-40B4-BE49-F238E27FC236}">
                <a16:creationId xmlns:a16="http://schemas.microsoft.com/office/drawing/2014/main" id="{8B622249-A5EF-A858-2701-E22CE9B109B0}"/>
              </a:ext>
              <a:ext uri="{C183D7F6-B498-43B3-948B-1728B52AA6E4}">
                <adec:decorative xmlns:adec="http://schemas.microsoft.com/office/drawing/2017/decorative" val="1"/>
              </a:ext>
            </a:extLst>
          </p:cNvPr>
          <p:cNvSpPr txBox="1"/>
          <p:nvPr/>
        </p:nvSpPr>
        <p:spPr>
          <a:xfrm>
            <a:off x="5167902" y="1353382"/>
            <a:ext cx="6649556"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22B533A8-C2DE-D5D7-8CD5-04DAB3FC1C05}"/>
              </a:ext>
            </a:extLst>
          </p:cNvPr>
          <p:cNvSpPr txBox="1"/>
          <p:nvPr/>
        </p:nvSpPr>
        <p:spPr>
          <a:xfrm>
            <a:off x="478509" y="1171323"/>
            <a:ext cx="4144862" cy="4708981"/>
          </a:xfrm>
          <a:prstGeom prst="rect">
            <a:avLst/>
          </a:prstGeom>
          <a:noFill/>
        </p:spPr>
        <p:txBody>
          <a:bodyPr wrap="square">
            <a:spAutoFit/>
          </a:bodyPr>
          <a:lstStyle/>
          <a:p>
            <a:pPr fontAlgn="t"/>
            <a:r>
              <a:rPr lang="en-GB" b="1" dirty="0"/>
              <a:t>Copilot connectors bring external enterprise data into Microsoft 365 Copilot, helping employees find, </a:t>
            </a:r>
            <a:r>
              <a:rPr lang="en-GB" b="1" dirty="0" err="1"/>
              <a:t>analyze</a:t>
            </a:r>
            <a:r>
              <a:rPr lang="en-GB" b="1" dirty="0"/>
              <a:t>, and act on information beyond Microsoft apps.</a:t>
            </a:r>
          </a:p>
          <a:p>
            <a:pPr fontAlgn="t"/>
            <a:endParaRPr lang="en-GB" dirty="0"/>
          </a:p>
          <a:p>
            <a:pPr marL="285750" indent="-285750" fontAlgn="t">
              <a:buFont typeface="Arial" panose="020B0604020202020204" pitchFamily="34" charset="0"/>
              <a:buChar char="•"/>
            </a:pPr>
            <a:r>
              <a:rPr lang="en-GB" sz="1600" b="1" dirty="0"/>
              <a:t>New connectors now available.</a:t>
            </a:r>
            <a:r>
              <a:rPr lang="en-GB" sz="1600" dirty="0"/>
              <a:t> General availability of 35 new Copilot connectors expands coverage across developer tools, project management, IT service management, content management, and healthcare verticals.</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Expanding the connector ecosystem.</a:t>
            </a:r>
            <a:r>
              <a:rPr lang="en-GB" sz="1600" dirty="0"/>
              <a:t> Microsoft now offers more than 100 Copilot connectors, making it one of the fastest-growing enterprise connector ecosystems.</a:t>
            </a:r>
          </a:p>
        </p:txBody>
      </p:sp>
      <p:sp>
        <p:nvSpPr>
          <p:cNvPr id="19" name="TextBox 18">
            <a:extLst>
              <a:ext uri="{FF2B5EF4-FFF2-40B4-BE49-F238E27FC236}">
                <a16:creationId xmlns:a16="http://schemas.microsoft.com/office/drawing/2014/main" id="{7DC9C4AE-1AD7-5D43-0A8A-6E12FF402D0C}"/>
              </a:ext>
            </a:extLst>
          </p:cNvPr>
          <p:cNvSpPr txBox="1"/>
          <p:nvPr/>
        </p:nvSpPr>
        <p:spPr>
          <a:xfrm>
            <a:off x="5525865" y="1192046"/>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35 new Copilot connectors built by Microsoft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6" name="Picture 5" descr="Image showing new Copilot connectors">
            <a:extLst>
              <a:ext uri="{FF2B5EF4-FFF2-40B4-BE49-F238E27FC236}">
                <a16:creationId xmlns:a16="http://schemas.microsoft.com/office/drawing/2014/main" id="{7F732808-B481-0A90-8ED0-2CEB0B1E464D}"/>
              </a:ext>
            </a:extLst>
          </p:cNvPr>
          <p:cNvPicPr>
            <a:picLocks noChangeAspect="1"/>
          </p:cNvPicPr>
          <p:nvPr/>
        </p:nvPicPr>
        <p:blipFill>
          <a:blip r:embed="rId3"/>
          <a:stretch>
            <a:fillRect/>
          </a:stretch>
        </p:blipFill>
        <p:spPr>
          <a:xfrm>
            <a:off x="5486649" y="2102666"/>
            <a:ext cx="6096000" cy="305207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07CF4C7-AC9A-6A39-0D3E-3E15E7D21D0C}"/>
              </a:ext>
            </a:extLst>
          </p:cNvPr>
          <p:cNvSpPr txBox="1"/>
          <p:nvPr/>
        </p:nvSpPr>
        <p:spPr>
          <a:xfrm>
            <a:off x="5716281" y="5529998"/>
            <a:ext cx="5799105" cy="523220"/>
          </a:xfrm>
          <a:prstGeom prst="rect">
            <a:avLst/>
          </a:prstGeom>
          <a:noFill/>
        </p:spPr>
        <p:txBody>
          <a:bodyPr wrap="square">
            <a:spAutoFit/>
          </a:bodyPr>
          <a:lstStyle/>
          <a:p>
            <a:pPr algn="ctr"/>
            <a:r>
              <a:rPr lang="en-GB" sz="1400" dirty="0" err="1">
                <a:solidFill>
                  <a:schemeClr val="accent1">
                    <a:lumMod val="75000"/>
                  </a:schemeClr>
                </a:solidFill>
                <a:hlinkClick r:id="rId4">
                  <a:extLst>
                    <a:ext uri="{A12FA001-AC4F-418D-AE19-62706E023703}">
                      <ahyp:hlinkClr xmlns:ahyp="http://schemas.microsoft.com/office/drawing/2018/hyperlinkcolor" val="tx"/>
                    </a:ext>
                  </a:extLst>
                </a:hlinkClick>
              </a:rPr>
              <a:t>Fueling</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 New Experiences in Microsoft 365 Copilot with Expanded Copilot Connectors Catalog | Microsoft Community Hub</a:t>
            </a:r>
            <a:endParaRPr lang="en-US" sz="1000" dirty="0">
              <a:solidFill>
                <a:schemeClr val="accent1">
                  <a:lumMod val="75000"/>
                </a:schemeClr>
              </a:solidFill>
            </a:endParaRPr>
          </a:p>
        </p:txBody>
      </p:sp>
    </p:spTree>
    <p:extLst>
      <p:ext uri="{BB962C8B-B14F-4D97-AF65-F5344CB8AC3E}">
        <p14:creationId xmlns:p14="http://schemas.microsoft.com/office/powerpoint/2010/main" val="3146612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C869A-913D-322E-18FD-2693AAAE2F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94442-1A96-DA9B-2509-F0591720EF30}"/>
              </a:ext>
            </a:extLst>
          </p:cNvPr>
          <p:cNvSpPr>
            <a:spLocks noGrp="1"/>
          </p:cNvSpPr>
          <p:nvPr>
            <p:ph type="title"/>
          </p:nvPr>
        </p:nvSpPr>
        <p:spPr>
          <a:xfrm>
            <a:off x="555319" y="459612"/>
            <a:ext cx="11262138" cy="387798"/>
          </a:xfrm>
        </p:spPr>
        <p:txBody>
          <a:bodyPr/>
          <a:lstStyle/>
          <a:p>
            <a:pPr defTabSz="914400" fontAlgn="base">
              <a:lnSpc>
                <a:spcPct val="90000"/>
              </a:lnSpc>
              <a:spcAft>
                <a:spcPct val="0"/>
              </a:spcAft>
            </a:pPr>
            <a:r>
              <a:rPr lang="en-GB" b="1" noProof="0" dirty="0">
                <a:gradFill>
                  <a:gsLst>
                    <a:gs pos="971">
                      <a:srgbClr val="2897CE"/>
                    </a:gs>
                    <a:gs pos="100000">
                      <a:srgbClr val="8678D6"/>
                    </a:gs>
                  </a:gsLst>
                  <a:lin ang="2700000" scaled="0"/>
                </a:gradFill>
                <a:latin typeface="Segoe UI Semibold"/>
                <a:cs typeface="Segoe UI Semibold"/>
              </a:rPr>
              <a:t>Introducing Copilot Connector Checker</a:t>
            </a:r>
          </a:p>
        </p:txBody>
      </p:sp>
      <p:sp>
        <p:nvSpPr>
          <p:cNvPr id="18" name="TextBox 17">
            <a:extLst>
              <a:ext uri="{FF2B5EF4-FFF2-40B4-BE49-F238E27FC236}">
                <a16:creationId xmlns:a16="http://schemas.microsoft.com/office/drawing/2014/main" id="{7A18A14E-9134-907C-D01B-13E5698D9846}"/>
              </a:ext>
              <a:ext uri="{C183D7F6-B498-43B3-948B-1728B52AA6E4}">
                <adec:decorative xmlns:adec="http://schemas.microsoft.com/office/drawing/2017/decorative" val="1"/>
              </a:ext>
            </a:extLst>
          </p:cNvPr>
          <p:cNvSpPr txBox="1"/>
          <p:nvPr/>
        </p:nvSpPr>
        <p:spPr>
          <a:xfrm>
            <a:off x="5414212" y="1353382"/>
            <a:ext cx="6403245" cy="491600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59F245A4-EA8C-3155-D173-5ED97A6A7251}"/>
              </a:ext>
            </a:extLst>
          </p:cNvPr>
          <p:cNvSpPr txBox="1"/>
          <p:nvPr/>
        </p:nvSpPr>
        <p:spPr>
          <a:xfrm>
            <a:off x="478509" y="1171323"/>
            <a:ext cx="4442407" cy="4708981"/>
          </a:xfrm>
          <a:prstGeom prst="rect">
            <a:avLst/>
          </a:prstGeom>
          <a:noFill/>
        </p:spPr>
        <p:txBody>
          <a:bodyPr wrap="square">
            <a:spAutoFit/>
          </a:bodyPr>
          <a:lstStyle/>
          <a:p>
            <a:pPr fontAlgn="t"/>
            <a:r>
              <a:rPr lang="en-GB" b="1" dirty="0"/>
              <a:t>Copilot connectors extend Microsoft 365 Copilot by securely bringing external business system content into Copilot search, agents, and broader Microsoft 365 experiences.</a:t>
            </a:r>
          </a:p>
          <a:p>
            <a:pPr fontAlgn="t"/>
            <a:endParaRPr lang="en-GB" b="1" dirty="0"/>
          </a:p>
          <a:p>
            <a:pPr marL="285750" indent="-285750" fontAlgn="t">
              <a:buFont typeface="Arial" panose="020B0604020202020204" pitchFamily="34" charset="0"/>
              <a:buChar char="•"/>
            </a:pPr>
            <a:r>
              <a:rPr lang="en-GB" sz="1600" b="1" dirty="0"/>
              <a:t>Copilot Connector Checker:</a:t>
            </a:r>
            <a:r>
              <a:rPr lang="en-GB" sz="1600" dirty="0"/>
              <a:t> A lightweight pre‑flight validation tool provides fast, guided checks with clear diagnostics to verify third‑party prerequisites before connector deployment.</a:t>
            </a:r>
          </a:p>
          <a:p>
            <a:pPr marL="285750" indent="-285750" fontAlgn="t">
              <a:buFont typeface="Arial" panose="020B0604020202020204" pitchFamily="34" charset="0"/>
              <a:buChar char="•"/>
            </a:pPr>
            <a:endParaRPr lang="en-GB" sz="1600" dirty="0"/>
          </a:p>
          <a:p>
            <a:pPr marL="285750" indent="-285750" fontAlgn="t">
              <a:buFont typeface="Arial" panose="020B0604020202020204" pitchFamily="34" charset="0"/>
              <a:buChar char="•"/>
            </a:pPr>
            <a:r>
              <a:rPr lang="en-GB" sz="1600" b="1" dirty="0"/>
              <a:t>Initial Availability:</a:t>
            </a:r>
            <a:r>
              <a:rPr lang="en-GB" sz="1600" dirty="0"/>
              <a:t> The first release supports the ServiceNow Knowledge Base connector, with additional connectors planned.</a:t>
            </a:r>
          </a:p>
          <a:p>
            <a:pPr marL="285750" indent="-285750" fontAlgn="t">
              <a:buFont typeface="Arial" panose="020B0604020202020204" pitchFamily="34" charset="0"/>
              <a:buChar char="•"/>
            </a:pPr>
            <a:endParaRPr lang="en-GB" dirty="0"/>
          </a:p>
          <a:p>
            <a:pPr fontAlgn="t"/>
            <a:r>
              <a:rPr lang="en-GB" sz="1400" b="1" dirty="0"/>
              <a:t>Try it here: </a:t>
            </a:r>
            <a:r>
              <a:rPr lang="en-GB" sz="1400" dirty="0">
                <a:solidFill>
                  <a:schemeClr val="accent1">
                    <a:lumMod val="75000"/>
                  </a:schemeClr>
                </a:solidFill>
                <a:hlinkClick r:id="rId3">
                  <a:extLst>
                    <a:ext uri="{A12FA001-AC4F-418D-AE19-62706E023703}">
                      <ahyp:hlinkClr xmlns:ahyp="http://schemas.microsoft.com/office/drawing/2018/hyperlinkcolor" val="tx"/>
                    </a:ext>
                  </a:extLst>
                </a:hlinkClick>
              </a:rPr>
              <a:t>https://aka.ms/CopilotConnectorChecker</a:t>
            </a:r>
            <a:endParaRPr lang="en-GB" sz="1400" dirty="0">
              <a:solidFill>
                <a:schemeClr val="accent1">
                  <a:lumMod val="75000"/>
                </a:schemeClr>
              </a:solidFill>
            </a:endParaRPr>
          </a:p>
        </p:txBody>
      </p:sp>
      <p:sp>
        <p:nvSpPr>
          <p:cNvPr id="19" name="TextBox 18">
            <a:extLst>
              <a:ext uri="{FF2B5EF4-FFF2-40B4-BE49-F238E27FC236}">
                <a16:creationId xmlns:a16="http://schemas.microsoft.com/office/drawing/2014/main" id="{1FF26EDB-D60B-E3B7-89DF-E04DBFE0BF1F}"/>
              </a:ext>
            </a:extLst>
          </p:cNvPr>
          <p:cNvSpPr txBox="1"/>
          <p:nvPr/>
        </p:nvSpPr>
        <p:spPr>
          <a:xfrm>
            <a:off x="5649019" y="1171323"/>
            <a:ext cx="5933630" cy="42537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Introducing Copilot Connector Checker</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nvGrpSpPr>
          <p:cNvPr id="8" name="Group 7" descr="Image of Copilot Connector Checker checking a connector">
            <a:extLst>
              <a:ext uri="{FF2B5EF4-FFF2-40B4-BE49-F238E27FC236}">
                <a16:creationId xmlns:a16="http://schemas.microsoft.com/office/drawing/2014/main" id="{74A4D934-E891-A3B5-0724-250FEEFE5FE0}"/>
              </a:ext>
            </a:extLst>
          </p:cNvPr>
          <p:cNvGrpSpPr/>
          <p:nvPr/>
        </p:nvGrpSpPr>
        <p:grpSpPr>
          <a:xfrm>
            <a:off x="5924441" y="1759338"/>
            <a:ext cx="5271456" cy="3712608"/>
            <a:chOff x="5924441" y="1759338"/>
            <a:chExt cx="5271456" cy="3712608"/>
          </a:xfrm>
          <a:effectLst>
            <a:outerShdw blurRad="63500" sx="102000" sy="102000" algn="ctr" rotWithShape="0">
              <a:prstClr val="black">
                <a:alpha val="40000"/>
              </a:prstClr>
            </a:outerShdw>
          </a:effectLst>
        </p:grpSpPr>
        <p:pic>
          <p:nvPicPr>
            <p:cNvPr id="3" name="Picture 2">
              <a:extLst>
                <a:ext uri="{FF2B5EF4-FFF2-40B4-BE49-F238E27FC236}">
                  <a16:creationId xmlns:a16="http://schemas.microsoft.com/office/drawing/2014/main" id="{71F6AF5A-2343-93C9-1E4F-8191A056DAD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24441" y="1759338"/>
              <a:ext cx="2367570" cy="3021376"/>
            </a:xfrm>
            <a:prstGeom prst="rect">
              <a:avLst/>
            </a:prstGeom>
          </p:spPr>
        </p:pic>
        <p:pic>
          <p:nvPicPr>
            <p:cNvPr id="4" name="Picture 3">
              <a:extLst>
                <a:ext uri="{FF2B5EF4-FFF2-40B4-BE49-F238E27FC236}">
                  <a16:creationId xmlns:a16="http://schemas.microsoft.com/office/drawing/2014/main" id="{10A4CDDA-AFAC-8A41-85AB-7E5D7E51ED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88969" y="2582185"/>
              <a:ext cx="3606928" cy="2889761"/>
            </a:xfrm>
            <a:prstGeom prst="rect">
              <a:avLst/>
            </a:prstGeom>
          </p:spPr>
        </p:pic>
      </p:grpSp>
      <p:sp>
        <p:nvSpPr>
          <p:cNvPr id="5" name="TextBox 4">
            <a:extLst>
              <a:ext uri="{FF2B5EF4-FFF2-40B4-BE49-F238E27FC236}">
                <a16:creationId xmlns:a16="http://schemas.microsoft.com/office/drawing/2014/main" id="{102BB09A-EF03-9F42-437F-111DE57110FA}"/>
              </a:ext>
            </a:extLst>
          </p:cNvPr>
          <p:cNvSpPr txBox="1"/>
          <p:nvPr/>
        </p:nvSpPr>
        <p:spPr>
          <a:xfrm>
            <a:off x="5716281" y="5716777"/>
            <a:ext cx="5799105" cy="307777"/>
          </a:xfrm>
          <a:prstGeom prst="rect">
            <a:avLst/>
          </a:prstGeom>
          <a:noFill/>
        </p:spPr>
        <p:txBody>
          <a:bodyPr wrap="square">
            <a:spAutoFit/>
          </a:bodyPr>
          <a:lstStyle/>
          <a:p>
            <a:pPr algn="ctr"/>
            <a:r>
              <a:rPr lang="en-GB" sz="1400" dirty="0">
                <a:solidFill>
                  <a:schemeClr val="accent1">
                    <a:lumMod val="75000"/>
                  </a:schemeClr>
                </a:solidFill>
                <a:hlinkClick r:id="rId6">
                  <a:extLst>
                    <a:ext uri="{A12FA001-AC4F-418D-AE19-62706E023703}">
                      <ahyp:hlinkClr xmlns:ahyp="http://schemas.microsoft.com/office/drawing/2018/hyperlinkcolor" val="tx"/>
                    </a:ext>
                  </a:extLst>
                </a:hlinkClick>
              </a:rPr>
              <a:t>Introducing Copilot Connector Checker | Microsoft Community Hub</a:t>
            </a:r>
            <a:endParaRPr lang="en-US" sz="1000" dirty="0">
              <a:solidFill>
                <a:schemeClr val="accent1">
                  <a:lumMod val="75000"/>
                </a:schemeClr>
              </a:solidFill>
            </a:endParaRPr>
          </a:p>
        </p:txBody>
      </p:sp>
    </p:spTree>
    <p:extLst>
      <p:ext uri="{BB962C8B-B14F-4D97-AF65-F5344CB8AC3E}">
        <p14:creationId xmlns:p14="http://schemas.microsoft.com/office/powerpoint/2010/main" val="3438233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22774-DC8F-4948-2AF9-340123EA12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A8E79-866B-7A3E-FD01-1B92CB473D3D}"/>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Federated Copilot connectors are now available in Public Preview</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3C015177-5DE1-5060-C634-550B19DCCC51}"/>
              </a:ext>
              <a:ext uri="{C183D7F6-B498-43B3-948B-1728B52AA6E4}">
                <adec:decorative xmlns:adec="http://schemas.microsoft.com/office/drawing/2017/decorative" val="1"/>
              </a:ext>
            </a:extLst>
          </p:cNvPr>
          <p:cNvSpPr txBox="1"/>
          <p:nvPr/>
        </p:nvSpPr>
        <p:spPr>
          <a:xfrm>
            <a:off x="6095999" y="1405414"/>
            <a:ext cx="5721457" cy="4570084"/>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AFBECE55-AF0D-43AB-C5DA-F7179D6DFF31}"/>
              </a:ext>
            </a:extLst>
          </p:cNvPr>
          <p:cNvSpPr txBox="1"/>
          <p:nvPr/>
        </p:nvSpPr>
        <p:spPr>
          <a:xfrm>
            <a:off x="555319" y="986081"/>
            <a:ext cx="4653679" cy="4985980"/>
          </a:xfrm>
          <a:prstGeom prst="rect">
            <a:avLst/>
          </a:prstGeom>
          <a:noFill/>
        </p:spPr>
        <p:txBody>
          <a:bodyPr wrap="square">
            <a:spAutoFit/>
          </a:bodyPr>
          <a:lstStyle/>
          <a:p>
            <a:pPr fontAlgn="t"/>
            <a:r>
              <a:rPr lang="en-GB" b="1" dirty="0"/>
              <a:t>Federated Copilot connectors are now available by default in Public Preview, allowing users to securely access live data from supported external services while admins manage connector availability centrally.</a:t>
            </a:r>
          </a:p>
          <a:p>
            <a:pPr fontAlgn="t"/>
            <a:endParaRPr lang="en-GB" b="1" dirty="0"/>
          </a:p>
          <a:p>
            <a:pPr marL="285750" indent="-285750" fontAlgn="t">
              <a:buFont typeface="Arial" panose="020B0604020202020204" pitchFamily="34" charset="0"/>
              <a:buChar char="•"/>
            </a:pPr>
            <a:r>
              <a:rPr lang="en-GB" sz="1600" b="1" dirty="0"/>
              <a:t>Live external data:</a:t>
            </a:r>
            <a:r>
              <a:rPr lang="en-GB" sz="1600" dirty="0"/>
              <a:t> Users can authenticate into services like Canva, HubSpot, Notion, Linear, Intercom, Google Contacts, and Google Calendar.</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Real‑time access:</a:t>
            </a:r>
            <a:r>
              <a:rPr lang="en-GB" sz="1600" dirty="0"/>
              <a:t> Connector data is retrieved live (not indexed) and currently supported only in Researcher.</a:t>
            </a:r>
          </a:p>
          <a:p>
            <a:pPr marL="285750" indent="-285750" fontAlgn="t">
              <a:buFont typeface="Arial" panose="020B0604020202020204" pitchFamily="34" charset="0"/>
              <a:buChar char="•"/>
            </a:pPr>
            <a:endParaRPr lang="en-GB" sz="1600" b="1" dirty="0"/>
          </a:p>
          <a:p>
            <a:pPr marL="285750" indent="-285750" fontAlgn="t">
              <a:buFont typeface="Arial" panose="020B0604020202020204" pitchFamily="34" charset="0"/>
              <a:buChar char="•"/>
            </a:pPr>
            <a:r>
              <a:rPr lang="en-GB" sz="1600" b="1" dirty="0"/>
              <a:t>Admin governance:</a:t>
            </a:r>
            <a:r>
              <a:rPr lang="en-GB" sz="1600" dirty="0"/>
              <a:t> Admins can enable, disable, and review connectors in the Microsoft 365 admin center.</a:t>
            </a:r>
            <a:endParaRPr lang="en-GB" dirty="0"/>
          </a:p>
        </p:txBody>
      </p:sp>
      <p:sp>
        <p:nvSpPr>
          <p:cNvPr id="19" name="TextBox 18">
            <a:extLst>
              <a:ext uri="{FF2B5EF4-FFF2-40B4-BE49-F238E27FC236}">
                <a16:creationId xmlns:a16="http://schemas.microsoft.com/office/drawing/2014/main" id="{1B900B43-D0B2-8C84-6DA2-2498A57A49C0}"/>
              </a:ext>
            </a:extLst>
          </p:cNvPr>
          <p:cNvSpPr txBox="1"/>
          <p:nvPr/>
        </p:nvSpPr>
        <p:spPr>
          <a:xfrm>
            <a:off x="6299427" y="1211515"/>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Federated Copilot connectors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9" name="TextBox 8">
            <a:extLst>
              <a:ext uri="{FF2B5EF4-FFF2-40B4-BE49-F238E27FC236}">
                <a16:creationId xmlns:a16="http://schemas.microsoft.com/office/drawing/2014/main" id="{3EDAD41D-BC6D-0813-9B06-1241F0545A89}"/>
              </a:ext>
            </a:extLst>
          </p:cNvPr>
          <p:cNvSpPr txBox="1"/>
          <p:nvPr/>
        </p:nvSpPr>
        <p:spPr>
          <a:xfrm>
            <a:off x="6378331" y="5338708"/>
            <a:ext cx="5156790" cy="307777"/>
          </a:xfrm>
          <a:prstGeom prst="rect">
            <a:avLst/>
          </a:prstGeom>
          <a:noFill/>
        </p:spPr>
        <p:txBody>
          <a:bodyPr wrap="square">
            <a:spAutoFit/>
          </a:bodyPr>
          <a:lstStyle/>
          <a:p>
            <a:pPr algn="ctr"/>
            <a:r>
              <a:rPr lang="en-GB" sz="1400" dirty="0"/>
              <a:t>This feature </a:t>
            </a:r>
            <a:r>
              <a:rPr lang="en-GB" sz="1400" dirty="0">
                <a:solidFill>
                  <a:schemeClr val="accent1">
                    <a:lumMod val="75000"/>
                  </a:schemeClr>
                </a:solidFill>
                <a:hlinkClick r:id="rId3">
                  <a:extLst>
                    <a:ext uri="{A12FA001-AC4F-418D-AE19-62706E023703}">
                      <ahyp:hlinkClr xmlns:ahyp="http://schemas.microsoft.com/office/drawing/2018/hyperlinkcolor" val="tx"/>
                    </a:ext>
                  </a:extLst>
                </a:hlinkClick>
              </a:rPr>
              <a:t>rolled out in February</a:t>
            </a:r>
            <a:r>
              <a:rPr lang="en-GB" sz="1400" dirty="0">
                <a:solidFill>
                  <a:schemeClr val="accent1">
                    <a:lumMod val="75000"/>
                  </a:schemeClr>
                </a:solidFill>
              </a:rPr>
              <a:t>.</a:t>
            </a:r>
            <a:endParaRPr lang="en-US" sz="1100" dirty="0">
              <a:solidFill>
                <a:schemeClr val="accent1">
                  <a:lumMod val="75000"/>
                </a:schemeClr>
              </a:solidFill>
            </a:endParaRPr>
          </a:p>
        </p:txBody>
      </p:sp>
      <p:pic>
        <p:nvPicPr>
          <p:cNvPr id="3" name="Picture 2">
            <a:extLst>
              <a:ext uri="{FF2B5EF4-FFF2-40B4-BE49-F238E27FC236}">
                <a16:creationId xmlns:a16="http://schemas.microsoft.com/office/drawing/2014/main" id="{CBE7196C-81D1-CAD6-81E3-BC9F01EEFE8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67783" y="2264338"/>
            <a:ext cx="4977886" cy="2852236"/>
          </a:xfrm>
          <a:prstGeom prst="rect">
            <a:avLst/>
          </a:prstGeom>
        </p:spPr>
      </p:pic>
      <p:sp>
        <p:nvSpPr>
          <p:cNvPr id="4" name="TextBox 3">
            <a:extLst>
              <a:ext uri="{FF2B5EF4-FFF2-40B4-BE49-F238E27FC236}">
                <a16:creationId xmlns:a16="http://schemas.microsoft.com/office/drawing/2014/main" id="{145A8B24-BFEF-A979-819F-A422C0169D11}"/>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501584</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1654366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B7E69-3227-86F8-2992-F3EE851D2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42671-0E45-8EE9-4A4A-09913F7C55AB}"/>
              </a:ext>
            </a:extLst>
          </p:cNvPr>
          <p:cNvSpPr>
            <a:spLocks noGrp="1"/>
          </p:cNvSpPr>
          <p:nvPr>
            <p:ph type="title"/>
          </p:nvPr>
        </p:nvSpPr>
        <p:spPr>
          <a:xfrm>
            <a:off x="555319" y="459612"/>
            <a:ext cx="11262138" cy="332399"/>
          </a:xfrm>
        </p:spPr>
        <p:txBody>
          <a:bodyPr/>
          <a:lstStyle/>
          <a:p>
            <a:pPr defTabSz="914400" fontAlgn="base">
              <a:lnSpc>
                <a:spcPct val="90000"/>
              </a:lnSpc>
              <a:spcAft>
                <a:spcPct val="0"/>
              </a:spcAft>
            </a:pPr>
            <a:r>
              <a:rPr lang="en-GB" sz="2400" b="1" noProof="0" dirty="0">
                <a:gradFill>
                  <a:gsLst>
                    <a:gs pos="971">
                      <a:srgbClr val="2897CE"/>
                    </a:gs>
                    <a:gs pos="100000">
                      <a:srgbClr val="8678D6"/>
                    </a:gs>
                  </a:gsLst>
                  <a:lin ang="2700000" scaled="0"/>
                </a:gradFill>
                <a:latin typeface="Segoe UI Semibold"/>
                <a:cs typeface="Segoe UI Semibold"/>
              </a:rPr>
              <a:t>Connector Usage Report</a:t>
            </a:r>
          </a:p>
        </p:txBody>
      </p:sp>
      <p:sp>
        <p:nvSpPr>
          <p:cNvPr id="18" name="TextBox 17">
            <a:extLst>
              <a:ext uri="{FF2B5EF4-FFF2-40B4-BE49-F238E27FC236}">
                <a16:creationId xmlns:a16="http://schemas.microsoft.com/office/drawing/2014/main" id="{0D96E839-155F-C62D-46DE-BA5FB8A26604}"/>
              </a:ext>
              <a:ext uri="{C183D7F6-B498-43B3-948B-1728B52AA6E4}">
                <adec:decorative xmlns:adec="http://schemas.microsoft.com/office/drawing/2017/decorative" val="1"/>
              </a:ext>
            </a:extLst>
          </p:cNvPr>
          <p:cNvSpPr txBox="1"/>
          <p:nvPr/>
        </p:nvSpPr>
        <p:spPr>
          <a:xfrm>
            <a:off x="5815987" y="1136316"/>
            <a:ext cx="5820694" cy="5059002"/>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 name="TextBox 6">
            <a:extLst>
              <a:ext uri="{FF2B5EF4-FFF2-40B4-BE49-F238E27FC236}">
                <a16:creationId xmlns:a16="http://schemas.microsoft.com/office/drawing/2014/main" id="{DE451FE6-674A-CD72-E767-45583952FCD3}"/>
              </a:ext>
            </a:extLst>
          </p:cNvPr>
          <p:cNvSpPr txBox="1"/>
          <p:nvPr/>
        </p:nvSpPr>
        <p:spPr>
          <a:xfrm>
            <a:off x="555319" y="986081"/>
            <a:ext cx="5033945" cy="4493538"/>
          </a:xfrm>
          <a:prstGeom prst="rect">
            <a:avLst/>
          </a:prstGeom>
          <a:noFill/>
        </p:spPr>
        <p:txBody>
          <a:bodyPr wrap="square">
            <a:spAutoFit/>
          </a:bodyPr>
          <a:lstStyle/>
          <a:p>
            <a:pPr fontAlgn="t"/>
            <a:r>
              <a:rPr lang="en-GB" b="1" dirty="0"/>
              <a:t>The Connector Usage Report in the M365 admin center shows how connectors are enhancing Copilot experiences, providing metrics and trends that help organizations optimize adoption and identify high‑value integrations.</a:t>
            </a:r>
          </a:p>
          <a:p>
            <a:pPr fontAlgn="t"/>
            <a:endParaRPr lang="en-GB" dirty="0"/>
          </a:p>
          <a:p>
            <a:pPr fontAlgn="t"/>
            <a:r>
              <a:rPr lang="en-GB" sz="1600" dirty="0"/>
              <a:t>• </a:t>
            </a:r>
            <a:r>
              <a:rPr lang="en-GB" sz="1600" b="1" dirty="0"/>
              <a:t>Visibility into usage:</a:t>
            </a:r>
            <a:r>
              <a:rPr lang="en-GB" sz="1600" dirty="0"/>
              <a:t> Reports active connectors, usage trends, and which agents reference each connector.</a:t>
            </a:r>
          </a:p>
          <a:p>
            <a:pPr fontAlgn="t"/>
            <a:br>
              <a:rPr lang="en-GB" sz="1600" dirty="0"/>
            </a:br>
            <a:r>
              <a:rPr lang="en-GB" sz="1600" dirty="0"/>
              <a:t>• </a:t>
            </a:r>
            <a:r>
              <a:rPr lang="en-GB" sz="1600" b="1" dirty="0"/>
              <a:t>Engagement insights:</a:t>
            </a:r>
            <a:r>
              <a:rPr lang="en-GB" sz="1600" dirty="0"/>
              <a:t> Includes daily trends, response counts, and individual‑level engagement metrics.</a:t>
            </a:r>
          </a:p>
          <a:p>
            <a:pPr fontAlgn="t"/>
            <a:br>
              <a:rPr lang="en-GB" sz="1600" dirty="0"/>
            </a:br>
            <a:r>
              <a:rPr lang="en-GB" sz="1600" dirty="0"/>
              <a:t>• </a:t>
            </a:r>
            <a:r>
              <a:rPr lang="en-GB" sz="1600" b="1" dirty="0"/>
              <a:t>Adoption optimization:</a:t>
            </a:r>
            <a:r>
              <a:rPr lang="en-GB" sz="1600" dirty="0"/>
              <a:t> Helps organizations refine training and identify high‑impact integrations.</a:t>
            </a:r>
          </a:p>
        </p:txBody>
      </p:sp>
      <p:sp>
        <p:nvSpPr>
          <p:cNvPr id="19" name="TextBox 18">
            <a:extLst>
              <a:ext uri="{FF2B5EF4-FFF2-40B4-BE49-F238E27FC236}">
                <a16:creationId xmlns:a16="http://schemas.microsoft.com/office/drawing/2014/main" id="{B024DB92-93E2-E42C-C02C-122BE9F2E50E}"/>
              </a:ext>
            </a:extLst>
          </p:cNvPr>
          <p:cNvSpPr txBox="1"/>
          <p:nvPr/>
        </p:nvSpPr>
        <p:spPr>
          <a:xfrm>
            <a:off x="6069034" y="942416"/>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Connector Usage Report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4" name="Picture 3" descr="Microsoft 365 admin center Connectors usage dashboard showing summary metrics, trend charts, and a table of connector details.">
            <a:extLst>
              <a:ext uri="{FF2B5EF4-FFF2-40B4-BE49-F238E27FC236}">
                <a16:creationId xmlns:a16="http://schemas.microsoft.com/office/drawing/2014/main" id="{DC2404A8-6932-B366-1F3B-F929BBB39A82}"/>
              </a:ext>
            </a:extLst>
          </p:cNvPr>
          <p:cNvPicPr>
            <a:picLocks noChangeAspect="1"/>
          </p:cNvPicPr>
          <p:nvPr/>
        </p:nvPicPr>
        <p:blipFill>
          <a:blip r:embed="rId3"/>
          <a:srcRect b="15924"/>
          <a:stretch>
            <a:fillRect/>
          </a:stretch>
        </p:blipFill>
        <p:spPr>
          <a:xfrm>
            <a:off x="6322721" y="1719172"/>
            <a:ext cx="4906462" cy="372876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E6D8728-D5FF-8E93-E3A8-109F30024494}"/>
              </a:ext>
            </a:extLst>
          </p:cNvPr>
          <p:cNvSpPr txBox="1"/>
          <p:nvPr/>
        </p:nvSpPr>
        <p:spPr>
          <a:xfrm>
            <a:off x="6005611" y="5641840"/>
            <a:ext cx="5540681" cy="307777"/>
          </a:xfrm>
          <a:prstGeom prst="rect">
            <a:avLst/>
          </a:prstGeom>
          <a:noFill/>
        </p:spPr>
        <p:txBody>
          <a:bodyPr wrap="square">
            <a:spAutoFit/>
          </a:bodyPr>
          <a:lstStyle/>
          <a:p>
            <a:pPr algn="ctr"/>
            <a:r>
              <a:rPr lang="en-GB" sz="1400" dirty="0"/>
              <a:t>This feature is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GB" sz="1400" dirty="0">
                <a:solidFill>
                  <a:schemeClr val="accent1">
                    <a:lumMod val="75000"/>
                  </a:schemeClr>
                </a:solidFill>
              </a:rPr>
              <a:t>.</a:t>
            </a:r>
            <a:endParaRPr lang="en-US" sz="1100" dirty="0">
              <a:solidFill>
                <a:schemeClr val="accent1">
                  <a:lumMod val="75000"/>
                </a:schemeClr>
              </a:solidFill>
            </a:endParaRPr>
          </a:p>
        </p:txBody>
      </p:sp>
      <p:sp>
        <p:nvSpPr>
          <p:cNvPr id="3" name="TextBox 2">
            <a:extLst>
              <a:ext uri="{FF2B5EF4-FFF2-40B4-BE49-F238E27FC236}">
                <a16:creationId xmlns:a16="http://schemas.microsoft.com/office/drawing/2014/main" id="{F8F8E93D-9C7E-4BBA-5F7F-0BB59E48EC5E}"/>
              </a:ext>
            </a:extLst>
          </p:cNvPr>
          <p:cNvSpPr txBox="1"/>
          <p:nvPr/>
        </p:nvSpPr>
        <p:spPr>
          <a:xfrm>
            <a:off x="11331017" y="6276027"/>
            <a:ext cx="972879"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spcAft>
                <a:spcPts val="1800"/>
              </a:spcAft>
              <a:buNone/>
            </a:pPr>
            <a:r>
              <a:rPr lang="en-US" sz="1050" b="0" i="0" u="none" strike="noStrike" dirty="0">
                <a:effectLst/>
                <a:latin typeface="Segoe UI" panose="020B0502040204020203" pitchFamily="34" charset="0"/>
              </a:rPr>
              <a:t>519571</a:t>
            </a:r>
            <a:endParaRPr lang="en-US" sz="1050" b="0" i="0" dirty="0">
              <a:effectLst/>
              <a:latin typeface="Segoe UI" panose="020B0502040204020203" pitchFamily="34" charset="0"/>
            </a:endParaRPr>
          </a:p>
        </p:txBody>
      </p:sp>
    </p:spTree>
    <p:extLst>
      <p:ext uri="{BB962C8B-B14F-4D97-AF65-F5344CB8AC3E}">
        <p14:creationId xmlns:p14="http://schemas.microsoft.com/office/powerpoint/2010/main" val="479240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2.96296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340C2-2DD4-95F3-5550-99EFF4D7A39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F2DC8435-D16F-514F-2773-40B23EC18901}"/>
              </a:ext>
            </a:extLst>
          </p:cNvPr>
          <p:cNvSpPr txBox="1">
            <a:spLocks noGrp="1"/>
          </p:cNvSpPr>
          <p:nvPr>
            <p:ph type="title"/>
          </p:nvPr>
        </p:nvSpPr>
        <p:spPr>
          <a:xfrm>
            <a:off x="1524000" y="2070593"/>
            <a:ext cx="9144000" cy="1661993"/>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6000" i="1" noProof="0" dirty="0">
                <a:gradFill>
                  <a:gsLst>
                    <a:gs pos="971">
                      <a:srgbClr val="2897CE"/>
                    </a:gs>
                    <a:gs pos="100000">
                      <a:srgbClr val="8678D6"/>
                    </a:gs>
                  </a:gsLst>
                  <a:lin ang="2700000" scaled="0"/>
                </a:gradFill>
                <a:cs typeface="Segoe UI Semibold"/>
              </a:rPr>
              <a:t>release notes</a:t>
            </a:r>
          </a:p>
        </p:txBody>
      </p:sp>
      <p:sp>
        <p:nvSpPr>
          <p:cNvPr id="3" name="TextBox 2">
            <a:extLst>
              <a:ext uri="{FF2B5EF4-FFF2-40B4-BE49-F238E27FC236}">
                <a16:creationId xmlns:a16="http://schemas.microsoft.com/office/drawing/2014/main" id="{4BAED0B6-C914-1283-B0E3-29DE9A1F9B6D}"/>
              </a:ext>
            </a:extLst>
          </p:cNvPr>
          <p:cNvSpPr txBox="1"/>
          <p:nvPr/>
        </p:nvSpPr>
        <p:spPr>
          <a:xfrm>
            <a:off x="2647426" y="6292872"/>
            <a:ext cx="6897147" cy="400110"/>
          </a:xfrm>
          <a:prstGeom prst="rect">
            <a:avLst/>
          </a:prstGeom>
          <a:noFill/>
        </p:spPr>
        <p:txBody>
          <a:bodyPr wrap="square">
            <a:spAutoFit/>
          </a:bodyPr>
          <a:lstStyle/>
          <a:p>
            <a:r>
              <a:rPr lang="en-US" sz="2000" noProof="0" dirty="0">
                <a:hlinkClick r:id="rId3"/>
              </a:rPr>
              <a:t>Release Notes for Microsoft 365 Copilot | Microsoft Learn</a:t>
            </a:r>
            <a:endParaRPr lang="en-US" sz="2000" noProof="0" dirty="0"/>
          </a:p>
        </p:txBody>
      </p:sp>
      <p:pic>
        <p:nvPicPr>
          <p:cNvPr id="2" name="!Copilot">
            <a:extLst>
              <a:ext uri="{FF2B5EF4-FFF2-40B4-BE49-F238E27FC236}">
                <a16:creationId xmlns:a16="http://schemas.microsoft.com/office/drawing/2014/main" id="{B755829F-AE14-C81A-94BC-BCB4716405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88907"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9" name="TextBox 8">
            <a:extLst>
              <a:ext uri="{FF2B5EF4-FFF2-40B4-BE49-F238E27FC236}">
                <a16:creationId xmlns:a16="http://schemas.microsoft.com/office/drawing/2014/main" id="{9D425984-FC3D-26AB-D6F8-9C3E3BDE1B0E}"/>
              </a:ext>
            </a:extLst>
          </p:cNvPr>
          <p:cNvSpPr txBox="1"/>
          <p:nvPr/>
        </p:nvSpPr>
        <p:spPr>
          <a:xfrm>
            <a:off x="2008190" y="4171369"/>
            <a:ext cx="8175617" cy="1200329"/>
          </a:xfrm>
          <a:prstGeom prst="rect">
            <a:avLst/>
          </a:prstGeom>
          <a:noFill/>
        </p:spPr>
        <p:txBody>
          <a:bodyPr wrap="square">
            <a:spAutoFit/>
          </a:bodyPr>
          <a:lstStyle/>
          <a:p>
            <a:pPr algn="ctr"/>
            <a:r>
              <a:rPr lang="en-US" sz="2400" i="1" noProof="0" dirty="0">
                <a:solidFill>
                  <a:srgbClr val="161616"/>
                </a:solidFill>
                <a:latin typeface="Segoe UI" panose="020B0502040204020203" pitchFamily="34" charset="0"/>
              </a:rPr>
              <a:t>L</a:t>
            </a:r>
            <a:r>
              <a:rPr lang="en-US" sz="2400" b="0" i="1" noProof="0" dirty="0">
                <a:solidFill>
                  <a:srgbClr val="161616"/>
                </a:solidFill>
                <a:effectLst/>
                <a:latin typeface="Segoe UI" panose="020B0502040204020203" pitchFamily="34" charset="0"/>
              </a:rPr>
              <a:t>atest features and improvements for Microsoft 365 Copilot. </a:t>
            </a:r>
          </a:p>
          <a:p>
            <a:pPr algn="ctr"/>
            <a:r>
              <a:rPr lang="en-US" sz="2400" b="0" i="1" noProof="0" dirty="0">
                <a:solidFill>
                  <a:srgbClr val="161616"/>
                </a:solidFill>
                <a:effectLst/>
                <a:latin typeface="Segoe UI" panose="020B0502040204020203" pitchFamily="34" charset="0"/>
              </a:rPr>
              <a:t>It includes changes that are generally available </a:t>
            </a:r>
          </a:p>
          <a:p>
            <a:pPr algn="ctr"/>
            <a:r>
              <a:rPr lang="en-US" sz="2400" b="0" i="1" noProof="0" dirty="0">
                <a:solidFill>
                  <a:srgbClr val="161616"/>
                </a:solidFill>
                <a:effectLst/>
                <a:latin typeface="Segoe UI" panose="020B0502040204020203" pitchFamily="34" charset="0"/>
              </a:rPr>
              <a:t>(Current Channel for Microsoft 365 apps) </a:t>
            </a:r>
            <a:endParaRPr lang="en-US" sz="2400" i="1" noProof="0" dirty="0"/>
          </a:p>
        </p:txBody>
      </p:sp>
      <p:grpSp>
        <p:nvGrpSpPr>
          <p:cNvPr id="5" name="Group 4">
            <a:extLst>
              <a:ext uri="{FF2B5EF4-FFF2-40B4-BE49-F238E27FC236}">
                <a16:creationId xmlns:a16="http://schemas.microsoft.com/office/drawing/2014/main" id="{0D216F4E-477A-4DDC-02F4-A58CA16AF091}"/>
              </a:ext>
              <a:ext uri="{C183D7F6-B498-43B3-948B-1728B52AA6E4}">
                <adec:decorative xmlns:adec="http://schemas.microsoft.com/office/drawing/2017/decorative" val="1"/>
              </a:ext>
            </a:extLst>
          </p:cNvPr>
          <p:cNvGrpSpPr/>
          <p:nvPr/>
        </p:nvGrpSpPr>
        <p:grpSpPr>
          <a:xfrm>
            <a:off x="10814385" y="499"/>
            <a:ext cx="1449896" cy="1219186"/>
            <a:chOff x="10404657" y="488"/>
            <a:chExt cx="1880209" cy="1955102"/>
          </a:xfrm>
          <a:solidFill>
            <a:srgbClr val="727372"/>
          </a:solidFill>
        </p:grpSpPr>
        <p:sp>
          <p:nvSpPr>
            <p:cNvPr id="6" name="Diagonal Stripe 5">
              <a:extLst>
                <a:ext uri="{FF2B5EF4-FFF2-40B4-BE49-F238E27FC236}">
                  <a16:creationId xmlns:a16="http://schemas.microsoft.com/office/drawing/2014/main" id="{834E9F50-97FD-FC81-49B5-393723379A70}"/>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7" name="TextBox 6">
              <a:extLst>
                <a:ext uri="{FF2B5EF4-FFF2-40B4-BE49-F238E27FC236}">
                  <a16:creationId xmlns:a16="http://schemas.microsoft.com/office/drawing/2014/main" id="{ED16C745-4E3B-E835-8044-4E0AB179329F}"/>
                </a:ext>
              </a:extLst>
            </p:cNvPr>
            <p:cNvSpPr txBox="1"/>
            <p:nvPr/>
          </p:nvSpPr>
          <p:spPr>
            <a:xfrm rot="2502686">
              <a:off x="10735360" y="609465"/>
              <a:ext cx="154950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Tree>
    <p:extLst>
      <p:ext uri="{BB962C8B-B14F-4D97-AF65-F5344CB8AC3E}">
        <p14:creationId xmlns:p14="http://schemas.microsoft.com/office/powerpoint/2010/main" val="254763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3.33333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42" presetClass="path" presetSubtype="0" decel="100000" fill="hold" grpId="1" nodeType="withEffect">
                                  <p:stCondLst>
                                    <p:cond delay="0"/>
                                  </p:stCondLst>
                                  <p:childTnLst>
                                    <p:animMotion origin="layout" path="M 0 -3.33333E-6 L 0 0.01968 " pathEditMode="relative" rAng="0" ptsTypes="AA">
                                      <p:cBhvr>
                                        <p:cTn id="16" dur="500" spd="-100000" fill="hold"/>
                                        <p:tgtEl>
                                          <p:spTgt spid="9"/>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AB6E5-7F01-1D81-DBFC-25E6A53B8A76}"/>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7BB94AA5-CCD3-5133-A8A2-5872BF225F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889" y="155613"/>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96" name="Group 95">
            <a:extLst>
              <a:ext uri="{FF2B5EF4-FFF2-40B4-BE49-F238E27FC236}">
                <a16:creationId xmlns:a16="http://schemas.microsoft.com/office/drawing/2014/main" id="{119377DB-BC43-628C-3B51-C3C430C4AA79}"/>
              </a:ext>
              <a:ext uri="{C183D7F6-B498-43B3-948B-1728B52AA6E4}">
                <adec:decorative xmlns:adec="http://schemas.microsoft.com/office/drawing/2017/decorative" val="1"/>
              </a:ext>
            </a:extLst>
          </p:cNvPr>
          <p:cNvGrpSpPr/>
          <p:nvPr/>
        </p:nvGrpSpPr>
        <p:grpSpPr>
          <a:xfrm>
            <a:off x="10814380" y="499"/>
            <a:ext cx="1449896" cy="1219186"/>
            <a:chOff x="10404657" y="488"/>
            <a:chExt cx="1880210" cy="1955102"/>
          </a:xfrm>
          <a:solidFill>
            <a:srgbClr val="727372"/>
          </a:solidFill>
        </p:grpSpPr>
        <p:sp>
          <p:nvSpPr>
            <p:cNvPr id="97" name="Diagonal Stripe 96">
              <a:extLst>
                <a:ext uri="{FF2B5EF4-FFF2-40B4-BE49-F238E27FC236}">
                  <a16:creationId xmlns:a16="http://schemas.microsoft.com/office/drawing/2014/main" id="{66BA7787-AE12-E24F-7ECA-8818EA173B08}"/>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C1F27718-3702-C465-B4AD-7371AE228DA1}"/>
                </a:ext>
              </a:extLst>
            </p:cNvPr>
            <p:cNvSpPr txBox="1"/>
            <p:nvPr/>
          </p:nvSpPr>
          <p:spPr>
            <a:xfrm rot="2502686">
              <a:off x="10735360" y="609465"/>
              <a:ext cx="1549507"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
        <p:nvSpPr>
          <p:cNvPr id="11" name="Title 1">
            <a:extLst>
              <a:ext uri="{FF2B5EF4-FFF2-40B4-BE49-F238E27FC236}">
                <a16:creationId xmlns:a16="http://schemas.microsoft.com/office/drawing/2014/main" id="{78929963-1DDC-E493-6A7F-528AEDD34D7D}"/>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February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1B4AE0DA-46A1-9A4A-AA30-23C0D933C7B2}"/>
              </a:ext>
              <a:ext uri="{C183D7F6-B498-43B3-948B-1728B52AA6E4}">
                <adec:decorative xmlns:adec="http://schemas.microsoft.com/office/drawing/2017/decorative" val="1"/>
              </a:ext>
            </a:extLst>
          </p:cNvPr>
          <p:cNvSpPr txBox="1"/>
          <p:nvPr/>
        </p:nvSpPr>
        <p:spPr>
          <a:xfrm>
            <a:off x="105437" y="982708"/>
            <a:ext cx="7310952" cy="5456192"/>
          </a:xfrm>
          <a:prstGeom prst="roundRect">
            <a:avLst>
              <a:gd name="adj" fmla="val 499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B703F461-23A3-74A7-998C-F7A6DDBA8B8B}"/>
              </a:ext>
            </a:extLst>
          </p:cNvPr>
          <p:cNvSpPr txBox="1">
            <a:spLocks noChangeAspect="1"/>
          </p:cNvSpPr>
          <p:nvPr/>
        </p:nvSpPr>
        <p:spPr>
          <a:xfrm>
            <a:off x="209100" y="888229"/>
            <a:ext cx="4082723"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extensibility (</a:t>
            </a:r>
            <a:r>
              <a:rPr lang="en-US" sz="1600" dirty="0">
                <a:solidFill>
                  <a:srgbClr val="FFFFFF"/>
                </a:solidFill>
                <a:latin typeface="Segoe UI Semibold" panose="020B0502040204020203" pitchFamily="34" charset="0"/>
                <a:cs typeface="Segoe UI Semibold" panose="020B0502040204020203" pitchFamily="34" charset="0"/>
              </a:rPr>
              <a:t>16</a:t>
            </a:r>
            <a:r>
              <a:rPr lang="en-US" sz="1600" noProof="0" dirty="0">
                <a:solidFill>
                  <a:srgbClr val="FFFFFF"/>
                </a:solidFill>
                <a:latin typeface="Segoe UI Semibold" panose="020B0502040204020203" pitchFamily="34" charset="0"/>
                <a:cs typeface="Segoe UI Semibold" panose="020B0502040204020203" pitchFamily="34" charset="0"/>
              </a:rPr>
              <a:t>)</a:t>
            </a:r>
          </a:p>
        </p:txBody>
      </p:sp>
      <p:sp>
        <p:nvSpPr>
          <p:cNvPr id="18" name="TextBox 17">
            <a:extLst>
              <a:ext uri="{FF2B5EF4-FFF2-40B4-BE49-F238E27FC236}">
                <a16:creationId xmlns:a16="http://schemas.microsoft.com/office/drawing/2014/main" id="{4BBBE70E-BA6F-514F-D191-384AE94AFAB5}"/>
              </a:ext>
            </a:extLst>
          </p:cNvPr>
          <p:cNvSpPr txBox="1"/>
          <p:nvPr/>
        </p:nvSpPr>
        <p:spPr>
          <a:xfrm>
            <a:off x="127072" y="1165544"/>
            <a:ext cx="7239983" cy="5262979"/>
          </a:xfrm>
          <a:prstGeom prst="rect">
            <a:avLst/>
          </a:prstGeom>
          <a:noFill/>
        </p:spPr>
        <p:txBody>
          <a:bodyPr wrap="square">
            <a:spAutoFit/>
          </a:bodyPr>
          <a:lstStyle/>
          <a:p>
            <a:pPr marL="385200" indent="-285750" fontAlgn="t">
              <a:buFont typeface="Arial" panose="020B0604020202020204" pitchFamily="34" charset="0"/>
              <a:buChar char="•"/>
            </a:pPr>
            <a:r>
              <a:rPr lang="en-GB" sz="1600" dirty="0"/>
              <a:t>Connect Copilot with Monday.com to track work and team progress [Web]</a:t>
            </a:r>
          </a:p>
          <a:p>
            <a:pPr marL="385200" indent="-285750" fontAlgn="t">
              <a:buFont typeface="Arial" panose="020B0604020202020204" pitchFamily="34" charset="0"/>
              <a:buChar char="•"/>
            </a:pPr>
            <a:r>
              <a:rPr lang="en-GB" sz="1600" dirty="0"/>
              <a:t>Connect Copilot with WordPress.com and WordPress.org [Web]</a:t>
            </a:r>
          </a:p>
          <a:p>
            <a:pPr marL="385200" indent="-285750" fontAlgn="t">
              <a:buFont typeface="Arial" panose="020B0604020202020204" pitchFamily="34" charset="0"/>
              <a:buChar char="•"/>
            </a:pPr>
            <a:r>
              <a:rPr lang="en-GB" sz="1600" dirty="0"/>
              <a:t>Connect Copilot with Azure File Share [Web]</a:t>
            </a:r>
          </a:p>
          <a:p>
            <a:pPr marL="385200" indent="-285750" fontAlgn="t">
              <a:buFont typeface="Arial" panose="020B0604020202020204" pitchFamily="34" charset="0"/>
              <a:buChar char="•"/>
            </a:pPr>
            <a:r>
              <a:rPr lang="en-GB" sz="1600" dirty="0"/>
              <a:t>Connect Copilot with Veeva [Web]</a:t>
            </a:r>
          </a:p>
          <a:p>
            <a:pPr marL="385200" indent="-285750" fontAlgn="t">
              <a:buFont typeface="Arial" panose="020B0604020202020204" pitchFamily="34" charset="0"/>
              <a:buChar char="•"/>
            </a:pPr>
            <a:r>
              <a:rPr lang="en-GB" sz="1600" dirty="0"/>
              <a:t>Connect Copilot with Jira Data Center to manage engineering tasks [Web]</a:t>
            </a:r>
          </a:p>
          <a:p>
            <a:pPr marL="385200" indent="-285750" fontAlgn="t">
              <a:buFont typeface="Arial" panose="020B0604020202020204" pitchFamily="34" charset="0"/>
              <a:buChar char="•"/>
            </a:pPr>
            <a:r>
              <a:rPr lang="en-GB" sz="1600" dirty="0"/>
              <a:t>Out‑of‑box filter support for data sources in Copilot Search [Web]</a:t>
            </a:r>
          </a:p>
          <a:p>
            <a:pPr marL="385200" indent="-285750" fontAlgn="t">
              <a:buFont typeface="Arial" panose="020B0604020202020204" pitchFamily="34" charset="0"/>
              <a:buChar char="•"/>
            </a:pPr>
            <a:r>
              <a:rPr lang="en-GB" sz="1600" dirty="0"/>
              <a:t>Scope grounding for declarative agents to specific data sources [Windows, Web]</a:t>
            </a:r>
          </a:p>
          <a:p>
            <a:pPr marL="385200" indent="-285750" fontAlgn="t">
              <a:buFont typeface="Arial" panose="020B0604020202020204" pitchFamily="34" charset="0"/>
              <a:buChar char="•"/>
            </a:pPr>
            <a:r>
              <a:rPr lang="en-GB" sz="1600" dirty="0"/>
              <a:t>Embedded knowledge support for declarative agents [Web]</a:t>
            </a:r>
          </a:p>
          <a:p>
            <a:pPr marL="385200" indent="-285750" fontAlgn="t">
              <a:buFont typeface="Arial" panose="020B0604020202020204" pitchFamily="34" charset="0"/>
              <a:buChar char="•"/>
            </a:pPr>
            <a:r>
              <a:rPr lang="en-GB" sz="1600" dirty="0"/>
              <a:t>Declarative agents upgraded to GPT‑5.1</a:t>
            </a:r>
          </a:p>
          <a:p>
            <a:pPr marL="385200" indent="-285750" fontAlgn="t">
              <a:buFont typeface="Arial" panose="020B0604020202020204" pitchFamily="34" charset="0"/>
              <a:buChar char="•"/>
            </a:pPr>
            <a:r>
              <a:rPr lang="en-GB" sz="1600" dirty="0"/>
              <a:t>Admins can set up connector authentication faster with a simplified experience [Web]</a:t>
            </a:r>
          </a:p>
          <a:p>
            <a:pPr marL="385200" indent="-285750" fontAlgn="t">
              <a:buFont typeface="Arial" panose="020B0604020202020204" pitchFamily="34" charset="0"/>
              <a:buChar char="•"/>
            </a:pPr>
            <a:r>
              <a:rPr lang="en-GB" sz="1600" dirty="0"/>
              <a:t>Users can refresh Adaptive Cards in agents to view the latest information [Web]</a:t>
            </a:r>
          </a:p>
          <a:p>
            <a:pPr marL="385200" indent="-285750" fontAlgn="t">
              <a:buFont typeface="Arial" panose="020B0604020202020204" pitchFamily="34" charset="0"/>
              <a:buChar char="•"/>
            </a:pPr>
            <a:r>
              <a:rPr lang="en-GB" sz="1600" dirty="0"/>
              <a:t>Field teams can accelerate Copilot adoption using champion connectors [Web]</a:t>
            </a:r>
          </a:p>
          <a:p>
            <a:pPr marL="385200" indent="-285750" fontAlgn="t">
              <a:buFont typeface="Arial" panose="020B0604020202020204" pitchFamily="34" charset="0"/>
              <a:buChar char="•"/>
            </a:pPr>
            <a:r>
              <a:rPr lang="en-GB" sz="1600" dirty="0"/>
              <a:t>Declarative Agents help users stay in their workflow [Web]</a:t>
            </a:r>
          </a:p>
          <a:p>
            <a:pPr marL="385200" indent="-285750" fontAlgn="t">
              <a:buFont typeface="Arial" panose="020B0604020202020204" pitchFamily="34" charset="0"/>
              <a:buChar char="•"/>
            </a:pPr>
            <a:r>
              <a:rPr lang="en-GB" sz="1600" dirty="0"/>
              <a:t>More frequent ticket status updates for the ServiceNow Tickets Copilot connector [Web]</a:t>
            </a:r>
          </a:p>
          <a:p>
            <a:pPr marL="385200" indent="-285750" fontAlgn="t">
              <a:buFont typeface="Arial" panose="020B0604020202020204" pitchFamily="34" charset="0"/>
              <a:buChar char="•"/>
            </a:pPr>
            <a:r>
              <a:rPr lang="en-GB" sz="1600" dirty="0"/>
              <a:t>Query Miro boards and diagrams with Copilot connectors [Web]</a:t>
            </a:r>
          </a:p>
          <a:p>
            <a:pPr marL="385200" indent="-285750" fontAlgn="t">
              <a:buFont typeface="Arial" panose="020B0604020202020204" pitchFamily="34" charset="0"/>
              <a:buChar char="•"/>
            </a:pPr>
            <a:r>
              <a:rPr lang="en-GB" sz="1600" dirty="0"/>
              <a:t>Connect Copilot to GitHub Server with Copilot Connector [Web]</a:t>
            </a:r>
            <a:endParaRPr lang="en-US" sz="1600" dirty="0"/>
          </a:p>
        </p:txBody>
      </p:sp>
      <p:sp>
        <p:nvSpPr>
          <p:cNvPr id="73" name="TextBox 72">
            <a:extLst>
              <a:ext uri="{FF2B5EF4-FFF2-40B4-BE49-F238E27FC236}">
                <a16:creationId xmlns:a16="http://schemas.microsoft.com/office/drawing/2014/main" id="{DDAB300E-1289-2FF5-DE7F-ED20F708D60B}"/>
              </a:ext>
              <a:ext uri="{C183D7F6-B498-43B3-948B-1728B52AA6E4}">
                <adec:decorative xmlns:adec="http://schemas.microsoft.com/office/drawing/2017/decorative" val="1"/>
              </a:ext>
            </a:extLst>
          </p:cNvPr>
          <p:cNvSpPr txBox="1"/>
          <p:nvPr/>
        </p:nvSpPr>
        <p:spPr>
          <a:xfrm>
            <a:off x="7743254" y="1022665"/>
            <a:ext cx="4320942" cy="1892931"/>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4823A8A4-CF74-6AF4-99E1-95BB44CAE8AD}"/>
              </a:ext>
            </a:extLst>
          </p:cNvPr>
          <p:cNvSpPr txBox="1"/>
          <p:nvPr/>
        </p:nvSpPr>
        <p:spPr>
          <a:xfrm>
            <a:off x="7900177" y="884024"/>
            <a:ext cx="3397642"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PowerPoint (2)</a:t>
            </a:r>
          </a:p>
        </p:txBody>
      </p:sp>
      <p:sp>
        <p:nvSpPr>
          <p:cNvPr id="75" name="TextBox 74">
            <a:extLst>
              <a:ext uri="{FF2B5EF4-FFF2-40B4-BE49-F238E27FC236}">
                <a16:creationId xmlns:a16="http://schemas.microsoft.com/office/drawing/2014/main" id="{63D0605C-8A33-F922-2763-C717DE3FEA4E}"/>
              </a:ext>
            </a:extLst>
          </p:cNvPr>
          <p:cNvSpPr txBox="1"/>
          <p:nvPr/>
        </p:nvSpPr>
        <p:spPr>
          <a:xfrm>
            <a:off x="7677143" y="1226029"/>
            <a:ext cx="4409420" cy="1323439"/>
          </a:xfrm>
          <a:prstGeom prst="rect">
            <a:avLst/>
          </a:prstGeom>
          <a:noFill/>
        </p:spPr>
        <p:txBody>
          <a:bodyPr wrap="square">
            <a:spAutoFit/>
          </a:bodyPr>
          <a:lstStyle/>
          <a:p>
            <a:pPr marL="385200" indent="-285750">
              <a:buFont typeface="Arial" panose="020B0604020202020204" pitchFamily="34" charset="0"/>
              <a:buChar char="•"/>
            </a:pPr>
            <a:r>
              <a:rPr lang="en-GB" sz="1600" dirty="0"/>
              <a:t>Use Copilot to get a detailed and contextual explanation [Web, Windows, Mac]</a:t>
            </a:r>
          </a:p>
          <a:p>
            <a:pPr marL="385200" indent="-285750">
              <a:buFont typeface="Arial" panose="020B0604020202020204" pitchFamily="34" charset="0"/>
              <a:buChar char="•"/>
            </a:pPr>
            <a:r>
              <a:rPr lang="en-GB" sz="1600" dirty="0"/>
              <a:t>Steer presentation length, tone, style, and images with Copilot [Web, Windows, Mac]</a:t>
            </a:r>
          </a:p>
        </p:txBody>
      </p:sp>
      <p:sp>
        <p:nvSpPr>
          <p:cNvPr id="23" name="TextBox 22">
            <a:extLst>
              <a:ext uri="{FF2B5EF4-FFF2-40B4-BE49-F238E27FC236}">
                <a16:creationId xmlns:a16="http://schemas.microsoft.com/office/drawing/2014/main" id="{6911F0DD-9DB9-6374-60A6-B285596BF82E}"/>
              </a:ext>
              <a:ext uri="{C183D7F6-B498-43B3-948B-1728B52AA6E4}">
                <adec:decorative xmlns:adec="http://schemas.microsoft.com/office/drawing/2017/decorative" val="1"/>
              </a:ext>
            </a:extLst>
          </p:cNvPr>
          <p:cNvSpPr txBox="1"/>
          <p:nvPr/>
        </p:nvSpPr>
        <p:spPr>
          <a:xfrm>
            <a:off x="7742753" y="3253235"/>
            <a:ext cx="4271608" cy="1208446"/>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43C53E88-2ED7-E5AF-4CBA-1E895F667B97}"/>
              </a:ext>
            </a:extLst>
          </p:cNvPr>
          <p:cNvSpPr txBox="1"/>
          <p:nvPr/>
        </p:nvSpPr>
        <p:spPr>
          <a:xfrm>
            <a:off x="7900177" y="3134301"/>
            <a:ext cx="3397642" cy="28563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Teams (1)</a:t>
            </a:r>
          </a:p>
        </p:txBody>
      </p:sp>
      <p:sp>
        <p:nvSpPr>
          <p:cNvPr id="25" name="TextBox 24">
            <a:extLst>
              <a:ext uri="{FF2B5EF4-FFF2-40B4-BE49-F238E27FC236}">
                <a16:creationId xmlns:a16="http://schemas.microsoft.com/office/drawing/2014/main" id="{2D3A95AA-0AF7-708A-893A-B8A95CB167AD}"/>
              </a:ext>
            </a:extLst>
          </p:cNvPr>
          <p:cNvSpPr txBox="1"/>
          <p:nvPr/>
        </p:nvSpPr>
        <p:spPr>
          <a:xfrm>
            <a:off x="7742753" y="3543068"/>
            <a:ext cx="4271608" cy="584775"/>
          </a:xfrm>
          <a:prstGeom prst="rect">
            <a:avLst/>
          </a:prstGeom>
          <a:noFill/>
        </p:spPr>
        <p:txBody>
          <a:bodyPr wrap="square">
            <a:spAutoFit/>
          </a:bodyPr>
          <a:lstStyle>
            <a:defPPr>
              <a:defRPr lang="en-US"/>
            </a:defPPr>
            <a:lvl1pPr marL="385200" indent="-285750">
              <a:buFont typeface="Arial" panose="020B0604020202020204" pitchFamily="34" charset="0"/>
              <a:buChar char="•"/>
              <a:defRPr sz="1600"/>
            </a:lvl1pPr>
          </a:lstStyle>
          <a:p>
            <a:r>
              <a:rPr lang="en-GB" dirty="0"/>
              <a:t>Configure and manage agent manifests in Developer Portal</a:t>
            </a:r>
          </a:p>
        </p:txBody>
      </p:sp>
      <p:sp>
        <p:nvSpPr>
          <p:cNvPr id="90" name="TextBox 89">
            <a:extLst>
              <a:ext uri="{FF2B5EF4-FFF2-40B4-BE49-F238E27FC236}">
                <a16:creationId xmlns:a16="http://schemas.microsoft.com/office/drawing/2014/main" id="{62C1339E-427E-DD57-044C-4943D2FE858D}"/>
              </a:ext>
              <a:ext uri="{C183D7F6-B498-43B3-948B-1728B52AA6E4}">
                <adec:decorative xmlns:adec="http://schemas.microsoft.com/office/drawing/2017/decorative" val="1"/>
              </a:ext>
            </a:extLst>
          </p:cNvPr>
          <p:cNvSpPr txBox="1"/>
          <p:nvPr/>
        </p:nvSpPr>
        <p:spPr>
          <a:xfrm>
            <a:off x="7742753" y="4692762"/>
            <a:ext cx="4271608" cy="973735"/>
          </a:xfrm>
          <a:prstGeom prst="roundRect">
            <a:avLst>
              <a:gd name="adj" fmla="val 1501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20E25A2E-16EF-A279-C2DC-7393C12EC373}"/>
              </a:ext>
            </a:extLst>
          </p:cNvPr>
          <p:cNvSpPr txBox="1"/>
          <p:nvPr/>
        </p:nvSpPr>
        <p:spPr>
          <a:xfrm>
            <a:off x="7900177" y="4581305"/>
            <a:ext cx="3397642" cy="32614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chemeClr val="bg1"/>
                </a:solidFill>
                <a:latin typeface="Segoe UI Semibold" panose="020B0502040204020203" pitchFamily="34" charset="0"/>
                <a:cs typeface="Segoe UI Semibold" panose="020B0502040204020203" pitchFamily="34" charset="0"/>
              </a:rPr>
              <a:t>Viva Insights (1)</a:t>
            </a:r>
          </a:p>
        </p:txBody>
      </p:sp>
      <p:sp>
        <p:nvSpPr>
          <p:cNvPr id="92" name="TextBox 91">
            <a:extLst>
              <a:ext uri="{FF2B5EF4-FFF2-40B4-BE49-F238E27FC236}">
                <a16:creationId xmlns:a16="http://schemas.microsoft.com/office/drawing/2014/main" id="{F3D87538-C912-AFEF-6FF8-20B96F9A52F2}"/>
              </a:ext>
            </a:extLst>
          </p:cNvPr>
          <p:cNvSpPr txBox="1"/>
          <p:nvPr/>
        </p:nvSpPr>
        <p:spPr>
          <a:xfrm>
            <a:off x="7723703" y="4958589"/>
            <a:ext cx="4148200" cy="584775"/>
          </a:xfrm>
          <a:prstGeom prst="rect">
            <a:avLst/>
          </a:prstGeom>
          <a:noFill/>
        </p:spPr>
        <p:txBody>
          <a:bodyPr wrap="square">
            <a:spAutoFit/>
          </a:bodyPr>
          <a:lstStyle/>
          <a:p>
            <a:pPr marL="385200" indent="-285750">
              <a:buFont typeface="Arial" panose="020B0604020202020204" pitchFamily="34" charset="0"/>
              <a:buChar char="•"/>
            </a:pPr>
            <a:r>
              <a:rPr lang="en-GB" sz="1600" dirty="0"/>
              <a:t>Copilot Studio agent report enhancements [Web, Windows, Mac]</a:t>
            </a:r>
          </a:p>
        </p:txBody>
      </p:sp>
      <p:sp>
        <p:nvSpPr>
          <p:cNvPr id="9" name="TextBox 8">
            <a:extLst>
              <a:ext uri="{FF2B5EF4-FFF2-40B4-BE49-F238E27FC236}">
                <a16:creationId xmlns:a16="http://schemas.microsoft.com/office/drawing/2014/main" id="{D6ED41D4-F438-C072-5D3F-C953CBA051D7}"/>
              </a:ext>
              <a:ext uri="{C183D7F6-B498-43B3-948B-1728B52AA6E4}">
                <adec:decorative xmlns:adec="http://schemas.microsoft.com/office/drawing/2017/decorative" val="1"/>
              </a:ext>
            </a:extLst>
          </p:cNvPr>
          <p:cNvSpPr txBox="1"/>
          <p:nvPr/>
        </p:nvSpPr>
        <p:spPr>
          <a:xfrm>
            <a:off x="8196793" y="6652930"/>
            <a:ext cx="4169638" cy="230832"/>
          </a:xfrm>
          <a:prstGeom prst="rect">
            <a:avLst/>
          </a:prstGeom>
          <a:noFill/>
        </p:spPr>
        <p:txBody>
          <a:bodyPr wrap="square">
            <a:spAutoFit/>
          </a:bodyPr>
          <a:lstStyle/>
          <a:p>
            <a:r>
              <a:rPr lang="en-GB" sz="900" b="1" i="1" dirty="0">
                <a:solidFill>
                  <a:schemeClr val="bg1"/>
                </a:solidFill>
                <a:latin typeface="Segoe UI" panose="020B0502040204020203" pitchFamily="34" charset="0"/>
              </a:rPr>
              <a:t>Updates released between January 27, 2026, February 24, 2026.</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33B9AB97-78EF-87DE-CD76-9ABEDF7B725B}"/>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Tree>
    <p:extLst>
      <p:ext uri="{BB962C8B-B14F-4D97-AF65-F5344CB8AC3E}">
        <p14:creationId xmlns:p14="http://schemas.microsoft.com/office/powerpoint/2010/main" val="1430232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4.58333E-6 4.81481E-6 L -4.58333E-6 0.03541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74"/>
                                        </p:tgtEl>
                                        <p:attrNameLst>
                                          <p:attrName>style.visibility</p:attrName>
                                        </p:attrNameLst>
                                      </p:cBhvr>
                                      <p:to>
                                        <p:strVal val="visible"/>
                                      </p:to>
                                    </p:set>
                                    <p:anim calcmode="lin" valueType="num">
                                      <p:cBhvr additive="base">
                                        <p:cTn id="22" dur="500" fill="hold"/>
                                        <p:tgtEl>
                                          <p:spTgt spid="74"/>
                                        </p:tgtEl>
                                        <p:attrNameLst>
                                          <p:attrName>ppt_x</p:attrName>
                                        </p:attrNameLst>
                                      </p:cBhvr>
                                      <p:tavLst>
                                        <p:tav tm="0">
                                          <p:val>
                                            <p:strVal val="#ppt_x"/>
                                          </p:val>
                                        </p:tav>
                                        <p:tav tm="100000">
                                          <p:val>
                                            <p:strVal val="#ppt_x"/>
                                          </p:val>
                                        </p:tav>
                                      </p:tavLst>
                                    </p:anim>
                                    <p:anim calcmode="lin" valueType="num">
                                      <p:cBhvr additive="base">
                                        <p:cTn id="23" dur="500" fill="hold"/>
                                        <p:tgtEl>
                                          <p:spTgt spid="74"/>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500"/>
                                        <p:tgtEl>
                                          <p:spTgt spid="73"/>
                                        </p:tgtEl>
                                      </p:cBhvr>
                                    </p:animEffect>
                                  </p:childTnLst>
                                </p:cTn>
                              </p:par>
                              <p:par>
                                <p:cTn id="32" presetID="42" presetClass="path" presetSubtype="0" decel="100000" fill="hold" grpId="1" nodeType="withEffect">
                                  <p:stCondLst>
                                    <p:cond delay="0"/>
                                  </p:stCondLst>
                                  <p:childTnLst>
                                    <p:animMotion origin="layout" path="M 1.875E-6 7.40741E-7 L 1.875E-6 0.03542 " pathEditMode="relative" rAng="0" ptsTypes="AA">
                                      <p:cBhvr>
                                        <p:cTn id="33" dur="700" spd="-100000" fill="hold"/>
                                        <p:tgtEl>
                                          <p:spTgt spid="73"/>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ppt_x"/>
                                          </p:val>
                                        </p:tav>
                                        <p:tav tm="100000">
                                          <p:val>
                                            <p:strVal val="#ppt_x"/>
                                          </p:val>
                                        </p:tav>
                                      </p:tavLst>
                                    </p:anim>
                                    <p:anim calcmode="lin" valueType="num">
                                      <p:cBhvr additive="base">
                                        <p:cTn id="43" dur="500" fill="hold"/>
                                        <p:tgtEl>
                                          <p:spTgt spid="25"/>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42" presetClass="path" presetSubtype="0" decel="100000" fill="hold" grpId="1" nodeType="withEffect">
                                  <p:stCondLst>
                                    <p:cond delay="0"/>
                                  </p:stCondLst>
                                  <p:childTnLst>
                                    <p:animMotion origin="layout" path="M 2.29167E-6 0 L 2.29167E-6 0.03542 " pathEditMode="relative" rAng="0" ptsTypes="AA">
                                      <p:cBhvr>
                                        <p:cTn id="48" dur="700" spd="-100000" fill="hold"/>
                                        <p:tgtEl>
                                          <p:spTgt spid="2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91"/>
                                        </p:tgtEl>
                                        <p:attrNameLst>
                                          <p:attrName>style.visibility</p:attrName>
                                        </p:attrNameLst>
                                      </p:cBhvr>
                                      <p:to>
                                        <p:strVal val="visible"/>
                                      </p:to>
                                    </p:set>
                                    <p:anim calcmode="lin" valueType="num">
                                      <p:cBhvr additive="base">
                                        <p:cTn id="52" dur="500" fill="hold"/>
                                        <p:tgtEl>
                                          <p:spTgt spid="91"/>
                                        </p:tgtEl>
                                        <p:attrNameLst>
                                          <p:attrName>ppt_x</p:attrName>
                                        </p:attrNameLst>
                                      </p:cBhvr>
                                      <p:tavLst>
                                        <p:tav tm="0">
                                          <p:val>
                                            <p:strVal val="#ppt_x"/>
                                          </p:val>
                                        </p:tav>
                                        <p:tav tm="100000">
                                          <p:val>
                                            <p:strVal val="#ppt_x"/>
                                          </p:val>
                                        </p:tav>
                                      </p:tavLst>
                                    </p:anim>
                                    <p:anim calcmode="lin" valueType="num">
                                      <p:cBhvr additive="base">
                                        <p:cTn id="53" dur="500" fill="hold"/>
                                        <p:tgtEl>
                                          <p:spTgt spid="91"/>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92"/>
                                        </p:tgtEl>
                                        <p:attrNameLst>
                                          <p:attrName>style.visibility</p:attrName>
                                        </p:attrNameLst>
                                      </p:cBhvr>
                                      <p:to>
                                        <p:strVal val="visible"/>
                                      </p:to>
                                    </p:set>
                                    <p:anim calcmode="lin" valueType="num">
                                      <p:cBhvr additive="base">
                                        <p:cTn id="57" dur="500" fill="hold"/>
                                        <p:tgtEl>
                                          <p:spTgt spid="92"/>
                                        </p:tgtEl>
                                        <p:attrNameLst>
                                          <p:attrName>ppt_x</p:attrName>
                                        </p:attrNameLst>
                                      </p:cBhvr>
                                      <p:tavLst>
                                        <p:tav tm="0">
                                          <p:val>
                                            <p:strVal val="#ppt_x"/>
                                          </p:val>
                                        </p:tav>
                                        <p:tav tm="100000">
                                          <p:val>
                                            <p:strVal val="#ppt_x"/>
                                          </p:val>
                                        </p:tav>
                                      </p:tavLst>
                                    </p:anim>
                                    <p:anim calcmode="lin" valueType="num">
                                      <p:cBhvr additive="base">
                                        <p:cTn id="58" dur="500" fill="hold"/>
                                        <p:tgtEl>
                                          <p:spTgt spid="92"/>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90"/>
                                        </p:tgtEl>
                                        <p:attrNameLst>
                                          <p:attrName>style.visibility</p:attrName>
                                        </p:attrNameLst>
                                      </p:cBhvr>
                                      <p:to>
                                        <p:strVal val="visible"/>
                                      </p:to>
                                    </p:set>
                                    <p:animEffect transition="in" filter="fade">
                                      <p:cBhvr>
                                        <p:cTn id="61" dur="500"/>
                                        <p:tgtEl>
                                          <p:spTgt spid="90"/>
                                        </p:tgtEl>
                                      </p:cBhvr>
                                    </p:animEffect>
                                  </p:childTnLst>
                                </p:cTn>
                              </p:par>
                              <p:par>
                                <p:cTn id="62" presetID="42" presetClass="path" presetSubtype="0" decel="100000" fill="hold" grpId="1" nodeType="withEffect">
                                  <p:stCondLst>
                                    <p:cond delay="0"/>
                                  </p:stCondLst>
                                  <p:childTnLst>
                                    <p:animMotion origin="layout" path="M -4.16667E-7 2.22222E-6 L -4.16667E-7 0.03541 " pathEditMode="relative" rAng="0" ptsTypes="AA">
                                      <p:cBhvr>
                                        <p:cTn id="63" dur="700" spd="-100000" fill="hold"/>
                                        <p:tgtEl>
                                          <p:spTgt spid="9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8" grpId="0"/>
      <p:bldP spid="73" grpId="0" animBg="1"/>
      <p:bldP spid="73" grpId="1" animBg="1"/>
      <p:bldP spid="74" grpId="0" animBg="1"/>
      <p:bldP spid="75" grpId="0"/>
      <p:bldP spid="23" grpId="0" animBg="1"/>
      <p:bldP spid="23" grpId="1" animBg="1"/>
      <p:bldP spid="24" grpId="0" animBg="1"/>
      <p:bldP spid="25" grpId="0"/>
      <p:bldP spid="90" grpId="0" animBg="1"/>
      <p:bldP spid="90" grpId="1" animBg="1"/>
      <p:bldP spid="91" grpId="0" animBg="1"/>
      <p:bldP spid="92"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B44EE0-7509-DF64-BD11-77E3E573A1C6}"/>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FD22ECE4-43FF-D2AF-1D4B-BA305DCCDE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25889" y="155613"/>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96" name="Group 95">
            <a:extLst>
              <a:ext uri="{FF2B5EF4-FFF2-40B4-BE49-F238E27FC236}">
                <a16:creationId xmlns:a16="http://schemas.microsoft.com/office/drawing/2014/main" id="{88D954E1-B881-2608-2F68-D9127B3D2A99}"/>
              </a:ext>
              <a:ext uri="{C183D7F6-B498-43B3-948B-1728B52AA6E4}">
                <adec:decorative xmlns:adec="http://schemas.microsoft.com/office/drawing/2017/decorative" val="1"/>
              </a:ext>
            </a:extLst>
          </p:cNvPr>
          <p:cNvGrpSpPr/>
          <p:nvPr/>
        </p:nvGrpSpPr>
        <p:grpSpPr>
          <a:xfrm>
            <a:off x="10814378" y="499"/>
            <a:ext cx="1377614" cy="1219186"/>
            <a:chOff x="10404657" y="488"/>
            <a:chExt cx="1786476" cy="1955102"/>
          </a:xfrm>
          <a:solidFill>
            <a:srgbClr val="727372"/>
          </a:solidFill>
        </p:grpSpPr>
        <p:sp>
          <p:nvSpPr>
            <p:cNvPr id="97" name="Diagonal Stripe 96">
              <a:extLst>
                <a:ext uri="{FF2B5EF4-FFF2-40B4-BE49-F238E27FC236}">
                  <a16:creationId xmlns:a16="http://schemas.microsoft.com/office/drawing/2014/main" id="{1556580D-8B2D-749D-0E74-08318D0A441B}"/>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98" name="TextBox 97">
              <a:extLst>
                <a:ext uri="{FF2B5EF4-FFF2-40B4-BE49-F238E27FC236}">
                  <a16:creationId xmlns:a16="http://schemas.microsoft.com/office/drawing/2014/main" id="{8630DDEF-6634-FF03-928F-F4A4E5C42E71}"/>
                </a:ext>
              </a:extLst>
            </p:cNvPr>
            <p:cNvSpPr txBox="1"/>
            <p:nvPr/>
          </p:nvSpPr>
          <p:spPr>
            <a:xfrm rot="2502686">
              <a:off x="10849568" y="609465"/>
              <a:ext cx="1321092"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lang="en-US" sz="1100" kern="0" spc="-71" noProof="0" dirty="0">
                  <a:solidFill>
                    <a:srgbClr val="5C5AD4"/>
                  </a:solidFill>
                  <a:latin typeface="Segoe UI Semibold"/>
                </a:rPr>
                <a:t>2</a:t>
              </a:r>
              <a:r>
                <a:rPr lang="en-US" sz="1100" kern="0" spc="-71" baseline="30000" noProof="0" dirty="0">
                  <a:solidFill>
                    <a:srgbClr val="5C5AD4"/>
                  </a:solidFill>
                  <a:latin typeface="Segoe UI Semibold"/>
                </a:rPr>
                <a:t>nd</a:t>
              </a:r>
              <a:r>
                <a:rPr lang="en-US" sz="1100" kern="0" spc="-71" noProof="0" dirty="0">
                  <a:solidFill>
                    <a:srgbClr val="5C5AD4"/>
                  </a:solidFill>
                  <a:latin typeface="Segoe UI Semibold"/>
                </a:rPr>
                <a:t> </a:t>
              </a:r>
              <a:r>
                <a:rPr lang="en-US" sz="1100" kern="0" spc="-71" dirty="0">
                  <a:solidFill>
                    <a:srgbClr val="5C5AD4"/>
                  </a:solidFill>
                  <a:latin typeface="Segoe UI Semibold"/>
                </a:rPr>
                <a:t>Feb</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
        <p:nvSpPr>
          <p:cNvPr id="11" name="Title 1">
            <a:extLst>
              <a:ext uri="{FF2B5EF4-FFF2-40B4-BE49-F238E27FC236}">
                <a16:creationId xmlns:a16="http://schemas.microsoft.com/office/drawing/2014/main" id="{CBD9A447-32FB-A654-3FF6-C0F399AF5BD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45" name="TextBox 44">
            <a:extLst>
              <a:ext uri="{FF2B5EF4-FFF2-40B4-BE49-F238E27FC236}">
                <a16:creationId xmlns:a16="http://schemas.microsoft.com/office/drawing/2014/main" id="{799001FE-F415-F9C4-903D-C6BD9B6395C8}"/>
              </a:ext>
              <a:ext uri="{C183D7F6-B498-43B3-948B-1728B52AA6E4}">
                <adec:decorative xmlns:adec="http://schemas.microsoft.com/office/drawing/2017/decorative" val="1"/>
              </a:ext>
            </a:extLst>
          </p:cNvPr>
          <p:cNvSpPr txBox="1"/>
          <p:nvPr/>
        </p:nvSpPr>
        <p:spPr>
          <a:xfrm>
            <a:off x="99794" y="938495"/>
            <a:ext cx="6983394" cy="1075191"/>
          </a:xfrm>
          <a:prstGeom prst="roundRect">
            <a:avLst>
              <a:gd name="adj" fmla="val 1287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61316AAC-4683-5017-1AC9-2F450F3F21EF}"/>
              </a:ext>
            </a:extLst>
          </p:cNvPr>
          <p:cNvSpPr txBox="1"/>
          <p:nvPr/>
        </p:nvSpPr>
        <p:spPr>
          <a:xfrm>
            <a:off x="197755" y="751426"/>
            <a:ext cx="3056269"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Chat (3)</a:t>
            </a:r>
          </a:p>
        </p:txBody>
      </p:sp>
      <p:sp>
        <p:nvSpPr>
          <p:cNvPr id="47" name="TextBox 46">
            <a:extLst>
              <a:ext uri="{FF2B5EF4-FFF2-40B4-BE49-F238E27FC236}">
                <a16:creationId xmlns:a16="http://schemas.microsoft.com/office/drawing/2014/main" id="{F89BEC94-3C14-3851-C500-9D03AAA295CF}"/>
              </a:ext>
            </a:extLst>
          </p:cNvPr>
          <p:cNvSpPr txBox="1"/>
          <p:nvPr/>
        </p:nvSpPr>
        <p:spPr>
          <a:xfrm>
            <a:off x="39453" y="990396"/>
            <a:ext cx="7009362" cy="954107"/>
          </a:xfrm>
          <a:prstGeom prst="rect">
            <a:avLst/>
          </a:prstGeom>
          <a:noFill/>
        </p:spPr>
        <p:txBody>
          <a:bodyPr wrap="square">
            <a:spAutoFit/>
          </a:bodyPr>
          <a:lstStyle/>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model selector now offers GPT‑5.2 [Android, Windows, iOS, Mac,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icon visibility in Microsoft Edge [Web]</a:t>
            </a:r>
          </a:p>
          <a:p>
            <a:pPr marL="385200" lvl="4" indent="-28575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Search for meetings by organizer using Copilot Chat [Windows]</a:t>
            </a:r>
            <a:endParaRPr lang="en-US" sz="1400" noProof="0"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EB2BC1AB-5220-52D2-B7AA-2D9456B06394}"/>
              </a:ext>
              <a:ext uri="{C183D7F6-B498-43B3-948B-1728B52AA6E4}">
                <adec:decorative xmlns:adec="http://schemas.microsoft.com/office/drawing/2017/decorative" val="1"/>
              </a:ext>
            </a:extLst>
          </p:cNvPr>
          <p:cNvSpPr txBox="1"/>
          <p:nvPr/>
        </p:nvSpPr>
        <p:spPr>
          <a:xfrm>
            <a:off x="99794" y="2148717"/>
            <a:ext cx="6983394" cy="4427785"/>
          </a:xfrm>
          <a:prstGeom prst="roundRect">
            <a:avLst>
              <a:gd name="adj" fmla="val 499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E9E0E7DF-BE1C-9A43-45ED-A9004A6A59C3}"/>
              </a:ext>
            </a:extLst>
          </p:cNvPr>
          <p:cNvSpPr txBox="1">
            <a:spLocks noChangeAspect="1"/>
          </p:cNvSpPr>
          <p:nvPr/>
        </p:nvSpPr>
        <p:spPr>
          <a:xfrm>
            <a:off x="203458" y="2054238"/>
            <a:ext cx="3050566" cy="2922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extensibility (</a:t>
            </a:r>
            <a:r>
              <a:rPr lang="en-US" sz="1600" dirty="0">
                <a:solidFill>
                  <a:srgbClr val="FFFFFF"/>
                </a:solidFill>
                <a:latin typeface="Segoe UI Semibold" panose="020B0502040204020203" pitchFamily="34" charset="0"/>
                <a:cs typeface="Segoe UI Semibold" panose="020B0502040204020203" pitchFamily="34" charset="0"/>
              </a:rPr>
              <a:t>15</a:t>
            </a:r>
            <a:r>
              <a:rPr lang="en-US" sz="1600" noProof="0" dirty="0">
                <a:solidFill>
                  <a:srgbClr val="FFFFFF"/>
                </a:solidFill>
                <a:latin typeface="Segoe UI Semibold" panose="020B0502040204020203" pitchFamily="34" charset="0"/>
                <a:cs typeface="Segoe UI Semibold" panose="020B0502040204020203" pitchFamily="34" charset="0"/>
              </a:rPr>
              <a:t>)</a:t>
            </a:r>
          </a:p>
        </p:txBody>
      </p:sp>
      <p:sp>
        <p:nvSpPr>
          <p:cNvPr id="18" name="TextBox 17">
            <a:extLst>
              <a:ext uri="{FF2B5EF4-FFF2-40B4-BE49-F238E27FC236}">
                <a16:creationId xmlns:a16="http://schemas.microsoft.com/office/drawing/2014/main" id="{91E31E16-578A-33AE-3A44-35402A8A1308}"/>
              </a:ext>
            </a:extLst>
          </p:cNvPr>
          <p:cNvSpPr txBox="1"/>
          <p:nvPr/>
        </p:nvSpPr>
        <p:spPr>
          <a:xfrm>
            <a:off x="121430" y="2331553"/>
            <a:ext cx="6525030" cy="4137671"/>
          </a:xfrm>
          <a:prstGeom prst="rect">
            <a:avLst/>
          </a:prstGeom>
          <a:noFill/>
        </p:spPr>
        <p:txBody>
          <a:bodyPr wrap="square">
            <a:spAutoFit/>
          </a:bodyPr>
          <a:lstStyle/>
          <a:p>
            <a:pPr marL="285750" indent="-285750" fontAlgn="t">
              <a:lnSpc>
                <a:spcPts val="1500"/>
              </a:lnSpc>
              <a:buFont typeface="Arial" panose="020B0604020202020204" pitchFamily="34" charset="0"/>
              <a:buChar char="•"/>
            </a:pPr>
            <a:r>
              <a:rPr lang="en-US" sz="1400" dirty="0">
                <a:latin typeface="Segoe UI" panose="020B0502040204020203" pitchFamily="34" charset="0"/>
              </a:rPr>
              <a:t>Advanced understanding for comments and attachments in SNOW KB and Azure DevOps connectors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Build smarter agents with GPT‑5 in Agent Builder [Android, Windows, iOS, Mac,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Bring your own Microsoft Foundry agents into Microsoft 365 Copilot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Connect Dropbox for smarter Copilot file access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Connect Microsoft 365 Copilot with Guru for enhanced insights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Copy an agent from Agent Builder to Copilot Studio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Expand Copilot Agents with Mail, People, and Meeting Insights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Generate icons using AI in Agent Builder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Generate Office documents from agents in Copilot Studio lite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Improve relevance and personalization by connecting user identities across data sources [Windows,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Publish Azure AI Foundry agents to Copilot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Simplified ServiceNow tickets setup with per-table ACL rules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Smart document management with Google Drive integration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Template-based knowledge ingestion for ServiceNow Knowledge Connector [Web]</a:t>
            </a:r>
          </a:p>
          <a:p>
            <a:pPr marL="285750" indent="-285750" fontAlgn="t">
              <a:lnSpc>
                <a:spcPts val="1500"/>
              </a:lnSpc>
              <a:buFont typeface="Arial" panose="020B0604020202020204" pitchFamily="34" charset="0"/>
              <a:buChar char="•"/>
            </a:pPr>
            <a:r>
              <a:rPr lang="en-US" sz="1400" dirty="0">
                <a:latin typeface="Segoe UI" panose="020B0502040204020203" pitchFamily="34" charset="0"/>
              </a:rPr>
              <a:t>Users can leverage multi-agent workflows [Windows, Web]</a:t>
            </a:r>
          </a:p>
        </p:txBody>
      </p:sp>
      <p:sp>
        <p:nvSpPr>
          <p:cNvPr id="73" name="TextBox 72">
            <a:extLst>
              <a:ext uri="{FF2B5EF4-FFF2-40B4-BE49-F238E27FC236}">
                <a16:creationId xmlns:a16="http://schemas.microsoft.com/office/drawing/2014/main" id="{FEE898CA-6E33-B43D-C2B3-EC659B6F53A1}"/>
              </a:ext>
              <a:ext uri="{C183D7F6-B498-43B3-948B-1728B52AA6E4}">
                <adec:decorative xmlns:adec="http://schemas.microsoft.com/office/drawing/2017/decorative" val="1"/>
              </a:ext>
            </a:extLst>
          </p:cNvPr>
          <p:cNvSpPr txBox="1"/>
          <p:nvPr/>
        </p:nvSpPr>
        <p:spPr>
          <a:xfrm>
            <a:off x="7328848" y="1022666"/>
            <a:ext cx="4735348" cy="689546"/>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A4BD5D4F-67E7-912C-7E4B-5F5C96EC0268}"/>
              </a:ext>
            </a:extLst>
          </p:cNvPr>
          <p:cNvSpPr txBox="1"/>
          <p:nvPr/>
        </p:nvSpPr>
        <p:spPr>
          <a:xfrm>
            <a:off x="7416735" y="885123"/>
            <a:ext cx="3397642" cy="28608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PowerPoint (1)</a:t>
            </a:r>
          </a:p>
        </p:txBody>
      </p:sp>
      <p:sp>
        <p:nvSpPr>
          <p:cNvPr id="75" name="TextBox 74">
            <a:extLst>
              <a:ext uri="{FF2B5EF4-FFF2-40B4-BE49-F238E27FC236}">
                <a16:creationId xmlns:a16="http://schemas.microsoft.com/office/drawing/2014/main" id="{F71FAB3E-8BED-7C40-5344-5CA2CA373013}"/>
              </a:ext>
            </a:extLst>
          </p:cNvPr>
          <p:cNvSpPr txBox="1"/>
          <p:nvPr/>
        </p:nvSpPr>
        <p:spPr>
          <a:xfrm>
            <a:off x="7202228" y="1151017"/>
            <a:ext cx="4812634" cy="523220"/>
          </a:xfrm>
          <a:prstGeom prst="rect">
            <a:avLst/>
          </a:prstGeom>
          <a:noFill/>
        </p:spPr>
        <p:txBody>
          <a:bodyPr wrap="square">
            <a:spAutoFit/>
          </a:bodyPr>
          <a:lstStyle/>
          <a:p>
            <a:pPr marL="385200" indent="-285750">
              <a:buFont typeface="Arial" panose="020B0604020202020204" pitchFamily="34" charset="0"/>
              <a:buChar char="•"/>
            </a:pPr>
            <a:r>
              <a:rPr lang="en-GB" sz="1400" dirty="0"/>
              <a:t>Use Copilot to get a detailed and contextual explanation</a:t>
            </a:r>
            <a:endParaRPr lang="en-US" sz="1400" noProof="0" dirty="0"/>
          </a:p>
        </p:txBody>
      </p:sp>
      <p:sp>
        <p:nvSpPr>
          <p:cNvPr id="34" name="TextBox 33">
            <a:extLst>
              <a:ext uri="{FF2B5EF4-FFF2-40B4-BE49-F238E27FC236}">
                <a16:creationId xmlns:a16="http://schemas.microsoft.com/office/drawing/2014/main" id="{9E1D44B2-08B7-7E34-8FF6-C31435B85176}"/>
              </a:ext>
              <a:ext uri="{C183D7F6-B498-43B3-948B-1728B52AA6E4}">
                <adec:decorative xmlns:adec="http://schemas.microsoft.com/office/drawing/2017/decorative" val="1"/>
              </a:ext>
            </a:extLst>
          </p:cNvPr>
          <p:cNvSpPr txBox="1"/>
          <p:nvPr/>
        </p:nvSpPr>
        <p:spPr>
          <a:xfrm>
            <a:off x="7328849" y="1890042"/>
            <a:ext cx="4735348" cy="841413"/>
          </a:xfrm>
          <a:prstGeom prst="roundRect">
            <a:avLst>
              <a:gd name="adj" fmla="val 868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61FCBCC9-C51F-B459-4C02-83BEEC152BCF}"/>
              </a:ext>
            </a:extLst>
          </p:cNvPr>
          <p:cNvSpPr txBox="1"/>
          <p:nvPr/>
        </p:nvSpPr>
        <p:spPr>
          <a:xfrm>
            <a:off x="7416389" y="1778985"/>
            <a:ext cx="3397988" cy="28170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Copilot app  (1)</a:t>
            </a:r>
          </a:p>
        </p:txBody>
      </p:sp>
      <p:sp>
        <p:nvSpPr>
          <p:cNvPr id="38" name="TextBox 37">
            <a:extLst>
              <a:ext uri="{FF2B5EF4-FFF2-40B4-BE49-F238E27FC236}">
                <a16:creationId xmlns:a16="http://schemas.microsoft.com/office/drawing/2014/main" id="{809508D4-0EE6-AFE1-488C-12E87AE81A59}"/>
              </a:ext>
            </a:extLst>
          </p:cNvPr>
          <p:cNvSpPr txBox="1"/>
          <p:nvPr/>
        </p:nvSpPr>
        <p:spPr>
          <a:xfrm>
            <a:off x="7268829" y="2052858"/>
            <a:ext cx="4923163" cy="523220"/>
          </a:xfrm>
          <a:prstGeom prst="rect">
            <a:avLst/>
          </a:prstGeom>
          <a:noFill/>
        </p:spPr>
        <p:txBody>
          <a:bodyPr wrap="square">
            <a:spAutoFit/>
          </a:bodyPr>
          <a:lstStyle/>
          <a:p>
            <a:pPr marL="385200" indent="-285750">
              <a:buFont typeface="Arial" panose="020B0604020202020204" pitchFamily="34" charset="0"/>
              <a:buChar char="•"/>
            </a:pPr>
            <a:r>
              <a:rPr lang="en-GB" sz="1400" dirty="0"/>
              <a:t>Access all your Copilot-generated content in one library [Android, Windows, iOS, Mac, Web]</a:t>
            </a:r>
            <a:endParaRPr lang="en-US" sz="1400" noProof="0" dirty="0"/>
          </a:p>
        </p:txBody>
      </p:sp>
      <p:sp>
        <p:nvSpPr>
          <p:cNvPr id="27" name="TextBox 26">
            <a:extLst>
              <a:ext uri="{FF2B5EF4-FFF2-40B4-BE49-F238E27FC236}">
                <a16:creationId xmlns:a16="http://schemas.microsoft.com/office/drawing/2014/main" id="{BE79CFBD-6D0C-FC86-5314-B15EA28DD7BF}"/>
              </a:ext>
              <a:ext uri="{C183D7F6-B498-43B3-948B-1728B52AA6E4}">
                <adec:decorative xmlns:adec="http://schemas.microsoft.com/office/drawing/2017/decorative" val="1"/>
              </a:ext>
            </a:extLst>
          </p:cNvPr>
          <p:cNvSpPr txBox="1"/>
          <p:nvPr/>
        </p:nvSpPr>
        <p:spPr>
          <a:xfrm>
            <a:off x="7328848" y="2955011"/>
            <a:ext cx="4735347" cy="706909"/>
          </a:xfrm>
          <a:prstGeom prst="roundRect">
            <a:avLst>
              <a:gd name="adj" fmla="val 1363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8" name="TextBox 27">
            <a:extLst>
              <a:ext uri="{FF2B5EF4-FFF2-40B4-BE49-F238E27FC236}">
                <a16:creationId xmlns:a16="http://schemas.microsoft.com/office/drawing/2014/main" id="{D467B696-C2B6-DCE5-3917-FD5C456ADDA7}"/>
              </a:ext>
            </a:extLst>
          </p:cNvPr>
          <p:cNvSpPr txBox="1"/>
          <p:nvPr/>
        </p:nvSpPr>
        <p:spPr>
          <a:xfrm>
            <a:off x="7416389" y="2812475"/>
            <a:ext cx="3397989" cy="300121"/>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chemeClr val="bg1"/>
                </a:solidFill>
                <a:latin typeface="Segoe UI Semibold" panose="020B0502040204020203" pitchFamily="34" charset="0"/>
                <a:cs typeface="Segoe UI Semibold" panose="020B0502040204020203" pitchFamily="34" charset="0"/>
              </a:rPr>
              <a:t>Microsoft Loop (1) </a:t>
            </a:r>
          </a:p>
        </p:txBody>
      </p:sp>
      <p:sp>
        <p:nvSpPr>
          <p:cNvPr id="35" name="TextBox 34">
            <a:extLst>
              <a:ext uri="{FF2B5EF4-FFF2-40B4-BE49-F238E27FC236}">
                <a16:creationId xmlns:a16="http://schemas.microsoft.com/office/drawing/2014/main" id="{712724C5-A377-0C14-1F38-8DCD3D87A75B}"/>
              </a:ext>
            </a:extLst>
          </p:cNvPr>
          <p:cNvSpPr txBox="1"/>
          <p:nvPr/>
        </p:nvSpPr>
        <p:spPr>
          <a:xfrm>
            <a:off x="7268829" y="3084623"/>
            <a:ext cx="4695408" cy="523220"/>
          </a:xfrm>
          <a:prstGeom prst="rect">
            <a:avLst/>
          </a:prstGeom>
          <a:noFill/>
        </p:spPr>
        <p:txBody>
          <a:bodyPr wrap="square">
            <a:spAutoFit/>
          </a:bodyPr>
          <a:lstStyle/>
          <a:p>
            <a:pPr marL="385200" indent="-285750">
              <a:buFont typeface="Arial" panose="020B0604020202020204" pitchFamily="34" charset="0"/>
              <a:buChar char="•"/>
            </a:pPr>
            <a:r>
              <a:rPr lang="en-GB" sz="1400" dirty="0"/>
              <a:t>Generate PowerPoint grounded on a Copilot page [Web]</a:t>
            </a:r>
            <a:endParaRPr lang="en-US" sz="1400" noProof="0" dirty="0"/>
          </a:p>
        </p:txBody>
      </p:sp>
      <p:sp>
        <p:nvSpPr>
          <p:cNvPr id="23" name="TextBox 22">
            <a:extLst>
              <a:ext uri="{FF2B5EF4-FFF2-40B4-BE49-F238E27FC236}">
                <a16:creationId xmlns:a16="http://schemas.microsoft.com/office/drawing/2014/main" id="{D7CB6EB3-A2D9-9361-14A9-A50DF7C97E8B}"/>
              </a:ext>
              <a:ext uri="{C183D7F6-B498-43B3-948B-1728B52AA6E4}">
                <adec:decorative xmlns:adec="http://schemas.microsoft.com/office/drawing/2017/decorative" val="1"/>
              </a:ext>
            </a:extLst>
          </p:cNvPr>
          <p:cNvSpPr txBox="1"/>
          <p:nvPr/>
        </p:nvSpPr>
        <p:spPr>
          <a:xfrm>
            <a:off x="7319454" y="3866965"/>
            <a:ext cx="4695408" cy="1208446"/>
          </a:xfrm>
          <a:prstGeom prst="roundRect">
            <a:avLst>
              <a:gd name="adj" fmla="val 13297"/>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4" name="TextBox 23">
            <a:extLst>
              <a:ext uri="{FF2B5EF4-FFF2-40B4-BE49-F238E27FC236}">
                <a16:creationId xmlns:a16="http://schemas.microsoft.com/office/drawing/2014/main" id="{88978692-B935-FC55-CAD2-368408266251}"/>
              </a:ext>
            </a:extLst>
          </p:cNvPr>
          <p:cNvSpPr txBox="1"/>
          <p:nvPr/>
        </p:nvSpPr>
        <p:spPr>
          <a:xfrm>
            <a:off x="7417082" y="3748031"/>
            <a:ext cx="3397295" cy="276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Viva Glint (2)</a:t>
            </a:r>
          </a:p>
        </p:txBody>
      </p:sp>
      <p:sp>
        <p:nvSpPr>
          <p:cNvPr id="25" name="TextBox 24">
            <a:extLst>
              <a:ext uri="{FF2B5EF4-FFF2-40B4-BE49-F238E27FC236}">
                <a16:creationId xmlns:a16="http://schemas.microsoft.com/office/drawing/2014/main" id="{365CE568-B838-4E6A-7C38-31050D9F4519}"/>
              </a:ext>
            </a:extLst>
          </p:cNvPr>
          <p:cNvSpPr txBox="1"/>
          <p:nvPr/>
        </p:nvSpPr>
        <p:spPr>
          <a:xfrm>
            <a:off x="7308454" y="4024231"/>
            <a:ext cx="4583000" cy="738664"/>
          </a:xfrm>
          <a:prstGeom prst="rect">
            <a:avLst/>
          </a:prstGeom>
          <a:noFill/>
        </p:spPr>
        <p:txBody>
          <a:bodyPr wrap="square">
            <a:spAutoFit/>
          </a:bodyPr>
          <a:lstStyle>
            <a:defPPr>
              <a:defRPr lang="en-US"/>
            </a:defPPr>
            <a:lvl1pPr marL="385200" indent="-285750">
              <a:buFont typeface="Arial" panose="020B0604020202020204" pitchFamily="34" charset="0"/>
              <a:buChar char="•"/>
              <a:defRPr sz="1600"/>
            </a:lvl1pPr>
          </a:lstStyle>
          <a:p>
            <a:r>
              <a:rPr lang="en-GB" sz="1400" dirty="0"/>
              <a:t>Copilot employee experience outcomes report with Viva Glint [Web]</a:t>
            </a:r>
          </a:p>
          <a:p>
            <a:r>
              <a:rPr lang="en-GB" sz="1400" dirty="0"/>
              <a:t>Workplace patterns report in Viva Glint [Web]</a:t>
            </a:r>
            <a:endParaRPr lang="en-US" sz="1400" dirty="0"/>
          </a:p>
        </p:txBody>
      </p:sp>
      <p:sp>
        <p:nvSpPr>
          <p:cNvPr id="90" name="TextBox 89">
            <a:extLst>
              <a:ext uri="{FF2B5EF4-FFF2-40B4-BE49-F238E27FC236}">
                <a16:creationId xmlns:a16="http://schemas.microsoft.com/office/drawing/2014/main" id="{7BF0F05B-FD80-642F-EFF5-F4424F5A48B8}"/>
              </a:ext>
              <a:ext uri="{C183D7F6-B498-43B3-948B-1728B52AA6E4}">
                <adec:decorative xmlns:adec="http://schemas.microsoft.com/office/drawing/2017/decorative" val="1"/>
              </a:ext>
            </a:extLst>
          </p:cNvPr>
          <p:cNvSpPr txBox="1"/>
          <p:nvPr/>
        </p:nvSpPr>
        <p:spPr>
          <a:xfrm>
            <a:off x="7337023" y="5306492"/>
            <a:ext cx="4677839" cy="835005"/>
          </a:xfrm>
          <a:prstGeom prst="roundRect">
            <a:avLst>
              <a:gd name="adj" fmla="val 1501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91" name="TextBox 90">
            <a:extLst>
              <a:ext uri="{FF2B5EF4-FFF2-40B4-BE49-F238E27FC236}">
                <a16:creationId xmlns:a16="http://schemas.microsoft.com/office/drawing/2014/main" id="{C2778D4C-E7B9-3493-ABE7-5A0C3737ED3B}"/>
              </a:ext>
            </a:extLst>
          </p:cNvPr>
          <p:cNvSpPr txBox="1"/>
          <p:nvPr/>
        </p:nvSpPr>
        <p:spPr>
          <a:xfrm>
            <a:off x="7416389" y="5215230"/>
            <a:ext cx="3397988" cy="28203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Microsoft 365 Admin Center (1)</a:t>
            </a:r>
          </a:p>
        </p:txBody>
      </p:sp>
      <p:sp>
        <p:nvSpPr>
          <p:cNvPr id="92" name="TextBox 91">
            <a:extLst>
              <a:ext uri="{FF2B5EF4-FFF2-40B4-BE49-F238E27FC236}">
                <a16:creationId xmlns:a16="http://schemas.microsoft.com/office/drawing/2014/main" id="{60260E83-4D38-F243-6B27-E76DF54B66E7}"/>
              </a:ext>
            </a:extLst>
          </p:cNvPr>
          <p:cNvSpPr txBox="1"/>
          <p:nvPr/>
        </p:nvSpPr>
        <p:spPr>
          <a:xfrm>
            <a:off x="7245649" y="5477069"/>
            <a:ext cx="4645805" cy="523220"/>
          </a:xfrm>
          <a:prstGeom prst="rect">
            <a:avLst/>
          </a:prstGeom>
          <a:noFill/>
        </p:spPr>
        <p:txBody>
          <a:bodyPr wrap="square">
            <a:spAutoFit/>
          </a:bodyPr>
          <a:lstStyle/>
          <a:p>
            <a:pPr marL="385200" indent="-285750">
              <a:buFont typeface="Arial" panose="020B0604020202020204" pitchFamily="34" charset="0"/>
              <a:buChar char="•"/>
            </a:pPr>
            <a:r>
              <a:rPr lang="en-GB" sz="1400" dirty="0"/>
              <a:t>Admin control to customize AI disclaimers in Copilot Chat [Windows, Web]</a:t>
            </a:r>
            <a:endParaRPr lang="en-US" sz="1400" noProof="0" dirty="0"/>
          </a:p>
        </p:txBody>
      </p:sp>
      <p:sp>
        <p:nvSpPr>
          <p:cNvPr id="9" name="TextBox 8">
            <a:extLst>
              <a:ext uri="{FF2B5EF4-FFF2-40B4-BE49-F238E27FC236}">
                <a16:creationId xmlns:a16="http://schemas.microsoft.com/office/drawing/2014/main" id="{43C3EDE8-5079-68F3-3BB6-29A52C10849F}"/>
              </a:ext>
              <a:ext uri="{C183D7F6-B498-43B3-948B-1728B52AA6E4}">
                <adec:decorative xmlns:adec="http://schemas.microsoft.com/office/drawing/2017/decorative" val="1"/>
              </a:ext>
            </a:extLst>
          </p:cNvPr>
          <p:cNvSpPr txBox="1"/>
          <p:nvPr/>
        </p:nvSpPr>
        <p:spPr>
          <a:xfrm>
            <a:off x="8196793" y="6652930"/>
            <a:ext cx="4169638" cy="230832"/>
          </a:xfrm>
          <a:prstGeom prst="rect">
            <a:avLst/>
          </a:prstGeom>
          <a:noFill/>
        </p:spPr>
        <p:txBody>
          <a:bodyPr wrap="square">
            <a:spAutoFit/>
          </a:bodyPr>
          <a:lstStyle/>
          <a:p>
            <a:r>
              <a:rPr lang="en-GB" sz="900" b="1" i="1" dirty="0">
                <a:solidFill>
                  <a:schemeClr val="bg1"/>
                </a:solidFill>
                <a:latin typeface="Segoe UI" panose="020B0502040204020203" pitchFamily="34" charset="0"/>
              </a:rPr>
              <a:t>28 Updates released between December 23, 2025, and January 27, 2026.</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8BA2655D-45F2-1A6D-B67A-E058962E3A91}"/>
              </a:ext>
              <a:ext uri="{C183D7F6-B498-43B3-948B-1728B52AA6E4}">
                <adec:decorative xmlns:adec="http://schemas.microsoft.com/office/drawing/2017/decorative" val="1"/>
              </a:ext>
            </a:extLst>
          </p:cNvPr>
          <p:cNvSpPr txBox="1"/>
          <p:nvPr/>
        </p:nvSpPr>
        <p:spPr>
          <a:xfrm>
            <a:off x="-3846" y="6657605"/>
            <a:ext cx="8013030"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Tree>
    <p:extLst>
      <p:ext uri="{BB962C8B-B14F-4D97-AF65-F5344CB8AC3E}">
        <p14:creationId xmlns:p14="http://schemas.microsoft.com/office/powerpoint/2010/main" val="1112112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42" presetClass="path" presetSubtype="0" decel="100000" fill="hold" grpId="1" nodeType="withEffect">
                                  <p:stCondLst>
                                    <p:cond delay="0"/>
                                  </p:stCondLst>
                                  <p:childTnLst>
                                    <p:animMotion origin="layout" path="M -8.33333E-7 -4.81481E-6 L -8.33333E-7 0.03542 " pathEditMode="relative" rAng="0" ptsTypes="AA">
                                      <p:cBhvr>
                                        <p:cTn id="18" dur="700" spd="-100000" fill="hold"/>
                                        <p:tgtEl>
                                          <p:spTgt spid="45"/>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42" presetClass="path" presetSubtype="0" decel="100000" fill="hold" grpId="1" nodeType="withEffect">
                                  <p:stCondLst>
                                    <p:cond delay="0"/>
                                  </p:stCondLst>
                                  <p:childTnLst>
                                    <p:animMotion origin="layout" path="M -4.58333E-6 4.81481E-6 L -4.58333E-6 0.03541 " pathEditMode="relative" rAng="0" ptsTypes="AA">
                                      <p:cBhvr>
                                        <p:cTn id="33" dur="700" spd="-100000" fill="hold"/>
                                        <p:tgtEl>
                                          <p:spTgt spid="2"/>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74"/>
                                        </p:tgtEl>
                                        <p:attrNameLst>
                                          <p:attrName>style.visibility</p:attrName>
                                        </p:attrNameLst>
                                      </p:cBhvr>
                                      <p:to>
                                        <p:strVal val="visible"/>
                                      </p:to>
                                    </p:set>
                                    <p:anim calcmode="lin" valueType="num">
                                      <p:cBhvr additive="base">
                                        <p:cTn id="37" dur="500" fill="hold"/>
                                        <p:tgtEl>
                                          <p:spTgt spid="74"/>
                                        </p:tgtEl>
                                        <p:attrNameLst>
                                          <p:attrName>ppt_x</p:attrName>
                                        </p:attrNameLst>
                                      </p:cBhvr>
                                      <p:tavLst>
                                        <p:tav tm="0">
                                          <p:val>
                                            <p:strVal val="#ppt_x"/>
                                          </p:val>
                                        </p:tav>
                                        <p:tav tm="100000">
                                          <p:val>
                                            <p:strVal val="#ppt_x"/>
                                          </p:val>
                                        </p:tav>
                                      </p:tavLst>
                                    </p:anim>
                                    <p:anim calcmode="lin" valueType="num">
                                      <p:cBhvr additive="base">
                                        <p:cTn id="38" dur="500" fill="hold"/>
                                        <p:tgtEl>
                                          <p:spTgt spid="74"/>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fill="hold"/>
                                        <p:tgtEl>
                                          <p:spTgt spid="75"/>
                                        </p:tgtEl>
                                        <p:attrNameLst>
                                          <p:attrName>ppt_x</p:attrName>
                                        </p:attrNameLst>
                                      </p:cBhvr>
                                      <p:tavLst>
                                        <p:tav tm="0">
                                          <p:val>
                                            <p:strVal val="#ppt_x"/>
                                          </p:val>
                                        </p:tav>
                                        <p:tav tm="100000">
                                          <p:val>
                                            <p:strVal val="#ppt_x"/>
                                          </p:val>
                                        </p:tav>
                                      </p:tavLst>
                                    </p:anim>
                                    <p:anim calcmode="lin" valueType="num">
                                      <p:cBhvr additive="base">
                                        <p:cTn id="43" dur="500" fill="hold"/>
                                        <p:tgtEl>
                                          <p:spTgt spid="75"/>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42" presetClass="path" presetSubtype="0" decel="100000" fill="hold" grpId="1" nodeType="withEffect">
                                  <p:stCondLst>
                                    <p:cond delay="0"/>
                                  </p:stCondLst>
                                  <p:childTnLst>
                                    <p:animMotion origin="layout" path="M 1.875E-6 7.40741E-7 L 1.875E-6 0.03542 " pathEditMode="relative" rAng="0" ptsTypes="AA">
                                      <p:cBhvr>
                                        <p:cTn id="48" dur="700" spd="-100000" fill="hold"/>
                                        <p:tgtEl>
                                          <p:spTgt spid="73"/>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additive="base">
                                        <p:cTn id="52" dur="500" fill="hold"/>
                                        <p:tgtEl>
                                          <p:spTgt spid="37"/>
                                        </p:tgtEl>
                                        <p:attrNameLst>
                                          <p:attrName>ppt_x</p:attrName>
                                        </p:attrNameLst>
                                      </p:cBhvr>
                                      <p:tavLst>
                                        <p:tav tm="0">
                                          <p:val>
                                            <p:strVal val="#ppt_x"/>
                                          </p:val>
                                        </p:tav>
                                        <p:tav tm="100000">
                                          <p:val>
                                            <p:strVal val="#ppt_x"/>
                                          </p:val>
                                        </p:tav>
                                      </p:tavLst>
                                    </p:anim>
                                    <p:anim calcmode="lin" valueType="num">
                                      <p:cBhvr additive="base">
                                        <p:cTn id="53" dur="500" fill="hold"/>
                                        <p:tgtEl>
                                          <p:spTgt spid="37"/>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additive="base">
                                        <p:cTn id="57" dur="500" fill="hold"/>
                                        <p:tgtEl>
                                          <p:spTgt spid="38"/>
                                        </p:tgtEl>
                                        <p:attrNameLst>
                                          <p:attrName>ppt_x</p:attrName>
                                        </p:attrNameLst>
                                      </p:cBhvr>
                                      <p:tavLst>
                                        <p:tav tm="0">
                                          <p:val>
                                            <p:strVal val="#ppt_x"/>
                                          </p:val>
                                        </p:tav>
                                        <p:tav tm="100000">
                                          <p:val>
                                            <p:strVal val="#ppt_x"/>
                                          </p:val>
                                        </p:tav>
                                      </p:tavLst>
                                    </p:anim>
                                    <p:anim calcmode="lin" valueType="num">
                                      <p:cBhvr additive="base">
                                        <p:cTn id="58" dur="500" fill="hold"/>
                                        <p:tgtEl>
                                          <p:spTgt spid="38"/>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par>
                                <p:cTn id="62" presetID="42" presetClass="path" presetSubtype="0" decel="100000" fill="hold" grpId="1" nodeType="withEffect">
                                  <p:stCondLst>
                                    <p:cond delay="0"/>
                                  </p:stCondLst>
                                  <p:childTnLst>
                                    <p:animMotion origin="layout" path="M -8.33333E-7 -3.33333E-6 L -8.33333E-7 0.03542 " pathEditMode="relative" rAng="0" ptsTypes="AA">
                                      <p:cBhvr>
                                        <p:cTn id="63" dur="700" spd="-100000" fill="hold"/>
                                        <p:tgtEl>
                                          <p:spTgt spid="34"/>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fade">
                                      <p:cBhvr>
                                        <p:cTn id="76" dur="500"/>
                                        <p:tgtEl>
                                          <p:spTgt spid="27"/>
                                        </p:tgtEl>
                                      </p:cBhvr>
                                    </p:animEffect>
                                  </p:childTnLst>
                                </p:cTn>
                              </p:par>
                              <p:par>
                                <p:cTn id="77" presetID="42" presetClass="path" presetSubtype="0" decel="100000" fill="hold" grpId="1" nodeType="withEffect">
                                  <p:stCondLst>
                                    <p:cond delay="0"/>
                                  </p:stCondLst>
                                  <p:childTnLst>
                                    <p:animMotion origin="layout" path="M 2.5E-6 -4.07407E-6 L 2.5E-6 0.03542 " pathEditMode="relative" rAng="0" ptsTypes="AA">
                                      <p:cBhvr>
                                        <p:cTn id="78" dur="700" spd="-100000" fill="hold"/>
                                        <p:tgtEl>
                                          <p:spTgt spid="27"/>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fill="hold"/>
                                        <p:tgtEl>
                                          <p:spTgt spid="24"/>
                                        </p:tgtEl>
                                        <p:attrNameLst>
                                          <p:attrName>ppt_x</p:attrName>
                                        </p:attrNameLst>
                                      </p:cBhvr>
                                      <p:tavLst>
                                        <p:tav tm="0">
                                          <p:val>
                                            <p:strVal val="#ppt_x"/>
                                          </p:val>
                                        </p:tav>
                                        <p:tav tm="100000">
                                          <p:val>
                                            <p:strVal val="#ppt_x"/>
                                          </p:val>
                                        </p:tav>
                                      </p:tavLst>
                                    </p:anim>
                                    <p:anim calcmode="lin" valueType="num">
                                      <p:cBhvr additive="base">
                                        <p:cTn id="83" dur="500" fill="hold"/>
                                        <p:tgtEl>
                                          <p:spTgt spid="24"/>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par>
                                <p:cTn id="92" presetID="42" presetClass="path" presetSubtype="0" decel="100000" fill="hold" grpId="1" nodeType="withEffect">
                                  <p:stCondLst>
                                    <p:cond delay="0"/>
                                  </p:stCondLst>
                                  <p:childTnLst>
                                    <p:animMotion origin="layout" path="M 2.29167E-6 0 L 2.29167E-6 0.03542 " pathEditMode="relative" rAng="0" ptsTypes="AA">
                                      <p:cBhvr>
                                        <p:cTn id="93" dur="700" spd="-100000" fill="hold"/>
                                        <p:tgtEl>
                                          <p:spTgt spid="23"/>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91"/>
                                        </p:tgtEl>
                                        <p:attrNameLst>
                                          <p:attrName>style.visibility</p:attrName>
                                        </p:attrNameLst>
                                      </p:cBhvr>
                                      <p:to>
                                        <p:strVal val="visible"/>
                                      </p:to>
                                    </p:set>
                                    <p:anim calcmode="lin" valueType="num">
                                      <p:cBhvr additive="base">
                                        <p:cTn id="97" dur="500" fill="hold"/>
                                        <p:tgtEl>
                                          <p:spTgt spid="91"/>
                                        </p:tgtEl>
                                        <p:attrNameLst>
                                          <p:attrName>ppt_x</p:attrName>
                                        </p:attrNameLst>
                                      </p:cBhvr>
                                      <p:tavLst>
                                        <p:tav tm="0">
                                          <p:val>
                                            <p:strVal val="#ppt_x"/>
                                          </p:val>
                                        </p:tav>
                                        <p:tav tm="100000">
                                          <p:val>
                                            <p:strVal val="#ppt_x"/>
                                          </p:val>
                                        </p:tav>
                                      </p:tavLst>
                                    </p:anim>
                                    <p:anim calcmode="lin" valueType="num">
                                      <p:cBhvr additive="base">
                                        <p:cTn id="98" dur="500" fill="hold"/>
                                        <p:tgtEl>
                                          <p:spTgt spid="91"/>
                                        </p:tgtEl>
                                        <p:attrNameLst>
                                          <p:attrName>ppt_y</p:attrName>
                                        </p:attrNameLst>
                                      </p:cBhvr>
                                      <p:tavLst>
                                        <p:tav tm="0">
                                          <p:val>
                                            <p:strVal val="1+#ppt_h/2"/>
                                          </p:val>
                                        </p:tav>
                                        <p:tav tm="100000">
                                          <p:val>
                                            <p:strVal val="#ppt_y"/>
                                          </p:val>
                                        </p:tav>
                                      </p:tavLst>
                                    </p:anim>
                                  </p:childTnLst>
                                </p:cTn>
                              </p:par>
                            </p:childTnLst>
                          </p:cTn>
                        </p:par>
                        <p:par>
                          <p:cTn id="99" fill="hold">
                            <p:stCondLst>
                              <p:cond delay="7700"/>
                            </p:stCondLst>
                            <p:childTnLst>
                              <p:par>
                                <p:cTn id="100" presetID="2" presetClass="entr" presetSubtype="4" fill="hold" grpId="0" nodeType="afterEffect">
                                  <p:stCondLst>
                                    <p:cond delay="0"/>
                                  </p:stCondLst>
                                  <p:childTnLst>
                                    <p:set>
                                      <p:cBhvr>
                                        <p:cTn id="101" dur="1" fill="hold">
                                          <p:stCondLst>
                                            <p:cond delay="0"/>
                                          </p:stCondLst>
                                        </p:cTn>
                                        <p:tgtEl>
                                          <p:spTgt spid="92"/>
                                        </p:tgtEl>
                                        <p:attrNameLst>
                                          <p:attrName>style.visibility</p:attrName>
                                        </p:attrNameLst>
                                      </p:cBhvr>
                                      <p:to>
                                        <p:strVal val="visible"/>
                                      </p:to>
                                    </p:set>
                                    <p:anim calcmode="lin" valueType="num">
                                      <p:cBhvr additive="base">
                                        <p:cTn id="102" dur="500" fill="hold"/>
                                        <p:tgtEl>
                                          <p:spTgt spid="92"/>
                                        </p:tgtEl>
                                        <p:attrNameLst>
                                          <p:attrName>ppt_x</p:attrName>
                                        </p:attrNameLst>
                                      </p:cBhvr>
                                      <p:tavLst>
                                        <p:tav tm="0">
                                          <p:val>
                                            <p:strVal val="#ppt_x"/>
                                          </p:val>
                                        </p:tav>
                                        <p:tav tm="100000">
                                          <p:val>
                                            <p:strVal val="#ppt_x"/>
                                          </p:val>
                                        </p:tav>
                                      </p:tavLst>
                                    </p:anim>
                                    <p:anim calcmode="lin" valueType="num">
                                      <p:cBhvr additive="base">
                                        <p:cTn id="103" dur="500" fill="hold"/>
                                        <p:tgtEl>
                                          <p:spTgt spid="92"/>
                                        </p:tgtEl>
                                        <p:attrNameLst>
                                          <p:attrName>ppt_y</p:attrName>
                                        </p:attrNameLst>
                                      </p:cBhvr>
                                      <p:tavLst>
                                        <p:tav tm="0">
                                          <p:val>
                                            <p:strVal val="1+#ppt_h/2"/>
                                          </p:val>
                                        </p:tav>
                                        <p:tav tm="100000">
                                          <p:val>
                                            <p:strVal val="#ppt_y"/>
                                          </p:val>
                                        </p:tav>
                                      </p:tavLst>
                                    </p:anim>
                                  </p:childTnLst>
                                </p:cTn>
                              </p:par>
                              <p:par>
                                <p:cTn id="104" presetID="10" presetClass="entr" presetSubtype="0" fill="hold" grpId="0" nodeType="withEffect">
                                  <p:stCondLst>
                                    <p:cond delay="0"/>
                                  </p:stCondLst>
                                  <p:childTnLst>
                                    <p:set>
                                      <p:cBhvr>
                                        <p:cTn id="105" dur="1" fill="hold">
                                          <p:stCondLst>
                                            <p:cond delay="0"/>
                                          </p:stCondLst>
                                        </p:cTn>
                                        <p:tgtEl>
                                          <p:spTgt spid="90"/>
                                        </p:tgtEl>
                                        <p:attrNameLst>
                                          <p:attrName>style.visibility</p:attrName>
                                        </p:attrNameLst>
                                      </p:cBhvr>
                                      <p:to>
                                        <p:strVal val="visible"/>
                                      </p:to>
                                    </p:set>
                                    <p:animEffect transition="in" filter="fade">
                                      <p:cBhvr>
                                        <p:cTn id="106" dur="500"/>
                                        <p:tgtEl>
                                          <p:spTgt spid="90"/>
                                        </p:tgtEl>
                                      </p:cBhvr>
                                    </p:animEffect>
                                  </p:childTnLst>
                                </p:cTn>
                              </p:par>
                              <p:par>
                                <p:cTn id="107" presetID="42" presetClass="path" presetSubtype="0" decel="100000" fill="hold" grpId="1" nodeType="withEffect">
                                  <p:stCondLst>
                                    <p:cond delay="0"/>
                                  </p:stCondLst>
                                  <p:childTnLst>
                                    <p:animMotion origin="layout" path="M -4.16667E-7 2.22222E-6 L -4.16667E-7 0.03541 " pathEditMode="relative" rAng="0" ptsTypes="AA">
                                      <p:cBhvr>
                                        <p:cTn id="108" dur="700" spd="-100000" fill="hold"/>
                                        <p:tgtEl>
                                          <p:spTgt spid="9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7" grpId="0"/>
      <p:bldP spid="2" grpId="0" animBg="1"/>
      <p:bldP spid="2" grpId="1" animBg="1"/>
      <p:bldP spid="3" grpId="0" animBg="1"/>
      <p:bldP spid="18" grpId="0"/>
      <p:bldP spid="73" grpId="0" animBg="1"/>
      <p:bldP spid="73" grpId="1" animBg="1"/>
      <p:bldP spid="74" grpId="0" animBg="1"/>
      <p:bldP spid="75" grpId="0"/>
      <p:bldP spid="34" grpId="0" animBg="1"/>
      <p:bldP spid="34" grpId="1" animBg="1"/>
      <p:bldP spid="37" grpId="0" animBg="1"/>
      <p:bldP spid="38" grpId="0"/>
      <p:bldP spid="27" grpId="0" animBg="1"/>
      <p:bldP spid="27" grpId="1" animBg="1"/>
      <p:bldP spid="28" grpId="0" animBg="1"/>
      <p:bldP spid="35" grpId="0"/>
      <p:bldP spid="23" grpId="0" animBg="1"/>
      <p:bldP spid="23" grpId="1" animBg="1"/>
      <p:bldP spid="24" grpId="0" animBg="1"/>
      <p:bldP spid="25" grpId="0"/>
      <p:bldP spid="90" grpId="0" animBg="1"/>
      <p:bldP spid="90" grpId="1" animBg="1"/>
      <p:bldP spid="91" grpId="0" animBg="1"/>
      <p:bldP spid="92"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FF4244-4708-5868-6656-64B5C8D0E793}"/>
            </a:ext>
          </a:extLst>
        </p:cNvPr>
        <p:cNvGrpSpPr/>
        <p:nvPr/>
      </p:nvGrpSpPr>
      <p:grpSpPr>
        <a:xfrm>
          <a:off x="0" y="0"/>
          <a:ext cx="0" cy="0"/>
          <a:chOff x="0" y="0"/>
          <a:chExt cx="0" cy="0"/>
        </a:xfrm>
      </p:grpSpPr>
      <p:pic>
        <p:nvPicPr>
          <p:cNvPr id="52" name="!Copilot">
            <a:extLst>
              <a:ext uri="{FF2B5EF4-FFF2-40B4-BE49-F238E27FC236}">
                <a16:creationId xmlns:a16="http://schemas.microsoft.com/office/drawing/2014/main" id="{EB2F3603-D982-7349-CFC7-A5A6DC716E7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4142" y="145307"/>
            <a:ext cx="473061" cy="477140"/>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11" name="Title 1">
            <a:extLst>
              <a:ext uri="{FF2B5EF4-FFF2-40B4-BE49-F238E27FC236}">
                <a16:creationId xmlns:a16="http://schemas.microsoft.com/office/drawing/2014/main" id="{DE3C8A1B-C19C-6ECC-44DB-E2152EB0D24C}"/>
              </a:ext>
            </a:extLst>
          </p:cNvPr>
          <p:cNvSpPr>
            <a:spLocks noGrp="1"/>
          </p:cNvSpPr>
          <p:nvPr>
            <p:ph type="title" idx="4294967295"/>
          </p:nvPr>
        </p:nvSpPr>
        <p:spPr>
          <a:xfrm>
            <a:off x="2342696" y="155613"/>
            <a:ext cx="7949917" cy="52350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0000"/>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t>Microsoft 365 Copilot release notes – </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December</a:t>
            </a:r>
            <a:r>
              <a:rPr kumimoji="0" lang="en-US" sz="2800" b="0" i="0"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sp>
        <p:nvSpPr>
          <p:cNvPr id="2" name="TextBox 1">
            <a:extLst>
              <a:ext uri="{FF2B5EF4-FFF2-40B4-BE49-F238E27FC236}">
                <a16:creationId xmlns:a16="http://schemas.microsoft.com/office/drawing/2014/main" id="{800BC54C-3B2C-C8FB-3F13-F71C1633FF89}"/>
              </a:ext>
              <a:ext uri="{C183D7F6-B498-43B3-948B-1728B52AA6E4}">
                <adec:decorative xmlns:adec="http://schemas.microsoft.com/office/drawing/2017/decorative" val="1"/>
              </a:ext>
            </a:extLst>
          </p:cNvPr>
          <p:cNvSpPr txBox="1"/>
          <p:nvPr/>
        </p:nvSpPr>
        <p:spPr>
          <a:xfrm>
            <a:off x="65764" y="856332"/>
            <a:ext cx="4055930" cy="4511674"/>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 name="TextBox 2">
            <a:extLst>
              <a:ext uri="{FF2B5EF4-FFF2-40B4-BE49-F238E27FC236}">
                <a16:creationId xmlns:a16="http://schemas.microsoft.com/office/drawing/2014/main" id="{A98C9EE7-F4BA-BACA-5B67-30E8316ED2BB}"/>
              </a:ext>
            </a:extLst>
          </p:cNvPr>
          <p:cNvSpPr txBox="1">
            <a:spLocks noChangeAspect="1"/>
          </p:cNvSpPr>
          <p:nvPr/>
        </p:nvSpPr>
        <p:spPr>
          <a:xfrm>
            <a:off x="167745" y="761860"/>
            <a:ext cx="2729669" cy="261533"/>
          </a:xfrm>
          <a:prstGeom prst="roundRect">
            <a:avLst>
              <a:gd name="adj" fmla="val 50000"/>
            </a:avLst>
          </a:prstGeom>
          <a:gradFill flip="none" rotWithShape="1">
            <a:gsLst>
              <a:gs pos="88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t>Copilot </a:t>
            </a:r>
            <a:r>
              <a:rPr lang="en-US"/>
              <a:t>extensibility (9)</a:t>
            </a:r>
            <a:endParaRPr lang="en-US" dirty="0"/>
          </a:p>
        </p:txBody>
      </p:sp>
      <p:sp>
        <p:nvSpPr>
          <p:cNvPr id="18" name="TextBox 17">
            <a:extLst>
              <a:ext uri="{FF2B5EF4-FFF2-40B4-BE49-F238E27FC236}">
                <a16:creationId xmlns:a16="http://schemas.microsoft.com/office/drawing/2014/main" id="{40D07A80-776E-325C-C597-9DFD02EBD2B8}"/>
              </a:ext>
            </a:extLst>
          </p:cNvPr>
          <p:cNvSpPr txBox="1"/>
          <p:nvPr/>
        </p:nvSpPr>
        <p:spPr>
          <a:xfrm>
            <a:off x="52128" y="995285"/>
            <a:ext cx="3914197" cy="4185761"/>
          </a:xfrm>
          <a:prstGeom prst="rect">
            <a:avLst/>
          </a:prstGeom>
          <a:noFill/>
        </p:spPr>
        <p:txBody>
          <a:bodyPr wrap="square">
            <a:spAutoFit/>
          </a:bodyPr>
          <a:lstStyle/>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IT service documentation with </a:t>
            </a:r>
            <a:r>
              <a:rPr lang="en-US" sz="1400" dirty="0" err="1">
                <a:latin typeface="Segoe UI" panose="020B0502040204020203" pitchFamily="34" charset="0"/>
                <a:cs typeface="Segoe UI" panose="020B0502040204020203" pitchFamily="34" charset="0"/>
              </a:rPr>
              <a:t>Freshservice</a:t>
            </a:r>
            <a:r>
              <a:rPr lang="en-US" sz="1400" dirty="0">
                <a:latin typeface="Segoe UI" panose="020B0502040204020203" pitchFamily="34" charset="0"/>
                <a:cs typeface="Segoe UI" panose="020B0502040204020203" pitchFamily="34" charset="0"/>
              </a:rPr>
              <a:t> integration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Upload larger files in Copilot Studio Agent Builder (512 MB support) [Android, Windows, iOS,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.NET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Python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Use TypeScript client libraries to integrate Microsoft 365 Copilot APIs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View and manage SharePoint agents with greater control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Access custom engine agents in multiple apps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Edit adaptive cards inline for a faster build process [Web]</a:t>
            </a:r>
          </a:p>
          <a:p>
            <a:pPr marL="171450" lvl="4" indent="-72000">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Better security insights help you build confidently [Web]</a:t>
            </a:r>
            <a:endParaRPr lang="en-US" sz="1400" noProof="0" dirty="0">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111198E-B988-1445-2022-C212D27E1D12}"/>
              </a:ext>
              <a:ext uri="{C183D7F6-B498-43B3-948B-1728B52AA6E4}">
                <adec:decorative xmlns:adec="http://schemas.microsoft.com/office/drawing/2017/decorative" val="1"/>
              </a:ext>
            </a:extLst>
          </p:cNvPr>
          <p:cNvSpPr txBox="1"/>
          <p:nvPr/>
        </p:nvSpPr>
        <p:spPr>
          <a:xfrm>
            <a:off x="43313" y="5725690"/>
            <a:ext cx="4066301" cy="852151"/>
          </a:xfrm>
          <a:prstGeom prst="roundRect">
            <a:avLst>
              <a:gd name="adj" fmla="val 8911"/>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29" name="TextBox 28">
            <a:extLst>
              <a:ext uri="{FF2B5EF4-FFF2-40B4-BE49-F238E27FC236}">
                <a16:creationId xmlns:a16="http://schemas.microsoft.com/office/drawing/2014/main" id="{67252428-8F09-B778-E283-0C40E3CA710B}"/>
              </a:ext>
            </a:extLst>
          </p:cNvPr>
          <p:cNvSpPr txBox="1"/>
          <p:nvPr/>
        </p:nvSpPr>
        <p:spPr>
          <a:xfrm>
            <a:off x="165029" y="5613531"/>
            <a:ext cx="2732385" cy="249184"/>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400" b="1" i="0" u="none" strike="noStrike" cap="none" spc="0" normalizeH="0" baseline="0">
                <a:ln w="3175">
                  <a:noFill/>
                </a:ln>
                <a:solidFill>
                  <a:srgbClr val="FFFFFF"/>
                </a:solidFill>
                <a:effectLst/>
                <a:uLnTx/>
                <a:uFillTx/>
                <a:latin typeface="Segoe UI Semibold" panose="020B0502040204020203" pitchFamily="34" charset="0"/>
                <a:cs typeface="Segoe UI Semibold"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Copilot Studio (1)</a:t>
            </a:r>
            <a:endParaRPr lang="en-US" dirty="0"/>
          </a:p>
        </p:txBody>
      </p:sp>
      <p:sp>
        <p:nvSpPr>
          <p:cNvPr id="30" name="TextBox 29">
            <a:extLst>
              <a:ext uri="{FF2B5EF4-FFF2-40B4-BE49-F238E27FC236}">
                <a16:creationId xmlns:a16="http://schemas.microsoft.com/office/drawing/2014/main" id="{471715D4-0A8B-E551-F73A-5F13019E7EA7}"/>
              </a:ext>
            </a:extLst>
          </p:cNvPr>
          <p:cNvSpPr txBox="1"/>
          <p:nvPr/>
        </p:nvSpPr>
        <p:spPr>
          <a:xfrm>
            <a:off x="-86565" y="5846630"/>
            <a:ext cx="4315371" cy="523220"/>
          </a:xfrm>
          <a:prstGeom prst="rect">
            <a:avLst/>
          </a:prstGeom>
          <a:noFill/>
        </p:spPr>
        <p:txBody>
          <a:bodyPr wrap="square">
            <a:spAutoFit/>
          </a:bodyPr>
          <a:lstStyle/>
          <a:p>
            <a:pPr marL="171450" indent="-72000">
              <a:buFont typeface="Arial" panose="020B0604020202020204" pitchFamily="34" charset="0"/>
              <a:buChar char="•"/>
            </a:pPr>
            <a:r>
              <a:rPr lang="en-GB" sz="1400" dirty="0"/>
              <a:t>Build Copilot agents using organizational People data [Windows, Web]</a:t>
            </a:r>
            <a:endParaRPr lang="en-US" sz="1400" noProof="0" dirty="0"/>
          </a:p>
        </p:txBody>
      </p:sp>
      <p:sp>
        <p:nvSpPr>
          <p:cNvPr id="34" name="TextBox 33">
            <a:extLst>
              <a:ext uri="{FF2B5EF4-FFF2-40B4-BE49-F238E27FC236}">
                <a16:creationId xmlns:a16="http://schemas.microsoft.com/office/drawing/2014/main" id="{186B6373-6DBB-D431-1F56-5A51CA2F9350}"/>
              </a:ext>
              <a:ext uri="{C183D7F6-B498-43B3-948B-1728B52AA6E4}">
                <adec:decorative xmlns:adec="http://schemas.microsoft.com/office/drawing/2017/decorative" val="1"/>
              </a:ext>
            </a:extLst>
          </p:cNvPr>
          <p:cNvSpPr txBox="1"/>
          <p:nvPr/>
        </p:nvSpPr>
        <p:spPr>
          <a:xfrm>
            <a:off x="4160074" y="874367"/>
            <a:ext cx="4077383" cy="1663382"/>
          </a:xfrm>
          <a:prstGeom prst="roundRect">
            <a:avLst>
              <a:gd name="adj" fmla="val 4893"/>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7" name="TextBox 36">
            <a:extLst>
              <a:ext uri="{FF2B5EF4-FFF2-40B4-BE49-F238E27FC236}">
                <a16:creationId xmlns:a16="http://schemas.microsoft.com/office/drawing/2014/main" id="{BAEB8841-31E8-03EB-3095-CA53F16E4BA8}"/>
              </a:ext>
            </a:extLst>
          </p:cNvPr>
          <p:cNvSpPr txBox="1"/>
          <p:nvPr/>
        </p:nvSpPr>
        <p:spPr>
          <a:xfrm>
            <a:off x="4238082" y="762391"/>
            <a:ext cx="2810447" cy="2520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app (3)</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38" name="TextBox 37">
            <a:extLst>
              <a:ext uri="{FF2B5EF4-FFF2-40B4-BE49-F238E27FC236}">
                <a16:creationId xmlns:a16="http://schemas.microsoft.com/office/drawing/2014/main" id="{0083B3EE-9AD4-DBFD-63A0-33593C5B0D75}"/>
              </a:ext>
            </a:extLst>
          </p:cNvPr>
          <p:cNvSpPr txBox="1"/>
          <p:nvPr/>
        </p:nvSpPr>
        <p:spPr>
          <a:xfrm>
            <a:off x="4039623" y="1045015"/>
            <a:ext cx="4124537" cy="1384995"/>
          </a:xfrm>
          <a:prstGeom prst="rect">
            <a:avLst/>
          </a:prstGeom>
          <a:noFill/>
        </p:spPr>
        <p:txBody>
          <a:bodyPr wrap="square">
            <a:spAutoFit/>
          </a:bodyPr>
          <a:lstStyle/>
          <a:p>
            <a:pPr marL="171450" indent="-72000">
              <a:buFont typeface="Arial" panose="020B0604020202020204" pitchFamily="34" charset="0"/>
              <a:buChar char="•"/>
            </a:pPr>
            <a:r>
              <a:rPr lang="en-GB" sz="1400" dirty="0"/>
              <a:t>GPT-5 powers Copilot Chat by default [Android, Windows, iOS, Mac, Web]</a:t>
            </a:r>
          </a:p>
          <a:p>
            <a:pPr marL="171450" indent="-72000">
              <a:buFont typeface="Arial" panose="020B0604020202020204" pitchFamily="34" charset="0"/>
              <a:buChar char="•"/>
            </a:pPr>
            <a:r>
              <a:rPr lang="en-GB" sz="1400" dirty="0"/>
              <a:t>Create polished videos faster with seamless editing and brand customization [Web]</a:t>
            </a:r>
          </a:p>
          <a:p>
            <a:pPr marL="171450" indent="-72000">
              <a:buFont typeface="Arial" panose="020B0604020202020204" pitchFamily="34" charset="0"/>
              <a:buChar char="•"/>
            </a:pPr>
            <a:r>
              <a:rPr lang="en-GB" sz="1400" dirty="0"/>
              <a:t>Get AI-powered summaries with search views [Web]</a:t>
            </a:r>
            <a:endParaRPr lang="en-US" sz="1400" noProof="0" dirty="0"/>
          </a:p>
        </p:txBody>
      </p:sp>
      <p:sp>
        <p:nvSpPr>
          <p:cNvPr id="45" name="TextBox 44">
            <a:extLst>
              <a:ext uri="{FF2B5EF4-FFF2-40B4-BE49-F238E27FC236}">
                <a16:creationId xmlns:a16="http://schemas.microsoft.com/office/drawing/2014/main" id="{E04EA9BF-A2F2-37DE-E8B0-EE63ADA59952}"/>
              </a:ext>
              <a:ext uri="{C183D7F6-B498-43B3-948B-1728B52AA6E4}">
                <adec:decorative xmlns:adec="http://schemas.microsoft.com/office/drawing/2017/decorative" val="1"/>
              </a:ext>
            </a:extLst>
          </p:cNvPr>
          <p:cNvSpPr txBox="1"/>
          <p:nvPr/>
        </p:nvSpPr>
        <p:spPr>
          <a:xfrm>
            <a:off x="4160074" y="2749912"/>
            <a:ext cx="4100227" cy="1069618"/>
          </a:xfrm>
          <a:prstGeom prst="roundRect">
            <a:avLst>
              <a:gd name="adj" fmla="val 11729"/>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noProof="0" dirty="0"/>
          </a:p>
        </p:txBody>
      </p:sp>
      <p:sp>
        <p:nvSpPr>
          <p:cNvPr id="46" name="TextBox 45">
            <a:extLst>
              <a:ext uri="{FF2B5EF4-FFF2-40B4-BE49-F238E27FC236}">
                <a16:creationId xmlns:a16="http://schemas.microsoft.com/office/drawing/2014/main" id="{90E31311-842C-66C4-0DEF-2AF98D93B66B}"/>
              </a:ext>
            </a:extLst>
          </p:cNvPr>
          <p:cNvSpPr txBox="1"/>
          <p:nvPr/>
        </p:nvSpPr>
        <p:spPr>
          <a:xfrm>
            <a:off x="4228806" y="2693714"/>
            <a:ext cx="2861939" cy="295942"/>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Microsoft 365 Copilot Chat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7" name="TextBox 46">
            <a:extLst>
              <a:ext uri="{FF2B5EF4-FFF2-40B4-BE49-F238E27FC236}">
                <a16:creationId xmlns:a16="http://schemas.microsoft.com/office/drawing/2014/main" id="{692C37A5-226B-ECE0-2D04-419FF83C5D0A}"/>
              </a:ext>
            </a:extLst>
          </p:cNvPr>
          <p:cNvSpPr txBox="1"/>
          <p:nvPr/>
        </p:nvSpPr>
        <p:spPr>
          <a:xfrm>
            <a:off x="4040114" y="3044217"/>
            <a:ext cx="4197343" cy="523220"/>
          </a:xfrm>
          <a:prstGeom prst="rect">
            <a:avLst/>
          </a:prstGeom>
          <a:noFill/>
        </p:spPr>
        <p:txBody>
          <a:bodyPr wrap="square">
            <a:spAutoFit/>
          </a:bodyPr>
          <a:lstStyle/>
          <a:p>
            <a:pPr marL="171450" lvl="4" indent="-72000">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Streamlined Copilot chat navigation with expanded history [Windows, Web]</a:t>
            </a:r>
            <a:endParaRPr lang="en-US" sz="1400" noProof="0" dirty="0">
              <a:latin typeface="Segoe UI" panose="020B0502040204020203" pitchFamily="34" charset="0"/>
              <a:cs typeface="Segoe UI" panose="020B0502040204020203" pitchFamily="34" charset="0"/>
            </a:endParaRPr>
          </a:p>
        </p:txBody>
      </p:sp>
      <p:sp>
        <p:nvSpPr>
          <p:cNvPr id="73" name="TextBox 72">
            <a:extLst>
              <a:ext uri="{FF2B5EF4-FFF2-40B4-BE49-F238E27FC236}">
                <a16:creationId xmlns:a16="http://schemas.microsoft.com/office/drawing/2014/main" id="{B668D900-6854-0933-2C9D-F9BD87DA1EEF}"/>
              </a:ext>
              <a:ext uri="{C183D7F6-B498-43B3-948B-1728B52AA6E4}">
                <adec:decorative xmlns:adec="http://schemas.microsoft.com/office/drawing/2017/decorative" val="1"/>
              </a:ext>
            </a:extLst>
          </p:cNvPr>
          <p:cNvSpPr txBox="1"/>
          <p:nvPr/>
        </p:nvSpPr>
        <p:spPr>
          <a:xfrm>
            <a:off x="4203436" y="4154906"/>
            <a:ext cx="4055930" cy="1069618"/>
          </a:xfrm>
          <a:prstGeom prst="roundRect">
            <a:avLst>
              <a:gd name="adj" fmla="val 843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74" name="TextBox 73">
            <a:extLst>
              <a:ext uri="{FF2B5EF4-FFF2-40B4-BE49-F238E27FC236}">
                <a16:creationId xmlns:a16="http://schemas.microsoft.com/office/drawing/2014/main" id="{ED3517A9-27A2-931C-7007-0FCD2EB522F7}"/>
              </a:ext>
            </a:extLst>
          </p:cNvPr>
          <p:cNvSpPr txBox="1"/>
          <p:nvPr/>
        </p:nvSpPr>
        <p:spPr>
          <a:xfrm>
            <a:off x="4290977" y="4018059"/>
            <a:ext cx="2318400" cy="2304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PowerPoint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75" name="TextBox 74">
            <a:extLst>
              <a:ext uri="{FF2B5EF4-FFF2-40B4-BE49-F238E27FC236}">
                <a16:creationId xmlns:a16="http://schemas.microsoft.com/office/drawing/2014/main" id="{1841C4A7-CD4C-0C87-A311-FA49170BBDA1}"/>
              </a:ext>
            </a:extLst>
          </p:cNvPr>
          <p:cNvSpPr txBox="1"/>
          <p:nvPr/>
        </p:nvSpPr>
        <p:spPr>
          <a:xfrm>
            <a:off x="4039623" y="4271437"/>
            <a:ext cx="4030686" cy="523220"/>
          </a:xfrm>
          <a:prstGeom prst="rect">
            <a:avLst/>
          </a:prstGeom>
          <a:noFill/>
        </p:spPr>
        <p:txBody>
          <a:bodyPr wrap="square">
            <a:spAutoFit/>
          </a:bodyPr>
          <a:lstStyle/>
          <a:p>
            <a:pPr marL="171450" indent="-72000">
              <a:buFont typeface="Arial" panose="020B0604020202020204" pitchFamily="34" charset="0"/>
              <a:buChar char="•"/>
            </a:pPr>
            <a:r>
              <a:rPr lang="en-GB" sz="1400" dirty="0"/>
              <a:t>Use your organization’s approved assets in Copilot presentations [Mac, Windows, Web]</a:t>
            </a:r>
            <a:endParaRPr lang="en-US" sz="1400" noProof="0" dirty="0"/>
          </a:p>
        </p:txBody>
      </p:sp>
      <p:sp>
        <p:nvSpPr>
          <p:cNvPr id="20" name="TextBox 19">
            <a:extLst>
              <a:ext uri="{FF2B5EF4-FFF2-40B4-BE49-F238E27FC236}">
                <a16:creationId xmlns:a16="http://schemas.microsoft.com/office/drawing/2014/main" id="{8E1D8D83-9DCE-4FA0-6EDF-59E83D00BAFD}"/>
              </a:ext>
              <a:ext uri="{C183D7F6-B498-43B3-948B-1728B52AA6E4}">
                <adec:decorative xmlns:adec="http://schemas.microsoft.com/office/drawing/2017/decorative" val="1"/>
              </a:ext>
            </a:extLst>
          </p:cNvPr>
          <p:cNvSpPr txBox="1"/>
          <p:nvPr/>
        </p:nvSpPr>
        <p:spPr>
          <a:xfrm>
            <a:off x="8389199" y="858894"/>
            <a:ext cx="3779278" cy="749869"/>
          </a:xfrm>
          <a:prstGeom prst="roundRect">
            <a:avLst>
              <a:gd name="adj" fmla="val 16166"/>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1" name="TextBox 20">
            <a:extLst>
              <a:ext uri="{FF2B5EF4-FFF2-40B4-BE49-F238E27FC236}">
                <a16:creationId xmlns:a16="http://schemas.microsoft.com/office/drawing/2014/main" id="{81BB1B68-9337-2098-2BE6-7A4F504F1813}"/>
              </a:ext>
            </a:extLst>
          </p:cNvPr>
          <p:cNvSpPr txBox="1"/>
          <p:nvPr/>
        </p:nvSpPr>
        <p:spPr>
          <a:xfrm>
            <a:off x="8509408" y="768844"/>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SharePoint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22" name="TextBox 21">
            <a:extLst>
              <a:ext uri="{FF2B5EF4-FFF2-40B4-BE49-F238E27FC236}">
                <a16:creationId xmlns:a16="http://schemas.microsoft.com/office/drawing/2014/main" id="{71498BC7-A99F-52E8-5A81-EC7BA997BF5C}"/>
              </a:ext>
            </a:extLst>
          </p:cNvPr>
          <p:cNvSpPr txBox="1"/>
          <p:nvPr/>
        </p:nvSpPr>
        <p:spPr>
          <a:xfrm>
            <a:off x="8333599" y="956850"/>
            <a:ext cx="3690656" cy="523220"/>
          </a:xfrm>
          <a:prstGeom prst="rect">
            <a:avLst/>
          </a:prstGeom>
          <a:noFill/>
        </p:spPr>
        <p:txBody>
          <a:bodyPr wrap="square">
            <a:spAutoFit/>
          </a:bodyPr>
          <a:lstStyle/>
          <a:p>
            <a:pPr marL="171450" indent="-72000">
              <a:buFont typeface="Arial" panose="020B0604020202020204" pitchFamily="34" charset="0"/>
              <a:buChar char="•"/>
            </a:pPr>
            <a:r>
              <a:rPr lang="en-GB" sz="1400" dirty="0"/>
              <a:t>Add multiple SharePoint agents in one Teams conversation [Web]</a:t>
            </a:r>
            <a:endParaRPr lang="en-US" sz="1400" noProof="0" dirty="0"/>
          </a:p>
        </p:txBody>
      </p:sp>
      <p:sp>
        <p:nvSpPr>
          <p:cNvPr id="9" name="TextBox 8">
            <a:extLst>
              <a:ext uri="{FF2B5EF4-FFF2-40B4-BE49-F238E27FC236}">
                <a16:creationId xmlns:a16="http://schemas.microsoft.com/office/drawing/2014/main" id="{C063EACB-33BA-F56F-C87C-DC7277973B25}"/>
              </a:ext>
              <a:ext uri="{C183D7F6-B498-43B3-948B-1728B52AA6E4}">
                <adec:decorative xmlns:adec="http://schemas.microsoft.com/office/drawing/2017/decorative" val="1"/>
              </a:ext>
            </a:extLst>
          </p:cNvPr>
          <p:cNvSpPr txBox="1"/>
          <p:nvPr/>
        </p:nvSpPr>
        <p:spPr>
          <a:xfrm>
            <a:off x="8070309" y="6668750"/>
            <a:ext cx="4636703" cy="230832"/>
          </a:xfrm>
          <a:prstGeom prst="rect">
            <a:avLst/>
          </a:prstGeom>
          <a:noFill/>
        </p:spPr>
        <p:txBody>
          <a:bodyPr wrap="square">
            <a:spAutoFit/>
          </a:bodyPr>
          <a:lstStyle/>
          <a:p>
            <a:r>
              <a:rPr lang="en-US" sz="900" b="1" i="1" noProof="0" dirty="0">
                <a:solidFill>
                  <a:schemeClr val="bg1"/>
                </a:solidFill>
                <a:effectLst/>
                <a:latin typeface="Segoe UI" panose="020B0502040204020203" pitchFamily="34" charset="0"/>
              </a:rPr>
              <a:t>16 </a:t>
            </a:r>
            <a:r>
              <a:rPr lang="en-GB" sz="900" b="1" i="1" noProof="0" dirty="0">
                <a:solidFill>
                  <a:schemeClr val="bg1"/>
                </a:solidFill>
                <a:effectLst/>
                <a:latin typeface="Segoe UI" panose="020B0502040204020203" pitchFamily="34" charset="0"/>
              </a:rPr>
              <a:t>Updates released between November 25, 2025, and December 23, 2025</a:t>
            </a:r>
            <a:endParaRPr lang="en-US" sz="900" b="1" i="1" noProof="0" dirty="0">
              <a:solidFill>
                <a:schemeClr val="bg1"/>
              </a:solidFill>
              <a:effectLst/>
              <a:latin typeface="Segoe UI" panose="020B0502040204020203" pitchFamily="34" charset="0"/>
            </a:endParaRPr>
          </a:p>
        </p:txBody>
      </p:sp>
      <p:sp>
        <p:nvSpPr>
          <p:cNvPr id="16" name="TextBox 15">
            <a:extLst>
              <a:ext uri="{FF2B5EF4-FFF2-40B4-BE49-F238E27FC236}">
                <a16:creationId xmlns:a16="http://schemas.microsoft.com/office/drawing/2014/main" id="{135E1178-142D-9CBD-4742-45B4DD700942}"/>
              </a:ext>
              <a:ext uri="{C183D7F6-B498-43B3-948B-1728B52AA6E4}">
                <adec:decorative xmlns:adec="http://schemas.microsoft.com/office/drawing/2017/decorative" val="1"/>
              </a:ext>
            </a:extLst>
          </p:cNvPr>
          <p:cNvSpPr txBox="1"/>
          <p:nvPr/>
        </p:nvSpPr>
        <p:spPr>
          <a:xfrm>
            <a:off x="-3846" y="6657605"/>
            <a:ext cx="7733574" cy="230832"/>
          </a:xfrm>
          <a:prstGeom prst="rect">
            <a:avLst/>
          </a:prstGeom>
          <a:noFill/>
        </p:spPr>
        <p:txBody>
          <a:bodyPr wrap="square">
            <a:spAutoFit/>
          </a:bodyPr>
          <a:lstStyle/>
          <a:p>
            <a:r>
              <a:rPr lang="en-US" sz="900" i="1" noProof="0" dirty="0">
                <a:solidFill>
                  <a:schemeClr val="bg1"/>
                </a:solidFill>
                <a:hlinkClick r:id="rId4">
                  <a:extLst>
                    <a:ext uri="{A12FA001-AC4F-418D-AE19-62706E023703}">
                      <ahyp:hlinkClr xmlns:ahyp="http://schemas.microsoft.com/office/drawing/2018/hyperlinkcolor" val="tx"/>
                    </a:ext>
                  </a:extLst>
                </a:hlinkClick>
              </a:rPr>
              <a:t>Learn more | Release Notes for Microsoft 365 Copilot</a:t>
            </a:r>
            <a:endParaRPr lang="en-US" sz="900" i="1" noProof="0" dirty="0">
              <a:solidFill>
                <a:schemeClr val="bg1"/>
              </a:solidFill>
            </a:endParaRPr>
          </a:p>
        </p:txBody>
      </p:sp>
      <p:sp>
        <p:nvSpPr>
          <p:cNvPr id="36" name="TextBox 35">
            <a:extLst>
              <a:ext uri="{FF2B5EF4-FFF2-40B4-BE49-F238E27FC236}">
                <a16:creationId xmlns:a16="http://schemas.microsoft.com/office/drawing/2014/main" id="{3DEBA17D-9C90-18DF-FBF8-AA250E5BFA99}"/>
              </a:ext>
              <a:ext uri="{C183D7F6-B498-43B3-948B-1728B52AA6E4}">
                <adec:decorative xmlns:adec="http://schemas.microsoft.com/office/drawing/2017/decorative" val="1"/>
              </a:ext>
            </a:extLst>
          </p:cNvPr>
          <p:cNvSpPr txBox="1"/>
          <p:nvPr/>
        </p:nvSpPr>
        <p:spPr>
          <a:xfrm>
            <a:off x="8403393" y="1924628"/>
            <a:ext cx="3754706" cy="771065"/>
          </a:xfrm>
          <a:prstGeom prst="roundRect">
            <a:avLst>
              <a:gd name="adj" fmla="val 154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39" name="TextBox 38">
            <a:extLst>
              <a:ext uri="{FF2B5EF4-FFF2-40B4-BE49-F238E27FC236}">
                <a16:creationId xmlns:a16="http://schemas.microsoft.com/office/drawing/2014/main" id="{BD9C20A5-A978-3CBE-3C27-2A50EBAD05D2}"/>
              </a:ext>
            </a:extLst>
          </p:cNvPr>
          <p:cNvSpPr txBox="1"/>
          <p:nvPr/>
        </p:nvSpPr>
        <p:spPr>
          <a:xfrm>
            <a:off x="8490241" y="1888243"/>
            <a:ext cx="2318400"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Viva Glint</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40" name="TextBox 39">
            <a:extLst>
              <a:ext uri="{FF2B5EF4-FFF2-40B4-BE49-F238E27FC236}">
                <a16:creationId xmlns:a16="http://schemas.microsoft.com/office/drawing/2014/main" id="{B0A4B63D-C6FF-5976-BBFD-F0E28703C6AB}"/>
              </a:ext>
            </a:extLst>
          </p:cNvPr>
          <p:cNvSpPr txBox="1"/>
          <p:nvPr/>
        </p:nvSpPr>
        <p:spPr>
          <a:xfrm>
            <a:off x="8260301" y="2096827"/>
            <a:ext cx="3955126" cy="523220"/>
          </a:xfrm>
          <a:prstGeom prst="rect">
            <a:avLst/>
          </a:prstGeom>
          <a:noFill/>
        </p:spPr>
        <p:txBody>
          <a:bodyPr wrap="square">
            <a:spAutoFit/>
          </a:bodyPr>
          <a:lstStyle/>
          <a:p>
            <a:pPr marL="171450" indent="-72000">
              <a:buFont typeface="Arial" panose="020B0604020202020204" pitchFamily="34" charset="0"/>
              <a:buChar char="•"/>
            </a:pPr>
            <a:r>
              <a:rPr lang="en-GB" sz="1400" dirty="0"/>
              <a:t>Multilingual support in Copilot for Viva Glint [Web]</a:t>
            </a:r>
            <a:endParaRPr lang="en-US" sz="1400" noProof="0" dirty="0"/>
          </a:p>
        </p:txBody>
      </p:sp>
      <p:sp>
        <p:nvSpPr>
          <p:cNvPr id="84" name="TextBox 83">
            <a:extLst>
              <a:ext uri="{FF2B5EF4-FFF2-40B4-BE49-F238E27FC236}">
                <a16:creationId xmlns:a16="http://schemas.microsoft.com/office/drawing/2014/main" id="{41034FB4-06EA-375C-7281-44EFE4F34B4D}"/>
              </a:ext>
              <a:ext uri="{C183D7F6-B498-43B3-948B-1728B52AA6E4}">
                <adec:decorative xmlns:adec="http://schemas.microsoft.com/office/drawing/2017/decorative" val="1"/>
              </a:ext>
            </a:extLst>
          </p:cNvPr>
          <p:cNvSpPr txBox="1"/>
          <p:nvPr/>
        </p:nvSpPr>
        <p:spPr>
          <a:xfrm>
            <a:off x="8451472" y="2995829"/>
            <a:ext cx="3675554" cy="633611"/>
          </a:xfrm>
          <a:prstGeom prst="roundRect">
            <a:avLst>
              <a:gd name="adj" fmla="val 6195"/>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85" name="TextBox 84">
            <a:extLst>
              <a:ext uri="{FF2B5EF4-FFF2-40B4-BE49-F238E27FC236}">
                <a16:creationId xmlns:a16="http://schemas.microsoft.com/office/drawing/2014/main" id="{4EF218D1-F6F9-2297-72CE-85047DA7A6FA}"/>
              </a:ext>
            </a:extLst>
          </p:cNvPr>
          <p:cNvSpPr txBox="1"/>
          <p:nvPr/>
        </p:nvSpPr>
        <p:spPr>
          <a:xfrm>
            <a:off x="8496671" y="2879554"/>
            <a:ext cx="2317707" cy="223200"/>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400" noProof="0">
                <a:solidFill>
                  <a:srgbClr val="FFFFFF"/>
                </a:solidFill>
                <a:latin typeface="Segoe UI Semibold" panose="020B0502040204020203" pitchFamily="34" charset="0"/>
                <a:cs typeface="Segoe UI Semibold" panose="020B0502040204020203" pitchFamily="34" charset="0"/>
              </a:rPr>
              <a:t>Word (1)</a:t>
            </a:r>
            <a:endParaRPr lang="en-US" sz="1400" noProof="0" dirty="0">
              <a:solidFill>
                <a:srgbClr val="FFFFFF"/>
              </a:solidFill>
              <a:latin typeface="Segoe UI Semibold" panose="020B0502040204020203" pitchFamily="34" charset="0"/>
              <a:cs typeface="Segoe UI Semibold" panose="020B0502040204020203" pitchFamily="34" charset="0"/>
            </a:endParaRPr>
          </a:p>
        </p:txBody>
      </p:sp>
      <p:sp>
        <p:nvSpPr>
          <p:cNvPr id="86" name="TextBox 85">
            <a:extLst>
              <a:ext uri="{FF2B5EF4-FFF2-40B4-BE49-F238E27FC236}">
                <a16:creationId xmlns:a16="http://schemas.microsoft.com/office/drawing/2014/main" id="{7548D052-4176-C6EA-633C-F75685369754}"/>
              </a:ext>
            </a:extLst>
          </p:cNvPr>
          <p:cNvSpPr txBox="1"/>
          <p:nvPr/>
        </p:nvSpPr>
        <p:spPr>
          <a:xfrm>
            <a:off x="8333599" y="3080691"/>
            <a:ext cx="3938773" cy="523220"/>
          </a:xfrm>
          <a:prstGeom prst="rect">
            <a:avLst/>
          </a:prstGeom>
          <a:noFill/>
        </p:spPr>
        <p:txBody>
          <a:bodyPr wrap="square">
            <a:spAutoFit/>
          </a:bodyPr>
          <a:lstStyle/>
          <a:p>
            <a:pPr marL="171450" indent="-72000">
              <a:buFont typeface="Arial" panose="020B0604020202020204" pitchFamily="34" charset="0"/>
              <a:buChar char="•"/>
            </a:pPr>
            <a:r>
              <a:rPr lang="en-GB" sz="1400" dirty="0"/>
              <a:t>Referenced sources cited in drafted content [Windows]</a:t>
            </a:r>
            <a:endParaRPr lang="en-US" sz="1400" noProof="0" dirty="0"/>
          </a:p>
        </p:txBody>
      </p:sp>
      <p:grpSp>
        <p:nvGrpSpPr>
          <p:cNvPr id="10" name="Group 9">
            <a:extLst>
              <a:ext uri="{FF2B5EF4-FFF2-40B4-BE49-F238E27FC236}">
                <a16:creationId xmlns:a16="http://schemas.microsoft.com/office/drawing/2014/main" id="{0A12BDDF-6A62-3388-DECE-E0A2AA27B4FC}"/>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12" name="Diagonal Stripe 11">
              <a:extLst>
                <a:ext uri="{FF2B5EF4-FFF2-40B4-BE49-F238E27FC236}">
                  <a16:creationId xmlns:a16="http://schemas.microsoft.com/office/drawing/2014/main" id="{091BDD90-1207-9B0E-6A57-844FE0F040D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3" name="TextBox 12">
              <a:extLst>
                <a:ext uri="{FF2B5EF4-FFF2-40B4-BE49-F238E27FC236}">
                  <a16:creationId xmlns:a16="http://schemas.microsoft.com/office/drawing/2014/main" id="{7FE18D0F-C84F-50FB-EA5E-D2E66CA9E38F}"/>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213965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42" presetClass="path" presetSubtype="0" decel="100000" fill="hold" grpId="1" nodeType="withEffect">
                                  <p:stCondLst>
                                    <p:cond delay="0"/>
                                  </p:stCondLst>
                                  <p:childTnLst>
                                    <p:animMotion origin="layout" path="M -4.58333E-6 -3.7037E-6 L -4.58333E-6 0.03542 " pathEditMode="relative" rAng="0" ptsTypes="AA">
                                      <p:cBhvr>
                                        <p:cTn id="18" dur="700" spd="-100000" fill="hold"/>
                                        <p:tgtEl>
                                          <p:spTgt spid="2"/>
                                        </p:tgtEl>
                                        <p:attrNameLst>
                                          <p:attrName>ppt_x</p:attrName>
                                          <p:attrName>ppt_y</p:attrName>
                                        </p:attrNameLst>
                                      </p:cBhvr>
                                      <p:rCtr x="0" y="1759"/>
                                    </p:animMotion>
                                  </p:childTnLst>
                                </p:cTn>
                              </p:par>
                            </p:childTnLst>
                          </p:cTn>
                        </p:par>
                        <p:par>
                          <p:cTn id="19" fill="hold">
                            <p:stCondLst>
                              <p:cond delay="1200"/>
                            </p:stCondLst>
                            <p:childTnLst>
                              <p:par>
                                <p:cTn id="20" presetID="2" presetClass="entr" presetSubtype="4"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1+#ppt_h/2"/>
                                          </p:val>
                                        </p:tav>
                                        <p:tav tm="100000">
                                          <p:val>
                                            <p:strVal val="#ppt_y"/>
                                          </p:val>
                                        </p:tav>
                                      </p:tavLst>
                                    </p:anim>
                                  </p:childTnLst>
                                </p:cTn>
                              </p:par>
                            </p:childTnLst>
                          </p:cTn>
                        </p:par>
                        <p:par>
                          <p:cTn id="24" fill="hold">
                            <p:stCondLst>
                              <p:cond delay="1700"/>
                            </p:stCondLst>
                            <p:childTnLst>
                              <p:par>
                                <p:cTn id="25" presetID="2" presetClass="entr" presetSubtype="4"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42" presetClass="path" presetSubtype="0" decel="100000" fill="hold" grpId="1" nodeType="withEffect">
                                  <p:stCondLst>
                                    <p:cond delay="0"/>
                                  </p:stCondLst>
                                  <p:childTnLst>
                                    <p:animMotion origin="layout" path="M -2.5E-6 -7.40741E-7 L -2.5E-6 0.03542 " pathEditMode="relative" rAng="0" ptsTypes="AA">
                                      <p:cBhvr>
                                        <p:cTn id="33" dur="700" spd="-100000" fill="hold"/>
                                        <p:tgtEl>
                                          <p:spTgt spid="7"/>
                                        </p:tgtEl>
                                        <p:attrNameLst>
                                          <p:attrName>ppt_x</p:attrName>
                                          <p:attrName>ppt_y</p:attrName>
                                        </p:attrNameLst>
                                      </p:cBhvr>
                                      <p:rCtr x="0" y="1759"/>
                                    </p:animMotion>
                                  </p:childTnLst>
                                </p:cTn>
                              </p:par>
                            </p:childTnLst>
                          </p:cTn>
                        </p:par>
                        <p:par>
                          <p:cTn id="34" fill="hold">
                            <p:stCondLst>
                              <p:cond delay="2400"/>
                            </p:stCondLst>
                            <p:childTnLst>
                              <p:par>
                                <p:cTn id="35" presetID="2" presetClass="entr" presetSubtype="4" fill="hold" grpId="0"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childTnLst>
                          </p:cTn>
                        </p:par>
                        <p:par>
                          <p:cTn id="39" fill="hold">
                            <p:stCondLst>
                              <p:cond delay="2900"/>
                            </p:stCondLst>
                            <p:childTnLst>
                              <p:par>
                                <p:cTn id="40" presetID="2" presetClass="entr" presetSubtype="4" fill="hold" grpId="0" nodeType="after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500" fill="hold"/>
                                        <p:tgtEl>
                                          <p:spTgt spid="38"/>
                                        </p:tgtEl>
                                        <p:attrNameLst>
                                          <p:attrName>ppt_x</p:attrName>
                                        </p:attrNameLst>
                                      </p:cBhvr>
                                      <p:tavLst>
                                        <p:tav tm="0">
                                          <p:val>
                                            <p:strVal val="#ppt_x"/>
                                          </p:val>
                                        </p:tav>
                                        <p:tav tm="100000">
                                          <p:val>
                                            <p:strVal val="#ppt_x"/>
                                          </p:val>
                                        </p:tav>
                                      </p:tavLst>
                                    </p:anim>
                                    <p:anim calcmode="lin" valueType="num">
                                      <p:cBhvr additive="base">
                                        <p:cTn id="43" dur="500" fill="hold"/>
                                        <p:tgtEl>
                                          <p:spTgt spid="38"/>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par>
                                <p:cTn id="47" presetID="42" presetClass="path" presetSubtype="0" decel="100000" fill="hold" grpId="1" nodeType="withEffect">
                                  <p:stCondLst>
                                    <p:cond delay="0"/>
                                  </p:stCondLst>
                                  <p:childTnLst>
                                    <p:animMotion origin="layout" path="M -3.54167E-6 -2.59259E-6 L -3.54167E-6 0.03542 " pathEditMode="relative" rAng="0" ptsTypes="AA">
                                      <p:cBhvr>
                                        <p:cTn id="48" dur="700" spd="-100000" fill="hold"/>
                                        <p:tgtEl>
                                          <p:spTgt spid="34"/>
                                        </p:tgtEl>
                                        <p:attrNameLst>
                                          <p:attrName>ppt_x</p:attrName>
                                          <p:attrName>ppt_y</p:attrName>
                                        </p:attrNameLst>
                                      </p:cBhvr>
                                      <p:rCtr x="0" y="1759"/>
                                    </p:animMotion>
                                  </p:childTnLst>
                                </p:cTn>
                              </p:par>
                            </p:childTnLst>
                          </p:cTn>
                        </p:par>
                        <p:par>
                          <p:cTn id="49" fill="hold">
                            <p:stCondLst>
                              <p:cond delay="3600"/>
                            </p:stCondLst>
                            <p:childTnLst>
                              <p:par>
                                <p:cTn id="50" presetID="2" presetClass="entr" presetSubtype="4"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1+#ppt_h/2"/>
                                          </p:val>
                                        </p:tav>
                                        <p:tav tm="100000">
                                          <p:val>
                                            <p:strVal val="#ppt_y"/>
                                          </p:val>
                                        </p:tav>
                                      </p:tavLst>
                                    </p:anim>
                                  </p:childTnLst>
                                </p:cTn>
                              </p:par>
                            </p:childTnLst>
                          </p:cTn>
                        </p:par>
                        <p:par>
                          <p:cTn id="54" fill="hold">
                            <p:stCondLst>
                              <p:cond delay="4100"/>
                            </p:stCondLst>
                            <p:childTnLst>
                              <p:par>
                                <p:cTn id="55" presetID="2" presetClass="entr" presetSubtype="4"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additive="base">
                                        <p:cTn id="57" dur="500" fill="hold"/>
                                        <p:tgtEl>
                                          <p:spTgt spid="47"/>
                                        </p:tgtEl>
                                        <p:attrNameLst>
                                          <p:attrName>ppt_x</p:attrName>
                                        </p:attrNameLst>
                                      </p:cBhvr>
                                      <p:tavLst>
                                        <p:tav tm="0">
                                          <p:val>
                                            <p:strVal val="#ppt_x"/>
                                          </p:val>
                                        </p:tav>
                                        <p:tav tm="100000">
                                          <p:val>
                                            <p:strVal val="#ppt_x"/>
                                          </p:val>
                                        </p:tav>
                                      </p:tavLst>
                                    </p:anim>
                                    <p:anim calcmode="lin" valueType="num">
                                      <p:cBhvr additive="base">
                                        <p:cTn id="58" dur="500" fill="hold"/>
                                        <p:tgtEl>
                                          <p:spTgt spid="47"/>
                                        </p:tgtEl>
                                        <p:attrNameLst>
                                          <p:attrName>ppt_y</p:attrName>
                                        </p:attrNameLst>
                                      </p:cBhvr>
                                      <p:tavLst>
                                        <p:tav tm="0">
                                          <p:val>
                                            <p:strVal val="1+#ppt_h/2"/>
                                          </p:val>
                                        </p:tav>
                                        <p:tav tm="100000">
                                          <p:val>
                                            <p:strVal val="#ppt_y"/>
                                          </p:val>
                                        </p:tav>
                                      </p:tavLst>
                                    </p:anim>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42" presetClass="path" presetSubtype="0" decel="100000" fill="hold" grpId="1" nodeType="withEffect">
                                  <p:stCondLst>
                                    <p:cond delay="0"/>
                                  </p:stCondLst>
                                  <p:childTnLst>
                                    <p:animMotion origin="layout" path="M 5E-6 4.81481E-6 L 5E-6 0.03541 " pathEditMode="relative" rAng="0" ptsTypes="AA">
                                      <p:cBhvr>
                                        <p:cTn id="63" dur="700" spd="-100000" fill="hold"/>
                                        <p:tgtEl>
                                          <p:spTgt spid="45"/>
                                        </p:tgtEl>
                                        <p:attrNameLst>
                                          <p:attrName>ppt_x</p:attrName>
                                          <p:attrName>ppt_y</p:attrName>
                                        </p:attrNameLst>
                                      </p:cBhvr>
                                      <p:rCtr x="0" y="1759"/>
                                    </p:animMotion>
                                  </p:childTnLst>
                                </p:cTn>
                              </p:par>
                            </p:childTnLst>
                          </p:cTn>
                        </p:par>
                        <p:par>
                          <p:cTn id="64" fill="hold">
                            <p:stCondLst>
                              <p:cond delay="4800"/>
                            </p:stCondLst>
                            <p:childTnLst>
                              <p:par>
                                <p:cTn id="65" presetID="2" presetClass="entr" presetSubtype="4" fill="hold" grpId="0" nodeType="after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childTnLst>
                          </p:cTn>
                        </p:par>
                        <p:par>
                          <p:cTn id="69" fill="hold">
                            <p:stCondLst>
                              <p:cond delay="5300"/>
                            </p:stCondLst>
                            <p:childTnLst>
                              <p:par>
                                <p:cTn id="70" presetID="2" presetClass="entr" presetSubtype="4"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additive="base">
                                        <p:cTn id="72" dur="500" fill="hold"/>
                                        <p:tgtEl>
                                          <p:spTgt spid="75"/>
                                        </p:tgtEl>
                                        <p:attrNameLst>
                                          <p:attrName>ppt_x</p:attrName>
                                        </p:attrNameLst>
                                      </p:cBhvr>
                                      <p:tavLst>
                                        <p:tav tm="0">
                                          <p:val>
                                            <p:strVal val="#ppt_x"/>
                                          </p:val>
                                        </p:tav>
                                        <p:tav tm="100000">
                                          <p:val>
                                            <p:strVal val="#ppt_x"/>
                                          </p:val>
                                        </p:tav>
                                      </p:tavLst>
                                    </p:anim>
                                    <p:anim calcmode="lin" valueType="num">
                                      <p:cBhvr additive="base">
                                        <p:cTn id="73" dur="500" fill="hold"/>
                                        <p:tgtEl>
                                          <p:spTgt spid="75"/>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73"/>
                                        </p:tgtEl>
                                        <p:attrNameLst>
                                          <p:attrName>style.visibility</p:attrName>
                                        </p:attrNameLst>
                                      </p:cBhvr>
                                      <p:to>
                                        <p:strVal val="visible"/>
                                      </p:to>
                                    </p:set>
                                    <p:animEffect transition="in" filter="fade">
                                      <p:cBhvr>
                                        <p:cTn id="76" dur="500"/>
                                        <p:tgtEl>
                                          <p:spTgt spid="73"/>
                                        </p:tgtEl>
                                      </p:cBhvr>
                                    </p:animEffect>
                                  </p:childTnLst>
                                </p:cTn>
                              </p:par>
                              <p:par>
                                <p:cTn id="77" presetID="42" presetClass="path" presetSubtype="0" decel="100000" fill="hold" grpId="1" nodeType="withEffect">
                                  <p:stCondLst>
                                    <p:cond delay="0"/>
                                  </p:stCondLst>
                                  <p:childTnLst>
                                    <p:animMotion origin="layout" path="M 2.29167E-6 3.7037E-6 L 2.29167E-6 0.03541 " pathEditMode="relative" rAng="0" ptsTypes="AA">
                                      <p:cBhvr>
                                        <p:cTn id="78" dur="700" spd="-100000" fill="hold"/>
                                        <p:tgtEl>
                                          <p:spTgt spid="73"/>
                                        </p:tgtEl>
                                        <p:attrNameLst>
                                          <p:attrName>ppt_x</p:attrName>
                                          <p:attrName>ppt_y</p:attrName>
                                        </p:attrNameLst>
                                      </p:cBhvr>
                                      <p:rCtr x="0" y="1759"/>
                                    </p:animMotion>
                                  </p:childTnLst>
                                </p:cTn>
                              </p:par>
                            </p:childTnLst>
                          </p:cTn>
                        </p:par>
                        <p:par>
                          <p:cTn id="79" fill="hold">
                            <p:stCondLst>
                              <p:cond delay="6000"/>
                            </p:stCondLst>
                            <p:childTnLst>
                              <p:par>
                                <p:cTn id="80" presetID="2" presetClass="entr" presetSubtype="4" fill="hold" grpId="0"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par>
                          <p:cTn id="84" fill="hold">
                            <p:stCondLst>
                              <p:cond delay="6500"/>
                            </p:stCondLst>
                            <p:childTnLst>
                              <p:par>
                                <p:cTn id="85" presetID="2" presetClass="entr" presetSubtype="4"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par>
                                <p:cTn id="92" presetID="42" presetClass="path" presetSubtype="0" decel="100000" fill="hold" grpId="1" nodeType="withEffect">
                                  <p:stCondLst>
                                    <p:cond delay="0"/>
                                  </p:stCondLst>
                                  <p:childTnLst>
                                    <p:animMotion origin="layout" path="M 1.04167E-6 -1.11111E-6 L 1.04167E-6 0.03542 " pathEditMode="relative" rAng="0" ptsTypes="AA">
                                      <p:cBhvr>
                                        <p:cTn id="93" dur="700" spd="-100000" fill="hold"/>
                                        <p:tgtEl>
                                          <p:spTgt spid="20"/>
                                        </p:tgtEl>
                                        <p:attrNameLst>
                                          <p:attrName>ppt_x</p:attrName>
                                          <p:attrName>ppt_y</p:attrName>
                                        </p:attrNameLst>
                                      </p:cBhvr>
                                      <p:rCtr x="0" y="1759"/>
                                    </p:animMotion>
                                  </p:childTnLst>
                                </p:cTn>
                              </p:par>
                            </p:childTnLst>
                          </p:cTn>
                        </p:par>
                        <p:par>
                          <p:cTn id="94" fill="hold">
                            <p:stCondLst>
                              <p:cond delay="7200"/>
                            </p:stCondLst>
                            <p:childTnLst>
                              <p:par>
                                <p:cTn id="95" presetID="2" presetClass="entr" presetSubtype="4"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additive="base">
                                        <p:cTn id="97" dur="500" fill="hold"/>
                                        <p:tgtEl>
                                          <p:spTgt spid="39"/>
                                        </p:tgtEl>
                                        <p:attrNameLst>
                                          <p:attrName>ppt_x</p:attrName>
                                        </p:attrNameLst>
                                      </p:cBhvr>
                                      <p:tavLst>
                                        <p:tav tm="0">
                                          <p:val>
                                            <p:strVal val="#ppt_x"/>
                                          </p:val>
                                        </p:tav>
                                        <p:tav tm="100000">
                                          <p:val>
                                            <p:strVal val="#ppt_x"/>
                                          </p:val>
                                        </p:tav>
                                      </p:tavLst>
                                    </p:anim>
                                    <p:anim calcmode="lin" valueType="num">
                                      <p:cBhvr additive="base">
                                        <p:cTn id="98" dur="500" fill="hold"/>
                                        <p:tgtEl>
                                          <p:spTgt spid="39"/>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par>
                                <p:cTn id="102" presetID="42" presetClass="path" presetSubtype="0" decel="100000" fill="hold" grpId="1" nodeType="withEffect">
                                  <p:stCondLst>
                                    <p:cond delay="0"/>
                                  </p:stCondLst>
                                  <p:childTnLst>
                                    <p:animMotion origin="layout" path="M 8.33333E-7 4.44444E-6 L 8.33333E-7 0.03541 " pathEditMode="relative" rAng="0" ptsTypes="AA">
                                      <p:cBhvr>
                                        <p:cTn id="103" dur="700" spd="-100000" fill="hold"/>
                                        <p:tgtEl>
                                          <p:spTgt spid="36"/>
                                        </p:tgtEl>
                                        <p:attrNameLst>
                                          <p:attrName>ppt_x</p:attrName>
                                          <p:attrName>ppt_y</p:attrName>
                                        </p:attrNameLst>
                                      </p:cBhvr>
                                      <p:rCtr x="0" y="1759"/>
                                    </p:animMotion>
                                  </p:childTnLst>
                                </p:cTn>
                              </p:par>
                            </p:childTnLst>
                          </p:cTn>
                        </p:par>
                        <p:par>
                          <p:cTn id="104" fill="hold">
                            <p:stCondLst>
                              <p:cond delay="7900"/>
                            </p:stCondLst>
                            <p:childTnLst>
                              <p:par>
                                <p:cTn id="105" presetID="2" presetClass="entr" presetSubtype="4"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 calcmode="lin" valueType="num">
                                      <p:cBhvr additive="base">
                                        <p:cTn id="107" dur="500" fill="hold"/>
                                        <p:tgtEl>
                                          <p:spTgt spid="40"/>
                                        </p:tgtEl>
                                        <p:attrNameLst>
                                          <p:attrName>ppt_x</p:attrName>
                                        </p:attrNameLst>
                                      </p:cBhvr>
                                      <p:tavLst>
                                        <p:tav tm="0">
                                          <p:val>
                                            <p:strVal val="#ppt_x"/>
                                          </p:val>
                                        </p:tav>
                                        <p:tav tm="100000">
                                          <p:val>
                                            <p:strVal val="#ppt_x"/>
                                          </p:val>
                                        </p:tav>
                                      </p:tavLst>
                                    </p:anim>
                                    <p:anim calcmode="lin" valueType="num">
                                      <p:cBhvr additive="base">
                                        <p:cTn id="108" dur="500" fill="hold"/>
                                        <p:tgtEl>
                                          <p:spTgt spid="40"/>
                                        </p:tgtEl>
                                        <p:attrNameLst>
                                          <p:attrName>ppt_y</p:attrName>
                                        </p:attrNameLst>
                                      </p:cBhvr>
                                      <p:tavLst>
                                        <p:tav tm="0">
                                          <p:val>
                                            <p:strVal val="1+#ppt_h/2"/>
                                          </p:val>
                                        </p:tav>
                                        <p:tav tm="100000">
                                          <p:val>
                                            <p:strVal val="#ppt_y"/>
                                          </p:val>
                                        </p:tav>
                                      </p:tavLst>
                                    </p:anim>
                                  </p:childTnLst>
                                </p:cTn>
                              </p:par>
                            </p:childTnLst>
                          </p:cTn>
                        </p:par>
                        <p:par>
                          <p:cTn id="109" fill="hold">
                            <p:stCondLst>
                              <p:cond delay="8400"/>
                            </p:stCondLst>
                            <p:childTnLst>
                              <p:par>
                                <p:cTn id="110" presetID="2" presetClass="entr" presetSubtype="4" fill="hold" grpId="0" nodeType="afterEffect">
                                  <p:stCondLst>
                                    <p:cond delay="0"/>
                                  </p:stCondLst>
                                  <p:childTnLst>
                                    <p:set>
                                      <p:cBhvr>
                                        <p:cTn id="111" dur="1" fill="hold">
                                          <p:stCondLst>
                                            <p:cond delay="0"/>
                                          </p:stCondLst>
                                        </p:cTn>
                                        <p:tgtEl>
                                          <p:spTgt spid="85"/>
                                        </p:tgtEl>
                                        <p:attrNameLst>
                                          <p:attrName>style.visibility</p:attrName>
                                        </p:attrNameLst>
                                      </p:cBhvr>
                                      <p:to>
                                        <p:strVal val="visible"/>
                                      </p:to>
                                    </p:set>
                                    <p:anim calcmode="lin" valueType="num">
                                      <p:cBhvr additive="base">
                                        <p:cTn id="112" dur="500" fill="hold"/>
                                        <p:tgtEl>
                                          <p:spTgt spid="85"/>
                                        </p:tgtEl>
                                        <p:attrNameLst>
                                          <p:attrName>ppt_x</p:attrName>
                                        </p:attrNameLst>
                                      </p:cBhvr>
                                      <p:tavLst>
                                        <p:tav tm="0">
                                          <p:val>
                                            <p:strVal val="#ppt_x"/>
                                          </p:val>
                                        </p:tav>
                                        <p:tav tm="100000">
                                          <p:val>
                                            <p:strVal val="#ppt_x"/>
                                          </p:val>
                                        </p:tav>
                                      </p:tavLst>
                                    </p:anim>
                                    <p:anim calcmode="lin" valueType="num">
                                      <p:cBhvr additive="base">
                                        <p:cTn id="113" dur="500" fill="hold"/>
                                        <p:tgtEl>
                                          <p:spTgt spid="85"/>
                                        </p:tgtEl>
                                        <p:attrNameLst>
                                          <p:attrName>ppt_y</p:attrName>
                                        </p:attrNameLst>
                                      </p:cBhvr>
                                      <p:tavLst>
                                        <p:tav tm="0">
                                          <p:val>
                                            <p:strVal val="1+#ppt_h/2"/>
                                          </p:val>
                                        </p:tav>
                                        <p:tav tm="100000">
                                          <p:val>
                                            <p:strVal val="#ppt_y"/>
                                          </p:val>
                                        </p:tav>
                                      </p:tavLst>
                                    </p:anim>
                                  </p:childTnLst>
                                </p:cTn>
                              </p:par>
                            </p:childTnLst>
                          </p:cTn>
                        </p:par>
                        <p:par>
                          <p:cTn id="114" fill="hold">
                            <p:stCondLst>
                              <p:cond delay="8900"/>
                            </p:stCondLst>
                            <p:childTnLst>
                              <p:par>
                                <p:cTn id="115" presetID="2" presetClass="entr" presetSubtype="4" fill="hold" grpId="0" nodeType="afterEffect">
                                  <p:stCondLst>
                                    <p:cond delay="0"/>
                                  </p:stCondLst>
                                  <p:childTnLst>
                                    <p:set>
                                      <p:cBhvr>
                                        <p:cTn id="116" dur="1" fill="hold">
                                          <p:stCondLst>
                                            <p:cond delay="0"/>
                                          </p:stCondLst>
                                        </p:cTn>
                                        <p:tgtEl>
                                          <p:spTgt spid="86"/>
                                        </p:tgtEl>
                                        <p:attrNameLst>
                                          <p:attrName>style.visibility</p:attrName>
                                        </p:attrNameLst>
                                      </p:cBhvr>
                                      <p:to>
                                        <p:strVal val="visible"/>
                                      </p:to>
                                    </p:set>
                                    <p:anim calcmode="lin" valueType="num">
                                      <p:cBhvr additive="base">
                                        <p:cTn id="117" dur="500" fill="hold"/>
                                        <p:tgtEl>
                                          <p:spTgt spid="86"/>
                                        </p:tgtEl>
                                        <p:attrNameLst>
                                          <p:attrName>ppt_x</p:attrName>
                                        </p:attrNameLst>
                                      </p:cBhvr>
                                      <p:tavLst>
                                        <p:tav tm="0">
                                          <p:val>
                                            <p:strVal val="#ppt_x"/>
                                          </p:val>
                                        </p:tav>
                                        <p:tav tm="100000">
                                          <p:val>
                                            <p:strVal val="#ppt_x"/>
                                          </p:val>
                                        </p:tav>
                                      </p:tavLst>
                                    </p:anim>
                                    <p:anim calcmode="lin" valueType="num">
                                      <p:cBhvr additive="base">
                                        <p:cTn id="118" dur="500" fill="hold"/>
                                        <p:tgtEl>
                                          <p:spTgt spid="86"/>
                                        </p:tgtEl>
                                        <p:attrNameLst>
                                          <p:attrName>ppt_y</p:attrName>
                                        </p:attrNameLst>
                                      </p:cBhvr>
                                      <p:tavLst>
                                        <p:tav tm="0">
                                          <p:val>
                                            <p:strVal val="1+#ppt_h/2"/>
                                          </p:val>
                                        </p:tav>
                                        <p:tav tm="100000">
                                          <p:val>
                                            <p:strVal val="#ppt_y"/>
                                          </p:val>
                                        </p:tav>
                                      </p:tavLst>
                                    </p:anim>
                                  </p:childTnLst>
                                </p:cTn>
                              </p:par>
                              <p:par>
                                <p:cTn id="119" presetID="10" presetClass="entr" presetSubtype="0" fill="hold" grpId="0" nodeType="withEffect">
                                  <p:stCondLst>
                                    <p:cond delay="0"/>
                                  </p:stCondLst>
                                  <p:childTnLst>
                                    <p:set>
                                      <p:cBhvr>
                                        <p:cTn id="120" dur="1" fill="hold">
                                          <p:stCondLst>
                                            <p:cond delay="0"/>
                                          </p:stCondLst>
                                        </p:cTn>
                                        <p:tgtEl>
                                          <p:spTgt spid="84"/>
                                        </p:tgtEl>
                                        <p:attrNameLst>
                                          <p:attrName>style.visibility</p:attrName>
                                        </p:attrNameLst>
                                      </p:cBhvr>
                                      <p:to>
                                        <p:strVal val="visible"/>
                                      </p:to>
                                    </p:set>
                                    <p:animEffect transition="in" filter="fade">
                                      <p:cBhvr>
                                        <p:cTn id="121" dur="500"/>
                                        <p:tgtEl>
                                          <p:spTgt spid="84"/>
                                        </p:tgtEl>
                                      </p:cBhvr>
                                    </p:animEffect>
                                  </p:childTnLst>
                                </p:cTn>
                              </p:par>
                              <p:par>
                                <p:cTn id="122" presetID="42" presetClass="path" presetSubtype="0" decel="100000" fill="hold" grpId="1" nodeType="withEffect">
                                  <p:stCondLst>
                                    <p:cond delay="0"/>
                                  </p:stCondLst>
                                  <p:childTnLst>
                                    <p:animMotion origin="layout" path="M -2.08333E-7 -3.7037E-7 L -2.08333E-7 0.03542 " pathEditMode="relative" rAng="0" ptsTypes="AA">
                                      <p:cBhvr>
                                        <p:cTn id="123" dur="700" spd="-100000" fill="hold"/>
                                        <p:tgtEl>
                                          <p:spTgt spid="8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18" grpId="0"/>
      <p:bldP spid="7" grpId="0" animBg="1"/>
      <p:bldP spid="7" grpId="1" animBg="1"/>
      <p:bldP spid="29" grpId="0" animBg="1"/>
      <p:bldP spid="30" grpId="0"/>
      <p:bldP spid="34" grpId="0" animBg="1"/>
      <p:bldP spid="34" grpId="1" animBg="1"/>
      <p:bldP spid="37" grpId="0" animBg="1"/>
      <p:bldP spid="38" grpId="0"/>
      <p:bldP spid="45" grpId="0" animBg="1"/>
      <p:bldP spid="45" grpId="1" animBg="1"/>
      <p:bldP spid="46" grpId="0" animBg="1"/>
      <p:bldP spid="47" grpId="0"/>
      <p:bldP spid="73" grpId="0" animBg="1"/>
      <p:bldP spid="73" grpId="1" animBg="1"/>
      <p:bldP spid="74" grpId="0" animBg="1"/>
      <p:bldP spid="75" grpId="0"/>
      <p:bldP spid="20" grpId="0" animBg="1"/>
      <p:bldP spid="20" grpId="1" animBg="1"/>
      <p:bldP spid="21" grpId="0" animBg="1"/>
      <p:bldP spid="22" grpId="0"/>
      <p:bldP spid="36" grpId="0" animBg="1"/>
      <p:bldP spid="36" grpId="1" animBg="1"/>
      <p:bldP spid="39" grpId="0" animBg="1"/>
      <p:bldP spid="40" grpId="0"/>
      <p:bldP spid="84" grpId="0" animBg="1"/>
      <p:bldP spid="84" grpId="1" animBg="1"/>
      <p:bldP spid="85" grpId="0" animBg="1"/>
      <p:bldP spid="8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34C7C-C9F3-92CE-88C6-BB828E40281D}"/>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91E53B4F-B9CF-735F-0D12-04CE78162FFA}"/>
              </a:ext>
            </a:extLst>
          </p:cNvPr>
          <p:cNvSpPr txBox="1">
            <a:spLocks noGrp="1"/>
          </p:cNvSpPr>
          <p:nvPr>
            <p:ph type="title"/>
          </p:nvPr>
        </p:nvSpPr>
        <p:spPr>
          <a:xfrm>
            <a:off x="1524000" y="2070593"/>
            <a:ext cx="9144000" cy="299158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t>Microsoft 365 Copilot Public Roadmap</a:t>
            </a: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br>
              <a:rPr lang="en-US" sz="6000" b="0" spc="0" noProof="0" dirty="0">
                <a:gradFill flip="none" rotWithShape="1">
                  <a:gsLst>
                    <a:gs pos="50000">
                      <a:srgbClr val="8661C5"/>
                    </a:gs>
                    <a:gs pos="0">
                      <a:srgbClr val="3E76D4"/>
                    </a:gs>
                    <a:gs pos="100000">
                      <a:srgbClr val="C73ECC"/>
                    </a:gs>
                  </a:gsLst>
                  <a:lin ang="2700000" scaled="1"/>
                  <a:tileRect/>
                </a:gradFill>
                <a:latin typeface="+mj-lt"/>
                <a:cs typeface="Segoe UI" pitchFamily="34" charset="0"/>
              </a:rPr>
            </a:br>
            <a:r>
              <a:rPr lang="en-US" sz="3600" i="1" noProof="0" dirty="0">
                <a:gradFill>
                  <a:gsLst>
                    <a:gs pos="971">
                      <a:srgbClr val="2897CE"/>
                    </a:gs>
                    <a:gs pos="100000">
                      <a:srgbClr val="8678D6"/>
                    </a:gs>
                  </a:gsLst>
                  <a:lin ang="2700000" scaled="0"/>
                </a:gradFill>
                <a:cs typeface="Segoe UI Semibold"/>
              </a:rPr>
              <a:t>Changes this month</a:t>
            </a:r>
            <a:endParaRPr lang="en-US" sz="3200" i="1" noProof="0" dirty="0">
              <a:gradFill>
                <a:gsLst>
                  <a:gs pos="971">
                    <a:srgbClr val="2897CE"/>
                  </a:gs>
                  <a:gs pos="100000">
                    <a:srgbClr val="8678D6"/>
                  </a:gs>
                </a:gsLst>
                <a:lin ang="2700000" scaled="0"/>
              </a:gradFill>
              <a:cs typeface="Segoe UI Semibold"/>
            </a:endParaRPr>
          </a:p>
        </p:txBody>
      </p:sp>
      <p:sp>
        <p:nvSpPr>
          <p:cNvPr id="3" name="TextBox 2">
            <a:extLst>
              <a:ext uri="{FF2B5EF4-FFF2-40B4-BE49-F238E27FC236}">
                <a16:creationId xmlns:a16="http://schemas.microsoft.com/office/drawing/2014/main" id="{14EA88F9-8847-E8B5-59B0-967D11A89673}"/>
              </a:ext>
            </a:extLst>
          </p:cNvPr>
          <p:cNvSpPr txBox="1"/>
          <p:nvPr/>
        </p:nvSpPr>
        <p:spPr>
          <a:xfrm>
            <a:off x="2793242" y="6373083"/>
            <a:ext cx="6605516" cy="369332"/>
          </a:xfrm>
          <a:prstGeom prst="rect">
            <a:avLst/>
          </a:prstGeom>
          <a:noFill/>
        </p:spPr>
        <p:txBody>
          <a:bodyPr wrap="square">
            <a:spAutoFit/>
          </a:bodyPr>
          <a:lstStyle/>
          <a:p>
            <a:r>
              <a:rPr lang="en-US" noProof="0" dirty="0">
                <a:solidFill>
                  <a:srgbClr val="7030A0"/>
                </a:solidFill>
                <a:hlinkClick r:id="rId3">
                  <a:extLst>
                    <a:ext uri="{A12FA001-AC4F-418D-AE19-62706E023703}">
                      <ahyp:hlinkClr xmlns:ahyp="http://schemas.microsoft.com/office/drawing/2018/hyperlinkcolor" val="tx"/>
                    </a:ext>
                  </a:extLst>
                </a:hlinkClick>
              </a:rPr>
              <a:t>Microsoft 365 Roadmap - See What's Coming | Microsoft 365</a:t>
            </a:r>
            <a:endParaRPr lang="en-US" noProof="0" dirty="0">
              <a:solidFill>
                <a:srgbClr val="7030A0"/>
              </a:solidFill>
            </a:endParaRPr>
          </a:p>
        </p:txBody>
      </p:sp>
      <p:pic>
        <p:nvPicPr>
          <p:cNvPr id="2" name="!Copilot">
            <a:extLst>
              <a:ext uri="{FF2B5EF4-FFF2-40B4-BE49-F238E27FC236}">
                <a16:creationId xmlns:a16="http://schemas.microsoft.com/office/drawing/2014/main" id="{19BDC4B2-0F63-95F5-9061-5BC3CCD2AAF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9383" y="2070593"/>
            <a:ext cx="870186" cy="877689"/>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grpSp>
        <p:nvGrpSpPr>
          <p:cNvPr id="8" name="Group 7">
            <a:extLst>
              <a:ext uri="{FF2B5EF4-FFF2-40B4-BE49-F238E27FC236}">
                <a16:creationId xmlns:a16="http://schemas.microsoft.com/office/drawing/2014/main" id="{85F9A494-928F-449D-BF62-B48521CE559C}"/>
              </a:ext>
              <a:ext uri="{C183D7F6-B498-43B3-948B-1728B52AA6E4}">
                <adec:decorative xmlns:adec="http://schemas.microsoft.com/office/drawing/2017/decorative" val="1"/>
              </a:ext>
            </a:extLst>
          </p:cNvPr>
          <p:cNvGrpSpPr/>
          <p:nvPr/>
        </p:nvGrpSpPr>
        <p:grpSpPr>
          <a:xfrm>
            <a:off x="10814385" y="499"/>
            <a:ext cx="1449896" cy="1219186"/>
            <a:chOff x="10404657" y="488"/>
            <a:chExt cx="1880209" cy="1955102"/>
          </a:xfrm>
          <a:solidFill>
            <a:srgbClr val="727372"/>
          </a:solidFill>
        </p:grpSpPr>
        <p:sp>
          <p:nvSpPr>
            <p:cNvPr id="9" name="Diagonal Stripe 8">
              <a:extLst>
                <a:ext uri="{FF2B5EF4-FFF2-40B4-BE49-F238E27FC236}">
                  <a16:creationId xmlns:a16="http://schemas.microsoft.com/office/drawing/2014/main" id="{E3D7D887-20F0-B5E2-20D5-BE485072244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BAA9EFAD-30FA-1CE1-1FF2-0440A82ED843}"/>
                </a:ext>
              </a:extLst>
            </p:cNvPr>
            <p:cNvSpPr txBox="1"/>
            <p:nvPr/>
          </p:nvSpPr>
          <p:spPr>
            <a:xfrm rot="2502686">
              <a:off x="10735360" y="609465"/>
              <a:ext cx="154950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Tree>
    <p:extLst>
      <p:ext uri="{BB962C8B-B14F-4D97-AF65-F5344CB8AC3E}">
        <p14:creationId xmlns:p14="http://schemas.microsoft.com/office/powerpoint/2010/main" val="2484510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0 2.59259E-6 L 0 0.01967 " pathEditMode="relative" rAng="0" ptsTypes="AA">
                                      <p:cBhvr>
                                        <p:cTn id="9" dur="500" spd="-100000" fill="hold"/>
                                        <p:tgtEl>
                                          <p:spTgt spid="4"/>
                                        </p:tgtEl>
                                        <p:attrNameLst>
                                          <p:attrName>ppt_x</p:attrName>
                                          <p:attrName>ppt_y</p:attrName>
                                        </p:attrNameLst>
                                      </p:cBhvr>
                                      <p:rCtr x="0" y="972"/>
                                    </p:animMotion>
                                  </p:childTnLst>
                                </p:cTn>
                              </p:par>
                              <p:par>
                                <p:cTn id="10" presetID="1"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484FA0E-9BAA-1CE0-97C9-09D013F81F35}"/>
              </a:ext>
              <a:ext uri="{C183D7F6-B498-43B3-948B-1728B52AA6E4}">
                <adec:decorative xmlns:adec="http://schemas.microsoft.com/office/drawing/2017/decorative" val="1"/>
              </a:ext>
            </a:extLst>
          </p:cNvPr>
          <p:cNvSpPr/>
          <p:nvPr/>
        </p:nvSpPr>
        <p:spPr bwMode="white">
          <a:xfrm>
            <a:off x="172896" y="1335505"/>
            <a:ext cx="6851176" cy="5444067"/>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Launched</a:t>
            </a:r>
            <a:r>
              <a:rPr kumimoji="0" lang="en-US" b="0" i="0"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and Rolling Out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 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315039" y="1596618"/>
            <a:ext cx="6685744" cy="4921839"/>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Wingdings" panose="05000000000000000000" pitchFamily="2" charset="2"/>
              <a:buChar char="ü"/>
            </a:pPr>
            <a:endParaRPr lang="en-US" sz="1100" dirty="0">
              <a:hlinkClick r:id="rId4"/>
            </a:endParaRPr>
          </a:p>
          <a:p>
            <a:pPr marL="171450" indent="-171450">
              <a:buFont typeface="Wingdings" panose="05000000000000000000" pitchFamily="2" charset="2"/>
              <a:buChar char="ü"/>
            </a:pPr>
            <a:endParaRPr lang="en-US" sz="1100" dirty="0">
              <a:hlinkClick r:id="rId4"/>
            </a:endParaRPr>
          </a:p>
          <a:p>
            <a:pPr marL="171450" indent="-171450">
              <a:buFont typeface="Wingdings" panose="05000000000000000000" pitchFamily="2" charset="2"/>
              <a:buChar char="ü"/>
            </a:pPr>
            <a:r>
              <a:rPr lang="en-US" sz="1100" dirty="0">
                <a:hlinkClick r:id="rId4"/>
              </a:rPr>
              <a:t>Copilot in Teams can generate an audio overview of your meetings</a:t>
            </a:r>
            <a:endParaRPr lang="en-US" sz="1100" dirty="0"/>
          </a:p>
          <a:p>
            <a:pPr marL="171450" indent="-171450">
              <a:buFont typeface="Wingdings" panose="05000000000000000000" pitchFamily="2" charset="2"/>
              <a:buChar char="ü"/>
            </a:pPr>
            <a:r>
              <a:rPr lang="en-US" sz="1100" dirty="0">
                <a:hlinkClick r:id="rId5"/>
              </a:rPr>
              <a:t>Copilot Chat - Loop Notebooks in ContextIQ</a:t>
            </a:r>
            <a:endParaRPr lang="en-US" sz="1100" dirty="0"/>
          </a:p>
          <a:p>
            <a:pPr marL="171450" indent="-171450">
              <a:buFont typeface="Wingdings" panose="05000000000000000000" pitchFamily="2" charset="2"/>
              <a:buChar char="ü"/>
            </a:pPr>
            <a:r>
              <a:rPr lang="en-US" sz="1100" dirty="0">
                <a:hlinkClick r:id="rId6"/>
              </a:rPr>
              <a:t>Review PDFs using Copilot context menu and AI actions</a:t>
            </a:r>
            <a:endParaRPr lang="en-US" sz="1100" dirty="0"/>
          </a:p>
          <a:p>
            <a:pPr marL="171450" indent="-171450">
              <a:buFont typeface="Wingdings" panose="05000000000000000000" pitchFamily="2" charset="2"/>
              <a:buChar char="ü"/>
            </a:pPr>
            <a:r>
              <a:rPr lang="en-US" sz="1100" dirty="0">
                <a:hlinkClick r:id="rId7"/>
              </a:rPr>
              <a:t>Outlook: Agents for Microsoft 365 Copilot available in Copilot Chat in classic Outlook for Windows</a:t>
            </a:r>
            <a:endParaRPr lang="en-US" sz="1100" dirty="0"/>
          </a:p>
          <a:p>
            <a:pPr marL="171450" indent="-171450">
              <a:buFont typeface="Wingdings" panose="05000000000000000000" pitchFamily="2" charset="2"/>
              <a:buChar char="ü"/>
            </a:pPr>
            <a:r>
              <a:rPr lang="en-US" sz="1100" dirty="0">
                <a:hlinkClick r:id="rId8"/>
              </a:rPr>
              <a:t>Microsoft Edge: v.145 - Securely enable AI generated applications</a:t>
            </a:r>
            <a:endParaRPr lang="en-US" sz="1100" dirty="0"/>
          </a:p>
          <a:p>
            <a:pPr marL="171450" indent="-171450">
              <a:buFont typeface="Wingdings" panose="05000000000000000000" pitchFamily="2" charset="2"/>
              <a:buChar char="ü"/>
            </a:pPr>
            <a:r>
              <a:rPr lang="en-US" sz="1100" dirty="0">
                <a:hlinkClick r:id="rId9"/>
              </a:rPr>
              <a:t>Agent Mode in Excel for desktop apps</a:t>
            </a:r>
            <a:endParaRPr lang="en-US" sz="1100" dirty="0"/>
          </a:p>
          <a:p>
            <a:pPr marL="171450" indent="-171450">
              <a:buFont typeface="Wingdings" panose="05000000000000000000" pitchFamily="2" charset="2"/>
              <a:buChar char="ü"/>
            </a:pPr>
            <a:r>
              <a:rPr lang="en-US" sz="1100" dirty="0">
                <a:hlinkClick r:id="rId10"/>
              </a:rPr>
              <a:t>Scheduling with Copilot</a:t>
            </a:r>
            <a:endParaRPr lang="en-US" sz="1100" dirty="0"/>
          </a:p>
          <a:p>
            <a:pPr marL="171450" indent="-171450">
              <a:buFont typeface="Wingdings" panose="05000000000000000000" pitchFamily="2" charset="2"/>
              <a:buChar char="ü"/>
            </a:pPr>
            <a:r>
              <a:rPr lang="en-US" sz="1100" dirty="0">
                <a:hlinkClick r:id="rId11"/>
              </a:rPr>
              <a:t>Agent Mode in Excel</a:t>
            </a:r>
            <a:endParaRPr lang="en-US" sz="1100" dirty="0"/>
          </a:p>
          <a:p>
            <a:pPr marL="171450" indent="-171450">
              <a:buFont typeface="Wingdings" panose="05000000000000000000" pitchFamily="2" charset="2"/>
              <a:buChar char="ü"/>
            </a:pPr>
            <a:r>
              <a:rPr lang="en-US" sz="1100" dirty="0">
                <a:hlinkClick r:id="rId12"/>
              </a:rPr>
              <a:t>Microsoft Edge: Ask Copilot from the address bar</a:t>
            </a:r>
            <a:endParaRPr lang="en-US" sz="1100" dirty="0"/>
          </a:p>
          <a:p>
            <a:pPr marL="171450" indent="-171450">
              <a:buFont typeface="Wingdings" panose="05000000000000000000" pitchFamily="2" charset="2"/>
              <a:buChar char="ü"/>
            </a:pPr>
            <a:r>
              <a:rPr lang="en-US" sz="1100" dirty="0">
                <a:hlinkClick r:id="rId13"/>
              </a:rPr>
              <a:t>People Skills - Expanded AI inferencing for E3/E5 users </a:t>
            </a:r>
            <a:endParaRPr lang="en-US" sz="1100" dirty="0"/>
          </a:p>
          <a:p>
            <a:pPr marL="171450" indent="-171450">
              <a:buFont typeface="Wingdings" panose="05000000000000000000" pitchFamily="2" charset="2"/>
              <a:buChar char="ü"/>
            </a:pPr>
            <a:r>
              <a:rPr lang="en-US" sz="1100" dirty="0">
                <a:hlinkClick r:id="rId14"/>
              </a:rPr>
              <a:t>[Copilot Chat] Agent Mode in Excel</a:t>
            </a:r>
            <a:endParaRPr lang="en-US" sz="1100" dirty="0"/>
          </a:p>
          <a:p>
            <a:pPr marL="171450" indent="-171450">
              <a:buFont typeface="Wingdings" panose="05000000000000000000" pitchFamily="2" charset="2"/>
              <a:buChar char="ü"/>
            </a:pPr>
            <a:r>
              <a:rPr lang="en-US" sz="1100" dirty="0">
                <a:hlinkClick r:id="rId15"/>
              </a:rPr>
              <a:t>Edit capability for selecting permission reading option for existing ServiceNow Knowledge &amp; Catalog Connections</a:t>
            </a:r>
            <a:endParaRPr lang="en-US" sz="1100" dirty="0"/>
          </a:p>
          <a:p>
            <a:pPr marL="171450" indent="-171450">
              <a:buFont typeface="Wingdings" panose="05000000000000000000" pitchFamily="2" charset="2"/>
              <a:buChar char="ü"/>
            </a:pPr>
            <a:r>
              <a:rPr lang="en-US" sz="1100" dirty="0">
                <a:hlinkClick r:id="rId16"/>
              </a:rPr>
              <a:t>New Create module with Word, Excel and PPT templates</a:t>
            </a:r>
            <a:endParaRPr lang="en-US" sz="1100" dirty="0"/>
          </a:p>
          <a:p>
            <a:pPr marL="171450" indent="-171450">
              <a:buFont typeface="Wingdings" panose="05000000000000000000" pitchFamily="2" charset="2"/>
              <a:buChar char="ü"/>
            </a:pPr>
            <a:r>
              <a:rPr lang="en-US" sz="1100" dirty="0">
                <a:hlinkClick r:id="rId17"/>
              </a:rPr>
              <a:t>Teams Channels in Context IQ</a:t>
            </a:r>
            <a:endParaRPr lang="en-US" sz="1100" dirty="0"/>
          </a:p>
          <a:p>
            <a:pPr marL="171450" indent="-171450">
              <a:buFont typeface="Wingdings" panose="05000000000000000000" pitchFamily="2" charset="2"/>
              <a:buChar char="ü"/>
            </a:pPr>
            <a:r>
              <a:rPr lang="en-US" sz="1100" dirty="0">
                <a:hlinkClick r:id="rId18"/>
              </a:rPr>
              <a:t>Increased efficiency with auto-generated Copilot Pages</a:t>
            </a:r>
            <a:endParaRPr lang="en-US" sz="1100" dirty="0"/>
          </a:p>
          <a:p>
            <a:pPr marL="171450" indent="-171450">
              <a:buFont typeface="Wingdings" panose="05000000000000000000" pitchFamily="2" charset="2"/>
              <a:buChar char="ü"/>
            </a:pPr>
            <a:r>
              <a:rPr lang="en-US" sz="1100" dirty="0">
                <a:hlinkClick r:id="rId19"/>
              </a:rPr>
              <a:t>Query Bitbucket Pull Requests with Copilot Connectors</a:t>
            </a:r>
            <a:endParaRPr lang="en-US" sz="1100" dirty="0"/>
          </a:p>
          <a:p>
            <a:pPr marL="171450" indent="-171450">
              <a:buFont typeface="Wingdings" panose="05000000000000000000" pitchFamily="2" charset="2"/>
              <a:buChar char="ü"/>
            </a:pPr>
            <a:r>
              <a:rPr lang="en-US" sz="1100" dirty="0">
                <a:hlinkClick r:id="rId20"/>
              </a:rPr>
              <a:t>Use Copilot with OneDrive files in Finder</a:t>
            </a:r>
            <a:endParaRPr lang="en-US" sz="1100" dirty="0"/>
          </a:p>
          <a:p>
            <a:pPr marL="171450" indent="-171450">
              <a:buFont typeface="Wingdings" panose="05000000000000000000" pitchFamily="2" charset="2"/>
              <a:buChar char="ü"/>
            </a:pPr>
            <a:r>
              <a:rPr lang="en-US" sz="1100" dirty="0">
                <a:hlinkClick r:id="rId21"/>
              </a:rPr>
              <a:t>Query Miro Visuals with Microsoft 365 Copilot Connectors</a:t>
            </a:r>
            <a:endParaRPr lang="en-US" sz="1100" dirty="0"/>
          </a:p>
          <a:p>
            <a:pPr marL="171450" indent="-171450">
              <a:buFont typeface="Wingdings" panose="05000000000000000000" pitchFamily="2" charset="2"/>
              <a:buChar char="ü"/>
            </a:pPr>
            <a:r>
              <a:rPr lang="en-US" sz="1100" dirty="0">
                <a:hlinkClick r:id="rId22"/>
              </a:rPr>
              <a:t>Microsoft Copilot (Microsoft 365): Query GitLab Merge Requests and Content with Copilot</a:t>
            </a:r>
            <a:endParaRPr lang="en-US" sz="1100" dirty="0"/>
          </a:p>
          <a:p>
            <a:pPr marL="171450" indent="-171450">
              <a:buFont typeface="Wingdings" panose="05000000000000000000" pitchFamily="2" charset="2"/>
              <a:buChar char="ü"/>
            </a:pPr>
            <a:r>
              <a:rPr lang="en-US" sz="1100" dirty="0">
                <a:hlinkClick r:id="rId23"/>
              </a:rPr>
              <a:t>[Copilot Extensibility] Customers can connect M365 Copilot with Shortcut to manage agile development workflows with Copilot Connector</a:t>
            </a:r>
            <a:endParaRPr lang="en-US" sz="1100" dirty="0"/>
          </a:p>
          <a:p>
            <a:pPr marL="171450" indent="-171450">
              <a:buFont typeface="Wingdings" panose="05000000000000000000" pitchFamily="2" charset="2"/>
              <a:buChar char="ü"/>
            </a:pPr>
            <a:r>
              <a:rPr lang="en-US" sz="1100" dirty="0">
                <a:hlinkClick r:id="rId24"/>
              </a:rPr>
              <a:t>[Copilot Extensibility] Customers can connect M365 Copilot with Aha! to manage product features and customer ideas with Copilot Connector </a:t>
            </a:r>
            <a:endParaRPr lang="en-US" sz="1100" dirty="0"/>
          </a:p>
          <a:p>
            <a:pPr marL="171450" indent="-171450">
              <a:buFont typeface="Wingdings" panose="05000000000000000000" pitchFamily="2" charset="2"/>
              <a:buChar char="ü"/>
            </a:pPr>
            <a:r>
              <a:rPr lang="en-US" sz="1100" dirty="0">
                <a:hlinkClick r:id="rId25"/>
              </a:rPr>
              <a:t>Summarize email with Copilot chat in Outlook</a:t>
            </a:r>
            <a:endParaRPr lang="en-US" sz="1100" dirty="0"/>
          </a:p>
          <a:p>
            <a:pPr marL="171450" indent="-171450">
              <a:buFont typeface="Wingdings" panose="05000000000000000000" pitchFamily="2" charset="2"/>
              <a:buChar char="ü"/>
            </a:pPr>
            <a:r>
              <a:rPr lang="en-US" sz="1100" dirty="0">
                <a:hlinkClick r:id="rId26"/>
              </a:rPr>
              <a:t>Ticket Status updates more frequently in ServiceNow Tickets Copilot Connector</a:t>
            </a:r>
            <a:endParaRPr lang="en-US" sz="1100" dirty="0"/>
          </a:p>
          <a:p>
            <a:pPr marL="171450" indent="-171450">
              <a:buFont typeface="Wingdings" panose="05000000000000000000" pitchFamily="2" charset="2"/>
              <a:buChar char="ü"/>
            </a:pPr>
            <a:r>
              <a:rPr lang="en-US" sz="1100" dirty="0">
                <a:hlinkClick r:id="rId27"/>
              </a:rPr>
              <a:t>Preview and chat with Word, Excel, and PowerPoint files in the Microsoft 365 Copilot app on Android</a:t>
            </a:r>
            <a:endParaRPr lang="en-US" sz="1100" dirty="0"/>
          </a:p>
          <a:p>
            <a:pPr marL="171450" indent="-171450">
              <a:buFont typeface="Wingdings" panose="05000000000000000000" pitchFamily="2" charset="2"/>
              <a:buChar char="ü"/>
            </a:pPr>
            <a:r>
              <a:rPr lang="en-US" sz="1100" dirty="0">
                <a:hlinkClick r:id="rId28"/>
              </a:rPr>
              <a:t>Microsoft Viva: Copilot Dashboard - Benchmarks</a:t>
            </a:r>
            <a:endParaRPr lang="en-US" sz="1100" dirty="0"/>
          </a:p>
          <a:p>
            <a:pPr marL="171450" indent="-171450">
              <a:buFont typeface="Wingdings" panose="05000000000000000000" pitchFamily="2" charset="2"/>
              <a:buChar char="ü"/>
            </a:pPr>
            <a:r>
              <a:rPr lang="en-US" sz="1100" dirty="0">
                <a:hlinkClick r:id="rId29"/>
              </a:rPr>
              <a:t>[Copilot Extensibility] Customers can connect M365 Copilot with Dropbox to access and manage cloud files with Copilot Connector</a:t>
            </a:r>
            <a:endParaRPr lang="en-US" sz="1100" dirty="0"/>
          </a:p>
          <a:p>
            <a:pPr marL="171450" indent="-171450">
              <a:buFont typeface="Wingdings" panose="05000000000000000000" pitchFamily="2" charset="2"/>
              <a:buChar char="ü"/>
            </a:pPr>
            <a:r>
              <a:rPr lang="en-US" sz="1100" dirty="0">
                <a:hlinkClick r:id="rId30"/>
              </a:rPr>
              <a:t>Microsoft Edge: v.144 - Contextual nudges on address bar offering help summarizing webpages.</a:t>
            </a:r>
            <a:endParaRPr lang="en-US" sz="1100" dirty="0"/>
          </a:p>
          <a:p>
            <a:pPr marL="171450" indent="-171450">
              <a:buFont typeface="Wingdings" panose="05000000000000000000" pitchFamily="2" charset="2"/>
              <a:buChar char="ü"/>
            </a:pPr>
            <a:r>
              <a:rPr lang="en-US" sz="1100" dirty="0">
                <a:hlinkClick r:id="rId31"/>
              </a:rPr>
              <a:t>OneDrive: Agents in OneDrive</a:t>
            </a:r>
            <a:endParaRPr lang="en-US" sz="1100" dirty="0"/>
          </a:p>
          <a:p>
            <a:pPr marL="171450" indent="-171450">
              <a:buFont typeface="Wingdings" panose="05000000000000000000" pitchFamily="2" charset="2"/>
              <a:buChar char="ü"/>
            </a:pPr>
            <a:r>
              <a:rPr lang="en-US" sz="1100" dirty="0">
                <a:hlinkClick r:id="rId32"/>
              </a:rPr>
              <a:t>Microsoft Teams: Facilitator can help manage tasks and create documents</a:t>
            </a:r>
            <a:endParaRPr lang="en-US" sz="1100" dirty="0"/>
          </a:p>
          <a:p>
            <a:pPr marL="171450" indent="-171450">
              <a:buFont typeface="Wingdings" panose="05000000000000000000" pitchFamily="2" charset="2"/>
              <a:buChar char="ü"/>
            </a:pPr>
            <a:r>
              <a:rPr lang="en-US" sz="1100" dirty="0">
                <a:hlinkClick r:id="rId33"/>
              </a:rPr>
              <a:t>Microsoft Purview: Insider Risk Management - Risky AI usage</a:t>
            </a:r>
            <a:endParaRPr lang="en-US" sz="1100" dirty="0"/>
          </a:p>
          <a:p>
            <a:pPr marL="171450" indent="-171450">
              <a:buFont typeface="Wingdings" panose="05000000000000000000" pitchFamily="2" charset="2"/>
              <a:buChar char="ü"/>
            </a:pPr>
            <a:r>
              <a:rPr lang="en-US" sz="1100" dirty="0">
                <a:hlinkClick r:id="rId34"/>
              </a:rPr>
              <a:t>Graph API - Copilot for Microsoft 365 usage</a:t>
            </a:r>
            <a:endParaRPr lang="en-US" sz="1100" dirty="0"/>
          </a:p>
        </p:txBody>
      </p:sp>
      <p:sp>
        <p:nvSpPr>
          <p:cNvPr id="17" name="Rectangle: Rounded Corners 16">
            <a:extLst>
              <a:ext uri="{FF2B5EF4-FFF2-40B4-BE49-F238E27FC236}">
                <a16:creationId xmlns:a16="http://schemas.microsoft.com/office/drawing/2014/main" id="{C49623DC-E533-AF2F-E115-E701B43A2B42}"/>
              </a:ext>
              <a:ext uri="{C183D7F6-B498-43B3-948B-1728B52AA6E4}">
                <adec:decorative xmlns:adec="http://schemas.microsoft.com/office/drawing/2017/decorative" val="1"/>
              </a:ext>
            </a:extLst>
          </p:cNvPr>
          <p:cNvSpPr/>
          <p:nvPr/>
        </p:nvSpPr>
        <p:spPr bwMode="auto">
          <a:xfrm>
            <a:off x="191942" y="1363028"/>
            <a:ext cx="3193017"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defTabSz="932472" rtl="0" eaLnBrk="1" fontAlgn="base" latinLnBrk="0" hangingPunct="1">
              <a:lnSpc>
                <a:spcPct val="100000"/>
              </a:lnSpc>
              <a:spcBef>
                <a:spcPct val="0"/>
              </a:spcBef>
              <a:spcAft>
                <a:spcPct val="0"/>
              </a:spcAft>
              <a:buClrTx/>
              <a:buSzTx/>
              <a:buFontTx/>
              <a:buNone/>
              <a:tabLst/>
              <a:defRPr/>
            </a:pPr>
            <a:r>
              <a:rPr lang="en-US" noProof="0" dirty="0">
                <a:solidFill>
                  <a:srgbClr val="0078D4"/>
                </a:solidFill>
                <a:latin typeface="Segoe UI Semibold"/>
              </a:rPr>
              <a:t>       </a:t>
            </a:r>
            <a:r>
              <a:rPr lang="en-US" sz="1600" noProof="0" dirty="0">
                <a:solidFill>
                  <a:srgbClr val="0078D4"/>
                </a:solidFill>
                <a:latin typeface="Segoe UI Semibold"/>
              </a:rPr>
              <a:t>Launched </a:t>
            </a:r>
            <a:r>
              <a:rPr lang="en-US" sz="1600" i="1" noProof="0" dirty="0">
                <a:solidFill>
                  <a:srgbClr val="0078D4"/>
                </a:solidFill>
                <a:latin typeface="Segoe UI Semibold"/>
              </a:rPr>
              <a:t>(</a:t>
            </a:r>
            <a:r>
              <a:rPr lang="en-US" sz="1600" i="1" dirty="0">
                <a:solidFill>
                  <a:srgbClr val="0078D4"/>
                </a:solidFill>
                <a:latin typeface="Segoe UI Semibold"/>
              </a:rPr>
              <a:t>31</a:t>
            </a:r>
            <a:r>
              <a:rPr lang="en-US" sz="1600" i="1" noProof="0" dirty="0">
                <a:solidFill>
                  <a:srgbClr val="0078D4"/>
                </a:solidFill>
                <a:latin typeface="Segoe UI Semibold"/>
              </a:rPr>
              <a:t>) 🚀</a:t>
            </a:r>
            <a:endParaRPr kumimoji="0" lang="en-US" b="0" i="1" u="none" strike="noStrike" kern="1200" cap="none" spc="0" normalizeH="0" baseline="0" noProof="0" dirty="0">
              <a:ln>
                <a:noFill/>
              </a:ln>
              <a:solidFill>
                <a:srgbClr val="0078D4"/>
              </a:solidFill>
              <a:effectLst/>
              <a:uLnTx/>
              <a:uFillTx/>
              <a:latin typeface="Segoe UI Semibold"/>
            </a:endParaRPr>
          </a:p>
        </p:txBody>
      </p:sp>
      <p:pic>
        <p:nvPicPr>
          <p:cNvPr id="20" name="Picture 19">
            <a:extLst>
              <a:ext uri="{FF2B5EF4-FFF2-40B4-BE49-F238E27FC236}">
                <a16:creationId xmlns:a16="http://schemas.microsoft.com/office/drawing/2014/main" id="{71884B25-AF47-7742-C3F9-680176A285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7937" y="1396057"/>
            <a:ext cx="303921" cy="306542"/>
          </a:xfrm>
          <a:prstGeom prst="rect">
            <a:avLst/>
          </a:prstGeom>
        </p:spPr>
      </p:pic>
      <p:sp>
        <p:nvSpPr>
          <p:cNvPr id="5" name="Freeform 8">
            <a:extLst>
              <a:ext uri="{FF2B5EF4-FFF2-40B4-BE49-F238E27FC236}">
                <a16:creationId xmlns:a16="http://schemas.microsoft.com/office/drawing/2014/main" id="{A2EBF85E-E902-F2C5-1BD6-33EC12C5A43B}"/>
              </a:ext>
              <a:ext uri="{C183D7F6-B498-43B3-948B-1728B52AA6E4}">
                <adec:decorative xmlns:adec="http://schemas.microsoft.com/office/drawing/2017/decorative" val="1"/>
              </a:ext>
            </a:extLst>
          </p:cNvPr>
          <p:cNvSpPr/>
          <p:nvPr/>
        </p:nvSpPr>
        <p:spPr bwMode="white">
          <a:xfrm>
            <a:off x="7111302" y="1335506"/>
            <a:ext cx="4936905" cy="5444066"/>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0" name="Rectangle: Rounded Corners 9">
            <a:extLst>
              <a:ext uri="{FF2B5EF4-FFF2-40B4-BE49-F238E27FC236}">
                <a16:creationId xmlns:a16="http://schemas.microsoft.com/office/drawing/2014/main" id="{686F7321-62E7-9BC7-3995-506140FA8317}"/>
              </a:ext>
              <a:ext uri="{C183D7F6-B498-43B3-948B-1728B52AA6E4}">
                <adec:decorative xmlns:adec="http://schemas.microsoft.com/office/drawing/2017/decorative" val="1"/>
              </a:ext>
            </a:extLst>
          </p:cNvPr>
          <p:cNvSpPr/>
          <p:nvPr/>
        </p:nvSpPr>
        <p:spPr bwMode="auto">
          <a:xfrm>
            <a:off x="8114064" y="1351050"/>
            <a:ext cx="3182216"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1" defTabSz="932472" fontAlgn="base">
              <a:spcBef>
                <a:spcPct val="0"/>
              </a:spcBef>
              <a:spcAft>
                <a:spcPct val="0"/>
              </a:spcAft>
              <a:defRPr/>
            </a:pPr>
            <a:r>
              <a:rPr lang="en-US" sz="1600" noProof="0" dirty="0">
                <a:solidFill>
                  <a:srgbClr val="0078D4"/>
                </a:solidFill>
                <a:latin typeface="Segoe UI Semibold"/>
              </a:rPr>
              <a:t>Rolling Out </a:t>
            </a:r>
            <a:r>
              <a:rPr lang="en-US" sz="1600" i="1" noProof="0" dirty="0">
                <a:solidFill>
                  <a:srgbClr val="0078D4"/>
                </a:solidFill>
                <a:latin typeface="Segoe UI Semibold"/>
              </a:rPr>
              <a:t>(</a:t>
            </a:r>
            <a:r>
              <a:rPr lang="en-US" sz="1600" i="1" dirty="0">
                <a:solidFill>
                  <a:srgbClr val="0078D4"/>
                </a:solidFill>
                <a:latin typeface="Segoe UI Semibold"/>
              </a:rPr>
              <a:t>21</a:t>
            </a:r>
            <a:r>
              <a:rPr lang="en-US" sz="1600" i="1" noProof="0" dirty="0">
                <a:solidFill>
                  <a:srgbClr val="0078D4"/>
                </a:solidFill>
                <a:latin typeface="Segoe UI Semibold"/>
              </a:rPr>
              <a:t>)</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12" name="TextBox 18">
            <a:extLst>
              <a:ext uri="{FF2B5EF4-FFF2-40B4-BE49-F238E27FC236}">
                <a16:creationId xmlns:a16="http://schemas.microsoft.com/office/drawing/2014/main" id="{8A455321-1A56-5C98-7105-A46F484090DD}"/>
              </a:ext>
            </a:extLst>
          </p:cNvPr>
          <p:cNvSpPr txBox="1"/>
          <p:nvPr/>
        </p:nvSpPr>
        <p:spPr>
          <a:xfrm>
            <a:off x="7274257" y="1799723"/>
            <a:ext cx="4624055" cy="978701"/>
          </a:xfrm>
          <a:prstGeom prst="rect">
            <a:avLst/>
          </a:prstGeom>
          <a:noFill/>
        </p:spPr>
        <p:txBody>
          <a:bodyPr wrap="square" lIns="0" tIns="0" rIns="0" bIns="0" numCol="1"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GB" sz="1100" dirty="0">
                <a:hlinkClick r:id="rId35"/>
              </a:rPr>
              <a:t>SharePoint list agent</a:t>
            </a:r>
            <a:endParaRPr lang="en-GB" sz="1100" dirty="0"/>
          </a:p>
          <a:p>
            <a:pPr marL="171450" indent="-171450">
              <a:buFont typeface="Arial" panose="020B0604020202020204" pitchFamily="34" charset="0"/>
              <a:buChar char="•"/>
            </a:pPr>
            <a:r>
              <a:rPr lang="en-GB" sz="1100" dirty="0">
                <a:hlinkClick r:id="rId36"/>
              </a:rPr>
              <a:t>Enhanced M365 Copilot Memory - Copilot is now personalized with work data</a:t>
            </a:r>
            <a:endParaRPr lang="en-GB" sz="1100" dirty="0"/>
          </a:p>
          <a:p>
            <a:pPr marL="171450" indent="-171450">
              <a:buFont typeface="Arial" panose="020B0604020202020204" pitchFamily="34" charset="0"/>
              <a:buChar char="•"/>
            </a:pPr>
            <a:r>
              <a:rPr lang="en-GB" sz="1100" dirty="0">
                <a:hlinkClick r:id="rId37"/>
              </a:rPr>
              <a:t>Voice chats can reference Memory</a:t>
            </a:r>
            <a:endParaRPr lang="en-GB" sz="1100" dirty="0"/>
          </a:p>
          <a:p>
            <a:pPr marL="171450" indent="-171450">
              <a:buFont typeface="Arial" panose="020B0604020202020204" pitchFamily="34" charset="0"/>
              <a:buChar char="•"/>
            </a:pPr>
            <a:r>
              <a:rPr lang="en-GB" sz="1100" dirty="0">
                <a:hlinkClick r:id="rId38"/>
              </a:rPr>
              <a:t>Copilot voice support in Word &amp; PowerPoint.</a:t>
            </a:r>
            <a:endParaRPr lang="en-GB" sz="1100" dirty="0"/>
          </a:p>
          <a:p>
            <a:pPr marL="171450" indent="-171450">
              <a:buFont typeface="Arial" panose="020B0604020202020204" pitchFamily="34" charset="0"/>
              <a:buChar char="•"/>
            </a:pPr>
            <a:r>
              <a:rPr lang="en-GB" sz="1100" dirty="0">
                <a:hlinkClick r:id="rId39"/>
              </a:rPr>
              <a:t>Metadata understanding support for queries scoped to SharePoint document libraries or folders</a:t>
            </a:r>
            <a:endParaRPr lang="en-GB" sz="1100" dirty="0"/>
          </a:p>
          <a:p>
            <a:pPr marL="171450" indent="-171450">
              <a:buFont typeface="Arial" panose="020B0604020202020204" pitchFamily="34" charset="0"/>
              <a:buChar char="•"/>
            </a:pPr>
            <a:r>
              <a:rPr lang="en-GB" sz="1100" dirty="0">
                <a:hlinkClick r:id="rId40"/>
              </a:rPr>
              <a:t>Enable watermarks for AI-generated content for M365 Copilot</a:t>
            </a:r>
            <a:endParaRPr lang="en-GB" sz="1100" dirty="0"/>
          </a:p>
          <a:p>
            <a:pPr marL="171450" indent="-171450">
              <a:buFont typeface="Arial" panose="020B0604020202020204" pitchFamily="34" charset="0"/>
              <a:buChar char="•"/>
            </a:pPr>
            <a:r>
              <a:rPr lang="en-GB" sz="1100" dirty="0">
                <a:hlinkClick r:id="rId41"/>
              </a:rPr>
              <a:t>Agent Mode in PowerPoint</a:t>
            </a:r>
            <a:endParaRPr lang="en-GB" sz="1100" dirty="0"/>
          </a:p>
          <a:p>
            <a:pPr marL="171450" indent="-171450">
              <a:buFont typeface="Arial" panose="020B0604020202020204" pitchFamily="34" charset="0"/>
              <a:buChar char="•"/>
            </a:pPr>
            <a:r>
              <a:rPr lang="en-GB" sz="1100" dirty="0">
                <a:hlinkClick r:id="rId42"/>
              </a:rPr>
              <a:t>Microsoft 365 app: Overview Page in Copilot Notebooks</a:t>
            </a:r>
            <a:endParaRPr lang="en-GB" sz="1100" dirty="0"/>
          </a:p>
          <a:p>
            <a:pPr marL="171450" indent="-171450">
              <a:buFont typeface="Arial" panose="020B0604020202020204" pitchFamily="34" charset="0"/>
              <a:buChar char="•"/>
            </a:pPr>
            <a:r>
              <a:rPr lang="en-GB" sz="1100" dirty="0">
                <a:hlinkClick r:id="rId43"/>
              </a:rPr>
              <a:t>Word Agent</a:t>
            </a:r>
            <a:endParaRPr lang="en-GB" sz="1100" dirty="0"/>
          </a:p>
          <a:p>
            <a:pPr marL="171450" indent="-171450">
              <a:buFont typeface="Arial" panose="020B0604020202020204" pitchFamily="34" charset="0"/>
              <a:buChar char="•"/>
            </a:pPr>
            <a:r>
              <a:rPr lang="en-GB" sz="1100" dirty="0">
                <a:hlinkClick r:id="rId44"/>
              </a:rPr>
              <a:t>Microsoft Edge: Ground Microsoft 365 Copilot Chat in Edge for Business in your open YouTube videos</a:t>
            </a:r>
            <a:endParaRPr lang="en-GB" sz="1100" dirty="0"/>
          </a:p>
          <a:p>
            <a:pPr marL="171450" indent="-171450">
              <a:buFont typeface="Arial" panose="020B0604020202020204" pitchFamily="34" charset="0"/>
              <a:buChar char="•"/>
            </a:pPr>
            <a:r>
              <a:rPr lang="en-GB" sz="1100" dirty="0">
                <a:hlinkClick r:id="rId45"/>
              </a:rPr>
              <a:t>Microsoft Edge: Microsoft 365 Copilot Chat access to page content will soon extend to work across multiple open tabs</a:t>
            </a:r>
            <a:endParaRPr lang="en-GB" sz="1100" dirty="0"/>
          </a:p>
          <a:p>
            <a:pPr marL="171450" indent="-171450">
              <a:buFont typeface="Arial" panose="020B0604020202020204" pitchFamily="34" charset="0"/>
              <a:buChar char="•"/>
            </a:pPr>
            <a:r>
              <a:rPr lang="en-GB" sz="1100" dirty="0">
                <a:hlinkClick r:id="rId46"/>
              </a:rPr>
              <a:t>Copilot Search Helps You Discover People</a:t>
            </a:r>
            <a:endParaRPr lang="en-GB" sz="1100" dirty="0"/>
          </a:p>
          <a:p>
            <a:pPr marL="171450" indent="-171450">
              <a:buFont typeface="Arial" panose="020B0604020202020204" pitchFamily="34" charset="0"/>
              <a:buChar char="•"/>
            </a:pPr>
            <a:r>
              <a:rPr lang="en-GB" sz="1100" dirty="0">
                <a:hlinkClick r:id="rId47"/>
              </a:rPr>
              <a:t>Copilot Search Matches on People's Department</a:t>
            </a:r>
            <a:endParaRPr lang="en-GB" sz="1100" dirty="0"/>
          </a:p>
          <a:p>
            <a:pPr marL="171450" indent="-171450">
              <a:buFont typeface="Arial" panose="020B0604020202020204" pitchFamily="34" charset="0"/>
              <a:buChar char="•"/>
            </a:pPr>
            <a:r>
              <a:rPr lang="en-GB" sz="1100" dirty="0">
                <a:hlinkClick r:id="rId48"/>
              </a:rPr>
              <a:t>Updated Copilot Notebooks UX</a:t>
            </a:r>
            <a:endParaRPr lang="en-GB" sz="1100" dirty="0"/>
          </a:p>
          <a:p>
            <a:pPr marL="171450" indent="-171450">
              <a:buFont typeface="Arial" panose="020B0604020202020204" pitchFamily="34" charset="0"/>
              <a:buChar char="•"/>
            </a:pPr>
            <a:r>
              <a:rPr lang="en-GB" sz="1100" dirty="0">
                <a:hlinkClick r:id="rId49"/>
              </a:rPr>
              <a:t>Admins can now edit user mappings and query filters for ServiceNow Connector</a:t>
            </a:r>
            <a:endParaRPr lang="en-GB" sz="1100" dirty="0"/>
          </a:p>
          <a:p>
            <a:pPr marL="171450" indent="-171450">
              <a:buFont typeface="Arial" panose="020B0604020202020204" pitchFamily="34" charset="0"/>
              <a:buChar char="•"/>
            </a:pPr>
            <a:r>
              <a:rPr lang="en-GB" sz="1100" dirty="0">
                <a:hlinkClick r:id="rId50"/>
              </a:rPr>
              <a:t>Find Exactly What You Need, Faster</a:t>
            </a:r>
            <a:endParaRPr lang="en-GB" sz="1100" dirty="0"/>
          </a:p>
          <a:p>
            <a:pPr marL="171450" indent="-171450">
              <a:buFont typeface="Arial" panose="020B0604020202020204" pitchFamily="34" charset="0"/>
              <a:buChar char="•"/>
            </a:pPr>
            <a:r>
              <a:rPr lang="en-GB" sz="1100" dirty="0">
                <a:hlinkClick r:id="rId51"/>
              </a:rPr>
              <a:t>Scatter image effect in Microsoft 365 Copilot</a:t>
            </a:r>
            <a:endParaRPr lang="en-GB" sz="1100" dirty="0"/>
          </a:p>
          <a:p>
            <a:pPr marL="171450" indent="-171450">
              <a:buFont typeface="Arial" panose="020B0604020202020204" pitchFamily="34" charset="0"/>
              <a:buChar char="•"/>
            </a:pPr>
            <a:r>
              <a:rPr lang="en-GB" sz="1100" dirty="0">
                <a:hlinkClick r:id="rId52"/>
              </a:rPr>
              <a:t>Use voice for Q&amp;A during Read Aloud in Word</a:t>
            </a:r>
            <a:endParaRPr lang="en-GB" sz="1100" dirty="0"/>
          </a:p>
          <a:p>
            <a:pPr marL="171450" indent="-171450">
              <a:buFont typeface="Arial" panose="020B0604020202020204" pitchFamily="34" charset="0"/>
              <a:buChar char="•"/>
            </a:pPr>
            <a:r>
              <a:rPr lang="en-GB" sz="1100" dirty="0">
                <a:hlinkClick r:id="rId53"/>
              </a:rPr>
              <a:t>Admins can create and deploy custom Model Context Protocol (MCP) connectors across Microsoft 365.</a:t>
            </a:r>
            <a:endParaRPr lang="en-GB" sz="1100" dirty="0"/>
          </a:p>
          <a:p>
            <a:pPr marL="171450" indent="-171450">
              <a:buFont typeface="Arial" panose="020B0604020202020204" pitchFamily="34" charset="0"/>
              <a:buChar char="•"/>
            </a:pPr>
            <a:r>
              <a:rPr lang="en-GB" sz="1100" dirty="0">
                <a:hlinkClick r:id="rId54"/>
              </a:rPr>
              <a:t>Floating Copilot icon in File Previewer for OneDrive</a:t>
            </a:r>
            <a:endParaRPr lang="en-GB" sz="1100" dirty="0"/>
          </a:p>
          <a:p>
            <a:pPr marL="171450" indent="-171450">
              <a:buFont typeface="Arial" panose="020B0604020202020204" pitchFamily="34" charset="0"/>
              <a:buChar char="•"/>
            </a:pPr>
            <a:r>
              <a:rPr lang="en-GB" sz="1100" dirty="0">
                <a:hlinkClick r:id="rId55"/>
              </a:rPr>
              <a:t>Intelligent meeting recap can summarize content shared on screen</a:t>
            </a:r>
            <a:endParaRPr lang="en-GB" sz="1100" dirty="0"/>
          </a:p>
        </p:txBody>
      </p:sp>
      <p:grpSp>
        <p:nvGrpSpPr>
          <p:cNvPr id="35" name="Group 34">
            <a:extLst>
              <a:ext uri="{FF2B5EF4-FFF2-40B4-BE49-F238E27FC236}">
                <a16:creationId xmlns:a16="http://schemas.microsoft.com/office/drawing/2014/main" id="{74C4C58C-4F86-D291-880F-B354220C5533}"/>
              </a:ext>
              <a:ext uri="{C183D7F6-B498-43B3-948B-1728B52AA6E4}">
                <adec:decorative xmlns:adec="http://schemas.microsoft.com/office/drawing/2017/decorative" val="1"/>
              </a:ext>
            </a:extLst>
          </p:cNvPr>
          <p:cNvGrpSpPr/>
          <p:nvPr/>
        </p:nvGrpSpPr>
        <p:grpSpPr>
          <a:xfrm>
            <a:off x="10340627" y="1462974"/>
            <a:ext cx="550456" cy="172709"/>
            <a:chOff x="8673838" y="1451867"/>
            <a:chExt cx="550456" cy="172709"/>
          </a:xfrm>
        </p:grpSpPr>
        <p:pic>
          <p:nvPicPr>
            <p:cNvPr id="21" name="Graphic 20" descr="Stop with solid fill">
              <a:extLst>
                <a:ext uri="{FF2B5EF4-FFF2-40B4-BE49-F238E27FC236}">
                  <a16:creationId xmlns:a16="http://schemas.microsoft.com/office/drawing/2014/main" id="{C6E8F5BB-9574-AE78-5713-3F272DCCD259}"/>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8863230" y="1451867"/>
              <a:ext cx="172709" cy="172709"/>
            </a:xfrm>
            <a:prstGeom prst="rect">
              <a:avLst/>
            </a:prstGeom>
          </p:spPr>
        </p:pic>
        <p:pic>
          <p:nvPicPr>
            <p:cNvPr id="33" name="Graphic 32" descr="Stop with solid fill">
              <a:extLst>
                <a:ext uri="{FF2B5EF4-FFF2-40B4-BE49-F238E27FC236}">
                  <a16:creationId xmlns:a16="http://schemas.microsoft.com/office/drawing/2014/main" id="{30AD3202-B7D2-3DAB-CDDC-1B132C8A9FE7}"/>
                </a:ext>
              </a:extLst>
            </p:cNvPr>
            <p:cNvPicPr>
              <a:picLocks noChangeAspect="1"/>
            </p:cNvPicPr>
            <p:nvPr/>
          </p:nvPicPr>
          <p:blipFill>
            <a:blip>
              <a:extLst>
                <a:ext uri="{96DAC541-7B7A-43D3-8B79-37D633B846F1}">
                  <asvg:svgBlip xmlns:asvg="http://schemas.microsoft.com/office/drawing/2016/SVG/main" r:embed="rId57"/>
                </a:ext>
              </a:extLst>
            </a:blip>
            <a:stretch>
              <a:fillRect/>
            </a:stretch>
          </p:blipFill>
          <p:spPr>
            <a:xfrm>
              <a:off x="9051585" y="1451867"/>
              <a:ext cx="172709" cy="172709"/>
            </a:xfrm>
            <a:prstGeom prst="rect">
              <a:avLst/>
            </a:prstGeom>
          </p:spPr>
        </p:pic>
        <p:pic>
          <p:nvPicPr>
            <p:cNvPr id="34" name="Graphic 33" descr="Stop with solid fill">
              <a:extLst>
                <a:ext uri="{FF2B5EF4-FFF2-40B4-BE49-F238E27FC236}">
                  <a16:creationId xmlns:a16="http://schemas.microsoft.com/office/drawing/2014/main" id="{751188D7-C436-EA59-72D0-6E41A3A1F41D}"/>
                </a:ext>
              </a:extLst>
            </p:cNvPr>
            <p:cNvPicPr>
              <a:picLocks noChangeAspect="1"/>
            </p:cNvPicPr>
            <p:nvPr/>
          </p:nvPicPr>
          <p:blipFill>
            <a:blip>
              <a:extLst>
                <a:ext uri="{96DAC541-7B7A-43D3-8B79-37D633B846F1}">
                  <asvg:svgBlip xmlns:asvg="http://schemas.microsoft.com/office/drawing/2016/SVG/main" r:embed="rId56"/>
                </a:ext>
              </a:extLst>
            </a:blip>
            <a:stretch>
              <a:fillRect/>
            </a:stretch>
          </p:blipFill>
          <p:spPr>
            <a:xfrm>
              <a:off x="8673838" y="1451867"/>
              <a:ext cx="172709" cy="172709"/>
            </a:xfrm>
            <a:prstGeom prst="rect">
              <a:avLst/>
            </a:prstGeom>
          </p:spPr>
        </p:pic>
      </p:grpSp>
      <p:grpSp>
        <p:nvGrpSpPr>
          <p:cNvPr id="36" name="Group 35">
            <a:extLst>
              <a:ext uri="{FF2B5EF4-FFF2-40B4-BE49-F238E27FC236}">
                <a16:creationId xmlns:a16="http://schemas.microsoft.com/office/drawing/2014/main" id="{8C885BA8-F7DC-248F-958D-D2204DAADD86}"/>
              </a:ext>
              <a:ext uri="{C183D7F6-B498-43B3-948B-1728B52AA6E4}">
                <adec:decorative xmlns:adec="http://schemas.microsoft.com/office/drawing/2017/decorative" val="1"/>
              </a:ext>
            </a:extLst>
          </p:cNvPr>
          <p:cNvGrpSpPr/>
          <p:nvPr/>
        </p:nvGrpSpPr>
        <p:grpSpPr>
          <a:xfrm>
            <a:off x="2712521" y="1473841"/>
            <a:ext cx="550456" cy="172709"/>
            <a:chOff x="8673838" y="1451867"/>
            <a:chExt cx="550456" cy="172709"/>
          </a:xfrm>
        </p:grpSpPr>
        <p:pic>
          <p:nvPicPr>
            <p:cNvPr id="37" name="Graphic 36" descr="Stop with solid fill">
              <a:extLst>
                <a:ext uri="{FF2B5EF4-FFF2-40B4-BE49-F238E27FC236}">
                  <a16:creationId xmlns:a16="http://schemas.microsoft.com/office/drawing/2014/main" id="{635B12FE-DEE3-DC47-99A6-607D6462B16F}"/>
                </a:ext>
              </a:extLst>
            </p:cNvPr>
            <p:cNvPicPr>
              <a:picLocks noChangeAspect="1"/>
            </p:cNvPicPr>
            <p:nvPr/>
          </p:nvPicPr>
          <p:blipFill>
            <a:blip>
              <a:extLst>
                <a:ext uri="{96DAC541-7B7A-43D3-8B79-37D633B846F1}">
                  <asvg:svgBlip xmlns:asvg="http://schemas.microsoft.com/office/drawing/2016/SVG/main" r:embed="rId58"/>
                </a:ext>
              </a:extLst>
            </a:blip>
            <a:stretch>
              <a:fillRect/>
            </a:stretch>
          </p:blipFill>
          <p:spPr>
            <a:xfrm>
              <a:off x="8863230" y="1451867"/>
              <a:ext cx="172709" cy="172709"/>
            </a:xfrm>
            <a:prstGeom prst="rect">
              <a:avLst/>
            </a:prstGeom>
          </p:spPr>
        </p:pic>
        <p:pic>
          <p:nvPicPr>
            <p:cNvPr id="38" name="Graphic 37" descr="Stop with solid fill">
              <a:extLst>
                <a:ext uri="{FF2B5EF4-FFF2-40B4-BE49-F238E27FC236}">
                  <a16:creationId xmlns:a16="http://schemas.microsoft.com/office/drawing/2014/main" id="{D36FB53F-CDDD-6CD8-E7CD-9FB15C07F8B0}"/>
                </a:ext>
              </a:extLst>
            </p:cNvPr>
            <p:cNvPicPr>
              <a:picLocks noChangeAspect="1"/>
            </p:cNvPicPr>
            <p:nvPr/>
          </p:nvPicPr>
          <p:blipFill>
            <a:blip>
              <a:extLst>
                <a:ext uri="{96DAC541-7B7A-43D3-8B79-37D633B846F1}">
                  <asvg:svgBlip xmlns:asvg="http://schemas.microsoft.com/office/drawing/2016/SVG/main" r:embed="rId59"/>
                </a:ext>
              </a:extLst>
            </a:blip>
            <a:stretch>
              <a:fillRect/>
            </a:stretch>
          </p:blipFill>
          <p:spPr>
            <a:xfrm>
              <a:off x="9051585" y="1451867"/>
              <a:ext cx="172709" cy="172709"/>
            </a:xfrm>
            <a:prstGeom prst="rect">
              <a:avLst/>
            </a:prstGeom>
          </p:spPr>
        </p:pic>
        <p:pic>
          <p:nvPicPr>
            <p:cNvPr id="39" name="Graphic 38" descr="Stop with solid fill">
              <a:extLst>
                <a:ext uri="{FF2B5EF4-FFF2-40B4-BE49-F238E27FC236}">
                  <a16:creationId xmlns:a16="http://schemas.microsoft.com/office/drawing/2014/main" id="{543CC00C-5253-0134-85B7-0C69A4F92507}"/>
                </a:ext>
              </a:extLst>
            </p:cNvPr>
            <p:cNvPicPr>
              <a:picLocks noChangeAspect="1"/>
            </p:cNvPicPr>
            <p:nvPr/>
          </p:nvPicPr>
          <p:blipFill>
            <a:blip>
              <a:extLst>
                <a:ext uri="{96DAC541-7B7A-43D3-8B79-37D633B846F1}">
                  <asvg:svgBlip xmlns:asvg="http://schemas.microsoft.com/office/drawing/2016/SVG/main" r:embed="rId58"/>
                </a:ext>
              </a:extLst>
            </a:blip>
            <a:stretch>
              <a:fillRect/>
            </a:stretch>
          </p:blipFill>
          <p:spPr>
            <a:xfrm>
              <a:off x="8673838" y="1451867"/>
              <a:ext cx="172709" cy="172709"/>
            </a:xfrm>
            <a:prstGeom prst="rect">
              <a:avLst/>
            </a:prstGeom>
          </p:spPr>
        </p:pic>
      </p:grpSp>
      <p:grpSp>
        <p:nvGrpSpPr>
          <p:cNvPr id="11" name="Group 10">
            <a:extLst>
              <a:ext uri="{FF2B5EF4-FFF2-40B4-BE49-F238E27FC236}">
                <a16:creationId xmlns:a16="http://schemas.microsoft.com/office/drawing/2014/main" id="{09E04EAA-2BE2-FA8A-6C6E-DC43F7E76DD1}"/>
              </a:ext>
              <a:ext uri="{C183D7F6-B498-43B3-948B-1728B52AA6E4}">
                <adec:decorative xmlns:adec="http://schemas.microsoft.com/office/drawing/2017/decorative" val="1"/>
              </a:ext>
            </a:extLst>
          </p:cNvPr>
          <p:cNvGrpSpPr/>
          <p:nvPr/>
        </p:nvGrpSpPr>
        <p:grpSpPr>
          <a:xfrm>
            <a:off x="10814385" y="499"/>
            <a:ext cx="1449896" cy="1219186"/>
            <a:chOff x="10404657" y="488"/>
            <a:chExt cx="1880209" cy="1955102"/>
          </a:xfrm>
          <a:solidFill>
            <a:srgbClr val="727372"/>
          </a:solidFill>
        </p:grpSpPr>
        <p:sp>
          <p:nvSpPr>
            <p:cNvPr id="13" name="Diagonal Stripe 12">
              <a:extLst>
                <a:ext uri="{FF2B5EF4-FFF2-40B4-BE49-F238E27FC236}">
                  <a16:creationId xmlns:a16="http://schemas.microsoft.com/office/drawing/2014/main" id="{67D64C76-701C-C6DF-6B19-253092A09F12}"/>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4" name="TextBox 13">
              <a:extLst>
                <a:ext uri="{FF2B5EF4-FFF2-40B4-BE49-F238E27FC236}">
                  <a16:creationId xmlns:a16="http://schemas.microsoft.com/office/drawing/2014/main" id="{D52593B5-AA72-DE51-AC18-9E8907CEC9B4}"/>
                </a:ext>
              </a:extLst>
            </p:cNvPr>
            <p:cNvSpPr txBox="1"/>
            <p:nvPr/>
          </p:nvSpPr>
          <p:spPr>
            <a:xfrm rot="2502686">
              <a:off x="10735360" y="609465"/>
              <a:ext cx="154950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Tree>
    <p:extLst>
      <p:ext uri="{BB962C8B-B14F-4D97-AF65-F5344CB8AC3E}">
        <p14:creationId xmlns:p14="http://schemas.microsoft.com/office/powerpoint/2010/main" val="21487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2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42" presetClass="path" presetSubtype="0" decel="100000" fill="hold" grpId="1" nodeType="withEffect">
                                  <p:stCondLst>
                                    <p:cond delay="0"/>
                                  </p:stCondLst>
                                  <p:childTnLst>
                                    <p:animMotion origin="layout" path="M -4.58333E-6 -0.03473 L -4.58333E-6 3.7037E-6 " pathEditMode="relative" rAng="0" ptsTypes="AA">
                                      <p:cBhvr>
                                        <p:cTn id="22" dur="700" fill="hold"/>
                                        <p:tgtEl>
                                          <p:spTgt spid="17"/>
                                        </p:tgtEl>
                                        <p:attrNameLst>
                                          <p:attrName>ppt_x</p:attrName>
                                          <p:attrName>ppt_y</p:attrName>
                                        </p:attrNameLst>
                                      </p:cBhvr>
                                      <p:rCtr x="0" y="1736"/>
                                    </p:animMotion>
                                  </p:childTnLst>
                                </p:cTn>
                              </p:par>
                            </p:childTnLst>
                          </p:cTn>
                        </p:par>
                        <p:par>
                          <p:cTn id="23" fill="hold">
                            <p:stCondLst>
                              <p:cond delay="1900"/>
                            </p:stCondLst>
                            <p:childTnLst>
                              <p:par>
                                <p:cTn id="24" presetID="53" presetClass="entr" presetSubtype="16"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par>
                          <p:cTn id="29" fill="hold">
                            <p:stCondLst>
                              <p:cond delay="2400"/>
                            </p:stCondLst>
                            <p:childTnLst>
                              <p:par>
                                <p:cTn id="30" presetID="10" presetClass="entr" presetSubtype="0"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par>
                                <p:cTn id="33" presetID="42" presetClass="path" presetSubtype="0" decel="100000" fill="hold" nodeType="withEffect">
                                  <p:stCondLst>
                                    <p:cond delay="0"/>
                                  </p:stCondLst>
                                  <p:childTnLst>
                                    <p:animMotion origin="layout" path="M -4.58333E-6 -0.03473 L -4.58333E-6 3.7037E-6 " pathEditMode="relative" rAng="0" ptsTypes="AA">
                                      <p:cBhvr>
                                        <p:cTn id="34" dur="700" fill="hold"/>
                                        <p:tgtEl>
                                          <p:spTgt spid="36"/>
                                        </p:tgtEl>
                                        <p:attrNameLst>
                                          <p:attrName>ppt_x</p:attrName>
                                          <p:attrName>ppt_y</p:attrName>
                                        </p:attrNameLst>
                                      </p:cBhvr>
                                      <p:rCtr x="0" y="1736"/>
                                    </p:animMotion>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42" presetClass="path" presetSubtype="0" decel="100000" fill="hold" grpId="1" nodeType="withEffect">
                                  <p:stCondLst>
                                    <p:cond delay="0"/>
                                  </p:stCondLst>
                                  <p:childTnLst>
                                    <p:animMotion origin="layout" path="M -2.08333E-7 0.03889 L -2.08333E-7 3.7037E-6 " pathEditMode="relative" rAng="0" ptsTypes="AA">
                                      <p:cBhvr>
                                        <p:cTn id="39" dur="700" fill="hold"/>
                                        <p:tgtEl>
                                          <p:spTgt spid="26"/>
                                        </p:tgtEl>
                                        <p:attrNameLst>
                                          <p:attrName>ppt_x</p:attrName>
                                          <p:attrName>ppt_y</p:attrName>
                                        </p:attrNameLst>
                                      </p:cBhvr>
                                      <p:rCtr x="0" y="-1944"/>
                                    </p:animMotion>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3100"/>
                            </p:stCondLst>
                            <p:childTnLst>
                              <p:par>
                                <p:cTn id="43" presetID="10" presetClass="entr" presetSubtype="0"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par>
                          <p:cTn id="46" fill="hold">
                            <p:stCondLst>
                              <p:cond delay="3600"/>
                            </p:stCondLst>
                            <p:childTnLst>
                              <p:par>
                                <p:cTn id="47" presetID="10"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42" presetClass="path" presetSubtype="0" decel="100000" fill="hold" grpId="1" nodeType="withEffect">
                                  <p:stCondLst>
                                    <p:cond delay="0"/>
                                  </p:stCondLst>
                                  <p:childTnLst>
                                    <p:animMotion origin="layout" path="M -4.58333E-6 -0.03473 L -4.58333E-6 3.7037E-6 " pathEditMode="relative" rAng="0" ptsTypes="AA">
                                      <p:cBhvr>
                                        <p:cTn id="51" dur="700" fill="hold"/>
                                        <p:tgtEl>
                                          <p:spTgt spid="10"/>
                                        </p:tgtEl>
                                        <p:attrNameLst>
                                          <p:attrName>ppt_x</p:attrName>
                                          <p:attrName>ppt_y</p:attrName>
                                        </p:attrNameLst>
                                      </p:cBhvr>
                                      <p:rCtr x="0" y="1736"/>
                                    </p:animMotion>
                                  </p:childTnLst>
                                </p:cTn>
                              </p:par>
                            </p:childTnLst>
                          </p:cTn>
                        </p:par>
                        <p:par>
                          <p:cTn id="52" fill="hold">
                            <p:stCondLst>
                              <p:cond delay="4300"/>
                            </p:stCondLst>
                            <p:childTnLst>
                              <p:par>
                                <p:cTn id="53" presetID="10" presetClass="entr" presetSubtype="0" fill="hold"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42" presetClass="path" presetSubtype="0" decel="100000" fill="hold" nodeType="withEffect">
                                  <p:stCondLst>
                                    <p:cond delay="0"/>
                                  </p:stCondLst>
                                  <p:childTnLst>
                                    <p:animMotion origin="layout" path="M -4.58333E-6 -0.03473 L -4.58333E-6 3.7037E-6 " pathEditMode="relative" rAng="0" ptsTypes="AA">
                                      <p:cBhvr>
                                        <p:cTn id="57" dur="700" fill="hold"/>
                                        <p:tgtEl>
                                          <p:spTgt spid="35"/>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par>
                                <p:cTn id="61" presetID="42" presetClass="path" presetSubtype="0" decel="100000" fill="hold" grpId="1" nodeType="withEffect">
                                  <p:stCondLst>
                                    <p:cond delay="0"/>
                                  </p:stCondLst>
                                  <p:childTnLst>
                                    <p:animMotion origin="layout" path="M 2.08333E-6 0.03889 L 2.08333E-6 3.7037E-6 " pathEditMode="relative" rAng="0" ptsTypes="AA">
                                      <p:cBhvr>
                                        <p:cTn id="62" dur="700" fill="hold"/>
                                        <p:tgtEl>
                                          <p:spTgt spid="1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P spid="30" grpId="0" animBg="1"/>
      <p:bldP spid="30" grpId="1" animBg="1"/>
      <p:bldP spid="26" grpId="0"/>
      <p:bldP spid="26" grpId="1"/>
      <p:bldP spid="17" grpId="0" animBg="1"/>
      <p:bldP spid="17" grpId="1" animBg="1"/>
      <p:bldP spid="5" grpId="0" animBg="1"/>
      <p:bldP spid="10" grpId="0" animBg="1"/>
      <p:bldP spid="10" grpId="1" animBg="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EF92-7D27-7ADD-8FCA-C06B78FB1D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E46FD-EE72-7BAE-D158-CF8D407507EF}"/>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GPT-5.3 Instant in Microsoft 365 Copilot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65093587-9AFD-17A6-7A70-111D73BA2CBC}"/>
              </a:ext>
              <a:ext uri="{C183D7F6-B498-43B3-948B-1728B52AA6E4}">
                <adec:decorative xmlns:adec="http://schemas.microsoft.com/office/drawing/2017/decorative" val="1"/>
              </a:ext>
            </a:extLst>
          </p:cNvPr>
          <p:cNvSpPr txBox="1"/>
          <p:nvPr/>
        </p:nvSpPr>
        <p:spPr>
          <a:xfrm>
            <a:off x="5838508" y="1389740"/>
            <a:ext cx="6051956" cy="44515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F74DFAA9-576E-7BF7-FCD6-C26DD85FBFEF}"/>
              </a:ext>
            </a:extLst>
          </p:cNvPr>
          <p:cNvSpPr txBox="1">
            <a:spLocks/>
          </p:cNvSpPr>
          <p:nvPr/>
        </p:nvSpPr>
        <p:spPr>
          <a:xfrm>
            <a:off x="440563" y="1036859"/>
            <a:ext cx="5310218"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GPT‑5.3 expands Microsoft 365 Copilot and Copilot Studio with clearer, more accurate, and more expressive AI responses while preserving enterprise-grade security and control.</a:t>
            </a:r>
          </a:p>
          <a:p>
            <a:pPr marL="0" indent="0" fontAlgn="t">
              <a:buNone/>
            </a:pPr>
            <a:endParaRPr lang="en-GB" sz="1800" b="1" dirty="0"/>
          </a:p>
          <a:p>
            <a:pPr fontAlgn="t"/>
            <a:r>
              <a:rPr lang="en-GB" sz="1600" b="1" dirty="0"/>
              <a:t>Higher quality responses.</a:t>
            </a:r>
            <a:r>
              <a:rPr lang="en-GB" sz="1600" dirty="0"/>
              <a:t> GPT‑5.3 improves conversational accuracy, clarity, and expressive writing, delivering more direct and useful answers to user questions.</a:t>
            </a:r>
          </a:p>
          <a:p>
            <a:pPr fontAlgn="t"/>
            <a:endParaRPr lang="en-GB" sz="1600" dirty="0"/>
          </a:p>
          <a:p>
            <a:pPr fontAlgn="t"/>
            <a:r>
              <a:rPr lang="en-GB" sz="1600" b="1" dirty="0"/>
              <a:t>Better reasoning and synthesis.</a:t>
            </a:r>
            <a:r>
              <a:rPr lang="en-GB" sz="1600" dirty="0"/>
              <a:t> The model synthesizes online knowledge with stronger reasoning so responses are less generic and better aligned to user intent and needs.</a:t>
            </a:r>
          </a:p>
          <a:p>
            <a:pPr fontAlgn="t"/>
            <a:endParaRPr lang="en-GB" sz="1600" dirty="0"/>
          </a:p>
          <a:p>
            <a:pPr fontAlgn="t"/>
            <a:r>
              <a:rPr lang="en-GB" sz="1600" b="1" dirty="0"/>
              <a:t>Flexible access and rollout.</a:t>
            </a:r>
            <a:r>
              <a:rPr lang="en-GB" sz="1600" dirty="0"/>
              <a:t> Microsoft 365 Copilot licensed users receive priority access, while standard users have standard access, and GPT‑5.3 is available in Copilot Studio early release environments for makers.</a:t>
            </a:r>
          </a:p>
        </p:txBody>
      </p:sp>
      <p:sp>
        <p:nvSpPr>
          <p:cNvPr id="19" name="TextBox 18">
            <a:extLst>
              <a:ext uri="{FF2B5EF4-FFF2-40B4-BE49-F238E27FC236}">
                <a16:creationId xmlns:a16="http://schemas.microsoft.com/office/drawing/2014/main" id="{8BA25E75-5F37-7426-E64E-782AFC0AD388}"/>
              </a:ext>
            </a:extLst>
          </p:cNvPr>
          <p:cNvSpPr txBox="1"/>
          <p:nvPr/>
        </p:nvSpPr>
        <p:spPr>
          <a:xfrm>
            <a:off x="6209377" y="1217155"/>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GPT-5.3 Instant in Microsoft 365 Copilot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7" name="TextBox 6">
            <a:extLst>
              <a:ext uri="{FF2B5EF4-FFF2-40B4-BE49-F238E27FC236}">
                <a16:creationId xmlns:a16="http://schemas.microsoft.com/office/drawing/2014/main" id="{0B1FB5C2-AEE3-1DCB-00D6-8248DE46A687}"/>
              </a:ext>
            </a:extLst>
          </p:cNvPr>
          <p:cNvSpPr txBox="1"/>
          <p:nvPr/>
        </p:nvSpPr>
        <p:spPr>
          <a:xfrm>
            <a:off x="6037997" y="5257524"/>
            <a:ext cx="5652977" cy="523220"/>
          </a:xfrm>
          <a:prstGeom prst="rect">
            <a:avLst/>
          </a:prstGeom>
          <a:noFill/>
        </p:spPr>
        <p:txBody>
          <a:bodyPr wrap="square">
            <a:spAutoFit/>
          </a:bodyPr>
          <a:lstStyle/>
          <a:p>
            <a:pPr algn="ctr"/>
            <a:r>
              <a:rPr lang="en-GB" sz="1400" dirty="0">
                <a:solidFill>
                  <a:schemeClr val="accent1">
                    <a:lumMod val="50000"/>
                  </a:schemeClr>
                </a:solidFill>
                <a:hlinkClick r:id="rId3">
                  <a:extLst>
                    <a:ext uri="{A12FA001-AC4F-418D-AE19-62706E023703}">
                      <ahyp:hlinkClr xmlns:ahyp="http://schemas.microsoft.com/office/drawing/2018/hyperlinkcolor" val="tx"/>
                    </a:ext>
                  </a:extLst>
                </a:hlinkClick>
              </a:rPr>
              <a:t>Available today: GPT-5.3 Instant in Microsoft 365 Copilot | Microsoft Community Hub</a:t>
            </a:r>
            <a:endParaRPr lang="en-US" sz="1100" dirty="0">
              <a:solidFill>
                <a:schemeClr val="accent1">
                  <a:lumMod val="50000"/>
                </a:schemeClr>
              </a:solidFill>
            </a:endParaRPr>
          </a:p>
        </p:txBody>
      </p:sp>
      <p:pic>
        <p:nvPicPr>
          <p:cNvPr id="8" name="Picture 7">
            <a:extLst>
              <a:ext uri="{FF2B5EF4-FFF2-40B4-BE49-F238E27FC236}">
                <a16:creationId xmlns:a16="http://schemas.microsoft.com/office/drawing/2014/main" id="{0323EE91-D562-B74F-789A-3030A3A5B8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944905" y="1801079"/>
            <a:ext cx="5839162" cy="3395949"/>
          </a:xfrm>
          <a:prstGeom prst="rect">
            <a:avLst/>
          </a:prstGeom>
        </p:spPr>
      </p:pic>
    </p:spTree>
    <p:extLst>
      <p:ext uri="{BB962C8B-B14F-4D97-AF65-F5344CB8AC3E}">
        <p14:creationId xmlns:p14="http://schemas.microsoft.com/office/powerpoint/2010/main" val="4115520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6C2D4-F52C-C28A-3B9F-58BDE4A7D179}"/>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0604E9DF-CD4A-CFA8-6AB7-E2F52271EA63}"/>
              </a:ext>
              <a:ext uri="{C183D7F6-B498-43B3-948B-1728B52AA6E4}">
                <adec:decorative xmlns:adec="http://schemas.microsoft.com/office/drawing/2017/decorative" val="1"/>
              </a:ext>
            </a:extLst>
          </p:cNvPr>
          <p:cNvSpPr/>
          <p:nvPr/>
        </p:nvSpPr>
        <p:spPr bwMode="white">
          <a:xfrm>
            <a:off x="121475" y="1359059"/>
            <a:ext cx="11949049" cy="5485564"/>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C6AEAC14-E149-FCF5-C284-7B6178AE89F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97233BDB-98A6-4B84-DA3F-7F879A9863F8}"/>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Microsoft 365 Copilot Public</a:t>
            </a:r>
            <a:r>
              <a:rPr kumimoji="0" lang="en-US" sz="3600" b="1" i="0" u="none" strike="noStrike" kern="1200" cap="none" spc="-50" normalizeH="0" noProof="0" dirty="0">
                <a:ln w="3175">
                  <a:noFill/>
                </a:ln>
                <a:gradFill>
                  <a:gsLst>
                    <a:gs pos="971">
                      <a:srgbClr val="2897CE"/>
                    </a:gs>
                    <a:gs pos="100000">
                      <a:srgbClr val="8678D6"/>
                    </a:gs>
                  </a:gsLst>
                  <a:lin ang="2700000" scaled="0"/>
                </a:gradFill>
                <a:effectLst/>
                <a:uLnTx/>
                <a:uFillTx/>
                <a:latin typeface="Segoe UI Semibold"/>
                <a:ea typeface="+mn-ea"/>
                <a:cs typeface="Segoe UI Semibold"/>
              </a:rPr>
              <a:t>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619D6472-F7BD-4F4E-9DB3-A0958A9617A7}"/>
              </a:ext>
              <a:ext uri="{C183D7F6-B498-43B3-948B-1728B52AA6E4}">
                <adec:decorative xmlns:adec="http://schemas.microsoft.com/office/drawing/2017/decorative" val="1"/>
              </a:ext>
            </a:extLst>
          </p:cNvPr>
          <p:cNvSpPr/>
          <p:nvPr/>
        </p:nvSpPr>
        <p:spPr bwMode="auto">
          <a:xfrm>
            <a:off x="121475" y="1305222"/>
            <a:ext cx="5731291" cy="361474"/>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defTabSz="932472" fontAlgn="base">
              <a:spcBef>
                <a:spcPct val="0"/>
              </a:spcBef>
              <a:spcAft>
                <a:spcPct val="0"/>
              </a:spcAft>
              <a:defRPr/>
            </a:pPr>
            <a:r>
              <a:rPr kumimoji="0" lang="en-US" sz="1600" b="1" i="1" u="none" strike="noStrike" kern="1200" cap="none" spc="0" normalizeH="0" baseline="0" noProof="0" dirty="0">
                <a:ln>
                  <a:noFill/>
                </a:ln>
                <a:solidFill>
                  <a:srgbClr val="0078D4"/>
                </a:solidFill>
                <a:effectLst/>
                <a:uLnTx/>
                <a:uFillTx/>
                <a:latin typeface="Segoe UI Semibold"/>
              </a:rPr>
              <a:t>New items (</a:t>
            </a:r>
            <a:r>
              <a:rPr lang="en-US" sz="1600" b="1" i="1" dirty="0">
                <a:solidFill>
                  <a:srgbClr val="0078D4"/>
                </a:solidFill>
                <a:latin typeface="Segoe UI Semibold"/>
              </a:rPr>
              <a:t>35</a:t>
            </a:r>
            <a:r>
              <a:rPr kumimoji="0" lang="en-US" sz="1600" b="1" i="1" u="none" strike="noStrike" kern="1200" cap="none" spc="0" normalizeH="0" baseline="0" noProof="0" dirty="0">
                <a:ln>
                  <a:noFill/>
                </a:ln>
                <a:solidFill>
                  <a:srgbClr val="0078D4"/>
                </a:solidFill>
                <a:effectLst/>
                <a:uLnTx/>
                <a:uFillTx/>
                <a:latin typeface="Segoe UI Semibold"/>
              </a:rPr>
              <a:t>) </a:t>
            </a:r>
            <a:r>
              <a:rPr kumimoji="0" lang="en-US" sz="1600" b="0" i="1" u="none" strike="noStrike" kern="1200" cap="none" spc="0" normalizeH="0" baseline="0" noProof="0" dirty="0">
                <a:ln>
                  <a:noFill/>
                </a:ln>
                <a:solidFill>
                  <a:srgbClr val="0078D4"/>
                </a:solidFill>
                <a:effectLst/>
                <a:uLnTx/>
                <a:uFillTx/>
                <a:latin typeface="Segoe UI Semibold"/>
              </a:rPr>
              <a:t>– In</a:t>
            </a:r>
            <a:r>
              <a:rPr kumimoji="0" lang="en-US" sz="1600" b="0" i="1" u="none" strike="noStrike" kern="1200" cap="none" spc="0" normalizeH="0" noProof="0" dirty="0">
                <a:ln>
                  <a:noFill/>
                </a:ln>
                <a:solidFill>
                  <a:srgbClr val="0078D4"/>
                </a:solidFill>
                <a:effectLst/>
                <a:uLnTx/>
                <a:uFillTx/>
                <a:latin typeface="Segoe UI Semibold"/>
              </a:rPr>
              <a:t> development</a:t>
            </a:r>
            <a:endParaRPr kumimoji="0" lang="en-US" sz="1600" b="0" i="1" u="none" strike="noStrike" kern="1200" cap="none" spc="0" normalizeH="0" baseline="0" noProof="0" dirty="0">
              <a:ln>
                <a:noFill/>
              </a:ln>
              <a:solidFill>
                <a:srgbClr val="0078D4"/>
              </a:solidFill>
              <a:effectLst/>
              <a:uLnTx/>
              <a:uFillTx/>
              <a:latin typeface="Segoe UI Semibold"/>
            </a:endParaRPr>
          </a:p>
        </p:txBody>
      </p:sp>
      <p:sp>
        <p:nvSpPr>
          <p:cNvPr id="30" name="Rounded Rectangle 18">
            <a:extLst>
              <a:ext uri="{FF2B5EF4-FFF2-40B4-BE49-F238E27FC236}">
                <a16:creationId xmlns:a16="http://schemas.microsoft.com/office/drawing/2014/main" id="{2E6AF427-07F3-BFC0-DFE8-8A632DCD8A9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items added </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New within the</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D5B0BE91-45FE-BC10-FDE3-A064C893540A}"/>
              </a:ext>
            </a:extLst>
          </p:cNvPr>
          <p:cNvSpPr txBox="1"/>
          <p:nvPr/>
        </p:nvSpPr>
        <p:spPr>
          <a:xfrm>
            <a:off x="209614" y="1763566"/>
            <a:ext cx="11716157" cy="4955479"/>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Clr>
                <a:schemeClr val="tx1"/>
              </a:buClr>
              <a:buFont typeface="Arial" panose="020B0604020202020204" pitchFamily="34" charset="0"/>
              <a:buChar char="•"/>
            </a:pPr>
            <a:r>
              <a:rPr lang="en-GB" sz="1200" dirty="0">
                <a:hlinkClick r:id="rId4"/>
              </a:rPr>
              <a:t>Microsoft Viva: Insights - New Copilot Metrics Available</a:t>
            </a:r>
            <a:endParaRPr lang="en-GB" sz="1200" dirty="0"/>
          </a:p>
          <a:p>
            <a:pPr marL="171450" indent="-171450">
              <a:buClr>
                <a:schemeClr val="tx1"/>
              </a:buClr>
              <a:buFont typeface="Arial" panose="020B0604020202020204" pitchFamily="34" charset="0"/>
              <a:buChar char="•"/>
            </a:pPr>
            <a:r>
              <a:rPr lang="en-GB" sz="1200" dirty="0">
                <a:solidFill>
                  <a:schemeClr val="accent1"/>
                </a:solidFill>
                <a:hlinkClick r:id="rId5">
                  <a:extLst>
                    <a:ext uri="{A12FA001-AC4F-418D-AE19-62706E023703}">
                      <ahyp:hlinkClr xmlns:ahyp="http://schemas.microsoft.com/office/drawing/2018/hyperlinkcolor" val="tx"/>
                    </a:ext>
                  </a:extLst>
                </a:hlinkClick>
              </a:rPr>
              <a:t>Reference SharePoint libraries and OneDrive folders when creating a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6">
                  <a:extLst>
                    <a:ext uri="{A12FA001-AC4F-418D-AE19-62706E023703}">
                      <ahyp:hlinkClr xmlns:ahyp="http://schemas.microsoft.com/office/drawing/2018/hyperlinkcolor" val="tx"/>
                    </a:ext>
                  </a:extLst>
                </a:hlinkClick>
              </a:rPr>
              <a:t>Share agents to Teams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7">
                  <a:extLst>
                    <a:ext uri="{A12FA001-AC4F-418D-AE19-62706E023703}">
                      <ahyp:hlinkClr xmlns:ahyp="http://schemas.microsoft.com/office/drawing/2018/hyperlinkcolor" val="tx"/>
                    </a:ext>
                  </a:extLst>
                </a:hlinkClick>
              </a:rPr>
              <a:t>Create Videos in the Clipchamp Start Page</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8">
                  <a:extLst>
                    <a:ext uri="{A12FA001-AC4F-418D-AE19-62706E023703}">
                      <ahyp:hlinkClr xmlns:ahyp="http://schemas.microsoft.com/office/drawing/2018/hyperlinkcolor" val="tx"/>
                    </a:ext>
                  </a:extLst>
                </a:hlinkClick>
              </a:rPr>
              <a:t>Copilot can edit your document by default in Word</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9">
                  <a:extLst>
                    <a:ext uri="{A12FA001-AC4F-418D-AE19-62706E023703}">
                      <ahyp:hlinkClr xmlns:ahyp="http://schemas.microsoft.com/office/drawing/2018/hyperlinkcolor" val="tx"/>
                    </a:ext>
                  </a:extLst>
                </a:hlinkClick>
              </a:rPr>
              <a:t>Branded footer in the Microsoft 365 Copilot app</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0">
                  <a:extLst>
                    <a:ext uri="{A12FA001-AC4F-418D-AE19-62706E023703}">
                      <ahyp:hlinkClr xmlns:ahyp="http://schemas.microsoft.com/office/drawing/2018/hyperlinkcolor" val="tx"/>
                    </a:ext>
                  </a:extLst>
                </a:hlinkClick>
              </a:rPr>
              <a:t>Explain slide selection during PowerPoint Live</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1">
                  <a:extLst>
                    <a:ext uri="{A12FA001-AC4F-418D-AE19-62706E023703}">
                      <ahyp:hlinkClr xmlns:ahyp="http://schemas.microsoft.com/office/drawing/2018/hyperlinkcolor" val="tx"/>
                    </a:ext>
                  </a:extLst>
                </a:hlinkClick>
              </a:rPr>
              <a:t>Microsoft Viva: Copilot Analytics: Copilot adoption PBI version update including Power user insights.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2">
                  <a:extLst>
                    <a:ext uri="{A12FA001-AC4F-418D-AE19-62706E023703}">
                      <ahyp:hlinkClr xmlns:ahyp="http://schemas.microsoft.com/office/drawing/2018/hyperlinkcolor" val="tx"/>
                    </a:ext>
                  </a:extLst>
                </a:hlinkClick>
              </a:rPr>
              <a:t>Local file support for Agent Mode in Excel</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3">
                  <a:extLst>
                    <a:ext uri="{A12FA001-AC4F-418D-AE19-62706E023703}">
                      <ahyp:hlinkClr xmlns:ahyp="http://schemas.microsoft.com/office/drawing/2018/hyperlinkcolor" val="tx"/>
                    </a:ext>
                  </a:extLst>
                </a:hlinkClick>
              </a:rPr>
              <a:t>Microsoft 365 admin center: Copilot - Billing and usage - Standalone consumption of prepaid capacity pack credits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4">
                  <a:extLst>
                    <a:ext uri="{A12FA001-AC4F-418D-AE19-62706E023703}">
                      <ahyp:hlinkClr xmlns:ahyp="http://schemas.microsoft.com/office/drawing/2018/hyperlinkcolor" val="tx"/>
                    </a:ext>
                  </a:extLst>
                </a:hlinkClick>
              </a:rPr>
              <a:t>[Copilot Extensibility] IT Admins will be able to enable Anthropic models by specific users and groups in the tenant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5">
                  <a:extLst>
                    <a:ext uri="{A12FA001-AC4F-418D-AE19-62706E023703}">
                      <ahyp:hlinkClr xmlns:ahyp="http://schemas.microsoft.com/office/drawing/2018/hyperlinkcolor" val="tx"/>
                    </a:ext>
                  </a:extLst>
                </a:hlinkClick>
              </a:rPr>
              <a:t>Submit agent to Agent Store from Agent Builder</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6">
                  <a:extLst>
                    <a:ext uri="{A12FA001-AC4F-418D-AE19-62706E023703}">
                      <ahyp:hlinkClr xmlns:ahyp="http://schemas.microsoft.com/office/drawing/2018/hyperlinkcolor" val="tx"/>
                    </a:ext>
                  </a:extLst>
                </a:hlinkClick>
              </a:rPr>
              <a:t>Reference an attached PowerPoint deck’s style when creating a new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7">
                  <a:extLst>
                    <a:ext uri="{A12FA001-AC4F-418D-AE19-62706E023703}">
                      <ahyp:hlinkClr xmlns:ahyp="http://schemas.microsoft.com/office/drawing/2018/hyperlinkcolor" val="tx"/>
                    </a:ext>
                  </a:extLst>
                </a:hlinkClick>
              </a:rPr>
              <a:t>Infinite Scroll Chat History</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8">
                  <a:extLst>
                    <a:ext uri="{A12FA001-AC4F-418D-AE19-62706E023703}">
                      <ahyp:hlinkClr xmlns:ahyp="http://schemas.microsoft.com/office/drawing/2018/hyperlinkcolor" val="tx"/>
                    </a:ext>
                  </a:extLst>
                </a:hlinkClick>
              </a:rPr>
              <a:t>Microsoft 365 admin center: Copilot - Billing &amp; usage: High-usage users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19">
                  <a:extLst>
                    <a:ext uri="{A12FA001-AC4F-418D-AE19-62706E023703}">
                      <ahyp:hlinkClr xmlns:ahyp="http://schemas.microsoft.com/office/drawing/2018/hyperlinkcolor" val="tx"/>
                    </a:ext>
                  </a:extLst>
                </a:hlinkClick>
              </a:rPr>
              <a:t>Microsoft Purview: Data Loss Prevention to prevent Microsoft 365 Copilot processing content with sensitivity labels supports all storage locations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0">
                  <a:extLst>
                    <a:ext uri="{A12FA001-AC4F-418D-AE19-62706E023703}">
                      <ahyp:hlinkClr xmlns:ahyp="http://schemas.microsoft.com/office/drawing/2018/hyperlinkcolor" val="tx"/>
                    </a:ext>
                  </a:extLst>
                </a:hlinkClick>
              </a:rPr>
              <a:t>Consecutive mode for Interpreter</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1">
                  <a:extLst>
                    <a:ext uri="{A12FA001-AC4F-418D-AE19-62706E023703}">
                      <ahyp:hlinkClr xmlns:ahyp="http://schemas.microsoft.com/office/drawing/2018/hyperlinkcolor" val="tx"/>
                    </a:ext>
                  </a:extLst>
                </a:hlinkClick>
              </a:rPr>
              <a:t>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2">
                  <a:extLst>
                    <a:ext uri="{A12FA001-AC4F-418D-AE19-62706E023703}">
                      <ahyp:hlinkClr xmlns:ahyp="http://schemas.microsoft.com/office/drawing/2018/hyperlinkcolor" val="tx"/>
                    </a:ext>
                  </a:extLst>
                </a:hlinkClick>
              </a:rPr>
              <a:t>OneDrive: Microsoft 365 Copilot in OneDrive</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3">
                  <a:extLst>
                    <a:ext uri="{A12FA001-AC4F-418D-AE19-62706E023703}">
                      <ahyp:hlinkClr xmlns:ahyp="http://schemas.microsoft.com/office/drawing/2018/hyperlinkcolor" val="tx"/>
                    </a:ext>
                  </a:extLst>
                </a:hlinkClick>
              </a:rPr>
              <a:t>Create executive summary slides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4">
                  <a:extLst>
                    <a:ext uri="{A12FA001-AC4F-418D-AE19-62706E023703}">
                      <ahyp:hlinkClr xmlns:ahyp="http://schemas.microsoft.com/office/drawing/2018/hyperlinkcolor" val="tx"/>
                    </a:ext>
                  </a:extLst>
                </a:hlinkClick>
              </a:rPr>
              <a:t>Reference webpages when creating a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5">
                  <a:extLst>
                    <a:ext uri="{A12FA001-AC4F-418D-AE19-62706E023703}">
                      <ahyp:hlinkClr xmlns:ahyp="http://schemas.microsoft.com/office/drawing/2018/hyperlinkcolor" val="tx"/>
                    </a:ext>
                  </a:extLst>
                </a:hlinkClick>
              </a:rPr>
              <a:t>Reference the content of a PowerPoint file when creating a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6">
                  <a:extLst>
                    <a:ext uri="{A12FA001-AC4F-418D-AE19-62706E023703}">
                      <ahyp:hlinkClr xmlns:ahyp="http://schemas.microsoft.com/office/drawing/2018/hyperlinkcolor" val="tx"/>
                    </a:ext>
                  </a:extLst>
                </a:hlinkClick>
              </a:rPr>
              <a:t>Attach and reference an image when creating a presentation with Copilot in PowerPoint using Agent Mode.</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7">
                  <a:extLst>
                    <a:ext uri="{A12FA001-AC4F-418D-AE19-62706E023703}">
                      <ahyp:hlinkClr xmlns:ahyp="http://schemas.microsoft.com/office/drawing/2018/hyperlinkcolor" val="tx"/>
                    </a:ext>
                  </a:extLst>
                </a:hlinkClick>
              </a:rPr>
              <a:t>Reference an email when creating a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8">
                  <a:extLst>
                    <a:ext uri="{A12FA001-AC4F-418D-AE19-62706E023703}">
                      <ahyp:hlinkClr xmlns:ahyp="http://schemas.microsoft.com/office/drawing/2018/hyperlinkcolor" val="tx"/>
                    </a:ext>
                  </a:extLst>
                </a:hlinkClick>
              </a:rPr>
              <a:t>Reference a Teams meeting or chat when creating a presentation with Agent Mode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29">
                  <a:extLst>
                    <a:ext uri="{A12FA001-AC4F-418D-AE19-62706E023703}">
                      <ahyp:hlinkClr xmlns:ahyp="http://schemas.microsoft.com/office/drawing/2018/hyperlinkcolor" val="tx"/>
                    </a:ext>
                  </a:extLst>
                </a:hlinkClick>
              </a:rPr>
              <a:t>Attach and reference an image when creating a presentation with Copilot in PowerPoint using Agent Mode.</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0">
                  <a:extLst>
                    <a:ext uri="{A12FA001-AC4F-418D-AE19-62706E023703}">
                      <ahyp:hlinkClr xmlns:ahyp="http://schemas.microsoft.com/office/drawing/2018/hyperlinkcolor" val="tx"/>
                    </a:ext>
                  </a:extLst>
                </a:hlinkClick>
              </a:rPr>
              <a:t>Create presentations with Work IQ using Agent Mode in Copilot in PowerPoint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1">
                  <a:extLst>
                    <a:ext uri="{A12FA001-AC4F-418D-AE19-62706E023703}">
                      <ahyp:hlinkClr xmlns:ahyp="http://schemas.microsoft.com/office/drawing/2018/hyperlinkcolor" val="tx"/>
                    </a:ext>
                  </a:extLst>
                </a:hlinkClick>
              </a:rPr>
              <a:t>Microsoft Clipchamp: Improved audio for Copilot AI-generated video projects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2">
                  <a:extLst>
                    <a:ext uri="{A12FA001-AC4F-418D-AE19-62706E023703}">
                      <ahyp:hlinkClr xmlns:ahyp="http://schemas.microsoft.com/office/drawing/2018/hyperlinkcolor" val="tx"/>
                    </a:ext>
                  </a:extLst>
                </a:hlinkClick>
              </a:rPr>
              <a:t>Makers can build DA's with Flexible layouts and rich UX components</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3">
                  <a:extLst>
                    <a:ext uri="{A12FA001-AC4F-418D-AE19-62706E023703}">
                      <ahyp:hlinkClr xmlns:ahyp="http://schemas.microsoft.com/office/drawing/2018/hyperlinkcolor" val="tx"/>
                    </a:ext>
                  </a:extLst>
                </a:hlinkClick>
              </a:rPr>
              <a:t>Microsoft 365 Copilot Search Supports SharePoint Online Custom Properties Search</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4">
                  <a:extLst>
                    <a:ext uri="{A12FA001-AC4F-418D-AE19-62706E023703}">
                      <ahyp:hlinkClr xmlns:ahyp="http://schemas.microsoft.com/office/drawing/2018/hyperlinkcolor" val="tx"/>
                    </a:ext>
                  </a:extLst>
                </a:hlinkClick>
              </a:rPr>
              <a:t>[Copilot Extensibility] Admins can govern and manage federated copilot connectors in Microsoft 365 admin center</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5">
                  <a:extLst>
                    <a:ext uri="{A12FA001-AC4F-418D-AE19-62706E023703}">
                      <ahyp:hlinkClr xmlns:ahyp="http://schemas.microsoft.com/office/drawing/2018/hyperlinkcolor" val="tx"/>
                    </a:ext>
                  </a:extLst>
                </a:hlinkClick>
              </a:rPr>
              <a:t>Copilot Chat in Outlook expands to reason over inbox, calendar, and enterprise data</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6">
                  <a:extLst>
                    <a:ext uri="{A12FA001-AC4F-418D-AE19-62706E023703}">
                      <ahyp:hlinkClr xmlns:ahyp="http://schemas.microsoft.com/office/drawing/2018/hyperlinkcolor" val="tx"/>
                    </a:ext>
                  </a:extLst>
                </a:hlinkClick>
              </a:rPr>
              <a:t>Researcher Agent for GCC</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7">
                  <a:extLst>
                    <a:ext uri="{A12FA001-AC4F-418D-AE19-62706E023703}">
                      <ahyp:hlinkClr xmlns:ahyp="http://schemas.microsoft.com/office/drawing/2018/hyperlinkcolor" val="tx"/>
                    </a:ext>
                  </a:extLst>
                </a:hlinkClick>
              </a:rPr>
              <a:t>Copy Tables in Microsoft 365 Copilot Chat</a:t>
            </a:r>
            <a:endParaRPr lang="en-GB" sz="1200" dirty="0">
              <a:solidFill>
                <a:schemeClr val="accent1"/>
              </a:solidFill>
            </a:endParaRPr>
          </a:p>
          <a:p>
            <a:pPr marL="171450" indent="-171450">
              <a:buClr>
                <a:schemeClr val="tx1"/>
              </a:buClr>
              <a:buFont typeface="Arial" panose="020B0604020202020204" pitchFamily="34" charset="0"/>
              <a:buChar char="•"/>
            </a:pPr>
            <a:r>
              <a:rPr lang="en-GB" sz="1200" dirty="0">
                <a:solidFill>
                  <a:schemeClr val="accent1"/>
                </a:solidFill>
                <a:hlinkClick r:id="rId38">
                  <a:extLst>
                    <a:ext uri="{A12FA001-AC4F-418D-AE19-62706E023703}">
                      <ahyp:hlinkClr xmlns:ahyp="http://schemas.microsoft.com/office/drawing/2018/hyperlinkcolor" val="tx"/>
                    </a:ext>
                  </a:extLst>
                </a:hlinkClick>
              </a:rPr>
              <a:t>Unified Plus menu (+)</a:t>
            </a:r>
            <a:endParaRPr lang="en-GB" sz="1200" dirty="0">
              <a:solidFill>
                <a:schemeClr val="accent1"/>
              </a:solidFill>
            </a:endParaRPr>
          </a:p>
        </p:txBody>
      </p:sp>
      <p:grpSp>
        <p:nvGrpSpPr>
          <p:cNvPr id="6" name="Group 5">
            <a:extLst>
              <a:ext uri="{FF2B5EF4-FFF2-40B4-BE49-F238E27FC236}">
                <a16:creationId xmlns:a16="http://schemas.microsoft.com/office/drawing/2014/main" id="{F6351D45-45D2-90F1-ED78-8FD0EAF8B530}"/>
              </a:ext>
              <a:ext uri="{C183D7F6-B498-43B3-948B-1728B52AA6E4}">
                <adec:decorative xmlns:adec="http://schemas.microsoft.com/office/drawing/2017/decorative" val="1"/>
              </a:ext>
            </a:extLst>
          </p:cNvPr>
          <p:cNvGrpSpPr/>
          <p:nvPr/>
        </p:nvGrpSpPr>
        <p:grpSpPr>
          <a:xfrm>
            <a:off x="5063943" y="1398856"/>
            <a:ext cx="550456" cy="172709"/>
            <a:chOff x="8673838" y="1451867"/>
            <a:chExt cx="550456" cy="172709"/>
          </a:xfrm>
        </p:grpSpPr>
        <p:pic>
          <p:nvPicPr>
            <p:cNvPr id="7" name="Graphic 6" descr="Stop with solid fill">
              <a:extLst>
                <a:ext uri="{FF2B5EF4-FFF2-40B4-BE49-F238E27FC236}">
                  <a16:creationId xmlns:a16="http://schemas.microsoft.com/office/drawing/2014/main" id="{61CF4470-1A35-BAB4-BD54-2747AA3A7CA1}"/>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8863230" y="1451867"/>
              <a:ext cx="172709" cy="172709"/>
            </a:xfrm>
            <a:prstGeom prst="rect">
              <a:avLst/>
            </a:prstGeom>
          </p:spPr>
        </p:pic>
        <p:pic>
          <p:nvPicPr>
            <p:cNvPr id="8" name="Graphic 7" descr="Stop with solid fill">
              <a:extLst>
                <a:ext uri="{FF2B5EF4-FFF2-40B4-BE49-F238E27FC236}">
                  <a16:creationId xmlns:a16="http://schemas.microsoft.com/office/drawing/2014/main" id="{F5FAA50F-83A7-8BD3-A9CE-B57959C47563}"/>
                </a:ext>
              </a:extLst>
            </p:cNvPr>
            <p:cNvPicPr>
              <a:picLocks noChangeAspect="1"/>
            </p:cNvPicPr>
            <p:nvPr/>
          </p:nvPicPr>
          <p:blipFill>
            <a:blip>
              <a:extLst>
                <a:ext uri="{96DAC541-7B7A-43D3-8B79-37D633B846F1}">
                  <asvg:svgBlip xmlns:asvg="http://schemas.microsoft.com/office/drawing/2016/SVG/main" r:embed="rId39"/>
                </a:ext>
              </a:extLst>
            </a:blip>
            <a:stretch>
              <a:fillRect/>
            </a:stretch>
          </p:blipFill>
          <p:spPr>
            <a:xfrm>
              <a:off x="9051585" y="1451867"/>
              <a:ext cx="172709" cy="172709"/>
            </a:xfrm>
            <a:prstGeom prst="rect">
              <a:avLst/>
            </a:prstGeom>
          </p:spPr>
        </p:pic>
        <p:pic>
          <p:nvPicPr>
            <p:cNvPr id="9" name="Graphic 8" descr="Stop with solid fill">
              <a:extLst>
                <a:ext uri="{FF2B5EF4-FFF2-40B4-BE49-F238E27FC236}">
                  <a16:creationId xmlns:a16="http://schemas.microsoft.com/office/drawing/2014/main" id="{6628A0DC-05E6-7D0C-A5DB-C7D289AFE5AA}"/>
                </a:ext>
              </a:extLst>
            </p:cNvPr>
            <p:cNvPicPr>
              <a:picLocks noChangeAspect="1"/>
            </p:cNvPicPr>
            <p:nvPr/>
          </p:nvPicPr>
          <p:blipFill>
            <a:blip>
              <a:extLst>
                <a:ext uri="{96DAC541-7B7A-43D3-8B79-37D633B846F1}">
                  <asvg:svgBlip xmlns:asvg="http://schemas.microsoft.com/office/drawing/2016/SVG/main" r:embed="rId40"/>
                </a:ext>
              </a:extLst>
            </a:blip>
            <a:stretch>
              <a:fillRect/>
            </a:stretch>
          </p:blipFill>
          <p:spPr>
            <a:xfrm>
              <a:off x="8673838" y="1451867"/>
              <a:ext cx="172709" cy="172709"/>
            </a:xfrm>
            <a:prstGeom prst="rect">
              <a:avLst/>
            </a:prstGeom>
          </p:spPr>
        </p:pic>
      </p:grpSp>
      <p:grpSp>
        <p:nvGrpSpPr>
          <p:cNvPr id="10" name="Group 9">
            <a:extLst>
              <a:ext uri="{FF2B5EF4-FFF2-40B4-BE49-F238E27FC236}">
                <a16:creationId xmlns:a16="http://schemas.microsoft.com/office/drawing/2014/main" id="{001C3497-FADB-B89E-5437-793B81C1FDD6}"/>
              </a:ext>
              <a:ext uri="{C183D7F6-B498-43B3-948B-1728B52AA6E4}">
                <adec:decorative xmlns:adec="http://schemas.microsoft.com/office/drawing/2017/decorative" val="1"/>
              </a:ext>
            </a:extLst>
          </p:cNvPr>
          <p:cNvGrpSpPr/>
          <p:nvPr/>
        </p:nvGrpSpPr>
        <p:grpSpPr>
          <a:xfrm>
            <a:off x="10814385" y="499"/>
            <a:ext cx="1449896" cy="1219186"/>
            <a:chOff x="10404657" y="488"/>
            <a:chExt cx="1880209" cy="1955102"/>
          </a:xfrm>
          <a:solidFill>
            <a:srgbClr val="727372"/>
          </a:solidFill>
        </p:grpSpPr>
        <p:sp>
          <p:nvSpPr>
            <p:cNvPr id="11" name="Diagonal Stripe 10">
              <a:extLst>
                <a:ext uri="{FF2B5EF4-FFF2-40B4-BE49-F238E27FC236}">
                  <a16:creationId xmlns:a16="http://schemas.microsoft.com/office/drawing/2014/main" id="{0E3E2A1D-0331-1FD3-C283-23CDEA1A8E8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2" name="TextBox 11">
              <a:extLst>
                <a:ext uri="{FF2B5EF4-FFF2-40B4-BE49-F238E27FC236}">
                  <a16:creationId xmlns:a16="http://schemas.microsoft.com/office/drawing/2014/main" id="{B0CC74E1-4C0B-B3D3-D5B2-4E141724F0A1}"/>
                </a:ext>
              </a:extLst>
            </p:cNvPr>
            <p:cNvSpPr txBox="1"/>
            <p:nvPr/>
          </p:nvSpPr>
          <p:spPr>
            <a:xfrm rot="2502686">
              <a:off x="10735360" y="609465"/>
              <a:ext cx="154950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Tree>
    <p:extLst>
      <p:ext uri="{BB962C8B-B14F-4D97-AF65-F5344CB8AC3E}">
        <p14:creationId xmlns:p14="http://schemas.microsoft.com/office/powerpoint/2010/main" val="3144659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3.75E-6 0.03889 L 3.75E-6 2.96296E-6 " pathEditMode="relative" rAng="0" ptsTypes="AA">
                                      <p:cBhvr>
                                        <p:cTn id="21" dur="700" fill="hold"/>
                                        <p:tgtEl>
                                          <p:spTgt spid="26"/>
                                        </p:tgtEl>
                                        <p:attrNameLst>
                                          <p:attrName>ppt_x</p:attrName>
                                          <p:attrName>ppt_y</p:attrName>
                                        </p:attrNameLst>
                                      </p:cBhvr>
                                      <p:rCtr x="0" y="-1944"/>
                                    </p:animMotion>
                                  </p:childTnLst>
                                </p:cTn>
                              </p:par>
                            </p:childTnLst>
                          </p:cTn>
                        </p:par>
                        <p:par>
                          <p:cTn id="22" fill="hold">
                            <p:stCondLst>
                              <p:cond delay="14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1B4DF9-A737-819F-7FF2-97B5A7900EED}"/>
            </a:ext>
          </a:extLst>
        </p:cNvPr>
        <p:cNvGrpSpPr/>
        <p:nvPr/>
      </p:nvGrpSpPr>
      <p:grpSpPr>
        <a:xfrm>
          <a:off x="0" y="0"/>
          <a:ext cx="0" cy="0"/>
          <a:chOff x="0" y="0"/>
          <a:chExt cx="0" cy="0"/>
        </a:xfrm>
      </p:grpSpPr>
      <p:sp>
        <p:nvSpPr>
          <p:cNvPr id="4" name="Freeform 8">
            <a:extLst>
              <a:ext uri="{FF2B5EF4-FFF2-40B4-BE49-F238E27FC236}">
                <a16:creationId xmlns:a16="http://schemas.microsoft.com/office/drawing/2014/main" id="{DBCE3511-EEFF-4E77-8DFB-2A1931ED9CC3}"/>
              </a:ext>
              <a:ext uri="{C183D7F6-B498-43B3-948B-1728B52AA6E4}">
                <adec:decorative xmlns:adec="http://schemas.microsoft.com/office/drawing/2017/decorative" val="1"/>
              </a:ext>
            </a:extLst>
          </p:cNvPr>
          <p:cNvSpPr/>
          <p:nvPr/>
        </p:nvSpPr>
        <p:spPr bwMode="white">
          <a:xfrm>
            <a:off x="121475" y="1282444"/>
            <a:ext cx="11949049" cy="5443209"/>
          </a:xfrm>
          <a:prstGeom prst="roundRect">
            <a:avLst>
              <a:gd name="adj" fmla="val 2274"/>
            </a:avLst>
          </a:prstGeom>
          <a:solidFill>
            <a:srgbClr val="F4F3F5"/>
          </a:solidFill>
          <a:ln>
            <a:solidFill>
              <a:srgbClr val="D9D9D6"/>
            </a:soli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24" name="!Copilot">
            <a:extLst>
              <a:ext uri="{FF2B5EF4-FFF2-40B4-BE49-F238E27FC236}">
                <a16:creationId xmlns:a16="http://schemas.microsoft.com/office/drawing/2014/main" id="{AFE1E6B5-0064-8E02-F860-092E17B1D40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90197" y="285708"/>
            <a:ext cx="571728" cy="576658"/>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itle 2">
            <a:extLst>
              <a:ext uri="{FF2B5EF4-FFF2-40B4-BE49-F238E27FC236}">
                <a16:creationId xmlns:a16="http://schemas.microsoft.com/office/drawing/2014/main" id="{EA05900A-BCD4-9DC7-48C9-EC053FE7CE12}"/>
              </a:ext>
              <a:ext uri="{C183D7F6-B498-43B3-948B-1728B52AA6E4}">
                <adec:decorative xmlns:adec="http://schemas.microsoft.com/office/drawing/2017/decorative" val="0"/>
              </a:ext>
            </a:extLst>
          </p:cNvPr>
          <p:cNvSpPr txBox="1">
            <a:spLocks noGrp="1"/>
          </p:cNvSpPr>
          <p:nvPr>
            <p:ph type="title" idx="4294967295"/>
          </p:nvPr>
        </p:nvSpPr>
        <p:spPr>
          <a:xfrm>
            <a:off x="367937" y="316580"/>
            <a:ext cx="11530376" cy="498598"/>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defPPr>
              <a:defRPr lang="en-US"/>
            </a:defPPr>
            <a:lvl1pPr algn="ctr" fontAlgn="base">
              <a:lnSpc>
                <a:spcPct val="90000"/>
              </a:lnSpc>
              <a:spcBef>
                <a:spcPct val="0"/>
              </a:spcBef>
              <a:spcAft>
                <a:spcPct val="0"/>
              </a:spcAft>
              <a:defRPr sz="1600" b="1">
                <a:ln w="3175">
                  <a:noFill/>
                </a:ln>
                <a:gradFill>
                  <a:gsLst>
                    <a:gs pos="77528">
                      <a:srgbClr val="000000"/>
                    </a:gs>
                    <a:gs pos="53933">
                      <a:srgbClr val="000000"/>
                    </a:gs>
                  </a:gsLst>
                  <a:path path="circle">
                    <a:fillToRect l="100000" b="100000"/>
                  </a:path>
                </a:gradFill>
                <a:latin typeface="+mj-lt"/>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lang="en-US" sz="3600" noProof="0" dirty="0">
                <a:gradFill>
                  <a:gsLst>
                    <a:gs pos="971">
                      <a:srgbClr val="2897CE"/>
                    </a:gs>
                    <a:gs pos="100000">
                      <a:srgbClr val="8678D6"/>
                    </a:gs>
                  </a:gsLst>
                  <a:lin ang="2700000" scaled="0"/>
                </a:gradFill>
                <a:cs typeface="Segoe UI Semibold"/>
              </a:rPr>
              <a:t>Microsoft 365 Copilot Public Roadmap </a:t>
            </a:r>
            <a:endParaRPr kumimoji="0" lang="en-US" sz="3600" b="1" i="0" u="none" strike="noStrike" kern="1200" cap="none" spc="-50" normalizeH="0" baseline="0" noProof="0" dirty="0">
              <a:ln w="3175">
                <a:noFill/>
              </a:ln>
              <a:gradFill>
                <a:gsLst>
                  <a:gs pos="971">
                    <a:srgbClr val="2897CE"/>
                  </a:gs>
                  <a:gs pos="100000">
                    <a:srgbClr val="8678D6"/>
                  </a:gs>
                </a:gsLst>
                <a:lin ang="2700000" scaled="0"/>
              </a:gradFill>
              <a:effectLst/>
              <a:uLnTx/>
              <a:uFillTx/>
              <a:latin typeface="Segoe UI Semibold"/>
              <a:ea typeface="+mn-ea"/>
              <a:cs typeface="Segoe UI Semibold"/>
            </a:endParaRPr>
          </a:p>
        </p:txBody>
      </p:sp>
      <p:sp>
        <p:nvSpPr>
          <p:cNvPr id="23" name="Rectangle: Rounded Corners 22">
            <a:extLst>
              <a:ext uri="{FF2B5EF4-FFF2-40B4-BE49-F238E27FC236}">
                <a16:creationId xmlns:a16="http://schemas.microsoft.com/office/drawing/2014/main" id="{C3995224-E863-EAAE-1DD9-B0E07BAC160C}"/>
              </a:ext>
              <a:ext uri="{C183D7F6-B498-43B3-948B-1728B52AA6E4}">
                <adec:decorative xmlns:adec="http://schemas.microsoft.com/office/drawing/2017/decorative" val="1"/>
              </a:ext>
            </a:extLst>
          </p:cNvPr>
          <p:cNvSpPr/>
          <p:nvPr/>
        </p:nvSpPr>
        <p:spPr bwMode="auto">
          <a:xfrm>
            <a:off x="147108" y="1304007"/>
            <a:ext cx="5731291" cy="394335"/>
          </a:xfrm>
          <a:prstGeom prst="roundRect">
            <a:avLst>
              <a:gd name="adj" fmla="val 11034"/>
            </a:avLst>
          </a:prstGeom>
          <a:solidFill>
            <a:schemeClr val="bg1"/>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defTabSz="932472" fontAlgn="base">
              <a:spcBef>
                <a:spcPct val="0"/>
              </a:spcBef>
              <a:spcAft>
                <a:spcPct val="0"/>
              </a:spcAft>
              <a:defRPr/>
            </a:pPr>
            <a:r>
              <a:rPr lang="en-US" noProof="0" dirty="0">
                <a:solidFill>
                  <a:srgbClr val="0078D4"/>
                </a:solidFill>
                <a:latin typeface="Segoe UI Semibold"/>
              </a:rPr>
              <a:t>In development (</a:t>
            </a:r>
            <a:r>
              <a:rPr lang="en-US" dirty="0">
                <a:solidFill>
                  <a:srgbClr val="0078D4"/>
                </a:solidFill>
                <a:latin typeface="Segoe UI Semibold"/>
              </a:rPr>
              <a:t>71</a:t>
            </a:r>
            <a:r>
              <a:rPr lang="en-US" noProof="0" dirty="0">
                <a:solidFill>
                  <a:srgbClr val="0078D4"/>
                </a:solidFill>
                <a:latin typeface="Segoe UI Semibold"/>
              </a:rPr>
              <a:t>)</a:t>
            </a:r>
            <a:endParaRPr kumimoji="0" lang="en-US" b="0" i="1" u="none" strike="noStrike" kern="1200" cap="none" spc="0" normalizeH="0" baseline="0" noProof="0" dirty="0">
              <a:ln>
                <a:noFill/>
              </a:ln>
              <a:solidFill>
                <a:srgbClr val="0078D4"/>
              </a:solidFill>
              <a:effectLst/>
              <a:uLnTx/>
              <a:uFillTx/>
              <a:latin typeface="Segoe UI Semibold"/>
              <a:ea typeface="+mn-ea"/>
              <a:cs typeface="+mn-cs"/>
            </a:endParaRPr>
          </a:p>
        </p:txBody>
      </p:sp>
      <p:sp>
        <p:nvSpPr>
          <p:cNvPr id="30" name="Rounded Rectangle 18">
            <a:extLst>
              <a:ext uri="{FF2B5EF4-FFF2-40B4-BE49-F238E27FC236}">
                <a16:creationId xmlns:a16="http://schemas.microsoft.com/office/drawing/2014/main" id="{7E177032-1ABD-1819-D2E7-6DF713EC31E4}"/>
              </a:ext>
            </a:extLst>
          </p:cNvPr>
          <p:cNvSpPr>
            <a:spLocks/>
          </p:cNvSpPr>
          <p:nvPr/>
        </p:nvSpPr>
        <p:spPr bwMode="auto">
          <a:xfrm>
            <a:off x="2670412" y="858627"/>
            <a:ext cx="6851176" cy="312344"/>
          </a:xfrm>
          <a:prstGeom prst="roundRect">
            <a:avLst>
              <a:gd name="adj" fmla="val 50000"/>
            </a:avLst>
          </a:prstGeom>
          <a:gradFill flip="none" rotWithShape="1">
            <a:gsLst>
              <a:gs pos="35000">
                <a:srgbClr val="8DC8E8"/>
              </a:gs>
              <a:gs pos="10000">
                <a:srgbClr val="D59ED7"/>
              </a:gs>
            </a:gsLst>
            <a:path path="circle">
              <a:fillToRect l="100000" t="100000"/>
            </a:path>
            <a:tileRect r="-100000" b="-100000"/>
          </a:gradFill>
          <a:ln>
            <a:noFill/>
            <a:prstDash/>
          </a:ln>
          <a:effectLst>
            <a:outerShdw blurRad="63500" dist="127000" dir="2700000" algn="tl" rotWithShape="0">
              <a:srgbClr val="000000">
                <a:alpha val="50000"/>
              </a:srgbClr>
            </a:outerShdw>
          </a:effectLst>
        </p:spPr>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b="0" i="0"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In development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“Changed</a:t>
            </a:r>
            <a:r>
              <a:rPr lang="en-US" i="1" dirty="0">
                <a:ln w="3175">
                  <a:noFill/>
                </a:ln>
                <a:gradFill>
                  <a:gsLst>
                    <a:gs pos="1124">
                      <a:srgbClr val="000000"/>
                    </a:gs>
                    <a:gs pos="17416">
                      <a:srgbClr val="000000"/>
                    </a:gs>
                  </a:gsLst>
                  <a:path path="circle">
                    <a:fillToRect l="100000" b="100000"/>
                  </a:path>
                </a:gradFill>
                <a:latin typeface="Segoe UI Variable display Semibold"/>
                <a:cs typeface="Segoe UI"/>
              </a:rPr>
              <a:t> </a:t>
            </a:r>
            <a:r>
              <a:rPr kumimoji="0" lang="en-US" b="0" i="1" u="none" strike="noStrike" kern="1200" cap="none" spc="0" normalizeH="0" baseline="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within</a:t>
            </a:r>
            <a:r>
              <a:rPr kumimoji="0" lang="en-US" b="0" i="1" u="none" strike="noStrike" kern="1200" cap="none" spc="0" normalizeH="0" noProof="0" dirty="0">
                <a:ln w="3175">
                  <a:noFill/>
                </a:ln>
                <a:gradFill>
                  <a:gsLst>
                    <a:gs pos="1124">
                      <a:srgbClr val="000000"/>
                    </a:gs>
                    <a:gs pos="17416">
                      <a:srgbClr val="000000"/>
                    </a:gs>
                  </a:gsLst>
                  <a:path path="circle">
                    <a:fillToRect l="100000" b="100000"/>
                  </a:path>
                </a:gradFill>
                <a:effectLst/>
                <a:uLnTx/>
                <a:uFillTx/>
                <a:latin typeface="Segoe UI Variable display Semibold"/>
                <a:ea typeface="+mn-ea"/>
                <a:cs typeface="Segoe UI"/>
              </a:rPr>
              <a:t> last month”</a:t>
            </a:r>
            <a:endParaRPr kumimoji="0" lang="en-US" sz="1400" b="0" i="1" u="none" strike="noStrike" kern="1200" cap="none" spc="0" normalizeH="0" baseline="0" noProof="0" dirty="0">
              <a:ln>
                <a:noFill/>
              </a:ln>
              <a:solidFill>
                <a:srgbClr val="1A1A1A"/>
              </a:solidFill>
              <a:effectLst/>
              <a:uLnTx/>
              <a:uFillTx/>
              <a:latin typeface="Segoe UI"/>
              <a:ea typeface="+mn-ea"/>
            </a:endParaRPr>
          </a:p>
        </p:txBody>
      </p:sp>
      <p:sp>
        <p:nvSpPr>
          <p:cNvPr id="26" name="TextBox 18">
            <a:extLst>
              <a:ext uri="{FF2B5EF4-FFF2-40B4-BE49-F238E27FC236}">
                <a16:creationId xmlns:a16="http://schemas.microsoft.com/office/drawing/2014/main" id="{44365621-2C67-30DA-87D9-517B77A6DD2F}"/>
              </a:ext>
            </a:extLst>
          </p:cNvPr>
          <p:cNvSpPr txBox="1"/>
          <p:nvPr/>
        </p:nvSpPr>
        <p:spPr>
          <a:xfrm>
            <a:off x="196804" y="1477110"/>
            <a:ext cx="11848088" cy="4944558"/>
          </a:xfrm>
          <a:prstGeom prst="rect">
            <a:avLst/>
          </a:prstGeom>
          <a:noFill/>
        </p:spPr>
        <p:txBody>
          <a:bodyPr wrap="square" lIns="0" tIns="0" rIns="0" bIns="0" numCol="2"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endParaRPr lang="en-GB" sz="900" dirty="0">
              <a:hlinkClick r:id="rId4"/>
            </a:endParaRPr>
          </a:p>
          <a:p>
            <a:pPr marL="171450" indent="-171450">
              <a:buFont typeface="Arial" panose="020B0604020202020204" pitchFamily="34" charset="0"/>
              <a:buChar char="•"/>
            </a:pPr>
            <a:endParaRPr lang="en-GB" sz="900" dirty="0">
              <a:hlinkClick r:id="rId4"/>
            </a:endParaRPr>
          </a:p>
          <a:p>
            <a:pPr marL="171450" indent="-171450">
              <a:buFont typeface="Arial" panose="020B0604020202020204" pitchFamily="34" charset="0"/>
              <a:buChar char="•"/>
            </a:pPr>
            <a:r>
              <a:rPr lang="en-GB" sz="900" dirty="0">
                <a:hlinkClick r:id="rId4"/>
              </a:rPr>
              <a:t>Copilot Analytics - Export metrics in the Copilot Dashboard at Day Level</a:t>
            </a:r>
            <a:endParaRPr lang="en-GB" sz="900" dirty="0"/>
          </a:p>
          <a:p>
            <a:pPr marL="171450" indent="-171450">
              <a:buFont typeface="Arial" panose="020B0604020202020204" pitchFamily="34" charset="0"/>
              <a:buChar char="•"/>
            </a:pPr>
            <a:r>
              <a:rPr lang="en-GB" sz="900" dirty="0">
                <a:hlinkClick r:id="rId5"/>
              </a:rPr>
              <a:t>Capture voice notes in the Microsoft 365 Copilot mobile app</a:t>
            </a:r>
            <a:endParaRPr lang="en-GB" sz="900" dirty="0"/>
          </a:p>
          <a:p>
            <a:pPr marL="171450" indent="-171450">
              <a:buFont typeface="Arial" panose="020B0604020202020204" pitchFamily="34" charset="0"/>
              <a:buChar char="•"/>
            </a:pPr>
            <a:r>
              <a:rPr lang="en-GB" sz="900" dirty="0">
                <a:hlinkClick r:id="rId6"/>
              </a:rPr>
              <a:t>Web Link as a Reference in Copilot Notebooks</a:t>
            </a:r>
            <a:endParaRPr lang="en-GB" sz="900" dirty="0"/>
          </a:p>
          <a:p>
            <a:pPr marL="171450" indent="-171450">
              <a:buFont typeface="Arial" panose="020B0604020202020204" pitchFamily="34" charset="0"/>
              <a:buChar char="•"/>
            </a:pPr>
            <a:r>
              <a:rPr lang="en-GB" sz="900" dirty="0">
                <a:hlinkClick r:id="rId7"/>
              </a:rPr>
              <a:t>Microsoft Viva: Insights - New Copilot Metrics Available</a:t>
            </a:r>
            <a:endParaRPr lang="en-GB" sz="900" dirty="0"/>
          </a:p>
          <a:p>
            <a:pPr marL="171450" indent="-171450">
              <a:buFont typeface="Arial" panose="020B0604020202020204" pitchFamily="34" charset="0"/>
              <a:buChar char="•"/>
            </a:pPr>
            <a:r>
              <a:rPr lang="en-GB" sz="900" dirty="0">
                <a:hlinkClick r:id="rId8"/>
              </a:rPr>
              <a:t>Reference SharePoint libraries and OneDrive folders when creating a presentation with Agent Mode in PowerPoint</a:t>
            </a:r>
            <a:endParaRPr lang="en-GB" sz="900" dirty="0"/>
          </a:p>
          <a:p>
            <a:pPr marL="171450" indent="-171450">
              <a:buFont typeface="Arial" panose="020B0604020202020204" pitchFamily="34" charset="0"/>
              <a:buChar char="•"/>
            </a:pPr>
            <a:r>
              <a:rPr lang="en-GB" sz="900" dirty="0">
                <a:hlinkClick r:id="rId9"/>
              </a:rPr>
              <a:t>Share agents to Teams</a:t>
            </a:r>
            <a:endParaRPr lang="en-GB" sz="900" dirty="0"/>
          </a:p>
          <a:p>
            <a:pPr marL="171450" indent="-171450">
              <a:buFont typeface="Arial" panose="020B0604020202020204" pitchFamily="34" charset="0"/>
              <a:buChar char="•"/>
            </a:pPr>
            <a:r>
              <a:rPr lang="en-GB" sz="900" dirty="0">
                <a:hlinkClick r:id="rId10"/>
              </a:rPr>
              <a:t>Create Videos in the Clipchamp Start Page</a:t>
            </a:r>
            <a:endParaRPr lang="en-GB" sz="900" dirty="0"/>
          </a:p>
          <a:p>
            <a:pPr marL="171450" indent="-171450">
              <a:buFont typeface="Arial" panose="020B0604020202020204" pitchFamily="34" charset="0"/>
              <a:buChar char="•"/>
            </a:pPr>
            <a:r>
              <a:rPr lang="en-GB" sz="900" dirty="0">
                <a:hlinkClick r:id="rId11"/>
              </a:rPr>
              <a:t>Excel: =COPILOT Function</a:t>
            </a:r>
            <a:endParaRPr lang="en-GB" sz="900" dirty="0"/>
          </a:p>
          <a:p>
            <a:pPr marL="171450" indent="-171450">
              <a:buFont typeface="Arial" panose="020B0604020202020204" pitchFamily="34" charset="0"/>
              <a:buChar char="•"/>
            </a:pPr>
            <a:r>
              <a:rPr lang="en-GB" sz="900" dirty="0">
                <a:hlinkClick r:id="rId12"/>
              </a:rPr>
              <a:t>Satisfaction Rate Metric for Microsoft 365 Copilot in Copilot Dashboard</a:t>
            </a:r>
            <a:endParaRPr lang="en-GB" sz="900" dirty="0"/>
          </a:p>
          <a:p>
            <a:pPr marL="171450" indent="-171450">
              <a:buFont typeface="Arial" panose="020B0604020202020204" pitchFamily="34" charset="0"/>
              <a:buChar char="•"/>
            </a:pPr>
            <a:r>
              <a:rPr lang="en-GB" sz="900" dirty="0">
                <a:hlinkClick r:id="rId13"/>
              </a:rPr>
              <a:t>Generate text for a PowerPoint slide using slide context</a:t>
            </a:r>
            <a:endParaRPr lang="en-GB" sz="900" dirty="0"/>
          </a:p>
          <a:p>
            <a:pPr marL="171450" indent="-171450">
              <a:buFont typeface="Arial" panose="020B0604020202020204" pitchFamily="34" charset="0"/>
              <a:buChar char="•"/>
            </a:pPr>
            <a:r>
              <a:rPr lang="en-GB" sz="900" dirty="0">
                <a:hlinkClick r:id="rId14"/>
              </a:rPr>
              <a:t>Content Sources in Copilot Chat</a:t>
            </a:r>
            <a:endParaRPr lang="en-GB" sz="900" dirty="0"/>
          </a:p>
          <a:p>
            <a:pPr marL="171450" indent="-171450">
              <a:buFont typeface="Arial" panose="020B0604020202020204" pitchFamily="34" charset="0"/>
              <a:buChar char="•"/>
            </a:pPr>
            <a:r>
              <a:rPr lang="en-GB" sz="900" dirty="0">
                <a:hlinkClick r:id="rId15"/>
              </a:rPr>
              <a:t>SharePoint: Chat one-on-one with SharePoint agents in Teams</a:t>
            </a:r>
            <a:endParaRPr lang="en-GB" sz="900" dirty="0"/>
          </a:p>
          <a:p>
            <a:pPr marL="171450" indent="-171450">
              <a:buFont typeface="Arial" panose="020B0604020202020204" pitchFamily="34" charset="0"/>
              <a:buChar char="•"/>
            </a:pPr>
            <a:r>
              <a:rPr lang="en-GB" sz="900" dirty="0">
                <a:hlinkClick r:id="rId16"/>
              </a:rPr>
              <a:t>Copilot can edit your document by default in Word</a:t>
            </a:r>
            <a:endParaRPr lang="en-GB" sz="900" dirty="0"/>
          </a:p>
          <a:p>
            <a:pPr marL="171450" indent="-171450">
              <a:buFont typeface="Arial" panose="020B0604020202020204" pitchFamily="34" charset="0"/>
              <a:buChar char="•"/>
            </a:pPr>
            <a:r>
              <a:rPr lang="en-GB" sz="900" dirty="0">
                <a:hlinkClick r:id="rId17"/>
              </a:rPr>
              <a:t>Copilot uses enterprise assets hosted on Adobe Experience Manager when creating presentations</a:t>
            </a:r>
            <a:endParaRPr lang="en-GB" sz="900" dirty="0"/>
          </a:p>
          <a:p>
            <a:pPr marL="171450" indent="-171450">
              <a:buFont typeface="Arial" panose="020B0604020202020204" pitchFamily="34" charset="0"/>
              <a:buChar char="•"/>
            </a:pPr>
            <a:r>
              <a:rPr lang="en-GB" sz="900" dirty="0">
                <a:hlinkClick r:id="rId18"/>
              </a:rPr>
              <a:t>Microsoft SharePoint: New web part for FAQs</a:t>
            </a:r>
            <a:endParaRPr lang="en-GB" sz="900" dirty="0"/>
          </a:p>
          <a:p>
            <a:pPr marL="171450" indent="-171450">
              <a:buFont typeface="Arial" panose="020B0604020202020204" pitchFamily="34" charset="0"/>
              <a:buChar char="•"/>
            </a:pPr>
            <a:r>
              <a:rPr lang="en-GB" sz="900" dirty="0">
                <a:hlinkClick r:id="rId19"/>
              </a:rPr>
              <a:t>Branded footer in the Microsoft 365 Copilot app</a:t>
            </a:r>
            <a:endParaRPr lang="en-GB" sz="900" dirty="0"/>
          </a:p>
          <a:p>
            <a:pPr marL="171450" indent="-171450">
              <a:buFont typeface="Arial" panose="020B0604020202020204" pitchFamily="34" charset="0"/>
              <a:buChar char="•"/>
            </a:pPr>
            <a:r>
              <a:rPr lang="en-GB" sz="900" dirty="0">
                <a:hlinkClick r:id="rId20"/>
              </a:rPr>
              <a:t>Copilot Analytics - Agent Dashboard.</a:t>
            </a:r>
            <a:endParaRPr lang="en-GB" sz="900" dirty="0"/>
          </a:p>
          <a:p>
            <a:pPr marL="171450" indent="-171450">
              <a:buFont typeface="Arial" panose="020B0604020202020204" pitchFamily="34" charset="0"/>
              <a:buChar char="•"/>
            </a:pPr>
            <a:r>
              <a:rPr lang="en-GB" sz="900" dirty="0">
                <a:hlinkClick r:id="rId21"/>
              </a:rPr>
              <a:t>Copilot Analytics - Prompt category metrics for Microsoft 365 Copilot Chat</a:t>
            </a:r>
            <a:endParaRPr lang="en-GB" sz="900" dirty="0"/>
          </a:p>
          <a:p>
            <a:pPr marL="171450" indent="-171450">
              <a:buFont typeface="Arial" panose="020B0604020202020204" pitchFamily="34" charset="0"/>
              <a:buChar char="•"/>
            </a:pPr>
            <a:r>
              <a:rPr lang="en-GB" sz="900" dirty="0">
                <a:hlinkClick r:id="rId22"/>
              </a:rPr>
              <a:t>Explain slide selection during PowerPoint Live</a:t>
            </a:r>
            <a:endParaRPr lang="en-GB" sz="900" dirty="0"/>
          </a:p>
          <a:p>
            <a:pPr marL="171450" indent="-171450">
              <a:buFont typeface="Arial" panose="020B0604020202020204" pitchFamily="34" charset="0"/>
              <a:buChar char="•"/>
            </a:pPr>
            <a:r>
              <a:rPr lang="en-GB" sz="900" dirty="0">
                <a:hlinkClick r:id="rId23"/>
              </a:rPr>
              <a:t>Microsoft Viva: Copilot Analytics: Copilot adoption PBI version update including Power user insights.</a:t>
            </a:r>
            <a:endParaRPr lang="en-GB" sz="900" dirty="0"/>
          </a:p>
          <a:p>
            <a:pPr marL="171450" indent="-171450">
              <a:buFont typeface="Arial" panose="020B0604020202020204" pitchFamily="34" charset="0"/>
              <a:buChar char="•"/>
            </a:pPr>
            <a:r>
              <a:rPr lang="en-GB" sz="900" dirty="0">
                <a:hlinkClick r:id="rId24"/>
              </a:rPr>
              <a:t>Express voice </a:t>
            </a:r>
            <a:r>
              <a:rPr lang="en-GB" sz="900" dirty="0" err="1">
                <a:hlinkClick r:id="rId24"/>
              </a:rPr>
              <a:t>enrollment</a:t>
            </a:r>
            <a:r>
              <a:rPr lang="en-GB" sz="900" dirty="0">
                <a:hlinkClick r:id="rId24"/>
              </a:rPr>
              <a:t> in Microsoft Teams</a:t>
            </a:r>
            <a:endParaRPr lang="en-GB" sz="900" dirty="0"/>
          </a:p>
          <a:p>
            <a:pPr marL="171450" indent="-171450">
              <a:buFont typeface="Arial" panose="020B0604020202020204" pitchFamily="34" charset="0"/>
              <a:buChar char="•"/>
            </a:pPr>
            <a:r>
              <a:rPr lang="en-GB" sz="900" dirty="0">
                <a:hlinkClick r:id="rId25"/>
              </a:rPr>
              <a:t>Local file support for Agent Mode in Excel</a:t>
            </a:r>
            <a:endParaRPr lang="en-GB" sz="900" dirty="0"/>
          </a:p>
          <a:p>
            <a:pPr marL="171450" indent="-171450">
              <a:buFont typeface="Arial" panose="020B0604020202020204" pitchFamily="34" charset="0"/>
              <a:buChar char="•"/>
            </a:pPr>
            <a:r>
              <a:rPr lang="en-GB" sz="900" dirty="0">
                <a:hlinkClick r:id="rId26"/>
              </a:rPr>
              <a:t>Microsoft Viva: Copilot Dashboard - Broader access to M365 Copilot Chat insights</a:t>
            </a:r>
            <a:endParaRPr lang="en-GB" sz="900" dirty="0"/>
          </a:p>
          <a:p>
            <a:pPr marL="171450" indent="-171450">
              <a:buFont typeface="Arial" panose="020B0604020202020204" pitchFamily="34" charset="0"/>
              <a:buChar char="•"/>
            </a:pPr>
            <a:r>
              <a:rPr lang="en-GB" sz="900" dirty="0">
                <a:hlinkClick r:id="rId27"/>
              </a:rPr>
              <a:t>Copilot - Billing and usage - Standalone consumption of prepaid capacity pack credits</a:t>
            </a:r>
            <a:endParaRPr lang="en-GB" sz="900" dirty="0"/>
          </a:p>
          <a:p>
            <a:pPr marL="171450" indent="-171450">
              <a:buFont typeface="Arial" panose="020B0604020202020204" pitchFamily="34" charset="0"/>
              <a:buChar char="•"/>
            </a:pPr>
            <a:r>
              <a:rPr lang="en-GB" sz="900" dirty="0">
                <a:hlinkClick r:id="rId28"/>
              </a:rPr>
              <a:t>Microsoft Edge: Summarization, Translation, and Citation will soon be supported by Microsoft Copilot and Microsoft 365 Copilot Chat in our menus</a:t>
            </a:r>
            <a:endParaRPr lang="en-GB" sz="900" dirty="0"/>
          </a:p>
          <a:p>
            <a:pPr marL="171450" indent="-171450">
              <a:buFont typeface="Arial" panose="020B0604020202020204" pitchFamily="34" charset="0"/>
              <a:buChar char="•"/>
            </a:pPr>
            <a:r>
              <a:rPr lang="en-GB" sz="900" dirty="0">
                <a:hlinkClick r:id="rId29"/>
              </a:rPr>
              <a:t>[Copilot Extensibility] IT Admins will be able to enable Anthropic models by specific users and groups in the tenant</a:t>
            </a:r>
            <a:endParaRPr lang="en-GB" sz="900" dirty="0"/>
          </a:p>
          <a:p>
            <a:pPr marL="171450" indent="-171450">
              <a:buFont typeface="Arial" panose="020B0604020202020204" pitchFamily="34" charset="0"/>
              <a:buChar char="•"/>
            </a:pPr>
            <a:r>
              <a:rPr lang="en-GB" sz="900" dirty="0">
                <a:hlinkClick r:id="rId30"/>
              </a:rPr>
              <a:t>Submit agent to Agent Store from Agent Builder</a:t>
            </a:r>
            <a:endParaRPr lang="en-GB" sz="900" dirty="0"/>
          </a:p>
          <a:p>
            <a:pPr marL="171450" indent="-171450">
              <a:buFont typeface="Arial" panose="020B0604020202020204" pitchFamily="34" charset="0"/>
              <a:buChar char="•"/>
            </a:pPr>
            <a:r>
              <a:rPr lang="en-GB" sz="900" dirty="0">
                <a:hlinkClick r:id="rId31"/>
              </a:rPr>
              <a:t>Reference an attached PowerPoint deck’s style when creating a new presentation with Agent Mode in PowerPoint</a:t>
            </a:r>
            <a:endParaRPr lang="en-GB" sz="900" dirty="0"/>
          </a:p>
          <a:p>
            <a:pPr marL="171450" indent="-171450">
              <a:buFont typeface="Arial" panose="020B0604020202020204" pitchFamily="34" charset="0"/>
              <a:buChar char="•"/>
            </a:pPr>
            <a:r>
              <a:rPr lang="en-GB" sz="900" dirty="0">
                <a:hlinkClick r:id="rId32"/>
              </a:rPr>
              <a:t>Real-time voice interactions in a podcast in Word</a:t>
            </a:r>
            <a:endParaRPr lang="en-GB" sz="900" dirty="0"/>
          </a:p>
          <a:p>
            <a:pPr marL="171450" indent="-171450">
              <a:buFont typeface="Arial" panose="020B0604020202020204" pitchFamily="34" charset="0"/>
              <a:buChar char="•"/>
            </a:pPr>
            <a:r>
              <a:rPr lang="en-GB" sz="900" dirty="0">
                <a:hlinkClick r:id="rId33"/>
              </a:rPr>
              <a:t>Viva Engage - Agents in communities</a:t>
            </a:r>
            <a:endParaRPr lang="en-GB" sz="900" dirty="0"/>
          </a:p>
          <a:p>
            <a:pPr marL="171450" indent="-171450">
              <a:buFont typeface="Arial" panose="020B0604020202020204" pitchFamily="34" charset="0"/>
              <a:buChar char="•"/>
            </a:pPr>
            <a:r>
              <a:rPr lang="en-GB" sz="900" dirty="0">
                <a:hlinkClick r:id="rId34"/>
              </a:rPr>
              <a:t>Admins will be able to define rules to automate agent lifecycle management.</a:t>
            </a:r>
            <a:endParaRPr lang="en-GB" sz="900" dirty="0"/>
          </a:p>
          <a:p>
            <a:pPr marL="171450" indent="-171450">
              <a:buFont typeface="Arial" panose="020B0604020202020204" pitchFamily="34" charset="0"/>
              <a:buChar char="•"/>
            </a:pPr>
            <a:r>
              <a:rPr lang="en-GB" sz="900" dirty="0">
                <a:hlinkClick r:id="rId35"/>
              </a:rPr>
              <a:t>Infinite Scroll Chat History</a:t>
            </a:r>
            <a:endParaRPr lang="en-GB" sz="900" dirty="0"/>
          </a:p>
          <a:p>
            <a:pPr marL="171450" indent="-171450">
              <a:buFont typeface="Arial" panose="020B0604020202020204" pitchFamily="34" charset="0"/>
              <a:buChar char="•"/>
            </a:pPr>
            <a:r>
              <a:rPr lang="en-GB" sz="900" dirty="0">
                <a:hlinkClick r:id="rId36"/>
              </a:rPr>
              <a:t>Microsoft 365 admin center: Copilot - Billing &amp; usage: High-usage users</a:t>
            </a:r>
            <a:endParaRPr lang="en-GB" sz="900" dirty="0"/>
          </a:p>
          <a:p>
            <a:pPr marL="171450" indent="-171450">
              <a:buFont typeface="Arial" panose="020B0604020202020204" pitchFamily="34" charset="0"/>
              <a:buChar char="•"/>
            </a:pPr>
            <a:r>
              <a:rPr lang="en-GB" sz="900" dirty="0">
                <a:hlinkClick r:id="rId37"/>
              </a:rPr>
              <a:t>Consecutive mode for Interpreter</a:t>
            </a:r>
            <a:endParaRPr lang="en-GB" sz="900" dirty="0"/>
          </a:p>
          <a:p>
            <a:pPr marL="171450" indent="-171450">
              <a:buFont typeface="Arial" panose="020B0604020202020204" pitchFamily="34" charset="0"/>
              <a:buChar char="•"/>
            </a:pPr>
            <a:r>
              <a:rPr lang="en-GB" sz="900" dirty="0">
                <a:hlinkClick r:id="rId38"/>
              </a:rPr>
              <a:t>Data Loss Prevention to prevent Microsoft 365 Copilot processing content with sensitivity labels supports all storage locations</a:t>
            </a:r>
            <a:endParaRPr lang="en-GB" sz="900" dirty="0"/>
          </a:p>
          <a:p>
            <a:pPr marL="171450" indent="-171450">
              <a:buFont typeface="Arial" panose="020B0604020202020204" pitchFamily="34" charset="0"/>
              <a:buChar char="•"/>
            </a:pPr>
            <a:r>
              <a:rPr lang="en-GB" sz="900" dirty="0">
                <a:hlinkClick r:id="rId39"/>
              </a:rPr>
              <a:t>Chat &amp; Search Browser Extension for Chrome</a:t>
            </a:r>
            <a:endParaRPr lang="en-GB" sz="900" dirty="0"/>
          </a:p>
          <a:p>
            <a:pPr marL="171450" indent="-171450">
              <a:buFont typeface="Arial" panose="020B0604020202020204" pitchFamily="34" charset="0"/>
              <a:buChar char="•"/>
            </a:pPr>
            <a:r>
              <a:rPr lang="en-GB" sz="900" dirty="0">
                <a:hlinkClick r:id="rId40"/>
              </a:rPr>
              <a:t>Microsoft Graph APIs for App &amp; Agent Inventory and Details.</a:t>
            </a:r>
            <a:endParaRPr lang="en-GB" sz="900" dirty="0"/>
          </a:p>
          <a:p>
            <a:pPr marL="171450" indent="-171450">
              <a:buFont typeface="Arial" panose="020B0604020202020204" pitchFamily="34" charset="0"/>
              <a:buChar char="•"/>
            </a:pPr>
            <a:r>
              <a:rPr lang="en-GB" sz="900" dirty="0">
                <a:hlinkClick r:id="rId41"/>
              </a:rPr>
              <a:t>OneDrive: Microsoft 365 Copilot in OneDrive</a:t>
            </a:r>
            <a:endParaRPr lang="en-GB" sz="900" dirty="0"/>
          </a:p>
          <a:p>
            <a:pPr marL="171450" indent="-171450">
              <a:buFont typeface="Arial" panose="020B0604020202020204" pitchFamily="34" charset="0"/>
              <a:buChar char="•"/>
            </a:pPr>
            <a:r>
              <a:rPr lang="en-GB" sz="900" dirty="0">
                <a:hlinkClick r:id="rId42"/>
              </a:rPr>
              <a:t>Create executive summary slides with Agent Mode in PowerPoint</a:t>
            </a:r>
            <a:endParaRPr lang="en-GB" sz="900" dirty="0"/>
          </a:p>
          <a:p>
            <a:pPr marL="171450" indent="-171450">
              <a:buFont typeface="Arial" panose="020B0604020202020204" pitchFamily="34" charset="0"/>
              <a:buChar char="•"/>
            </a:pPr>
            <a:r>
              <a:rPr lang="en-GB" sz="900" dirty="0">
                <a:hlinkClick r:id="rId43"/>
              </a:rPr>
              <a:t>Microsoft Edge: Adding contextual nudges to the Microsoft 365 Copilot Chat icon</a:t>
            </a:r>
            <a:endParaRPr lang="en-GB" sz="900" dirty="0"/>
          </a:p>
          <a:p>
            <a:pPr marL="171450" indent="-171450">
              <a:buFont typeface="Arial" panose="020B0604020202020204" pitchFamily="34" charset="0"/>
              <a:buChar char="•"/>
            </a:pPr>
            <a:r>
              <a:rPr lang="en-GB" sz="900" dirty="0">
                <a:hlinkClick r:id="rId44"/>
              </a:rPr>
              <a:t>Support permission sync missed in incremental crawl</a:t>
            </a:r>
            <a:endParaRPr lang="en-GB" sz="900" dirty="0"/>
          </a:p>
          <a:p>
            <a:pPr marL="171450" indent="-171450">
              <a:buFont typeface="Arial" panose="020B0604020202020204" pitchFamily="34" charset="0"/>
              <a:buChar char="•"/>
            </a:pPr>
            <a:r>
              <a:rPr lang="en-GB" sz="900" dirty="0">
                <a:hlinkClick r:id="rId45"/>
              </a:rPr>
              <a:t>Ask Copilot about highlighted response content</a:t>
            </a:r>
            <a:endParaRPr lang="en-GB" sz="900" dirty="0"/>
          </a:p>
          <a:p>
            <a:pPr marL="171450" indent="-171450">
              <a:buFont typeface="Arial" panose="020B0604020202020204" pitchFamily="34" charset="0"/>
              <a:buChar char="•"/>
            </a:pPr>
            <a:r>
              <a:rPr lang="en-GB" sz="900" dirty="0">
                <a:hlinkClick r:id="rId46"/>
              </a:rPr>
              <a:t>Reference webpages when creating a presentation with Agent Mode in PowerPoint</a:t>
            </a:r>
            <a:endParaRPr lang="en-GB" sz="900" dirty="0"/>
          </a:p>
          <a:p>
            <a:pPr marL="171450" indent="-171450">
              <a:buFont typeface="Arial" panose="020B0604020202020204" pitchFamily="34" charset="0"/>
              <a:buChar char="•"/>
            </a:pPr>
            <a:r>
              <a:rPr lang="en-GB" sz="900" dirty="0">
                <a:hlinkClick r:id="rId47"/>
              </a:rPr>
              <a:t>Reference the content of a PowerPoint file when creating a presentation with Agent Mode in PowerPoint</a:t>
            </a:r>
            <a:endParaRPr lang="en-GB" sz="900" dirty="0"/>
          </a:p>
          <a:p>
            <a:pPr marL="171450" indent="-171450">
              <a:buFont typeface="Arial" panose="020B0604020202020204" pitchFamily="34" charset="0"/>
              <a:buChar char="•"/>
            </a:pPr>
            <a:r>
              <a:rPr lang="en-GB" sz="900" dirty="0">
                <a:hlinkClick r:id="rId48"/>
              </a:rPr>
              <a:t>Reference an email when creating a presentation with Agent Mode in PowerPoint</a:t>
            </a:r>
            <a:endParaRPr lang="en-GB" sz="900" dirty="0"/>
          </a:p>
          <a:p>
            <a:pPr marL="171450" indent="-171450">
              <a:buFont typeface="Arial" panose="020B0604020202020204" pitchFamily="34" charset="0"/>
              <a:buChar char="•"/>
            </a:pPr>
            <a:r>
              <a:rPr lang="en-GB" sz="900" dirty="0">
                <a:hlinkClick r:id="rId49"/>
              </a:rPr>
              <a:t>Attach and reference an image when creating a presentation with Copilot in PowerPoint using Agent Mode.</a:t>
            </a:r>
            <a:endParaRPr lang="en-GB" sz="900" dirty="0"/>
          </a:p>
          <a:p>
            <a:pPr marL="171450" indent="-171450">
              <a:buFont typeface="Arial" panose="020B0604020202020204" pitchFamily="34" charset="0"/>
              <a:buChar char="•"/>
            </a:pPr>
            <a:r>
              <a:rPr lang="en-GB" sz="900" dirty="0">
                <a:hlinkClick r:id="rId50"/>
              </a:rPr>
              <a:t>Reference a Teams meeting or chat when creating a presentation with Agent Mode in PowerPoint</a:t>
            </a:r>
            <a:endParaRPr lang="en-GB" sz="900" dirty="0"/>
          </a:p>
          <a:p>
            <a:pPr marL="171450" indent="-171450">
              <a:buFont typeface="Arial" panose="020B0604020202020204" pitchFamily="34" charset="0"/>
              <a:buChar char="•"/>
            </a:pPr>
            <a:r>
              <a:rPr lang="en-GB" sz="900" dirty="0">
                <a:hlinkClick r:id="rId51"/>
              </a:rPr>
              <a:t>Create presentations with Work IQ using Agent Mode in Copilot in PowerPoint</a:t>
            </a:r>
            <a:endParaRPr lang="en-GB" sz="900" dirty="0"/>
          </a:p>
          <a:p>
            <a:pPr marL="171450" indent="-171450">
              <a:buFont typeface="Arial" panose="020B0604020202020204" pitchFamily="34" charset="0"/>
              <a:buChar char="•"/>
            </a:pPr>
            <a:r>
              <a:rPr lang="en-GB" sz="900" dirty="0">
                <a:hlinkClick r:id="rId52"/>
              </a:rPr>
              <a:t>Create presentations with Work IQ using Agent Mode in PowerPoint</a:t>
            </a:r>
            <a:endParaRPr lang="en-GB" sz="900" dirty="0"/>
          </a:p>
          <a:p>
            <a:pPr marL="171450" indent="-171450">
              <a:buFont typeface="Arial" panose="020B0604020202020204" pitchFamily="34" charset="0"/>
              <a:buChar char="•"/>
            </a:pPr>
            <a:r>
              <a:rPr lang="en-GB" sz="900" dirty="0">
                <a:hlinkClick r:id="rId53"/>
              </a:rPr>
              <a:t>Surveys Agent and Copilot Chat in Microsoft Forms</a:t>
            </a:r>
            <a:endParaRPr lang="en-GB" sz="900" dirty="0"/>
          </a:p>
          <a:p>
            <a:pPr marL="171450" indent="-171450">
              <a:buFont typeface="Arial" panose="020B0604020202020204" pitchFamily="34" charset="0"/>
              <a:buChar char="•"/>
            </a:pPr>
            <a:r>
              <a:rPr lang="en-GB" sz="900" dirty="0">
                <a:hlinkClick r:id="rId54"/>
              </a:rPr>
              <a:t>Query Coda Docs and Wikis with Copilot Connectors</a:t>
            </a:r>
            <a:endParaRPr lang="en-GB" sz="900" dirty="0"/>
          </a:p>
          <a:p>
            <a:pPr marL="171450" indent="-171450">
              <a:buFont typeface="Arial" panose="020B0604020202020204" pitchFamily="34" charset="0"/>
              <a:buChar char="•"/>
            </a:pPr>
            <a:r>
              <a:rPr lang="en-GB" sz="900" dirty="0">
                <a:hlinkClick r:id="rId55"/>
              </a:rPr>
              <a:t>Customers can connect M365 Copilot with Monday.com to track work and team progress with Copilot Connector</a:t>
            </a:r>
            <a:endParaRPr lang="en-GB" sz="900" dirty="0"/>
          </a:p>
          <a:p>
            <a:pPr marL="171450" indent="-171450">
              <a:buFont typeface="Arial" panose="020B0604020202020204" pitchFamily="34" charset="0"/>
              <a:buChar char="•"/>
            </a:pPr>
            <a:r>
              <a:rPr lang="en-GB" sz="900" dirty="0">
                <a:hlinkClick r:id="rId56"/>
              </a:rPr>
              <a:t>Customers can connect M365 Copilot with Asana to manage projects and tasks with Copilot Connector</a:t>
            </a:r>
            <a:endParaRPr lang="en-GB" sz="900" dirty="0"/>
          </a:p>
          <a:p>
            <a:pPr marL="171450" indent="-171450">
              <a:buFont typeface="Arial" panose="020B0604020202020204" pitchFamily="34" charset="0"/>
              <a:buChar char="•"/>
            </a:pPr>
            <a:r>
              <a:rPr lang="en-GB" sz="900" dirty="0">
                <a:hlinkClick r:id="rId57"/>
              </a:rPr>
              <a:t>Expanded Agent Support in Copilot Notebooks</a:t>
            </a:r>
            <a:endParaRPr lang="en-GB" sz="900" dirty="0"/>
          </a:p>
          <a:p>
            <a:pPr marL="171450" indent="-171450">
              <a:buFont typeface="Arial" panose="020B0604020202020204" pitchFamily="34" charset="0"/>
              <a:buChar char="•"/>
            </a:pPr>
            <a:r>
              <a:rPr lang="en-GB" sz="900" dirty="0">
                <a:hlinkClick r:id="rId58"/>
              </a:rPr>
              <a:t>Generative-AI skills for Create in Microsoft 365 Copilot app for Government Clouds</a:t>
            </a:r>
            <a:endParaRPr lang="en-GB" sz="900" dirty="0"/>
          </a:p>
          <a:p>
            <a:pPr marL="171450" indent="-171450">
              <a:buFont typeface="Arial" panose="020B0604020202020204" pitchFamily="34" charset="0"/>
              <a:buChar char="•"/>
            </a:pPr>
            <a:r>
              <a:rPr lang="en-GB" sz="900" dirty="0">
                <a:hlinkClick r:id="rId59"/>
              </a:rPr>
              <a:t>Microsoft Clipchamp: Improved audio for Copilot AI-generated video projects</a:t>
            </a:r>
            <a:endParaRPr lang="en-GB" sz="900" dirty="0"/>
          </a:p>
          <a:p>
            <a:pPr marL="171450" indent="-171450">
              <a:buFont typeface="Arial" panose="020B0604020202020204" pitchFamily="34" charset="0"/>
              <a:buChar char="•"/>
            </a:pPr>
            <a:r>
              <a:rPr lang="en-GB" sz="900" dirty="0">
                <a:hlinkClick r:id="rId60"/>
              </a:rPr>
              <a:t>Makers can build DA's with Flexible layouts and rich UX components</a:t>
            </a:r>
            <a:endParaRPr lang="en-GB" sz="900" dirty="0"/>
          </a:p>
          <a:p>
            <a:pPr marL="171450" indent="-171450">
              <a:buFont typeface="Arial" panose="020B0604020202020204" pitchFamily="34" charset="0"/>
              <a:buChar char="•"/>
            </a:pPr>
            <a:r>
              <a:rPr lang="en-GB" sz="900" dirty="0">
                <a:hlinkClick r:id="rId61"/>
              </a:rPr>
              <a:t>Microsoft 365 Copilot Search Supports SharePoint Online Custom Properties Search</a:t>
            </a:r>
            <a:endParaRPr lang="en-GB" sz="900" dirty="0"/>
          </a:p>
          <a:p>
            <a:pPr marL="171450" indent="-171450">
              <a:buFont typeface="Arial" panose="020B0604020202020204" pitchFamily="34" charset="0"/>
              <a:buChar char="•"/>
            </a:pPr>
            <a:r>
              <a:rPr lang="en-GB" sz="900" dirty="0">
                <a:hlinkClick r:id="rId62"/>
              </a:rPr>
              <a:t>[Copilot Extensibility] Admins can govern and manage federated copilot connectors in Microsoft 365 admin center</a:t>
            </a:r>
            <a:endParaRPr lang="en-GB" sz="900" dirty="0"/>
          </a:p>
          <a:p>
            <a:pPr marL="171450" indent="-171450">
              <a:buFont typeface="Arial" panose="020B0604020202020204" pitchFamily="34" charset="0"/>
              <a:buChar char="•"/>
            </a:pPr>
            <a:r>
              <a:rPr lang="en-GB" sz="900" dirty="0">
                <a:hlinkClick r:id="rId63"/>
              </a:rPr>
              <a:t>Structured Document Generation with Forms</a:t>
            </a:r>
            <a:endParaRPr lang="en-GB" sz="900" dirty="0"/>
          </a:p>
          <a:p>
            <a:pPr marL="171450" indent="-171450">
              <a:buFont typeface="Arial" panose="020B0604020202020204" pitchFamily="34" charset="0"/>
              <a:buChar char="•"/>
            </a:pPr>
            <a:r>
              <a:rPr lang="en-GB" sz="900" dirty="0">
                <a:hlinkClick r:id="rId64"/>
              </a:rPr>
              <a:t>Frontier and Microsoft agent user request approval flow in Microsoft 365 admin center</a:t>
            </a:r>
            <a:endParaRPr lang="en-GB" sz="900" dirty="0"/>
          </a:p>
          <a:p>
            <a:pPr marL="171450" indent="-171450">
              <a:buFont typeface="Arial" panose="020B0604020202020204" pitchFamily="34" charset="0"/>
              <a:buChar char="•"/>
            </a:pPr>
            <a:r>
              <a:rPr lang="en-GB" sz="900" dirty="0">
                <a:hlinkClick r:id="rId65"/>
              </a:rPr>
              <a:t>Copilot Chat in Outlook expands to reason over inbox, calendar, and enterprise data</a:t>
            </a:r>
            <a:endParaRPr lang="en-GB" sz="900" dirty="0"/>
          </a:p>
          <a:p>
            <a:pPr marL="171450" indent="-171450">
              <a:buFont typeface="Arial" panose="020B0604020202020204" pitchFamily="34" charset="0"/>
              <a:buChar char="•"/>
            </a:pPr>
            <a:r>
              <a:rPr lang="en-GB" sz="900" dirty="0">
                <a:hlinkClick r:id="rId66"/>
              </a:rPr>
              <a:t>Researcher Agent for GCC</a:t>
            </a:r>
            <a:endParaRPr lang="en-GB" sz="900" dirty="0"/>
          </a:p>
          <a:p>
            <a:pPr marL="171450" indent="-171450">
              <a:buFont typeface="Arial" panose="020B0604020202020204" pitchFamily="34" charset="0"/>
              <a:buChar char="•"/>
            </a:pPr>
            <a:r>
              <a:rPr lang="en-GB" sz="900" dirty="0">
                <a:hlinkClick r:id="rId67"/>
              </a:rPr>
              <a:t>Agent Mode in Excel for GCC</a:t>
            </a:r>
            <a:endParaRPr lang="en-GB" sz="900" dirty="0"/>
          </a:p>
          <a:p>
            <a:pPr marL="171450" indent="-171450">
              <a:buFont typeface="Arial" panose="020B0604020202020204" pitchFamily="34" charset="0"/>
              <a:buChar char="•"/>
            </a:pPr>
            <a:r>
              <a:rPr lang="en-GB" sz="900" dirty="0">
                <a:hlinkClick r:id="rId68"/>
              </a:rPr>
              <a:t>Data Lifecycle Management - Retention based on Last Accessed for files in OneDrive and SharePoint</a:t>
            </a:r>
            <a:endParaRPr lang="en-GB" sz="900" dirty="0"/>
          </a:p>
          <a:p>
            <a:pPr marL="171450" indent="-171450">
              <a:buFont typeface="Arial" panose="020B0604020202020204" pitchFamily="34" charset="0"/>
              <a:buChar char="•"/>
            </a:pPr>
            <a:r>
              <a:rPr lang="en-GB" sz="900" dirty="0">
                <a:hlinkClick r:id="rId69"/>
              </a:rPr>
              <a:t>Masking in Copilot chat</a:t>
            </a:r>
            <a:endParaRPr lang="en-GB" sz="900" dirty="0"/>
          </a:p>
          <a:p>
            <a:pPr marL="171450" indent="-171450">
              <a:buFont typeface="Arial" panose="020B0604020202020204" pitchFamily="34" charset="0"/>
              <a:buChar char="•"/>
            </a:pPr>
            <a:r>
              <a:rPr lang="en-GB" sz="900" dirty="0">
                <a:hlinkClick r:id="rId70"/>
              </a:rPr>
              <a:t>Relight images in Microsoft 365 Copilot</a:t>
            </a:r>
            <a:endParaRPr lang="en-GB" sz="900" dirty="0"/>
          </a:p>
          <a:p>
            <a:pPr marL="171450" indent="-171450">
              <a:buFont typeface="Arial" panose="020B0604020202020204" pitchFamily="34" charset="0"/>
              <a:buChar char="•"/>
            </a:pPr>
            <a:r>
              <a:rPr lang="en-GB" sz="900" dirty="0">
                <a:hlinkClick r:id="rId71"/>
              </a:rPr>
              <a:t>Copy Tables in Microsoft 365 Copilot Chat</a:t>
            </a:r>
            <a:endParaRPr lang="en-GB" sz="900" dirty="0"/>
          </a:p>
          <a:p>
            <a:pPr marL="171450" indent="-171450">
              <a:buFont typeface="Arial" panose="020B0604020202020204" pitchFamily="34" charset="0"/>
              <a:buChar char="•"/>
            </a:pPr>
            <a:r>
              <a:rPr lang="en-GB" sz="900" dirty="0">
                <a:hlinkClick r:id="rId72"/>
              </a:rPr>
              <a:t>Unified Plus menu (+)</a:t>
            </a:r>
            <a:endParaRPr lang="en-GB" sz="900" dirty="0"/>
          </a:p>
          <a:p>
            <a:pPr marL="171450" indent="-171450">
              <a:buFont typeface="Arial" panose="020B0604020202020204" pitchFamily="34" charset="0"/>
              <a:buChar char="•"/>
            </a:pPr>
            <a:r>
              <a:rPr lang="en-GB" sz="900" dirty="0">
                <a:hlinkClick r:id="rId73"/>
              </a:rPr>
              <a:t>Export Copilot metrics in the Copilot Dashboard</a:t>
            </a:r>
            <a:endParaRPr lang="en-GB" sz="900" dirty="0"/>
          </a:p>
        </p:txBody>
      </p:sp>
      <p:grpSp>
        <p:nvGrpSpPr>
          <p:cNvPr id="8" name="Group 7">
            <a:extLst>
              <a:ext uri="{FF2B5EF4-FFF2-40B4-BE49-F238E27FC236}">
                <a16:creationId xmlns:a16="http://schemas.microsoft.com/office/drawing/2014/main" id="{789CA8AB-59AA-9A1C-6C16-7DAD765A6C0A}"/>
              </a:ext>
              <a:ext uri="{C183D7F6-B498-43B3-948B-1728B52AA6E4}">
                <adec:decorative xmlns:adec="http://schemas.microsoft.com/office/drawing/2017/decorative" val="1"/>
              </a:ext>
            </a:extLst>
          </p:cNvPr>
          <p:cNvGrpSpPr/>
          <p:nvPr/>
        </p:nvGrpSpPr>
        <p:grpSpPr>
          <a:xfrm>
            <a:off x="5090956" y="1418340"/>
            <a:ext cx="550456" cy="172709"/>
            <a:chOff x="8673838" y="1451867"/>
            <a:chExt cx="550456" cy="172709"/>
          </a:xfrm>
        </p:grpSpPr>
        <p:pic>
          <p:nvPicPr>
            <p:cNvPr id="9" name="Graphic 8" descr="Stop with solid fill">
              <a:extLst>
                <a:ext uri="{FF2B5EF4-FFF2-40B4-BE49-F238E27FC236}">
                  <a16:creationId xmlns:a16="http://schemas.microsoft.com/office/drawing/2014/main" id="{2C129B39-2FFA-99F4-39E8-253E194684BE}"/>
                </a:ext>
              </a:extLst>
            </p:cNvPr>
            <p:cNvPicPr>
              <a:picLocks noChangeAspect="1"/>
            </p:cNvPicPr>
            <p:nvPr/>
          </p:nvPicPr>
          <p:blipFill>
            <a:blip>
              <a:extLst>
                <a:ext uri="{96DAC541-7B7A-43D3-8B79-37D633B846F1}">
                  <asvg:svgBlip xmlns:asvg="http://schemas.microsoft.com/office/drawing/2016/SVG/main" r:embed="rId74"/>
                </a:ext>
              </a:extLst>
            </a:blip>
            <a:stretch>
              <a:fillRect/>
            </a:stretch>
          </p:blipFill>
          <p:spPr>
            <a:xfrm>
              <a:off x="8863230" y="1451867"/>
              <a:ext cx="172709" cy="172709"/>
            </a:xfrm>
            <a:prstGeom prst="rect">
              <a:avLst/>
            </a:prstGeom>
          </p:spPr>
        </p:pic>
        <p:pic>
          <p:nvPicPr>
            <p:cNvPr id="11" name="Graphic 10" descr="Stop with solid fill">
              <a:extLst>
                <a:ext uri="{FF2B5EF4-FFF2-40B4-BE49-F238E27FC236}">
                  <a16:creationId xmlns:a16="http://schemas.microsoft.com/office/drawing/2014/main" id="{27124EBF-BC7E-0645-8CE3-C9B9BAE3DCA3}"/>
                </a:ext>
              </a:extLst>
            </p:cNvPr>
            <p:cNvPicPr>
              <a:picLocks noChangeAspect="1"/>
            </p:cNvPicPr>
            <p:nvPr/>
          </p:nvPicPr>
          <p:blipFill>
            <a:blip>
              <a:extLst>
                <a:ext uri="{96DAC541-7B7A-43D3-8B79-37D633B846F1}">
                  <asvg:svgBlip xmlns:asvg="http://schemas.microsoft.com/office/drawing/2016/SVG/main" r:embed="rId74"/>
                </a:ext>
              </a:extLst>
            </a:blip>
            <a:stretch>
              <a:fillRect/>
            </a:stretch>
          </p:blipFill>
          <p:spPr>
            <a:xfrm>
              <a:off x="9051585" y="1451867"/>
              <a:ext cx="172709" cy="172709"/>
            </a:xfrm>
            <a:prstGeom prst="rect">
              <a:avLst/>
            </a:prstGeom>
          </p:spPr>
        </p:pic>
        <p:pic>
          <p:nvPicPr>
            <p:cNvPr id="12" name="Graphic 11" descr="Stop with solid fill">
              <a:extLst>
                <a:ext uri="{FF2B5EF4-FFF2-40B4-BE49-F238E27FC236}">
                  <a16:creationId xmlns:a16="http://schemas.microsoft.com/office/drawing/2014/main" id="{014844A9-7094-F029-AF0D-626504C64E95}"/>
                </a:ext>
              </a:extLst>
            </p:cNvPr>
            <p:cNvPicPr>
              <a:picLocks noChangeAspect="1"/>
            </p:cNvPicPr>
            <p:nvPr/>
          </p:nvPicPr>
          <p:blipFill>
            <a:blip>
              <a:extLst>
                <a:ext uri="{96DAC541-7B7A-43D3-8B79-37D633B846F1}">
                  <asvg:svgBlip xmlns:asvg="http://schemas.microsoft.com/office/drawing/2016/SVG/main" r:embed="rId75"/>
                </a:ext>
              </a:extLst>
            </a:blip>
            <a:stretch>
              <a:fillRect/>
            </a:stretch>
          </p:blipFill>
          <p:spPr>
            <a:xfrm>
              <a:off x="8673838" y="1451867"/>
              <a:ext cx="172709" cy="172709"/>
            </a:xfrm>
            <a:prstGeom prst="rect">
              <a:avLst/>
            </a:prstGeom>
          </p:spPr>
        </p:pic>
      </p:grpSp>
      <p:grpSp>
        <p:nvGrpSpPr>
          <p:cNvPr id="10" name="Group 9">
            <a:extLst>
              <a:ext uri="{FF2B5EF4-FFF2-40B4-BE49-F238E27FC236}">
                <a16:creationId xmlns:a16="http://schemas.microsoft.com/office/drawing/2014/main" id="{9A4977DA-627F-80FA-E1BC-20927F7C6BF4}"/>
              </a:ext>
              <a:ext uri="{C183D7F6-B498-43B3-948B-1728B52AA6E4}">
                <adec:decorative xmlns:adec="http://schemas.microsoft.com/office/drawing/2017/decorative" val="1"/>
              </a:ext>
            </a:extLst>
          </p:cNvPr>
          <p:cNvGrpSpPr/>
          <p:nvPr/>
        </p:nvGrpSpPr>
        <p:grpSpPr>
          <a:xfrm>
            <a:off x="10814385" y="499"/>
            <a:ext cx="1449896" cy="1219186"/>
            <a:chOff x="10404657" y="488"/>
            <a:chExt cx="1880209" cy="1955102"/>
          </a:xfrm>
          <a:solidFill>
            <a:srgbClr val="727372"/>
          </a:solidFill>
        </p:grpSpPr>
        <p:sp>
          <p:nvSpPr>
            <p:cNvPr id="13" name="Diagonal Stripe 12">
              <a:extLst>
                <a:ext uri="{FF2B5EF4-FFF2-40B4-BE49-F238E27FC236}">
                  <a16:creationId xmlns:a16="http://schemas.microsoft.com/office/drawing/2014/main" id="{1F09AA2F-1C1A-E288-0ECA-692F9663F824}"/>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4" name="TextBox 13">
              <a:extLst>
                <a:ext uri="{FF2B5EF4-FFF2-40B4-BE49-F238E27FC236}">
                  <a16:creationId xmlns:a16="http://schemas.microsoft.com/office/drawing/2014/main" id="{9CCD7C7D-4561-716D-C21A-034A3C06A9B5}"/>
                </a:ext>
              </a:extLst>
            </p:cNvPr>
            <p:cNvSpPr txBox="1"/>
            <p:nvPr/>
          </p:nvSpPr>
          <p:spPr>
            <a:xfrm rot="2502686">
              <a:off x="10735360" y="609465"/>
              <a:ext cx="1549506"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GB" sz="1100" b="0" i="0" u="none" strike="noStrike" kern="0" cap="none" spc="-71" normalizeH="0" baseline="0" noProof="0" dirty="0">
                  <a:ln>
                    <a:noFill/>
                  </a:ln>
                  <a:solidFill>
                    <a:srgbClr val="5C5AD4"/>
                  </a:solidFill>
                  <a:effectLst/>
                  <a:uLnTx/>
                  <a:uFillTx/>
                  <a:latin typeface="Segoe UI Semibold"/>
                </a:rPr>
                <a:t>As of 3rd March 2026</a:t>
              </a:r>
            </a:p>
          </p:txBody>
        </p:sp>
      </p:grpSp>
    </p:spTree>
    <p:extLst>
      <p:ext uri="{BB962C8B-B14F-4D97-AF65-F5344CB8AC3E}">
        <p14:creationId xmlns:p14="http://schemas.microsoft.com/office/powerpoint/2010/main" val="65103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42" presetClass="path" presetSubtype="0" decel="100000" fill="hold" grpId="1" nodeType="withEffect">
                                  <p:stCondLst>
                                    <p:cond delay="0"/>
                                  </p:stCondLst>
                                  <p:childTnLst>
                                    <p:animMotion origin="layout" path="M 0 3.33333E-6 L 0 0.03541 " pathEditMode="relative" rAng="0" ptsTypes="AA">
                                      <p:cBhvr>
                                        <p:cTn id="9" dur="700" spd="-100000" fill="hold"/>
                                        <p:tgtEl>
                                          <p:spTgt spid="30"/>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7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42" presetClass="path" presetSubtype="0" decel="100000" fill="hold" grpId="1" nodeType="withEffect">
                                  <p:stCondLst>
                                    <p:cond delay="0"/>
                                  </p:stCondLst>
                                  <p:childTnLst>
                                    <p:animMotion origin="layout" path="M 2.08333E-7 0.03889 L 2.08333E-7 -3.7037E-7 " pathEditMode="relative" rAng="0" ptsTypes="AA">
                                      <p:cBhvr>
                                        <p:cTn id="21" dur="700" fill="hold"/>
                                        <p:tgtEl>
                                          <p:spTgt spid="26"/>
                                        </p:tgtEl>
                                        <p:attrNameLst>
                                          <p:attrName>ppt_x</p:attrName>
                                          <p:attrName>ppt_y</p:attrName>
                                        </p:attrNameLst>
                                      </p:cBhvr>
                                      <p:rCtr x="0" y="-1944"/>
                                    </p:animMotion>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childTnLst>
                          </p:cTn>
                        </p:par>
                        <p:par>
                          <p:cTn id="24" fill="hold">
                            <p:stCondLst>
                              <p:cond delay="14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1900"/>
                            </p:stCondLst>
                            <p:childTnLst>
                              <p:par>
                                <p:cTn id="29" presetID="10"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23" grpId="0" animBg="1"/>
      <p:bldP spid="30" grpId="0" animBg="1"/>
      <p:bldP spid="30" grpId="1" animBg="1"/>
      <p:bldP spid="26" grpId="0"/>
      <p:bldP spid="26"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DCFD04-3E43-4F90-1C0A-13FB373266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0" y="1495406"/>
            <a:ext cx="10887238" cy="4351372"/>
          </a:xfrm>
          <a:prstGeom prst="roundRect">
            <a:avLst>
              <a:gd name="adj" fmla="val 3266"/>
            </a:avLst>
          </a:prstGeom>
          <a:effectLst>
            <a:outerShdw blurRad="50800" dist="38100" dir="5400000" algn="t" rotWithShape="0">
              <a:prstClr val="black">
                <a:alpha val="40000"/>
              </a:prstClr>
            </a:outerShdw>
          </a:effectLst>
        </p:spPr>
      </p:pic>
      <p:sp>
        <p:nvSpPr>
          <p:cNvPr id="4" name="Title 14">
            <a:extLst>
              <a:ext uri="{FF2B5EF4-FFF2-40B4-BE49-F238E27FC236}">
                <a16:creationId xmlns:a16="http://schemas.microsoft.com/office/drawing/2014/main" id="{16794675-EC05-B52C-95A1-D5ADC26ED727}"/>
              </a:ext>
            </a:extLst>
          </p:cNvPr>
          <p:cNvSpPr txBox="1">
            <a:spLocks noGrp="1"/>
          </p:cNvSpPr>
          <p:nvPr>
            <p:ph type="title"/>
          </p:nvPr>
        </p:nvSpPr>
        <p:spPr>
          <a:xfrm>
            <a:off x="966337" y="3012707"/>
            <a:ext cx="9144000" cy="83099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marL="0" marR="0" lvl="0" indent="0" algn="l" defTabSz="797999" rtl="0" eaLnBrk="1" fontAlgn="base" latinLnBrk="0" hangingPunct="1">
              <a:lnSpc>
                <a:spcPct val="90000"/>
              </a:lnSpc>
              <a:spcBef>
                <a:spcPct val="0"/>
              </a:spcBef>
              <a:spcAft>
                <a:spcPct val="0"/>
              </a:spcAft>
              <a:buClrTx/>
              <a:buSzTx/>
              <a:buFontTx/>
              <a:buNone/>
              <a:tabLst>
                <a:tab pos="920876" algn="l"/>
              </a:tabLst>
              <a:defRPr/>
            </a:pPr>
            <a:r>
              <a:rPr lang="en-US" sz="6000" b="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Thank you </a:t>
            </a:r>
            <a:r>
              <a:rPr kumimoji="0" lang="en-US" sz="6000" b="1" i="0" u="none" strike="noStrike" kern="1200" cap="none" spc="-50" normalizeH="0" baseline="0" noProof="0" dirty="0">
                <a:ln w="3175">
                  <a:noFill/>
                </a:ln>
                <a:solidFill>
                  <a:srgbClr val="3A4953"/>
                </a:solidFill>
                <a:effectLst/>
                <a:uLnTx/>
                <a:uFillTx/>
                <a:latin typeface="Segoe UI Semibold"/>
                <a:ea typeface="+mn-ea"/>
                <a:cs typeface="Segoe UI"/>
              </a:rPr>
              <a:t>👏</a:t>
            </a:r>
          </a:p>
        </p:txBody>
      </p:sp>
      <p:sp>
        <p:nvSpPr>
          <p:cNvPr id="2" name="TextBox 1">
            <a:extLst>
              <a:ext uri="{FF2B5EF4-FFF2-40B4-BE49-F238E27FC236}">
                <a16:creationId xmlns:a16="http://schemas.microsoft.com/office/drawing/2014/main" id="{42E90039-4B10-20A2-FE08-C4C34718CE94}"/>
              </a:ext>
            </a:extLst>
          </p:cNvPr>
          <p:cNvSpPr txBox="1"/>
          <p:nvPr/>
        </p:nvSpPr>
        <p:spPr>
          <a:xfrm>
            <a:off x="1104441" y="4745452"/>
            <a:ext cx="4991559" cy="615553"/>
          </a:xfrm>
          <a:prstGeom prst="rect">
            <a:avLst/>
          </a:prstGeom>
          <a:noFill/>
        </p:spPr>
        <p:txBody>
          <a:bodyPr wrap="none" lIns="0" tIns="0" rIns="0" bIns="0" rtlCol="0">
            <a:spAutoFit/>
          </a:bodyPr>
          <a:lstStyle/>
          <a:p>
            <a:pPr algn="l"/>
            <a:r>
              <a:rPr lang="en-US" sz="2000" noProof="0" dirty="0">
                <a:gradFill>
                  <a:gsLst>
                    <a:gs pos="2917">
                      <a:schemeClr val="tx1"/>
                    </a:gs>
                    <a:gs pos="30000">
                      <a:schemeClr val="tx1"/>
                    </a:gs>
                  </a:gsLst>
                  <a:lin ang="5400000" scaled="0"/>
                </a:gradFill>
              </a:rPr>
              <a:t>Got feedback ? </a:t>
            </a:r>
          </a:p>
          <a:p>
            <a:pPr algn="l"/>
            <a:r>
              <a:rPr lang="en-US" sz="2000" noProof="0" dirty="0">
                <a:gradFill>
                  <a:gsLst>
                    <a:gs pos="2917">
                      <a:schemeClr val="tx1"/>
                    </a:gs>
                    <a:gs pos="30000">
                      <a:schemeClr val="tx1"/>
                    </a:gs>
                  </a:gsLst>
                  <a:lin ang="5400000" scaled="0"/>
                </a:gradFill>
                <a:hlinkClick r:id="rId4"/>
              </a:rPr>
              <a:t>https://aka.ms/WhatsNewCopilot/Feedback</a:t>
            </a:r>
            <a:r>
              <a:rPr lang="en-US" sz="2000" noProof="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11354358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3.125E-6 1.48148E-6 L 3.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DE693-9DED-ED27-1B69-355C2458B84F}"/>
              </a:ext>
            </a:extLst>
          </p:cNvPr>
          <p:cNvSpPr>
            <a:spLocks noGrp="1"/>
          </p:cNvSpPr>
          <p:nvPr>
            <p:ph type="title"/>
          </p:nvPr>
        </p:nvSpPr>
        <p:spPr>
          <a:xfrm>
            <a:off x="0" y="-705117"/>
            <a:ext cx="9144000" cy="553998"/>
          </a:xfrm>
        </p:spPr>
        <p:txBody>
          <a:bodyPr/>
          <a:lstStyle/>
          <a:p>
            <a:r>
              <a:rPr lang="en-US" noProof="0" dirty="0"/>
              <a:t>Feedback Form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Add-in 3" title="Forms">
                <a:extLst>
                  <a:ext uri="{FF2B5EF4-FFF2-40B4-BE49-F238E27FC236}">
                    <a16:creationId xmlns:a16="http://schemas.microsoft.com/office/drawing/2014/main" id="{0FC72286-8E9A-F140-F0B2-C11B380E6934}"/>
                  </a:ext>
                </a:extLst>
              </p:cNvPr>
              <p:cNvGraphicFramePr>
                <a:graphicFrameLocks noGrp="1"/>
              </p:cNvGraphicFramePr>
              <p:nvPr/>
            </p:nvGraphicFramePr>
            <p:xfrm>
              <a:off x="0" y="0"/>
              <a:ext cx="12192000" cy="68580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4" name="Add-in 3" title="Forms">
                <a:extLst>
                  <a:ext uri="{FF2B5EF4-FFF2-40B4-BE49-F238E27FC236}">
                    <a16:creationId xmlns:a16="http://schemas.microsoft.com/office/drawing/2014/main" id="{0FC72286-8E9A-F140-F0B2-C11B380E6934}"/>
                  </a:ext>
                </a:extLst>
              </p:cNvPr>
              <p:cNvPicPr>
                <a:picLocks noGrp="1" noRot="1" noChangeAspect="1" noMove="1" noResize="1" noEditPoints="1" noAdjustHandles="1" noChangeArrowheads="1" noChangeShapeType="1"/>
              </p:cNvPicPr>
              <p:nvPr/>
            </p:nvPicPr>
            <p:blipFill>
              <a:blip r:embed="rId4"/>
              <a:stretch>
                <a:fillRect/>
              </a:stretch>
            </p:blipFill>
            <p:spPr>
              <a:xfrm>
                <a:off x="0" y="0"/>
                <a:ext cx="12192000" cy="6858000"/>
              </a:xfrm>
              <a:prstGeom prst="rect">
                <a:avLst/>
              </a:prstGeom>
            </p:spPr>
          </p:pic>
        </mc:Fallback>
      </mc:AlternateContent>
    </p:spTree>
    <p:extLst>
      <p:ext uri="{BB962C8B-B14F-4D97-AF65-F5344CB8AC3E}">
        <p14:creationId xmlns:p14="http://schemas.microsoft.com/office/powerpoint/2010/main" val="173676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1267068-C6AA-D7F8-7653-36226CFC3BF3}"/>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41E1C638-8B5B-D0B9-EBB6-66FCD09C073C}"/>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Resources</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7408E922-1F7F-AD79-FD02-29EFC4FCA3F8}"/>
              </a:ext>
              <a:ext uri="{C183D7F6-B498-43B3-948B-1728B52AA6E4}">
                <adec:decorative xmlns:adec="http://schemas.microsoft.com/office/drawing/2017/decorative" val="1"/>
              </a:ext>
            </a:extLst>
          </p:cNvPr>
          <p:cNvSpPr/>
          <p:nvPr/>
        </p:nvSpPr>
        <p:spPr bwMode="auto">
          <a:xfrm>
            <a:off x="550689" y="1106561"/>
            <a:ext cx="11477848" cy="5441773"/>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3"/>
              </a:rPr>
              <a:t>Microsoft 365 Copilot Blog | Microsoft Community Hub</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4"/>
              </a:rPr>
              <a:t>What’s New in Microsoft 365 Copilot | February 2026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5"/>
              </a:rPr>
              <a:t>Release Notes for Microsoft 365 Copilot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nn-NO" sz="2000" dirty="0">
                <a:hlinkClick r:id="rId6"/>
              </a:rPr>
              <a:t>Microsoft 365 Roadmap | Microsoft 365</a:t>
            </a:r>
            <a:endParaRPr lang="nn-NO"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7"/>
              </a:rPr>
              <a:t>What's new in Copilot Studio - Microsoft Copilot Studio | Microsoft Learn</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8"/>
              </a:rPr>
              <a:t>Copilot Studio | Microsoft Copilot Blog</a:t>
            </a: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9"/>
              </a:rPr>
              <a:t>Microsoft 365 Copilot News and Insights | Microsoft 365 Blog</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0"/>
              </a:rPr>
              <a:t>Available today: GPT-5.3 Instant in Microsoft 365 Copilot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1"/>
              </a:rPr>
              <a:t>People Skills: Expanding skills intelligence to more users and surfaces across Microsoft 365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err="1">
                <a:hlinkClick r:id="rId12"/>
              </a:rPr>
              <a:t>Fueling</a:t>
            </a:r>
            <a:r>
              <a:rPr lang="en-GB" sz="2000" dirty="0">
                <a:hlinkClick r:id="rId12"/>
              </a:rPr>
              <a:t> New Experiences in Microsoft 365 Copilot with Expanded Copilot Connectors Catalog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GB" sz="2000" dirty="0">
                <a:hlinkClick r:id="rId13"/>
              </a:rPr>
              <a:t>Introducing Copilot Connector Checker | Microsoft Community Hub</a:t>
            </a:r>
            <a:endParaRPr lang="en-GB" sz="2000" dirty="0"/>
          </a:p>
          <a:p>
            <a:pPr marL="342900" indent="-342900" defTabSz="932472" fontAlgn="base">
              <a:spcBef>
                <a:spcPct val="0"/>
              </a:spcBef>
              <a:spcAft>
                <a:spcPct val="0"/>
              </a:spcAft>
              <a:buClr>
                <a:schemeClr val="tx1"/>
              </a:buClr>
              <a:buFont typeface="Wingdings" panose="05000000000000000000" pitchFamily="2" charset="2"/>
              <a:buChar char="§"/>
            </a:pPr>
            <a:r>
              <a:rPr lang="en-US" sz="2000" dirty="0">
                <a:hlinkClick r:id="rId14"/>
              </a:rPr>
              <a:t>Frontier program – Microsoft Adoption</a:t>
            </a:r>
            <a:endParaRPr lang="en-US" sz="2000" dirty="0">
              <a:solidFill>
                <a:schemeClr val="accent1"/>
              </a:solidFill>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000" dirty="0">
              <a:solidFill>
                <a:schemeClr val="accent1">
                  <a:lumMod val="75000"/>
                </a:schemeClr>
              </a:solidFill>
            </a:endParaRPr>
          </a:p>
          <a:p>
            <a:pPr marL="342900" indent="-342900" defTabSz="932472" fontAlgn="base">
              <a:spcBef>
                <a:spcPct val="0"/>
              </a:spcBef>
              <a:spcAft>
                <a:spcPct val="0"/>
              </a:spcAft>
              <a:buClr>
                <a:schemeClr val="tx1"/>
              </a:buClr>
              <a:buFont typeface="Wingdings" panose="05000000000000000000" pitchFamily="2" charset="2"/>
              <a:buChar char="§"/>
            </a:pPr>
            <a:endParaRPr lang="en-US" sz="2000" dirty="0"/>
          </a:p>
          <a:p>
            <a:pPr marL="342900" indent="-342900" defTabSz="932472" fontAlgn="base">
              <a:spcBef>
                <a:spcPct val="0"/>
              </a:spcBef>
              <a:spcAft>
                <a:spcPct val="0"/>
              </a:spcAft>
              <a:buClr>
                <a:schemeClr val="tx1"/>
              </a:buClr>
              <a:buFont typeface="Wingdings" panose="05000000000000000000" pitchFamily="2" charset="2"/>
              <a:buChar char="§"/>
            </a:pPr>
            <a:endParaRPr lang="en-US" sz="2000" noProof="0" dirty="0">
              <a:solidFill>
                <a:schemeClr val="tx1"/>
              </a:solidFill>
              <a:latin typeface="Segoe UI"/>
              <a:cs typeface="Segoe UI" pitchFamily="34" charset="0"/>
            </a:endParaRPr>
          </a:p>
        </p:txBody>
      </p:sp>
    </p:spTree>
    <p:extLst>
      <p:ext uri="{BB962C8B-B14F-4D97-AF65-F5344CB8AC3E}">
        <p14:creationId xmlns:p14="http://schemas.microsoft.com/office/powerpoint/2010/main" val="3797230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DB3CE-5DA0-30F9-847D-BD68A2DC6898}"/>
              </a:ext>
            </a:extLst>
          </p:cNvPr>
          <p:cNvSpPr>
            <a:spLocks noGrp="1"/>
          </p:cNvSpPr>
          <p:nvPr>
            <p:ph type="title"/>
          </p:nvPr>
        </p:nvSpPr>
        <p:spPr/>
        <p:txBody>
          <a:bodyPr/>
          <a:lstStyle/>
          <a:p>
            <a:r>
              <a:rPr lang="en-US" noProof="0" dirty="0" err="1"/>
              <a:t>Whats</a:t>
            </a:r>
            <a:r>
              <a:rPr lang="en-US" noProof="0" dirty="0"/>
              <a:t> new in Copilot Studio</a:t>
            </a:r>
          </a:p>
        </p:txBody>
      </p:sp>
      <p:sp>
        <p:nvSpPr>
          <p:cNvPr id="3" name="Text Placeholder 2">
            <a:extLst>
              <a:ext uri="{FF2B5EF4-FFF2-40B4-BE49-F238E27FC236}">
                <a16:creationId xmlns:a16="http://schemas.microsoft.com/office/drawing/2014/main" id="{6DD9E10C-7D42-D5D4-4A94-D14475027BC9}"/>
              </a:ext>
            </a:extLst>
          </p:cNvPr>
          <p:cNvSpPr>
            <a:spLocks noGrp="1"/>
          </p:cNvSpPr>
          <p:nvPr>
            <p:ph type="body" sz="quarter" idx="12"/>
          </p:nvPr>
        </p:nvSpPr>
        <p:spPr/>
        <p:txBody>
          <a:bodyPr/>
          <a:lstStyle/>
          <a:p>
            <a:endParaRPr lang="en-US" noProof="0" dirty="0"/>
          </a:p>
        </p:txBody>
      </p:sp>
      <p:pic>
        <p:nvPicPr>
          <p:cNvPr id="7" name="Picture 6" descr="Image of Whats new in Copilot Studio">
            <a:extLst>
              <a:ext uri="{FF2B5EF4-FFF2-40B4-BE49-F238E27FC236}">
                <a16:creationId xmlns:a16="http://schemas.microsoft.com/office/drawing/2014/main" id="{62D49CE1-3D4D-9D4B-4AC1-07F2C791C65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385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44CA3C1-3709-5FDF-5032-A723CAD4A40E}"/>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AB29BA85-D4FC-C7F6-A408-2AD62DC8973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Copilot Studio  </a:t>
            </a:r>
            <a:endParaRPr lang="en-US" sz="2400" noProof="0" dirty="0">
              <a:gradFill>
                <a:gsLst>
                  <a:gs pos="971">
                    <a:srgbClr val="2897CE"/>
                  </a:gs>
                  <a:gs pos="100000">
                    <a:srgbClr val="8678D6"/>
                  </a:gs>
                </a:gsLst>
                <a:lin ang="2700000" scaled="0"/>
              </a:gradFill>
              <a:cs typeface="Segoe UI Semibold"/>
            </a:endParaRPr>
          </a:p>
        </p:txBody>
      </p:sp>
      <p:sp>
        <p:nvSpPr>
          <p:cNvPr id="8" name="Rectangle: Top Corners Rounded 7">
            <a:extLst>
              <a:ext uri="{FF2B5EF4-FFF2-40B4-BE49-F238E27FC236}">
                <a16:creationId xmlns:a16="http://schemas.microsoft.com/office/drawing/2014/main" id="{25BA6B63-8C61-2483-7855-F7CC36BA60EE}"/>
              </a:ext>
              <a:ext uri="{C183D7F6-B498-43B3-948B-1728B52AA6E4}">
                <adec:decorative xmlns:adec="http://schemas.microsoft.com/office/drawing/2017/decorative" val="1"/>
              </a:ext>
            </a:extLst>
          </p:cNvPr>
          <p:cNvSpPr/>
          <p:nvPr/>
        </p:nvSpPr>
        <p:spPr bwMode="auto">
          <a:xfrm>
            <a:off x="550689" y="1464276"/>
            <a:ext cx="11477848" cy="4929590"/>
          </a:xfrm>
          <a:prstGeom prst="round2SameRect">
            <a:avLst>
              <a:gd name="adj1" fmla="val 0"/>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dirty="0">
              <a:gradFill>
                <a:gsLst>
                  <a:gs pos="0">
                    <a:srgbClr val="FFFFFF"/>
                  </a:gs>
                  <a:gs pos="100000">
                    <a:srgbClr val="FFFFFF"/>
                  </a:gs>
                </a:gsLst>
                <a:lin ang="5400000" scaled="0"/>
              </a:gradFill>
              <a:latin typeface="Segoe UI"/>
              <a:cs typeface="Segoe UI" pitchFamily="34" charset="0"/>
            </a:endParaRPr>
          </a:p>
        </p:txBody>
      </p:sp>
      <p:sp>
        <p:nvSpPr>
          <p:cNvPr id="14" name="TextBox 13">
            <a:extLst>
              <a:ext uri="{FF2B5EF4-FFF2-40B4-BE49-F238E27FC236}">
                <a16:creationId xmlns:a16="http://schemas.microsoft.com/office/drawing/2014/main" id="{F9B54E1C-6499-04C6-E992-BC815CBC5E90}"/>
              </a:ext>
            </a:extLst>
          </p:cNvPr>
          <p:cNvSpPr txBox="1"/>
          <p:nvPr/>
        </p:nvSpPr>
        <p:spPr>
          <a:xfrm>
            <a:off x="550689" y="768007"/>
            <a:ext cx="10769423" cy="338554"/>
          </a:xfrm>
          <a:prstGeom prst="rect">
            <a:avLst/>
          </a:prstGeom>
          <a:noFill/>
        </p:spPr>
        <p:txBody>
          <a:bodyPr wrap="square">
            <a:spAutoFit/>
          </a:bodyPr>
          <a:lstStyle/>
          <a:p>
            <a:r>
              <a:rPr lang="en-US" sz="1600" noProof="0" dirty="0"/>
              <a:t>The following table displays the month of release for each new feature.</a:t>
            </a:r>
          </a:p>
        </p:txBody>
      </p:sp>
      <p:sp>
        <p:nvSpPr>
          <p:cNvPr id="7" name="Rectangle: Top Corners Rounded 6">
            <a:extLst>
              <a:ext uri="{FF2B5EF4-FFF2-40B4-BE49-F238E27FC236}">
                <a16:creationId xmlns:a16="http://schemas.microsoft.com/office/drawing/2014/main" id="{8151DBD7-1FA7-93C9-2299-C9EEF576A2CF}"/>
              </a:ext>
              <a:ext uri="{C183D7F6-B498-43B3-948B-1728B52AA6E4}">
                <adec:decorative xmlns:adec="http://schemas.microsoft.com/office/drawing/2017/decorative" val="1"/>
              </a:ext>
            </a:extLst>
          </p:cNvPr>
          <p:cNvSpPr/>
          <p:nvPr/>
        </p:nvSpPr>
        <p:spPr bwMode="auto">
          <a:xfrm>
            <a:off x="550689" y="1152290"/>
            <a:ext cx="11481592" cy="328515"/>
          </a:xfrm>
          <a:prstGeom prst="round2SameRect">
            <a:avLst>
              <a:gd name="adj1" fmla="val 42300"/>
              <a:gd name="adj2" fmla="val 0"/>
            </a:avLst>
          </a:prstGeom>
          <a:gradFill>
            <a:gsLst>
              <a:gs pos="10000">
                <a:srgbClr val="5C5AD4"/>
              </a:gs>
              <a:gs pos="100000">
                <a:srgbClr val="C03BC4"/>
              </a:gs>
            </a:gsLst>
            <a:path path="circle">
              <a:fillToRect l="100000" b="100000"/>
            </a:path>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dirty="0">
              <a:solidFill>
                <a:srgbClr val="FFFFFF"/>
              </a:solidFill>
              <a:ea typeface="Segoe UI" pitchFamily="34" charset="0"/>
              <a:cs typeface="Segoe UI" pitchFamily="34" charset="0"/>
            </a:endParaRPr>
          </a:p>
        </p:txBody>
      </p:sp>
      <p:graphicFrame>
        <p:nvGraphicFramePr>
          <p:cNvPr id="6" name="Table 9" descr="Table of Teams value vs Teams Premium value">
            <a:extLst>
              <a:ext uri="{FF2B5EF4-FFF2-40B4-BE49-F238E27FC236}">
                <a16:creationId xmlns:a16="http://schemas.microsoft.com/office/drawing/2014/main" id="{78EF50D1-A330-F005-306A-99E2A7EEB1D0}"/>
              </a:ext>
            </a:extLst>
          </p:cNvPr>
          <p:cNvGraphicFramePr>
            <a:graphicFrameLocks noGrp="1"/>
          </p:cNvGraphicFramePr>
          <p:nvPr>
            <p:extLst>
              <p:ext uri="{D42A27DB-BD31-4B8C-83A1-F6EECF244321}">
                <p14:modId xmlns:p14="http://schemas.microsoft.com/office/powerpoint/2010/main" val="2755497934"/>
              </p:ext>
            </p:extLst>
          </p:nvPr>
        </p:nvGraphicFramePr>
        <p:xfrm>
          <a:off x="550689" y="1186571"/>
          <a:ext cx="11477848" cy="5517019"/>
        </p:xfrm>
        <a:graphic>
          <a:graphicData uri="http://schemas.openxmlformats.org/drawingml/2006/table">
            <a:tbl>
              <a:tblPr firstRow="1" bandRow="1">
                <a:tableStyleId>{2D5ABB26-0587-4C30-8999-92F81FD0307C}</a:tableStyleId>
              </a:tblPr>
              <a:tblGrid>
                <a:gridCol w="1537418">
                  <a:extLst>
                    <a:ext uri="{9D8B030D-6E8A-4147-A177-3AD203B41FA5}">
                      <a16:colId xmlns:a16="http://schemas.microsoft.com/office/drawing/2014/main" val="1414262376"/>
                    </a:ext>
                  </a:extLst>
                </a:gridCol>
                <a:gridCol w="9940430">
                  <a:extLst>
                    <a:ext uri="{9D8B030D-6E8A-4147-A177-3AD203B41FA5}">
                      <a16:colId xmlns:a16="http://schemas.microsoft.com/office/drawing/2014/main" val="3157474236"/>
                    </a:ext>
                  </a:extLst>
                </a:gridCol>
              </a:tblGrid>
              <a:tr h="170409">
                <a:tc>
                  <a:txBody>
                    <a:bodyPr/>
                    <a:lstStyle/>
                    <a:p>
                      <a:pPr algn="l"/>
                      <a:r>
                        <a:rPr lang="en-US" sz="1400" b="0" noProof="0" dirty="0">
                          <a:solidFill>
                            <a:schemeClr val="bg1"/>
                          </a:solidFill>
                          <a:latin typeface="+mj-lt"/>
                        </a:rPr>
                        <a:t>Month of release</a:t>
                      </a:r>
                    </a:p>
                  </a:txBody>
                  <a:tcPr marL="73152" marR="73152" marT="27432" marB="274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l"/>
                      <a:r>
                        <a:rPr lang="en-US" sz="1200" b="1" kern="1200" noProof="0" dirty="0">
                          <a:solidFill>
                            <a:schemeClr val="bg1"/>
                          </a:solidFill>
                          <a:latin typeface="+mj-lt"/>
                        </a:rPr>
                        <a:t>What’s new</a:t>
                      </a:r>
                      <a:endParaRPr lang="en-US" sz="1200" b="1" kern="1200" noProof="0" dirty="0">
                        <a:solidFill>
                          <a:schemeClr val="bg1"/>
                        </a:solidFill>
                        <a:latin typeface="+mj-lt"/>
                        <a:ea typeface="+mn-ea"/>
                        <a:cs typeface="Segoe UI"/>
                      </a:endParaRPr>
                    </a:p>
                  </a:txBody>
                  <a:tcPr marL="73152" marR="73152" marT="27432" marB="27432"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245915496"/>
                  </a:ext>
                </a:extLst>
              </a:tr>
              <a:tr h="396653">
                <a:tc>
                  <a:txBody>
                    <a:bodyPr/>
                    <a:lstStyle/>
                    <a:p>
                      <a:pPr algn="l" fontAlgn="t"/>
                      <a:r>
                        <a:rPr lang="en-US" sz="1400" noProof="0" dirty="0">
                          <a:effectLst/>
                          <a:latin typeface="+mj-lt"/>
                        </a:rPr>
                        <a:t>February 2026</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r>
                        <a:rPr lang="en-GB" sz="1200" b="0" i="0" kern="1200" dirty="0">
                          <a:solidFill>
                            <a:schemeClr val="tx1"/>
                          </a:solidFill>
                          <a:effectLst/>
                          <a:latin typeface="+mn-lt"/>
                          <a:ea typeface="+mn-ea"/>
                          <a:cs typeface="+mn-cs"/>
                        </a:rPr>
                        <a:t>Improved agent responses for ticket‑based Microsoft 365 Graph </a:t>
                      </a:r>
                      <a:r>
                        <a:rPr lang="en-GB" sz="1200" b="0" i="0" u="none" strike="noStrike" kern="1200" dirty="0">
                          <a:solidFill>
                            <a:schemeClr val="tx1"/>
                          </a:solidFill>
                          <a:effectLst/>
                          <a:latin typeface="+mn-lt"/>
                          <a:ea typeface="+mn-ea"/>
                          <a:cs typeface="+mn-cs"/>
                          <a:hlinkClick r:id="rId3"/>
                        </a:rPr>
                        <a:t>connectors</a:t>
                      </a:r>
                      <a:r>
                        <a:rPr lang="en-GB" sz="1200" b="0" i="0" kern="1200" dirty="0">
                          <a:solidFill>
                            <a:schemeClr val="tx1"/>
                          </a:solidFill>
                          <a:effectLst/>
                          <a:latin typeface="+mn-lt"/>
                          <a:ea typeface="+mn-ea"/>
                          <a:cs typeface="+mn-cs"/>
                        </a:rPr>
                        <a:t>. Agents more accurately retrieve </a:t>
                      </a:r>
                      <a:r>
                        <a:rPr lang="en-GB" sz="1200" b="0" i="0" u="none" strike="noStrike" kern="1200" dirty="0">
                          <a:solidFill>
                            <a:schemeClr val="tx1"/>
                          </a:solidFill>
                          <a:effectLst/>
                          <a:latin typeface="+mn-lt"/>
                          <a:ea typeface="+mn-ea"/>
                          <a:cs typeface="+mn-cs"/>
                          <a:hlinkClick r:id="rId4"/>
                        </a:rPr>
                        <a:t>ServiceNow</a:t>
                      </a:r>
                      <a:r>
                        <a:rPr lang="en-GB" sz="1200" b="0" i="0" kern="1200" dirty="0">
                          <a:solidFill>
                            <a:schemeClr val="tx1"/>
                          </a:solidFill>
                          <a:effectLst/>
                          <a:latin typeface="+mn-lt"/>
                          <a:ea typeface="+mn-ea"/>
                          <a:cs typeface="+mn-cs"/>
                        </a:rPr>
                        <a:t> tickets and </a:t>
                      </a:r>
                      <a:r>
                        <a:rPr lang="en-GB" sz="1200" b="0" i="0" u="none" strike="noStrike" kern="1200" dirty="0">
                          <a:solidFill>
                            <a:schemeClr val="tx1"/>
                          </a:solidFill>
                          <a:effectLst/>
                          <a:latin typeface="+mn-lt"/>
                          <a:ea typeface="+mn-ea"/>
                          <a:cs typeface="+mn-cs"/>
                          <a:hlinkClick r:id="rId5"/>
                        </a:rPr>
                        <a:t>Azure DevOps</a:t>
                      </a:r>
                      <a:r>
                        <a:rPr lang="en-GB" sz="1200" b="0" i="0" kern="1200" dirty="0">
                          <a:solidFill>
                            <a:schemeClr val="tx1"/>
                          </a:solidFill>
                          <a:effectLst/>
                          <a:latin typeface="+mn-lt"/>
                          <a:ea typeface="+mn-ea"/>
                          <a:cs typeface="+mn-cs"/>
                        </a:rPr>
                        <a:t> work items and generate clear, actionable summaries, which improves workflow reliability, and time to value.</a:t>
                      </a:r>
                    </a:p>
                    <a:p>
                      <a:pPr marL="285750" indent="-285750">
                        <a:buFont typeface="Arial" panose="020B0604020202020204" pitchFamily="34" charset="0"/>
                        <a:buChar char="•"/>
                      </a:pPr>
                      <a:r>
                        <a:rPr lang="en-GB" sz="1200" b="0" i="0" kern="1200" dirty="0">
                          <a:solidFill>
                            <a:schemeClr val="tx1"/>
                          </a:solidFill>
                          <a:effectLst/>
                          <a:latin typeface="+mn-lt"/>
                          <a:ea typeface="+mn-ea"/>
                          <a:cs typeface="+mn-cs"/>
                        </a:rPr>
                        <a:t>Select Claude Sonnet 4.5 (beta) for </a:t>
                      </a:r>
                      <a:r>
                        <a:rPr lang="en-GB" sz="1200" b="0" i="0" u="none" strike="noStrike" kern="1200" dirty="0">
                          <a:solidFill>
                            <a:schemeClr val="tx1"/>
                          </a:solidFill>
                          <a:effectLst/>
                          <a:latin typeface="+mn-lt"/>
                          <a:ea typeface="+mn-ea"/>
                          <a:cs typeface="+mn-cs"/>
                          <a:hlinkClick r:id="rId6"/>
                        </a:rPr>
                        <a:t>Computer Use</a:t>
                      </a:r>
                      <a:r>
                        <a:rPr lang="en-GB" sz="1200" b="0" i="0" kern="1200" dirty="0">
                          <a:solidFill>
                            <a:schemeClr val="tx1"/>
                          </a:solidFill>
                          <a:effectLst/>
                          <a:latin typeface="+mn-lt"/>
                          <a:ea typeface="+mn-ea"/>
                          <a:cs typeface="+mn-cs"/>
                        </a:rPr>
                        <a:t> agents. This model improves nuanced decision‑making for complex tasks, increasing reliability, and success rates for advanced uses.</a:t>
                      </a:r>
                    </a:p>
                    <a:p>
                      <a:pPr marL="285750" indent="-285750">
                        <a:buFont typeface="Arial" panose="020B0604020202020204" pitchFamily="34" charset="0"/>
                        <a:buChar char="•"/>
                      </a:pPr>
                      <a:r>
                        <a:rPr lang="en-GB" sz="1200" b="0" i="0" kern="1200" dirty="0">
                          <a:solidFill>
                            <a:schemeClr val="tx1"/>
                          </a:solidFill>
                          <a:effectLst/>
                          <a:latin typeface="+mn-lt"/>
                          <a:ea typeface="+mn-ea"/>
                          <a:cs typeface="+mn-cs"/>
                        </a:rPr>
                        <a:t>Enhancements to the </a:t>
                      </a:r>
                      <a:r>
                        <a:rPr lang="en-GB" sz="1200" b="0" i="0" u="none" strike="noStrike" kern="1200" dirty="0">
                          <a:solidFill>
                            <a:schemeClr val="tx1"/>
                          </a:solidFill>
                          <a:effectLst/>
                          <a:latin typeface="+mn-lt"/>
                          <a:ea typeface="+mn-ea"/>
                          <a:cs typeface="+mn-cs"/>
                          <a:hlinkClick r:id="rId7"/>
                        </a:rPr>
                        <a:t>prompt builder</a:t>
                      </a:r>
                      <a:r>
                        <a:rPr lang="en-GB" sz="1200" b="0" i="0" kern="1200" dirty="0">
                          <a:solidFill>
                            <a:schemeClr val="tx1"/>
                          </a:solidFill>
                          <a:effectLst/>
                          <a:latin typeface="+mn-lt"/>
                          <a:ea typeface="+mn-ea"/>
                          <a:cs typeface="+mn-cs"/>
                        </a:rPr>
                        <a:t> include:</a:t>
                      </a:r>
                    </a:p>
                    <a:p>
                      <a:pPr marL="752121" lvl="1" indent="-285750">
                        <a:buFont typeface="Arial" panose="020B0604020202020204" pitchFamily="34" charset="0"/>
                        <a:buChar char="•"/>
                      </a:pPr>
                      <a:r>
                        <a:rPr lang="en-GB" sz="1200" b="0" i="0" kern="1200" dirty="0">
                          <a:solidFill>
                            <a:schemeClr val="tx1"/>
                          </a:solidFill>
                          <a:effectLst/>
                          <a:latin typeface="+mn-lt"/>
                          <a:ea typeface="+mn-ea"/>
                          <a:cs typeface="+mn-cs"/>
                        </a:rPr>
                        <a:t>Configure </a:t>
                      </a:r>
                      <a:r>
                        <a:rPr lang="en-GB" sz="1200" b="0" i="0" u="none" strike="noStrike" kern="1200" dirty="0">
                          <a:solidFill>
                            <a:schemeClr val="tx1"/>
                          </a:solidFill>
                          <a:effectLst/>
                          <a:latin typeface="+mn-lt"/>
                          <a:ea typeface="+mn-ea"/>
                          <a:cs typeface="+mn-cs"/>
                          <a:hlinkClick r:id="rId8"/>
                        </a:rPr>
                        <a:t>content moderation sensitivity per prompt</a:t>
                      </a:r>
                      <a:r>
                        <a:rPr lang="en-GB" sz="1200" b="0" i="0" kern="1200" dirty="0">
                          <a:solidFill>
                            <a:schemeClr val="tx1"/>
                          </a:solidFill>
                          <a:effectLst/>
                          <a:latin typeface="+mn-lt"/>
                          <a:ea typeface="+mn-ea"/>
                          <a:cs typeface="+mn-cs"/>
                        </a:rPr>
                        <a:t> to control how hate/fairness, sexual, violence, and self‑harm content is filtered—supporting regulated and document‑processing scenarios with low or high sensitivity settings for managed models.</a:t>
                      </a:r>
                    </a:p>
                    <a:p>
                      <a:pPr marL="752121" lvl="1" indent="-285750">
                        <a:buFont typeface="Arial" panose="020B0604020202020204" pitchFamily="34" charset="0"/>
                        <a:buChar char="•"/>
                      </a:pPr>
                      <a:r>
                        <a:rPr lang="en-GB" sz="1200" b="0" i="0" kern="1200" dirty="0">
                          <a:solidFill>
                            <a:schemeClr val="tx1"/>
                          </a:solidFill>
                          <a:effectLst/>
                          <a:latin typeface="+mn-lt"/>
                          <a:ea typeface="+mn-ea"/>
                          <a:cs typeface="+mn-cs"/>
                        </a:rPr>
                        <a:t>Optimize </a:t>
                      </a:r>
                      <a:r>
                        <a:rPr lang="en-GB" sz="1200" b="0" i="0" u="none" strike="noStrike" kern="1200" dirty="0">
                          <a:solidFill>
                            <a:schemeClr val="tx1"/>
                          </a:solidFill>
                          <a:effectLst/>
                          <a:latin typeface="+mn-lt"/>
                          <a:ea typeface="+mn-ea"/>
                          <a:cs typeface="+mn-cs"/>
                          <a:hlinkClick r:id="rId8"/>
                        </a:rPr>
                        <a:t>prompts</a:t>
                      </a:r>
                      <a:r>
                        <a:rPr lang="en-GB" sz="1200" b="0" i="0" kern="1200" dirty="0">
                          <a:solidFill>
                            <a:schemeClr val="tx1"/>
                          </a:solidFill>
                          <a:effectLst/>
                          <a:latin typeface="+mn-lt"/>
                          <a:ea typeface="+mn-ea"/>
                          <a:cs typeface="+mn-cs"/>
                        </a:rPr>
                        <a:t> with new Claude models by choosing Claude Opus 4.6 or Claude Sonnet 4.5, enabling fine‑grained control over reasoning depth, quality, latency, and cost per prompt.</a:t>
                      </a:r>
                    </a:p>
                    <a:p>
                      <a:pPr marL="752121" lvl="1" indent="-285750">
                        <a:buFont typeface="Arial" panose="020B0604020202020204" pitchFamily="34" charset="0"/>
                        <a:buChar char="•"/>
                      </a:pPr>
                      <a:r>
                        <a:rPr lang="en-GB" sz="1200" b="0" i="0" u="none" strike="noStrike" kern="1200" dirty="0">
                          <a:solidFill>
                            <a:schemeClr val="tx1"/>
                          </a:solidFill>
                          <a:effectLst/>
                          <a:latin typeface="+mn-lt"/>
                          <a:ea typeface="+mn-ea"/>
                          <a:cs typeface="+mn-cs"/>
                          <a:hlinkClick r:id="rId9"/>
                        </a:rPr>
                        <a:t>Edit prompt instructions and settings inline</a:t>
                      </a:r>
                      <a:r>
                        <a:rPr lang="en-GB" sz="1200" b="0" i="0" kern="1200" dirty="0">
                          <a:solidFill>
                            <a:schemeClr val="tx1"/>
                          </a:solidFill>
                          <a:effectLst/>
                          <a:latin typeface="+mn-lt"/>
                          <a:ea typeface="+mn-ea"/>
                          <a:cs typeface="+mn-cs"/>
                        </a:rPr>
                        <a:t> in agent tool details, bringing model selection, inputs, knowledge, and testing into a single, streamlined authoring experience.</a:t>
                      </a:r>
                    </a:p>
                    <a:p>
                      <a:pPr marL="171450" marR="0" lvl="0"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mn-lt"/>
                        <a:ea typeface="+mn-ea"/>
                        <a:cs typeface="+mn-cs"/>
                      </a:endParaRP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684586"/>
                  </a:ext>
                </a:extLst>
              </a:tr>
              <a:tr h="2962795">
                <a:tc>
                  <a:txBody>
                    <a:bodyPr/>
                    <a:lstStyle/>
                    <a:p>
                      <a:pPr algn="l" fontAlgn="t"/>
                      <a:r>
                        <a:rPr lang="en-US" sz="1400" noProof="0" dirty="0">
                          <a:effectLst/>
                          <a:latin typeface="+mj-lt"/>
                        </a:rPr>
                        <a:t>January 2026</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(Preview) New enhancements to agent evaluations:</a:t>
                      </a:r>
                    </a:p>
                    <a:p>
                      <a:pPr marL="637821" lvl="1" indent="-171450">
                        <a:buFont typeface="Arial" panose="020B0604020202020204" pitchFamily="34" charset="0"/>
                        <a:buChar char="•"/>
                      </a:pPr>
                      <a:r>
                        <a:rPr lang="en-GB" sz="1200" b="0" i="0" kern="1200" dirty="0">
                          <a:solidFill>
                            <a:schemeClr val="tx1"/>
                          </a:solidFill>
                          <a:effectLst/>
                          <a:latin typeface="+mn-lt"/>
                          <a:ea typeface="+mn-ea"/>
                          <a:cs typeface="+mn-cs"/>
                        </a:rPr>
                        <a:t>Provide real‑time </a:t>
                      </a:r>
                      <a:r>
                        <a:rPr lang="en-GB" sz="1200" b="0" i="0" u="none" strike="noStrike" kern="1200" dirty="0">
                          <a:solidFill>
                            <a:schemeClr val="tx1"/>
                          </a:solidFill>
                          <a:effectLst/>
                          <a:latin typeface="+mn-lt"/>
                          <a:ea typeface="+mn-ea"/>
                          <a:cs typeface="+mn-cs"/>
                          <a:hlinkClick r:id="rId10"/>
                        </a:rPr>
                        <a:t>thumbs‑up/down feedback</a:t>
                      </a:r>
                      <a:r>
                        <a:rPr lang="en-GB" sz="1200" b="0" i="0" kern="1200" dirty="0">
                          <a:solidFill>
                            <a:schemeClr val="tx1"/>
                          </a:solidFill>
                          <a:effectLst/>
                          <a:latin typeface="+mn-lt"/>
                          <a:ea typeface="+mn-ea"/>
                          <a:cs typeface="+mn-cs"/>
                        </a:rPr>
                        <a:t> on evaluation results to verify grading performance and drive ongoing improvements to evaluation reliability.</a:t>
                      </a:r>
                    </a:p>
                    <a:p>
                      <a:pPr marL="637821" lvl="1" indent="-171450">
                        <a:buFont typeface="Arial" panose="020B0604020202020204" pitchFamily="34" charset="0"/>
                        <a:buChar char="•"/>
                      </a:pPr>
                      <a:r>
                        <a:rPr lang="en-GB" sz="1200" b="0" i="0" kern="1200" dirty="0">
                          <a:solidFill>
                            <a:schemeClr val="tx1"/>
                          </a:solidFill>
                          <a:effectLst/>
                          <a:latin typeface="+mn-lt"/>
                          <a:ea typeface="+mn-ea"/>
                          <a:cs typeface="+mn-cs"/>
                        </a:rPr>
                        <a:t>View your agent's sequence of inputs, decisions, and outputs with </a:t>
                      </a:r>
                      <a:r>
                        <a:rPr lang="en-GB" sz="1200" b="0" i="0" u="none" strike="noStrike" kern="1200" dirty="0">
                          <a:solidFill>
                            <a:schemeClr val="tx1"/>
                          </a:solidFill>
                          <a:effectLst/>
                          <a:latin typeface="+mn-lt"/>
                          <a:ea typeface="+mn-ea"/>
                          <a:cs typeface="+mn-cs"/>
                          <a:hlinkClick r:id="rId10"/>
                        </a:rPr>
                        <a:t>activity maps</a:t>
                      </a:r>
                      <a:r>
                        <a:rPr lang="en-GB" sz="1200" b="0" i="0" kern="1200" dirty="0">
                          <a:solidFill>
                            <a:schemeClr val="tx1"/>
                          </a:solidFill>
                          <a:effectLst/>
                          <a:latin typeface="+mn-lt"/>
                          <a:ea typeface="+mn-ea"/>
                          <a:cs typeface="+mn-cs"/>
                        </a:rPr>
                        <a:t> so you can quickly diagnose issues and get clearer insight into how your agent behaves at runtime.</a:t>
                      </a:r>
                    </a:p>
                    <a:p>
                      <a:pPr marL="637821" lvl="1" indent="-171450">
                        <a:buFont typeface="Arial" panose="020B0604020202020204" pitchFamily="34" charset="0"/>
                        <a:buChar char="•"/>
                      </a:pPr>
                      <a:r>
                        <a:rPr lang="en-GB" sz="1200" b="0" i="0" kern="1200" dirty="0">
                          <a:solidFill>
                            <a:schemeClr val="tx1"/>
                          </a:solidFill>
                          <a:effectLst/>
                          <a:latin typeface="+mn-lt"/>
                          <a:ea typeface="+mn-ea"/>
                          <a:cs typeface="+mn-cs"/>
                        </a:rPr>
                        <a:t>Use a validated </a:t>
                      </a:r>
                      <a:r>
                        <a:rPr lang="en-GB" sz="1200" b="0" i="0" u="none" strike="noStrike" kern="1200" dirty="0">
                          <a:solidFill>
                            <a:schemeClr val="tx1"/>
                          </a:solidFill>
                          <a:effectLst/>
                          <a:latin typeface="+mn-lt"/>
                          <a:ea typeface="+mn-ea"/>
                          <a:cs typeface="+mn-cs"/>
                          <a:hlinkClick r:id="rId11"/>
                        </a:rPr>
                        <a:t>CSV template</a:t>
                      </a:r>
                      <a:r>
                        <a:rPr lang="en-GB" sz="1200" b="0" i="0" kern="1200" dirty="0">
                          <a:solidFill>
                            <a:schemeClr val="tx1"/>
                          </a:solidFill>
                          <a:effectLst/>
                          <a:latin typeface="+mn-lt"/>
                          <a:ea typeface="+mn-ea"/>
                          <a:cs typeface="+mn-cs"/>
                        </a:rPr>
                        <a:t> to create test sets, reducing formatting errors, and helping your team standardize evaluation data more quickly.</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(Preview) Expand </a:t>
                      </a:r>
                      <a:r>
                        <a:rPr lang="en-GB" sz="1200" b="0" i="0" u="none" strike="noStrike" kern="1200" dirty="0">
                          <a:solidFill>
                            <a:schemeClr val="tx1"/>
                          </a:solidFill>
                          <a:effectLst/>
                          <a:latin typeface="+mn-lt"/>
                          <a:ea typeface="+mn-ea"/>
                          <a:cs typeface="+mn-cs"/>
                          <a:hlinkClick r:id="rId6"/>
                        </a:rPr>
                        <a:t>computer use</a:t>
                      </a:r>
                      <a:r>
                        <a:rPr lang="en-GB" sz="1200" b="0" i="0" kern="1200" dirty="0">
                          <a:solidFill>
                            <a:schemeClr val="tx1"/>
                          </a:solidFill>
                          <a:effectLst/>
                          <a:latin typeface="+mn-lt"/>
                          <a:ea typeface="+mn-ea"/>
                          <a:cs typeface="+mn-cs"/>
                        </a:rPr>
                        <a:t> capabilities with new model support, built‑in credentials, </a:t>
                      </a:r>
                      <a:r>
                        <a:rPr lang="en-GB" sz="1200" b="0" i="0" u="none" strike="noStrike" kern="1200" dirty="0">
                          <a:solidFill>
                            <a:schemeClr val="tx1"/>
                          </a:solidFill>
                          <a:effectLst/>
                          <a:latin typeface="+mn-lt"/>
                          <a:ea typeface="+mn-ea"/>
                          <a:cs typeface="+mn-cs"/>
                          <a:hlinkClick r:id="rId12"/>
                        </a:rPr>
                        <a:t>enhanced audit logging</a:t>
                      </a:r>
                      <a:r>
                        <a:rPr lang="en-GB" sz="1200" b="0" i="0" kern="1200" dirty="0">
                          <a:solidFill>
                            <a:schemeClr val="tx1"/>
                          </a:solidFill>
                          <a:effectLst/>
                          <a:latin typeface="+mn-lt"/>
                          <a:ea typeface="+mn-ea"/>
                          <a:cs typeface="+mn-cs"/>
                        </a:rPr>
                        <a:t> with session replay, and </a:t>
                      </a:r>
                      <a:r>
                        <a:rPr lang="en-GB" sz="1200" b="0" i="0" u="none" strike="noStrike" kern="1200" dirty="0">
                          <a:solidFill>
                            <a:schemeClr val="tx1"/>
                          </a:solidFill>
                          <a:effectLst/>
                          <a:latin typeface="+mn-lt"/>
                          <a:ea typeface="+mn-ea"/>
                          <a:cs typeface="+mn-cs"/>
                          <a:hlinkClick r:id="rId13"/>
                        </a:rPr>
                        <a:t>Cloud PC pooling</a:t>
                      </a:r>
                      <a:r>
                        <a:rPr lang="en-GB" sz="1200" b="0" i="0" kern="1200" dirty="0">
                          <a:solidFill>
                            <a:schemeClr val="tx1"/>
                          </a:solidFill>
                          <a:effectLst/>
                          <a:latin typeface="+mn-lt"/>
                          <a:ea typeface="+mn-ea"/>
                          <a:cs typeface="+mn-cs"/>
                        </a:rPr>
                        <a:t>—giving you greater security, scalability, and governance for agent‑driven workflows.</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(General availability) Use the </a:t>
                      </a:r>
                      <a:r>
                        <a:rPr lang="en-GB" sz="1200" b="0" i="0" u="none" strike="noStrike" kern="1200" dirty="0">
                          <a:solidFill>
                            <a:schemeClr val="tx1"/>
                          </a:solidFill>
                          <a:effectLst/>
                          <a:latin typeface="+mn-lt"/>
                          <a:ea typeface="+mn-ea"/>
                          <a:cs typeface="+mn-cs"/>
                          <a:hlinkClick r:id="rId14"/>
                        </a:rPr>
                        <a:t>Microsoft Copilot Studio extension for Microsoft Visual Studio Code</a:t>
                      </a:r>
                      <a:r>
                        <a:rPr lang="en-GB" sz="1200" b="0" i="0" kern="1200" dirty="0">
                          <a:solidFill>
                            <a:schemeClr val="tx1"/>
                          </a:solidFill>
                          <a:effectLst/>
                          <a:latin typeface="+mn-lt"/>
                          <a:ea typeface="+mn-ea"/>
                          <a:cs typeface="+mn-cs"/>
                        </a:rPr>
                        <a:t> to build, edit, and manage agents inside Microsoft Visual Studio Code, supporting advanced and highly flexible developer workflows.</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txBody>
                  <a:tcP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82324382"/>
                  </a:ext>
                </a:extLst>
              </a:tr>
            </a:tbl>
          </a:graphicData>
        </a:graphic>
      </p:graphicFrame>
      <p:sp>
        <p:nvSpPr>
          <p:cNvPr id="9" name="TextBox 8">
            <a:extLst>
              <a:ext uri="{FF2B5EF4-FFF2-40B4-BE49-F238E27FC236}">
                <a16:creationId xmlns:a16="http://schemas.microsoft.com/office/drawing/2014/main" id="{920D627A-0855-69E0-CA8D-6B37BE9400A7}"/>
              </a:ext>
            </a:extLst>
          </p:cNvPr>
          <p:cNvSpPr txBox="1"/>
          <p:nvPr/>
        </p:nvSpPr>
        <p:spPr>
          <a:xfrm>
            <a:off x="23749" y="6442375"/>
            <a:ext cx="12004787" cy="584775"/>
          </a:xfrm>
          <a:prstGeom prst="rect">
            <a:avLst/>
          </a:prstGeom>
          <a:noFill/>
        </p:spPr>
        <p:txBody>
          <a:bodyPr wrap="square">
            <a:spAutoFit/>
          </a:bodyPr>
          <a:lstStyle/>
          <a:p>
            <a:r>
              <a:rPr lang="en-US" sz="1600" noProof="0" dirty="0">
                <a:solidFill>
                  <a:srgbClr val="7030A0"/>
                </a:solidFill>
                <a:hlinkClick r:id="rId15">
                  <a:extLst>
                    <a:ext uri="{A12FA001-AC4F-418D-AE19-62706E023703}">
                      <ahyp:hlinkClr xmlns:ahyp="http://schemas.microsoft.com/office/drawing/2018/hyperlinkcolor" val="tx"/>
                    </a:ext>
                  </a:extLst>
                </a:hlinkClick>
              </a:rPr>
              <a:t>What's new in Copilot Studio - Microsoft Copilot Studio | Microsoft Learn</a:t>
            </a:r>
            <a:r>
              <a:rPr lang="en-US" sz="1600" noProof="0" dirty="0">
                <a:solidFill>
                  <a:srgbClr val="7030A0"/>
                </a:solidFill>
              </a:rPr>
              <a:t> | </a:t>
            </a:r>
            <a:r>
              <a:rPr lang="en-US" sz="1600" noProof="0" dirty="0">
                <a:solidFill>
                  <a:srgbClr val="7030A0"/>
                </a:solidFill>
                <a:hlinkClick r:id="rId16">
                  <a:extLst>
                    <a:ext uri="{A12FA001-AC4F-418D-AE19-62706E023703}">
                      <ahyp:hlinkClr xmlns:ahyp="http://schemas.microsoft.com/office/drawing/2018/hyperlinkcolor" val="tx"/>
                    </a:ext>
                  </a:extLst>
                </a:hlinkClick>
              </a:rPr>
              <a:t>Copilot Studio Archive | Microsoft Copilot Blog</a:t>
            </a:r>
            <a:endParaRPr lang="en-US" sz="1600" noProof="0" dirty="0">
              <a:solidFill>
                <a:srgbClr val="7030A0"/>
              </a:solidFill>
            </a:endParaRPr>
          </a:p>
          <a:p>
            <a:endParaRPr lang="en-US" sz="1600" noProof="0" dirty="0">
              <a:solidFill>
                <a:srgbClr val="7030A0"/>
              </a:solidFill>
            </a:endParaRPr>
          </a:p>
        </p:txBody>
      </p:sp>
    </p:spTree>
    <p:extLst>
      <p:ext uri="{BB962C8B-B14F-4D97-AF65-F5344CB8AC3E}">
        <p14:creationId xmlns:p14="http://schemas.microsoft.com/office/powerpoint/2010/main" val="2611860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9125593-988E-BC03-3EF9-1794E63DC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4E6459-B9EC-198C-EFA2-6805912ED489}"/>
              </a:ext>
            </a:extLst>
          </p:cNvPr>
          <p:cNvSpPr>
            <a:spLocks noGrp="1"/>
          </p:cNvSpPr>
          <p:nvPr>
            <p:ph type="title"/>
          </p:nvPr>
        </p:nvSpPr>
        <p:spPr>
          <a:xfrm>
            <a:off x="584200" y="2545663"/>
            <a:ext cx="9144000" cy="615553"/>
          </a:xfrm>
        </p:spPr>
        <p:txBody>
          <a:bodyPr/>
          <a:lstStyle/>
          <a:p>
            <a:r>
              <a:rPr lang="en-US" sz="400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What's new in Frontier</a:t>
            </a:r>
          </a:p>
        </p:txBody>
      </p:sp>
      <p:sp>
        <p:nvSpPr>
          <p:cNvPr id="3" name="Text Placeholder 2">
            <a:extLst>
              <a:ext uri="{FF2B5EF4-FFF2-40B4-BE49-F238E27FC236}">
                <a16:creationId xmlns:a16="http://schemas.microsoft.com/office/drawing/2014/main" id="{6E543E08-726E-2C72-7DE8-02AC0855EF33}"/>
              </a:ext>
            </a:extLst>
          </p:cNvPr>
          <p:cNvSpPr>
            <a:spLocks noGrp="1"/>
          </p:cNvSpPr>
          <p:nvPr>
            <p:ph type="body" sz="quarter" idx="12"/>
          </p:nvPr>
        </p:nvSpPr>
        <p:spPr>
          <a:xfrm>
            <a:off x="584200" y="3609866"/>
            <a:ext cx="5311633" cy="1661993"/>
          </a:xfrm>
        </p:spPr>
        <p:txBody>
          <a:bodyPr/>
          <a:lstStyle/>
          <a:p>
            <a:r>
              <a:rPr lang="en-GB" sz="1800" b="1" noProof="0" dirty="0"/>
              <a:t>Get hands-on with breakthrough preview features, share your insights with product teams, and help shape the future of AI. </a:t>
            </a:r>
          </a:p>
          <a:p>
            <a:endParaRPr lang="en-GB" sz="1800" b="1" dirty="0"/>
          </a:p>
          <a:p>
            <a:r>
              <a:rPr lang="en-GB" sz="1800" b="1" noProof="0" dirty="0"/>
              <a:t>With Frontier, you’re not just adopting new technology, you’re co-creating what comes next.</a:t>
            </a:r>
            <a:endParaRPr lang="en-US" sz="1800" b="1" noProof="0" dirty="0"/>
          </a:p>
        </p:txBody>
      </p:sp>
      <p:pic>
        <p:nvPicPr>
          <p:cNvPr id="5" name="Picture 4">
            <a:extLst>
              <a:ext uri="{FF2B5EF4-FFF2-40B4-BE49-F238E27FC236}">
                <a16:creationId xmlns:a16="http://schemas.microsoft.com/office/drawing/2014/main" id="{B1BF37B2-552E-2F37-27E3-5938C09E0B67}"/>
              </a:ext>
              <a:ext uri="{C183D7F6-B498-43B3-948B-1728B52AA6E4}">
                <adec:decorative xmlns:adec="http://schemas.microsoft.com/office/drawing/2017/decorative" val="1"/>
              </a:ext>
            </a:extLst>
          </p:cNvPr>
          <p:cNvPicPr>
            <a:picLocks noChangeAspect="1"/>
          </p:cNvPicPr>
          <p:nvPr/>
        </p:nvPicPr>
        <p:blipFill>
          <a:blip r:embed="rId2"/>
          <a:srcRect l="12100"/>
          <a:stretch>
            <a:fillRect/>
          </a:stretch>
        </p:blipFill>
        <p:spPr>
          <a:xfrm>
            <a:off x="5895833" y="1853201"/>
            <a:ext cx="6096000" cy="3801005"/>
          </a:xfrm>
          <a:prstGeom prst="rect">
            <a:avLst/>
          </a:prstGeom>
          <a:ln>
            <a:noFill/>
          </a:ln>
          <a:effectLst>
            <a:softEdge rad="112500"/>
          </a:effectLst>
        </p:spPr>
      </p:pic>
      <p:sp>
        <p:nvSpPr>
          <p:cNvPr id="10" name="TextBox 9">
            <a:extLst>
              <a:ext uri="{FF2B5EF4-FFF2-40B4-BE49-F238E27FC236}">
                <a16:creationId xmlns:a16="http://schemas.microsoft.com/office/drawing/2014/main" id="{671D46FB-2B24-7347-4701-B8BA468EF420}"/>
              </a:ext>
            </a:extLst>
          </p:cNvPr>
          <p:cNvSpPr txBox="1"/>
          <p:nvPr/>
        </p:nvSpPr>
        <p:spPr>
          <a:xfrm>
            <a:off x="461371" y="6349896"/>
            <a:ext cx="6605516" cy="369332"/>
          </a:xfrm>
          <a:prstGeom prst="rect">
            <a:avLst/>
          </a:prstGeom>
          <a:noFill/>
        </p:spPr>
        <p:txBody>
          <a:bodyPr wrap="square">
            <a:spAutoFit/>
          </a:bodyPr>
          <a:lstStyle/>
          <a:p>
            <a:r>
              <a:rPr lang="en-US" dirty="0">
                <a:hlinkClick r:id="rId3"/>
              </a:rPr>
              <a:t>Frontier program – Microsoft Adoption</a:t>
            </a:r>
            <a:endParaRPr lang="en-US" dirty="0"/>
          </a:p>
        </p:txBody>
      </p:sp>
    </p:spTree>
    <p:extLst>
      <p:ext uri="{BB962C8B-B14F-4D97-AF65-F5344CB8AC3E}">
        <p14:creationId xmlns:p14="http://schemas.microsoft.com/office/powerpoint/2010/main" val="6892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EB0EDE-4523-576C-E008-B07DBB2AE957}"/>
            </a:ext>
          </a:extLst>
        </p:cNvPr>
        <p:cNvGrpSpPr/>
        <p:nvPr/>
      </p:nvGrpSpPr>
      <p:grpSpPr>
        <a:xfrm>
          <a:off x="0" y="0"/>
          <a:ext cx="0" cy="0"/>
          <a:chOff x="0" y="0"/>
          <a:chExt cx="0" cy="0"/>
        </a:xfrm>
      </p:grpSpPr>
      <p:sp>
        <p:nvSpPr>
          <p:cNvPr id="4" name="Title 14">
            <a:extLst>
              <a:ext uri="{FF2B5EF4-FFF2-40B4-BE49-F238E27FC236}">
                <a16:creationId xmlns:a16="http://schemas.microsoft.com/office/drawing/2014/main" id="{56DEA06B-6756-ABD9-B8A0-95E29411F2AB}"/>
              </a:ext>
            </a:extLst>
          </p:cNvPr>
          <p:cNvSpPr txBox="1">
            <a:spLocks noGrp="1"/>
          </p:cNvSpPr>
          <p:nvPr>
            <p:ph type="title"/>
          </p:nvPr>
        </p:nvSpPr>
        <p:spPr>
          <a:xfrm>
            <a:off x="550689" y="282820"/>
            <a:ext cx="12139699" cy="4985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797999" fontAlgn="base">
              <a:lnSpc>
                <a:spcPct val="90000"/>
              </a:lnSpc>
              <a:spcBef>
                <a:spcPct val="0"/>
              </a:spcBef>
              <a:spcAft>
                <a:spcPct val="0"/>
              </a:spcAft>
              <a:buNone/>
              <a:tabLst>
                <a:tab pos="920876" algn="l"/>
              </a:tabLst>
              <a:defRPr sz="8000" b="1" cap="none" spc="-50" baseline="0">
                <a:ln w="3175">
                  <a:noFill/>
                </a:ln>
                <a:gradFill>
                  <a:gsLst>
                    <a:gs pos="0">
                      <a:srgbClr val="8DC8E8"/>
                    </a:gs>
                    <a:gs pos="100000">
                      <a:srgbClr val="CD98CF"/>
                    </a:gs>
                  </a:gsLst>
                  <a:lin ang="2700000" scaled="0"/>
                </a:gradFill>
                <a:effectLst/>
                <a:latin typeface="Segoe UI Semibold"/>
                <a:cs typeface="Segoe UI"/>
              </a:defRPr>
            </a:lvl1pPr>
          </a:lstStyle>
          <a:p>
            <a:pPr lvl="0" algn="l">
              <a:defRPr/>
            </a:pPr>
            <a:r>
              <a:rPr lang="en-US" sz="3600" noProof="0" dirty="0">
                <a:gradFill>
                  <a:gsLst>
                    <a:gs pos="971">
                      <a:srgbClr val="2897CE"/>
                    </a:gs>
                    <a:gs pos="100000">
                      <a:srgbClr val="8678D6"/>
                    </a:gs>
                  </a:gsLst>
                  <a:lin ang="2700000" scaled="0"/>
                </a:gradFill>
                <a:cs typeface="Segoe UI Semibold"/>
              </a:rPr>
              <a:t>What's new in Frontier </a:t>
            </a:r>
            <a:endParaRPr lang="en-US" sz="2400" noProof="0" dirty="0">
              <a:gradFill>
                <a:gsLst>
                  <a:gs pos="971">
                    <a:srgbClr val="2897CE"/>
                  </a:gs>
                  <a:gs pos="100000">
                    <a:srgbClr val="8678D6"/>
                  </a:gs>
                </a:gsLst>
                <a:lin ang="2700000" scaled="0"/>
              </a:gradFill>
              <a:cs typeface="Segoe UI Semibold"/>
            </a:endParaRPr>
          </a:p>
        </p:txBody>
      </p:sp>
      <p:sp>
        <p:nvSpPr>
          <p:cNvPr id="14" name="TextBox 13">
            <a:extLst>
              <a:ext uri="{FF2B5EF4-FFF2-40B4-BE49-F238E27FC236}">
                <a16:creationId xmlns:a16="http://schemas.microsoft.com/office/drawing/2014/main" id="{4D8AEA10-2367-C99A-77BF-7E359C71BD0F}"/>
              </a:ext>
            </a:extLst>
          </p:cNvPr>
          <p:cNvSpPr txBox="1"/>
          <p:nvPr/>
        </p:nvSpPr>
        <p:spPr>
          <a:xfrm>
            <a:off x="550689" y="768007"/>
            <a:ext cx="10769423" cy="646331"/>
          </a:xfrm>
          <a:prstGeom prst="rect">
            <a:avLst/>
          </a:prstGeom>
          <a:noFill/>
        </p:spPr>
        <p:txBody>
          <a:bodyPr wrap="square">
            <a:spAutoFit/>
          </a:bodyPr>
          <a:lstStyle/>
          <a:p>
            <a:r>
              <a:rPr lang="en-GB" noProof="0" dirty="0"/>
              <a:t>Try out the latest agents and features in Microsoft 365 Copilot and see how they can transform your day-to-day.​</a:t>
            </a:r>
            <a:endParaRPr lang="en-US" noProof="0" dirty="0"/>
          </a:p>
        </p:txBody>
      </p:sp>
      <p:sp>
        <p:nvSpPr>
          <p:cNvPr id="9" name="TextBox 8">
            <a:extLst>
              <a:ext uri="{FF2B5EF4-FFF2-40B4-BE49-F238E27FC236}">
                <a16:creationId xmlns:a16="http://schemas.microsoft.com/office/drawing/2014/main" id="{2D98EBA9-BC1C-F1E3-06E9-1D3E830F33B5}"/>
              </a:ext>
            </a:extLst>
          </p:cNvPr>
          <p:cNvSpPr txBox="1"/>
          <p:nvPr/>
        </p:nvSpPr>
        <p:spPr>
          <a:xfrm>
            <a:off x="93606" y="6405903"/>
            <a:ext cx="12004787" cy="338554"/>
          </a:xfrm>
          <a:prstGeom prst="rect">
            <a:avLst/>
          </a:prstGeom>
          <a:noFill/>
        </p:spPr>
        <p:txBody>
          <a:bodyPr wrap="square">
            <a:spAutoFit/>
          </a:bodyPr>
          <a:lstStyle/>
          <a:p>
            <a:r>
              <a:rPr lang="en-US" sz="1600" noProof="0" dirty="0">
                <a:solidFill>
                  <a:schemeClr val="accent1">
                    <a:lumMod val="75000"/>
                  </a:schemeClr>
                </a:solidFill>
                <a:hlinkClick r:id="rId3">
                  <a:extLst>
                    <a:ext uri="{A12FA001-AC4F-418D-AE19-62706E023703}">
                      <ahyp:hlinkClr xmlns:ahyp="http://schemas.microsoft.com/office/drawing/2018/hyperlinkcolor" val="tx"/>
                    </a:ext>
                  </a:extLst>
                </a:hlinkClick>
              </a:rPr>
              <a:t>Frontier Getting started guide</a:t>
            </a:r>
            <a:endParaRPr lang="en-US" sz="1600" noProof="0" dirty="0">
              <a:solidFill>
                <a:schemeClr val="accent1">
                  <a:lumMod val="75000"/>
                </a:schemeClr>
              </a:solidFill>
            </a:endParaRPr>
          </a:p>
        </p:txBody>
      </p:sp>
      <p:sp>
        <p:nvSpPr>
          <p:cNvPr id="2" name="Rectangle: Top Corners Rounded 1">
            <a:extLst>
              <a:ext uri="{FF2B5EF4-FFF2-40B4-BE49-F238E27FC236}">
                <a16:creationId xmlns:a16="http://schemas.microsoft.com/office/drawing/2014/main" id="{82B138F3-D3FC-5315-BFC2-0E08BE61E942}"/>
              </a:ext>
              <a:ext uri="{C183D7F6-B498-43B3-948B-1728B52AA6E4}">
                <adec:decorative xmlns:adec="http://schemas.microsoft.com/office/drawing/2017/decorative" val="1"/>
              </a:ext>
            </a:extLst>
          </p:cNvPr>
          <p:cNvSpPr/>
          <p:nvPr/>
        </p:nvSpPr>
        <p:spPr bwMode="auto">
          <a:xfrm>
            <a:off x="550689" y="1556768"/>
            <a:ext cx="5863759" cy="4635014"/>
          </a:xfrm>
          <a:prstGeom prst="round2SameRect">
            <a:avLst>
              <a:gd name="adj1" fmla="val 3675"/>
              <a:gd name="adj2" fmla="val 1919"/>
            </a:avLst>
          </a:prstGeom>
          <a:solidFill>
            <a:schemeClr val="bg1"/>
          </a:solidFill>
          <a:ln>
            <a:noFill/>
            <a:headEnd type="none" w="med" len="med"/>
            <a:tailEnd type="none" w="med" len="med"/>
          </a:ln>
          <a:effectLst>
            <a:outerShdw blurRad="342900"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u="sng" dirty="0">
                <a:hlinkClick r:id="rId4" tooltip="NEW: Agents to drive AI workforce transformation"/>
              </a:rPr>
              <a:t>NEW: Agents to drive AI workforce transformation</a:t>
            </a:r>
            <a:endParaRPr lang="en-GB" sz="1600" b="1" u="sng"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5" tooltip="NEW: Microsoft Agent 365: The control plane for AI Agents"/>
              </a:rPr>
              <a:t>NEW: Microsoft Agent 365: The control plane for AI Agents</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6" tooltip="NEW: Build and create with Copilot Pages"/>
              </a:rPr>
              <a:t>NEW: Build and create with Copilot Pages</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7" tooltip="NEW: Learn more about the Sales Development Agent"/>
              </a:rPr>
              <a:t>NEW: Learn more about the Sales Development Agent</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8" tooltip="NEW: How Sales Development Agent connects with Dynamics 365"/>
              </a:rPr>
              <a:t>NEW: How Sales Development Agent connects with Dynamics 365</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9" tooltip="NEW: Learn more about Project Opal"/>
              </a:rPr>
              <a:t>NEW: Learn more about Project Opal</a:t>
            </a:r>
            <a:endParaRPr lang="en-GB" sz="1600" b="1" dirty="0"/>
          </a:p>
          <a:p>
            <a:pPr marL="342900" indent="-342900" defTabSz="932472" fontAlgn="base">
              <a:lnSpc>
                <a:spcPct val="150000"/>
              </a:lnSpc>
              <a:spcBef>
                <a:spcPct val="0"/>
              </a:spcBef>
              <a:spcAft>
                <a:spcPct val="0"/>
              </a:spcAft>
              <a:buClr>
                <a:schemeClr val="tx1"/>
              </a:buClr>
              <a:buFont typeface="Wingdings" panose="05000000000000000000" pitchFamily="2" charset="2"/>
              <a:buChar char="§"/>
            </a:pPr>
            <a:r>
              <a:rPr lang="en-GB" sz="1600" b="1" dirty="0">
                <a:hlinkClick r:id="rId10" tooltip="NEW: Experience next-gen productivity with Windows 365 AI-enabled Cloud PCs"/>
              </a:rPr>
              <a:t>NEW: Experience next-gen productivity with Windows 365 AI-enabled Cloud PCs</a:t>
            </a:r>
            <a:endParaRPr lang="en-US" noProof="0" dirty="0">
              <a:solidFill>
                <a:schemeClr val="tx1"/>
              </a:solidFill>
              <a:latin typeface="Segoe UI"/>
              <a:cs typeface="Segoe UI" pitchFamily="34" charset="0"/>
            </a:endParaRPr>
          </a:p>
        </p:txBody>
      </p:sp>
      <p:pic>
        <p:nvPicPr>
          <p:cNvPr id="5" name="Picture 4">
            <a:extLst>
              <a:ext uri="{FF2B5EF4-FFF2-40B4-BE49-F238E27FC236}">
                <a16:creationId xmlns:a16="http://schemas.microsoft.com/office/drawing/2014/main" id="{312A0141-ECF1-EBB9-581A-FD1312B204E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893493" y="1556864"/>
            <a:ext cx="4870877" cy="463491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61212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25E-6 3.7037E-6 L 1.25E-6 0.01967 " pathEditMode="relative" rAng="0" ptsTypes="AA">
                                      <p:cBhvr>
                                        <p:cTn id="9" dur="500" spd="-100000" fill="hold"/>
                                        <p:tgtEl>
                                          <p:spTgt spid="4"/>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61A40CF-FF6C-8458-1BD7-58C23BC848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E93DBED-7993-37A1-8332-06A9E94F7E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CB20A42F-6CBF-9312-22CD-4689C2E40CA3}"/>
              </a:ext>
              <a:ext uri="{C183D7F6-B498-43B3-948B-1728B52AA6E4}">
                <adec:decorative xmlns:adec="http://schemas.microsoft.com/office/drawing/2017/decorative" val="1"/>
              </a:ext>
            </a:extLst>
          </p:cNvPr>
          <p:cNvSpPr txBox="1"/>
          <p:nvPr/>
        </p:nvSpPr>
        <p:spPr>
          <a:xfrm>
            <a:off x="5414897" y="1355524"/>
            <a:ext cx="6647792" cy="5277288"/>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BF84F04B-610B-23DB-A783-47E49612CFAD}"/>
              </a:ext>
              <a:ext uri="{C183D7F6-B498-43B3-948B-1728B52AA6E4}">
                <adec:decorative xmlns:adec="http://schemas.microsoft.com/office/drawing/2017/decorative" val="1"/>
              </a:ext>
            </a:extLst>
          </p:cNvPr>
          <p:cNvSpPr txBox="1"/>
          <p:nvPr/>
        </p:nvSpPr>
        <p:spPr>
          <a:xfrm>
            <a:off x="156605" y="1328227"/>
            <a:ext cx="5183687" cy="2635651"/>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54C4E7F-A97D-B977-5AB8-11AB51E99DA9}"/>
              </a:ext>
            </a:extLst>
          </p:cNvPr>
          <p:cNvSpPr>
            <a:spLocks noGrp="1"/>
          </p:cNvSpPr>
          <p:nvPr>
            <p:ph type="title" idx="4294967295"/>
          </p:nvPr>
        </p:nvSpPr>
        <p:spPr>
          <a:xfrm>
            <a:off x="2394379" y="35966"/>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September 2025</a:t>
            </a:r>
          </a:p>
        </p:txBody>
      </p:sp>
      <p:pic>
        <p:nvPicPr>
          <p:cNvPr id="52" name="!Copilot">
            <a:extLst>
              <a:ext uri="{FF2B5EF4-FFF2-40B4-BE49-F238E27FC236}">
                <a16:creationId xmlns:a16="http://schemas.microsoft.com/office/drawing/2014/main" id="{1BC3D96C-CF9D-A8C8-EEDE-1439A7C698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94683" y="156695"/>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7E842BF0-7411-A231-15BF-93F23F8C4160}"/>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E939B57B-226B-6CFA-0FDF-08831120BE7F}"/>
              </a:ext>
            </a:extLst>
          </p:cNvPr>
          <p:cNvSpPr txBox="1"/>
          <p:nvPr/>
        </p:nvSpPr>
        <p:spPr>
          <a:xfrm>
            <a:off x="32747" y="1412987"/>
            <a:ext cx="5444048" cy="2550891"/>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Expanding model choice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view and measure agents used in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 new policy gives enhanced control over Copilot prompts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Admins can manage ownerless agents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Manage data security risks with Microsoft Purview Data Security Posture Management for AI apps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Merge people data with other sources with Microsoft Copilot connectors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Employees can use their personal Microsoft 365 subscriptions to access Copilot features at work</a:t>
            </a:r>
          </a:p>
        </p:txBody>
      </p:sp>
      <p:sp>
        <p:nvSpPr>
          <p:cNvPr id="12" name="TextBox 11">
            <a:extLst>
              <a:ext uri="{FF2B5EF4-FFF2-40B4-BE49-F238E27FC236}">
                <a16:creationId xmlns:a16="http://schemas.microsoft.com/office/drawing/2014/main" id="{84D7AAD3-8372-E193-EB99-1DC146D1307F}"/>
              </a:ext>
              <a:ext uri="{C183D7F6-B498-43B3-948B-1728B52AA6E4}">
                <adec:decorative xmlns:adec="http://schemas.microsoft.com/office/drawing/2017/decorative" val="1"/>
              </a:ext>
            </a:extLst>
          </p:cNvPr>
          <p:cNvSpPr txBox="1"/>
          <p:nvPr/>
        </p:nvSpPr>
        <p:spPr>
          <a:xfrm>
            <a:off x="156606" y="4234624"/>
            <a:ext cx="5183686" cy="2398188"/>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2E9C6400-9359-BACA-F6AA-AB4948321646}"/>
              </a:ext>
            </a:extLst>
          </p:cNvPr>
          <p:cNvSpPr txBox="1"/>
          <p:nvPr/>
        </p:nvSpPr>
        <p:spPr>
          <a:xfrm>
            <a:off x="268056" y="4023463"/>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9CA9B4AB-5E05-0679-03C4-83301EEA4931}"/>
              </a:ext>
            </a:extLst>
          </p:cNvPr>
          <p:cNvSpPr txBox="1"/>
          <p:nvPr/>
        </p:nvSpPr>
        <p:spPr>
          <a:xfrm>
            <a:off x="25673" y="4421623"/>
            <a:ext cx="5279277" cy="1996893"/>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output controls for Researcher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Skills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Knowledge Agent in SharePoint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Facilitator in Microsoft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channel can now have a Channel Agent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Agents in Viva Engage communities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SharePoint agents can now reason over metadata</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Introducing Agent Mode and Office Agent in Microsoft 365 Copilot</a:t>
            </a:r>
          </a:p>
        </p:txBody>
      </p:sp>
      <p:sp>
        <p:nvSpPr>
          <p:cNvPr id="5" name="TextBox 4">
            <a:extLst>
              <a:ext uri="{FF2B5EF4-FFF2-40B4-BE49-F238E27FC236}">
                <a16:creationId xmlns:a16="http://schemas.microsoft.com/office/drawing/2014/main" id="{D8FD5DAA-8FE6-373E-BED8-50F59CC3348A}"/>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A1BDFA31-2068-0334-D34B-77F51D259268}"/>
              </a:ext>
            </a:extLst>
          </p:cNvPr>
          <p:cNvSpPr txBox="1"/>
          <p:nvPr/>
        </p:nvSpPr>
        <p:spPr>
          <a:xfrm>
            <a:off x="5288399" y="1412987"/>
            <a:ext cx="6774289" cy="5110643"/>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Copilot Chat Roadmap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is now available in Word, Excel, PowerPoint, Outlook, and OneNote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Updated Copilot with a long context model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Seamlessly launch the full M365 Copilot app</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Chat now lets users interact with embedded images inside any document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Generating PPT grounded on a Copilot Page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Teams Chats and Channels in ContextIQ</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The new Edit in Outlook button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Email attachment summarization</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Access email from delegated mailboxes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access their shared mailboxes.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search for meeting RSVPs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Microsoft 365 Copilot Library </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Search, users can find meetings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AI Views in Copilot Search</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Produce videos from text prompts and existing files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Formula completion with Copilot in Excel</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Users can easily summarize any open email or email thread in a single click</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extends to helping users search their Outlook inboxes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Schedule meetings using Copilot Chat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makes it easier to resolve scheduling conflicts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Update documents and fix spelling and grammar with Copilot in Word</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Thread summaries from Copilot in Teams</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Improve text with Copilot in PowerPoint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Copilot now available in Viva Engage</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Moving sales, service, and finance with Microsoft 365 Copilot</a:t>
            </a:r>
          </a:p>
          <a:p>
            <a:pPr marL="285750" lvl="4" indent="-180000">
              <a:lnSpc>
                <a:spcPct val="150000"/>
              </a:lnSpc>
              <a:buFont typeface="Arial" panose="020B0604020202020204" pitchFamily="34" charset="0"/>
              <a:buChar char="•"/>
              <a:defRPr/>
            </a:pPr>
            <a:r>
              <a:rPr lang="en-US" sz="1200" noProof="0" dirty="0">
                <a:latin typeface="Segoe UI" panose="020B0502040204020203" pitchFamily="34" charset="0"/>
                <a:cs typeface="Segoe UI" panose="020B0502040204020203" pitchFamily="34" charset="0"/>
              </a:rPr>
              <a:t>New app icons designed for the AI era</a:t>
            </a:r>
          </a:p>
        </p:txBody>
      </p:sp>
    </p:spTree>
    <p:extLst>
      <p:ext uri="{BB962C8B-B14F-4D97-AF65-F5344CB8AC3E}">
        <p14:creationId xmlns:p14="http://schemas.microsoft.com/office/powerpoint/2010/main" val="610011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3.7037E-7 L -6.25E-7 0.03542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3.7037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2.59259E-6 L 3.125E-6 0.03541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B74AB-8855-DB19-79DA-4F70FB6E5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06102-B8EA-7516-F227-D8FA39C7ADFE}"/>
              </a:ext>
            </a:extLst>
          </p:cNvPr>
          <p:cNvSpPr>
            <a:spLocks noGrp="1"/>
          </p:cNvSpPr>
          <p:nvPr>
            <p:ph type="title"/>
          </p:nvPr>
        </p:nvSpPr>
        <p:spPr>
          <a:xfrm>
            <a:off x="494562" y="477062"/>
            <a:ext cx="11395904"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Text selection for Copilot Chat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17770F07-D518-A64F-382B-FCBB6AD55A74}"/>
              </a:ext>
              <a:ext uri="{C183D7F6-B498-43B3-948B-1728B52AA6E4}">
                <adec:decorative xmlns:adec="http://schemas.microsoft.com/office/drawing/2017/decorative" val="1"/>
              </a:ext>
            </a:extLst>
          </p:cNvPr>
          <p:cNvSpPr txBox="1"/>
          <p:nvPr/>
        </p:nvSpPr>
        <p:spPr>
          <a:xfrm>
            <a:off x="5497417" y="1389740"/>
            <a:ext cx="6393047" cy="469157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566FD9-CFBA-24BF-67E3-F02797B26B4E}"/>
              </a:ext>
            </a:extLst>
          </p:cNvPr>
          <p:cNvSpPr txBox="1">
            <a:spLocks/>
          </p:cNvSpPr>
          <p:nvPr/>
        </p:nvSpPr>
        <p:spPr>
          <a:xfrm>
            <a:off x="440563" y="1036859"/>
            <a:ext cx="4803466"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now lets users select specific text in responses and ask targeted follow‑up questions, enabling more precise, faster, and more controlled interactions.</a:t>
            </a:r>
          </a:p>
          <a:p>
            <a:pPr marL="0" indent="0" fontAlgn="t">
              <a:buNone/>
            </a:pPr>
            <a:endParaRPr lang="en-GB" sz="1800" b="1" dirty="0"/>
          </a:p>
          <a:p>
            <a:pPr fontAlgn="t">
              <a:buFont typeface="Arial" panose="020B0604020202020204" pitchFamily="34" charset="0"/>
              <a:buChar char="•"/>
            </a:pPr>
            <a:r>
              <a:rPr lang="en-GB" sz="1600" b="1" dirty="0"/>
              <a:t>Precision targeting</a:t>
            </a:r>
            <a:r>
              <a:rPr lang="en-GB" sz="1600" dirty="0"/>
              <a:t> – Users can highlight exact text in a Copilot response and click </a:t>
            </a:r>
            <a:r>
              <a:rPr lang="en-GB" sz="1600" b="1" dirty="0"/>
              <a:t>Ask Copilot</a:t>
            </a:r>
            <a:r>
              <a:rPr lang="en-GB" sz="1600" dirty="0"/>
              <a:t> to focus follow‑up questions on that content only</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More relevant answers</a:t>
            </a:r>
            <a:r>
              <a:rPr lang="en-GB" sz="1600" dirty="0"/>
              <a:t> – Avoids overly broad responses by letting users drill into the specific detail they care about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Faster assistance</a:t>
            </a:r>
            <a:r>
              <a:rPr lang="en-GB" sz="1600" dirty="0"/>
              <a:t> – Improves speed and quality for explanations, summaries, translations, and next steps</a:t>
            </a:r>
          </a:p>
        </p:txBody>
      </p:sp>
      <p:sp>
        <p:nvSpPr>
          <p:cNvPr id="19" name="TextBox 18">
            <a:extLst>
              <a:ext uri="{FF2B5EF4-FFF2-40B4-BE49-F238E27FC236}">
                <a16:creationId xmlns:a16="http://schemas.microsoft.com/office/drawing/2014/main" id="{D0C82261-01C1-15D0-7E3B-4132A7B49B4F}"/>
              </a:ext>
            </a:extLst>
          </p:cNvPr>
          <p:cNvSpPr txBox="1"/>
          <p:nvPr/>
        </p:nvSpPr>
        <p:spPr>
          <a:xfrm>
            <a:off x="6078449" y="1195840"/>
            <a:ext cx="5310218" cy="38779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Text selection and expanded grounding for Copilot Chat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response in Copilot Chat with a portion of text highlighted and the corresponding “Ask Copilot” button being selected.">
            <a:extLst>
              <a:ext uri="{FF2B5EF4-FFF2-40B4-BE49-F238E27FC236}">
                <a16:creationId xmlns:a16="http://schemas.microsoft.com/office/drawing/2014/main" id="{E656D78B-7102-45E7-AE08-F08BBBEDB753}"/>
              </a:ext>
            </a:extLst>
          </p:cNvPr>
          <p:cNvPicPr>
            <a:picLocks noChangeAspect="1"/>
          </p:cNvPicPr>
          <p:nvPr/>
        </p:nvPicPr>
        <p:blipFill>
          <a:blip r:embed="rId3"/>
          <a:srcRect l="24018" t="1" r="3634" b="27651"/>
          <a:stretch>
            <a:fillRect/>
          </a:stretch>
        </p:blipFill>
        <p:spPr>
          <a:xfrm>
            <a:off x="5782609" y="1856518"/>
            <a:ext cx="5829466" cy="3699581"/>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0655F66-F859-4D6E-D85D-BE28A0081AD1}"/>
              </a:ext>
            </a:extLst>
          </p:cNvPr>
          <p:cNvSpPr txBox="1"/>
          <p:nvPr/>
        </p:nvSpPr>
        <p:spPr>
          <a:xfrm>
            <a:off x="5782608" y="5591560"/>
            <a:ext cx="5652977" cy="307777"/>
          </a:xfrm>
          <a:prstGeom prst="rect">
            <a:avLst/>
          </a:prstGeom>
          <a:noFill/>
        </p:spPr>
        <p:txBody>
          <a:bodyPr wrap="square">
            <a:spAutoFit/>
          </a:bodyPr>
          <a:lstStyle/>
          <a:p>
            <a:pPr algn="ctr"/>
            <a:r>
              <a:rPr lang="en-GB" sz="1400" dirty="0"/>
              <a:t>This feature is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GB" sz="1400" dirty="0">
                <a:solidFill>
                  <a:schemeClr val="accent1">
                    <a:lumMod val="75000"/>
                  </a:schemeClr>
                </a:solidFill>
              </a:rPr>
              <a:t>.</a:t>
            </a:r>
            <a:endParaRPr lang="en-US" sz="1100" dirty="0">
              <a:solidFill>
                <a:schemeClr val="accent1">
                  <a:lumMod val="75000"/>
                </a:schemeClr>
              </a:solidFill>
            </a:endParaRPr>
          </a:p>
        </p:txBody>
      </p:sp>
      <p:sp>
        <p:nvSpPr>
          <p:cNvPr id="3" name="TextBox 2">
            <a:extLst>
              <a:ext uri="{FF2B5EF4-FFF2-40B4-BE49-F238E27FC236}">
                <a16:creationId xmlns:a16="http://schemas.microsoft.com/office/drawing/2014/main" id="{F33BE4C9-06C0-250C-B915-BED977F5F521}"/>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522616</a:t>
            </a:r>
          </a:p>
        </p:txBody>
      </p:sp>
    </p:spTree>
    <p:extLst>
      <p:ext uri="{BB962C8B-B14F-4D97-AF65-F5344CB8AC3E}">
        <p14:creationId xmlns:p14="http://schemas.microsoft.com/office/powerpoint/2010/main" val="16650333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54167E-6 2.96296E-6 L 3.54167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4CF5376-55EF-6198-FD1E-B997468E26E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6D73FA-2623-6308-54F8-A8EC8DF48B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082BD414-BDDA-C840-C8D3-99E5B88453E8}"/>
              </a:ext>
              <a:ext uri="{C183D7F6-B498-43B3-948B-1728B52AA6E4}">
                <adec:decorative xmlns:adec="http://schemas.microsoft.com/office/drawing/2017/decorative" val="1"/>
              </a:ext>
            </a:extLst>
          </p:cNvPr>
          <p:cNvSpPr txBox="1"/>
          <p:nvPr/>
        </p:nvSpPr>
        <p:spPr>
          <a:xfrm>
            <a:off x="5414897" y="1328227"/>
            <a:ext cx="6647792"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C38598A7-EB64-6C44-1365-F339A0803E6C}"/>
              </a:ext>
              <a:ext uri="{C183D7F6-B498-43B3-948B-1728B52AA6E4}">
                <adec:decorative xmlns:adec="http://schemas.microsoft.com/office/drawing/2017/decorative" val="1"/>
              </a:ext>
            </a:extLst>
          </p:cNvPr>
          <p:cNvSpPr txBox="1"/>
          <p:nvPr/>
        </p:nvSpPr>
        <p:spPr>
          <a:xfrm>
            <a:off x="156605" y="1328227"/>
            <a:ext cx="5183687" cy="3442912"/>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BB51FC0F-4B51-3780-8370-31271C3BAF31}"/>
              </a:ext>
            </a:extLst>
          </p:cNvPr>
          <p:cNvSpPr>
            <a:spLocks noGrp="1"/>
          </p:cNvSpPr>
          <p:nvPr>
            <p:ph type="title" idx="4294967295"/>
          </p:nvPr>
        </p:nvSpPr>
        <p:spPr>
          <a:xfrm>
            <a:off x="2121041" y="9805"/>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October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D3190B60-F5E8-C633-AB7C-DFFBD245050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5D0F9FA9-0C87-9AAE-109E-61D351702E74}"/>
              </a:ext>
            </a:extLst>
          </p:cNvPr>
          <p:cNvSpPr txBox="1"/>
          <p:nvPr/>
        </p:nvSpPr>
        <p:spPr>
          <a:xfrm>
            <a:off x="268056" y="1087863"/>
            <a:ext cx="4110703"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A5B554CC-0029-7539-59CD-97C668B1294B}"/>
              </a:ext>
            </a:extLst>
          </p:cNvPr>
          <p:cNvSpPr txBox="1"/>
          <p:nvPr/>
        </p:nvSpPr>
        <p:spPr>
          <a:xfrm>
            <a:off x="84469" y="1451227"/>
            <a:ext cx="5444048" cy="360701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Control System features on M365 Public Roadmap</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New reports and management tools in Microsoft 365 admin center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The new Microsoft 365 Copilot usage report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ownership reassignment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Enhanced Agent Inventory Export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Model Context Protocol &amp; Unified Agent Management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Credit Capacity for SharePoint &amp; Tuning</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Microsoft 365 companion apps—People, Files, and Calendar</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 views in Copilot Dashboard</a:t>
            </a: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1AF793D-1A5D-33F8-37DC-496105CE68CA}"/>
              </a:ext>
              <a:ext uri="{C183D7F6-B498-43B3-948B-1728B52AA6E4}">
                <adec:decorative xmlns:adec="http://schemas.microsoft.com/office/drawing/2017/decorative" val="1"/>
              </a:ext>
            </a:extLst>
          </p:cNvPr>
          <p:cNvSpPr txBox="1"/>
          <p:nvPr/>
        </p:nvSpPr>
        <p:spPr>
          <a:xfrm>
            <a:off x="156606" y="5057148"/>
            <a:ext cx="5183686" cy="1575663"/>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89A6D29B-DB18-4468-F1C0-1C508E1A2939}"/>
              </a:ext>
            </a:extLst>
          </p:cNvPr>
          <p:cNvSpPr txBox="1"/>
          <p:nvPr/>
        </p:nvSpPr>
        <p:spPr>
          <a:xfrm>
            <a:off x="268055" y="4835549"/>
            <a:ext cx="4110703" cy="443197"/>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19E80DE6-77FF-A362-5909-818932F7C045}"/>
              </a:ext>
            </a:extLst>
          </p:cNvPr>
          <p:cNvSpPr txBox="1"/>
          <p:nvPr/>
        </p:nvSpPr>
        <p:spPr>
          <a:xfrm>
            <a:off x="61590" y="5235939"/>
            <a:ext cx="5279277" cy="138499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Employee Self-Service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Surveys Agent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App Builder agent</a:t>
            </a:r>
          </a:p>
          <a:p>
            <a:pPr marL="105750" lvl="4">
              <a:lnSpc>
                <a:spcPct val="150000"/>
              </a:lnSpc>
              <a:defRPr/>
            </a:pP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Researcher updates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Introducing Researcher with Computer Use</a:t>
            </a:r>
            <a:endParaRPr lang="en-US" sz="14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621B7F3D-8CB7-46D9-9174-AE2B9987D425}"/>
              </a:ext>
            </a:extLst>
          </p:cNvPr>
          <p:cNvSpPr txBox="1"/>
          <p:nvPr/>
        </p:nvSpPr>
        <p:spPr>
          <a:xfrm>
            <a:off x="5591765" y="1087863"/>
            <a:ext cx="5111498" cy="39857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6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FBED2D94-F8E8-6A7A-2E2E-3D288716BD62}"/>
              </a:ext>
            </a:extLst>
          </p:cNvPr>
          <p:cNvSpPr txBox="1"/>
          <p:nvPr/>
        </p:nvSpPr>
        <p:spPr>
          <a:xfrm>
            <a:off x="5288400" y="1412987"/>
            <a:ext cx="6618994" cy="500552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US" sz="1400" noProof="0" dirty="0">
                <a:latin typeface="Segoe UI" panose="020B0502040204020203" pitchFamily="34" charset="0"/>
                <a:cs typeface="Segoe UI" panose="020B0502040204020203" pitchFamily="34" charset="0"/>
              </a:rPr>
              <a:t>Copilot Chat quality Roadmap</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Session persistence enhancement for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Improving response accuracy for file-based questions</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 Agent recommendations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GPT-5 will soon become the default model in Copilot Chat</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is simplifying calendar management.</a:t>
            </a:r>
          </a:p>
          <a:p>
            <a:pPr marL="285750" lvl="4" indent="-180000">
              <a:lnSpc>
                <a:spcPct val="150000"/>
              </a:lnSpc>
              <a:buFont typeface="Arial" panose="020B0604020202020204" pitchFamily="34" charset="0"/>
              <a:buChar char="•"/>
              <a:defRPr/>
            </a:pPr>
            <a:r>
              <a:rPr lang="en-GB" sz="1400" noProof="0" dirty="0">
                <a:latin typeface="Segoe UI" panose="020B0502040204020203" pitchFamily="34" charset="0"/>
                <a:cs typeface="Segoe UI" panose="020B0502040204020203" pitchFamily="34" charset="0"/>
              </a:rPr>
              <a:t>Bing Web Cards</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Chat API</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AI Views in Microsoft 365 Copilot Search</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Copilot Search Enhancements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Copilot Chat in Mobile File Preview</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Audio recap</a:t>
            </a:r>
            <a:r>
              <a:rPr lang="en-GB" sz="1400" dirty="0">
                <a:latin typeface="Segoe UI" panose="020B0502040204020203" pitchFamily="34" charset="0"/>
                <a:cs typeface="Segoe UI" panose="020B0502040204020203" pitchFamily="34" charset="0"/>
              </a:rPr>
              <a:t>new file summaries for Copilot in Teams</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Speaker notes and translation for Copilot in PowerPoint</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Word</a:t>
            </a:r>
          </a:p>
          <a:p>
            <a:pPr marL="285750" lvl="4" indent="-180000">
              <a:lnSpc>
                <a:spcPct val="150000"/>
              </a:lnSpc>
              <a:buFont typeface="Arial" panose="020B0604020202020204" pitchFamily="34" charset="0"/>
              <a:buChar char="•"/>
              <a:defRPr/>
            </a:pPr>
            <a:r>
              <a:rPr lang="en-US" sz="140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Meeting planning improvements for Copilot in Outlook</a:t>
            </a: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Teams Mode for Microsoft 365 Copilot</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Employees can use their personal Microsoft 365 subscriptions to access Copilot features at work</a:t>
            </a:r>
            <a:endParaRPr lang="en-US" sz="14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endParaRPr lang="en-US" sz="1400" noProof="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2771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07407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4.81481E-6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3.125E-6 -4.07407E-6 L 3.125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6AB6ED6-DEE0-9A4B-0698-753458C34EB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0C0B5BF-D766-71B1-EE11-8F2F41DCF5C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73C2176A-C4BC-D34B-BF7B-C1987E521676}"/>
              </a:ext>
              <a:ext uri="{C183D7F6-B498-43B3-948B-1728B52AA6E4}">
                <adec:decorative xmlns:adec="http://schemas.microsoft.com/office/drawing/2017/decorative" val="1"/>
              </a:ext>
            </a:extLst>
          </p:cNvPr>
          <p:cNvSpPr txBox="1"/>
          <p:nvPr/>
        </p:nvSpPr>
        <p:spPr>
          <a:xfrm>
            <a:off x="6410939" y="1328227"/>
            <a:ext cx="5699950"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56EBFC75-CBDC-F19D-B093-D507A35114DC}"/>
              </a:ext>
              <a:ext uri="{C183D7F6-B498-43B3-948B-1728B52AA6E4}">
                <adec:decorative xmlns:adec="http://schemas.microsoft.com/office/drawing/2017/decorative" val="1"/>
              </a:ext>
            </a:extLst>
          </p:cNvPr>
          <p:cNvSpPr txBox="1"/>
          <p:nvPr/>
        </p:nvSpPr>
        <p:spPr>
          <a:xfrm>
            <a:off x="156604" y="1328227"/>
            <a:ext cx="6097730"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60DE8E54-94D0-1433-5FC8-37BE6F2C1C38}"/>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November + December</a:t>
            </a:r>
            <a:r>
              <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rPr>
              <a:t> 2025</a:t>
            </a:r>
          </a:p>
        </p:txBody>
      </p:sp>
      <p:pic>
        <p:nvPicPr>
          <p:cNvPr id="52" name="!Copilot">
            <a:extLst>
              <a:ext uri="{FF2B5EF4-FFF2-40B4-BE49-F238E27FC236}">
                <a16:creationId xmlns:a16="http://schemas.microsoft.com/office/drawing/2014/main" id="{66C6D854-E4E8-0E5A-EDFC-17BE19E0176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5202D06F-03AA-6B25-05F7-BAEB0BF1420B}"/>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D927E242-1A17-B0BA-CFE8-AE00FDBAD86D}"/>
              </a:ext>
            </a:extLst>
          </p:cNvPr>
          <p:cNvSpPr txBox="1"/>
          <p:nvPr/>
        </p:nvSpPr>
        <p:spPr>
          <a:xfrm>
            <a:off x="0" y="1393922"/>
            <a:ext cx="6254334"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reports and benchmarking for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Richer audit logs, baseline security mode, and organizational messages in Microsoft 365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Innovations in the SharePoint admin center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Safeguards and remediations in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capabilities for AI admins from Ignite 2025</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Track Adoption Trends and Export Insights with Copilot and Agent Analytics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2E2E2FA4-B89B-851C-F1E7-1AE7DF6BEBFB}"/>
              </a:ext>
              <a:ext uri="{C183D7F6-B498-43B3-948B-1728B52AA6E4}">
                <adec:decorative xmlns:adec="http://schemas.microsoft.com/office/drawing/2017/decorative" val="1"/>
              </a:ext>
            </a:extLst>
          </p:cNvPr>
          <p:cNvSpPr txBox="1"/>
          <p:nvPr/>
        </p:nvSpPr>
        <p:spPr>
          <a:xfrm>
            <a:off x="156605" y="4725050"/>
            <a:ext cx="6097730"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9CEFC2AD-CDFE-8994-9B15-027016491EC1}"/>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383F53C6-7FD4-8542-83E1-9EDC5DBD7D35}"/>
              </a:ext>
            </a:extLst>
          </p:cNvPr>
          <p:cNvSpPr txBox="1"/>
          <p:nvPr/>
        </p:nvSpPr>
        <p:spPr>
          <a:xfrm>
            <a:off x="0" y="4792668"/>
            <a:ext cx="6471409" cy="2123658"/>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New agents available</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People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Learning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Insight agent</a:t>
            </a:r>
          </a:p>
          <a:p>
            <a:pPr marL="742950" lvl="5" indent="-180000">
              <a:lnSpc>
                <a:spcPct val="150000"/>
              </a:lnSpc>
              <a:buFont typeface="Arial" panose="020B0604020202020204" pitchFamily="34" charset="0"/>
              <a:buChar char="•"/>
              <a:defRPr/>
            </a:pPr>
            <a:r>
              <a:rPr lang="en-GB" sz="1400" dirty="0">
                <a:latin typeface="Segoe UI" panose="020B0502040204020203" pitchFamily="34" charset="0"/>
                <a:cs typeface="Segoe UI" panose="020B0502040204020203" pitchFamily="34" charset="0"/>
              </a:rPr>
              <a:t>Survey agent</a:t>
            </a:r>
          </a:p>
          <a:p>
            <a:pPr marL="742950" lvl="5" indent="-180000">
              <a:lnSpc>
                <a:spcPct val="150000"/>
              </a:lnSpc>
              <a:buFont typeface="Arial" panose="020B0604020202020204" pitchFamily="34" charset="0"/>
              <a:buChar char="•"/>
              <a:defRPr/>
            </a:pP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noProof="0" dirty="0">
                <a:latin typeface="Segoe UI" panose="020B0502040204020203" pitchFamily="34" charset="0"/>
                <a:cs typeface="Segoe UI" panose="020B0502040204020203" pitchFamily="34" charset="0"/>
              </a:rPr>
              <a:t>Agent mode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a:t>
            </a:r>
            <a:endParaRPr lang="en-GB" sz="1600" noProof="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features in Facilitator</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Enhancements to Channel Agent</a:t>
            </a: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BC673323-00E5-66FA-2C42-2FFB7BBB39D9}"/>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61429D2A-8CE2-1779-CD74-B586B76DDE36}"/>
              </a:ext>
            </a:extLst>
          </p:cNvPr>
          <p:cNvSpPr txBox="1"/>
          <p:nvPr/>
        </p:nvSpPr>
        <p:spPr>
          <a:xfrm>
            <a:off x="6471410" y="1475767"/>
            <a:ext cx="5435983" cy="4942749"/>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Work IQ enhancements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Improvements to quality and agent performance in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Updated navigation and search capabilities in the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Suggested references, student access, and OneNote availability for Copilot Notebooks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Unified experience, Entra authentication, agent update, and more for Copilot in Teams</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Formula completion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Explanations and image editing for Copilot in PowerPoint</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CF399F15-C68F-B38D-4C58-771608BA5D71}"/>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C82C91BB-8693-8A7A-0E18-7DEE136AFE35}"/>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51B0F003-90FA-3308-E235-BE96A6E9D496}"/>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3867427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A05481E-8A41-4F16-F2D2-4D963451231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D2BF248-15CE-66CF-80DE-4C23997E9EF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4842193"/>
            <a:ext cx="4788759" cy="1861672"/>
          </a:xfrm>
          <a:prstGeom prst="rect">
            <a:avLst/>
          </a:prstGeom>
        </p:spPr>
      </p:pic>
      <p:sp>
        <p:nvSpPr>
          <p:cNvPr id="4" name="TextBox 3">
            <a:extLst>
              <a:ext uri="{FF2B5EF4-FFF2-40B4-BE49-F238E27FC236}">
                <a16:creationId xmlns:a16="http://schemas.microsoft.com/office/drawing/2014/main" id="{27E6CD3B-2529-3822-1766-5B20BA56F64E}"/>
              </a:ext>
              <a:ext uri="{C183D7F6-B498-43B3-948B-1728B52AA6E4}">
                <adec:decorative xmlns:adec="http://schemas.microsoft.com/office/drawing/2017/decorative" val="1"/>
              </a:ext>
            </a:extLst>
          </p:cNvPr>
          <p:cNvSpPr txBox="1"/>
          <p:nvPr/>
        </p:nvSpPr>
        <p:spPr>
          <a:xfrm>
            <a:off x="6096000" y="1328227"/>
            <a:ext cx="6014889" cy="5304585"/>
          </a:xfrm>
          <a:prstGeom prst="roundRect">
            <a:avLst>
              <a:gd name="adj" fmla="val 1593"/>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2" name="TextBox 1">
            <a:extLst>
              <a:ext uri="{FF2B5EF4-FFF2-40B4-BE49-F238E27FC236}">
                <a16:creationId xmlns:a16="http://schemas.microsoft.com/office/drawing/2014/main" id="{76DA087F-3B7E-D8E3-1DFF-8B1C93053E87}"/>
              </a:ext>
              <a:ext uri="{C183D7F6-B498-43B3-948B-1728B52AA6E4}">
                <adec:decorative xmlns:adec="http://schemas.microsoft.com/office/drawing/2017/decorative" val="1"/>
              </a:ext>
            </a:extLst>
          </p:cNvPr>
          <p:cNvSpPr txBox="1"/>
          <p:nvPr/>
        </p:nvSpPr>
        <p:spPr>
          <a:xfrm>
            <a:off x="156604" y="1328227"/>
            <a:ext cx="5831687" cy="3142079"/>
          </a:xfrm>
          <a:prstGeom prst="roundRect">
            <a:avLst>
              <a:gd name="adj" fmla="val 3054"/>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1" name="Title 1">
            <a:extLst>
              <a:ext uri="{FF2B5EF4-FFF2-40B4-BE49-F238E27FC236}">
                <a16:creationId xmlns:a16="http://schemas.microsoft.com/office/drawing/2014/main" id="{7B1A37FC-BB86-1016-7AF3-05C97853F583}"/>
              </a:ext>
            </a:extLst>
          </p:cNvPr>
          <p:cNvSpPr>
            <a:spLocks noGrp="1"/>
          </p:cNvSpPr>
          <p:nvPr>
            <p:ph type="title" idx="4294967295"/>
          </p:nvPr>
        </p:nvSpPr>
        <p:spPr>
          <a:xfrm>
            <a:off x="2121041" y="5584"/>
            <a:ext cx="7949917" cy="105189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2400"/>
              </a:spcAft>
              <a:buClrTx/>
              <a:buSzTx/>
              <a:buFontTx/>
              <a:buNone/>
              <a:tabLst/>
              <a:defRPr/>
            </a:pPr>
            <a:r>
              <a:rPr kumimoji="0" lang="en-US" sz="2800" b="0" i="0" u="none" strike="noStrike" kern="1200" cap="none" spc="-50" normalizeH="0" baseline="0" noProof="0" dirty="0">
                <a:ln>
                  <a:noFill/>
                </a:ln>
                <a:effectLst/>
                <a:uLnTx/>
                <a:uFillTx/>
                <a:latin typeface="Segoe UI Semibold" panose="020B0702040204020203" pitchFamily="34" charset="0"/>
                <a:ea typeface="+mj-ea"/>
                <a:cs typeface="Segoe UI Semibold" panose="020B0702040204020203" pitchFamily="34" charset="0"/>
              </a:rPr>
              <a:t>Microsoft 365 Copilot</a:t>
            </a:r>
            <a: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 </a:t>
            </a:r>
            <a:br>
              <a:rPr lang="en-US" sz="2800" noProof="0"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br>
            <a:r>
              <a:rPr lang="en-US" sz="2800" i="1" dirty="0">
                <a:ln>
                  <a:noFill/>
                </a:ln>
                <a:gradFill flip="none" rotWithShape="1">
                  <a:gsLst>
                    <a:gs pos="50000">
                      <a:srgbClr val="8661C5"/>
                    </a:gs>
                    <a:gs pos="0">
                      <a:srgbClr val="3E76D4"/>
                    </a:gs>
                    <a:gs pos="100000">
                      <a:srgbClr val="C73ECC"/>
                    </a:gs>
                  </a:gsLst>
                  <a:lin ang="2700000" scaled="1"/>
                  <a:tileRect/>
                </a:gradFill>
                <a:latin typeface="Segoe UI Semibold" panose="020B0702040204020203" pitchFamily="34" charset="0"/>
                <a:ea typeface="+mj-ea"/>
                <a:cs typeface="Segoe UI Semibold" panose="020B0702040204020203" pitchFamily="34" charset="0"/>
              </a:rPr>
              <a:t>January 2026</a:t>
            </a:r>
            <a:endParaRPr kumimoji="0" lang="en-US" sz="2800" b="0" i="1" u="none" strike="noStrike" kern="1200" cap="none" spc="-50" normalizeH="0" baseline="0" noProof="0" dirty="0">
              <a:ln>
                <a:noFill/>
              </a:ln>
              <a:gradFill flip="none" rotWithShape="1">
                <a:gsLst>
                  <a:gs pos="50000">
                    <a:srgbClr val="8661C5"/>
                  </a:gs>
                  <a:gs pos="0">
                    <a:srgbClr val="3E76D4"/>
                  </a:gs>
                  <a:gs pos="100000">
                    <a:srgbClr val="C73ECC"/>
                  </a:gs>
                </a:gsLst>
                <a:lin ang="2700000" scaled="1"/>
                <a:tileRect/>
              </a:gradFill>
              <a:effectLst/>
              <a:uLnTx/>
              <a:uFillTx/>
              <a:latin typeface="Segoe UI Semibold" panose="020B0702040204020203" pitchFamily="34" charset="0"/>
              <a:ea typeface="+mj-ea"/>
              <a:cs typeface="Segoe UI Semibold" panose="020B0702040204020203" pitchFamily="34" charset="0"/>
            </a:endParaRPr>
          </a:p>
        </p:txBody>
      </p:sp>
      <p:pic>
        <p:nvPicPr>
          <p:cNvPr id="52" name="!Copilot">
            <a:extLst>
              <a:ext uri="{FF2B5EF4-FFF2-40B4-BE49-F238E27FC236}">
                <a16:creationId xmlns:a16="http://schemas.microsoft.com/office/drawing/2014/main" id="{694FFDDF-DF34-22A2-82C9-29063FC7767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24460" y="106931"/>
            <a:ext cx="647975" cy="653562"/>
          </a:xfrm>
          <a:prstGeom prst="rect">
            <a:avLst/>
          </a:prstGeom>
          <a:noFill/>
          <a:ln>
            <a:noFill/>
            <a:headEnd type="none" w="med" len="med"/>
            <a:tailEnd type="none" w="med" len="med"/>
          </a:ln>
          <a:effectLst>
            <a:outerShdw blurRad="50800" dist="38100" dir="2700000" sx="103000" sy="103000" algn="tl" rotWithShape="0">
              <a:prstClr val="black">
                <a:alpha val="40000"/>
              </a:prstClr>
            </a:outerShdw>
          </a:effectLst>
        </p:spPr>
      </p:pic>
      <p:sp>
        <p:nvSpPr>
          <p:cNvPr id="3" name="TextBox 2">
            <a:extLst>
              <a:ext uri="{FF2B5EF4-FFF2-40B4-BE49-F238E27FC236}">
                <a16:creationId xmlns:a16="http://schemas.microsoft.com/office/drawing/2014/main" id="{4A6D62F7-D889-5F70-31A6-860B2B9189C5}"/>
              </a:ext>
            </a:extLst>
          </p:cNvPr>
          <p:cNvSpPr txBox="1"/>
          <p:nvPr/>
        </p:nvSpPr>
        <p:spPr>
          <a:xfrm>
            <a:off x="217075" y="1169708"/>
            <a:ext cx="4110703" cy="297946"/>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Copilot Control System</a:t>
            </a:r>
          </a:p>
        </p:txBody>
      </p:sp>
      <p:sp>
        <p:nvSpPr>
          <p:cNvPr id="18" name="TextBox 17">
            <a:extLst>
              <a:ext uri="{FF2B5EF4-FFF2-40B4-BE49-F238E27FC236}">
                <a16:creationId xmlns:a16="http://schemas.microsoft.com/office/drawing/2014/main" id="{C2ED0475-CA0C-215E-03A5-B35D9FFD911E}"/>
              </a:ext>
            </a:extLst>
          </p:cNvPr>
          <p:cNvSpPr txBox="1"/>
          <p:nvPr/>
        </p:nvSpPr>
        <p:spPr>
          <a:xfrm>
            <a:off x="0" y="1393922"/>
            <a:ext cx="5988291" cy="3001143"/>
          </a:xfrm>
          <a:prstGeom prst="rect">
            <a:avLst/>
          </a:prstGeom>
          <a:noFill/>
        </p:spPr>
        <p:txBody>
          <a:bodyPr wrap="square">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Expanded availability of Copilot Chat Insights in Copilot Dashboard</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Drive secure adoption of Copilot with Microsoft Purview</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New overview and readiness report in Microsoft 365 admin </a:t>
            </a:r>
            <a:r>
              <a:rPr lang="en-GB" sz="1600" dirty="0" err="1">
                <a:latin typeface="Segoe UI" panose="020B0502040204020203" pitchFamily="34" charset="0"/>
                <a:cs typeface="Segoe UI" panose="020B0502040204020203" pitchFamily="34" charset="0"/>
              </a:rPr>
              <a:t>center</a:t>
            </a:r>
            <a:endParaRPr lang="en-GB" sz="1600" dirty="0">
              <a:latin typeface="Segoe UI" panose="020B0502040204020203" pitchFamily="34" charset="0"/>
              <a:cs typeface="Segoe UI" panose="020B0502040204020203" pitchFamily="34" charset="0"/>
            </a:endParaRP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Accelerating Microsoft 365 Copilot Adoption with Automated Readiness Assessment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Microsoft 365 Copilot Business</a:t>
            </a:r>
            <a:endParaRPr lang="en-US" sz="1600" noProof="0"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002F1167-6BA0-192A-B81D-1DA76DD36D30}"/>
              </a:ext>
              <a:ext uri="{C183D7F6-B498-43B3-948B-1728B52AA6E4}">
                <adec:decorative xmlns:adec="http://schemas.microsoft.com/office/drawing/2017/decorative" val="1"/>
              </a:ext>
            </a:extLst>
          </p:cNvPr>
          <p:cNvSpPr txBox="1"/>
          <p:nvPr/>
        </p:nvSpPr>
        <p:spPr>
          <a:xfrm>
            <a:off x="156605" y="4725050"/>
            <a:ext cx="5831686" cy="1907761"/>
          </a:xfrm>
          <a:prstGeom prst="roundRect">
            <a:avLst>
              <a:gd name="adj" fmla="val 6988"/>
            </a:avLst>
          </a:prstGeom>
          <a:solidFill>
            <a:srgbClr val="F2F2F2"/>
          </a:solid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0003E8F6-3547-0C4F-7D46-ABD1CDFCC529}"/>
              </a:ext>
            </a:extLst>
          </p:cNvPr>
          <p:cNvSpPr txBox="1"/>
          <p:nvPr/>
        </p:nvSpPr>
        <p:spPr>
          <a:xfrm>
            <a:off x="217075" y="4586409"/>
            <a:ext cx="4110703" cy="331253"/>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Agents</a:t>
            </a:r>
          </a:p>
        </p:txBody>
      </p:sp>
      <p:sp>
        <p:nvSpPr>
          <p:cNvPr id="14" name="TextBox 13">
            <a:extLst>
              <a:ext uri="{FF2B5EF4-FFF2-40B4-BE49-F238E27FC236}">
                <a16:creationId xmlns:a16="http://schemas.microsoft.com/office/drawing/2014/main" id="{85EB64A0-E048-64AF-39C3-5CE9D1FD04B1}"/>
              </a:ext>
            </a:extLst>
          </p:cNvPr>
          <p:cNvSpPr txBox="1"/>
          <p:nvPr/>
        </p:nvSpPr>
        <p:spPr>
          <a:xfrm>
            <a:off x="81112" y="4876080"/>
            <a:ext cx="5907180" cy="1523815"/>
          </a:xfrm>
          <a:prstGeom prst="rect">
            <a:avLst/>
          </a:prstGeom>
          <a:noFill/>
        </p:spPr>
        <p:txBody>
          <a:bodyPr wrap="square" numCol="2">
            <a:sp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Agent mode in Word, Excel, and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Word, Excel, and PowerPoint Agents from Copilot Chat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Ground Agents on a Copilot Notebook</a:t>
            </a:r>
          </a:p>
          <a:p>
            <a:pPr marL="285750" lvl="4" indent="-180000">
              <a:lnSpc>
                <a:spcPct val="150000"/>
              </a:lnSpc>
              <a:buFont typeface="Arial" panose="020B0604020202020204" pitchFamily="34" charset="0"/>
              <a:buChar char="•"/>
              <a:defRPr/>
            </a:pPr>
            <a:endParaRPr lang="en-US" sz="1600" noProof="0" dirty="0">
              <a:latin typeface="Segoe UI" panose="020B0502040204020203" pitchFamily="34" charset="0"/>
              <a:cs typeface="Segoe UI" panose="020B0502040204020203" pitchFamily="34" charset="0"/>
            </a:endParaRPr>
          </a:p>
        </p:txBody>
      </p:sp>
      <p:sp>
        <p:nvSpPr>
          <p:cNvPr id="5" name="TextBox 4">
            <a:extLst>
              <a:ext uri="{FF2B5EF4-FFF2-40B4-BE49-F238E27FC236}">
                <a16:creationId xmlns:a16="http://schemas.microsoft.com/office/drawing/2014/main" id="{92D5CFE8-8CE0-21E8-0B46-518A264BE5B9}"/>
              </a:ext>
            </a:extLst>
          </p:cNvPr>
          <p:cNvSpPr txBox="1"/>
          <p:nvPr/>
        </p:nvSpPr>
        <p:spPr>
          <a:xfrm>
            <a:off x="6471410" y="1169708"/>
            <a:ext cx="3920326" cy="306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US" sz="1800" noProof="0" dirty="0">
                <a:solidFill>
                  <a:srgbClr val="FFFFFF"/>
                </a:solidFill>
                <a:latin typeface="Segoe UI Semibold" panose="020B0502040204020203" pitchFamily="34" charset="0"/>
                <a:cs typeface="Segoe UI Semibold" panose="020B0502040204020203" pitchFamily="34" charset="0"/>
              </a:rPr>
              <a:t>User capabilities</a:t>
            </a:r>
          </a:p>
        </p:txBody>
      </p:sp>
      <p:sp>
        <p:nvSpPr>
          <p:cNvPr id="6" name="TextBox 5">
            <a:extLst>
              <a:ext uri="{FF2B5EF4-FFF2-40B4-BE49-F238E27FC236}">
                <a16:creationId xmlns:a16="http://schemas.microsoft.com/office/drawing/2014/main" id="{2131E7F3-53A3-724C-A2AA-5FF2047914F5}"/>
              </a:ext>
            </a:extLst>
          </p:cNvPr>
          <p:cNvSpPr txBox="1"/>
          <p:nvPr/>
        </p:nvSpPr>
        <p:spPr>
          <a:xfrm>
            <a:off x="5988291" y="1393575"/>
            <a:ext cx="6203709" cy="5228098"/>
          </a:xfrm>
          <a:prstGeom prst="rect">
            <a:avLst/>
          </a:prstGeom>
          <a:noFill/>
        </p:spPr>
        <p:txBody>
          <a:bodyPr wrap="square" numCol="2">
            <a:noAutofit/>
          </a:bodyPr>
          <a:lstStyle/>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GPT-5.2 in Microsoft 365 Copilot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Voice chats reference memory in Microsoft 365 Copilot app</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Copilot in Outlook mobile now offers an interactive voice experience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Implicit grounding on emails and text in Copilot Chat in Outlook</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Common email triage actions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Set up automatic replies using natural language</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Locally stored modern workbooks for Copilot in Excel</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View-only mode for Copilot in PowerPoint and 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Enterprise assets for Copilot in PowerPoint</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more control when creating presentations with Copilot in PowerPoint. </a:t>
            </a:r>
          </a:p>
          <a:p>
            <a:pPr marL="285750" lvl="4" indent="-180000">
              <a:lnSpc>
                <a:spcPct val="150000"/>
              </a:lnSpc>
              <a:buFont typeface="Arial" panose="020B0604020202020204" pitchFamily="34" charset="0"/>
              <a:buChar char="•"/>
              <a:defRPr/>
            </a:pPr>
            <a:r>
              <a:rPr lang="en-GB" sz="1600" dirty="0">
                <a:latin typeface="Segoe UI" panose="020B0502040204020203" pitchFamily="34" charset="0"/>
                <a:cs typeface="Segoe UI" panose="020B0502040204020203" pitchFamily="34" charset="0"/>
              </a:rPr>
              <a:t>General availability of source specific filters in Copilot Search</a:t>
            </a:r>
            <a:endParaRPr lang="en-US" sz="1600" noProof="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8CB89C97-BE69-5A10-F65A-9BA9FBF66588}"/>
              </a:ext>
              <a:ext uri="{C183D7F6-B498-43B3-948B-1728B52AA6E4}">
                <adec:decorative xmlns:adec="http://schemas.microsoft.com/office/drawing/2017/decorative" val="1"/>
              </a:ext>
            </a:extLst>
          </p:cNvPr>
          <p:cNvGrpSpPr/>
          <p:nvPr/>
        </p:nvGrpSpPr>
        <p:grpSpPr>
          <a:xfrm>
            <a:off x="10814384" y="499"/>
            <a:ext cx="1377615" cy="1219186"/>
            <a:chOff x="10404657" y="488"/>
            <a:chExt cx="1786476" cy="1955102"/>
          </a:xfrm>
          <a:solidFill>
            <a:srgbClr val="727372"/>
          </a:solidFill>
        </p:grpSpPr>
        <p:sp>
          <p:nvSpPr>
            <p:cNvPr id="9" name="Diagonal Stripe 8">
              <a:extLst>
                <a:ext uri="{FF2B5EF4-FFF2-40B4-BE49-F238E27FC236}">
                  <a16:creationId xmlns:a16="http://schemas.microsoft.com/office/drawing/2014/main" id="{127CA859-56C2-746C-941E-DFD83593E67A}"/>
                </a:ext>
              </a:extLst>
            </p:cNvPr>
            <p:cNvSpPr/>
            <p:nvPr/>
          </p:nvSpPr>
          <p:spPr bwMode="auto">
            <a:xfrm rot="5400000">
              <a:off x="10320344" y="84801"/>
              <a:ext cx="1955102" cy="1786476"/>
            </a:xfrm>
            <a:prstGeom prst="diagStripe">
              <a:avLst/>
            </a:prstGeom>
            <a:solidFill>
              <a:srgbClr val="FFFFFF"/>
            </a:solidFill>
            <a:ln w="10795" cap="flat" cmpd="sng" algn="ctr">
              <a:noFill/>
              <a:prstDash val="solid"/>
            </a:ln>
            <a:effectLst>
              <a:outerShdw blurRad="152400" sx="101000" sy="101000" algn="tl" rotWithShape="0">
                <a:prstClr val="black">
                  <a:alpha val="29000"/>
                </a:prstClr>
              </a:outerShdw>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endParaRPr kumimoji="0" lang="en-US" sz="2000" b="0" i="0" u="none" strike="noStrike" kern="0" cap="none" spc="0" normalizeH="0" baseline="0" noProof="0" dirty="0">
                <a:ln>
                  <a:noFill/>
                </a:ln>
                <a:solidFill>
                  <a:srgbClr val="5C5AD4"/>
                </a:solidFill>
                <a:effectLst/>
                <a:uLnTx/>
                <a:uFillTx/>
                <a:cs typeface="Segoe UI" pitchFamily="34" charset="0"/>
              </a:endParaRPr>
            </a:p>
          </p:txBody>
        </p:sp>
        <p:sp>
          <p:nvSpPr>
            <p:cNvPr id="10" name="TextBox 9">
              <a:extLst>
                <a:ext uri="{FF2B5EF4-FFF2-40B4-BE49-F238E27FC236}">
                  <a16:creationId xmlns:a16="http://schemas.microsoft.com/office/drawing/2014/main" id="{84B9197E-C84A-19A0-B600-27428C97985A}"/>
                </a:ext>
              </a:extLst>
            </p:cNvPr>
            <p:cNvSpPr txBox="1"/>
            <p:nvPr/>
          </p:nvSpPr>
          <p:spPr>
            <a:xfrm rot="2502686">
              <a:off x="10842999" y="609465"/>
              <a:ext cx="1334229" cy="271455"/>
            </a:xfrm>
            <a:prstGeom prst="rect">
              <a:avLst/>
            </a:prstGeom>
            <a:noFill/>
          </p:spPr>
          <p:txBody>
            <a:bodyPr wrap="none" lIns="0" tIns="0" rIns="0" bIns="0" rtlCol="0">
              <a:spAutoFit/>
            </a:bodyPr>
            <a:lstStyle/>
            <a:p>
              <a:pPr marL="0" marR="0" lvl="0" indent="0" defTabSz="932509" eaLnBrk="1" fontAlgn="auto" latinLnBrk="0" hangingPunct="1">
                <a:lnSpc>
                  <a:spcPct val="100000"/>
                </a:lnSpc>
                <a:spcBef>
                  <a:spcPts val="0"/>
                </a:spcBef>
                <a:spcAft>
                  <a:spcPts val="0"/>
                </a:spcAft>
                <a:buClrTx/>
                <a:buSzTx/>
                <a:buFontTx/>
                <a:buNone/>
                <a:tabLst/>
                <a:defRPr/>
              </a:pPr>
              <a:r>
                <a:rPr kumimoji="0" lang="en-US" sz="1100" b="0" i="0" u="none" strike="noStrike" kern="0" cap="none" spc="-71" normalizeH="0" baseline="0" noProof="0" dirty="0">
                  <a:ln>
                    <a:noFill/>
                  </a:ln>
                  <a:solidFill>
                    <a:srgbClr val="5C5AD4"/>
                  </a:solidFill>
                  <a:effectLst/>
                  <a:uLnTx/>
                  <a:uFillTx/>
                  <a:latin typeface="Segoe UI Semibold"/>
                </a:rPr>
                <a:t>As of </a:t>
              </a:r>
              <a:r>
                <a:rPr kumimoji="0" lang="en-US" sz="1100" b="0" i="0" u="none" strike="noStrike" kern="0" cap="none" spc="-71" normalizeH="0" baseline="0" dirty="0">
                  <a:ln>
                    <a:noFill/>
                  </a:ln>
                  <a:solidFill>
                    <a:srgbClr val="5C5AD4"/>
                  </a:solidFill>
                  <a:effectLst/>
                  <a:uLnTx/>
                  <a:uFillTx/>
                  <a:latin typeface="Segoe UI Semibold"/>
                </a:rPr>
                <a:t> 2</a:t>
              </a:r>
              <a:r>
                <a:rPr lang="en-US" sz="1100" kern="0" spc="-71" baseline="30000" dirty="0">
                  <a:solidFill>
                    <a:srgbClr val="5C5AD4"/>
                  </a:solidFill>
                  <a:latin typeface="Segoe UI Semibold"/>
                </a:rPr>
                <a:t>nd</a:t>
              </a:r>
              <a:r>
                <a:rPr kumimoji="0" lang="en-US" sz="1100" b="0" i="0" u="none" strike="noStrike" kern="0" cap="none" spc="-71" normalizeH="0" baseline="0" dirty="0">
                  <a:ln>
                    <a:noFill/>
                  </a:ln>
                  <a:solidFill>
                    <a:srgbClr val="5C5AD4"/>
                  </a:solidFill>
                  <a:effectLst/>
                  <a:uLnTx/>
                  <a:uFillTx/>
                  <a:latin typeface="Segoe UI Semibold"/>
                </a:rPr>
                <a:t> Jan</a:t>
              </a:r>
              <a:r>
                <a:rPr kumimoji="0" lang="en-US" sz="1100" b="0" i="0" u="none" strike="noStrike" kern="0" cap="none" spc="-71" normalizeH="0" baseline="0" noProof="0" dirty="0">
                  <a:ln>
                    <a:noFill/>
                  </a:ln>
                  <a:solidFill>
                    <a:srgbClr val="5C5AD4"/>
                  </a:solidFill>
                  <a:effectLst/>
                  <a:uLnTx/>
                  <a:uFillTx/>
                  <a:latin typeface="Segoe UI Semibold"/>
                </a:rPr>
                <a:t> 2026</a:t>
              </a:r>
            </a:p>
          </p:txBody>
        </p:sp>
      </p:grpSp>
    </p:spTree>
    <p:extLst>
      <p:ext uri="{BB962C8B-B14F-4D97-AF65-F5344CB8AC3E}">
        <p14:creationId xmlns:p14="http://schemas.microsoft.com/office/powerpoint/2010/main" val="1804598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42" presetClass="path" presetSubtype="0" decel="100000" fill="hold" grpId="1" nodeType="withEffect">
                                  <p:stCondLst>
                                    <p:cond delay="0"/>
                                  </p:stCondLst>
                                  <p:childTnLst>
                                    <p:animMotion origin="layout" path="M -6.25E-7 4.81481E-6 L -6.25E-7 0.03541 " pathEditMode="relative" rAng="0" ptsTypes="AA">
                                      <p:cBhvr>
                                        <p:cTn id="13" dur="700" spd="-100000" fill="hold"/>
                                        <p:tgtEl>
                                          <p:spTgt spid="2"/>
                                        </p:tgtEl>
                                        <p:attrNameLst>
                                          <p:attrName>ppt_x</p:attrName>
                                          <p:attrName>ppt_y</p:attrName>
                                        </p:attrNameLst>
                                      </p:cBhvr>
                                      <p:rCtr x="0" y="1759"/>
                                    </p:animMotion>
                                  </p:childTnLst>
                                </p:cTn>
                              </p:par>
                            </p:childTnLst>
                          </p:cTn>
                        </p:par>
                        <p:par>
                          <p:cTn id="14" fill="hold">
                            <p:stCondLst>
                              <p:cond delay="700"/>
                            </p:stCondLst>
                            <p:childTnLst>
                              <p:par>
                                <p:cTn id="15" presetID="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42" presetClass="path" presetSubtype="0" decel="100000" fill="hold" grpId="1" nodeType="withEffect">
                                  <p:stCondLst>
                                    <p:cond delay="0"/>
                                  </p:stCondLst>
                                  <p:childTnLst>
                                    <p:animMotion origin="layout" path="M -6.25E-7 7.40741E-7 L -6.25E-7 0.03542 " pathEditMode="relative" rAng="0" ptsTypes="AA">
                                      <p:cBhvr>
                                        <p:cTn id="23" dur="700" spd="-100000" fill="hold"/>
                                        <p:tgtEl>
                                          <p:spTgt spid="12"/>
                                        </p:tgtEl>
                                        <p:attrNameLst>
                                          <p:attrName>ppt_x</p:attrName>
                                          <p:attrName>ppt_y</p:attrName>
                                        </p:attrNameLst>
                                      </p:cBhvr>
                                      <p:rCtr x="0" y="1759"/>
                                    </p:animMotion>
                                  </p:childTnLst>
                                </p:cTn>
                              </p:par>
                            </p:childTnLst>
                          </p:cTn>
                        </p:par>
                        <p:par>
                          <p:cTn id="24" fill="hold">
                            <p:stCondLst>
                              <p:cond delay="1400"/>
                            </p:stCondLst>
                            <p:childTnLst>
                              <p:par>
                                <p:cTn id="25" presetID="10"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42" presetClass="path" presetSubtype="0" decel="100000" fill="hold" grpId="1" nodeType="withEffect">
                                  <p:stCondLst>
                                    <p:cond delay="0"/>
                                  </p:stCondLst>
                                  <p:childTnLst>
                                    <p:animMotion origin="layout" path="M 4.79167E-6 -4.07407E-6 L 4.79167E-6 0.03542 " pathEditMode="relative" rAng="0" ptsTypes="AA">
                                      <p:cBhvr>
                                        <p:cTn id="33"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2" grpId="1" animBg="1"/>
      <p:bldP spid="18" grpId="0"/>
      <p:bldP spid="12" grpId="0" animBg="1"/>
      <p:bldP spid="12" grpId="1" animBg="1"/>
      <p:bldP spid="1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68AA-442C-9DEE-ABC8-A80C9E3C8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5E9342-B9E2-7085-9565-B795E87CF6B1}"/>
              </a:ext>
            </a:extLst>
          </p:cNvPr>
          <p:cNvSpPr>
            <a:spLocks noGrp="1"/>
          </p:cNvSpPr>
          <p:nvPr>
            <p:ph type="title"/>
          </p:nvPr>
        </p:nvSpPr>
        <p:spPr>
          <a:xfrm>
            <a:off x="494562" y="477062"/>
            <a:ext cx="10658991" cy="664797"/>
          </a:xfrm>
        </p:spPr>
        <p:txBody>
          <a:bodyPr/>
          <a:lstStyle/>
          <a:p>
            <a:pPr defTabSz="914400" fontAlgn="base">
              <a:lnSpc>
                <a:spcPct val="90000"/>
              </a:lnSpc>
              <a:spcAft>
                <a:spcPct val="0"/>
              </a:spcAft>
            </a:pPr>
            <a:r>
              <a:rPr lang="en-GB" sz="2400" b="1" dirty="0">
                <a:gradFill>
                  <a:gsLst>
                    <a:gs pos="971">
                      <a:srgbClr val="2897CE"/>
                    </a:gs>
                    <a:gs pos="100000">
                      <a:srgbClr val="8678D6"/>
                    </a:gs>
                  </a:gsLst>
                  <a:lin ang="2700000" scaled="0"/>
                </a:gradFill>
                <a:latin typeface="Segoe UI Semibold"/>
                <a:cs typeface="Segoe UI Semibold"/>
              </a:rPr>
              <a:t>Expanded grounding for Copilot Chat - </a:t>
            </a:r>
            <a:r>
              <a:rPr lang="en-GB" sz="2400" b="1" noProof="0" dirty="0">
                <a:gradFill>
                  <a:gsLst>
                    <a:gs pos="971">
                      <a:srgbClr val="2897CE"/>
                    </a:gs>
                    <a:gs pos="100000">
                      <a:srgbClr val="8678D6"/>
                    </a:gs>
                  </a:gsLst>
                  <a:lin ang="2700000" scaled="0"/>
                </a:gradFill>
                <a:latin typeface="Segoe UI Semibold"/>
                <a:cs typeface="Segoe UI Semibold"/>
              </a:rPr>
              <a:t>SharePoint lists or sites when using Copilot Chat in work mode</a:t>
            </a:r>
            <a:endParaRPr lang="en-US" sz="24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DE941B9C-C6D6-7AA1-049D-AB1D7A8F5FC5}"/>
              </a:ext>
              <a:ext uri="{C183D7F6-B498-43B3-948B-1728B52AA6E4}">
                <adec:decorative xmlns:adec="http://schemas.microsoft.com/office/drawing/2017/decorative" val="1"/>
              </a:ext>
            </a:extLst>
          </p:cNvPr>
          <p:cNvSpPr txBox="1"/>
          <p:nvPr/>
        </p:nvSpPr>
        <p:spPr>
          <a:xfrm>
            <a:off x="6301648" y="1389742"/>
            <a:ext cx="5588818" cy="4584855"/>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ACEF9CAD-78D4-1267-DD21-244EB4469FA3}"/>
              </a:ext>
            </a:extLst>
          </p:cNvPr>
          <p:cNvSpPr txBox="1">
            <a:spLocks/>
          </p:cNvSpPr>
          <p:nvPr/>
        </p:nvSpPr>
        <p:spPr>
          <a:xfrm>
            <a:off x="420266" y="1280478"/>
            <a:ext cx="528231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in work mode can now be grounded on specific SharePoint lists or sites, bringing structured organisational data directly into AI prompts for more accurate results.</a:t>
            </a:r>
          </a:p>
          <a:p>
            <a:pPr marL="0" indent="0" fontAlgn="t">
              <a:buNone/>
            </a:pPr>
            <a:endParaRPr lang="en-GB" sz="1800" b="1" dirty="0"/>
          </a:p>
          <a:p>
            <a:pPr fontAlgn="t">
              <a:buFont typeface="Arial" panose="020B0604020202020204" pitchFamily="34" charset="0"/>
              <a:buChar char="•"/>
            </a:pPr>
            <a:r>
              <a:rPr lang="en-GB" sz="1600" b="1" dirty="0"/>
              <a:t>Grounding on SharePoint</a:t>
            </a:r>
            <a:r>
              <a:rPr lang="en-GB" sz="1600" dirty="0"/>
              <a:t> – Users can include a SharePoint list or site directly in a Copilot Chat prompt to anchor responses in real organisational data.</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Simple prompt inclusion</a:t>
            </a:r>
            <a:r>
              <a:rPr lang="en-GB" sz="1600" dirty="0"/>
              <a:t> – Type “/” in Copilot Chat and select the required SharePoint list or site from the </a:t>
            </a:r>
            <a:r>
              <a:rPr lang="en-GB" sz="1600" b="1" dirty="0"/>
              <a:t>Sites</a:t>
            </a:r>
            <a:r>
              <a:rPr lang="en-GB" sz="1600" dirty="0"/>
              <a:t> tab.</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More accurate responses</a:t>
            </a:r>
            <a:r>
              <a:rPr lang="en-GB" sz="1600" dirty="0"/>
              <a:t> – Grounding prompts improves relevance and precision by using structured SharePoint data as context.</a:t>
            </a:r>
          </a:p>
          <a:p>
            <a:pPr marL="0" indent="0" fontAlgn="t">
              <a:buNone/>
            </a:pPr>
            <a:endParaRPr lang="en-GB" sz="1800" dirty="0"/>
          </a:p>
        </p:txBody>
      </p:sp>
      <p:sp>
        <p:nvSpPr>
          <p:cNvPr id="19" name="TextBox 18">
            <a:extLst>
              <a:ext uri="{FF2B5EF4-FFF2-40B4-BE49-F238E27FC236}">
                <a16:creationId xmlns:a16="http://schemas.microsoft.com/office/drawing/2014/main" id="{34C2D3BD-F37C-8F87-12C4-65C1357B0A24}"/>
              </a:ext>
            </a:extLst>
          </p:cNvPr>
          <p:cNvSpPr txBox="1"/>
          <p:nvPr/>
        </p:nvSpPr>
        <p:spPr>
          <a:xfrm>
            <a:off x="6489425" y="1184370"/>
            <a:ext cx="5140599" cy="402059"/>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lang="en-GB" sz="1600" dirty="0">
                <a:solidFill>
                  <a:srgbClr val="FFFFFF"/>
                </a:solidFill>
                <a:latin typeface="Segoe UI Semibold" panose="020B0502040204020203" pitchFamily="34" charset="0"/>
                <a:cs typeface="Segoe UI Semibold" panose="020B0502040204020203" pitchFamily="34" charset="0"/>
              </a:rPr>
              <a:t>Ground Copilot prompts on SharePoint lists or sites </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9" name="Picture 8" descr="Ground Copilot prompts on SharePoint lists or sites &#10;">
            <a:extLst>
              <a:ext uri="{FF2B5EF4-FFF2-40B4-BE49-F238E27FC236}">
                <a16:creationId xmlns:a16="http://schemas.microsoft.com/office/drawing/2014/main" id="{F74FDBB0-6BA4-5ED0-038E-C290E167D3C4}"/>
              </a:ext>
            </a:extLst>
          </p:cNvPr>
          <p:cNvPicPr>
            <a:picLocks noChangeAspect="1"/>
          </p:cNvPicPr>
          <p:nvPr/>
        </p:nvPicPr>
        <p:blipFill>
          <a:blip r:embed="rId3"/>
          <a:stretch>
            <a:fillRect/>
          </a:stretch>
        </p:blipFill>
        <p:spPr>
          <a:xfrm>
            <a:off x="6820465" y="1918192"/>
            <a:ext cx="4551183" cy="3527951"/>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741D4B8-4569-15C3-B84C-DD8A76CB475F}"/>
              </a:ext>
            </a:extLst>
          </p:cNvPr>
          <p:cNvSpPr txBox="1"/>
          <p:nvPr/>
        </p:nvSpPr>
        <p:spPr>
          <a:xfrm>
            <a:off x="6163635" y="5540137"/>
            <a:ext cx="5864842" cy="307777"/>
          </a:xfrm>
          <a:prstGeom prst="rect">
            <a:avLst/>
          </a:prstGeom>
          <a:noFill/>
        </p:spPr>
        <p:txBody>
          <a:bodyPr wrap="square">
            <a:spAutoFit/>
          </a:bodyPr>
          <a:lstStyle/>
          <a:p>
            <a:pPr algn="ctr"/>
            <a:r>
              <a:rPr lang="en-GB" sz="1400" dirty="0"/>
              <a:t>This feature is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in March</a:t>
            </a:r>
            <a:r>
              <a:rPr lang="en-GB" sz="1400" dirty="0">
                <a:solidFill>
                  <a:schemeClr val="accent1">
                    <a:lumMod val="75000"/>
                  </a:schemeClr>
                </a:solidFill>
              </a:rPr>
              <a:t>.</a:t>
            </a:r>
            <a:endParaRPr lang="en-US" sz="1000" i="1" noProof="0" dirty="0">
              <a:solidFill>
                <a:schemeClr val="accent1">
                  <a:lumMod val="75000"/>
                </a:schemeClr>
              </a:solidFill>
            </a:endParaRPr>
          </a:p>
        </p:txBody>
      </p:sp>
      <p:sp>
        <p:nvSpPr>
          <p:cNvPr id="5" name="TextBox 4">
            <a:extLst>
              <a:ext uri="{FF2B5EF4-FFF2-40B4-BE49-F238E27FC236}">
                <a16:creationId xmlns:a16="http://schemas.microsoft.com/office/drawing/2014/main" id="{51C07E3B-1023-3C7A-B8F3-3881687B0EC5}"/>
              </a:ext>
            </a:extLst>
          </p:cNvPr>
          <p:cNvSpPr txBox="1"/>
          <p:nvPr/>
        </p:nvSpPr>
        <p:spPr>
          <a:xfrm>
            <a:off x="11153553" y="6189816"/>
            <a:ext cx="946298" cy="415498"/>
          </a:xfrm>
          <a:prstGeom prst="rect">
            <a:avLst/>
          </a:prstGeom>
          <a:noFill/>
        </p:spPr>
        <p:txBody>
          <a:bodyPr wrap="square">
            <a:spAutoFit/>
          </a:bodyPr>
          <a:lstStyle/>
          <a:p>
            <a:pPr algn="l">
              <a:buNone/>
            </a:pPr>
            <a:r>
              <a:rPr lang="en-US" sz="1050" b="0" i="0" dirty="0">
                <a:effectLst/>
                <a:latin typeface="Segoe UI" panose="020B0502040204020203" pitchFamily="34" charset="0"/>
              </a:rPr>
              <a:t>Roadmap ID</a:t>
            </a:r>
          </a:p>
          <a:p>
            <a:pPr algn="l">
              <a:spcAft>
                <a:spcPts val="1800"/>
              </a:spcAft>
              <a:buNone/>
            </a:pPr>
            <a:r>
              <a:rPr lang="en-US" sz="1050" b="0" i="0" dirty="0">
                <a:solidFill>
                  <a:srgbClr val="323130"/>
                </a:solidFill>
                <a:effectLst/>
                <a:latin typeface="Segoe UI" panose="020B0502040204020203" pitchFamily="34" charset="0"/>
              </a:rPr>
              <a:t>422308</a:t>
            </a:r>
          </a:p>
        </p:txBody>
      </p:sp>
    </p:spTree>
    <p:extLst>
      <p:ext uri="{BB962C8B-B14F-4D97-AF65-F5344CB8AC3E}">
        <p14:creationId xmlns:p14="http://schemas.microsoft.com/office/powerpoint/2010/main" val="1926986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1.45833E-6 4.44444E-6 L -1.458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23A3-7BD4-D22D-D477-2765DDC5D1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B0737D-0341-4359-8D72-439248514C4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Copilot Chat in Outlook expanded grounding</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E7C36B38-B97B-638F-62F0-84CF43FE9603}"/>
              </a:ext>
              <a:ext uri="{C183D7F6-B498-43B3-948B-1728B52AA6E4}">
                <adec:decorative xmlns:adec="http://schemas.microsoft.com/office/drawing/2017/decorative" val="1"/>
              </a:ext>
            </a:extLst>
          </p:cNvPr>
          <p:cNvSpPr txBox="1"/>
          <p:nvPr/>
        </p:nvSpPr>
        <p:spPr>
          <a:xfrm>
            <a:off x="5554885" y="1534389"/>
            <a:ext cx="6344985" cy="4548701"/>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39AB31B5-EDFF-4B79-C62D-7E0116B80D41}"/>
              </a:ext>
            </a:extLst>
          </p:cNvPr>
          <p:cNvSpPr txBox="1">
            <a:spLocks/>
          </p:cNvSpPr>
          <p:nvPr/>
        </p:nvSpPr>
        <p:spPr>
          <a:xfrm>
            <a:off x="524539" y="1119889"/>
            <a:ext cx="4852925"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Copilot Chat in Outlook visually grounds conversations on the open email or selected text, improving clarity and precision even for users without a Microsoft 365 Copilot licence.</a:t>
            </a:r>
          </a:p>
          <a:p>
            <a:pPr marL="0" indent="0" fontAlgn="t">
              <a:buNone/>
            </a:pPr>
            <a:endParaRPr lang="en-GB" sz="1800" b="1" dirty="0"/>
          </a:p>
          <a:p>
            <a:pPr fontAlgn="t">
              <a:buFont typeface="Arial" panose="020B0604020202020204" pitchFamily="34" charset="0"/>
              <a:buChar char="•"/>
            </a:pPr>
            <a:r>
              <a:rPr lang="en-GB" sz="1600" b="1" dirty="0"/>
              <a:t>Email grounding indicator</a:t>
            </a:r>
            <a:r>
              <a:rPr lang="en-GB" sz="1600" dirty="0"/>
              <a:t> Copilot Chat clearly shows when it’s grounded on an open email by displaying the email subject in the prompt box</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Highlighted text focus</a:t>
            </a:r>
            <a:r>
              <a:rPr lang="en-GB" sz="1600" dirty="0"/>
              <a:t> Users can select part of an email to ground Copilot only on that specific text for precise follow‑up</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Clear visual context</a:t>
            </a:r>
            <a:r>
              <a:rPr lang="en-GB" sz="1600" dirty="0"/>
              <a:t> Users always know what Copilot is referencing, reducing ambiguity and improving trust</a:t>
            </a:r>
          </a:p>
        </p:txBody>
      </p:sp>
      <p:sp>
        <p:nvSpPr>
          <p:cNvPr id="19" name="TextBox 18">
            <a:extLst>
              <a:ext uri="{FF2B5EF4-FFF2-40B4-BE49-F238E27FC236}">
                <a16:creationId xmlns:a16="http://schemas.microsoft.com/office/drawing/2014/main" id="{89F7F3B5-C079-5686-B483-61DA1D407926}"/>
              </a:ext>
            </a:extLst>
          </p:cNvPr>
          <p:cNvSpPr txBox="1"/>
          <p:nvPr/>
        </p:nvSpPr>
        <p:spPr>
          <a:xfrm>
            <a:off x="6089065" y="1340490"/>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367"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rPr>
              <a:t>Copilot Chat in Outlook expanded grounding</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7" name="Picture 6" descr="A selection of text highlighted in an email in Microsoft Outlook with a Copilot Chat prompt including the highlighted content.">
            <a:extLst>
              <a:ext uri="{FF2B5EF4-FFF2-40B4-BE49-F238E27FC236}">
                <a16:creationId xmlns:a16="http://schemas.microsoft.com/office/drawing/2014/main" id="{92B180A8-6500-3395-5B35-2A2DA3578DC8}"/>
              </a:ext>
            </a:extLst>
          </p:cNvPr>
          <p:cNvPicPr>
            <a:picLocks noChangeAspect="1"/>
          </p:cNvPicPr>
          <p:nvPr/>
        </p:nvPicPr>
        <p:blipFill>
          <a:blip r:embed="rId3"/>
          <a:srcRect l="19943" t="2871" r="4512" b="21585"/>
          <a:stretch>
            <a:fillRect/>
          </a:stretch>
        </p:blipFill>
        <p:spPr>
          <a:xfrm>
            <a:off x="5921743" y="2097175"/>
            <a:ext cx="5684110" cy="3351292"/>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C80017E2-B64B-79B9-CAB6-C4520988F20F}"/>
              </a:ext>
            </a:extLst>
          </p:cNvPr>
          <p:cNvSpPr txBox="1"/>
          <p:nvPr/>
        </p:nvSpPr>
        <p:spPr>
          <a:xfrm>
            <a:off x="6106498" y="5678363"/>
            <a:ext cx="5314600" cy="307777"/>
          </a:xfrm>
          <a:prstGeom prst="rect">
            <a:avLst/>
          </a:prstGeom>
          <a:noFill/>
        </p:spPr>
        <p:txBody>
          <a:bodyPr wrap="square">
            <a:spAutoFit/>
          </a:bodyPr>
          <a:lstStyle/>
          <a:p>
            <a:pPr algn="ctr"/>
            <a:r>
              <a:rPr lang="en-GB" sz="1400" dirty="0"/>
              <a:t>These features rolled out in February.</a:t>
            </a:r>
            <a:endParaRPr lang="en-US" sz="1050" i="1" noProof="0" dirty="0">
              <a:solidFill>
                <a:srgbClr val="7030A0"/>
              </a:solidFill>
            </a:endParaRPr>
          </a:p>
        </p:txBody>
      </p:sp>
      <p:sp>
        <p:nvSpPr>
          <p:cNvPr id="6" name="TextBox 5">
            <a:extLst>
              <a:ext uri="{FF2B5EF4-FFF2-40B4-BE49-F238E27FC236}">
                <a16:creationId xmlns:a16="http://schemas.microsoft.com/office/drawing/2014/main" id="{BAB496CC-4BD0-E3DE-F0DF-718ADA2CBCF0}"/>
              </a:ext>
            </a:extLst>
          </p:cNvPr>
          <p:cNvSpPr txBox="1"/>
          <p:nvPr/>
        </p:nvSpPr>
        <p:spPr>
          <a:xfrm>
            <a:off x="11178283" y="6312986"/>
            <a:ext cx="1082454"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Roadmap ID</a:t>
            </a:r>
          </a:p>
          <a:p>
            <a:pPr algn="l">
              <a:buNone/>
            </a:pPr>
            <a:r>
              <a:rPr lang="en-US" sz="1050" b="0" i="0" dirty="0">
                <a:solidFill>
                  <a:srgbClr val="323130"/>
                </a:solidFill>
                <a:effectLst/>
                <a:latin typeface="Segoe UI" panose="020B0502040204020203" pitchFamily="34" charset="0"/>
              </a:rPr>
              <a:t>498320</a:t>
            </a:r>
          </a:p>
        </p:txBody>
      </p:sp>
    </p:spTree>
    <p:extLst>
      <p:ext uri="{BB962C8B-B14F-4D97-AF65-F5344CB8AC3E}">
        <p14:creationId xmlns:p14="http://schemas.microsoft.com/office/powerpoint/2010/main" val="3515069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26698-CB12-0BAE-3A19-F7733E3BBC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5D60C6-67A3-2D63-6EF5-672B620E2702}"/>
              </a:ext>
            </a:extLst>
          </p:cNvPr>
          <p:cNvSpPr>
            <a:spLocks noGrp="1"/>
          </p:cNvSpPr>
          <p:nvPr>
            <p:ph type="title"/>
          </p:nvPr>
        </p:nvSpPr>
        <p:spPr>
          <a:xfrm>
            <a:off x="578783" y="505895"/>
            <a:ext cx="11539645" cy="387798"/>
          </a:xfrm>
        </p:spPr>
        <p:txBody>
          <a:bodyPr/>
          <a:lstStyle/>
          <a:p>
            <a:pPr defTabSz="914400" fontAlgn="base">
              <a:lnSpc>
                <a:spcPct val="90000"/>
              </a:lnSpc>
              <a:spcAft>
                <a:spcPct val="0"/>
              </a:spcAft>
            </a:pPr>
            <a:r>
              <a:rPr lang="en-GB" sz="2800" b="1" noProof="0" dirty="0">
                <a:gradFill>
                  <a:gsLst>
                    <a:gs pos="971">
                      <a:srgbClr val="2897CE"/>
                    </a:gs>
                    <a:gs pos="100000">
                      <a:srgbClr val="8678D6"/>
                    </a:gs>
                  </a:gsLst>
                  <a:lin ang="2700000" scaled="0"/>
                </a:gradFill>
                <a:latin typeface="Segoe UI Semibold"/>
                <a:cs typeface="Segoe UI Semibold"/>
              </a:rPr>
              <a:t>Project Manager Agent</a:t>
            </a:r>
            <a:endParaRPr lang="en-US" sz="2800" b="1" noProof="0" dirty="0">
              <a:gradFill>
                <a:gsLst>
                  <a:gs pos="971">
                    <a:srgbClr val="2897CE"/>
                  </a:gs>
                  <a:gs pos="100000">
                    <a:srgbClr val="8678D6"/>
                  </a:gs>
                </a:gsLst>
                <a:lin ang="2700000" scaled="0"/>
              </a:gradFill>
              <a:latin typeface="Segoe UI Semibold"/>
              <a:cs typeface="Segoe UI Semibold"/>
            </a:endParaRPr>
          </a:p>
        </p:txBody>
      </p:sp>
      <p:sp>
        <p:nvSpPr>
          <p:cNvPr id="18" name="TextBox 17">
            <a:extLst>
              <a:ext uri="{FF2B5EF4-FFF2-40B4-BE49-F238E27FC236}">
                <a16:creationId xmlns:a16="http://schemas.microsoft.com/office/drawing/2014/main" id="{B2B08E47-2973-4B4F-FDD7-FCAD5F0FB20D}"/>
              </a:ext>
              <a:ext uri="{C183D7F6-B498-43B3-948B-1728B52AA6E4}">
                <adec:decorative xmlns:adec="http://schemas.microsoft.com/office/drawing/2017/decorative" val="1"/>
              </a:ext>
            </a:extLst>
          </p:cNvPr>
          <p:cNvSpPr txBox="1"/>
          <p:nvPr/>
        </p:nvSpPr>
        <p:spPr>
          <a:xfrm>
            <a:off x="5470853" y="1264871"/>
            <a:ext cx="6272144" cy="4571943"/>
          </a:xfrm>
          <a:prstGeom prst="roundRect">
            <a:avLst>
              <a:gd name="adj" fmla="val 3054"/>
            </a:avLst>
          </a:prstGeom>
          <a:noFill/>
          <a:ln w="12700">
            <a:gradFill flip="none" rotWithShape="1">
              <a:gsLst>
                <a:gs pos="55000">
                  <a:srgbClr val="6D58D0"/>
                </a:gs>
                <a:gs pos="0">
                  <a:srgbClr val="0078D4"/>
                </a:gs>
                <a:gs pos="100000">
                  <a:srgbClr val="C73ECC"/>
                </a:gs>
              </a:gsLst>
              <a:path path="circle">
                <a:fillToRect r="100000" b="100000"/>
              </a:path>
              <a:tileRect l="-100000" t="-100000"/>
            </a:gradFill>
            <a:headEnd type="none" w="med" len="med"/>
            <a:tailEnd type="none" w="med" len="med"/>
          </a:ln>
          <a:effectLst>
            <a:outerShdw blurRad="1270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R="0" lvl="0" indent="0" defTabSz="932472" fontAlgn="base">
              <a:lnSpc>
                <a:spcPct val="100000"/>
              </a:lnSpc>
              <a:spcBef>
                <a:spcPct val="0"/>
              </a:spcBef>
              <a:spcAft>
                <a:spcPct val="0"/>
              </a:spcAft>
              <a:buClrTx/>
              <a:buSzTx/>
              <a:buFontTx/>
              <a:buNone/>
              <a:tabLst/>
              <a:defRPr kumimoji="0" sz="2000" b="1" i="0" u="none" strike="noStrike" cap="none" spc="0" normalizeH="0" baseline="0">
                <a:ln>
                  <a:noFill/>
                </a:ln>
                <a:solidFill>
                  <a:srgbClr val="FFFFFF"/>
                </a:soli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Segoe UI Variable Display Semibold" pitchFamily="2" charset="0"/>
              <a:ea typeface="+mn-ea"/>
              <a:cs typeface="Segoe UI" pitchFamily="34" charset="0"/>
            </a:endParaRPr>
          </a:p>
        </p:txBody>
      </p:sp>
      <p:sp>
        <p:nvSpPr>
          <p:cNvPr id="4" name="Content Placeholder 2">
            <a:extLst>
              <a:ext uri="{FF2B5EF4-FFF2-40B4-BE49-F238E27FC236}">
                <a16:creationId xmlns:a16="http://schemas.microsoft.com/office/drawing/2014/main" id="{18E729B6-282A-8F82-F204-724EC149AAED}"/>
              </a:ext>
            </a:extLst>
          </p:cNvPr>
          <p:cNvSpPr txBox="1">
            <a:spLocks/>
          </p:cNvSpPr>
          <p:nvPr/>
        </p:nvSpPr>
        <p:spPr>
          <a:xfrm>
            <a:off x="524540" y="1119889"/>
            <a:ext cx="4636500" cy="5157259"/>
          </a:xfrm>
          <a:prstGeom prst="rect">
            <a:avLst/>
          </a:prstGeom>
        </p:spPr>
        <p:txBody>
          <a:bodyPr anchor="t">
            <a:no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GB" sz="1800" b="1" dirty="0"/>
              <a:t>Project Manager Agent provides AI‑assisted project and task management, helping teams plan, organise, and track work more effectively.</a:t>
            </a:r>
          </a:p>
          <a:p>
            <a:pPr marL="0" indent="0" fontAlgn="t">
              <a:buNone/>
            </a:pPr>
            <a:endParaRPr lang="en-GB" sz="1800" b="1" dirty="0"/>
          </a:p>
          <a:p>
            <a:pPr fontAlgn="t">
              <a:buFont typeface="Arial" panose="020B0604020202020204" pitchFamily="34" charset="0"/>
              <a:buChar char="•"/>
            </a:pPr>
            <a:r>
              <a:rPr lang="en-GB" sz="1600" b="1" dirty="0"/>
              <a:t>AI‑assisted project tracking </a:t>
            </a:r>
            <a:r>
              <a:rPr lang="en-GB" sz="1600" dirty="0"/>
              <a:t>Helps users plan, organise, and manage work with intelligent project coordination support.</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Core task management first </a:t>
            </a:r>
            <a:r>
              <a:rPr lang="en-GB" sz="1600" dirty="0"/>
              <a:t>Starts with essential task tracking capabilities, simplifying day‑to‑day project execution.</a:t>
            </a:r>
          </a:p>
          <a:p>
            <a:pPr fontAlgn="t">
              <a:buFont typeface="Arial" panose="020B0604020202020204" pitchFamily="34" charset="0"/>
              <a:buChar char="•"/>
            </a:pPr>
            <a:endParaRPr lang="en-GB" sz="1600" dirty="0"/>
          </a:p>
          <a:p>
            <a:pPr fontAlgn="t">
              <a:buFont typeface="Arial" panose="020B0604020202020204" pitchFamily="34" charset="0"/>
              <a:buChar char="•"/>
            </a:pPr>
            <a:r>
              <a:rPr lang="en-GB" sz="1600" b="1" dirty="0"/>
              <a:t>Evolving capabilities </a:t>
            </a:r>
            <a:r>
              <a:rPr lang="en-GB" sz="1600" dirty="0"/>
              <a:t>Designed to expand over time with more advanced project management features.</a:t>
            </a:r>
          </a:p>
        </p:txBody>
      </p:sp>
      <p:sp>
        <p:nvSpPr>
          <p:cNvPr id="19" name="TextBox 18">
            <a:extLst>
              <a:ext uri="{FF2B5EF4-FFF2-40B4-BE49-F238E27FC236}">
                <a16:creationId xmlns:a16="http://schemas.microsoft.com/office/drawing/2014/main" id="{69052BE8-2F40-369F-3934-139EC9079AC1}"/>
              </a:ext>
            </a:extLst>
          </p:cNvPr>
          <p:cNvSpPr txBox="1"/>
          <p:nvPr/>
        </p:nvSpPr>
        <p:spPr>
          <a:xfrm>
            <a:off x="5932192" y="1070972"/>
            <a:ext cx="5314599" cy="387798"/>
          </a:xfrm>
          <a:prstGeom prst="roundRect">
            <a:avLst>
              <a:gd name="adj" fmla="val 50000"/>
            </a:avLst>
          </a:prstGeom>
          <a:gradFill flip="none" rotWithShape="1">
            <a:gsLst>
              <a:gs pos="74000">
                <a:srgbClr val="8661C5"/>
              </a:gs>
              <a:gs pos="100000">
                <a:srgbClr val="C73ECC"/>
              </a:gs>
              <a:gs pos="0">
                <a:srgbClr val="3E76D4"/>
              </a:gs>
            </a:gsLst>
            <a:lin ang="0" scaled="0"/>
            <a:tileRect/>
          </a:gradFill>
          <a:ln>
            <a:noFill/>
            <a:headEnd type="none" w="med" len="med"/>
            <a:tailEnd type="none" w="med" len="med"/>
          </a:ln>
          <a:effectLst>
            <a:outerShdw blurRad="1270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8288" rIns="0" bIns="45720" numCol="1" spcCol="0" rtlCol="0" fromWordArt="0" anchor="ctr" anchorCtr="0" forceAA="0" compatLnSpc="1">
            <a:prstTxWarp prst="textNoShape">
              <a:avLst/>
            </a:prstTxWarp>
            <a:noAutofit/>
          </a:bodyPr>
          <a:lstStyle>
            <a:defPPr>
              <a:defRPr lang="en-US"/>
            </a:defPPr>
            <a:lvl1pPr marR="0" lvl="0" indent="0" algn="ctr" defTabSz="914367" fontAlgn="base">
              <a:lnSpc>
                <a:spcPct val="100000"/>
              </a:lnSpc>
              <a:spcBef>
                <a:spcPct val="0"/>
              </a:spcBef>
              <a:spcAft>
                <a:spcPct val="0"/>
              </a:spcAft>
              <a:buClrTx/>
              <a:buSzTx/>
              <a:buFontTx/>
              <a:buNone/>
              <a:tabLst/>
              <a:defRPr kumimoji="0" sz="1200" b="1" i="0" u="none" strike="noStrike" cap="none" spc="0" normalizeH="0" baseline="0">
                <a:ln w="3175">
                  <a:noFill/>
                </a:ln>
                <a:gradFill>
                  <a:gsLst>
                    <a:gs pos="38000">
                      <a:srgbClr val="FFFFFF"/>
                    </a:gs>
                    <a:gs pos="53933">
                      <a:srgbClr val="FFFFFF"/>
                    </a:gs>
                  </a:gsLst>
                  <a:path path="circle">
                    <a:fillToRect l="100000" b="100000"/>
                  </a:path>
                </a:gradFill>
                <a:effectLst/>
                <a:uLnTx/>
                <a:uFillTx/>
                <a:latin typeface="Segoe UI Semibold"/>
                <a:cs typeface="Segoe Sans Display Black" panose="020F0502020204030204"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en-GB" sz="1600" dirty="0">
                <a:solidFill>
                  <a:srgbClr val="FFFFFF"/>
                </a:solidFill>
                <a:latin typeface="Segoe UI Semibold" panose="020B0502040204020203" pitchFamily="34" charset="0"/>
                <a:cs typeface="Segoe UI Semibold" panose="020B0502040204020203" pitchFamily="34" charset="0"/>
              </a:rPr>
              <a:t>Project Manager Agent</a:t>
            </a:r>
            <a:endParaRPr kumimoji="0" lang="en-US" sz="1600" b="1" i="0" u="none" strike="noStrike" kern="1200" cap="none" spc="0" normalizeH="0" baseline="0" noProof="0" dirty="0">
              <a:ln w="3175">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pic>
        <p:nvPicPr>
          <p:cNvPr id="5" name="Picture 4" descr="A screenshot of a response in M365 Copilot shows a list of tasks from Planner, Azure DevOps, and a Weekly PM sync.">
            <a:extLst>
              <a:ext uri="{FF2B5EF4-FFF2-40B4-BE49-F238E27FC236}">
                <a16:creationId xmlns:a16="http://schemas.microsoft.com/office/drawing/2014/main" id="{04E352A6-E33E-8C34-0F12-9D3FA749DB24}"/>
              </a:ext>
            </a:extLst>
          </p:cNvPr>
          <p:cNvPicPr>
            <a:picLocks noChangeAspect="1"/>
          </p:cNvPicPr>
          <p:nvPr/>
        </p:nvPicPr>
        <p:blipFill>
          <a:blip r:embed="rId3"/>
          <a:stretch>
            <a:fillRect/>
          </a:stretch>
        </p:blipFill>
        <p:spPr>
          <a:xfrm>
            <a:off x="5660360" y="1938003"/>
            <a:ext cx="5893129" cy="2981994"/>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652031E8-4175-113B-D046-28F80D2E8970}"/>
              </a:ext>
            </a:extLst>
          </p:cNvPr>
          <p:cNvSpPr txBox="1"/>
          <p:nvPr/>
        </p:nvSpPr>
        <p:spPr>
          <a:xfrm>
            <a:off x="5949625" y="5137392"/>
            <a:ext cx="5314600" cy="523220"/>
          </a:xfrm>
          <a:prstGeom prst="rect">
            <a:avLst/>
          </a:prstGeom>
          <a:noFill/>
        </p:spPr>
        <p:txBody>
          <a:bodyPr wrap="square">
            <a:spAutoFit/>
          </a:bodyPr>
          <a:lstStyle/>
          <a:p>
            <a:pPr algn="ctr"/>
            <a:r>
              <a:rPr lang="en-GB" sz="1400" dirty="0"/>
              <a:t>This feature is</a:t>
            </a:r>
            <a:r>
              <a:rPr lang="en-GB" sz="1400" dirty="0">
                <a:solidFill>
                  <a:schemeClr val="accent1">
                    <a:lumMod val="75000"/>
                  </a:schemeClr>
                </a:solidFill>
              </a:rPr>
              <a:t> </a:t>
            </a:r>
            <a:r>
              <a:rPr lang="en-GB" sz="1400" dirty="0">
                <a:solidFill>
                  <a:schemeClr val="accent1">
                    <a:lumMod val="75000"/>
                  </a:schemeClr>
                </a:solidFill>
                <a:hlinkClick r:id="rId4">
                  <a:extLst>
                    <a:ext uri="{A12FA001-AC4F-418D-AE19-62706E023703}">
                      <ahyp:hlinkClr xmlns:ahyp="http://schemas.microsoft.com/office/drawing/2018/hyperlinkcolor" val="tx"/>
                    </a:ext>
                  </a:extLst>
                </a:hlinkClick>
              </a:rPr>
              <a:t>rolling out to Public Preview in March and is rolling out worldwide in April</a:t>
            </a:r>
            <a:r>
              <a:rPr lang="en-GB" sz="1400" dirty="0">
                <a:solidFill>
                  <a:schemeClr val="accent1">
                    <a:lumMod val="75000"/>
                  </a:schemeClr>
                </a:solidFill>
              </a:rPr>
              <a:t>.</a:t>
            </a:r>
            <a:endParaRPr lang="en-US" sz="1000" i="1" noProof="0" dirty="0">
              <a:solidFill>
                <a:schemeClr val="accent1">
                  <a:lumMod val="75000"/>
                </a:schemeClr>
              </a:solidFill>
            </a:endParaRPr>
          </a:p>
        </p:txBody>
      </p:sp>
      <p:sp>
        <p:nvSpPr>
          <p:cNvPr id="7" name="TextBox 6">
            <a:extLst>
              <a:ext uri="{FF2B5EF4-FFF2-40B4-BE49-F238E27FC236}">
                <a16:creationId xmlns:a16="http://schemas.microsoft.com/office/drawing/2014/main" id="{4A31C93C-DE7D-9D82-AA07-1CCEE89110D3}"/>
              </a:ext>
            </a:extLst>
          </p:cNvPr>
          <p:cNvSpPr txBox="1"/>
          <p:nvPr/>
        </p:nvSpPr>
        <p:spPr>
          <a:xfrm>
            <a:off x="11157735" y="6277148"/>
            <a:ext cx="973761" cy="415498"/>
          </a:xfrm>
          <a:prstGeom prst="rect">
            <a:avLst/>
          </a:prstGeom>
          <a:noFill/>
        </p:spPr>
        <p:txBody>
          <a:bodyPr wrap="square">
            <a:spAutoFit/>
          </a:bodyPr>
          <a:lstStyle/>
          <a:p>
            <a:pPr algn="l">
              <a:buNone/>
            </a:pPr>
            <a:r>
              <a:rPr lang="en-US" sz="1050" b="0" i="0" dirty="0">
                <a:solidFill>
                  <a:schemeClr val="bg2">
                    <a:lumMod val="25000"/>
                  </a:schemeClr>
                </a:solidFill>
                <a:effectLst/>
                <a:latin typeface="Segoe UI" panose="020B0502040204020203" pitchFamily="34" charset="0"/>
              </a:rPr>
              <a:t>Roadm</a:t>
            </a:r>
            <a:r>
              <a:rPr lang="en-US" sz="1050" dirty="0">
                <a:solidFill>
                  <a:schemeClr val="bg2">
                    <a:lumMod val="25000"/>
                  </a:schemeClr>
                </a:solidFill>
                <a:latin typeface="Segoe UI" panose="020B0502040204020203" pitchFamily="34" charset="0"/>
              </a:rPr>
              <a:t>ap ID</a:t>
            </a:r>
          </a:p>
          <a:p>
            <a:pPr algn="l">
              <a:buNone/>
            </a:pPr>
            <a:r>
              <a:rPr lang="en-US" sz="1050" b="0" i="0" dirty="0">
                <a:solidFill>
                  <a:schemeClr val="bg2">
                    <a:lumMod val="25000"/>
                  </a:schemeClr>
                </a:solidFill>
                <a:effectLst/>
                <a:latin typeface="Segoe UI" panose="020B0502040204020203" pitchFamily="34" charset="0"/>
              </a:rPr>
              <a:t>516576</a:t>
            </a:r>
            <a:endParaRPr lang="en-US" sz="1050" b="0" i="0" dirty="0">
              <a:solidFill>
                <a:srgbClr val="323130"/>
              </a:solidFill>
              <a:effectLst/>
              <a:latin typeface="Segoe UI" panose="020B0502040204020203" pitchFamily="34" charset="0"/>
            </a:endParaRPr>
          </a:p>
        </p:txBody>
      </p:sp>
    </p:spTree>
    <p:extLst>
      <p:ext uri="{BB962C8B-B14F-4D97-AF65-F5344CB8AC3E}">
        <p14:creationId xmlns:p14="http://schemas.microsoft.com/office/powerpoint/2010/main" val="2941055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grpId="1" nodeType="withEffect">
                                  <p:stCondLst>
                                    <p:cond delay="100"/>
                                  </p:stCondLst>
                                  <p:childTnLst>
                                    <p:animMotion origin="layout" path="M 3.33333E-6 4.07407E-6 L 3.33333E-6 0.03541 " pathEditMode="relative" rAng="0" ptsTypes="AA">
                                      <p:cBhvr>
                                        <p:cTn id="9" dur="700" spd="-100000" fill="hold"/>
                                        <p:tgtEl>
                                          <p:spTgt spid="1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3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4.xml><?xml version="1.0" encoding="utf-8"?>
<a:theme xmlns:a="http://schemas.openxmlformats.org/drawingml/2006/main" name="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Teams_Template_v04.potx" id="{B5F62A66-05CE-4446-94FC-3762AE71D75B}" vid="{37E6A9CF-A013-467B-BD2C-FDFF29AB7313}"/>
    </a:ext>
  </a:extLst>
</a:theme>
</file>

<file path=ppt/theme/theme5.xml><?xml version="1.0" encoding="utf-8"?>
<a:theme xmlns:a="http://schemas.openxmlformats.org/drawingml/2006/main" name="4_Microsoft 365 Template">
  <a:themeElements>
    <a:clrScheme name="Custom 33">
      <a:dk1>
        <a:srgbClr val="000000"/>
      </a:dk1>
      <a:lt1>
        <a:srgbClr val="FFFFFF"/>
      </a:lt1>
      <a:dk2>
        <a:srgbClr val="243A5E"/>
      </a:dk2>
      <a:lt2>
        <a:srgbClr val="E6E6E6"/>
      </a:lt2>
      <a:accent1>
        <a:srgbClr val="0078D4"/>
      </a:accent1>
      <a:accent2>
        <a:srgbClr val="243A5E"/>
      </a:accent2>
      <a:accent3>
        <a:srgbClr val="50E6FF"/>
      </a:accent3>
      <a:accent4>
        <a:srgbClr val="274B47"/>
      </a:accent4>
      <a:accent5>
        <a:srgbClr val="3B2E58"/>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a:noFill/>
          <a:headEnd type="none" w="med" len="med"/>
          <a:tailEnd type="none" w="med" len="med"/>
        </a:ln>
        <a:effectLst>
          <a:outerShdw blurRad="214029" dist="43797" dir="2700000" algn="tl" rotWithShape="0">
            <a:prstClr val="black">
              <a:alpha val="14880"/>
            </a:prstClr>
          </a:outerShdw>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291_June2019_CorporateStrategy_Template_2019_Cool_ReadyToUse_Final" id="{724A0421-D3A6-4986-BBF4-21E52F9F9828}" vid="{3B241741-D921-46D0-A42F-E55E8D816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webextension1.xml><?xml version="1.0" encoding="utf-8"?>
<we:webextension xmlns:we="http://schemas.microsoft.com/office/webextensions/webextension/2010/11" id="{9FECEC96-5979-4EDF-AC81-835C3DEFEA53}">
  <we:reference id="wa104381526" version="1.0.0.2" store="en-US" storeType="OMEX"/>
  <we:alternateReferences>
    <we:reference id="WA104381526" version="1.0.0.2" store="WA104381526" storeType="OMEX"/>
  </we:alternateReferences>
  <we:properties>
    <we:property name="FormID" value="&quot;v4j5cvGGr0GRqy180BHbR_NTQNdOCXRIugBi8qtpOzpUOE9HWVZFR0ZMNDYzTlpaQTBQM0JRUk43MS4u&quot;"/>
    <we:property name="FormMode" value="&quot;Runtime&quot;"/>
  </we:properties>
  <we:bindings/>
  <we:snapshot xmlns:r="http://schemas.openxmlformats.org/officeDocument/2006/relationships"/>
</we:webextension>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3116</TotalTime>
  <Words>13239</Words>
  <Application>Microsoft Office PowerPoint</Application>
  <PresentationFormat>Widescreen</PresentationFormat>
  <Paragraphs>1139</Paragraphs>
  <Slides>62</Slides>
  <Notes>60</Notes>
  <HiddenSlides>13</HiddenSlides>
  <MMClips>2</MMClips>
  <ScaleCrop>false</ScaleCrop>
  <HeadingPairs>
    <vt:vector size="4" baseType="variant">
      <vt:variant>
        <vt:lpstr>Theme</vt:lpstr>
      </vt:variant>
      <vt:variant>
        <vt:i4>5</vt:i4>
      </vt:variant>
      <vt:variant>
        <vt:lpstr>Slide Titles</vt:lpstr>
      </vt:variant>
      <vt:variant>
        <vt:i4>62</vt:i4>
      </vt:variant>
    </vt:vector>
  </HeadingPairs>
  <TitlesOfParts>
    <vt:vector size="67" baseType="lpstr">
      <vt:lpstr>LIGHT GRAY TEMPLATE</vt:lpstr>
      <vt:lpstr>1_LIGHT GRAY TEMPLATE</vt:lpstr>
      <vt:lpstr>3_Microsoft 365 Template</vt:lpstr>
      <vt:lpstr>White template</vt:lpstr>
      <vt:lpstr>4_Microsoft 365 Template</vt:lpstr>
      <vt:lpstr>What’s new in  Microsoft 365 Copilot</vt:lpstr>
      <vt:lpstr>What's new in Microsoft 365 Copilot</vt:lpstr>
      <vt:lpstr>What’s new in Microsoft 365 Copilot  February 2026</vt:lpstr>
      <vt:lpstr>User capabilities</vt:lpstr>
      <vt:lpstr>GPT-5.3 Instant in Microsoft 365 Copilot</vt:lpstr>
      <vt:lpstr>Text selection for Copilot Chat</vt:lpstr>
      <vt:lpstr>Expanded grounding for Copilot Chat - SharePoint lists or sites when using Copilot Chat in work mode</vt:lpstr>
      <vt:lpstr>Copilot Chat in Outlook expanded grounding</vt:lpstr>
      <vt:lpstr>Project Manager Agent</vt:lpstr>
      <vt:lpstr>Copilot Chat integrated with Copilot Search</vt:lpstr>
      <vt:lpstr>Copilot mobile widgets and action button</vt:lpstr>
      <vt:lpstr>Users can now create brand kits within the Create experience</vt:lpstr>
      <vt:lpstr>Copilot’s search - Email attachment search </vt:lpstr>
      <vt:lpstr>Agents in communities</vt:lpstr>
      <vt:lpstr>Updated recaps for Copilot in Teams</vt:lpstr>
      <vt:lpstr>Customizable recap templates</vt:lpstr>
      <vt:lpstr>Copilot experience in Teams meeting is updating to Copilot Chat</vt:lpstr>
      <vt:lpstr>Copilot can now recommend time slots that maximize availability across attendees.</vt:lpstr>
      <vt:lpstr>Schedule meetings with Copilot directly from an email thread</vt:lpstr>
      <vt:lpstr>Real-time insights, context summaries, and relevant documents to meeting prep in Classic Outlook</vt:lpstr>
      <vt:lpstr>Copilot now provides meeting time analytics</vt:lpstr>
      <vt:lpstr>Edits documents by default with Copilot in Word</vt:lpstr>
      <vt:lpstr>"Edit with Copilot” will automatically turn on in Word</vt:lpstr>
      <vt:lpstr>Copilot is now agentic in PowerPoint on the Web</vt:lpstr>
      <vt:lpstr>Agents in OneDrive</vt:lpstr>
      <vt:lpstr>Agent Recommendations</vt:lpstr>
      <vt:lpstr>Expansion of People Skills</vt:lpstr>
      <vt:lpstr>IT admin capabilities</vt:lpstr>
      <vt:lpstr>Power User Report in the Copilot Adoption PBI</vt:lpstr>
      <vt:lpstr>Intelligent summaries</vt:lpstr>
      <vt:lpstr>Business justification when requesting a Microsoft 365 Copilot license</vt:lpstr>
      <vt:lpstr>A new Copilot readiness page in the Microsoft 365 admin center</vt:lpstr>
      <vt:lpstr>Admins can now enable AI-powered skill updates for user profiles</vt:lpstr>
      <vt:lpstr>Risk-based inventory of AI agents for Microsoft Defender</vt:lpstr>
      <vt:lpstr>Copilot Extensibility</vt:lpstr>
      <vt:lpstr>Adaptive Card content can be refreshed</vt:lpstr>
      <vt:lpstr>AI agents can coordinate with each other</vt:lpstr>
      <vt:lpstr>Access to agents built with Copilot Studio and Foundry through Outlook</vt:lpstr>
      <vt:lpstr>Declarative agents can now ground answers in scanned PDFs</vt:lpstr>
      <vt:lpstr>Microsoft 365 Copilot with Expanded Copilot Connectors Catalog</vt:lpstr>
      <vt:lpstr>Introducing Copilot Connector Checker</vt:lpstr>
      <vt:lpstr>Federated Copilot connectors are now available in Public Preview</vt:lpstr>
      <vt:lpstr>Connector Usage Report</vt:lpstr>
      <vt:lpstr>Microsoft 365 Copilot release notes</vt:lpstr>
      <vt:lpstr>Microsoft 365 Copilot release notes – February 2026</vt:lpstr>
      <vt:lpstr>Microsoft 365 Copilot release notes – January 2026</vt:lpstr>
      <vt:lpstr>Microsoft 365 Copilot release notes – December 2025</vt:lpstr>
      <vt:lpstr>Microsoft 365 Copilot Public Roadmap  Changes this month</vt:lpstr>
      <vt:lpstr>Microsoft 365 Copilot Public Roadmap   </vt:lpstr>
      <vt:lpstr>Microsoft 365 Copilot Public Roadmap  </vt:lpstr>
      <vt:lpstr>Microsoft 365 Copilot Public Roadmap </vt:lpstr>
      <vt:lpstr>Thank you 👏</vt:lpstr>
      <vt:lpstr>Feedback Form</vt:lpstr>
      <vt:lpstr>Resources</vt:lpstr>
      <vt:lpstr>Whats new in Copilot Studio</vt:lpstr>
      <vt:lpstr>What's new in Copilot Studio  </vt:lpstr>
      <vt:lpstr>What's new in Frontier</vt:lpstr>
      <vt:lpstr>What's new in Frontier </vt:lpstr>
      <vt:lpstr>Microsoft 365 Copilot  September 2025</vt:lpstr>
      <vt:lpstr>Microsoft 365 Copilot  October 2025</vt:lpstr>
      <vt:lpstr>Microsoft 365 Copilot  November + December 2025</vt:lpstr>
      <vt:lpstr>Microsoft 365 Copilot  January 2026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Microsoft 365 Copilot - February 2026</dc:title>
  <dc:creator/>
  <cp:lastModifiedBy>Martin Boam</cp:lastModifiedBy>
  <cp:revision>2</cp:revision>
  <dcterms:created xsi:type="dcterms:W3CDTF">2026-01-02T16:45:23Z</dcterms:created>
  <dcterms:modified xsi:type="dcterms:W3CDTF">2026-03-11T18:24:19Z</dcterms:modified>
</cp:coreProperties>
</file>