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585" r:id="rId1"/>
    <p:sldMasterId id="2147484630" r:id="rId2"/>
    <p:sldMasterId id="2147484759" r:id="rId3"/>
    <p:sldMasterId id="2147484947" r:id="rId4"/>
    <p:sldMasterId id="2147484960" r:id="rId5"/>
  </p:sldMasterIdLst>
  <p:notesMasterIdLst>
    <p:notesMasterId r:id="rId41"/>
  </p:notesMasterIdLst>
  <p:sldIdLst>
    <p:sldId id="2147479503" r:id="rId6"/>
    <p:sldId id="2147470605" r:id="rId7"/>
    <p:sldId id="286" r:id="rId8"/>
    <p:sldId id="278" r:id="rId9"/>
    <p:sldId id="268" r:id="rId10"/>
    <p:sldId id="260" r:id="rId11"/>
    <p:sldId id="261" r:id="rId12"/>
    <p:sldId id="262" r:id="rId13"/>
    <p:sldId id="275" r:id="rId14"/>
    <p:sldId id="274" r:id="rId15"/>
    <p:sldId id="284" r:id="rId16"/>
    <p:sldId id="257" r:id="rId17"/>
    <p:sldId id="263" r:id="rId18"/>
    <p:sldId id="266" r:id="rId19"/>
    <p:sldId id="267" r:id="rId20"/>
    <p:sldId id="298" r:id="rId21"/>
    <p:sldId id="280" r:id="rId22"/>
    <p:sldId id="277" r:id="rId23"/>
    <p:sldId id="264" r:id="rId24"/>
    <p:sldId id="265" r:id="rId25"/>
    <p:sldId id="269" r:id="rId26"/>
    <p:sldId id="283" r:id="rId27"/>
    <p:sldId id="296" r:id="rId28"/>
    <p:sldId id="272" r:id="rId29"/>
    <p:sldId id="297" r:id="rId30"/>
    <p:sldId id="259" r:id="rId31"/>
    <p:sldId id="271" r:id="rId32"/>
    <p:sldId id="303" r:id="rId33"/>
    <p:sldId id="273" r:id="rId34"/>
    <p:sldId id="304" r:id="rId35"/>
    <p:sldId id="256" r:id="rId36"/>
    <p:sldId id="258" r:id="rId37"/>
    <p:sldId id="2147481163" r:id="rId38"/>
    <p:sldId id="290" r:id="rId39"/>
    <p:sldId id="21474834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38B5150-A82C-42D5-AAA7-92FF5002593C}">
          <p14:sldIdLst>
            <p14:sldId id="2147479503"/>
            <p14:sldId id="2147470605"/>
          </p14:sldIdLst>
        </p14:section>
        <p14:section name="March 2026 - Frontier Transformation with Copilot and agents" id="{77A926C4-1C6A-4288-9F81-5465C988B94D}">
          <p14:sldIdLst>
            <p14:sldId id="286"/>
          </p14:sldIdLst>
        </p14:section>
        <p14:section name="Wave 3 of Microsoft 365 Copilot" id="{EFE84744-192F-4670-ABF3-24A2F80FE468}">
          <p14:sldIdLst>
            <p14:sldId id="278"/>
            <p14:sldId id="268"/>
            <p14:sldId id="260"/>
            <p14:sldId id="261"/>
            <p14:sldId id="262"/>
            <p14:sldId id="275"/>
            <p14:sldId id="274"/>
            <p14:sldId id="284"/>
            <p14:sldId id="257"/>
            <p14:sldId id="263"/>
            <p14:sldId id="266"/>
            <p14:sldId id="267"/>
            <p14:sldId id="298"/>
            <p14:sldId id="280"/>
          </p14:sldIdLst>
        </p14:section>
        <p14:section name="Work IQ" id="{6AD2C149-3C15-4F3E-8F90-98AECFA88E07}">
          <p14:sldIdLst>
            <p14:sldId id="277"/>
            <p14:sldId id="264"/>
            <p14:sldId id="265"/>
            <p14:sldId id="269"/>
          </p14:sldIdLst>
        </p14:section>
        <p14:section name="Agents" id="{56C1879F-FD8C-4980-AEB4-2E9F3A40A892}">
          <p14:sldIdLst>
            <p14:sldId id="283"/>
            <p14:sldId id="296"/>
            <p14:sldId id="272"/>
            <p14:sldId id="297"/>
            <p14:sldId id="259"/>
            <p14:sldId id="271"/>
          </p14:sldIdLst>
        </p14:section>
        <p14:section name="Agent 365" id="{87B0334A-648B-490C-A762-DCFE6732017F}">
          <p14:sldIdLst>
            <p14:sldId id="303"/>
            <p14:sldId id="273"/>
          </p14:sldIdLst>
        </p14:section>
        <p14:section name="Frontier Suite" id="{32CBB4A5-2AA3-4E21-833F-8997405FFBAE}">
          <p14:sldIdLst>
            <p14:sldId id="304"/>
            <p14:sldId id="256"/>
            <p14:sldId id="258"/>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6DF"/>
    <a:srgbClr val="3A4953"/>
    <a:srgbClr val="C440CC"/>
    <a:srgbClr val="EFF0F2"/>
    <a:srgbClr val="232323"/>
    <a:srgbClr val="4FE5FF"/>
    <a:srgbClr val="00B0F0"/>
    <a:srgbClr val="5C5AD4"/>
    <a:srgbClr val="F2F2F2"/>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023B3-D989-463D-98C0-68C9F4ABA6EC}" v="5" dt="2026-03-11T15:05:00.716"/>
    <p1510:client id="{6F0BAE7A-AB94-423E-8FE5-D3A73BAF2BF5}" v="2" dt="2026-03-11T13:55:18.977"/>
    <p1510:client id="{FC3D6873-9C0E-4AF2-A6E3-4832CA0D90C1}" v="954" dt="2026-03-11T13:52:31.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microsoft.com/en-us/copilot/microsoft-365/copilot-personalization-memo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pps.extensions.modelcontextprotocol.io/api/documents/Overview.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learn.microsoft.com/en-us/microsoft-365-copilot/extensibility/declarative-agent-ui-widgets" TargetMode="External"/><Relationship Id="rId4" Type="http://schemas.openxmlformats.org/officeDocument/2006/relationships/hyperlink" Target="https://developers.openai.com/apps-sdk"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microsoft.com/en-us/microsoft-copilot-studio/analytics-agent-evaluation-intro"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icrosoft.com/en-us/microsoft-copilot/blog/copilot-studio/how-to-evaluate-ai-agent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icrosoft.com/en-us/dynamics-365/products/sales" TargetMode="External"/><Relationship Id="rId7" Type="http://schemas.openxmlformats.org/officeDocument/2006/relationships/hyperlink" Target="https://www.microsoft.com/en-us/microsoft-365-copilot"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techcommunity.microsoft.com/blog/microsoft365copilotblog/enable-agents-to-bring-apps-into-the-flow-of-work%E2%80%94while-keeping-it-in-control/4499464" TargetMode="External"/><Relationship Id="rId5" Type="http://schemas.openxmlformats.org/officeDocument/2006/relationships/hyperlink" Target="https://www.microsoft.com/en-us/power-platform/products/power-apps" TargetMode="External"/><Relationship Id="rId4" Type="http://schemas.openxmlformats.org/officeDocument/2006/relationships/hyperlink" Target="https://www.microsoft.com/en-us/dynamics-365/products/customer-servic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icrosoft.com/en-us/microsoft-agent-365"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microsoft.com/en-us/security/blog/?p=14537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crosoft.com/en-us/microsoft-365/microsoft-365-enterpris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techcommunity.microsoft.com/blog/microsoft365copilotblog/a-closer-look-at-work-iq/4499789" TargetMode="External"/><Relationship Id="rId13" Type="http://schemas.openxmlformats.org/officeDocument/2006/relationships/hyperlink" Target="https://learn.microsoft.com/en-us/microsoft-copilot-studio/analytics-agent-evaluation-intro" TargetMode="External"/><Relationship Id="rId3" Type="http://schemas.openxmlformats.org/officeDocument/2006/relationships/hyperlink" Target="https://blogs.microsoft.com/blog/2026/03/09/introducing-the-first-frontier-suite-built-on-intelligence-trust/" TargetMode="External"/><Relationship Id="rId7" Type="http://schemas.openxmlformats.org/officeDocument/2006/relationships/hyperlink" Target="https://partner.microsoft.com/en-us/blog/article/agent-365-announcement" TargetMode="External"/><Relationship Id="rId12" Type="http://schemas.openxmlformats.org/officeDocument/2006/relationships/hyperlink" Target="https://www.microsoft.com/en-us/security/blog/2026/03/09/secure-agentic-ai-for-your-frontier-transformatio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echcommunity.microsoft.com/blog/microsoft365copilotblog/from-draft-to-done-agentic-copilot-in-excel-word-and-powerpoint/4500196" TargetMode="External"/><Relationship Id="rId11" Type="http://schemas.openxmlformats.org/officeDocument/2006/relationships/hyperlink" Target="https://techcommunity.microsoft.com/blog/outlook/copilot-in-outlook-new-agentic-experiences-for-email-and-calendar/4499798" TargetMode="External"/><Relationship Id="rId5" Type="http://schemas.openxmlformats.org/officeDocument/2006/relationships/hyperlink" Target="https://www.microsoft.com/en-us/microsoft-365/blog/2026/03/09/copilot-cowork-a-new-way-of-getting-work-done/" TargetMode="External"/><Relationship Id="rId10" Type="http://schemas.openxmlformats.org/officeDocument/2006/relationships/hyperlink" Target="https://www.microsoft.com/en-us/dynamics-365/blog/business-leader/2026/03/09/a-new-way-of-working-is-taking-shape-frontier-transformation/" TargetMode="External"/><Relationship Id="rId4" Type="http://schemas.openxmlformats.org/officeDocument/2006/relationships/hyperlink" Target="https://www.microsoft.com/en-us/microsoft-365/blog/2026/03/09/powering-frontier-transformation-with-copilot-and-agents/" TargetMode="External"/><Relationship Id="rId9" Type="http://schemas.openxmlformats.org/officeDocument/2006/relationships/hyperlink" Target="https://techcommunity.microsoft.com/blog/microsoft365copilotblog/enable-agents-to-bring-apps-into-the-flow-of-work%E2%80%94while-keeping-it-in-control/449946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rosoft.com/en-us/microsoft-365-copilot/cha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As of  10th March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a:p>
          <a:p>
            <a:pPr marL="0" marR="0" lvl="0" indent="0" algn="l" defTabSz="932509" rtl="0" eaLnBrk="1" fontAlgn="auto" latinLnBrk="0" hangingPunct="1">
              <a:lnSpc>
                <a:spcPct val="100000"/>
              </a:lnSpc>
              <a:spcBef>
                <a:spcPts val="0"/>
              </a:spcBef>
              <a:spcAft>
                <a:spcPts val="0"/>
              </a:spcAft>
              <a:buClrTx/>
              <a:buSzTx/>
              <a:buFontTx/>
              <a:buNone/>
              <a:tabLst/>
              <a:defRPr/>
            </a:pPr>
            <a:r>
              <a:rPr lang="en-US"/>
              <a:t>Got Feedback ? – https://aka.ms/WhatsNewCopilot/Feedback</a:t>
            </a:r>
          </a:p>
          <a:p>
            <a:pPr marL="0" marR="0">
              <a:lnSpc>
                <a:spcPct val="107000"/>
              </a:lnSpc>
              <a:spcBef>
                <a:spcPts val="0"/>
              </a:spcBef>
              <a:spcAft>
                <a:spcPts val="800"/>
              </a:spcAft>
            </a:pPr>
            <a:endParaRPr lang="en-US"/>
          </a:p>
          <a:p>
            <a:pPr marL="0" marR="0">
              <a:lnSpc>
                <a:spcPct val="107000"/>
              </a:lnSpc>
              <a:spcBef>
                <a:spcPts val="0"/>
              </a:spcBef>
              <a:spcAft>
                <a:spcPts val="800"/>
              </a:spcAft>
            </a:pPr>
            <a:r>
              <a:rPr lang="en-US"/>
              <a:t>Resources - check appendix slides </a:t>
            </a:r>
            <a:r>
              <a:rPr lang="en-US">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3/11/2026 8:02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Wave 3 Copilot transforms Outlook from drafting assistance to true intent‑to‑execution across email and calendar. Copilot works directly inside Outlook, grounded in Work IQ—using emails, meetings, calendar data, preferences, and relationships—so actions are contextual and accurate.</a:t>
            </a:r>
          </a:p>
          <a:p>
            <a:pPr fontAlgn="t"/>
            <a:r>
              <a:rPr lang="en-GB" sz="1200" b="0" i="0" kern="1200">
                <a:solidFill>
                  <a:schemeClr val="tx1"/>
                </a:solidFill>
                <a:effectLst/>
                <a:latin typeface="+mn-lt"/>
                <a:ea typeface="+mn-ea"/>
                <a:cs typeface="+mn-cs"/>
              </a:rPr>
              <a:t>For email, Copilot drafts, refines, and updates messages in place, asking clarifying questions and applying changes directly to the email with no copy‑paste or formatting issues. Everything is visible, reviewable, and easy to iterate before sending.</a:t>
            </a:r>
          </a:p>
          <a:p>
            <a:pPr fontAlgn="t"/>
            <a:r>
              <a:rPr lang="en-GB" sz="1200" b="0" i="0" kern="1200">
                <a:solidFill>
                  <a:schemeClr val="tx1"/>
                </a:solidFill>
                <a:effectLst/>
                <a:latin typeface="+mn-lt"/>
                <a:ea typeface="+mn-ea"/>
                <a:cs typeface="+mn-cs"/>
              </a:rPr>
              <a:t>For calendar, Copilot reduces admin overhead by managing RSVPs, </a:t>
            </a:r>
            <a:r>
              <a:rPr lang="en-GB" sz="1200" b="0" i="0" kern="1200" err="1">
                <a:solidFill>
                  <a:schemeClr val="tx1"/>
                </a:solidFill>
                <a:effectLst/>
                <a:latin typeface="+mn-lt"/>
                <a:ea typeface="+mn-ea"/>
                <a:cs typeface="+mn-cs"/>
              </a:rPr>
              <a:t>honoring</a:t>
            </a:r>
            <a:r>
              <a:rPr lang="en-GB" sz="1200" b="0" i="0" kern="1200">
                <a:solidFill>
                  <a:schemeClr val="tx1"/>
                </a:solidFill>
                <a:effectLst/>
                <a:latin typeface="+mn-lt"/>
                <a:ea typeface="+mn-ea"/>
                <a:cs typeface="+mn-cs"/>
              </a:rPr>
              <a:t> meeting preferences, protecting focus time, and scheduling meetings directly from Copilot Chat by handling availability, logistics, and invites.</a:t>
            </a:r>
          </a:p>
          <a:p>
            <a:pPr fontAlgn="t"/>
            <a:r>
              <a:rPr lang="en-GB" sz="1200" b="0" i="0" kern="1200">
                <a:solidFill>
                  <a:schemeClr val="tx1"/>
                </a:solidFill>
                <a:effectLst/>
                <a:latin typeface="+mn-lt"/>
                <a:ea typeface="+mn-ea"/>
                <a:cs typeface="+mn-cs"/>
              </a:rPr>
              <a:t>The result is less triage, fewer manual steps, and Outlook workflows that move from idea to outcome with confidence across Windows, web, and mobile.</a:t>
            </a: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83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201A-7ABA-B628-21A3-BC7166161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AF558-3343-557F-CACF-C3CBBECC38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6502F6-1E9A-4A2C-7603-6DCCC37FE23B}"/>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Copilot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takes Copilot beyond generating answers and actually executes tasks across Microsoft 365. The key idea is that users can describe an outcome, and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turns that intent into a structured plan that runs independently in the background.</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First,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executes tasks</a:t>
            </a:r>
            <a:r>
              <a:rPr lang="en-GB" sz="1200" b="0" i="0" kern="1200">
                <a:solidFill>
                  <a:schemeClr val="tx1"/>
                </a:solidFill>
                <a:effectLst/>
                <a:latin typeface="+mn-lt"/>
                <a:ea typeface="+mn-ea"/>
                <a:cs typeface="+mn-cs"/>
              </a:rPr>
              <a:t> across Outlook, Teams, and other apps. Instead of you manually rescheduling meetings or assembling documents, it progresses the work automatically.</a:t>
            </a:r>
          </a:p>
          <a:p>
            <a:pPr fontAlgn="t"/>
            <a:r>
              <a:rPr lang="en-GB" sz="1200" b="0" i="0" kern="1200">
                <a:solidFill>
                  <a:schemeClr val="tx1"/>
                </a:solidFill>
                <a:effectLst/>
                <a:latin typeface="+mn-lt"/>
                <a:ea typeface="+mn-ea"/>
                <a:cs typeface="+mn-cs"/>
              </a:rPr>
              <a:t>Second, it </a:t>
            </a:r>
            <a:r>
              <a:rPr lang="en-GB" sz="1200" b="1" i="0" kern="1200">
                <a:solidFill>
                  <a:schemeClr val="tx1"/>
                </a:solidFill>
                <a:effectLst/>
                <a:latin typeface="+mn-lt"/>
                <a:ea typeface="+mn-ea"/>
                <a:cs typeface="+mn-cs"/>
              </a:rPr>
              <a:t>understands your context</a:t>
            </a:r>
            <a:r>
              <a:rPr lang="en-GB" sz="1200" b="0" i="0" kern="1200">
                <a:solidFill>
                  <a:schemeClr val="tx1"/>
                </a:solidFill>
                <a:effectLst/>
                <a:latin typeface="+mn-lt"/>
                <a:ea typeface="+mn-ea"/>
                <a:cs typeface="+mn-cs"/>
              </a:rPr>
              <a:t> by grounding actions in your real work—your emails, meetings, files, and data—so outputs align with how you operate.</a:t>
            </a:r>
          </a:p>
          <a:p>
            <a:pPr fontAlgn="t"/>
            <a:r>
              <a:rPr lang="en-GB" sz="1200" b="0" i="0" kern="1200">
                <a:solidFill>
                  <a:schemeClr val="tx1"/>
                </a:solidFill>
                <a:effectLst/>
                <a:latin typeface="+mn-lt"/>
                <a:ea typeface="+mn-ea"/>
                <a:cs typeface="+mn-cs"/>
              </a:rPr>
              <a:t>Third, even though it works independently, you always </a:t>
            </a:r>
            <a:r>
              <a:rPr lang="en-GB" sz="1200" b="1" i="0" kern="1200">
                <a:solidFill>
                  <a:schemeClr val="tx1"/>
                </a:solidFill>
                <a:effectLst/>
                <a:latin typeface="+mn-lt"/>
                <a:ea typeface="+mn-ea"/>
                <a:cs typeface="+mn-cs"/>
              </a:rPr>
              <a:t>stay in control</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surfaces checkpoints, asks for clarification when needed, and requires approval before making changes.</a:t>
            </a:r>
          </a:p>
          <a:p>
            <a:pPr fontAlgn="t"/>
            <a:r>
              <a:rPr lang="en-GB" sz="1200" b="0" i="0" kern="1200">
                <a:solidFill>
                  <a:schemeClr val="tx1"/>
                </a:solidFill>
                <a:effectLst/>
                <a:latin typeface="+mn-lt"/>
                <a:ea typeface="+mn-ea"/>
                <a:cs typeface="+mn-cs"/>
              </a:rPr>
              <a:t>Finally,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is </a:t>
            </a:r>
            <a:r>
              <a:rPr lang="en-GB" sz="1200" b="1" i="0" kern="1200">
                <a:solidFill>
                  <a:schemeClr val="tx1"/>
                </a:solidFill>
                <a:effectLst/>
                <a:latin typeface="+mn-lt"/>
                <a:ea typeface="+mn-ea"/>
                <a:cs typeface="+mn-cs"/>
              </a:rPr>
              <a:t>enterprise‑ready</a:t>
            </a:r>
            <a:r>
              <a:rPr lang="en-GB" sz="1200" b="0" i="0" kern="1200">
                <a:solidFill>
                  <a:schemeClr val="tx1"/>
                </a:solidFill>
                <a:effectLst/>
                <a:latin typeface="+mn-lt"/>
                <a:ea typeface="+mn-ea"/>
                <a:cs typeface="+mn-cs"/>
              </a:rPr>
              <a:t>, operating within Microsoft 365’s identity, security, compliance, and audit boundaries so organizations can adopt it confidently.</a:t>
            </a:r>
          </a:p>
          <a:p>
            <a:pPr fontAlgn="t"/>
            <a:r>
              <a:rPr lang="en-GB" sz="1200" b="0" i="0" kern="1200">
                <a:solidFill>
                  <a:schemeClr val="tx1"/>
                </a:solidFill>
                <a:effectLst/>
                <a:latin typeface="+mn-lt"/>
                <a:ea typeface="+mn-ea"/>
                <a:cs typeface="+mn-cs"/>
              </a:rPr>
              <a:t>Overall, </a:t>
            </a:r>
            <a:r>
              <a:rPr lang="en-GB" sz="1200" b="0" i="0" kern="1200" err="1">
                <a:solidFill>
                  <a:schemeClr val="tx1"/>
                </a:solidFill>
                <a:effectLst/>
                <a:latin typeface="+mn-lt"/>
                <a:ea typeface="+mn-ea"/>
                <a:cs typeface="+mn-cs"/>
              </a:rPr>
              <a:t>Cowork</a:t>
            </a:r>
            <a:r>
              <a:rPr lang="en-GB" sz="1200" b="0" i="0" kern="1200">
                <a:solidFill>
                  <a:schemeClr val="tx1"/>
                </a:solidFill>
                <a:effectLst/>
                <a:latin typeface="+mn-lt"/>
                <a:ea typeface="+mn-ea"/>
                <a:cs typeface="+mn-cs"/>
              </a:rPr>
              <a:t> shifts Copilot from helping with thinking to actually helping with doing.</a:t>
            </a:r>
          </a:p>
        </p:txBody>
      </p:sp>
      <p:sp>
        <p:nvSpPr>
          <p:cNvPr id="4" name="Slide Number Placeholder 3">
            <a:extLst>
              <a:ext uri="{FF2B5EF4-FFF2-40B4-BE49-F238E27FC236}">
                <a16:creationId xmlns:a16="http://schemas.microsoft.com/office/drawing/2014/main" id="{1328E080-BBD9-A69A-D536-9C99DD5F1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58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02AB-EE8B-8AE0-4F4A-0E098BDB5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1482-D2AE-69ED-BA6C-2F389AA32A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B11B6F-F1F3-17D9-F75A-20826F19A18E}"/>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Access to </a:t>
            </a:r>
            <a:r>
              <a:rPr lang="en-GB" sz="1200" b="1" i="0" kern="1200">
                <a:solidFill>
                  <a:schemeClr val="tx1"/>
                </a:solidFill>
                <a:effectLst/>
                <a:latin typeface="+mn-lt"/>
                <a:ea typeface="+mn-ea"/>
                <a:cs typeface="+mn-cs"/>
              </a:rPr>
              <a:t>agents built with Copilot Studio and Foundry through Outlook</a:t>
            </a:r>
            <a:r>
              <a:rPr lang="en-GB" sz="1200" b="0" i="0" kern="1200">
                <a:solidFill>
                  <a:schemeClr val="tx1"/>
                </a:solidFill>
                <a:effectLst/>
                <a:latin typeface="+mn-lt"/>
                <a:ea typeface="+mn-ea"/>
                <a:cs typeface="+mn-cs"/>
              </a:rPr>
              <a:t> gives users access to their organization's custom-built agents directly within the Outlook experience. This integration extends agent capabilities to email workflows without requiring users to switch applications. Admins can deploy custom agents where users spend significant time managing communications. This feature is rolling out in March.</a:t>
            </a:r>
          </a:p>
        </p:txBody>
      </p:sp>
      <p:sp>
        <p:nvSpPr>
          <p:cNvPr id="4" name="Slide Number Placeholder 3">
            <a:extLst>
              <a:ext uri="{FF2B5EF4-FFF2-40B4-BE49-F238E27FC236}">
                <a16:creationId xmlns:a16="http://schemas.microsoft.com/office/drawing/2014/main" id="{6F34DB85-E042-1EE9-43AD-A72BE7745F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655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880B-3C9B-95C5-B6A6-B8291BB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3075-C2D3-7021-D31C-2BFCF51C42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FDFFC2-F84A-42FB-E2A4-9EF59A16DDBA}"/>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Wave 3 strengthens Microsoft 365 Copilot’s multi‑model intelligence. The key message is that users no longer need to think about AI model choices at all—Copilot does that work automatically.</a:t>
            </a:r>
          </a:p>
          <a:p>
            <a:pPr fontAlgn="t"/>
            <a:r>
              <a:rPr lang="en-GB" sz="1200" b="0" i="0" kern="1200">
                <a:solidFill>
                  <a:schemeClr val="tx1"/>
                </a:solidFill>
                <a:effectLst/>
                <a:latin typeface="+mn-lt"/>
                <a:ea typeface="+mn-ea"/>
                <a:cs typeface="+mn-cs"/>
              </a:rPr>
              <a:t>First, highlight the problem: many AI tools force organizations into single‑vendor ecosystems or require users to switch tools depending on the task. That creates friction, fragmented experiences, and higher costs as teams bring their own AI into the business.</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Then explain Microsoft’s approach: Copilot brings together leading models from multiple providers—including Claude and the latest OpenAI models—directly into the core work experience. This means advanced reasoning and multistep capabilities show up naturally inside everyday Copilot conversations.</a:t>
            </a:r>
          </a:p>
          <a:p>
            <a:pPr fontAlgn="t"/>
            <a:r>
              <a:rPr lang="en-GB" sz="1200" b="0" i="0" kern="1200">
                <a:solidFill>
                  <a:schemeClr val="tx1"/>
                </a:solidFill>
                <a:effectLst/>
                <a:latin typeface="+mn-lt"/>
                <a:ea typeface="+mn-ea"/>
                <a:cs typeface="+mn-cs"/>
              </a:rPr>
              <a:t>Emphasize that Copilot selects the right model for the job automatically, removing complexity for users and reducing long‑term vendor lock‑in for organizations.</a:t>
            </a:r>
          </a:p>
          <a:p>
            <a:pPr fontAlgn="t"/>
            <a:r>
              <a:rPr lang="en-GB" sz="1200" b="0" i="0" kern="1200">
                <a:solidFill>
                  <a:schemeClr val="tx1"/>
                </a:solidFill>
                <a:effectLst/>
                <a:latin typeface="+mn-lt"/>
                <a:ea typeface="+mn-ea"/>
                <a:cs typeface="+mn-cs"/>
              </a:rPr>
              <a:t>Finally, reinforce that everything stays grounded in enterprise data and is protected by Microsoft’s security, compliance, and governance controls. This ensures flexibility and innovation without compromising trust or control.</a:t>
            </a:r>
          </a:p>
        </p:txBody>
      </p:sp>
      <p:sp>
        <p:nvSpPr>
          <p:cNvPr id="4" name="Slide Number Placeholder 3">
            <a:extLst>
              <a:ext uri="{FF2B5EF4-FFF2-40B4-BE49-F238E27FC236}">
                <a16:creationId xmlns:a16="http://schemas.microsoft.com/office/drawing/2014/main" id="{F92CF73C-74D0-3D65-ADC0-B65F69FC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8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18</a:t>
            </a:fld>
            <a:endParaRPr lang="en-US"/>
          </a:p>
        </p:txBody>
      </p:sp>
    </p:spTree>
    <p:extLst>
      <p:ext uri="{BB962C8B-B14F-4D97-AF65-F5344CB8AC3E}">
        <p14:creationId xmlns:p14="http://schemas.microsoft.com/office/powerpoint/2010/main" val="330947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B15C-8382-CB38-5A93-7EC85DE8A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61B94-9C5F-CA3E-4A57-C098BF4B2C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490C1C-44BA-1D08-C5C7-01DE1D580580}"/>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Developers can also integrate Work IQ into their own apps and agents. The </a:t>
            </a:r>
            <a:r>
              <a:rPr lang="en-GB" sz="1200" b="1" i="0" kern="1200">
                <a:solidFill>
                  <a:schemeClr val="tx1"/>
                </a:solidFill>
                <a:effectLst/>
                <a:latin typeface="+mn-lt"/>
                <a:ea typeface="+mn-ea"/>
                <a:cs typeface="+mn-cs"/>
              </a:rPr>
              <a:t>Work IQ API</a:t>
            </a:r>
            <a:r>
              <a:rPr lang="en-GB" sz="1200" b="0" i="0" kern="1200">
                <a:solidFill>
                  <a:schemeClr val="tx1"/>
                </a:solidFill>
                <a:effectLst/>
                <a:latin typeface="+mn-lt"/>
                <a:ea typeface="+mn-ea"/>
                <a:cs typeface="+mn-cs"/>
              </a:rPr>
              <a:t> exposes Copilot intelligence through a standard RESTful interface, enabling developers to build agents grounded in the live work context accessible through Copilot Chat - while inheriting Microsoft’s enterprise‑grade identity, security, permissions, and regulatory compliance. The Work IQ API will be available in Public Preview later this month.  Note that we support CLI today, and we’re working to offer MCP and A2A support in the coming months.</a:t>
            </a:r>
          </a:p>
        </p:txBody>
      </p:sp>
      <p:sp>
        <p:nvSpPr>
          <p:cNvPr id="4" name="Slide Number Placeholder 3">
            <a:extLst>
              <a:ext uri="{FF2B5EF4-FFF2-40B4-BE49-F238E27FC236}">
                <a16:creationId xmlns:a16="http://schemas.microsoft.com/office/drawing/2014/main" id="{BEF76CCD-ACB2-DEB5-20AE-A716EF6126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874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4A54C-8534-3711-F599-241B6EFA1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41172-EF73-C983-01DE-A9FB9B8D62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EE4038-8F46-DCCA-FBBA-9E4B8451691B}"/>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Developers can also integrate Work IQ into their own apps and agents. The </a:t>
            </a:r>
            <a:r>
              <a:rPr lang="en-GB" sz="1200" b="1" i="0" kern="1200">
                <a:solidFill>
                  <a:schemeClr val="tx1"/>
                </a:solidFill>
                <a:effectLst/>
                <a:latin typeface="+mn-lt"/>
                <a:ea typeface="+mn-ea"/>
                <a:cs typeface="+mn-cs"/>
              </a:rPr>
              <a:t>Work IQ API</a:t>
            </a:r>
            <a:r>
              <a:rPr lang="en-GB" sz="1200" b="0" i="0" kern="1200">
                <a:solidFill>
                  <a:schemeClr val="tx1"/>
                </a:solidFill>
                <a:effectLst/>
                <a:latin typeface="+mn-lt"/>
                <a:ea typeface="+mn-ea"/>
                <a:cs typeface="+mn-cs"/>
              </a:rPr>
              <a:t> exposes Copilot intelligence through a standard RESTful interface, enabling developers to build agents grounded in the live work context accessible through Copilot Chat - while inheriting Microsoft’s enterprise‑grade identity, security, permissions, and regulatory compliance. The Work IQ API will be available in Public Preview later this month.  Note that we support CLI today, and we’re working to offer MCP and A2A support in the coming months.</a:t>
            </a:r>
          </a:p>
        </p:txBody>
      </p:sp>
      <p:sp>
        <p:nvSpPr>
          <p:cNvPr id="4" name="Slide Number Placeholder 3">
            <a:extLst>
              <a:ext uri="{FF2B5EF4-FFF2-40B4-BE49-F238E27FC236}">
                <a16:creationId xmlns:a16="http://schemas.microsoft.com/office/drawing/2014/main" id="{14B5C906-1832-38A4-752C-17D52A4BBD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58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37386-36F2-B7F1-BFDF-F6E5F9F2C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2C537-98EE-7AD1-0A69-6D00B42472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84E94A-B712-4090-5707-EC8904EA1466}"/>
              </a:ext>
            </a:extLst>
          </p:cNvPr>
          <p:cNvSpPr>
            <a:spLocks noGrp="1"/>
          </p:cNvSpPr>
          <p:nvPr>
            <p:ph type="body" idx="1"/>
          </p:nvPr>
        </p:nvSpPr>
        <p:spPr/>
        <p:txBody>
          <a:bodyPr/>
          <a:lstStyle/>
          <a:p>
            <a:r>
              <a:rPr lang="en-GB" sz="1200" b="0" i="0" kern="1200">
                <a:solidFill>
                  <a:schemeClr val="tx1"/>
                </a:solidFill>
                <a:effectLst/>
                <a:latin typeface="+mn-lt"/>
                <a:ea typeface="+mn-ea"/>
                <a:cs typeface="+mn-cs"/>
              </a:rPr>
              <a:t>Copilot’s</a:t>
            </a:r>
            <a:r>
              <a:rPr lang="en-GB" sz="1200" b="1" i="0" kern="1200">
                <a:solidFill>
                  <a:schemeClr val="tx1"/>
                </a:solidFill>
                <a:effectLst/>
                <a:latin typeface="+mn-lt"/>
                <a:ea typeface="+mn-ea"/>
                <a:cs typeface="+mn-cs"/>
              </a:rPr>
              <a:t> memory</a:t>
            </a:r>
            <a:r>
              <a:rPr lang="en-GB" sz="1200" b="0" i="0" kern="1200">
                <a:solidFill>
                  <a:schemeClr val="tx1"/>
                </a:solidFill>
                <a:effectLst/>
                <a:latin typeface="+mn-lt"/>
                <a:ea typeface="+mn-ea"/>
                <a:cs typeface="+mn-cs"/>
              </a:rPr>
              <a:t> is designed to further enhance Copilot’s ability to tailor its experience to Copilot users in Copilot Chat and Copilot in the M365 apps. Memory is constructed from a combination of persistent, </a:t>
            </a:r>
            <a:r>
              <a:rPr lang="en-GB" sz="1200" b="0" i="1" kern="1200">
                <a:solidFill>
                  <a:schemeClr val="tx1"/>
                </a:solidFill>
                <a:effectLst/>
                <a:latin typeface="+mn-lt"/>
                <a:ea typeface="+mn-ea"/>
                <a:cs typeface="+mn-cs"/>
              </a:rPr>
              <a:t>explicit memory</a:t>
            </a:r>
            <a:r>
              <a:rPr lang="en-GB" sz="1200" b="0" i="0" kern="1200">
                <a:solidFill>
                  <a:schemeClr val="tx1"/>
                </a:solidFill>
                <a:effectLst/>
                <a:latin typeface="+mn-lt"/>
                <a:ea typeface="+mn-ea"/>
                <a:cs typeface="+mn-cs"/>
              </a:rPr>
              <a:t> and query-dependent, </a:t>
            </a:r>
            <a:r>
              <a:rPr lang="en-GB" sz="1200" b="0" i="1" kern="1200">
                <a:solidFill>
                  <a:schemeClr val="tx1"/>
                </a:solidFill>
                <a:effectLst/>
                <a:latin typeface="+mn-lt"/>
                <a:ea typeface="+mn-ea"/>
                <a:cs typeface="+mn-cs"/>
              </a:rPr>
              <a:t>implicit memory.</a:t>
            </a: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Explicit memory is provided to Copilot by the user.  A user can </a:t>
            </a:r>
            <a:r>
              <a:rPr lang="en-GB" sz="1200" b="0" i="0" kern="1200">
                <a:solidFill>
                  <a:schemeClr val="tx1"/>
                </a:solidFill>
                <a:effectLst/>
                <a:latin typeface="+mn-lt"/>
                <a:ea typeface="+mn-ea"/>
                <a:cs typeface="+mn-cs"/>
                <a:hlinkClick r:id="rId3"/>
              </a:rPr>
              <a:t>personalize Copilot</a:t>
            </a:r>
            <a:r>
              <a:rPr lang="en-GB" sz="1200" b="0" i="0" kern="1200">
                <a:solidFill>
                  <a:schemeClr val="tx1"/>
                </a:solidFill>
                <a:effectLst/>
                <a:latin typeface="+mn-lt"/>
                <a:ea typeface="+mn-ea"/>
                <a:cs typeface="+mn-cs"/>
              </a:rPr>
              <a:t> by creating “Custom Instructions” – for example a user may manually add an instruction to “Only provide responses to prompts in the active tense”. Alternatively, a user can also create “saved memories”. For example, prompting Copilot to “</a:t>
            </a:r>
            <a:r>
              <a:rPr lang="en-GB" sz="1200" b="0" i="1" kern="1200">
                <a:solidFill>
                  <a:schemeClr val="tx1"/>
                </a:solidFill>
                <a:effectLst/>
                <a:latin typeface="+mn-lt"/>
                <a:ea typeface="+mn-ea"/>
                <a:cs typeface="+mn-cs"/>
              </a:rPr>
              <a:t>remember that I do not like responses in the passive tense</a:t>
            </a:r>
            <a:r>
              <a:rPr lang="en-GB" sz="1200" b="0" i="0" kern="1200">
                <a:solidFill>
                  <a:schemeClr val="tx1"/>
                </a:solidFill>
                <a:effectLst/>
                <a:latin typeface="+mn-lt"/>
                <a:ea typeface="+mn-ea"/>
                <a:cs typeface="+mn-cs"/>
              </a:rPr>
              <a:t>” will result in Copilot creating a saved memory “</a:t>
            </a:r>
            <a:r>
              <a:rPr lang="en-GB" sz="1200" b="0" i="1" kern="1200">
                <a:solidFill>
                  <a:schemeClr val="tx1"/>
                </a:solidFill>
                <a:effectLst/>
                <a:latin typeface="+mn-lt"/>
                <a:ea typeface="+mn-ea"/>
                <a:cs typeface="+mn-cs"/>
              </a:rPr>
              <a:t>Prefers responses written in active voice; dislikes passive tense</a:t>
            </a:r>
            <a:r>
              <a:rPr lang="en-GB" sz="1200" b="0" i="0" kern="1200">
                <a:solidFill>
                  <a:schemeClr val="tx1"/>
                </a:solidFill>
                <a:effectLst/>
                <a:latin typeface="+mn-lt"/>
                <a:ea typeface="+mn-ea"/>
                <a:cs typeface="+mn-cs"/>
              </a:rPr>
              <a:t>”. In each case, Memory is explicitly created by a user action. Copilot also creates implicit memory.  To do this, it uses chat history to infer a durable body of insights. As the body of insights grows, Copilot can provide increasingly personal responses and actions.</a:t>
            </a:r>
          </a:p>
          <a:p>
            <a:r>
              <a:rPr lang="en-GB" sz="1200" b="0" i="0" kern="1200">
                <a:solidFill>
                  <a:schemeClr val="tx1"/>
                </a:solidFill>
                <a:effectLst/>
                <a:latin typeface="+mn-lt"/>
                <a:ea typeface="+mn-ea"/>
                <a:cs typeface="+mn-cs"/>
              </a:rPr>
              <a:t>Beyond chat history, we are also working on incorporating </a:t>
            </a:r>
            <a:r>
              <a:rPr lang="en-GB" sz="1200" b="1" i="0" kern="1200">
                <a:solidFill>
                  <a:schemeClr val="tx1"/>
                </a:solidFill>
                <a:effectLst/>
                <a:latin typeface="+mn-lt"/>
                <a:ea typeface="+mn-ea"/>
                <a:cs typeface="+mn-cs"/>
              </a:rPr>
              <a:t>activity</a:t>
            </a:r>
            <a:r>
              <a:rPr lang="en-GB" sz="1200" b="0" i="0" kern="1200">
                <a:solidFill>
                  <a:schemeClr val="tx1"/>
                </a:solidFill>
                <a:effectLst/>
                <a:latin typeface="+mn-lt"/>
                <a:ea typeface="+mn-ea"/>
                <a:cs typeface="+mn-cs"/>
              </a:rPr>
              <a:t> – like workflows - that help increase the fidelity of Copilot’s memory.  In the coming months, we will start incorporating other activity patterns generated from all of your everyday apps including Teams, Outlook, Word, Excel, and PowerPoint.  Stay tuned for additional updates on enhancements to Copilot memory.</a:t>
            </a:r>
          </a:p>
        </p:txBody>
      </p:sp>
      <p:sp>
        <p:nvSpPr>
          <p:cNvPr id="4" name="Slide Number Placeholder 3">
            <a:extLst>
              <a:ext uri="{FF2B5EF4-FFF2-40B4-BE49-F238E27FC236}">
                <a16:creationId xmlns:a16="http://schemas.microsoft.com/office/drawing/2014/main" id="{38D2FCE6-CF27-B7AC-FFDD-DBBF915B30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251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22</a:t>
            </a:fld>
            <a:endParaRPr lang="en-US"/>
          </a:p>
        </p:txBody>
      </p:sp>
    </p:spTree>
    <p:extLst>
      <p:ext uri="{BB962C8B-B14F-4D97-AF65-F5344CB8AC3E}">
        <p14:creationId xmlns:p14="http://schemas.microsoft.com/office/powerpoint/2010/main" val="309438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6468-7A93-6012-17E3-CF3D16AE1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1F3AE-3AC0-1B00-98A3-1735F3B8EF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7842A4-87FF-9080-F018-2613CD718528}"/>
              </a:ext>
            </a:extLst>
          </p:cNvPr>
          <p:cNvSpPr>
            <a:spLocks noGrp="1"/>
          </p:cNvSpPr>
          <p:nvPr>
            <p:ph type="body" idx="1"/>
          </p:nvPr>
        </p:nvSpPr>
        <p:spPr/>
        <p:txBody>
          <a:bodyPr/>
          <a:lstStyle/>
          <a:p>
            <a:pPr fontAlgn="t"/>
            <a:r>
              <a:rPr lang="en-GB" sz="1200" b="1" i="0" kern="1200">
                <a:solidFill>
                  <a:schemeClr val="tx1"/>
                </a:solidFill>
                <a:effectLst/>
                <a:latin typeface="+mn-lt"/>
                <a:ea typeface="+mn-ea"/>
                <a:cs typeface="+mn-cs"/>
              </a:rPr>
              <a:t>Adaptive Card content can be refreshed </a:t>
            </a:r>
            <a:r>
              <a:rPr lang="en-GB" sz="1200" b="0" i="0" kern="1200">
                <a:solidFill>
                  <a:schemeClr val="tx1"/>
                </a:solidFill>
                <a:effectLst/>
                <a:latin typeface="+mn-lt"/>
                <a:ea typeface="+mn-ea"/>
                <a:cs typeface="+mn-cs"/>
              </a:rPr>
              <a:t>within custom engine agent experiences. This feature enhances the interactivity and real-time capabilities of custom-built agents. This enables an organization's custom agents to deliver more dynamic, up-to-date content to users. This feature is rolling out in March.</a:t>
            </a:r>
          </a:p>
        </p:txBody>
      </p:sp>
      <p:sp>
        <p:nvSpPr>
          <p:cNvPr id="4" name="Slide Number Placeholder 3">
            <a:extLst>
              <a:ext uri="{FF2B5EF4-FFF2-40B4-BE49-F238E27FC236}">
                <a16:creationId xmlns:a16="http://schemas.microsoft.com/office/drawing/2014/main" id="{B63B9EC3-85D0-0BC2-6E0C-2781D6030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33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Feedback – https://aka.ms/WhatsNewCopilot/Feedback</a:t>
            </a:r>
          </a:p>
          <a:p>
            <a:endParaRPr lang="en-US"/>
          </a:p>
          <a:p>
            <a:r>
              <a:rPr lang="en-GB" sz="1200" b="0" i="1" kern="1200">
                <a:solidFill>
                  <a:schemeClr val="tx1"/>
                </a:solidFill>
                <a:effectLst/>
                <a:latin typeface="+mn-lt"/>
                <a:ea typeface="+mn-ea"/>
                <a:cs typeface="+mn-cs"/>
              </a:rPr>
              <a:t>Please note that the dates mentioned in this presentation are tentative and subject to change.</a:t>
            </a:r>
            <a:endParaRPr lang="en-US"/>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671B7-B3FB-B034-0BC8-FAAA41C7E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84772-5F8A-0830-F33B-FD53264246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4A94B5-A8D1-A06A-50F8-1ABDB07A3E76}"/>
              </a:ext>
            </a:extLst>
          </p:cNvPr>
          <p:cNvSpPr>
            <a:spLocks noGrp="1"/>
          </p:cNvSpPr>
          <p:nvPr>
            <p:ph type="body" idx="1"/>
          </p:nvPr>
        </p:nvSpPr>
        <p:spPr/>
        <p:txBody>
          <a:bodyPr/>
          <a:lstStyle/>
          <a:p>
            <a:r>
              <a:rPr lang="en-GB" sz="1200" b="0" i="0" kern="1200">
                <a:solidFill>
                  <a:schemeClr val="tx1"/>
                </a:solidFill>
                <a:effectLst/>
                <a:latin typeface="+mn-lt"/>
                <a:ea typeface="+mn-ea"/>
                <a:cs typeface="+mn-cs"/>
              </a:rPr>
              <a:t>Build the app experiences your team needs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You’re not limited to the apps we ship out of the box. Your team can build agents in Copilot that work with the mission-critical apps that your systems, processes, and workflows depend on.</a:t>
            </a:r>
          </a:p>
          <a:p>
            <a:r>
              <a:rPr lang="en-GB" sz="1200" b="0" i="0" kern="1200">
                <a:solidFill>
                  <a:schemeClr val="tx1"/>
                </a:solidFill>
                <a:effectLst/>
                <a:latin typeface="+mn-lt"/>
                <a:ea typeface="+mn-ea"/>
                <a:cs typeface="+mn-cs"/>
              </a:rPr>
              <a:t>Under the hood, two open extensibility standards make this possible: </a:t>
            </a:r>
            <a:r>
              <a:rPr lang="en-GB" sz="1200" b="0" i="0" kern="1200">
                <a:solidFill>
                  <a:schemeClr val="tx1"/>
                </a:solidFill>
                <a:effectLst/>
                <a:latin typeface="+mn-lt"/>
                <a:ea typeface="+mn-ea"/>
                <a:cs typeface="+mn-cs"/>
                <a:hlinkClick r:id="rId3"/>
              </a:rPr>
              <a:t>MCP Apps</a:t>
            </a:r>
            <a:r>
              <a:rPr lang="en-GB" sz="1200" b="0" i="0" kern="1200">
                <a:solidFill>
                  <a:schemeClr val="tx1"/>
                </a:solidFill>
                <a:effectLst/>
                <a:latin typeface="+mn-lt"/>
                <a:ea typeface="+mn-ea"/>
                <a:cs typeface="+mn-cs"/>
              </a:rPr>
              <a:t> and the </a:t>
            </a:r>
            <a:r>
              <a:rPr lang="en-GB" sz="1200" b="0" i="0" kern="1200">
                <a:solidFill>
                  <a:schemeClr val="tx1"/>
                </a:solidFill>
                <a:effectLst/>
                <a:latin typeface="+mn-lt"/>
                <a:ea typeface="+mn-ea"/>
                <a:cs typeface="+mn-cs"/>
                <a:hlinkClick r:id="rId4"/>
              </a:rPr>
              <a:t>OpenAI Apps SDK</a:t>
            </a:r>
            <a:r>
              <a:rPr lang="en-GB" sz="1200" b="0" i="0" kern="1200">
                <a:solidFill>
                  <a:schemeClr val="tx1"/>
                </a:solidFill>
                <a:effectLst/>
                <a:latin typeface="+mn-lt"/>
                <a:ea typeface="+mn-ea"/>
                <a:cs typeface="+mn-cs"/>
              </a:rPr>
              <a:t>. Both give development teams a structured way to connect the apps your organization relies on to agents in Copilot—so those apps can surface interactive experiences directly in chat. Agents built with either standard use familiar development patterns, so your team can build and iterate without requiring a steep learning curve.</a:t>
            </a:r>
          </a:p>
          <a:p>
            <a:r>
              <a:rPr lang="en-GB" sz="1200" b="0" i="0" kern="1200">
                <a:solidFill>
                  <a:schemeClr val="tx1"/>
                </a:solidFill>
                <a:effectLst/>
                <a:latin typeface="+mn-lt"/>
                <a:ea typeface="+mn-ea"/>
                <a:cs typeface="+mn-cs"/>
              </a:rPr>
              <a:t>MCP Apps and Apps SDK will roll out to GA on web and desktop later this month, with mobile following this spring. Share the </a:t>
            </a:r>
            <a:r>
              <a:rPr lang="en-GB" sz="1200" b="0" i="0" kern="1200">
                <a:solidFill>
                  <a:schemeClr val="tx1"/>
                </a:solidFill>
                <a:effectLst/>
                <a:latin typeface="+mn-lt"/>
                <a:ea typeface="+mn-ea"/>
                <a:cs typeface="+mn-cs"/>
                <a:hlinkClick r:id="rId5"/>
              </a:rPr>
              <a:t>Apps SDK and MCP Apps technical documentation</a:t>
            </a:r>
            <a:r>
              <a:rPr lang="en-GB" sz="1200" b="0" i="0" kern="1200">
                <a:solidFill>
                  <a:schemeClr val="tx1"/>
                </a:solidFill>
                <a:effectLst/>
                <a:latin typeface="+mn-lt"/>
                <a:ea typeface="+mn-ea"/>
                <a:cs typeface="+mn-cs"/>
              </a:rPr>
              <a:t> with your development team to get started.</a:t>
            </a:r>
          </a:p>
        </p:txBody>
      </p:sp>
      <p:sp>
        <p:nvSpPr>
          <p:cNvPr id="4" name="Slide Number Placeholder 3">
            <a:extLst>
              <a:ext uri="{FF2B5EF4-FFF2-40B4-BE49-F238E27FC236}">
                <a16:creationId xmlns:a16="http://schemas.microsoft.com/office/drawing/2014/main" id="{FCC5FC00-DF73-C810-44C7-90527B76A3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2205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F3A6-29C5-E925-0B57-ACD961FC6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8B0F2-5E92-D6DB-2AFA-9E2B283B4D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59111B-DEC2-9875-09BB-3313D45295D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As organizations rely on more agents for more impactful work, quality and reliability stop being nice‑to‑haves—they’re essential. Small changes to prompts, models, or data can introduce drift that can be hard to detect, especially as agent usage expands across teams and scenarios.</a:t>
            </a:r>
          </a:p>
          <a:p>
            <a:r>
              <a:rPr lang="en-GB" sz="1200" b="0" i="0" kern="1200">
                <a:solidFill>
                  <a:schemeClr val="tx1"/>
                </a:solidFill>
                <a:effectLst/>
                <a:latin typeface="+mn-lt"/>
                <a:ea typeface="+mn-ea"/>
                <a:cs typeface="+mn-cs"/>
                <a:hlinkClick r:id="rId3"/>
              </a:rPr>
              <a:t>Agent Evaluations</a:t>
            </a:r>
            <a:r>
              <a:rPr lang="en-GB" sz="1200" b="0" i="0" kern="1200">
                <a:solidFill>
                  <a:schemeClr val="tx1"/>
                </a:solidFill>
                <a:effectLst/>
                <a:latin typeface="+mn-lt"/>
                <a:ea typeface="+mn-ea"/>
                <a:cs typeface="+mn-cs"/>
              </a:rPr>
              <a:t> in Microsoft Copilot Studio (currently in public preview) gives you a structured way to answer the question: Is this agent actually doing what it's supposed to do?</a:t>
            </a:r>
          </a:p>
          <a:p>
            <a:r>
              <a:rPr lang="en-GB" sz="1200" b="0" i="0" kern="1200">
                <a:solidFill>
                  <a:schemeClr val="tx1"/>
                </a:solidFill>
                <a:effectLst/>
                <a:latin typeface="+mn-lt"/>
                <a:ea typeface="+mn-ea"/>
                <a:cs typeface="+mn-cs"/>
              </a:rPr>
              <a:t>Evals work by running agents against authentic questions and scenarios, then generating objective scores for accuracy and intent alignment—so quality isn't just assumed; it's measured. By comparing results over time, teams can help catch regressions earlier, validate improvements, and apply a consistent quality bar before agents reach broader use.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These signals reinforce that agents aren’t set‑and‑forget automation; they’re managed enterprise workloads. With objective evidence in hand, IT and makers can make informed rollout decisions and scale agent usage more confidently, knowing </a:t>
            </a:r>
            <a:r>
              <a:rPr lang="en-GB" sz="1200" b="0" i="0" kern="1200" err="1">
                <a:solidFill>
                  <a:schemeClr val="tx1"/>
                </a:solidFill>
                <a:effectLst/>
                <a:latin typeface="+mn-lt"/>
                <a:ea typeface="+mn-ea"/>
                <a:cs typeface="+mn-cs"/>
              </a:rPr>
              <a:t>behavior</a:t>
            </a:r>
            <a:r>
              <a:rPr lang="en-GB" sz="1200" b="0" i="0" kern="1200">
                <a:solidFill>
                  <a:schemeClr val="tx1"/>
                </a:solidFill>
                <a:effectLst/>
                <a:latin typeface="+mn-lt"/>
                <a:ea typeface="+mn-ea"/>
                <a:cs typeface="+mn-cs"/>
              </a:rPr>
              <a:t> is monitored, and reliability can be improved as usage grows.</a:t>
            </a:r>
          </a:p>
          <a:p>
            <a:r>
              <a:rPr lang="en-GB" sz="1200" b="0" i="0" kern="1200">
                <a:solidFill>
                  <a:schemeClr val="tx1"/>
                </a:solidFill>
                <a:effectLst/>
                <a:latin typeface="+mn-lt"/>
                <a:ea typeface="+mn-ea"/>
                <a:cs typeface="+mn-cs"/>
              </a:rPr>
              <a:t>Learn </a:t>
            </a:r>
            <a:r>
              <a:rPr lang="en-GB" sz="1200" b="0" i="0" kern="1200">
                <a:solidFill>
                  <a:schemeClr val="tx1"/>
                </a:solidFill>
                <a:effectLst/>
                <a:latin typeface="+mn-lt"/>
                <a:ea typeface="+mn-ea"/>
                <a:cs typeface="+mn-cs"/>
                <a:hlinkClick r:id="rId4"/>
              </a:rPr>
              <a:t>how to set up Agent Evals</a:t>
            </a:r>
            <a:r>
              <a:rPr lang="en-GB" sz="1200" b="0" i="0" kern="1200">
                <a:solidFill>
                  <a:schemeClr val="tx1"/>
                </a:solidFill>
                <a:effectLst/>
                <a:latin typeface="+mn-lt"/>
                <a:ea typeface="+mn-ea"/>
                <a:cs typeface="+mn-cs"/>
              </a:rPr>
              <a:t> in Microsoft Copilot Studio, so you can assess agent quality and readiness before expanding usage.</a:t>
            </a:r>
          </a:p>
          <a:p>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2330CC1-9D07-38EC-904C-492805D78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95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2F31-7488-62BC-E0D3-362CE206C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FCF41-4C31-F90A-24FE-23661BA5AD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C49117-833E-FE4A-1234-94FDDB818325}"/>
              </a:ext>
            </a:extLst>
          </p:cNvPr>
          <p:cNvSpPr>
            <a:spLocks noGrp="1"/>
          </p:cNvSpPr>
          <p:nvPr>
            <p:ph type="body" idx="1"/>
          </p:nvPr>
        </p:nvSpPr>
        <p:spPr/>
        <p:txBody>
          <a:bodyPr/>
          <a:lstStyle/>
          <a:p>
            <a:r>
              <a:rPr lang="en-GB">
                <a:effectLst/>
              </a:rPr>
              <a:t>Microsoft 365 Copilot is becoming an interactive workspace for business applications. </a:t>
            </a:r>
            <a:r>
              <a:rPr lang="en-GB" sz="1200" kern="1200">
                <a:solidFill>
                  <a:schemeClr val="tx1"/>
                </a:solidFill>
                <a:effectLst/>
                <a:latin typeface="+mn-lt"/>
                <a:ea typeface="+mn-ea"/>
                <a:cs typeface="+mn-cs"/>
                <a:hlinkClick r:id="rId3"/>
              </a:rPr>
              <a:t>Dynamics 365 Sales</a:t>
            </a:r>
            <a:r>
              <a:rPr lang="en-GB">
                <a:effectLst/>
              </a:rPr>
              <a:t>, </a:t>
            </a:r>
            <a:r>
              <a:rPr lang="en-GB" sz="1200" kern="1200">
                <a:solidFill>
                  <a:schemeClr val="tx1"/>
                </a:solidFill>
                <a:effectLst/>
                <a:latin typeface="+mn-lt"/>
                <a:ea typeface="+mn-ea"/>
                <a:cs typeface="+mn-cs"/>
                <a:hlinkClick r:id="rId4"/>
              </a:rPr>
              <a:t>Dynamics 365 Customer Service</a:t>
            </a:r>
            <a:r>
              <a:rPr lang="en-GB">
                <a:effectLst/>
              </a:rPr>
              <a:t>, and custom apps built with </a:t>
            </a:r>
            <a:r>
              <a:rPr lang="en-GB" sz="1200" kern="1200">
                <a:solidFill>
                  <a:schemeClr val="tx1"/>
                </a:solidFill>
                <a:effectLst/>
                <a:latin typeface="+mn-lt"/>
                <a:ea typeface="+mn-ea"/>
                <a:cs typeface="+mn-cs"/>
                <a:hlinkClick r:id="rId5"/>
              </a:rPr>
              <a:t>Power Apps</a:t>
            </a:r>
            <a:r>
              <a:rPr lang="en-GB">
                <a:effectLst/>
              </a:rPr>
              <a:t> will surface directly as agents with rich UX inside chat in Microsoft 365 Copilot. </a:t>
            </a:r>
            <a:r>
              <a:rPr lang="en-GB" sz="1200" kern="1200">
                <a:solidFill>
                  <a:schemeClr val="tx1"/>
                </a:solidFill>
                <a:effectLst/>
                <a:latin typeface="+mn-lt"/>
                <a:ea typeface="+mn-ea"/>
                <a:cs typeface="+mn-cs"/>
                <a:hlinkClick r:id="rId6"/>
              </a:rPr>
              <a:t>Agents using Apps SDK and MCP Apps</a:t>
            </a:r>
            <a:r>
              <a:rPr lang="en-GB">
                <a:effectLst/>
              </a:rPr>
              <a:t> can also bring Microsoft partner apps into the conversation, including tools teams already use, like Adobe Express, Figma, and Wix. This is the interface layer shift in practice. Instead of switching between applications, users state what they need in Copilot and the system responds. You can review data and take action without leaving the conversation. Copilot becomes the place where work gets done.</a:t>
            </a:r>
          </a:p>
          <a:p>
            <a:r>
              <a:rPr lang="en-GB">
                <a:effectLst/>
              </a:rPr>
              <a:t>As an example, a human resources (HR) employee can now call on their custom HR app, built with Power Apps, right within Copilot to compile a list of office locations with the highest new hire counts this quarter, viewing the results in an organized table with filter options. Additionally, they can prompt the application to show the results in a map view, all without leaving their Copilot interface.</a:t>
            </a:r>
            <a:br>
              <a:rPr lang="en-GB">
                <a:effectLst/>
              </a:rPr>
            </a:br>
            <a:br>
              <a:rPr lang="en-GB">
                <a:effectLst/>
              </a:rPr>
            </a:br>
            <a:r>
              <a:rPr lang="en-GB">
                <a:effectLst/>
              </a:rPr>
              <a:t>Or a customer service representative can begin their day in </a:t>
            </a:r>
            <a:r>
              <a:rPr lang="en-GB" sz="1200" kern="1200">
                <a:solidFill>
                  <a:schemeClr val="tx1"/>
                </a:solidFill>
                <a:effectLst/>
                <a:latin typeface="+mn-lt"/>
                <a:ea typeface="+mn-ea"/>
                <a:cs typeface="+mn-cs"/>
                <a:hlinkClick r:id="rId7"/>
              </a:rPr>
              <a:t>Microsoft 365 Copilot</a:t>
            </a:r>
            <a:r>
              <a:rPr lang="en-GB">
                <a:effectLst/>
              </a:rPr>
              <a:t> by reviewing a summary of priority cases they need to focus on, easily viewing and updating their data from Dynamics 365 Customer</a:t>
            </a:r>
          </a:p>
          <a:p>
            <a:endParaRPr lang="en-GB">
              <a:effectLst/>
            </a:endParaRPr>
          </a:p>
          <a:p>
            <a:r>
              <a:rPr lang="en-GB" sz="1200" b="0" i="0" kern="1200">
                <a:solidFill>
                  <a:schemeClr val="tx1"/>
                </a:solidFill>
                <a:effectLst/>
                <a:latin typeface="+mn-lt"/>
                <a:ea typeface="+mn-ea"/>
                <a:cs typeface="+mn-cs"/>
              </a:rPr>
              <a:t>Public preview for this capability will be available later this month for Power Apps, with availability for Dynamics 365 Sales and Dynamics 365 Customer Service launching in early April 2026. Throughout the next month, we’ll also introduce support for this capability across a handful of Microsoft partner apps, including Adobe Express, Adobe Acrobat, Base44, Box, Canva, Coursera, Figma, Miro, Monday.com, Optimizely, and Wix. All pre-built partner app experiences will be accessible via the Microsoft 365 Agent Store for users with Microsoft 365 Copilot.</a:t>
            </a:r>
            <a:r>
              <a:rPr lang="en-GB">
                <a:effectLst/>
              </a:rPr>
              <a:t> Service.</a:t>
            </a:r>
          </a:p>
          <a:p>
            <a:br>
              <a:rPr lang="en-GB">
                <a:effectLst/>
              </a:rPr>
            </a:b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FB92C6D-DE48-9931-5EC3-E4B32828DD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6124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407C6-46F8-AF01-D150-69FE035D7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9401C-BAE9-D266-8634-BA39F1B218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D2AAB7-CB1B-1AFF-4C49-7759F4E936F8}"/>
              </a:ext>
            </a:extLst>
          </p:cNvPr>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74AD9F0-558D-499C-8963-49A6040ACBA3}"/>
              </a:ext>
            </a:extLst>
          </p:cNvPr>
          <p:cNvSpPr>
            <a:spLocks noGrp="1"/>
          </p:cNvSpPr>
          <p:nvPr>
            <p:ph type="sldNum" sz="quarter" idx="5"/>
          </p:nvPr>
        </p:nvSpPr>
        <p:spPr/>
        <p:txBody>
          <a:bodyPr/>
          <a:lstStyle/>
          <a:p>
            <a:fld id="{53501081-E19D-419D-B0AB-F3E631795016}" type="slidenum">
              <a:rPr lang="en-US" smtClean="0"/>
              <a:t>28</a:t>
            </a:fld>
            <a:endParaRPr lang="en-US"/>
          </a:p>
        </p:txBody>
      </p:sp>
    </p:spTree>
    <p:extLst>
      <p:ext uri="{BB962C8B-B14F-4D97-AF65-F5344CB8AC3E}">
        <p14:creationId xmlns:p14="http://schemas.microsoft.com/office/powerpoint/2010/main" val="691828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r>
              <a:rPr lang="en-GB" sz="1200" b="0" i="0" kern="1200">
                <a:solidFill>
                  <a:schemeClr val="tx1"/>
                </a:solidFill>
                <a:effectLst/>
                <a:latin typeface="+mn-lt"/>
                <a:ea typeface="+mn-ea"/>
                <a:cs typeface="+mn-cs"/>
                <a:hlinkClick r:id="rId3"/>
              </a:rPr>
              <a:t>Agent 365</a:t>
            </a:r>
            <a:r>
              <a:rPr lang="en-GB" sz="1200" b="0" i="0" kern="1200">
                <a:solidFill>
                  <a:schemeClr val="tx1"/>
                </a:solidFill>
                <a:effectLst/>
                <a:latin typeface="+mn-lt"/>
                <a:ea typeface="+mn-ea"/>
                <a:cs typeface="+mn-cs"/>
              </a:rPr>
              <a:t> is the control plane for agents. In practical terms, it gives IT and security leaders one place to observe, secure, and govern every agent across the organization, and it provides the confidence to move from agent experimentation to enterprise-scale operations. Agent 365 extends the management, security, and governance processes organizations already use for employees to agents, so they can stay in control as agents become part of daily work.</a:t>
            </a:r>
          </a:p>
          <a:p>
            <a:r>
              <a:rPr lang="en-GB" sz="1200" b="0" i="0" kern="1200">
                <a:solidFill>
                  <a:schemeClr val="tx1"/>
                </a:solidFill>
                <a:effectLst/>
                <a:latin typeface="+mn-lt"/>
                <a:ea typeface="+mn-ea"/>
                <a:cs typeface="+mn-cs"/>
              </a:rPr>
              <a:t>The idea is simple: there is no need to reinvent the wheel. The fastest path to getting agents under control is to manage them in a similar manner to managing users, using familiar Microsoft solutions including the Microsoft Admin Center for agent management and </a:t>
            </a:r>
            <a:r>
              <a:rPr lang="en-GB" sz="1200" b="0" i="0" kern="1200">
                <a:solidFill>
                  <a:schemeClr val="tx1"/>
                </a:solidFill>
                <a:effectLst/>
                <a:latin typeface="+mn-lt"/>
                <a:ea typeface="+mn-ea"/>
                <a:cs typeface="+mn-cs"/>
                <a:hlinkClick r:id="rId4"/>
              </a:rPr>
              <a:t>Microsoft Security</a:t>
            </a:r>
            <a:r>
              <a:rPr lang="en-GB" sz="1200" b="0" i="0" kern="1200">
                <a:solidFill>
                  <a:schemeClr val="tx1"/>
                </a:solidFill>
                <a:effectLst/>
                <a:latin typeface="+mn-lt"/>
                <a:ea typeface="+mn-ea"/>
                <a:cs typeface="+mn-cs"/>
              </a:rPr>
              <a:t> solutions like Defender, Entra, and Purview for agent security and governance.</a:t>
            </a:r>
          </a:p>
          <a:p>
            <a:r>
              <a:rPr lang="en-GB" sz="1200" b="1" i="0" kern="1200">
                <a:solidFill>
                  <a:schemeClr val="tx1"/>
                </a:solidFill>
                <a:effectLst/>
                <a:latin typeface="+mn-lt"/>
                <a:ea typeface="+mn-ea"/>
                <a:cs typeface="+mn-cs"/>
              </a:rPr>
              <a:t>Agent 365 will be generally available on May 1, priced at $15 per user per month.</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368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076A1-42B2-7789-8642-E8BC986DC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33639-EBF2-A615-FB8C-CE1A726D07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598F4F-B7E7-4FD3-8B22-32D9597D92A8}"/>
              </a:ext>
            </a:extLst>
          </p:cNvPr>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59C925-7601-3807-7E28-E106B98EF8BE}"/>
              </a:ext>
            </a:extLst>
          </p:cNvPr>
          <p:cNvSpPr>
            <a:spLocks noGrp="1"/>
          </p:cNvSpPr>
          <p:nvPr>
            <p:ph type="sldNum" sz="quarter" idx="5"/>
          </p:nvPr>
        </p:nvSpPr>
        <p:spPr/>
        <p:txBody>
          <a:bodyPr/>
          <a:lstStyle/>
          <a:p>
            <a:fld id="{53501081-E19D-419D-B0AB-F3E631795016}" type="slidenum">
              <a:rPr lang="en-US" smtClean="0"/>
              <a:t>30</a:t>
            </a:fld>
            <a:endParaRPr lang="en-US"/>
          </a:p>
        </p:txBody>
      </p:sp>
    </p:spTree>
    <p:extLst>
      <p:ext uri="{BB962C8B-B14F-4D97-AF65-F5344CB8AC3E}">
        <p14:creationId xmlns:p14="http://schemas.microsoft.com/office/powerpoint/2010/main" val="3003521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4E025-A4AA-C7A0-DCFD-0B47EE87A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6116F-2FFD-59A1-066F-05F7B9E79E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51E217-639F-1B73-266D-D1F26D198581}"/>
              </a:ext>
            </a:extLst>
          </p:cNvPr>
          <p:cNvSpPr>
            <a:spLocks noGrp="1"/>
          </p:cNvSpPr>
          <p:nvPr>
            <p:ph type="body" idx="1"/>
          </p:nvPr>
        </p:nvSpPr>
        <p:spPr/>
        <p:txBody>
          <a:bodyPr/>
          <a:lstStyle/>
          <a:p>
            <a:r>
              <a:rPr lang="en-GB" sz="1200" b="0" i="0" kern="1200">
                <a:solidFill>
                  <a:schemeClr val="tx1"/>
                </a:solidFill>
                <a:effectLst/>
                <a:latin typeface="+mn-lt"/>
                <a:ea typeface="+mn-ea"/>
                <a:cs typeface="+mn-cs"/>
              </a:rPr>
              <a:t>Frontier transformation is real when both sides of the system move together: people and AI operating across the enterprise.</a:t>
            </a:r>
          </a:p>
          <a:p>
            <a:r>
              <a:rPr lang="en-GB" sz="1200" b="0" i="0" kern="1200">
                <a:solidFill>
                  <a:schemeClr val="tx1"/>
                </a:solidFill>
                <a:effectLst/>
                <a:latin typeface="+mn-lt"/>
                <a:ea typeface="+mn-ea"/>
                <a:cs typeface="+mn-cs"/>
                <a:hlinkClick r:id="rId3"/>
              </a:rPr>
              <a:t>Microsoft 365 E7: The Frontier Suite</a:t>
            </a:r>
            <a:r>
              <a:rPr lang="en-GB" sz="1200" b="0" i="0" kern="1200">
                <a:solidFill>
                  <a:schemeClr val="tx1"/>
                </a:solidFill>
                <a:effectLst/>
                <a:latin typeface="+mn-lt"/>
                <a:ea typeface="+mn-ea"/>
                <a:cs typeface="+mn-cs"/>
              </a:rPr>
              <a:t> closes the gap, equipping employees with AI across email, documents, meetings, spreadsheets, and business application surfaces, while giving IT and security leaders the observability and governance needed to operate AI at enterprise scale.</a:t>
            </a:r>
          </a:p>
          <a:p>
            <a:r>
              <a:rPr lang="en-GB" sz="1200" b="0" i="0" kern="1200">
                <a:solidFill>
                  <a:schemeClr val="tx1"/>
                </a:solidFill>
                <a:effectLst/>
                <a:latin typeface="+mn-lt"/>
                <a:ea typeface="+mn-ea"/>
                <a:cs typeface="+mn-cs"/>
              </a:rPr>
              <a:t>Copilot and agents work together with shared intelligence, understanding context, history, priorities, and constraints. Trust is built in by default—with user data, enterprise data, and agent actions protected through identity, policy, and observability—so AI can scale across the workforce without compromising security or compliance.</a:t>
            </a:r>
          </a:p>
          <a:p>
            <a:endParaRPr lang="en-GB" sz="1200" b="0"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Microsoft 365 E7 will be available for purchase on May 1 at a retail price of $99 per user per month</a:t>
            </a:r>
            <a:r>
              <a:rPr lang="en-GB" sz="1200" b="0" i="0" kern="1200">
                <a:solidFill>
                  <a:schemeClr val="tx1"/>
                </a:solidFill>
                <a:effectLst/>
                <a:latin typeface="+mn-lt"/>
                <a:ea typeface="+mn-ea"/>
                <a:cs typeface="+mn-cs"/>
              </a:rPr>
              <a:t>, and includes Microsoft 365 Copilot, Agent 365, Microsoft Entra Suite, and Microsoft 365 E5 with advanced Defender, Entra, Intune, and Purview security capabilities to help secure users, delivering comprehensive protection across agents and users.</a:t>
            </a:r>
          </a:p>
        </p:txBody>
      </p:sp>
      <p:sp>
        <p:nvSpPr>
          <p:cNvPr id="4" name="Slide Number Placeholder 3">
            <a:extLst>
              <a:ext uri="{FF2B5EF4-FFF2-40B4-BE49-F238E27FC236}">
                <a16:creationId xmlns:a16="http://schemas.microsoft.com/office/drawing/2014/main" id="{29F6F669-F60E-E48C-C90A-51D2EB70E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59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Microsoft 365 E7 will be available for purchase on May 1 at a retail price of $99 per user per month</a:t>
            </a:r>
            <a:r>
              <a:rPr lang="en-GB" sz="1200" b="0" i="0" kern="1200">
                <a:solidFill>
                  <a:schemeClr val="tx1"/>
                </a:solidFill>
                <a:effectLst/>
                <a:latin typeface="+mn-lt"/>
                <a:ea typeface="+mn-ea"/>
                <a:cs typeface="+mn-cs"/>
              </a:rPr>
              <a:t>, and includes Microsoft 365 Copilot, Agent 365, Microsoft Entra Suite, and Microsoft 365 E5 with advanced Defender, Entra, Intune, and Purview security capabilities to help secure users, delivering comprehensive protection across agents and users.</a:t>
            </a:r>
            <a:endParaRPr lang="en-US"/>
          </a:p>
        </p:txBody>
      </p:sp>
      <p:sp>
        <p:nvSpPr>
          <p:cNvPr id="4" name="Slide Number Placeholder 3"/>
          <p:cNvSpPr>
            <a:spLocks noGrp="1"/>
          </p:cNvSpPr>
          <p:nvPr>
            <p:ph type="sldNum" sz="quarter" idx="5"/>
          </p:nvPr>
        </p:nvSpPr>
        <p:spPr/>
        <p:txBody>
          <a:bodyPr/>
          <a:lstStyle/>
          <a:p>
            <a:fld id="{53501081-E19D-419D-B0AB-F3E631795016}" type="slidenum">
              <a:rPr lang="en-US" smtClean="0"/>
              <a:t>32</a:t>
            </a:fld>
            <a:endParaRPr lang="en-US"/>
          </a:p>
        </p:txBody>
      </p:sp>
    </p:spTree>
    <p:extLst>
      <p:ext uri="{BB962C8B-B14F-4D97-AF65-F5344CB8AC3E}">
        <p14:creationId xmlns:p14="http://schemas.microsoft.com/office/powerpoint/2010/main" val="183976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t>Thank you. </a:t>
            </a:r>
          </a:p>
          <a:p>
            <a:pPr marL="0" marR="0">
              <a:lnSpc>
                <a:spcPct val="107000"/>
              </a:lnSpc>
              <a:spcBef>
                <a:spcPts val="0"/>
              </a:spcBef>
              <a:spcAft>
                <a:spcPts val="800"/>
              </a:spcAft>
            </a:pPr>
            <a:endParaRPr lang="en-US"/>
          </a:p>
          <a:p>
            <a:pPr marL="0" marR="0">
              <a:lnSpc>
                <a:spcPct val="107000"/>
              </a:lnSpc>
              <a:spcBef>
                <a:spcPts val="0"/>
              </a:spcBef>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501081-E19D-419D-B0AB-F3E631795016}" type="slidenum">
              <a:rPr lang="en-US" smtClean="0"/>
              <a:t>34</a:t>
            </a:fld>
            <a:endParaRPr lang="en-US"/>
          </a:p>
        </p:txBody>
      </p:sp>
    </p:spTree>
    <p:extLst>
      <p:ext uri="{BB962C8B-B14F-4D97-AF65-F5344CB8AC3E}">
        <p14:creationId xmlns:p14="http://schemas.microsoft.com/office/powerpoint/2010/main" val="425297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5D8F6-60F3-17EE-1BA0-07A5995DD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3A636-94E5-9F54-FDF6-48D17F233D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F6785A-2DFD-7313-62C6-E8DF6C3EBA9D}"/>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lang="en-GB">
                <a:hlinkClick r:id="rId3"/>
              </a:rPr>
              <a:t>Introducing the First Frontier Suite built on Intelligence + Trust - The Official Microsoft Blog</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https://blogs.microsoft.com/blog/2026/03/09/introducing-the-first-frontier-suite-built-on-intelligence-trust/</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4"/>
              </a:rPr>
              <a:t>Powering Frontier Transformation with Copilot and agents | Microsoft 365 Blog</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https://www.microsoft.com/en-us/microsoft-365/blog/2026/03/09/powering-frontier-transformation-with-copilot-and-agents/</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5"/>
              </a:rPr>
              <a:t>Copilot </a:t>
            </a:r>
            <a:r>
              <a:rPr lang="en-GB" err="1">
                <a:hlinkClick r:id="rId5"/>
              </a:rPr>
              <a:t>Cowork</a:t>
            </a:r>
            <a:r>
              <a:rPr lang="en-GB">
                <a:hlinkClick r:id="rId5"/>
              </a:rPr>
              <a:t>: A new way of getting work done | Microsoft 365 Blog</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https://www.microsoft.com/en-us/microsoft-365/blog/2026/03/09/copilot-cowork-a-new-way-of-getting-work-done/</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6"/>
              </a:rPr>
              <a:t>From draft to done: agentic Copilot in Excel, Word, and PowerPoint | Microsoft Community Hub</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https://techcommunity.microsoft.com/blog/microsoft365copilotblog/from-draft-to-done-agentic-copilot-in-excel-word-and-powerpoint/4500196</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7"/>
              </a:rPr>
              <a:t>Leading Frontier Firm transformation with Microsoft 365 E7: The partner opportunity</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https://partner.microsoft.com/en-us/blog/article/agent-365-announcement</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8"/>
              </a:rPr>
              <a:t>A closer look at Work IQ | Microsoft Community Hub</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https://techcommunity.microsoft.com/blog/microsoft365copilotblog/a-closer-look-at-work-iq/4499789</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9"/>
              </a:rPr>
              <a:t>Enable agents to bring apps into the flow of work—while keeping IT in control | Microsoft Community Hub</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https://techcommunity.microsoft.com/blog/microsoft365copilotblog/enable-agents-to-bring-apps-into-the-flow-of-work%E2%80%94while-keeping-it-in-control/4499464</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10"/>
              </a:rPr>
              <a:t>A new way of working is taking shape: Frontier Transformation - Microsoft Dynamics 365 Blog</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https://www.microsoft.com/en-us/dynamics-365/blog/business-leader/2026/03/09/a-new-way-of-working-is-taking-shape-frontier-transformation/</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11"/>
              </a:rPr>
              <a:t>Copilot in Outlook: New agentic experiences for email and calendar | Microsoft Community Hub</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https://techcommunity.microsoft.com/blog/outlook/copilot-in-outlook-new-agentic-experiences-for-email-and-calendar/4499798</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12"/>
              </a:rPr>
              <a:t>Secure agentic AI for your Frontier Transformation | Microsoft Security Blog</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https://www.microsoft.com/en-us/security/blog/2026/03/09/secure-agentic-ai-for-your-frontier-transformation/</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GB">
                <a:hlinkClick r:id="rId13"/>
              </a:rPr>
              <a:t>About agent evaluation - Microsoft Copilot Studio | Microsoft Learn</a:t>
            </a:r>
            <a:endParaRPr lang="en-GB"/>
          </a:p>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a:ln>
                  <a:noFill/>
                </a:ln>
                <a:solidFill>
                  <a:srgbClr val="5C5AD4"/>
                </a:solidFill>
                <a:effectLst/>
                <a:uLnTx/>
                <a:uFillTx/>
                <a:latin typeface="Segoe UI Semibold"/>
              </a:rPr>
              <a:t>https://learn.microsoft.com/en-us/microsoft-copilot-studio/analytics-agent-evaluation-intro</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a:ln>
                <a:noFill/>
              </a:ln>
              <a:solidFill>
                <a:srgbClr val="5C5AD4"/>
              </a:solidFill>
              <a:effectLst/>
              <a:uLnTx/>
              <a:uFillTx/>
              <a:latin typeface="Segoe UI Semibold"/>
            </a:endParaRPr>
          </a:p>
        </p:txBody>
      </p:sp>
      <p:sp>
        <p:nvSpPr>
          <p:cNvPr id="4" name="Slide Number Placeholder 3">
            <a:extLst>
              <a:ext uri="{FF2B5EF4-FFF2-40B4-BE49-F238E27FC236}">
                <a16:creationId xmlns:a16="http://schemas.microsoft.com/office/drawing/2014/main" id="{DFE1EC9A-526B-5EF2-1C3A-097E0AF31F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03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a:p>
        </p:txBody>
      </p:sp>
    </p:spTree>
    <p:extLst>
      <p:ext uri="{BB962C8B-B14F-4D97-AF65-F5344CB8AC3E}">
        <p14:creationId xmlns:p14="http://schemas.microsoft.com/office/powerpoint/2010/main" val="308933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449D-3F5A-28D4-367B-7EBFEB122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4F037-0CC7-797F-3A1D-E0631F4534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A208AE-8F5D-A718-EBCF-55DD265AADB0}"/>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This slide is about how Wave 3 of Microsoft 365 Copilot brings creation and refinement directly into the apps people already use every day. Copilot now works inside Word, Excel, PowerPoint, and Outlook to create, edit, and refine content end to end, rather than generating something and leaving you to finish it manually.</a:t>
            </a:r>
          </a:p>
          <a:p>
            <a:pPr fontAlgn="t"/>
            <a:r>
              <a:rPr lang="en-GB" sz="1200" b="0" i="0" kern="1200">
                <a:solidFill>
                  <a:schemeClr val="tx1"/>
                </a:solidFill>
                <a:effectLst/>
                <a:latin typeface="+mn-lt"/>
                <a:ea typeface="+mn-ea"/>
                <a:cs typeface="+mn-cs"/>
              </a:rPr>
              <a:t>All of this is powered by Work IQ, which means Copilot is grounded in live context like current files, meetings, chats, and working relationships. As that context changes, Copilot’s updates stay relevant and accurate.</a:t>
            </a:r>
          </a:p>
          <a:p>
            <a:pPr fontAlgn="t"/>
            <a:r>
              <a:rPr lang="en-GB" sz="1200" b="0" i="0" kern="1200">
                <a:solidFill>
                  <a:schemeClr val="tx1"/>
                </a:solidFill>
                <a:effectLst/>
                <a:latin typeface="+mn-lt"/>
                <a:ea typeface="+mn-ea"/>
                <a:cs typeface="+mn-cs"/>
              </a:rPr>
              <a:t>A key shift here is transparency and confidence. Changes are applied directly to files, are fully visible, reviewable, and reversible, and support </a:t>
            </a:r>
            <a:r>
              <a:rPr lang="en-GB" sz="1200" b="0" i="0" kern="1200" err="1">
                <a:solidFill>
                  <a:schemeClr val="tx1"/>
                </a:solidFill>
                <a:effectLst/>
                <a:latin typeface="+mn-lt"/>
                <a:ea typeface="+mn-ea"/>
                <a:cs typeface="+mn-cs"/>
              </a:rPr>
              <a:t>coauthoring</a:t>
            </a:r>
            <a:r>
              <a:rPr lang="en-GB" sz="1200" b="0" i="0" kern="1200">
                <a:solidFill>
                  <a:schemeClr val="tx1"/>
                </a:solidFill>
                <a:effectLst/>
                <a:latin typeface="+mn-lt"/>
                <a:ea typeface="+mn-ea"/>
                <a:cs typeface="+mn-cs"/>
              </a:rPr>
              <a:t> so teams can iterate on a single version rather than managing multiple drafts.</a:t>
            </a:r>
          </a:p>
          <a:p>
            <a:pPr fontAlgn="t"/>
            <a:r>
              <a:rPr lang="en-GB" sz="1200" b="0" i="0" kern="1200">
                <a:solidFill>
                  <a:schemeClr val="tx1"/>
                </a:solidFill>
                <a:effectLst/>
                <a:latin typeface="+mn-lt"/>
                <a:ea typeface="+mn-ea"/>
                <a:cs typeface="+mn-cs"/>
              </a:rPr>
              <a:t>Finally, this is built for the enterprise. Copilot enforces Microsoft 365 permissions, sensitivity labels, and tenant-level controls, ensuring governance, compliance, and data protection are maintained while unlocking more advanced Copilot experiences across the core apps.</a:t>
            </a:r>
          </a:p>
          <a:p>
            <a:pPr fontAlgn="t"/>
            <a:endParaRPr lang="en-GB" sz="1200" b="0" i="0" kern="1200">
              <a:solidFill>
                <a:schemeClr val="tx1"/>
              </a:solidFill>
              <a:effectLst/>
              <a:latin typeface="+mn-lt"/>
              <a:ea typeface="+mn-ea"/>
              <a:cs typeface="+mn-cs"/>
            </a:endParaRPr>
          </a:p>
          <a:p>
            <a:pPr fontAlgn="t"/>
            <a:r>
              <a:rPr lang="en-GB" sz="1200" b="0" i="1" kern="1200">
                <a:solidFill>
                  <a:schemeClr val="tx1"/>
                </a:solidFill>
                <a:effectLst/>
                <a:latin typeface="+mn-lt"/>
                <a:ea typeface="+mn-ea"/>
                <a:cs typeface="+mn-cs"/>
              </a:rPr>
              <a:t>Sequences shortened for demonstration purposes.</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5A002D-5034-5D0D-06BA-059E6230D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329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BAD1-9E08-FFE9-149A-F114A737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8AE3-73CC-C545-824D-79949CE0A3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2C87C3-6B06-EFCA-E729-3A5289A94AC4}"/>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Copilot in Excel helps move faster from questions to answers by supporting scenario </a:t>
            </a:r>
            <a:r>
              <a:rPr lang="en-GB" sz="1200" b="0" i="0" kern="1200" err="1">
                <a:solidFill>
                  <a:schemeClr val="tx1"/>
                </a:solidFill>
                <a:effectLst/>
                <a:latin typeface="+mn-lt"/>
                <a:ea typeface="+mn-ea"/>
                <a:cs typeface="+mn-cs"/>
              </a:rPr>
              <a:t>modeling</a:t>
            </a:r>
            <a:r>
              <a:rPr lang="en-GB" sz="1200" b="0" i="0" kern="1200">
                <a:solidFill>
                  <a:schemeClr val="tx1"/>
                </a:solidFill>
                <a:effectLst/>
                <a:latin typeface="+mn-lt"/>
                <a:ea typeface="+mn-ea"/>
                <a:cs typeface="+mn-cs"/>
              </a:rPr>
              <a:t> and financial analysis directly in native Excel. It refreshes inputs, spots trends, and updates tables, formulas, and charts while keeping every change visible and reviewable. This makes it ideal for P&amp;L forecasts, sales performance analysis, and valuation models like DCF with sensitivity scenarios. Users can iterate assumptions quickly without leaving Excel or rebuilding models. Copilot also supports model choice and works with local files and search, ensuring flexibility. The experience is available across Excel on Windows, web, and Mac for Microsoft 365 Copilot users.</a:t>
            </a:r>
          </a:p>
        </p:txBody>
      </p:sp>
      <p:sp>
        <p:nvSpPr>
          <p:cNvPr id="4" name="Slide Number Placeholder 3">
            <a:extLst>
              <a:ext uri="{FF2B5EF4-FFF2-40B4-BE49-F238E27FC236}">
                <a16:creationId xmlns:a16="http://schemas.microsoft.com/office/drawing/2014/main" id="{938F863E-1753-CFAD-6FD1-A64D69C37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55E-53FC-5C16-089C-0A1A8C00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07CA-9DF3-3226-26BA-5D000DEBFD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DD7CC3-4388-B2CE-F1A7-1D579A7A0678}"/>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Copilot in Word is designed to eliminate version sprawl and reconciliation. It works directly inside a single Word document, helping users draft, review, and refine content without switching files or merging edits. Copilot can update template‑based documents, add executive summaries, incorporate stakeholder feedback, restructure sections, and rewrite content for clarity using Word‑native styles.</a:t>
            </a:r>
          </a:p>
          <a:p>
            <a:pPr fontAlgn="t"/>
            <a:r>
              <a:rPr lang="en-GB" sz="1200" b="0" i="0" kern="1200">
                <a:solidFill>
                  <a:schemeClr val="tx1"/>
                </a:solidFill>
                <a:effectLst/>
                <a:latin typeface="+mn-lt"/>
                <a:ea typeface="+mn-ea"/>
                <a:cs typeface="+mn-cs"/>
              </a:rPr>
              <a:t>Powered by Work IQ, Copilot keeps documents aligned with real work context—decisions, dates, and details—so updates stay accurate as work evolves. All edits are visible and reviewable, supporting confident </a:t>
            </a:r>
            <a:r>
              <a:rPr lang="en-GB" sz="1200" b="0" i="0" kern="1200" err="1">
                <a:solidFill>
                  <a:schemeClr val="tx1"/>
                </a:solidFill>
                <a:effectLst/>
                <a:latin typeface="+mn-lt"/>
                <a:ea typeface="+mn-ea"/>
                <a:cs typeface="+mn-cs"/>
              </a:rPr>
              <a:t>coauthoring</a:t>
            </a:r>
            <a:r>
              <a:rPr lang="en-GB" sz="1200" b="0" i="0" kern="1200">
                <a:solidFill>
                  <a:schemeClr val="tx1"/>
                </a:solidFill>
                <a:effectLst/>
                <a:latin typeface="+mn-lt"/>
                <a:ea typeface="+mn-ea"/>
                <a:cs typeface="+mn-cs"/>
              </a:rPr>
              <a:t> and iteration. Copilot Word is available today, with model choice across OpenAI and Anthropic models rolling out in April.</a:t>
            </a:r>
          </a:p>
        </p:txBody>
      </p:sp>
      <p:sp>
        <p:nvSpPr>
          <p:cNvPr id="4" name="Slide Number Placeholder 3">
            <a:extLst>
              <a:ext uri="{FF2B5EF4-FFF2-40B4-BE49-F238E27FC236}">
                <a16:creationId xmlns:a16="http://schemas.microsoft.com/office/drawing/2014/main" id="{0A0A377B-132A-2906-7130-67C46859C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28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915D-7DAD-EAFA-506F-13EE3B75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A4B9-2399-AB10-2CA8-682E568F79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A67C31-E593-E6AD-EC2C-200D9E774670}"/>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Copilot in PowerPoint helps teams co‑create clear, visual, on‑brand presentations without redesigning slides. Copilot works within existing organizational templates, themes, colors, layouts, and object styles, so brand consistency is preserved automatically. It sharpens slide messages, simplifies dense bullets, and turns text into visuals like timelines, diagrams, and charts. Teams can iterate together in a shared deck without version sprawl. Powered by Work IQ, Copilot grounds edits in files, emails, meetings, and chats, with model choice across OpenAI and Anthropic to match the task.</a:t>
            </a:r>
          </a:p>
        </p:txBody>
      </p:sp>
      <p:sp>
        <p:nvSpPr>
          <p:cNvPr id="4" name="Slide Number Placeholder 3">
            <a:extLst>
              <a:ext uri="{FF2B5EF4-FFF2-40B4-BE49-F238E27FC236}">
                <a16:creationId xmlns:a16="http://schemas.microsoft.com/office/drawing/2014/main" id="{A3694525-CF93-F653-08AA-3C6C32CF43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56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BBBD-760A-98F3-3BAB-6C32148B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9990D-981F-82F7-B2E0-FD53435649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D5E6EC-7598-6FC6-EC28-17226547093C}"/>
              </a:ext>
            </a:extLst>
          </p:cNvPr>
          <p:cNvSpPr>
            <a:spLocks noGrp="1"/>
          </p:cNvSpPr>
          <p:nvPr>
            <p:ph type="body" idx="1"/>
          </p:nvPr>
        </p:nvSpPr>
        <p:spPr/>
        <p:txBody>
          <a:bodyPr/>
          <a:lstStyle/>
          <a:p>
            <a:r>
              <a:rPr lang="en-GB" sz="1200" b="0" i="0" kern="1200">
                <a:solidFill>
                  <a:schemeClr val="tx1"/>
                </a:solidFill>
                <a:effectLst/>
                <a:latin typeface="+mn-lt"/>
                <a:ea typeface="+mn-ea"/>
                <a:cs typeface="+mn-cs"/>
              </a:rPr>
              <a:t>Not all work starts inside a document or an app. Often, it begins conversationally—with a question, an idea, or a rough intent that needs to be turned into action.</a:t>
            </a:r>
          </a:p>
          <a:p>
            <a:r>
              <a:rPr lang="en-GB" sz="1200" b="0" i="0" kern="1200">
                <a:solidFill>
                  <a:schemeClr val="tx1"/>
                </a:solidFill>
                <a:effectLst/>
                <a:latin typeface="+mn-lt"/>
                <a:ea typeface="+mn-ea"/>
                <a:cs typeface="+mn-cs"/>
              </a:rPr>
              <a:t>That’s why, in Wave 3, </a:t>
            </a:r>
            <a:r>
              <a:rPr lang="en-GB" sz="1200" b="1" i="0" kern="1200">
                <a:solidFill>
                  <a:schemeClr val="tx1"/>
                </a:solidFill>
                <a:effectLst/>
                <a:latin typeface="+mn-lt"/>
                <a:ea typeface="+mn-ea"/>
                <a:cs typeface="+mn-cs"/>
                <a:hlinkClick r:id="rId3"/>
              </a:rPr>
              <a:t>chat in Copilot</a:t>
            </a:r>
            <a:r>
              <a:rPr lang="en-GB" sz="1200" b="0" i="0" kern="1200">
                <a:solidFill>
                  <a:schemeClr val="tx1"/>
                </a:solidFill>
                <a:effectLst/>
                <a:latin typeface="+mn-lt"/>
                <a:ea typeface="+mn-ea"/>
                <a:cs typeface="+mn-cs"/>
              </a:rPr>
              <a:t> is the entry point for chat‑first creation and execution. From chat, you can create documents, spreadsheets, and presentations directly from a conversation, or ask Copilot to take common workplace actions—like scheduling a meeting or drafting and sending an email to your team—without copying and pasting between tools or switching contexts. These end‑to‑end workflows move work forward immediately and set Copilot apart.</a:t>
            </a:r>
          </a:p>
          <a:p>
            <a:r>
              <a:rPr lang="en-GB" sz="1200" b="0" i="0" kern="1200">
                <a:solidFill>
                  <a:schemeClr val="tx1"/>
                </a:solidFill>
                <a:effectLst/>
                <a:latin typeface="+mn-lt"/>
                <a:ea typeface="+mn-ea"/>
                <a:cs typeface="+mn-cs"/>
              </a:rPr>
              <a:t>Chat in Copilot is where the ecosystem comes together. Built‑in agents for Word, Excel, PowerPoint, and Outlook let you move easily from conversation into app‑native work. </a:t>
            </a:r>
          </a:p>
        </p:txBody>
      </p:sp>
      <p:sp>
        <p:nvSpPr>
          <p:cNvPr id="4" name="Slide Number Placeholder 3">
            <a:extLst>
              <a:ext uri="{FF2B5EF4-FFF2-40B4-BE49-F238E27FC236}">
                <a16:creationId xmlns:a16="http://schemas.microsoft.com/office/drawing/2014/main" id="{C23629D2-B7A8-51FD-7FBF-7D5A0EC6E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57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1583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hyperlink" Target="https://techcommunity.microsoft.com/blog/outlook/copilot-in-outlook-new-agentic-experiences-for-email-and-calendar/4499798" TargetMode="Externa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0.png"/><Relationship Id="rId5" Type="http://schemas.microsoft.com/office/2017/04/relationships/track" Target="../media/track1.vtt"/><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adoption.microsoft.com/en-us/copilot/frontier-program/" TargetMode="External"/><Relationship Id="rId4" Type="http://schemas.openxmlformats.org/officeDocument/2006/relationships/hyperlink" Target="https://www.microsoft.com/en-us/microsoft-365/blog/2026/03/09/copilot-cowork-a-new-way-of-getting-work-don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video" Target="https://www.youtube.com/embed/j8rHJsM3fxQ?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video" Target="https://www.youtube.com/embed/9uRuf7nB4cg?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video" Target="https://www.youtube.com/embed/BL95ZlP8cgY?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video" Target="https://www.youtube.com/embed/jyd5uve-7oQ?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png"/><Relationship Id="rId5" Type="http://schemas.microsoft.com/office/2017/04/relationships/track" Target="../media/track1.vtt"/><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microsoft.com/en-us/microsoft-365/blog/2026/03/09/powering-frontier-transformation-with-copilot-and-agen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a-closer-look-at-work-iq/449978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microsoft.com/en-us/dynamics-365/blog/business-leader/2026/03/09/a-new-way-of-working-is-taking-shape-frontier-transformation/"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1.png"/><Relationship Id="rId5" Type="http://schemas.microsoft.com/office/2017/04/relationships/track" Target="../media/track1.vtt"/><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hyperlink" Target="https://techcommunity.microsoft.com/blog/microsoft365copilotblog/a-closer-look-at-work-iq/4499789"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enable-agents-to-bring-apps-into-the-flow-of-work%E2%80%94while-keeping-it-in-control/449946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microsoft-copilot-studio/analytics-agent-evaluation-intro"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microsoft.com/en-us/dynamics-365/blog/business-leader/2026/03/09/a-new-way-of-working-is-taking-shape-frontier-transform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video" Target="https://www.youtube.com/embed/s4oY-MjSe3Y?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en-us/security/blog/2026/03/09/secure-agentic-ai-for-your-frontier-transformatio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hyperlink" Target="https://techcommunity.microsoft.com/blog/microsoft365copilotblog/available-today-gpt-5-4-thinking-in-microsoft-365-copilot/4499746" TargetMode="External"/><Relationship Id="rId13" Type="http://schemas.openxmlformats.org/officeDocument/2006/relationships/hyperlink" Target="https://techcommunity.microsoft.com/blog/outlook/copilot-in-outlook-new-agentic-experiences-for-email-and-calendar/4499798" TargetMode="External"/><Relationship Id="rId3" Type="http://schemas.openxmlformats.org/officeDocument/2006/relationships/hyperlink" Target="https://www.microsoft.com/en-us/microsoft-365/blog/2026/03/09/powering-frontier-transformation-with-copilot-and-agents/" TargetMode="External"/><Relationship Id="rId7" Type="http://schemas.openxmlformats.org/officeDocument/2006/relationships/hyperlink" Target="https://partner.microsoft.com/en-us/blog/article/agent-365-announcement" TargetMode="External"/><Relationship Id="rId12" Type="http://schemas.openxmlformats.org/officeDocument/2006/relationships/hyperlink" Target="https://techcommunity.microsoft.com/blog/microsoft365copilotblog/enable-agents-to-bring-apps-into-the-flow-of-work%E2%80%94while-keeping-it-in-control/4499464"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microsoft.com/en-us/microsoft-365/blog/2026/03/09/copilot-cowork-a-new-way-of-getting-work-done/" TargetMode="External"/><Relationship Id="rId11" Type="http://schemas.openxmlformats.org/officeDocument/2006/relationships/hyperlink" Target="https://www.microsoft.com/en-us/dynamics-365/blog/business-leader/2026/03/09/a-new-way-of-working-is-taking-shape-frontier-transformation/" TargetMode="External"/><Relationship Id="rId5" Type="http://schemas.openxmlformats.org/officeDocument/2006/relationships/hyperlink" Target="https://blogs.microsoft.com/blog/2026/03/09/introducing-the-first-frontier-suite-built-on-intelligence-trust/" TargetMode="External"/><Relationship Id="rId15" Type="http://schemas.openxmlformats.org/officeDocument/2006/relationships/hyperlink" Target="https://learn.microsoft.com/en-us/microsoft-copilot-studio/analytics-agent-evaluation-intro" TargetMode="External"/><Relationship Id="rId10" Type="http://schemas.openxmlformats.org/officeDocument/2006/relationships/hyperlink" Target="https://learn.microsoft.com/en-us/copilot/microsoft-365/copilot-personalization-memory" TargetMode="External"/><Relationship Id="rId4" Type="http://schemas.openxmlformats.org/officeDocument/2006/relationships/hyperlink" Target="https://techcommunity.microsoft.com/blog/microsoft365copilotblog/from-draft-to-done-agentic-copilot-in-excel-word-and-powerpoint/4500196" TargetMode="External"/><Relationship Id="rId9" Type="http://schemas.openxmlformats.org/officeDocument/2006/relationships/hyperlink" Target="https://techcommunity.microsoft.com/blog/microsoft365copilotblog/a-closer-look-at-work-iq/4499789" TargetMode="External"/><Relationship Id="rId14" Type="http://schemas.openxmlformats.org/officeDocument/2006/relationships/hyperlink" Target="https://www.microsoft.com/en-us/security/blog/2026/03/09/secure-agentic-ai-for-your-frontier-transform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microsoft365copilotblog/from-draft-to-done-agentic-copilot-in-excel-word-and-powerpoint/4500196"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microsoft.com/office/2017/04/relationships/track" Target="../media/track1.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microsoft365copilotblog/from-draft-to-done-agentic-copilot-in-excel-word-and-powerpoint/4500196"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microsoft.com/office/2017/04/relationships/track" Target="../media/track1.vtt"/><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microsoft365copilotblog/from-draft-to-done-agentic-copilot-in-excel-word-and-powerpoint/4500196"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microsoft.com/office/2017/04/relationships/track" Target="../media/track1.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microsoft365copilotblog/from-draft-to-done-agentic-copilot-in-excel-word-and-powerpoint/4500196"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png"/><Relationship Id="rId5" Type="http://schemas.microsoft.com/office/2017/04/relationships/track" Target="../media/track1.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microsoft.com/en-us/microsoft-365/blog/2026/03/09/powering-frontier-transformation-with-copilot-and-ag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8817790" cy="523220"/>
          </a:xfrm>
          <a:prstGeom prst="rect">
            <a:avLst/>
          </a:prstGeom>
          <a:noFill/>
        </p:spPr>
        <p:txBody>
          <a:bodyPr wrap="square">
            <a:spAutoFit/>
          </a:bodyPr>
          <a:lstStyle/>
          <a:p>
            <a:pPr lvl="0" defTabSz="932742">
              <a:spcBef>
                <a:spcPct val="0"/>
              </a:spcBef>
              <a:defRPr/>
            </a:pPr>
            <a:r>
              <a:rPr lang="en-GB" sz="2800" spc="-50">
                <a:ln w="3175">
                  <a:noFill/>
                </a:ln>
                <a:solidFill>
                  <a:srgbClr val="1A1A1A"/>
                </a:solidFill>
                <a:latin typeface="Segoe UI Semibold"/>
                <a:cs typeface="Segoe UI" panose="020B0502040204020203" pitchFamily="34" charset="0"/>
              </a:rPr>
              <a:t>Frontier Transformation with Copilot and agents</a:t>
            </a:r>
            <a:endParaRPr kumimoji="0" lang="en-US" sz="2800" b="0" i="0" u="none" strike="noStrike" kern="1200" cap="none" spc="-50" normalizeH="0" baseline="0" noProof="0">
              <a:ln w="3175">
                <a:noFill/>
              </a:ln>
              <a:solidFill>
                <a:srgbClr val="1A1A1A"/>
              </a:solidFill>
              <a:effectLst/>
              <a:uLnTx/>
              <a:uFillTx/>
              <a:latin typeface="Segoe UI Semibold"/>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246221"/>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March 9</a:t>
            </a:r>
            <a:r>
              <a:rPr kumimoji="0" lang="en-US" sz="1600" b="0" i="1"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th</a:t>
            </a:r>
            <a:r>
              <a:rPr kumimoji="0" lang="en-US" sz="1600" b="0" i="1" u="none" strike="noStrike" kern="1200" cap="none" spc="0" normalizeH="0" baseline="0" noProof="0">
                <a:ln>
                  <a:noFill/>
                </a:ln>
                <a:solidFill>
                  <a:srgbClr val="000000"/>
                </a:solidFill>
                <a:effectLst/>
                <a:uLnTx/>
                <a:uFillTx/>
                <a:latin typeface="Segoe UI"/>
                <a:ea typeface="+mn-ea"/>
                <a:cs typeface="Segoe UI" panose="020B0502040204020203" pitchFamily="34" charset="0"/>
              </a:rPr>
              <a:t> 2026 - Announcements</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83" y="499"/>
            <a:ext cx="1462176" cy="1219186"/>
            <a:chOff x="10404657" y="488"/>
            <a:chExt cx="1896134"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719440" y="609465"/>
              <a:ext cx="1581351"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a:ln>
                    <a:noFill/>
                  </a:ln>
                  <a:solidFill>
                    <a:srgbClr val="5C5AD4"/>
                  </a:solidFill>
                  <a:effectLst/>
                  <a:uLnTx/>
                  <a:uFillTx/>
                  <a:latin typeface="Segoe UI Semibold"/>
                </a:rPr>
                <a:t>As of </a:t>
              </a:r>
              <a:r>
                <a:rPr kumimoji="0" lang="en-US" sz="1100" b="0" i="0" u="none" strike="noStrike" kern="0" cap="none" spc="-71" normalizeH="0" baseline="0">
                  <a:ln>
                    <a:noFill/>
                  </a:ln>
                  <a:solidFill>
                    <a:srgbClr val="5C5AD4"/>
                  </a:solidFill>
                  <a:effectLst/>
                  <a:uLnTx/>
                  <a:uFillTx/>
                  <a:latin typeface="Segoe UI Semibold"/>
                </a:rPr>
                <a:t> 9th</a:t>
              </a:r>
              <a:r>
                <a:rPr lang="en-US" sz="1100" kern="0" spc="-71">
                  <a:solidFill>
                    <a:srgbClr val="5C5AD4"/>
                  </a:solidFill>
                  <a:latin typeface="Segoe UI Semibold"/>
                </a:rPr>
                <a:t> March</a:t>
              </a:r>
              <a:r>
                <a:rPr kumimoji="0" lang="en-US" sz="1100" b="0" i="0" u="none" strike="noStrike" kern="0" cap="none" spc="-71" normalizeH="0" baseline="0" noProof="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276794" y="389850"/>
            <a:ext cx="11368575" cy="387798"/>
          </a:xfrm>
        </p:spPr>
        <p:txBody>
          <a:bodyPr/>
          <a:lstStyle/>
          <a:p>
            <a:pPr defTabSz="914400" fontAlgn="base">
              <a:lnSpc>
                <a:spcPct val="90000"/>
              </a:lnSpc>
              <a:spcAft>
                <a:spcPct val="0"/>
              </a:spcAft>
            </a:pPr>
            <a:r>
              <a:rPr lang="en-GB" b="1" noProof="0">
                <a:gradFill>
                  <a:gsLst>
                    <a:gs pos="971">
                      <a:srgbClr val="2897CE"/>
                    </a:gs>
                    <a:gs pos="100000">
                      <a:srgbClr val="8678D6"/>
                    </a:gs>
                  </a:gsLst>
                  <a:lin ang="2700000" scaled="0"/>
                </a:gradFill>
                <a:latin typeface="Segoe UI Semibold"/>
                <a:cs typeface="Segoe UI Semibold"/>
              </a:rPr>
              <a:t>Outlook: New agentic experiences for email and calendar</a:t>
            </a:r>
            <a:endParaRPr lang="en-US"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6400799" y="1514023"/>
            <a:ext cx="5393838"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7CED0DD1-5DBC-2499-38CF-AA375C1E9851}"/>
              </a:ext>
            </a:extLst>
          </p:cNvPr>
          <p:cNvSpPr txBox="1"/>
          <p:nvPr/>
        </p:nvSpPr>
        <p:spPr>
          <a:xfrm>
            <a:off x="276794" y="980817"/>
            <a:ext cx="6009705" cy="923330"/>
          </a:xfrm>
          <a:prstGeom prst="rect">
            <a:avLst/>
          </a:prstGeom>
          <a:noFill/>
        </p:spPr>
        <p:txBody>
          <a:bodyPr wrap="square">
            <a:spAutoFit/>
          </a:bodyPr>
          <a:lstStyle/>
          <a:p>
            <a:pPr marL="0" indent="0" fontAlgn="t">
              <a:buNone/>
            </a:pPr>
            <a:r>
              <a:rPr lang="en-GB" sz="1800" b="1"/>
              <a:t>Wave 3 Microsoft 365 Copilot brings agentic experiences to Outlook, turning intent into execution across email and calendar.</a:t>
            </a:r>
          </a:p>
        </p:txBody>
      </p:sp>
      <p:sp>
        <p:nvSpPr>
          <p:cNvPr id="4" name="Content Placeholder 2">
            <a:extLst>
              <a:ext uri="{FF2B5EF4-FFF2-40B4-BE49-F238E27FC236}">
                <a16:creationId xmlns:a16="http://schemas.microsoft.com/office/drawing/2014/main" id="{2AC890C2-391B-E9C5-6148-17EDB24B57BA}"/>
              </a:ext>
            </a:extLst>
          </p:cNvPr>
          <p:cNvSpPr txBox="1">
            <a:spLocks/>
          </p:cNvSpPr>
          <p:nvPr/>
        </p:nvSpPr>
        <p:spPr>
          <a:xfrm>
            <a:off x="578782" y="949073"/>
            <a:ext cx="582650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endParaRPr lang="en-GB" sz="1600"/>
          </a:p>
          <a:p>
            <a:pPr marL="0" indent="0" fontAlgn="t">
              <a:buNone/>
            </a:pPr>
            <a:endParaRPr lang="en-GB" sz="1600"/>
          </a:p>
          <a:p>
            <a:pPr marL="0" indent="0" fontAlgn="t">
              <a:buNone/>
            </a:pPr>
            <a:endParaRPr lang="en-GB" sz="1600"/>
          </a:p>
          <a:p>
            <a:pPr marL="0" indent="0" fontAlgn="t">
              <a:buNone/>
            </a:pPr>
            <a:endParaRPr lang="en-GB" sz="1600"/>
          </a:p>
          <a:p>
            <a:pPr fontAlgn="t"/>
            <a:r>
              <a:rPr lang="en-GB" sz="1600" b="1"/>
              <a:t>Copilot drafts, refines, and updates emails in </a:t>
            </a:r>
            <a:r>
              <a:rPr lang="en-GB" sz="1600" b="1" i="1"/>
              <a:t>Outlook</a:t>
            </a:r>
            <a:r>
              <a:rPr lang="en-GB" sz="1600"/>
              <a:t>: With visible, reviewable changes and no copy‑paste friction. </a:t>
            </a:r>
            <a:r>
              <a:rPr lang="en-GB" sz="1600" b="1" i="1" spc="-50">
                <a:ln w="3175">
                  <a:noFill/>
                </a:ln>
                <a:gradFill>
                  <a:gsLst>
                    <a:gs pos="971">
                      <a:srgbClr val="2897CE"/>
                    </a:gs>
                    <a:gs pos="100000">
                      <a:srgbClr val="8678D6"/>
                    </a:gs>
                  </a:gsLst>
                  <a:lin ang="2700000" scaled="0"/>
                </a:gradFill>
                <a:latin typeface="Segoe UI Semibold"/>
                <a:cs typeface="Segoe UI Semibold"/>
              </a:rPr>
              <a:t>(Rolling out)</a:t>
            </a:r>
          </a:p>
          <a:p>
            <a:pPr fontAlgn="t"/>
            <a:endParaRPr lang="en-GB" sz="1600" b="1"/>
          </a:p>
          <a:p>
            <a:pPr fontAlgn="t"/>
            <a:r>
              <a:rPr lang="en-GB" sz="1600" b="1"/>
              <a:t>Calendar management in </a:t>
            </a:r>
            <a:r>
              <a:rPr lang="en-GB" sz="1600" b="1" i="1"/>
              <a:t>Outlook</a:t>
            </a:r>
            <a:r>
              <a:rPr lang="en-GB" sz="1600" b="1"/>
              <a:t>: </a:t>
            </a:r>
            <a:r>
              <a:rPr lang="en-GB" sz="1600"/>
              <a:t>Copilot handles RSVPs for you accepting, declining, or following based on preferences like who the invite is from, keywords, and working hours. </a:t>
            </a:r>
            <a:r>
              <a:rPr lang="en-GB" sz="1600" b="1" i="1" spc="-50">
                <a:ln w="3175">
                  <a:noFill/>
                </a:ln>
                <a:gradFill>
                  <a:gsLst>
                    <a:gs pos="971">
                      <a:srgbClr val="2897CE"/>
                    </a:gs>
                    <a:gs pos="100000">
                      <a:srgbClr val="8678D6"/>
                    </a:gs>
                  </a:gsLst>
                  <a:lin ang="2700000" scaled="0"/>
                </a:gradFill>
                <a:latin typeface="Segoe UI Semibold"/>
                <a:cs typeface="Segoe UI Semibold"/>
              </a:rPr>
              <a:t>(Available now)</a:t>
            </a:r>
          </a:p>
          <a:p>
            <a:pPr fontAlgn="t"/>
            <a:endParaRPr lang="en-GB" sz="1600"/>
          </a:p>
          <a:p>
            <a:pPr fontAlgn="t"/>
            <a:r>
              <a:rPr lang="en-GB" sz="1600" b="1"/>
              <a:t>Draft, edit and send emails end-to-end in </a:t>
            </a:r>
            <a:r>
              <a:rPr lang="en-GB" sz="1600" b="1" i="1"/>
              <a:t>Copilot Chat</a:t>
            </a:r>
            <a:r>
              <a:rPr lang="en-GB" sz="1600" b="1"/>
              <a:t>: </a:t>
            </a:r>
            <a:r>
              <a:rPr lang="en-GB" sz="1600"/>
              <a:t>Tell Copilot what you need, iterate on the draft in place, and send. </a:t>
            </a:r>
            <a:r>
              <a:rPr lang="en-GB" sz="1600" b="1" i="1" spc="-50">
                <a:ln w="3175">
                  <a:noFill/>
                </a:ln>
                <a:gradFill>
                  <a:gsLst>
                    <a:gs pos="971">
                      <a:srgbClr val="2897CE"/>
                    </a:gs>
                    <a:gs pos="100000">
                      <a:srgbClr val="8678D6"/>
                    </a:gs>
                  </a:gsLst>
                  <a:lin ang="2700000" scaled="0"/>
                </a:gradFill>
                <a:latin typeface="Segoe UI Semibold"/>
                <a:cs typeface="Segoe UI Semibold"/>
              </a:rPr>
              <a:t>(Rolling out to Frontier)</a:t>
            </a:r>
          </a:p>
          <a:p>
            <a:pPr fontAlgn="t"/>
            <a:endParaRPr lang="en-GB" sz="1600"/>
          </a:p>
          <a:p>
            <a:pPr fontAlgn="t"/>
            <a:r>
              <a:rPr lang="en-GB" sz="1600" b="1"/>
              <a:t>Schedule meetings without leaving </a:t>
            </a:r>
            <a:r>
              <a:rPr lang="en-GB" sz="1600" b="1" i="1"/>
              <a:t>Copilot chat</a:t>
            </a:r>
            <a:r>
              <a:rPr lang="en-GB" sz="1600" b="1"/>
              <a:t>: </a:t>
            </a:r>
            <a:r>
              <a:rPr lang="en-GB" sz="1600"/>
              <a:t>Ask for a meeting and Copilot handles the logistics—availability, time options, and invite details. </a:t>
            </a:r>
            <a:r>
              <a:rPr lang="en-GB" sz="1600" b="1" i="1" spc="-50">
                <a:ln w="3175">
                  <a:noFill/>
                </a:ln>
                <a:gradFill>
                  <a:gsLst>
                    <a:gs pos="971">
                      <a:srgbClr val="2897CE"/>
                    </a:gs>
                    <a:gs pos="100000">
                      <a:srgbClr val="8678D6"/>
                    </a:gs>
                  </a:gsLst>
                  <a:lin ang="2700000" scaled="0"/>
                </a:gradFill>
                <a:latin typeface="Segoe UI Semibold"/>
                <a:cs typeface="Segoe UI Semibold"/>
              </a:rPr>
              <a:t>(Available now)</a:t>
            </a:r>
          </a:p>
        </p:txBody>
      </p:sp>
      <p:sp>
        <p:nvSpPr>
          <p:cNvPr id="19" name="TextBox 18">
            <a:extLst>
              <a:ext uri="{FF2B5EF4-FFF2-40B4-BE49-F238E27FC236}">
                <a16:creationId xmlns:a16="http://schemas.microsoft.com/office/drawing/2014/main" id="{93811C3C-45EC-0CF5-3E77-A83077028B9D}"/>
              </a:ext>
            </a:extLst>
          </p:cNvPr>
          <p:cNvSpPr txBox="1"/>
          <p:nvPr/>
        </p:nvSpPr>
        <p:spPr>
          <a:xfrm>
            <a:off x="6880217" y="1353225"/>
            <a:ext cx="458772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Chat: Schedule meetings without leaving chat </a:t>
            </a:r>
            <a:endParaRPr kumimoji="0" lang="en-US" sz="14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20260310-1140-19.8711744" descr="Video showing Scheduling meeting in Copilot Chat">
            <a:hlinkClick r:id="" action="ppaction://media"/>
            <a:extLst>
              <a:ext uri="{FF2B5EF4-FFF2-40B4-BE49-F238E27FC236}">
                <a16:creationId xmlns:a16="http://schemas.microsoft.com/office/drawing/2014/main" id="{351F5141-160A-6EAE-253B-84138BA4368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3885956-D058-46D2-8FC6-4A1ED382720C}" label="noaudio" lang="" r:embed="rId5"/>
                        </p173:trackLst>
                      </p173:tracksInfo>
                    </p:ext>
                  </p14:extLst>
                </p14:media>
              </p:ext>
            </p:extLst>
          </p:nvPr>
        </p:nvPicPr>
        <p:blipFill>
          <a:blip r:embed="rId6"/>
          <a:stretch>
            <a:fillRect/>
          </a:stretch>
        </p:blipFill>
        <p:spPr>
          <a:xfrm>
            <a:off x="6663396" y="2433084"/>
            <a:ext cx="4868644" cy="275418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6644369" y="5417665"/>
            <a:ext cx="4887671" cy="461665"/>
          </a:xfrm>
          <a:prstGeom prst="rect">
            <a:avLst/>
          </a:prstGeom>
          <a:noFill/>
        </p:spPr>
        <p:txBody>
          <a:bodyPr wrap="square">
            <a:spAutoFit/>
          </a:bodyPr>
          <a:lstStyle/>
          <a:p>
            <a:pPr algn="ctr"/>
            <a:r>
              <a:rPr lang="en-GB" sz="1200">
                <a:solidFill>
                  <a:srgbClr val="7030A0"/>
                </a:solidFill>
                <a:hlinkClick r:id="rId7">
                  <a:extLst>
                    <a:ext uri="{A12FA001-AC4F-418D-AE19-62706E023703}">
                      <ahyp:hlinkClr xmlns:ahyp="http://schemas.microsoft.com/office/drawing/2018/hyperlinkcolor" val="tx"/>
                    </a:ext>
                  </a:extLst>
                </a:hlinkClick>
              </a:rPr>
              <a:t>Copilot in Outlook: New agentic experiences for email and calendar | Microsoft Community Hub</a:t>
            </a:r>
            <a:endParaRPr lang="en-GB" sz="900">
              <a:solidFill>
                <a:srgbClr val="7030A0"/>
              </a:solidFill>
            </a:endParaRPr>
          </a:p>
        </p:txBody>
      </p:sp>
      <p:pic>
        <p:nvPicPr>
          <p:cNvPr id="5" name="Picture 4">
            <a:extLst>
              <a:ext uri="{FF2B5EF4-FFF2-40B4-BE49-F238E27FC236}">
                <a16:creationId xmlns:a16="http://schemas.microsoft.com/office/drawing/2014/main" id="{FCCA2DA2-4181-5932-CBF7-56937F2DADE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11895" y="2150726"/>
            <a:ext cx="333773" cy="333773"/>
          </a:xfrm>
          <a:prstGeom prst="rect">
            <a:avLst/>
          </a:prstGeom>
        </p:spPr>
      </p:pic>
      <p:pic>
        <p:nvPicPr>
          <p:cNvPr id="6" name="!!CopilotLogo">
            <a:extLst>
              <a:ext uri="{FF2B5EF4-FFF2-40B4-BE49-F238E27FC236}">
                <a16:creationId xmlns:a16="http://schemas.microsoft.com/office/drawing/2014/main" id="{EEE41DD7-5272-8D6E-A5C9-A7F31C1BA672}"/>
              </a:ext>
              <a:ext uri="{C183D7F6-B498-43B3-948B-1728B52AA6E4}">
                <adec:decorative xmlns:adec="http://schemas.microsoft.com/office/drawing/2017/decorative" val="1"/>
              </a:ext>
            </a:extLst>
          </p:cNvPr>
          <p:cNvPicPr>
            <a:picLocks noChangeAspect="1"/>
          </p:cNvPicPr>
          <p:nvPr/>
        </p:nvPicPr>
        <p:blipFill>
          <a:blip r:embed="rId9"/>
          <a:srcRect l="-4966" t="-4966" r="-4966" b="-4966"/>
          <a:stretch>
            <a:fillRect/>
          </a:stretch>
        </p:blipFill>
        <p:spPr>
          <a:xfrm>
            <a:off x="421229" y="4497531"/>
            <a:ext cx="329281" cy="333773"/>
          </a:xfrm>
          <a:prstGeom prst="rect">
            <a:avLst/>
          </a:prstGeom>
          <a:noFill/>
          <a:effectLst>
            <a:softEdge rad="0"/>
          </a:effectLst>
        </p:spPr>
      </p:pic>
      <p:pic>
        <p:nvPicPr>
          <p:cNvPr id="7" name="Picture 6">
            <a:extLst>
              <a:ext uri="{FF2B5EF4-FFF2-40B4-BE49-F238E27FC236}">
                <a16:creationId xmlns:a16="http://schemas.microsoft.com/office/drawing/2014/main" id="{CC2228E0-3268-5E6D-6E78-73ECF1CEB88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11895" y="3200383"/>
            <a:ext cx="333773" cy="333773"/>
          </a:xfrm>
          <a:prstGeom prst="rect">
            <a:avLst/>
          </a:prstGeom>
        </p:spPr>
      </p:pic>
      <p:pic>
        <p:nvPicPr>
          <p:cNvPr id="9" name="!!CopilotLogo">
            <a:extLst>
              <a:ext uri="{FF2B5EF4-FFF2-40B4-BE49-F238E27FC236}">
                <a16:creationId xmlns:a16="http://schemas.microsoft.com/office/drawing/2014/main" id="{8ECDDAAA-1E48-F22B-E2DD-C1895AD16E22}"/>
              </a:ext>
              <a:ext uri="{C183D7F6-B498-43B3-948B-1728B52AA6E4}">
                <adec:decorative xmlns:adec="http://schemas.microsoft.com/office/drawing/2017/decorative" val="1"/>
              </a:ext>
            </a:extLst>
          </p:cNvPr>
          <p:cNvPicPr>
            <a:picLocks noChangeAspect="1"/>
          </p:cNvPicPr>
          <p:nvPr/>
        </p:nvPicPr>
        <p:blipFill>
          <a:blip r:embed="rId9"/>
          <a:srcRect l="-4966" t="-4966" r="-4966" b="-4966"/>
          <a:stretch>
            <a:fillRect/>
          </a:stretch>
        </p:blipFill>
        <p:spPr>
          <a:xfrm>
            <a:off x="421228" y="5575760"/>
            <a:ext cx="329281" cy="333773"/>
          </a:xfrm>
          <a:prstGeom prst="rect">
            <a:avLst/>
          </a:prstGeom>
          <a:noFill/>
          <a:effectLst>
            <a:softEdge rad="0"/>
          </a:effectLst>
        </p:spPr>
      </p:pic>
    </p:spTree>
    <p:extLst>
      <p:ext uri="{BB962C8B-B14F-4D97-AF65-F5344CB8AC3E}">
        <p14:creationId xmlns:p14="http://schemas.microsoft.com/office/powerpoint/2010/main" val="237770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14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EF92-7D27-7ADD-8FCA-C06B78FB1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E46FD-EE72-7BAE-D158-CF8D407507E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Copilot </a:t>
            </a:r>
            <a:r>
              <a:rPr lang="en-GB" sz="2800" b="1" noProof="0" err="1">
                <a:gradFill>
                  <a:gsLst>
                    <a:gs pos="971">
                      <a:srgbClr val="2897CE"/>
                    </a:gs>
                    <a:gs pos="100000">
                      <a:srgbClr val="8678D6"/>
                    </a:gs>
                  </a:gsLst>
                  <a:lin ang="2700000" scaled="0"/>
                </a:gradFill>
                <a:latin typeface="Segoe UI Semibold"/>
                <a:cs typeface="Segoe UI Semibold"/>
              </a:rPr>
              <a:t>Cowork</a:t>
            </a:r>
            <a:r>
              <a:rPr lang="en-GB" sz="2800" b="1" noProof="0">
                <a:gradFill>
                  <a:gsLst>
                    <a:gs pos="971">
                      <a:srgbClr val="2897CE"/>
                    </a:gs>
                    <a:gs pos="100000">
                      <a:srgbClr val="8678D6"/>
                    </a:gs>
                  </a:gsLst>
                  <a:lin ang="2700000" scaled="0"/>
                </a:gradFill>
                <a:latin typeface="Segoe UI Semibold"/>
                <a:cs typeface="Segoe UI Semibold"/>
              </a:rPr>
              <a:t>: A new way of getting work done</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093587-9AFD-17A6-7A70-111D73BA2CBC}"/>
              </a:ext>
              <a:ext uri="{C183D7F6-B498-43B3-948B-1728B52AA6E4}">
                <adec:decorative xmlns:adec="http://schemas.microsoft.com/office/drawing/2017/decorative" val="1"/>
              </a:ext>
            </a:extLst>
          </p:cNvPr>
          <p:cNvSpPr txBox="1"/>
          <p:nvPr/>
        </p:nvSpPr>
        <p:spPr>
          <a:xfrm>
            <a:off x="5594684" y="1389740"/>
            <a:ext cx="6295780" cy="499119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1" name="Rectangle: Rounded Corners 18">
            <a:extLst>
              <a:ext uri="{FF2B5EF4-FFF2-40B4-BE49-F238E27FC236}">
                <a16:creationId xmlns:a16="http://schemas.microsoft.com/office/drawing/2014/main" id="{B8C840B4-823A-15A0-A484-413A2ECD0112}"/>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2" name="Title 3">
            <a:extLst>
              <a:ext uri="{FF2B5EF4-FFF2-40B4-BE49-F238E27FC236}">
                <a16:creationId xmlns:a16="http://schemas.microsoft.com/office/drawing/2014/main" id="{5825FEF7-A411-D228-E06C-061C8169DEEC}"/>
              </a:ext>
            </a:extLst>
          </p:cNvPr>
          <p:cNvSpPr txBox="1">
            <a:spLocks/>
          </p:cNvSpPr>
          <p:nvPr/>
        </p:nvSpPr>
        <p:spPr>
          <a:xfrm>
            <a:off x="10318676" y="555594"/>
            <a:ext cx="1873324"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a:ln w="3175">
                  <a:noFill/>
                </a:ln>
                <a:solidFill>
                  <a:srgbClr val="FFFFFF"/>
                </a:solidFill>
                <a:effectLst/>
                <a:uLnTx/>
                <a:uFillTx/>
                <a:latin typeface="Segoe Sans Display Semibold"/>
                <a:ea typeface="+mn-ea"/>
                <a:cs typeface="Segoe UI" pitchFamily="34" charset="0"/>
              </a:rPr>
              <a:t>Coming soon to Frontier</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4" name="Content Placeholder 2">
            <a:extLst>
              <a:ext uri="{FF2B5EF4-FFF2-40B4-BE49-F238E27FC236}">
                <a16:creationId xmlns:a16="http://schemas.microsoft.com/office/drawing/2014/main" id="{F74DFAA9-576E-7BF7-FCD6-C26DD85FBFEF}"/>
              </a:ext>
            </a:extLst>
          </p:cNvPr>
          <p:cNvSpPr txBox="1">
            <a:spLocks/>
          </p:cNvSpPr>
          <p:nvPr/>
        </p:nvSpPr>
        <p:spPr>
          <a:xfrm>
            <a:off x="440563" y="1036859"/>
            <a:ext cx="502707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a:t>
            </a:r>
            <a:r>
              <a:rPr lang="en-GB" sz="1800" b="1" err="1"/>
              <a:t>Cowork</a:t>
            </a:r>
            <a:r>
              <a:rPr lang="en-GB" sz="1800" b="1"/>
              <a:t> shifts AI from prompt-and-response to long‑running, multi‑step execution using full work context, enterprise controls, and visible progress.</a:t>
            </a:r>
          </a:p>
          <a:p>
            <a:pPr marL="0" indent="0" fontAlgn="t">
              <a:buNone/>
            </a:pPr>
            <a:endParaRPr lang="en-GB" sz="1600"/>
          </a:p>
          <a:p>
            <a:pPr fontAlgn="t"/>
            <a:r>
              <a:rPr lang="en-GB" sz="1600" b="1"/>
              <a:t>Action‑Driven Execution:</a:t>
            </a:r>
            <a:r>
              <a:rPr lang="en-GB" sz="1600"/>
              <a:t> </a:t>
            </a:r>
            <a:r>
              <a:rPr lang="en-GB" sz="1600" err="1"/>
              <a:t>Cowork</a:t>
            </a:r>
            <a:r>
              <a:rPr lang="en-GB" sz="1600"/>
              <a:t> transforms requests into plans that run in the background, progressing tasks across Outlook, Teams, and Microsoft 365.</a:t>
            </a:r>
          </a:p>
          <a:p>
            <a:pPr fontAlgn="t"/>
            <a:endParaRPr lang="en-GB" sz="1600"/>
          </a:p>
          <a:p>
            <a:pPr fontAlgn="t"/>
            <a:r>
              <a:rPr lang="en-GB" sz="1600" b="1"/>
              <a:t>Grounded in Your Work:</a:t>
            </a:r>
            <a:r>
              <a:rPr lang="en-GB" sz="1600"/>
              <a:t> It uses your emails, meetings, files, and data—powered by Work IQ—to act with context and accuracy.</a:t>
            </a:r>
          </a:p>
          <a:p>
            <a:pPr fontAlgn="t"/>
            <a:endParaRPr lang="en-GB" sz="1600"/>
          </a:p>
          <a:p>
            <a:pPr fontAlgn="t"/>
            <a:r>
              <a:rPr lang="en-GB" sz="1600" b="1"/>
              <a:t>User Control and Transparency:</a:t>
            </a:r>
            <a:r>
              <a:rPr lang="en-GB" sz="1600"/>
              <a:t> </a:t>
            </a:r>
            <a:r>
              <a:rPr lang="en-GB" sz="1600" err="1"/>
              <a:t>Cowork</a:t>
            </a:r>
            <a:r>
              <a:rPr lang="en-GB" sz="1600"/>
              <a:t> provides checkpoints, asks for clarification when needed, and requires approval before applying changes.</a:t>
            </a:r>
          </a:p>
          <a:p>
            <a:pPr fontAlgn="t"/>
            <a:endParaRPr lang="en-GB" sz="1600"/>
          </a:p>
          <a:p>
            <a:pPr fontAlgn="t"/>
            <a:r>
              <a:rPr lang="en-GB" sz="1600" b="1"/>
              <a:t>Enterprise‑Ready Platform:</a:t>
            </a:r>
            <a:r>
              <a:rPr lang="en-GB" sz="1600"/>
              <a:t> Runs within Microsoft 365 security and compliance boundaries.</a:t>
            </a:r>
          </a:p>
        </p:txBody>
      </p:sp>
      <p:sp>
        <p:nvSpPr>
          <p:cNvPr id="19" name="TextBox 18">
            <a:extLst>
              <a:ext uri="{FF2B5EF4-FFF2-40B4-BE49-F238E27FC236}">
                <a16:creationId xmlns:a16="http://schemas.microsoft.com/office/drawing/2014/main" id="{8BA25E75-5F37-7426-E64E-782AFC0AD388}"/>
              </a:ext>
            </a:extLst>
          </p:cNvPr>
          <p:cNvSpPr txBox="1"/>
          <p:nvPr/>
        </p:nvSpPr>
        <p:spPr>
          <a:xfrm>
            <a:off x="6209377" y="1217155"/>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a:t>
            </a:r>
            <a:r>
              <a:rPr kumimoji="0" lang="en-GB" sz="1600" b="1" i="0" u="none" strike="noStrike" kern="1200" cap="none" spc="0" normalizeH="0" baseline="0" noProof="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Cowork</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Screenshot of a chatbot interface displaying a welcome message, &quot;Welcome, how can I help?&quot; above a text input box labeled &quot;Message Copilot.&quot; The interface includes a sidebar with various app options like Chat, Library, Create, and Word, and buttons below the input box for functions such as Reword, Explain, Proofread, and Trending.">
            <a:extLst>
              <a:ext uri="{FF2B5EF4-FFF2-40B4-BE49-F238E27FC236}">
                <a16:creationId xmlns:a16="http://schemas.microsoft.com/office/drawing/2014/main" id="{36CD7B97-6FA9-64FE-5882-2E50FFDA5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993" y="1907929"/>
            <a:ext cx="5839162" cy="3400018"/>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B1FB5C2-AEE3-1DCB-00D6-8248DE46A687}"/>
              </a:ext>
            </a:extLst>
          </p:cNvPr>
          <p:cNvSpPr txBox="1"/>
          <p:nvPr/>
        </p:nvSpPr>
        <p:spPr>
          <a:xfrm>
            <a:off x="5822993" y="5549137"/>
            <a:ext cx="5839162" cy="276999"/>
          </a:xfrm>
          <a:prstGeom prst="rect">
            <a:avLst/>
          </a:prstGeom>
          <a:noFill/>
        </p:spPr>
        <p:txBody>
          <a:bodyPr wrap="square">
            <a:spAutoFit/>
          </a:bodyPr>
          <a:lstStyle/>
          <a:p>
            <a:pPr algn="ctr"/>
            <a:r>
              <a:rPr lang="en-GB" sz="1200">
                <a:solidFill>
                  <a:srgbClr val="7030A0"/>
                </a:solidFill>
                <a:hlinkClick r:id="rId4">
                  <a:extLst>
                    <a:ext uri="{A12FA001-AC4F-418D-AE19-62706E023703}">
                      <ahyp:hlinkClr xmlns:ahyp="http://schemas.microsoft.com/office/drawing/2018/hyperlinkcolor" val="tx"/>
                    </a:ext>
                  </a:extLst>
                </a:hlinkClick>
              </a:rPr>
              <a:t>Copilot </a:t>
            </a:r>
            <a:r>
              <a:rPr lang="en-GB" sz="1200" err="1">
                <a:solidFill>
                  <a:srgbClr val="7030A0"/>
                </a:solidFill>
                <a:hlinkClick r:id="rId4">
                  <a:extLst>
                    <a:ext uri="{A12FA001-AC4F-418D-AE19-62706E023703}">
                      <ahyp:hlinkClr xmlns:ahyp="http://schemas.microsoft.com/office/drawing/2018/hyperlinkcolor" val="tx"/>
                    </a:ext>
                  </a:extLst>
                </a:hlinkClick>
              </a:rPr>
              <a:t>Cowork</a:t>
            </a:r>
            <a:r>
              <a:rPr lang="en-GB" sz="1200">
                <a:solidFill>
                  <a:srgbClr val="7030A0"/>
                </a:solidFill>
                <a:hlinkClick r:id="rId4">
                  <a:extLst>
                    <a:ext uri="{A12FA001-AC4F-418D-AE19-62706E023703}">
                      <ahyp:hlinkClr xmlns:ahyp="http://schemas.microsoft.com/office/drawing/2018/hyperlinkcolor" val="tx"/>
                    </a:ext>
                  </a:extLst>
                </a:hlinkClick>
              </a:rPr>
              <a:t>: A new way of getting work done | Microsoft 365 Blog</a:t>
            </a:r>
            <a:endParaRPr lang="en-US" sz="1050">
              <a:solidFill>
                <a:srgbClr val="7030A0"/>
              </a:solidFill>
            </a:endParaRPr>
          </a:p>
        </p:txBody>
      </p:sp>
      <p:sp>
        <p:nvSpPr>
          <p:cNvPr id="6" name="TextBox 5">
            <a:extLst>
              <a:ext uri="{FF2B5EF4-FFF2-40B4-BE49-F238E27FC236}">
                <a16:creationId xmlns:a16="http://schemas.microsoft.com/office/drawing/2014/main" id="{1FE0E94E-C87D-CD7D-C559-84C8316BB8C1}"/>
              </a:ext>
            </a:extLst>
          </p:cNvPr>
          <p:cNvSpPr txBox="1"/>
          <p:nvPr/>
        </p:nvSpPr>
        <p:spPr>
          <a:xfrm>
            <a:off x="7128156" y="5990537"/>
            <a:ext cx="4391439" cy="276999"/>
          </a:xfrm>
          <a:prstGeom prst="rect">
            <a:avLst/>
          </a:prstGeom>
          <a:noFill/>
        </p:spPr>
        <p:txBody>
          <a:bodyPr wrap="square">
            <a:spAutoFit/>
          </a:bodyPr>
          <a:lstStyle/>
          <a:p>
            <a:r>
              <a:rPr lang="en-GB" sz="1200" i="1">
                <a:latin typeface="Segoe UI" panose="020B0502040204020203" pitchFamily="34" charset="0"/>
              </a:rPr>
              <a:t>A</a:t>
            </a:r>
            <a:r>
              <a:rPr lang="en-GB" sz="1200" b="0" i="1">
                <a:effectLst/>
                <a:latin typeface="Segoe UI" panose="020B0502040204020203" pitchFamily="34" charset="0"/>
              </a:rPr>
              <a:t>vailable in the </a:t>
            </a:r>
            <a:r>
              <a:rPr lang="en-GB" sz="1200" b="1" i="1">
                <a:effectLst/>
                <a:latin typeface="Segoe UI" panose="020B0502040204020203" pitchFamily="34" charset="0"/>
                <a:hlinkClick r:id="rId5">
                  <a:extLst>
                    <a:ext uri="{A12FA001-AC4F-418D-AE19-62706E023703}">
                      <ahyp:hlinkClr xmlns:ahyp="http://schemas.microsoft.com/office/drawing/2018/hyperlinkcolor" val="tx"/>
                    </a:ext>
                  </a:extLst>
                </a:hlinkClick>
              </a:rPr>
              <a:t>Frontier program</a:t>
            </a:r>
            <a:r>
              <a:rPr lang="en-GB" sz="1200" b="0" i="1">
                <a:effectLst/>
                <a:latin typeface="Segoe UI" panose="020B0502040204020203" pitchFamily="34" charset="0"/>
              </a:rPr>
              <a:t> in late March 2026.</a:t>
            </a:r>
            <a:endParaRPr lang="en-US" sz="1200" i="1"/>
          </a:p>
        </p:txBody>
      </p:sp>
    </p:spTree>
    <p:extLst>
      <p:ext uri="{BB962C8B-B14F-4D97-AF65-F5344CB8AC3E}">
        <p14:creationId xmlns:p14="http://schemas.microsoft.com/office/powerpoint/2010/main" val="411552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D3DA-EB9C-2708-A766-6709155CCB80}"/>
              </a:ext>
            </a:extLst>
          </p:cNvPr>
          <p:cNvSpPr>
            <a:spLocks noGrp="1"/>
          </p:cNvSpPr>
          <p:nvPr>
            <p:ph type="title"/>
          </p:nvPr>
        </p:nvSpPr>
        <p:spPr/>
        <p:txBody>
          <a:bodyPr/>
          <a:lstStyle/>
          <a:p>
            <a:r>
              <a:rPr lang="en-US"/>
              <a:t>Meet Copilot </a:t>
            </a:r>
            <a:r>
              <a:rPr lang="en-US" err="1"/>
              <a:t>Cowork</a:t>
            </a:r>
            <a:r>
              <a:rPr lang="en-US"/>
              <a:t>: A New Way of getting Work done</a:t>
            </a:r>
          </a:p>
        </p:txBody>
      </p:sp>
      <p:pic>
        <p:nvPicPr>
          <p:cNvPr id="4" name="Online Media 3" title="Meet Copilot Cowork: A New Way of Getting Work Done">
            <a:hlinkClick r:id="" action="ppaction://media"/>
            <a:extLst>
              <a:ext uri="{FF2B5EF4-FFF2-40B4-BE49-F238E27FC236}">
                <a16:creationId xmlns:a16="http://schemas.microsoft.com/office/drawing/2014/main" id="{96CA314A-B137-171D-5A77-576D71F258E6}"/>
              </a:ext>
            </a:extLst>
          </p:cNvPr>
          <p:cNvPicPr>
            <a:picLocks noGrp="1" noRot="1" noChangeAspect="1"/>
          </p:cNvPicPr>
          <p:nvPr>
            <p:ph sz="quarter" idx="10"/>
            <a:videoFile r:link="rId1"/>
          </p:nvPr>
        </p:nvPicPr>
        <p:blipFill>
          <a:blip r:embed="rId3"/>
          <a:stretch>
            <a:fillRect/>
          </a:stretch>
        </p:blipFill>
        <p:spPr>
          <a:xfrm>
            <a:off x="1816100" y="1435100"/>
            <a:ext cx="8555038" cy="4833938"/>
          </a:xfrm>
          <a:prstGeom prst="rect">
            <a:avLst/>
          </a:prstGeom>
        </p:spPr>
      </p:pic>
    </p:spTree>
    <p:extLst>
      <p:ext uri="{BB962C8B-B14F-4D97-AF65-F5344CB8AC3E}">
        <p14:creationId xmlns:p14="http://schemas.microsoft.com/office/powerpoint/2010/main" val="1281473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69D4-7088-31BD-27CA-97D87C8F8639}"/>
              </a:ext>
            </a:extLst>
          </p:cNvPr>
          <p:cNvSpPr>
            <a:spLocks noGrp="1"/>
          </p:cNvSpPr>
          <p:nvPr>
            <p:ph type="title"/>
          </p:nvPr>
        </p:nvSpPr>
        <p:spPr/>
        <p:txBody>
          <a:bodyPr/>
          <a:lstStyle/>
          <a:p>
            <a:r>
              <a:rPr lang="en-US"/>
              <a:t>Plan a product launch workflow with Copilot </a:t>
            </a:r>
            <a:r>
              <a:rPr lang="en-US" err="1"/>
              <a:t>Cowork</a:t>
            </a:r>
            <a:endParaRPr lang="en-US"/>
          </a:p>
        </p:txBody>
      </p:sp>
      <p:pic>
        <p:nvPicPr>
          <p:cNvPr id="7" name="Online Media 6" title="Plan a product launch workflow with Copilot Cowork">
            <a:hlinkClick r:id="" action="ppaction://media"/>
            <a:extLst>
              <a:ext uri="{FF2B5EF4-FFF2-40B4-BE49-F238E27FC236}">
                <a16:creationId xmlns:a16="http://schemas.microsoft.com/office/drawing/2014/main" id="{BEF3F9D5-78FA-37CA-2D8D-914420093B89}"/>
              </a:ext>
            </a:extLst>
          </p:cNvPr>
          <p:cNvPicPr>
            <a:picLocks noGrp="1" noRot="1" noChangeAspect="1"/>
          </p:cNvPicPr>
          <p:nvPr>
            <p:ph sz="quarter" idx="10"/>
            <a:videoFile r:link="rId1"/>
          </p:nvPr>
        </p:nvPicPr>
        <p:blipFill>
          <a:blip r:embed="rId3"/>
          <a:stretch>
            <a:fillRect/>
          </a:stretch>
        </p:blipFill>
        <p:spPr>
          <a:xfrm>
            <a:off x="1816100" y="1435100"/>
            <a:ext cx="8555038" cy="4833938"/>
          </a:xfrm>
          <a:prstGeom prst="rect">
            <a:avLst/>
          </a:prstGeom>
        </p:spPr>
      </p:pic>
    </p:spTree>
    <p:extLst>
      <p:ext uri="{BB962C8B-B14F-4D97-AF65-F5344CB8AC3E}">
        <p14:creationId xmlns:p14="http://schemas.microsoft.com/office/powerpoint/2010/main" val="2010650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FE8C-2F43-03DF-4392-E78432AF6A7A}"/>
              </a:ext>
            </a:extLst>
          </p:cNvPr>
          <p:cNvSpPr>
            <a:spLocks noGrp="1"/>
          </p:cNvSpPr>
          <p:nvPr>
            <p:ph type="title"/>
          </p:nvPr>
        </p:nvSpPr>
        <p:spPr/>
        <p:txBody>
          <a:bodyPr/>
          <a:lstStyle/>
          <a:p>
            <a:r>
              <a:rPr lang="en-US"/>
              <a:t>Organize your week with Copilot </a:t>
            </a:r>
            <a:r>
              <a:rPr lang="en-US" err="1"/>
              <a:t>Cowork</a:t>
            </a:r>
            <a:endParaRPr lang="en-US"/>
          </a:p>
        </p:txBody>
      </p:sp>
      <p:pic>
        <p:nvPicPr>
          <p:cNvPr id="4" name="Online Media 3" title="Organize your week with Copilot Cowork">
            <a:hlinkClick r:id="" action="ppaction://media"/>
            <a:extLst>
              <a:ext uri="{FF2B5EF4-FFF2-40B4-BE49-F238E27FC236}">
                <a16:creationId xmlns:a16="http://schemas.microsoft.com/office/drawing/2014/main" id="{CDB9C6D3-26AD-E0F9-1784-13EA3C6B4CDE}"/>
              </a:ext>
            </a:extLst>
          </p:cNvPr>
          <p:cNvPicPr>
            <a:picLocks noGrp="1" noRot="1" noChangeAspect="1"/>
          </p:cNvPicPr>
          <p:nvPr>
            <p:ph sz="quarter" idx="10"/>
            <a:videoFile r:link="rId1"/>
          </p:nvPr>
        </p:nvPicPr>
        <p:blipFill>
          <a:blip r:embed="rId3"/>
          <a:stretch>
            <a:fillRect/>
          </a:stretch>
        </p:blipFill>
        <p:spPr>
          <a:xfrm>
            <a:off x="1816100" y="1435100"/>
            <a:ext cx="8555038" cy="4833938"/>
          </a:xfrm>
          <a:prstGeom prst="rect">
            <a:avLst/>
          </a:prstGeom>
        </p:spPr>
      </p:pic>
    </p:spTree>
    <p:extLst>
      <p:ext uri="{BB962C8B-B14F-4D97-AF65-F5344CB8AC3E}">
        <p14:creationId xmlns:p14="http://schemas.microsoft.com/office/powerpoint/2010/main" val="29477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B0FA-85FC-550A-8422-586EC3C6935F}"/>
              </a:ext>
            </a:extLst>
          </p:cNvPr>
          <p:cNvSpPr>
            <a:spLocks noGrp="1"/>
          </p:cNvSpPr>
          <p:nvPr>
            <p:ph type="title"/>
          </p:nvPr>
        </p:nvSpPr>
        <p:spPr/>
        <p:txBody>
          <a:bodyPr/>
          <a:lstStyle/>
          <a:p>
            <a:r>
              <a:rPr lang="en-US"/>
              <a:t>Build a financial research report with Copilot </a:t>
            </a:r>
            <a:r>
              <a:rPr lang="en-US" err="1"/>
              <a:t>Cowork</a:t>
            </a:r>
            <a:endParaRPr lang="en-US"/>
          </a:p>
        </p:txBody>
      </p:sp>
      <p:pic>
        <p:nvPicPr>
          <p:cNvPr id="4" name="Online Media 3" title="Build a financial research report with Copilot Cowork">
            <a:hlinkClick r:id="" action="ppaction://media"/>
            <a:extLst>
              <a:ext uri="{FF2B5EF4-FFF2-40B4-BE49-F238E27FC236}">
                <a16:creationId xmlns:a16="http://schemas.microsoft.com/office/drawing/2014/main" id="{CDF7E60A-B9AC-55F5-5A56-951D58FFC535}"/>
              </a:ext>
            </a:extLst>
          </p:cNvPr>
          <p:cNvPicPr>
            <a:picLocks noGrp="1" noRot="1" noChangeAspect="1"/>
          </p:cNvPicPr>
          <p:nvPr>
            <p:ph sz="quarter" idx="10"/>
            <a:videoFile r:link="rId1"/>
          </p:nvPr>
        </p:nvPicPr>
        <p:blipFill>
          <a:blip r:embed="rId3"/>
          <a:stretch>
            <a:fillRect/>
          </a:stretch>
        </p:blipFill>
        <p:spPr>
          <a:xfrm>
            <a:off x="1816100" y="1435100"/>
            <a:ext cx="8555038" cy="4833938"/>
          </a:xfrm>
          <a:prstGeom prst="rect">
            <a:avLst/>
          </a:prstGeom>
        </p:spPr>
      </p:pic>
    </p:spTree>
    <p:extLst>
      <p:ext uri="{BB962C8B-B14F-4D97-AF65-F5344CB8AC3E}">
        <p14:creationId xmlns:p14="http://schemas.microsoft.com/office/powerpoint/2010/main" val="3472481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B66D-8B75-D780-FEDB-B48BF653A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B6ABC-86A5-74DA-B92D-3121C694C042}"/>
              </a:ext>
            </a:extLst>
          </p:cNvPr>
          <p:cNvSpPr>
            <a:spLocks noGrp="1"/>
          </p:cNvSpPr>
          <p:nvPr>
            <p:ph type="title"/>
          </p:nvPr>
        </p:nvSpPr>
        <p:spPr>
          <a:xfrm>
            <a:off x="555320" y="459612"/>
            <a:ext cx="11636680"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Bring Copilot and agents into Dynamics 365 and Power Apps</a:t>
            </a:r>
          </a:p>
        </p:txBody>
      </p:sp>
      <p:sp>
        <p:nvSpPr>
          <p:cNvPr id="18" name="TextBox 17">
            <a:extLst>
              <a:ext uri="{FF2B5EF4-FFF2-40B4-BE49-F238E27FC236}">
                <a16:creationId xmlns:a16="http://schemas.microsoft.com/office/drawing/2014/main" id="{BEDE44D2-B497-029B-47C0-419975EB9B08}"/>
              </a:ext>
              <a:ext uri="{C183D7F6-B498-43B3-948B-1728B52AA6E4}">
                <adec:decorative xmlns:adec="http://schemas.microsoft.com/office/drawing/2017/decorative" val="1"/>
              </a:ext>
            </a:extLst>
          </p:cNvPr>
          <p:cNvSpPr txBox="1"/>
          <p:nvPr/>
        </p:nvSpPr>
        <p:spPr>
          <a:xfrm>
            <a:off x="5919778" y="1418469"/>
            <a:ext cx="6055409" cy="51572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6D4F900-8649-F11B-5149-35C276E58E43}"/>
              </a:ext>
            </a:extLst>
          </p:cNvPr>
          <p:cNvSpPr txBox="1">
            <a:spLocks/>
          </p:cNvSpPr>
          <p:nvPr/>
        </p:nvSpPr>
        <p:spPr>
          <a:xfrm>
            <a:off x="497857" y="949739"/>
            <a:ext cx="531459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and agents are now integrated directly into </a:t>
            </a:r>
            <a:r>
              <a:rPr lang="en-GB" sz="1800" b="1" i="1"/>
              <a:t>Dynamics 365</a:t>
            </a:r>
            <a:r>
              <a:rPr lang="en-GB" sz="1800" b="1"/>
              <a:t> and </a:t>
            </a:r>
            <a:r>
              <a:rPr lang="en-GB" sz="1800" b="1" i="1"/>
              <a:t>Power Apps</a:t>
            </a:r>
            <a:r>
              <a:rPr lang="en-GB" sz="1800" b="1"/>
              <a:t>, bringing AI‑driven insights and actions into core business workflows.</a:t>
            </a:r>
          </a:p>
          <a:p>
            <a:pPr marL="0" indent="0" fontAlgn="t">
              <a:buNone/>
            </a:pPr>
            <a:endParaRPr lang="en-GB" sz="1600"/>
          </a:p>
          <a:p>
            <a:pPr fontAlgn="t"/>
            <a:r>
              <a:rPr lang="en-GB" sz="1600" b="1"/>
              <a:t>Native Copilot Integration: </a:t>
            </a:r>
            <a:r>
              <a:rPr lang="en-GB" sz="1600"/>
              <a:t>Copilot, Researcher, and Analyst run inside Dynamics 365 Sales, Customer Service, and Power Apps.</a:t>
            </a:r>
          </a:p>
          <a:p>
            <a:pPr fontAlgn="t"/>
            <a:endParaRPr lang="en-GB" sz="1600" b="1"/>
          </a:p>
          <a:p>
            <a:pPr fontAlgn="t"/>
            <a:r>
              <a:rPr lang="en-GB" sz="1600" b="1"/>
              <a:t>Pre‑built Dynamics agents: </a:t>
            </a:r>
            <a:r>
              <a:rPr lang="en-GB" sz="1600"/>
              <a:t>automate tasks like sales qualification and case management.</a:t>
            </a:r>
          </a:p>
          <a:p>
            <a:pPr fontAlgn="t"/>
            <a:endParaRPr lang="en-GB" sz="1600" b="1"/>
          </a:p>
          <a:p>
            <a:pPr fontAlgn="t"/>
            <a:r>
              <a:rPr lang="en-GB" sz="1600" b="1"/>
              <a:t>Faster Insight‑to‑Action:</a:t>
            </a:r>
            <a:r>
              <a:rPr lang="en-GB" sz="1600"/>
              <a:t> Agents combine CRM data, internal knowledge, and external research to give in‑place answers.</a:t>
            </a:r>
          </a:p>
          <a:p>
            <a:pPr fontAlgn="t"/>
            <a:endParaRPr lang="en-GB" sz="1600" b="1"/>
          </a:p>
          <a:p>
            <a:pPr fontAlgn="t"/>
            <a:r>
              <a:rPr lang="en-GB" sz="1600" b="1"/>
              <a:t>Licensing: </a:t>
            </a:r>
            <a:r>
              <a:rPr lang="en-GB" sz="1600"/>
              <a:t>A Microsoft 365 Copilot license is required. This experience with Power Apps also requires a Power Apps premium license.</a:t>
            </a:r>
          </a:p>
        </p:txBody>
      </p:sp>
      <p:sp>
        <p:nvSpPr>
          <p:cNvPr id="19" name="TextBox 18">
            <a:extLst>
              <a:ext uri="{FF2B5EF4-FFF2-40B4-BE49-F238E27FC236}">
                <a16:creationId xmlns:a16="http://schemas.microsoft.com/office/drawing/2014/main" id="{D7090E65-5736-4EF6-49CB-821B46C7FD56}"/>
              </a:ext>
            </a:extLst>
          </p:cNvPr>
          <p:cNvSpPr txBox="1"/>
          <p:nvPr/>
        </p:nvSpPr>
        <p:spPr>
          <a:xfrm>
            <a:off x="6322081" y="122457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Bring Copilot and agents into Dynamics 365 </a:t>
            </a:r>
          </a:p>
        </p:txBody>
      </p:sp>
      <p:pic>
        <p:nvPicPr>
          <p:cNvPr id="3" name="20260310-1358-18.8401655" descr="Video of Copilot in Dynamics 365">
            <a:hlinkClick r:id="" action="ppaction://media"/>
            <a:extLst>
              <a:ext uri="{FF2B5EF4-FFF2-40B4-BE49-F238E27FC236}">
                <a16:creationId xmlns:a16="http://schemas.microsoft.com/office/drawing/2014/main" id="{CA8E93D5-99BA-FFC3-9909-7CA1B94B590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DF441401-A162-4D5F-B431-D485E3FD9C21}" label="noaudio" lang="" r:embed="rId5"/>
                        </p173:trackLst>
                      </p173:tracksInfo>
                    </p:ext>
                  </p14:extLst>
                </p14:media>
              </p:ext>
            </p:extLst>
          </p:nvPr>
        </p:nvPicPr>
        <p:blipFill>
          <a:blip r:embed="rId6"/>
          <a:stretch>
            <a:fillRect/>
          </a:stretch>
        </p:blipFill>
        <p:spPr>
          <a:xfrm>
            <a:off x="6196412" y="1936637"/>
            <a:ext cx="5609520" cy="3183462"/>
          </a:xfrm>
          <a:prstGeom prst="rect">
            <a:avLst/>
          </a:prstGeom>
        </p:spPr>
      </p:pic>
      <p:sp>
        <p:nvSpPr>
          <p:cNvPr id="8" name="TextBox 7">
            <a:extLst>
              <a:ext uri="{FF2B5EF4-FFF2-40B4-BE49-F238E27FC236}">
                <a16:creationId xmlns:a16="http://schemas.microsoft.com/office/drawing/2014/main" id="{6231F36C-AE47-17F9-E6DE-022D4645629B}"/>
              </a:ext>
            </a:extLst>
          </p:cNvPr>
          <p:cNvSpPr txBox="1"/>
          <p:nvPr/>
        </p:nvSpPr>
        <p:spPr>
          <a:xfrm>
            <a:off x="6027159" y="5478991"/>
            <a:ext cx="5948027" cy="938719"/>
          </a:xfrm>
          <a:prstGeom prst="rect">
            <a:avLst/>
          </a:prstGeom>
          <a:noFill/>
        </p:spPr>
        <p:txBody>
          <a:bodyPr wrap="square">
            <a:spAutoFit/>
          </a:bodyPr>
          <a:lstStyle/>
          <a:p>
            <a:pPr algn="ctr"/>
            <a:r>
              <a:rPr lang="en-GB" sz="1100" b="1" i="1"/>
              <a:t>Availability: </a:t>
            </a:r>
            <a:r>
              <a:rPr lang="en-GB" sz="1100"/>
              <a:t>Microsoft 365 Copilot in Dynamics 365 Sales, Dynamics 365 Customer Service, and canvas apps in Power Apps will be available in </a:t>
            </a:r>
            <a:r>
              <a:rPr lang="en-GB" sz="1100" i="1"/>
              <a:t>public preview by early April 2026. </a:t>
            </a:r>
          </a:p>
          <a:p>
            <a:pPr algn="ctr"/>
            <a:endParaRPr lang="en-GB" sz="1100" i="1"/>
          </a:p>
          <a:p>
            <a:pPr algn="ctr"/>
            <a:r>
              <a:rPr lang="en-GB" sz="1100" b="1" i="1"/>
              <a:t>Availability: </a:t>
            </a:r>
            <a:r>
              <a:rPr lang="en-GB" sz="1100"/>
              <a:t>Microsoft 365 Copilot in model-driven apps built with Power Apps will reach general availability by </a:t>
            </a:r>
            <a:r>
              <a:rPr lang="en-GB" sz="1100" i="1"/>
              <a:t>early April 2026. </a:t>
            </a:r>
            <a:endParaRPr lang="en-US" sz="1000" i="1"/>
          </a:p>
        </p:txBody>
      </p:sp>
    </p:spTree>
    <p:extLst>
      <p:ext uri="{BB962C8B-B14F-4D97-AF65-F5344CB8AC3E}">
        <p14:creationId xmlns:p14="http://schemas.microsoft.com/office/powerpoint/2010/main" val="1651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21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9003-66E3-2CC5-6093-B5F8C58D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5CE5A-DE34-A159-3446-E314E92A24FA}"/>
              </a:ext>
            </a:extLst>
          </p:cNvPr>
          <p:cNvSpPr>
            <a:spLocks noGrp="1"/>
          </p:cNvSpPr>
          <p:nvPr>
            <p:ph type="title"/>
          </p:nvPr>
        </p:nvSpPr>
        <p:spPr>
          <a:xfrm>
            <a:off x="555320" y="459612"/>
            <a:ext cx="9097836"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Multi‑model intelligence</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C2C9AA-05D1-2DEB-CC3C-669780E862F3}"/>
              </a:ext>
              <a:ext uri="{C183D7F6-B498-43B3-948B-1728B52AA6E4}">
                <adec:decorative xmlns:adec="http://schemas.microsoft.com/office/drawing/2017/decorative" val="1"/>
              </a:ext>
            </a:extLst>
          </p:cNvPr>
          <p:cNvSpPr txBox="1"/>
          <p:nvPr/>
        </p:nvSpPr>
        <p:spPr>
          <a:xfrm>
            <a:off x="5919537" y="1375888"/>
            <a:ext cx="6031684" cy="482268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18">
            <a:extLst>
              <a:ext uri="{FF2B5EF4-FFF2-40B4-BE49-F238E27FC236}">
                <a16:creationId xmlns:a16="http://schemas.microsoft.com/office/drawing/2014/main" id="{09B67005-FED9-D576-BAB3-1A9CD62C9FA2}"/>
              </a:ext>
              <a:ext uri="{C183D7F6-B498-43B3-948B-1728B52AA6E4}">
                <adec:decorative xmlns:adec="http://schemas.microsoft.com/office/drawing/2017/decorative" val="1"/>
              </a:ext>
            </a:extLst>
          </p:cNvPr>
          <p:cNvSpPr>
            <a:spLocks/>
          </p:cNvSpPr>
          <p:nvPr/>
        </p:nvSpPr>
        <p:spPr bwMode="auto">
          <a:xfrm rot="5400000" flipV="1">
            <a:off x="10911174" y="-499610"/>
            <a:ext cx="417664" cy="2143992"/>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 name="Title 3">
            <a:extLst>
              <a:ext uri="{FF2B5EF4-FFF2-40B4-BE49-F238E27FC236}">
                <a16:creationId xmlns:a16="http://schemas.microsoft.com/office/drawing/2014/main" id="{022A0F42-892A-F9CF-938C-CE8AE1531364}"/>
              </a:ext>
            </a:extLst>
          </p:cNvPr>
          <p:cNvSpPr txBox="1">
            <a:spLocks/>
          </p:cNvSpPr>
          <p:nvPr/>
        </p:nvSpPr>
        <p:spPr>
          <a:xfrm>
            <a:off x="10146108" y="408394"/>
            <a:ext cx="2764141" cy="338554"/>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100" b="1" i="1" u="none" strike="noStrike" kern="1200" cap="none" spc="0" normalizeH="0" baseline="0">
                <a:ln w="3175">
                  <a:noFill/>
                </a:ln>
                <a:solidFill>
                  <a:srgbClr val="FFFFFF"/>
                </a:solidFill>
                <a:effectLst/>
                <a:uLnTx/>
                <a:uFillTx/>
                <a:latin typeface="+mn-lt"/>
                <a:ea typeface="+mn-ea"/>
                <a:cs typeface="Segoe UI" pitchFamily="34" charset="0"/>
              </a:rPr>
              <a:t>OpenAI</a:t>
            </a:r>
            <a:r>
              <a:rPr kumimoji="0" lang="en-GB" sz="1100" b="0" i="1" u="none" strike="noStrike" kern="1200" cap="none" spc="0" normalizeH="0" baseline="0">
                <a:ln w="3175">
                  <a:noFill/>
                </a:ln>
                <a:solidFill>
                  <a:srgbClr val="FFFFFF"/>
                </a:solidFill>
                <a:effectLst/>
                <a:uLnTx/>
                <a:uFillTx/>
                <a:latin typeface="+mn-lt"/>
                <a:ea typeface="+mn-ea"/>
                <a:cs typeface="Segoe UI" pitchFamily="34" charset="0"/>
              </a:rPr>
              <a:t>: Available now</a:t>
            </a: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100" b="1" i="1" u="none" strike="noStrike" kern="1200" cap="none" spc="0" normalizeH="0" baseline="0">
                <a:ln w="3175">
                  <a:noFill/>
                </a:ln>
                <a:solidFill>
                  <a:srgbClr val="FFFFFF"/>
                </a:solidFill>
                <a:effectLst/>
                <a:uLnTx/>
                <a:uFillTx/>
                <a:latin typeface="+mn-lt"/>
                <a:ea typeface="+mn-ea"/>
                <a:cs typeface="Segoe UI" pitchFamily="34" charset="0"/>
              </a:rPr>
              <a:t>Claude</a:t>
            </a:r>
            <a:r>
              <a:rPr kumimoji="0" lang="en-GB" sz="1100" b="0" i="1" u="none" strike="noStrike" kern="1200" cap="none" spc="0" normalizeH="0" baseline="0">
                <a:ln w="3175">
                  <a:noFill/>
                </a:ln>
                <a:solidFill>
                  <a:srgbClr val="FFFFFF"/>
                </a:solidFill>
                <a:effectLst/>
                <a:uLnTx/>
                <a:uFillTx/>
                <a:latin typeface="+mn-lt"/>
                <a:ea typeface="+mn-ea"/>
                <a:cs typeface="Segoe UI" pitchFamily="34" charset="0"/>
              </a:rPr>
              <a:t>: Available in Frontier</a:t>
            </a:r>
            <a:endParaRPr kumimoji="0" lang="en-US" sz="1100" b="0" i="1" u="none" strike="noStrike" kern="1200" cap="none" spc="0" normalizeH="0" baseline="0" noProof="0">
              <a:ln w="3175">
                <a:noFill/>
              </a:ln>
              <a:solidFill>
                <a:srgbClr val="FFFFFF"/>
              </a:solidFill>
              <a:effectLst/>
              <a:uLnTx/>
              <a:uFillTx/>
              <a:latin typeface="+mn-lt"/>
              <a:ea typeface="+mn-ea"/>
              <a:cs typeface="Segoe UI" pitchFamily="34" charset="0"/>
            </a:endParaRPr>
          </a:p>
        </p:txBody>
      </p:sp>
      <p:sp>
        <p:nvSpPr>
          <p:cNvPr id="4" name="Content Placeholder 2">
            <a:extLst>
              <a:ext uri="{FF2B5EF4-FFF2-40B4-BE49-F238E27FC236}">
                <a16:creationId xmlns:a16="http://schemas.microsoft.com/office/drawing/2014/main" id="{1E889CA5-A2CC-96DE-1328-04B2125B00D3}"/>
              </a:ext>
            </a:extLst>
          </p:cNvPr>
          <p:cNvSpPr txBox="1">
            <a:spLocks/>
          </p:cNvSpPr>
          <p:nvPr/>
        </p:nvSpPr>
        <p:spPr>
          <a:xfrm>
            <a:off x="499720" y="1041309"/>
            <a:ext cx="519537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Wave 3 delivers multi‑model intelligence by automatically using the best model—such as Claude or OpenAI—without users managing model choices.</a:t>
            </a:r>
          </a:p>
          <a:p>
            <a:pPr marL="0" indent="0" fontAlgn="t">
              <a:buNone/>
            </a:pPr>
            <a:endParaRPr lang="en-GB" sz="1600" b="1"/>
          </a:p>
          <a:p>
            <a:pPr fontAlgn="t"/>
            <a:r>
              <a:rPr lang="en-GB" sz="1600" b="1"/>
              <a:t>Automatic Model Selection:</a:t>
            </a:r>
            <a:r>
              <a:rPr lang="en-GB" sz="1600"/>
              <a:t> Copilot intelligently applies the best model for each task, giving users advanced reasoning and multistep capabilities without any manual decisions.</a:t>
            </a:r>
          </a:p>
          <a:p>
            <a:pPr fontAlgn="t"/>
            <a:endParaRPr lang="en-GB" sz="1600"/>
          </a:p>
          <a:p>
            <a:pPr fontAlgn="t"/>
            <a:r>
              <a:rPr lang="en-GB" sz="1600" b="1"/>
              <a:t>Future‑Ready Flexibility:</a:t>
            </a:r>
            <a:r>
              <a:rPr lang="en-GB" sz="1600"/>
              <a:t> Organizations avoid long‑term vendor lock‑in as Copilot stays current with emerging models and innovations.</a:t>
            </a:r>
          </a:p>
          <a:p>
            <a:pPr fontAlgn="t"/>
            <a:endParaRPr lang="en-GB" sz="1600"/>
          </a:p>
          <a:p>
            <a:pPr fontAlgn="t"/>
            <a:r>
              <a:rPr lang="en-GB" sz="1600" b="1"/>
              <a:t>Enterprise‑Grade Protection:</a:t>
            </a:r>
            <a:r>
              <a:rPr lang="en-GB" sz="1600"/>
              <a:t> All model usage is grounded in enterprise data and secured by Microsoft’s security, compliance, and governance controls.</a:t>
            </a:r>
          </a:p>
        </p:txBody>
      </p:sp>
      <p:sp>
        <p:nvSpPr>
          <p:cNvPr id="19" name="TextBox 18">
            <a:extLst>
              <a:ext uri="{FF2B5EF4-FFF2-40B4-BE49-F238E27FC236}">
                <a16:creationId xmlns:a16="http://schemas.microsoft.com/office/drawing/2014/main" id="{B56D03AD-CBBB-EAB8-DDE4-9FD2AE5CCC0A}"/>
              </a:ext>
            </a:extLst>
          </p:cNvPr>
          <p:cNvSpPr txBox="1"/>
          <p:nvPr/>
        </p:nvSpPr>
        <p:spPr>
          <a:xfrm>
            <a:off x="6342578" y="1196831"/>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L</a:t>
            </a:r>
            <a:r>
              <a:rPr kumimoji="0" lang="en-GB" sz="1600" b="1" i="0" u="none" strike="noStrike" kern="1200" cap="none" spc="0" normalizeH="0" baseline="0" noProof="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atest</a:t>
            </a: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 generation of OpenAI models: GPT-5.4</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a:extLst>
              <a:ext uri="{FF2B5EF4-FFF2-40B4-BE49-F238E27FC236}">
                <a16:creationId xmlns:a16="http://schemas.microsoft.com/office/drawing/2014/main" id="{B09B8CFE-D381-F634-EB93-BFF794C0AD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83626" y="2034512"/>
            <a:ext cx="5503506" cy="333077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05FA395B-12E6-B662-D3D0-81675F339554}"/>
              </a:ext>
            </a:extLst>
          </p:cNvPr>
          <p:cNvSpPr txBox="1"/>
          <p:nvPr/>
        </p:nvSpPr>
        <p:spPr>
          <a:xfrm>
            <a:off x="6342578" y="5553564"/>
            <a:ext cx="5185601" cy="461665"/>
          </a:xfrm>
          <a:prstGeom prst="rect">
            <a:avLst/>
          </a:prstGeom>
          <a:noFill/>
        </p:spPr>
        <p:txBody>
          <a:bodyPr wrap="square">
            <a:spAutoFit/>
          </a:bodyPr>
          <a:lstStyle/>
          <a:p>
            <a:pPr algn="ctr"/>
            <a:r>
              <a:rPr lang="en-GB" sz="1200">
                <a:solidFill>
                  <a:srgbClr val="7030A0"/>
                </a:solidFill>
                <a:hlinkClick r:id="rId4">
                  <a:extLst>
                    <a:ext uri="{A12FA001-AC4F-418D-AE19-62706E023703}">
                      <ahyp:hlinkClr xmlns:ahyp="http://schemas.microsoft.com/office/drawing/2018/hyperlinkcolor" val="tx"/>
                    </a:ext>
                  </a:extLst>
                </a:hlinkClick>
              </a:rPr>
              <a:t>Powering Frontier Transformation with Copilot and agents | Microsoft 365 Blog</a:t>
            </a:r>
            <a:endParaRPr lang="en-US" sz="1200">
              <a:solidFill>
                <a:srgbClr val="7030A0"/>
              </a:solidFill>
            </a:endParaRPr>
          </a:p>
        </p:txBody>
      </p:sp>
    </p:spTree>
    <p:extLst>
      <p:ext uri="{BB962C8B-B14F-4D97-AF65-F5344CB8AC3E}">
        <p14:creationId xmlns:p14="http://schemas.microsoft.com/office/powerpoint/2010/main" val="347870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2149076" y="3429000"/>
            <a:ext cx="9144000" cy="498598"/>
          </a:xfrm>
        </p:spPr>
        <p:txBody>
          <a:bodyPr/>
          <a:lstStyle/>
          <a:p>
            <a:r>
              <a:rPr lang="en-US"/>
              <a:t>Work IQ</a:t>
            </a:r>
            <a:endParaRPr lang="en-US" noProof="0"/>
          </a:p>
        </p:txBody>
      </p:sp>
      <p:pic>
        <p:nvPicPr>
          <p:cNvPr id="3" name="Picture 2" descr="Microsoft 365 Copilot | AI Productivity Tools for Work">
            <a:extLst>
              <a:ext uri="{FF2B5EF4-FFF2-40B4-BE49-F238E27FC236}">
                <a16:creationId xmlns:a16="http://schemas.microsoft.com/office/drawing/2014/main" id="{73B5EAD7-9D88-C40E-8AF0-B5E39BA43C17}"/>
              </a:ext>
            </a:extLst>
          </p:cNvPr>
          <p:cNvPicPr>
            <a:picLocks noChangeAspect="1"/>
          </p:cNvPicPr>
          <p:nvPr/>
        </p:nvPicPr>
        <p:blipFill>
          <a:blip r:embed="rId4"/>
          <a:srcRect l="21764" r="19352"/>
          <a:stretch>
            <a:fillRect/>
          </a:stretch>
        </p:blipFill>
        <p:spPr>
          <a:xfrm>
            <a:off x="826498" y="3171112"/>
            <a:ext cx="1046771" cy="999960"/>
          </a:xfrm>
          <a:prstGeom prst="ellipse">
            <a:avLst/>
          </a:prstGeom>
          <a:ln>
            <a:noFill/>
          </a:ln>
          <a:effectLst>
            <a:softEdge rad="112500"/>
          </a:effectLst>
        </p:spPr>
      </p:pic>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9835-2F27-87E5-1095-7F230B2BE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AA9E7-435B-5ECA-CC3D-FB3284E5D3F9}"/>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 Work IQ API </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1352DB1-6B1C-5F36-E380-AE79A91D2728}"/>
              </a:ext>
              <a:ext uri="{C183D7F6-B498-43B3-948B-1728B52AA6E4}">
                <adec:decorative xmlns:adec="http://schemas.microsoft.com/office/drawing/2017/decorative" val="1"/>
              </a:ext>
            </a:extLst>
          </p:cNvPr>
          <p:cNvSpPr txBox="1"/>
          <p:nvPr/>
        </p:nvSpPr>
        <p:spPr>
          <a:xfrm>
            <a:off x="6509084" y="1375887"/>
            <a:ext cx="5442137" cy="51572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8" name="Rectangle: Rounded Corners 18">
            <a:extLst>
              <a:ext uri="{FF2B5EF4-FFF2-40B4-BE49-F238E27FC236}">
                <a16:creationId xmlns:a16="http://schemas.microsoft.com/office/drawing/2014/main" id="{198685AE-3D15-C79A-06CD-2CC983609212}"/>
              </a:ext>
              <a:ext uri="{C183D7F6-B498-43B3-948B-1728B52AA6E4}">
                <adec:decorative xmlns:adec="http://schemas.microsoft.com/office/drawing/2017/decorative" val="1"/>
              </a:ext>
            </a:extLst>
          </p:cNvPr>
          <p:cNvSpPr>
            <a:spLocks/>
          </p:cNvSpPr>
          <p:nvPr/>
        </p:nvSpPr>
        <p:spPr bwMode="auto">
          <a:xfrm rot="5400000" flipV="1">
            <a:off x="10547184" y="-632014"/>
            <a:ext cx="687946" cy="2601686"/>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 name="Title 3">
            <a:extLst>
              <a:ext uri="{FF2B5EF4-FFF2-40B4-BE49-F238E27FC236}">
                <a16:creationId xmlns:a16="http://schemas.microsoft.com/office/drawing/2014/main" id="{250A601A-1BE7-7500-FC6F-ED7ED8443576}"/>
              </a:ext>
            </a:extLst>
          </p:cNvPr>
          <p:cNvSpPr txBox="1">
            <a:spLocks/>
          </p:cNvSpPr>
          <p:nvPr/>
        </p:nvSpPr>
        <p:spPr>
          <a:xfrm>
            <a:off x="9714510" y="396420"/>
            <a:ext cx="3191718" cy="507831"/>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100" b="1" i="1" u="none" strike="noStrike" kern="1200" cap="none" spc="0" normalizeH="0" baseline="0">
                <a:ln w="3175">
                  <a:noFill/>
                </a:ln>
                <a:solidFill>
                  <a:srgbClr val="FFFFFF"/>
                </a:solidFill>
                <a:effectLst/>
                <a:uLnTx/>
                <a:uFillTx/>
                <a:latin typeface="+mn-lt"/>
                <a:ea typeface="+mn-ea"/>
                <a:cs typeface="Segoe UI" pitchFamily="34" charset="0"/>
              </a:rPr>
              <a:t>API: </a:t>
            </a:r>
            <a:r>
              <a:rPr kumimoji="0" lang="en-GB" sz="1100" i="1" u="none" strike="noStrike" kern="1200" cap="none" spc="0" normalizeH="0" baseline="0">
                <a:ln w="3175">
                  <a:noFill/>
                </a:ln>
                <a:solidFill>
                  <a:srgbClr val="FFFFFF"/>
                </a:solidFill>
                <a:effectLst/>
                <a:uLnTx/>
                <a:uFillTx/>
                <a:latin typeface="+mn-lt"/>
                <a:ea typeface="+mn-ea"/>
                <a:cs typeface="Segoe UI" pitchFamily="34" charset="0"/>
              </a:rPr>
              <a:t>Public preview later this month </a:t>
            </a: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100" b="1" i="1" u="none" strike="noStrike" kern="1200" cap="none" spc="0" normalizeH="0" baseline="0">
                <a:ln w="3175">
                  <a:noFill/>
                </a:ln>
                <a:solidFill>
                  <a:srgbClr val="FFFFFF"/>
                </a:solidFill>
                <a:effectLst/>
                <a:uLnTx/>
                <a:uFillTx/>
                <a:latin typeface="+mn-lt"/>
                <a:ea typeface="+mn-ea"/>
                <a:cs typeface="Segoe UI" pitchFamily="34" charset="0"/>
              </a:rPr>
              <a:t>CLI</a:t>
            </a:r>
            <a:r>
              <a:rPr lang="en-GB" sz="1100" b="1" i="1" spc="0">
                <a:solidFill>
                  <a:srgbClr val="FFFFFF"/>
                </a:solidFill>
                <a:latin typeface="+mn-lt"/>
              </a:rPr>
              <a:t>: </a:t>
            </a:r>
            <a:r>
              <a:rPr kumimoji="0" lang="en-GB" sz="1100" i="1" u="none" strike="noStrike" kern="1200" cap="none" spc="0" normalizeH="0" baseline="0">
                <a:ln w="3175">
                  <a:noFill/>
                </a:ln>
                <a:solidFill>
                  <a:srgbClr val="FFFFFF"/>
                </a:solidFill>
                <a:effectLst/>
                <a:uLnTx/>
                <a:uFillTx/>
                <a:latin typeface="+mn-lt"/>
                <a:ea typeface="+mn-ea"/>
                <a:cs typeface="Segoe UI" pitchFamily="34" charset="0"/>
              </a:rPr>
              <a:t>available now </a:t>
            </a: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100" b="1" i="1" u="none" strike="noStrike" kern="1200" cap="none" spc="0" normalizeH="0" baseline="0">
                <a:ln w="3175">
                  <a:noFill/>
                </a:ln>
                <a:solidFill>
                  <a:srgbClr val="FFFFFF"/>
                </a:solidFill>
                <a:effectLst/>
                <a:uLnTx/>
                <a:uFillTx/>
                <a:latin typeface="+mn-lt"/>
                <a:ea typeface="+mn-ea"/>
                <a:cs typeface="Segoe UI" pitchFamily="34" charset="0"/>
              </a:rPr>
              <a:t>MCP and A2A: </a:t>
            </a:r>
            <a:r>
              <a:rPr kumimoji="0" lang="en-GB" sz="1100" i="1" u="none" strike="noStrike" kern="1200" cap="none" spc="0" normalizeH="0" baseline="0">
                <a:ln w="3175">
                  <a:noFill/>
                </a:ln>
                <a:solidFill>
                  <a:srgbClr val="FFFFFF"/>
                </a:solidFill>
                <a:effectLst/>
                <a:uLnTx/>
                <a:uFillTx/>
                <a:latin typeface="+mn-lt"/>
                <a:ea typeface="+mn-ea"/>
                <a:cs typeface="Segoe UI" pitchFamily="34" charset="0"/>
              </a:rPr>
              <a:t>coming soon.</a:t>
            </a:r>
            <a:endParaRPr kumimoji="0" lang="en-US" sz="1100" i="1" u="none" strike="noStrike" kern="1200" cap="none" spc="0" normalizeH="0" baseline="0" noProof="0">
              <a:ln w="3175">
                <a:noFill/>
              </a:ln>
              <a:solidFill>
                <a:srgbClr val="FFFFFF"/>
              </a:solidFill>
              <a:effectLst/>
              <a:uLnTx/>
              <a:uFillTx/>
              <a:latin typeface="+mn-lt"/>
              <a:ea typeface="+mn-ea"/>
              <a:cs typeface="Segoe UI" pitchFamily="34" charset="0"/>
            </a:endParaRPr>
          </a:p>
        </p:txBody>
      </p:sp>
      <p:sp>
        <p:nvSpPr>
          <p:cNvPr id="4" name="Content Placeholder 2">
            <a:extLst>
              <a:ext uri="{FF2B5EF4-FFF2-40B4-BE49-F238E27FC236}">
                <a16:creationId xmlns:a16="http://schemas.microsoft.com/office/drawing/2014/main" id="{81805707-5D99-0AC0-4A31-9D7D5A7F6789}"/>
              </a:ext>
            </a:extLst>
          </p:cNvPr>
          <p:cNvSpPr txBox="1">
            <a:spLocks/>
          </p:cNvSpPr>
          <p:nvPr/>
        </p:nvSpPr>
        <p:spPr>
          <a:xfrm>
            <a:off x="499721" y="1041309"/>
            <a:ext cx="532356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The Work IQ API lets developers bring Copilot intelligence into their own apps and agents through a RESTful interface, enabling agents grounded in live work context with built‑in enterprise security and compliance.</a:t>
            </a:r>
          </a:p>
          <a:p>
            <a:pPr marL="0" indent="0" fontAlgn="t">
              <a:buNone/>
            </a:pPr>
            <a:endParaRPr lang="en-GB" sz="1600" b="1"/>
          </a:p>
          <a:p>
            <a:pPr fontAlgn="t"/>
            <a:r>
              <a:rPr lang="en-GB" sz="1600" b="1"/>
              <a:t>Integration:</a:t>
            </a:r>
            <a:r>
              <a:rPr lang="en-GB" sz="1600"/>
              <a:t> Add Copilot intelligence to custom apps and agents using a standard REST API.</a:t>
            </a:r>
          </a:p>
          <a:p>
            <a:pPr fontAlgn="t"/>
            <a:endParaRPr lang="en-GB" sz="1600"/>
          </a:p>
          <a:p>
            <a:pPr fontAlgn="t"/>
            <a:r>
              <a:rPr lang="en-GB" sz="1600" b="1"/>
              <a:t>Live Work Context:</a:t>
            </a:r>
            <a:r>
              <a:rPr lang="en-GB" sz="1600"/>
              <a:t> Agents can access real‑time context to deliver more accurate and relevant actions.</a:t>
            </a:r>
          </a:p>
          <a:p>
            <a:pPr fontAlgn="t"/>
            <a:endParaRPr lang="en-GB" sz="1600"/>
          </a:p>
          <a:p>
            <a:pPr fontAlgn="t"/>
            <a:r>
              <a:rPr lang="en-GB" sz="1600" b="1"/>
              <a:t>Enterprise‑Grade Security:</a:t>
            </a:r>
            <a:r>
              <a:rPr lang="en-GB" sz="1600"/>
              <a:t> Automatically inherits Microsoft identity, security, permissions, and compliance.</a:t>
            </a:r>
          </a:p>
          <a:p>
            <a:pPr fontAlgn="t"/>
            <a:endParaRPr lang="en-GB" sz="1600"/>
          </a:p>
          <a:p>
            <a:pPr fontAlgn="t"/>
            <a:r>
              <a:rPr lang="en-GB" sz="1600" b="1"/>
              <a:t>Availability:</a:t>
            </a:r>
            <a:r>
              <a:rPr lang="en-GB" sz="1600"/>
              <a:t> Work IQ API Public preview later this month; CLI available now; MCP and A2A coming soon.</a:t>
            </a:r>
          </a:p>
        </p:txBody>
      </p:sp>
      <p:sp>
        <p:nvSpPr>
          <p:cNvPr id="19" name="TextBox 18">
            <a:extLst>
              <a:ext uri="{FF2B5EF4-FFF2-40B4-BE49-F238E27FC236}">
                <a16:creationId xmlns:a16="http://schemas.microsoft.com/office/drawing/2014/main" id="{53243544-A755-3198-FA9B-EB288FB31F1B}"/>
              </a:ext>
            </a:extLst>
          </p:cNvPr>
          <p:cNvSpPr txBox="1"/>
          <p:nvPr/>
        </p:nvSpPr>
        <p:spPr>
          <a:xfrm>
            <a:off x="7015378" y="1181989"/>
            <a:ext cx="4429547"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 Work IQ API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Microsoft 365 Copilot | AI Productivity Tools for Work">
            <a:extLst>
              <a:ext uri="{FF2B5EF4-FFF2-40B4-BE49-F238E27FC236}">
                <a16:creationId xmlns:a16="http://schemas.microsoft.com/office/drawing/2014/main" id="{6A2CF2B7-1821-2FCF-4914-44B49B849338}"/>
              </a:ext>
            </a:extLst>
          </p:cNvPr>
          <p:cNvPicPr>
            <a:picLocks noChangeAspect="1"/>
          </p:cNvPicPr>
          <p:nvPr/>
        </p:nvPicPr>
        <p:blipFill>
          <a:blip r:embed="rId3"/>
          <a:srcRect l="21764" r="19352"/>
          <a:stretch>
            <a:fillRect/>
          </a:stretch>
        </p:blipFill>
        <p:spPr>
          <a:xfrm>
            <a:off x="7250956" y="2063830"/>
            <a:ext cx="3958389" cy="3781371"/>
          </a:xfrm>
          <a:prstGeom prst="rect">
            <a:avLst/>
          </a:prstGeom>
          <a:ln>
            <a:noFill/>
          </a:ln>
          <a:effectLst>
            <a:outerShdw blurRad="63500" sx="102000" sy="102000" algn="ctr" rotWithShape="0">
              <a:prstClr val="black">
                <a:alpha val="40000"/>
              </a:prstClr>
            </a:outerShdw>
            <a:softEdge rad="112500"/>
          </a:effectLst>
        </p:spPr>
      </p:pic>
      <p:sp>
        <p:nvSpPr>
          <p:cNvPr id="6" name="TextBox 5">
            <a:extLst>
              <a:ext uri="{FF2B5EF4-FFF2-40B4-BE49-F238E27FC236}">
                <a16:creationId xmlns:a16="http://schemas.microsoft.com/office/drawing/2014/main" id="{5B3D7A21-B4F6-64EE-D043-F7D8F544DCD9}"/>
              </a:ext>
            </a:extLst>
          </p:cNvPr>
          <p:cNvSpPr txBox="1"/>
          <p:nvPr/>
        </p:nvSpPr>
        <p:spPr>
          <a:xfrm>
            <a:off x="7041482" y="6084394"/>
            <a:ext cx="4429547" cy="307777"/>
          </a:xfrm>
          <a:prstGeom prst="rect">
            <a:avLst/>
          </a:prstGeom>
          <a:noFill/>
        </p:spPr>
        <p:txBody>
          <a:bodyPr wrap="square">
            <a:spAutoFit/>
          </a:bodyPr>
          <a:lstStyle/>
          <a:p>
            <a:r>
              <a:rPr lang="en-GB" sz="1400">
                <a:solidFill>
                  <a:srgbClr val="7030A0"/>
                </a:solidFill>
                <a:hlinkClick r:id="rId4">
                  <a:extLst>
                    <a:ext uri="{A12FA001-AC4F-418D-AE19-62706E023703}">
                      <ahyp:hlinkClr xmlns:ahyp="http://schemas.microsoft.com/office/drawing/2018/hyperlinkcolor" val="tx"/>
                    </a:ext>
                  </a:extLst>
                </a:hlinkClick>
              </a:rPr>
              <a:t>A closer look at Work IQ | Microsoft Community Hub</a:t>
            </a:r>
            <a:endParaRPr lang="en-US" sz="1400">
              <a:solidFill>
                <a:srgbClr val="7030A0"/>
              </a:solidFill>
            </a:endParaRPr>
          </a:p>
        </p:txBody>
      </p:sp>
    </p:spTree>
    <p:extLst>
      <p:ext uri="{BB962C8B-B14F-4D97-AF65-F5344CB8AC3E}">
        <p14:creationId xmlns:p14="http://schemas.microsoft.com/office/powerpoint/2010/main" val="122725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a:gradFill>
                  <a:gsLst>
                    <a:gs pos="2917">
                      <a:schemeClr val="tx1"/>
                    </a:gs>
                    <a:gs pos="30000">
                      <a:schemeClr val="tx1"/>
                    </a:gs>
                  </a:gsLst>
                  <a:lin ang="5400000" scaled="0"/>
                </a:gradFill>
              </a:rPr>
              <a:t>Got feedback ? </a:t>
            </a:r>
          </a:p>
          <a:p>
            <a:pPr algn="l"/>
            <a:r>
              <a:rPr lang="en-US" sz="1600" noProof="0">
                <a:gradFill>
                  <a:gsLst>
                    <a:gs pos="2917">
                      <a:schemeClr val="tx1"/>
                    </a:gs>
                    <a:gs pos="30000">
                      <a:schemeClr val="tx1"/>
                    </a:gs>
                  </a:gsLst>
                  <a:lin ang="5400000" scaled="0"/>
                </a:gradFill>
                <a:hlinkClick r:id="rId5"/>
              </a:rPr>
              <a:t>https://aka.ms/WhatsNewCopilot/Feedback</a:t>
            </a:r>
            <a:r>
              <a:rPr lang="en-US" sz="1600" noProof="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42" presetClass="path" presetSubtype="0" decel="100000" fill="hold" grpId="1" nodeType="withEffect">
                                  <p:stCondLst>
                                    <p:cond delay="0"/>
                                  </p:stCondLst>
                                  <p:childTnLst>
                                    <p:animMotion origin="layout" path="M -3.75E-6 2.59259E-6 L -3.75E-6 -0.03704 " pathEditMode="relative" rAng="0" ptsTypes="AA">
                                      <p:cBhvr>
                                        <p:cTn id="31" dur="750" spd="-1000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2DF8-EF66-B67D-58C4-0058365C4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AD7BE-4997-97AA-8475-B6CD18124939}"/>
              </a:ext>
            </a:extLst>
          </p:cNvPr>
          <p:cNvSpPr>
            <a:spLocks noGrp="1"/>
          </p:cNvSpPr>
          <p:nvPr>
            <p:ph type="title"/>
          </p:nvPr>
        </p:nvSpPr>
        <p:spPr>
          <a:xfrm>
            <a:off x="555320" y="459612"/>
            <a:ext cx="9191354" cy="664797"/>
          </a:xfrm>
        </p:spPr>
        <p:txBody>
          <a:bodyPr/>
          <a:lstStyle/>
          <a:p>
            <a:pPr defTabSz="914400" fontAlgn="base">
              <a:lnSpc>
                <a:spcPct val="90000"/>
              </a:lnSpc>
              <a:spcAft>
                <a:spcPct val="0"/>
              </a:spcAft>
            </a:pPr>
            <a:r>
              <a:rPr lang="en-GB" sz="2400" b="1" noProof="0">
                <a:gradFill>
                  <a:gsLst>
                    <a:gs pos="971">
                      <a:srgbClr val="2897CE"/>
                    </a:gs>
                    <a:gs pos="100000">
                      <a:srgbClr val="8678D6"/>
                    </a:gs>
                  </a:gsLst>
                  <a:lin ang="2700000" scaled="0"/>
                </a:gradFill>
                <a:latin typeface="Segoe UI Semibold"/>
                <a:cs typeface="Segoe UI Semibold"/>
              </a:rPr>
              <a:t>Work IQ is expanding to include Dynamics 365 and Power Apps data through Dataverse</a:t>
            </a:r>
            <a:endParaRPr lang="en-US" sz="24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5C4E3FF-A03C-2C9E-66EB-D5F9DA09654B}"/>
              </a:ext>
              <a:ext uri="{C183D7F6-B498-43B3-948B-1728B52AA6E4}">
                <adec:decorative xmlns:adec="http://schemas.microsoft.com/office/drawing/2017/decorative" val="1"/>
              </a:ext>
            </a:extLst>
          </p:cNvPr>
          <p:cNvSpPr txBox="1"/>
          <p:nvPr/>
        </p:nvSpPr>
        <p:spPr>
          <a:xfrm>
            <a:off x="5472514" y="1375887"/>
            <a:ext cx="6478708" cy="482037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241DEE3-C87D-51BB-B496-944318ABE852}"/>
              </a:ext>
            </a:extLst>
          </p:cNvPr>
          <p:cNvSpPr txBox="1">
            <a:spLocks/>
          </p:cNvSpPr>
          <p:nvPr/>
        </p:nvSpPr>
        <p:spPr>
          <a:xfrm>
            <a:off x="461800" y="1375887"/>
            <a:ext cx="442590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Enabling Copilot to reason across both productivity and business data for deeper, more precise insights.</a:t>
            </a:r>
          </a:p>
          <a:p>
            <a:pPr marL="0" indent="0" fontAlgn="t">
              <a:buNone/>
            </a:pPr>
            <a:endParaRPr lang="en-GB" sz="1600"/>
          </a:p>
          <a:p>
            <a:pPr fontAlgn="t"/>
            <a:r>
              <a:rPr lang="en-GB" sz="1600" b="1"/>
              <a:t>Combines Microsoft 365 signals with Dataverse: </a:t>
            </a:r>
            <a:r>
              <a:rPr lang="en-GB" sz="1600"/>
              <a:t>data from Dynamics 365 and Power Apps for richer context.</a:t>
            </a:r>
          </a:p>
          <a:p>
            <a:pPr fontAlgn="t"/>
            <a:endParaRPr lang="en-GB" sz="1600"/>
          </a:p>
          <a:p>
            <a:pPr fontAlgn="t"/>
            <a:r>
              <a:rPr lang="en-GB" sz="1600" b="1"/>
              <a:t>Embedded Copilot in Dynamics:</a:t>
            </a:r>
            <a:r>
              <a:rPr lang="en-GB" sz="1600"/>
              <a:t> Copilot arrives in Dynamics 365 Sales and Customer Service later this month as an integrated in‑app experience.</a:t>
            </a:r>
          </a:p>
          <a:p>
            <a:pPr marL="0" indent="0" fontAlgn="t">
              <a:buNone/>
            </a:pPr>
            <a:endParaRPr lang="en-GB" sz="1600"/>
          </a:p>
          <a:p>
            <a:pPr fontAlgn="t"/>
            <a:r>
              <a:rPr lang="en-GB" sz="1600" b="1"/>
              <a:t>Broader Dataverse Access Coming:</a:t>
            </a:r>
            <a:r>
              <a:rPr lang="en-GB" sz="1600"/>
              <a:t> Expanded Dataverse support across Microsoft 365 Copilot experiences is expected in Summer 2026.</a:t>
            </a:r>
          </a:p>
        </p:txBody>
      </p:sp>
      <p:sp>
        <p:nvSpPr>
          <p:cNvPr id="19" name="TextBox 18">
            <a:extLst>
              <a:ext uri="{FF2B5EF4-FFF2-40B4-BE49-F238E27FC236}">
                <a16:creationId xmlns:a16="http://schemas.microsoft.com/office/drawing/2014/main" id="{A12A7A4E-056A-2248-29FD-BAE006A4BB92}"/>
              </a:ext>
            </a:extLst>
          </p:cNvPr>
          <p:cNvSpPr txBox="1"/>
          <p:nvPr/>
        </p:nvSpPr>
        <p:spPr>
          <a:xfrm>
            <a:off x="6484558" y="1181989"/>
            <a:ext cx="4429547"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Work IQ is expanding through Dataverse</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20260310-1400-58.5001264" descr="Video of Copilot in Dynamics 365">
            <a:hlinkClick r:id="" action="ppaction://media"/>
            <a:extLst>
              <a:ext uri="{FF2B5EF4-FFF2-40B4-BE49-F238E27FC236}">
                <a16:creationId xmlns:a16="http://schemas.microsoft.com/office/drawing/2014/main" id="{1E927B90-9181-263D-4F92-81B9A6876BA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97570ED-4E37-4668-81D9-E13AB3D755DD}" label="noaudio" lang="" r:embed="rId5"/>
                        </p173:trackLst>
                      </p173:tracksInfo>
                    </p:ext>
                  </p14:extLst>
                </p14:media>
              </p:ext>
            </p:extLst>
          </p:nvPr>
        </p:nvPicPr>
        <p:blipFill>
          <a:blip r:embed="rId6"/>
          <a:stretch>
            <a:fillRect/>
          </a:stretch>
        </p:blipFill>
        <p:spPr>
          <a:xfrm>
            <a:off x="5822135" y="2026960"/>
            <a:ext cx="6057900" cy="340360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DDC6673-8E08-9347-0177-EC929E261539}"/>
              </a:ext>
            </a:extLst>
          </p:cNvPr>
          <p:cNvSpPr txBox="1"/>
          <p:nvPr/>
        </p:nvSpPr>
        <p:spPr>
          <a:xfrm>
            <a:off x="6253269" y="5621275"/>
            <a:ext cx="5206665" cy="523220"/>
          </a:xfrm>
          <a:prstGeom prst="rect">
            <a:avLst/>
          </a:prstGeom>
          <a:noFill/>
        </p:spPr>
        <p:txBody>
          <a:bodyPr wrap="square">
            <a:spAutoFit/>
          </a:bodyPr>
          <a:lstStyle/>
          <a:p>
            <a:pPr algn="ctr"/>
            <a:r>
              <a:rPr lang="en-GB" sz="1400">
                <a:solidFill>
                  <a:srgbClr val="7030A0"/>
                </a:solidFill>
                <a:hlinkClick r:id="rId7">
                  <a:extLst>
                    <a:ext uri="{A12FA001-AC4F-418D-AE19-62706E023703}">
                      <ahyp:hlinkClr xmlns:ahyp="http://schemas.microsoft.com/office/drawing/2018/hyperlinkcolor" val="tx"/>
                    </a:ext>
                  </a:extLst>
                </a:hlinkClick>
              </a:rPr>
              <a:t>A new way of working is taking shape: Frontier Transformation - Microsoft Dynamics 365 Blog</a:t>
            </a:r>
            <a:endParaRPr lang="en-US" sz="1400">
              <a:solidFill>
                <a:srgbClr val="7030A0"/>
              </a:solidFill>
            </a:endParaRPr>
          </a:p>
        </p:txBody>
      </p:sp>
      <p:sp>
        <p:nvSpPr>
          <p:cNvPr id="5" name="Rectangle: Rounded Corners 18">
            <a:extLst>
              <a:ext uri="{FF2B5EF4-FFF2-40B4-BE49-F238E27FC236}">
                <a16:creationId xmlns:a16="http://schemas.microsoft.com/office/drawing/2014/main" id="{89008907-9A0F-78D0-310E-2DB3E5BAA61D}"/>
              </a:ext>
              <a:ext uri="{C183D7F6-B498-43B3-948B-1728B52AA6E4}">
                <adec:decorative xmlns:adec="http://schemas.microsoft.com/office/drawing/2017/decorative" val="1"/>
              </a:ext>
            </a:extLst>
          </p:cNvPr>
          <p:cNvSpPr>
            <a:spLocks/>
          </p:cNvSpPr>
          <p:nvPr/>
        </p:nvSpPr>
        <p:spPr bwMode="auto">
          <a:xfrm rot="5400000" flipV="1">
            <a:off x="10773389" y="-600815"/>
            <a:ext cx="454246" cy="2382986"/>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itle 3">
            <a:extLst>
              <a:ext uri="{FF2B5EF4-FFF2-40B4-BE49-F238E27FC236}">
                <a16:creationId xmlns:a16="http://schemas.microsoft.com/office/drawing/2014/main" id="{FA373AF7-2954-3E0E-C0DC-CB04293382B5}"/>
              </a:ext>
            </a:extLst>
          </p:cNvPr>
          <p:cNvSpPr txBox="1">
            <a:spLocks/>
          </p:cNvSpPr>
          <p:nvPr/>
        </p:nvSpPr>
        <p:spPr>
          <a:xfrm>
            <a:off x="9947203" y="500155"/>
            <a:ext cx="3191718" cy="161583"/>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R="0" lvl="0" algn="l" defTabSz="932742" rtl="0" eaLnBrk="1" fontAlgn="auto" latinLnBrk="0" hangingPunct="1">
              <a:lnSpc>
                <a:spcPct val="100000"/>
              </a:lnSpc>
              <a:spcBef>
                <a:spcPct val="0"/>
              </a:spcBef>
              <a:spcAft>
                <a:spcPts val="0"/>
              </a:spcAft>
              <a:buClrTx/>
              <a:buSzTx/>
              <a:tabLst/>
              <a:defRPr/>
            </a:pPr>
            <a:r>
              <a:rPr lang="en-GB" sz="1050" b="1" i="1" spc="0">
                <a:solidFill>
                  <a:srgbClr val="FFFFFF"/>
                </a:solidFill>
                <a:latin typeface="+mn-lt"/>
              </a:rPr>
              <a:t>P</a:t>
            </a:r>
            <a:r>
              <a:rPr kumimoji="0" lang="en-GB" sz="1050" b="1" i="1" u="none" strike="noStrike" kern="1200" cap="none" spc="0" normalizeH="0" baseline="0">
                <a:ln w="3175">
                  <a:noFill/>
                </a:ln>
                <a:solidFill>
                  <a:srgbClr val="FFFFFF"/>
                </a:solidFill>
                <a:effectLst/>
                <a:uLnTx/>
                <a:uFillTx/>
                <a:latin typeface="+mn-lt"/>
                <a:ea typeface="+mn-ea"/>
                <a:cs typeface="Segoe UI" pitchFamily="34" charset="0"/>
              </a:rPr>
              <a:t>ublic preview by early April 2026</a:t>
            </a:r>
            <a:endParaRPr kumimoji="0" lang="en-US" sz="1050" i="1" u="none" strike="noStrike" kern="1200" cap="none" spc="0" normalizeH="0" baseline="0" noProof="0">
              <a:ln w="3175">
                <a:noFill/>
              </a:ln>
              <a:solidFill>
                <a:srgbClr val="FFFFFF"/>
              </a:solidFill>
              <a:effectLst/>
              <a:uLnTx/>
              <a:uFillTx/>
              <a:latin typeface="+mn-lt"/>
              <a:ea typeface="+mn-ea"/>
              <a:cs typeface="Segoe UI" pitchFamily="34" charset="0"/>
            </a:endParaRPr>
          </a:p>
        </p:txBody>
      </p:sp>
    </p:spTree>
    <p:extLst>
      <p:ext uri="{BB962C8B-B14F-4D97-AF65-F5344CB8AC3E}">
        <p14:creationId xmlns:p14="http://schemas.microsoft.com/office/powerpoint/2010/main" val="3558717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17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3F1C-7F0E-4BE5-3996-B7B532A34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9CCA0-8E92-9307-568E-25EFFAC63373}"/>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Copilot memory: Chat History</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01E36E99-11E4-CBC7-9090-14AE5191974A}"/>
              </a:ext>
              <a:ext uri="{C183D7F6-B498-43B3-948B-1728B52AA6E4}">
                <adec:decorative xmlns:adec="http://schemas.microsoft.com/office/drawing/2017/decorative" val="1"/>
              </a:ext>
            </a:extLst>
          </p:cNvPr>
          <p:cNvSpPr txBox="1"/>
          <p:nvPr/>
        </p:nvSpPr>
        <p:spPr>
          <a:xfrm>
            <a:off x="5870864" y="1375888"/>
            <a:ext cx="6080357" cy="443928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1582F4B-1D6D-F71A-0363-35804784FE9D}"/>
              </a:ext>
            </a:extLst>
          </p:cNvPr>
          <p:cNvSpPr txBox="1">
            <a:spLocks/>
          </p:cNvSpPr>
          <p:nvPr/>
        </p:nvSpPr>
        <p:spPr>
          <a:xfrm>
            <a:off x="529311" y="1016901"/>
            <a:ext cx="515360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memory boosts personalization by combining user‑defined instructions with insights learned from chat and app activity across Microsoft 365.</a:t>
            </a:r>
          </a:p>
          <a:p>
            <a:pPr marL="0" indent="0" fontAlgn="t">
              <a:buNone/>
            </a:pPr>
            <a:endParaRPr lang="en-GB" sz="1800" b="1"/>
          </a:p>
          <a:p>
            <a:pPr fontAlgn="t"/>
            <a:r>
              <a:rPr lang="en-GB" sz="1600" b="1"/>
              <a:t>Explicit Memory:</a:t>
            </a:r>
            <a:r>
              <a:rPr lang="en-GB" sz="1600"/>
              <a:t> Provided to Copilot but users who set custom instructions or saved memories that Copilot applies consistently.</a:t>
            </a:r>
          </a:p>
          <a:p>
            <a:pPr fontAlgn="t"/>
            <a:endParaRPr lang="en-GB" sz="1600" b="1"/>
          </a:p>
          <a:p>
            <a:pPr fontAlgn="t"/>
            <a:r>
              <a:rPr lang="en-GB" sz="1600" b="1"/>
              <a:t>Implicit Memory:</a:t>
            </a:r>
            <a:r>
              <a:rPr lang="en-GB" sz="1600"/>
              <a:t> Uses chat history to infer a durable body of insights. As insights grows, Copilot can provide increasingly personal responses and actions.</a:t>
            </a:r>
            <a:br>
              <a:rPr lang="en-GB" sz="1600"/>
            </a:br>
            <a:endParaRPr lang="en-GB" sz="1600"/>
          </a:p>
          <a:p>
            <a:pPr fontAlgn="t"/>
            <a:r>
              <a:rPr lang="en-GB" sz="1600" b="1"/>
              <a:t>Incorporating workflows:</a:t>
            </a:r>
            <a:r>
              <a:rPr lang="en-GB" sz="1600"/>
              <a:t> Memory will soon incorporate workflow and activity patterns from Teams, Outlook, Word, Excel, and PowerPoint.</a:t>
            </a:r>
            <a:br>
              <a:rPr lang="en-GB" sz="1600"/>
            </a:br>
            <a:endParaRPr lang="en-GB" sz="1600"/>
          </a:p>
          <a:p>
            <a:pPr fontAlgn="t"/>
            <a:r>
              <a:rPr lang="en-GB" sz="1600" b="1"/>
              <a:t>Ongoing Enhancements:</a:t>
            </a:r>
            <a:r>
              <a:rPr lang="en-GB" sz="1600"/>
              <a:t> will expand how Copilot captures and applies personal context.</a:t>
            </a:r>
          </a:p>
        </p:txBody>
      </p:sp>
      <p:sp>
        <p:nvSpPr>
          <p:cNvPr id="19" name="TextBox 18">
            <a:extLst>
              <a:ext uri="{FF2B5EF4-FFF2-40B4-BE49-F238E27FC236}">
                <a16:creationId xmlns:a16="http://schemas.microsoft.com/office/drawing/2014/main" id="{3D4D183A-C1EE-0B54-22CA-D11D1D0C915D}"/>
              </a:ext>
            </a:extLst>
          </p:cNvPr>
          <p:cNvSpPr txBox="1"/>
          <p:nvPr/>
        </p:nvSpPr>
        <p:spPr>
          <a:xfrm>
            <a:off x="6696268" y="1190216"/>
            <a:ext cx="4429547"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Copilot memory: Chat History</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29F199E-0923-1948-7F6D-23DF9FCED1DD}"/>
              </a:ext>
            </a:extLst>
          </p:cNvPr>
          <p:cNvSpPr txBox="1"/>
          <p:nvPr/>
        </p:nvSpPr>
        <p:spPr>
          <a:xfrm>
            <a:off x="6307708" y="5328223"/>
            <a:ext cx="5206665" cy="307777"/>
          </a:xfrm>
          <a:prstGeom prst="rect">
            <a:avLst/>
          </a:prstGeom>
          <a:noFill/>
        </p:spPr>
        <p:txBody>
          <a:bodyPr wrap="square">
            <a:spAutoFit/>
          </a:bodyPr>
          <a:lstStyle/>
          <a:p>
            <a:pPr algn="ctr"/>
            <a:r>
              <a:rPr lang="en-GB" sz="1400">
                <a:solidFill>
                  <a:srgbClr val="7030A0"/>
                </a:solidFill>
                <a:hlinkClick r:id="rId3">
                  <a:extLst>
                    <a:ext uri="{A12FA001-AC4F-418D-AE19-62706E023703}">
                      <ahyp:hlinkClr xmlns:ahyp="http://schemas.microsoft.com/office/drawing/2018/hyperlinkcolor" val="tx"/>
                    </a:ext>
                  </a:extLst>
                </a:hlinkClick>
              </a:rPr>
              <a:t>A closer look at Work IQ | Microsoft Community Hub</a:t>
            </a:r>
            <a:endParaRPr lang="en-US" sz="1400">
              <a:solidFill>
                <a:srgbClr val="7030A0"/>
              </a:solidFill>
            </a:endParaRPr>
          </a:p>
        </p:txBody>
      </p:sp>
      <p:pic>
        <p:nvPicPr>
          <p:cNvPr id="3" name="Picture 2">
            <a:extLst>
              <a:ext uri="{FF2B5EF4-FFF2-40B4-BE49-F238E27FC236}">
                <a16:creationId xmlns:a16="http://schemas.microsoft.com/office/drawing/2014/main" id="{287E31C6-F394-CCF3-237B-5A73CA0C19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9472" y="2125813"/>
            <a:ext cx="4888755" cy="26739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9296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2497310" y="3421792"/>
            <a:ext cx="9144000" cy="498598"/>
          </a:xfrm>
        </p:spPr>
        <p:txBody>
          <a:bodyPr/>
          <a:lstStyle/>
          <a:p>
            <a:r>
              <a:rPr lang="en-US" noProof="0"/>
              <a:t>Agents</a:t>
            </a:r>
          </a:p>
        </p:txBody>
      </p:sp>
      <p:pic>
        <p:nvPicPr>
          <p:cNvPr id="3" name="Picture 2" descr="Microsoft Copilot Studio logo">
            <a:extLst>
              <a:ext uri="{FF2B5EF4-FFF2-40B4-BE49-F238E27FC236}">
                <a16:creationId xmlns:a16="http://schemas.microsoft.com/office/drawing/2014/main" id="{3C3BCCF7-60F0-5116-B5C8-BDEE1DD1FB87}"/>
              </a:ext>
            </a:extLst>
          </p:cNvPr>
          <p:cNvPicPr>
            <a:picLocks noChangeAspect="1"/>
          </p:cNvPicPr>
          <p:nvPr/>
        </p:nvPicPr>
        <p:blipFill>
          <a:blip r:embed="rId4"/>
          <a:stretch>
            <a:fillRect/>
          </a:stretch>
        </p:blipFill>
        <p:spPr>
          <a:xfrm>
            <a:off x="1178983" y="3208334"/>
            <a:ext cx="925515" cy="925515"/>
          </a:xfrm>
          <a:prstGeom prst="rect">
            <a:avLst/>
          </a:prstGeom>
        </p:spPr>
      </p:pic>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8B8C-5FE3-9A50-D2DA-EFFD679D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2A965-444E-0990-BC16-C06A63D7AB78}"/>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Agent recommendations</a:t>
            </a:r>
          </a:p>
        </p:txBody>
      </p:sp>
      <p:sp>
        <p:nvSpPr>
          <p:cNvPr id="18" name="TextBox 17">
            <a:extLst>
              <a:ext uri="{FF2B5EF4-FFF2-40B4-BE49-F238E27FC236}">
                <a16:creationId xmlns:a16="http://schemas.microsoft.com/office/drawing/2014/main" id="{4E582C80-AD15-5790-4DCC-FEAED5B902DE}"/>
              </a:ext>
              <a:ext uri="{C183D7F6-B498-43B3-948B-1728B52AA6E4}">
                <adec:decorative xmlns:adec="http://schemas.microsoft.com/office/drawing/2017/decorative" val="1"/>
              </a:ext>
            </a:extLst>
          </p:cNvPr>
          <p:cNvSpPr txBox="1"/>
          <p:nvPr/>
        </p:nvSpPr>
        <p:spPr>
          <a:xfrm>
            <a:off x="5546558" y="1418470"/>
            <a:ext cx="6428629"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5" name="Rectangle: Rounded Corners 18">
            <a:extLst>
              <a:ext uri="{FF2B5EF4-FFF2-40B4-BE49-F238E27FC236}">
                <a16:creationId xmlns:a16="http://schemas.microsoft.com/office/drawing/2014/main" id="{8E80B586-F18C-EBCF-77F5-DF69364E8217}"/>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 name="Title 3">
            <a:extLst>
              <a:ext uri="{FF2B5EF4-FFF2-40B4-BE49-F238E27FC236}">
                <a16:creationId xmlns:a16="http://schemas.microsoft.com/office/drawing/2014/main" id="{DB6BF0D0-12C1-149D-8044-42BCE3F572E8}"/>
              </a:ext>
            </a:extLst>
          </p:cNvPr>
          <p:cNvSpPr txBox="1">
            <a:spLocks/>
          </p:cNvSpPr>
          <p:nvPr/>
        </p:nvSpPr>
        <p:spPr>
          <a:xfrm>
            <a:off x="10318676" y="555594"/>
            <a:ext cx="1669753"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200" i="1" spc="0" noProof="0">
                <a:solidFill>
                  <a:srgbClr val="FFFFFF"/>
                </a:solidFill>
                <a:latin typeface="Segoe Sans Display Semibold"/>
              </a:rPr>
              <a:t>Generally available </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4" name="Content Placeholder 2">
            <a:extLst>
              <a:ext uri="{FF2B5EF4-FFF2-40B4-BE49-F238E27FC236}">
                <a16:creationId xmlns:a16="http://schemas.microsoft.com/office/drawing/2014/main" id="{C1A0B3C4-180C-AD31-493E-50A150888DF4}"/>
              </a:ext>
            </a:extLst>
          </p:cNvPr>
          <p:cNvSpPr txBox="1">
            <a:spLocks/>
          </p:cNvSpPr>
          <p:nvPr/>
        </p:nvSpPr>
        <p:spPr>
          <a:xfrm>
            <a:off x="497859" y="949739"/>
            <a:ext cx="479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Agent Recommendations help employees quickly find the right, IT‑approved agent by automatically suggesting the best fit based on user intent.</a:t>
            </a:r>
          </a:p>
          <a:p>
            <a:pPr marL="0" indent="0" fontAlgn="t">
              <a:buNone/>
            </a:pPr>
            <a:endParaRPr lang="en-GB" sz="1600"/>
          </a:p>
          <a:p>
            <a:pPr fontAlgn="t"/>
            <a:r>
              <a:rPr lang="en-GB" sz="1600" b="1"/>
              <a:t>Automatic Suggestions:</a:t>
            </a:r>
            <a:r>
              <a:rPr lang="en-GB" sz="1600"/>
              <a:t> Copilot </a:t>
            </a:r>
            <a:r>
              <a:rPr lang="en-GB" sz="1600" err="1"/>
              <a:t>analyzes</a:t>
            </a:r>
            <a:r>
              <a:rPr lang="en-GB" sz="1600"/>
              <a:t> prompts and surfaces the most relevant installed agent in the flow of work.</a:t>
            </a:r>
          </a:p>
          <a:p>
            <a:pPr fontAlgn="t"/>
            <a:endParaRPr lang="en-GB" sz="1600"/>
          </a:p>
          <a:p>
            <a:pPr fontAlgn="t"/>
            <a:r>
              <a:rPr lang="en-GB" sz="1600" b="1"/>
              <a:t>No Agent Knowledge Needed:</a:t>
            </a:r>
            <a:r>
              <a:rPr lang="en-GB" sz="1600"/>
              <a:t> Users don’t need names or syntax—recommendations appear contextually.</a:t>
            </a:r>
          </a:p>
          <a:p>
            <a:pPr fontAlgn="t"/>
            <a:endParaRPr lang="en-GB" sz="1600"/>
          </a:p>
          <a:p>
            <a:pPr fontAlgn="t"/>
            <a:r>
              <a:rPr lang="en-GB" sz="1600" b="1"/>
              <a:t>Flexible Interaction:</a:t>
            </a:r>
            <a:r>
              <a:rPr lang="en-GB" sz="1600"/>
              <a:t> Employees can switch to the suggested agent or continue their current chat.</a:t>
            </a:r>
          </a:p>
          <a:p>
            <a:pPr fontAlgn="t"/>
            <a:endParaRPr lang="en-GB" sz="1600"/>
          </a:p>
          <a:p>
            <a:pPr fontAlgn="t"/>
            <a:r>
              <a:rPr lang="en-GB" sz="1600" b="1"/>
              <a:t>Governed Discovery:</a:t>
            </a:r>
            <a:r>
              <a:rPr lang="en-GB" sz="1600"/>
              <a:t> Only IT‑approved agents are recommended, maintaining security and control.</a:t>
            </a:r>
          </a:p>
        </p:txBody>
      </p:sp>
      <p:sp>
        <p:nvSpPr>
          <p:cNvPr id="19" name="TextBox 18">
            <a:extLst>
              <a:ext uri="{FF2B5EF4-FFF2-40B4-BE49-F238E27FC236}">
                <a16:creationId xmlns:a16="http://schemas.microsoft.com/office/drawing/2014/main" id="{9C13A216-2927-758F-2772-5A7493BA8C85}"/>
              </a:ext>
            </a:extLst>
          </p:cNvPr>
          <p:cNvSpPr txBox="1"/>
          <p:nvPr/>
        </p:nvSpPr>
        <p:spPr>
          <a:xfrm>
            <a:off x="6140116"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Agent recommendations</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a Copilot chat showing Internal Competitive Intelligence Highlights and a recommendation to try the Competitive Research agent.">
            <a:extLst>
              <a:ext uri="{FF2B5EF4-FFF2-40B4-BE49-F238E27FC236}">
                <a16:creationId xmlns:a16="http://schemas.microsoft.com/office/drawing/2014/main" id="{8555FC3D-1A6A-ADCC-3F74-7BA20AADDE09}"/>
              </a:ext>
            </a:extLst>
          </p:cNvPr>
          <p:cNvPicPr>
            <a:picLocks noChangeAspect="1"/>
          </p:cNvPicPr>
          <p:nvPr/>
        </p:nvPicPr>
        <p:blipFill>
          <a:blip r:embed="rId3"/>
          <a:stretch>
            <a:fillRect/>
          </a:stretch>
        </p:blipFill>
        <p:spPr>
          <a:xfrm>
            <a:off x="5789072" y="1977629"/>
            <a:ext cx="5943600" cy="333375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0BF32E5-7F4B-7EEB-D468-CEE227AFBB38}"/>
              </a:ext>
            </a:extLst>
          </p:cNvPr>
          <p:cNvSpPr txBox="1"/>
          <p:nvPr/>
        </p:nvSpPr>
        <p:spPr>
          <a:xfrm>
            <a:off x="5919778" y="5462712"/>
            <a:ext cx="5429524" cy="276999"/>
          </a:xfrm>
          <a:prstGeom prst="rect">
            <a:avLst/>
          </a:prstGeom>
          <a:noFill/>
        </p:spPr>
        <p:txBody>
          <a:bodyPr wrap="square">
            <a:spAutoFit/>
          </a:bodyPr>
          <a:lstStyle/>
          <a:p>
            <a:pPr algn="ctr"/>
            <a:r>
              <a:rPr lang="en-GB" sz="1200"/>
              <a:t>Agent Recommendations (generally available)</a:t>
            </a:r>
          </a:p>
        </p:txBody>
      </p:sp>
    </p:spTree>
    <p:extLst>
      <p:ext uri="{BB962C8B-B14F-4D97-AF65-F5344CB8AC3E}">
        <p14:creationId xmlns:p14="http://schemas.microsoft.com/office/powerpoint/2010/main" val="31484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A8EA4-1AAD-C6FD-3373-65D566CEA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BF7D9-1D59-15B0-D281-F9C3496213A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Agents using Apps SDK and MCP Apps</a:t>
            </a:r>
          </a:p>
        </p:txBody>
      </p:sp>
      <p:sp>
        <p:nvSpPr>
          <p:cNvPr id="5" name="Rectangle: Rounded Corners 18">
            <a:extLst>
              <a:ext uri="{FF2B5EF4-FFF2-40B4-BE49-F238E27FC236}">
                <a16:creationId xmlns:a16="http://schemas.microsoft.com/office/drawing/2014/main" id="{760C7425-FFC0-67CC-A915-44F5BB881A6A}"/>
              </a:ext>
              <a:ext uri="{C183D7F6-B498-43B3-948B-1728B52AA6E4}">
                <adec:decorative xmlns:adec="http://schemas.microsoft.com/office/drawing/2017/decorative" val="1"/>
              </a:ext>
            </a:extLst>
          </p:cNvPr>
          <p:cNvSpPr>
            <a:spLocks/>
          </p:cNvSpPr>
          <p:nvPr/>
        </p:nvSpPr>
        <p:spPr bwMode="auto">
          <a:xfrm rot="5400000" flipV="1">
            <a:off x="10907044" y="-498525"/>
            <a:ext cx="332403" cy="2237509"/>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 name="Title 3">
            <a:extLst>
              <a:ext uri="{FF2B5EF4-FFF2-40B4-BE49-F238E27FC236}">
                <a16:creationId xmlns:a16="http://schemas.microsoft.com/office/drawing/2014/main" id="{CCEAD27B-C715-33F0-35CB-74E2476DA9E3}"/>
              </a:ext>
            </a:extLst>
          </p:cNvPr>
          <p:cNvSpPr txBox="1">
            <a:spLocks/>
          </p:cNvSpPr>
          <p:nvPr/>
        </p:nvSpPr>
        <p:spPr>
          <a:xfrm>
            <a:off x="10077450" y="534054"/>
            <a:ext cx="2114550"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noProof="0">
                <a:solidFill>
                  <a:srgbClr val="FFFFFF"/>
                </a:solidFill>
                <a:latin typeface="Segoe Sans Display Semibold"/>
              </a:rPr>
              <a:t>Generally available this month</a:t>
            </a:r>
            <a:endParaRPr kumimoji="0" lang="en-US" sz="11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18" name="TextBox 17">
            <a:extLst>
              <a:ext uri="{FF2B5EF4-FFF2-40B4-BE49-F238E27FC236}">
                <a16:creationId xmlns:a16="http://schemas.microsoft.com/office/drawing/2014/main" id="{934DF3A4-724D-0EF4-8BC4-792FF3E020EF}"/>
              </a:ext>
              <a:ext uri="{C183D7F6-B498-43B3-948B-1728B52AA6E4}">
                <adec:decorative xmlns:adec="http://schemas.microsoft.com/office/drawing/2017/decorative" val="1"/>
              </a:ext>
            </a:extLst>
          </p:cNvPr>
          <p:cNvSpPr txBox="1"/>
          <p:nvPr/>
        </p:nvSpPr>
        <p:spPr>
          <a:xfrm>
            <a:off x="6377045" y="1418470"/>
            <a:ext cx="5598142"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2878EC8-8EC6-A8A7-3A1D-A565433FF2BF}"/>
              </a:ext>
            </a:extLst>
          </p:cNvPr>
          <p:cNvSpPr txBox="1">
            <a:spLocks/>
          </p:cNvSpPr>
          <p:nvPr/>
        </p:nvSpPr>
        <p:spPr>
          <a:xfrm>
            <a:off x="497858" y="949739"/>
            <a:ext cx="559814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Custom Copilot agents can connect to mission‑critical apps using open extensibility standards, enabling richer in‑chat app experiences built with familiar development patterns.</a:t>
            </a:r>
          </a:p>
          <a:p>
            <a:pPr marL="0" indent="0" fontAlgn="t">
              <a:buNone/>
            </a:pPr>
            <a:endParaRPr lang="en-GB" sz="1600"/>
          </a:p>
          <a:p>
            <a:pPr fontAlgn="t"/>
            <a:r>
              <a:rPr lang="en-GB" sz="1600" b="1"/>
              <a:t>Build Custom Integrations:</a:t>
            </a:r>
            <a:r>
              <a:rPr lang="en-GB" sz="1600"/>
              <a:t> Create agents that work with the specific apps and workflows your organization depends on.</a:t>
            </a:r>
          </a:p>
          <a:p>
            <a:pPr fontAlgn="t"/>
            <a:endParaRPr lang="en-GB" sz="1600"/>
          </a:p>
          <a:p>
            <a:pPr fontAlgn="t"/>
            <a:r>
              <a:rPr lang="en-GB" sz="1600" b="1"/>
              <a:t>Open Standards:</a:t>
            </a:r>
            <a:r>
              <a:rPr lang="en-GB" sz="1600"/>
              <a:t> MCP Apps and the OpenAI Apps SDK provide structured, familiar ways to connect existing apps to Copilot.</a:t>
            </a:r>
          </a:p>
          <a:p>
            <a:pPr fontAlgn="t"/>
            <a:endParaRPr lang="en-GB" sz="1600"/>
          </a:p>
          <a:p>
            <a:pPr fontAlgn="t"/>
            <a:r>
              <a:rPr lang="en-GB" sz="1600" b="1"/>
              <a:t>Rich In‑Chat Experiences:</a:t>
            </a:r>
            <a:r>
              <a:rPr lang="en-GB" sz="1600"/>
              <a:t> Integrated apps can surface interactive functionality directly inside Copilot conversations.</a:t>
            </a:r>
          </a:p>
          <a:p>
            <a:pPr fontAlgn="t"/>
            <a:endParaRPr lang="en-GB" sz="1600"/>
          </a:p>
          <a:p>
            <a:pPr fontAlgn="t"/>
            <a:r>
              <a:rPr lang="en-GB" sz="1600" b="1"/>
              <a:t>Availability:</a:t>
            </a:r>
            <a:r>
              <a:rPr lang="en-GB" sz="1600"/>
              <a:t> MCP Apps and the Apps SDK reach </a:t>
            </a:r>
            <a:r>
              <a:rPr lang="en-GB" sz="1600" i="1"/>
              <a:t>GA on web and desktop later this month</a:t>
            </a:r>
            <a:r>
              <a:rPr lang="en-GB" sz="1600"/>
              <a:t>, with </a:t>
            </a:r>
            <a:r>
              <a:rPr lang="en-GB" sz="1600" i="1"/>
              <a:t>mobile following in the spring.</a:t>
            </a:r>
          </a:p>
        </p:txBody>
      </p:sp>
      <p:sp>
        <p:nvSpPr>
          <p:cNvPr id="19" name="TextBox 18">
            <a:extLst>
              <a:ext uri="{FF2B5EF4-FFF2-40B4-BE49-F238E27FC236}">
                <a16:creationId xmlns:a16="http://schemas.microsoft.com/office/drawing/2014/main" id="{A5BE1B1A-F201-287D-4553-FA34E76082E9}"/>
              </a:ext>
            </a:extLst>
          </p:cNvPr>
          <p:cNvSpPr txBox="1"/>
          <p:nvPr/>
        </p:nvSpPr>
        <p:spPr>
          <a:xfrm>
            <a:off x="6518816" y="12245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Agents using Apps SDK and MCP Apps</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the Sprint tasks widget in full-screen mode in Microsoft 365 Copilot">
            <a:extLst>
              <a:ext uri="{FF2B5EF4-FFF2-40B4-BE49-F238E27FC236}">
                <a16:creationId xmlns:a16="http://schemas.microsoft.com/office/drawing/2014/main" id="{7AEF52B1-FE18-41EF-F98E-3255B847C964}"/>
              </a:ext>
            </a:extLst>
          </p:cNvPr>
          <p:cNvPicPr>
            <a:picLocks noChangeAspect="1"/>
          </p:cNvPicPr>
          <p:nvPr/>
        </p:nvPicPr>
        <p:blipFill>
          <a:blip r:embed="rId3"/>
          <a:stretch>
            <a:fillRect/>
          </a:stretch>
        </p:blipFill>
        <p:spPr>
          <a:xfrm>
            <a:off x="6673240" y="1975319"/>
            <a:ext cx="5005749" cy="310565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4CB817E1-8493-7E04-7305-BE238777FF3D}"/>
              </a:ext>
            </a:extLst>
          </p:cNvPr>
          <p:cNvSpPr txBox="1"/>
          <p:nvPr/>
        </p:nvSpPr>
        <p:spPr>
          <a:xfrm>
            <a:off x="6518816" y="5274870"/>
            <a:ext cx="5429524" cy="461665"/>
          </a:xfrm>
          <a:prstGeom prst="rect">
            <a:avLst/>
          </a:prstGeom>
          <a:noFill/>
        </p:spPr>
        <p:txBody>
          <a:bodyPr wrap="square">
            <a:spAutoFit/>
          </a:bodyPr>
          <a:lstStyle/>
          <a:p>
            <a:pPr algn="ctr"/>
            <a:r>
              <a:rPr lang="en-GB" sz="1200">
                <a:solidFill>
                  <a:srgbClr val="7030A0"/>
                </a:solidFill>
                <a:hlinkClick r:id="rId4">
                  <a:extLst>
                    <a:ext uri="{A12FA001-AC4F-418D-AE19-62706E023703}">
                      <ahyp:hlinkClr xmlns:ahyp="http://schemas.microsoft.com/office/drawing/2018/hyperlinkcolor" val="tx"/>
                    </a:ext>
                  </a:extLst>
                </a:hlinkClick>
              </a:rPr>
              <a:t>Enable agents to bring apps into the flow of work—while keeping IT in control | Microsoft Community Hub</a:t>
            </a:r>
            <a:endParaRPr lang="en-GB" sz="1200">
              <a:solidFill>
                <a:srgbClr val="7030A0"/>
              </a:solidFill>
            </a:endParaRPr>
          </a:p>
        </p:txBody>
      </p:sp>
    </p:spTree>
    <p:extLst>
      <p:ext uri="{BB962C8B-B14F-4D97-AF65-F5344CB8AC3E}">
        <p14:creationId xmlns:p14="http://schemas.microsoft.com/office/powerpoint/2010/main" val="4216948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9BF8-49BD-9C4B-5713-0008147A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61ACA-BD8C-CD62-EFE1-61AB581D5C60}"/>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Agent Evaluations in Microsoft Copilot Studio</a:t>
            </a:r>
          </a:p>
        </p:txBody>
      </p:sp>
      <p:sp>
        <p:nvSpPr>
          <p:cNvPr id="18" name="TextBox 17">
            <a:extLst>
              <a:ext uri="{FF2B5EF4-FFF2-40B4-BE49-F238E27FC236}">
                <a16:creationId xmlns:a16="http://schemas.microsoft.com/office/drawing/2014/main" id="{8B5C946B-977C-A2F3-B7C7-D3D78089D95E}"/>
              </a:ext>
              <a:ext uri="{C183D7F6-B498-43B3-948B-1728B52AA6E4}">
                <adec:decorative xmlns:adec="http://schemas.microsoft.com/office/drawing/2017/decorative" val="1"/>
              </a:ext>
            </a:extLst>
          </p:cNvPr>
          <p:cNvSpPr txBox="1"/>
          <p:nvPr/>
        </p:nvSpPr>
        <p:spPr>
          <a:xfrm>
            <a:off x="5293894" y="1418469"/>
            <a:ext cx="6681293" cy="479085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18">
            <a:extLst>
              <a:ext uri="{FF2B5EF4-FFF2-40B4-BE49-F238E27FC236}">
                <a16:creationId xmlns:a16="http://schemas.microsoft.com/office/drawing/2014/main" id="{D7DDDC33-2990-63E9-748A-91D240A9870C}"/>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 name="Title 3">
            <a:extLst>
              <a:ext uri="{FF2B5EF4-FFF2-40B4-BE49-F238E27FC236}">
                <a16:creationId xmlns:a16="http://schemas.microsoft.com/office/drawing/2014/main" id="{BD4FEFEB-C240-B7A4-1238-F9C24426D4B0}"/>
              </a:ext>
            </a:extLst>
          </p:cNvPr>
          <p:cNvSpPr txBox="1">
            <a:spLocks/>
          </p:cNvSpPr>
          <p:nvPr/>
        </p:nvSpPr>
        <p:spPr>
          <a:xfrm>
            <a:off x="10318676" y="555594"/>
            <a:ext cx="1669753"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200" i="1" spc="0" noProof="0">
                <a:solidFill>
                  <a:srgbClr val="FFFFFF"/>
                </a:solidFill>
                <a:latin typeface="Segoe Sans Display Semibold"/>
              </a:rPr>
              <a:t>Public Preview</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4" name="Content Placeholder 2">
            <a:extLst>
              <a:ext uri="{FF2B5EF4-FFF2-40B4-BE49-F238E27FC236}">
                <a16:creationId xmlns:a16="http://schemas.microsoft.com/office/drawing/2014/main" id="{C71527B8-19B6-7FFE-AA99-3823B82824A9}"/>
              </a:ext>
            </a:extLst>
          </p:cNvPr>
          <p:cNvSpPr txBox="1">
            <a:spLocks/>
          </p:cNvSpPr>
          <p:nvPr/>
        </p:nvSpPr>
        <p:spPr>
          <a:xfrm>
            <a:off x="497859" y="949739"/>
            <a:ext cx="479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Agent Evaluations in Copilot Studio provide a measurable way to ensure agents stay accurate, reliable, and aligned with organizational standards.</a:t>
            </a:r>
          </a:p>
          <a:p>
            <a:pPr fontAlgn="t"/>
            <a:endParaRPr lang="en-GB" sz="1800" b="1"/>
          </a:p>
          <a:p>
            <a:pPr fontAlgn="t"/>
            <a:r>
              <a:rPr lang="en-GB" sz="1600" b="1"/>
              <a:t>Measured Quality:</a:t>
            </a:r>
            <a:r>
              <a:rPr lang="en-GB" sz="1600"/>
              <a:t> Tests agents with real scenarios to score accuracy and intent alignment.</a:t>
            </a:r>
          </a:p>
          <a:p>
            <a:pPr fontAlgn="t"/>
            <a:endParaRPr lang="en-GB" sz="1600"/>
          </a:p>
          <a:p>
            <a:pPr fontAlgn="t"/>
            <a:r>
              <a:rPr lang="en-GB" sz="1600" b="1"/>
              <a:t>Detects Drift Early:</a:t>
            </a:r>
            <a:r>
              <a:rPr lang="en-GB" sz="1600"/>
              <a:t> Identifies regressions caused by prompt, model, or data changes before rollout.</a:t>
            </a:r>
            <a:br>
              <a:rPr lang="en-GB" sz="1600"/>
            </a:br>
            <a:endParaRPr lang="en-GB" sz="1600"/>
          </a:p>
          <a:p>
            <a:pPr fontAlgn="t"/>
            <a:r>
              <a:rPr lang="en-GB" sz="1600" b="1"/>
              <a:t>Enterprise‑Grade Standards:</a:t>
            </a:r>
            <a:r>
              <a:rPr lang="en-GB" sz="1600"/>
              <a:t> Treats agents as managed workloads with consistent quality controls.</a:t>
            </a:r>
            <a:br>
              <a:rPr lang="en-GB" sz="1600"/>
            </a:br>
            <a:endParaRPr lang="en-GB" sz="1600"/>
          </a:p>
          <a:p>
            <a:pPr fontAlgn="t"/>
            <a:r>
              <a:rPr lang="en-GB" sz="1600" b="1"/>
              <a:t>Confident Scaling:</a:t>
            </a:r>
            <a:r>
              <a:rPr lang="en-GB" sz="1600"/>
              <a:t> Gives IT evidence to validate improvements and expand usage safely.</a:t>
            </a:r>
          </a:p>
        </p:txBody>
      </p:sp>
      <p:sp>
        <p:nvSpPr>
          <p:cNvPr id="19" name="TextBox 18">
            <a:extLst>
              <a:ext uri="{FF2B5EF4-FFF2-40B4-BE49-F238E27FC236}">
                <a16:creationId xmlns:a16="http://schemas.microsoft.com/office/drawing/2014/main" id="{D8992A11-B745-C85F-C00B-5408038F618C}"/>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Agent Evaluations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E7510342-AF41-3D0D-E9CD-CE10224E224E}"/>
              </a:ext>
            </a:extLst>
          </p:cNvPr>
          <p:cNvSpPr txBox="1"/>
          <p:nvPr/>
        </p:nvSpPr>
        <p:spPr>
          <a:xfrm>
            <a:off x="5576878" y="5479018"/>
            <a:ext cx="6117262" cy="307777"/>
          </a:xfrm>
          <a:prstGeom prst="rect">
            <a:avLst/>
          </a:prstGeom>
          <a:noFill/>
        </p:spPr>
        <p:txBody>
          <a:bodyPr wrap="square">
            <a:spAutoFit/>
          </a:bodyPr>
          <a:lstStyle/>
          <a:p>
            <a:pPr algn="ctr"/>
            <a:r>
              <a:rPr lang="en-GB" sz="1400">
                <a:solidFill>
                  <a:srgbClr val="7030A0"/>
                </a:solidFill>
                <a:hlinkClick r:id="rId3">
                  <a:extLst>
                    <a:ext uri="{A12FA001-AC4F-418D-AE19-62706E023703}">
                      <ahyp:hlinkClr xmlns:ahyp="http://schemas.microsoft.com/office/drawing/2018/hyperlinkcolor" val="tx"/>
                    </a:ext>
                  </a:extLst>
                </a:hlinkClick>
              </a:rPr>
              <a:t>Agent Evaluations</a:t>
            </a:r>
            <a:r>
              <a:rPr lang="en-GB" sz="1400">
                <a:solidFill>
                  <a:srgbClr val="7030A0"/>
                </a:solidFill>
              </a:rPr>
              <a:t> </a:t>
            </a:r>
            <a:r>
              <a:rPr lang="en-GB" sz="1400"/>
              <a:t>in Microsoft Copilot Studio (currently in public preview)</a:t>
            </a:r>
            <a:endParaRPr lang="en-US" sz="1000"/>
          </a:p>
        </p:txBody>
      </p:sp>
      <p:pic>
        <p:nvPicPr>
          <p:cNvPr id="7" name="Picture 6">
            <a:extLst>
              <a:ext uri="{FF2B5EF4-FFF2-40B4-BE49-F238E27FC236}">
                <a16:creationId xmlns:a16="http://schemas.microsoft.com/office/drawing/2014/main" id="{F9B4E76C-8A35-BC72-8671-DF72B6599E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0545" y="1821100"/>
            <a:ext cx="6243595" cy="3712408"/>
          </a:xfrm>
          <a:prstGeom prst="rect">
            <a:avLst/>
          </a:prstGeom>
        </p:spPr>
      </p:pic>
    </p:spTree>
    <p:extLst>
      <p:ext uri="{BB962C8B-B14F-4D97-AF65-F5344CB8AC3E}">
        <p14:creationId xmlns:p14="http://schemas.microsoft.com/office/powerpoint/2010/main" val="64140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453D-3313-A8BC-BD43-650ABA927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F8840-B321-DD7B-1B70-9292532CAFF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Interact with business applications inside Copilot</a:t>
            </a:r>
          </a:p>
        </p:txBody>
      </p:sp>
      <p:sp>
        <p:nvSpPr>
          <p:cNvPr id="18" name="TextBox 17">
            <a:extLst>
              <a:ext uri="{FF2B5EF4-FFF2-40B4-BE49-F238E27FC236}">
                <a16:creationId xmlns:a16="http://schemas.microsoft.com/office/drawing/2014/main" id="{9340F886-A8E8-AE9B-422C-B9E2CCE71668}"/>
              </a:ext>
              <a:ext uri="{C183D7F6-B498-43B3-948B-1728B52AA6E4}">
                <adec:decorative xmlns:adec="http://schemas.microsoft.com/office/drawing/2017/decorative" val="1"/>
              </a:ext>
            </a:extLst>
          </p:cNvPr>
          <p:cNvSpPr txBox="1"/>
          <p:nvPr/>
        </p:nvSpPr>
        <p:spPr>
          <a:xfrm>
            <a:off x="5293894" y="1418469"/>
            <a:ext cx="6681293" cy="515725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4ED73F0-CB72-3457-D90E-CB3E4869D54A}"/>
              </a:ext>
            </a:extLst>
          </p:cNvPr>
          <p:cNvSpPr txBox="1">
            <a:spLocks/>
          </p:cNvSpPr>
          <p:nvPr/>
        </p:nvSpPr>
        <p:spPr>
          <a:xfrm>
            <a:off x="497859" y="949739"/>
            <a:ext cx="479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is becoming an interactive workspace where business apps surface directly inside chat, allowing users to review data and take action without switching applications.</a:t>
            </a:r>
          </a:p>
          <a:p>
            <a:pPr marL="0" indent="0" fontAlgn="t">
              <a:buNone/>
            </a:pPr>
            <a:endParaRPr lang="en-GB" sz="1600"/>
          </a:p>
          <a:p>
            <a:pPr fontAlgn="t"/>
            <a:r>
              <a:rPr lang="en-GB" sz="1600" b="1"/>
              <a:t>Apps Run Inside Copilot:</a:t>
            </a:r>
            <a:r>
              <a:rPr lang="en-GB" sz="1600"/>
              <a:t> </a:t>
            </a:r>
            <a:r>
              <a:rPr lang="en-GB" sz="1600" i="1"/>
              <a:t>Dynamics 365 Sales</a:t>
            </a:r>
            <a:r>
              <a:rPr lang="en-GB" sz="1600"/>
              <a:t>, </a:t>
            </a:r>
            <a:r>
              <a:rPr lang="en-GB" sz="1600" i="1"/>
              <a:t>Customer Service</a:t>
            </a:r>
            <a:r>
              <a:rPr lang="en-GB" sz="1600"/>
              <a:t>, and </a:t>
            </a:r>
            <a:r>
              <a:rPr lang="en-GB" sz="1600" i="1"/>
              <a:t>Power Apps solutions </a:t>
            </a:r>
            <a:r>
              <a:rPr lang="en-GB" sz="1600"/>
              <a:t>appear as rich, in‑chat agents so work happens directly in Copilot.</a:t>
            </a:r>
          </a:p>
          <a:p>
            <a:pPr fontAlgn="t"/>
            <a:endParaRPr lang="en-GB" sz="1600"/>
          </a:p>
          <a:p>
            <a:pPr fontAlgn="t"/>
            <a:r>
              <a:rPr lang="en-GB" sz="1600" b="1"/>
              <a:t>Partner App Support:</a:t>
            </a:r>
            <a:r>
              <a:rPr lang="en-GB" sz="1600"/>
              <a:t> Apps built with the </a:t>
            </a:r>
            <a:r>
              <a:rPr lang="en-GB" sz="1600" i="1"/>
              <a:t>Apps SDK and MCP Apps</a:t>
            </a:r>
            <a:r>
              <a:rPr lang="en-GB" sz="1600"/>
              <a:t>—like Adobe Express, Figma, Canva, and Wix—will also surface in chat.</a:t>
            </a:r>
          </a:p>
          <a:p>
            <a:pPr fontAlgn="t"/>
            <a:endParaRPr lang="en-GB" sz="1600"/>
          </a:p>
          <a:p>
            <a:pPr fontAlgn="t"/>
            <a:r>
              <a:rPr lang="en-GB" sz="1600" b="1"/>
              <a:t>Availability:</a:t>
            </a:r>
            <a:r>
              <a:rPr lang="en-GB" sz="1600"/>
              <a:t> Public preview for Power Apps later this month; Dynamics 365 Sales and Customer Service in early April 2026, Partner apps available via the Microsoft 365 Agent Store.</a:t>
            </a:r>
          </a:p>
        </p:txBody>
      </p:sp>
      <p:sp>
        <p:nvSpPr>
          <p:cNvPr id="19" name="TextBox 18">
            <a:extLst>
              <a:ext uri="{FF2B5EF4-FFF2-40B4-BE49-F238E27FC236}">
                <a16:creationId xmlns:a16="http://schemas.microsoft.com/office/drawing/2014/main" id="{709166F9-A835-7016-E9A0-D415439DE69D}"/>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Dynamics 365 Sales, Customer Service inside Copilot</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9" name="Picture 8" descr="Interact with business applications inside Copilot">
            <a:extLst>
              <a:ext uri="{FF2B5EF4-FFF2-40B4-BE49-F238E27FC236}">
                <a16:creationId xmlns:a16="http://schemas.microsoft.com/office/drawing/2014/main" id="{98C51A14-5376-0247-A676-159DE4D79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341" y="2023186"/>
            <a:ext cx="5884397" cy="3262270"/>
          </a:xfrm>
          <a:prstGeom prst="rect">
            <a:avLst/>
          </a:prstGeom>
          <a:effectLst>
            <a:outerShdw blurRad="63500" sx="102000" sy="102000" algn="ctr" rotWithShape="0">
              <a:prstClr val="black">
                <a:alpha val="40000"/>
              </a:prstClr>
            </a:outerShdw>
          </a:effectLst>
        </p:spPr>
      </p:pic>
      <p:sp>
        <p:nvSpPr>
          <p:cNvPr id="6" name="Title 3">
            <a:extLst>
              <a:ext uri="{FF2B5EF4-FFF2-40B4-BE49-F238E27FC236}">
                <a16:creationId xmlns:a16="http://schemas.microsoft.com/office/drawing/2014/main" id="{48A20BC1-1C41-EA66-228B-F74512FCC182}"/>
              </a:ext>
            </a:extLst>
          </p:cNvPr>
          <p:cNvSpPr txBox="1">
            <a:spLocks/>
          </p:cNvSpPr>
          <p:nvPr/>
        </p:nvSpPr>
        <p:spPr>
          <a:xfrm>
            <a:off x="5868490" y="5561094"/>
            <a:ext cx="5532098" cy="495057"/>
          </a:xfrm>
          <a:prstGeom prst="rect">
            <a:avLst/>
          </a:prstGeom>
        </p:spPr>
        <p:txBody>
          <a:bodyPr vert="horz" wrap="square" lIns="0" tIns="0" rIns="0" bIns="0" numCol="2" rtlCol="0" anchor="t">
            <a:no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200" b="1" i="1" u="none" strike="noStrike" kern="1200" cap="none" spc="0" normalizeH="0" baseline="0">
                <a:ln w="3175">
                  <a:noFill/>
                </a:ln>
                <a:solidFill>
                  <a:schemeClr val="tx1"/>
                </a:solidFill>
                <a:effectLst/>
                <a:uLnTx/>
                <a:uFillTx/>
                <a:latin typeface="+mn-lt"/>
                <a:ea typeface="+mn-ea"/>
                <a:cs typeface="Segoe UI" pitchFamily="34" charset="0"/>
              </a:rPr>
              <a:t>Dynamics 365 Customer Service &amp; Sales </a:t>
            </a:r>
            <a:r>
              <a:rPr kumimoji="0" lang="en-GB" sz="1200" b="0" i="1" u="none" strike="noStrike" kern="1200" cap="none" spc="0" normalizeH="0" baseline="0">
                <a:ln w="3175">
                  <a:noFill/>
                </a:ln>
                <a:solidFill>
                  <a:schemeClr val="tx1"/>
                </a:solidFill>
                <a:effectLst/>
                <a:uLnTx/>
                <a:uFillTx/>
                <a:latin typeface="+mn-lt"/>
                <a:ea typeface="+mn-ea"/>
                <a:cs typeface="Segoe UI" pitchFamily="34" charset="0"/>
              </a:rPr>
              <a:t>(public preview April)</a:t>
            </a: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sz="1200" i="1" spc="0">
              <a:solidFill>
                <a:schemeClr val="tx1"/>
              </a:solidFill>
              <a:latin typeface="+mn-lt"/>
            </a:endParaRP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200" b="1" i="1" u="none" strike="noStrike" kern="1200" cap="none" spc="0" normalizeH="0" baseline="0">
                <a:ln w="3175">
                  <a:noFill/>
                </a:ln>
                <a:solidFill>
                  <a:schemeClr val="tx1"/>
                </a:solidFill>
                <a:effectLst/>
                <a:uLnTx/>
                <a:uFillTx/>
                <a:latin typeface="+mn-lt"/>
                <a:ea typeface="+mn-ea"/>
                <a:cs typeface="Segoe UI" pitchFamily="34" charset="0"/>
              </a:rPr>
              <a:t>Power Apps: </a:t>
            </a:r>
            <a:r>
              <a:rPr kumimoji="0" lang="en-GB" sz="1200" b="0" i="1" u="none" strike="noStrike" kern="1200" cap="none" spc="0" normalizeH="0" baseline="0">
                <a:ln w="3175">
                  <a:noFill/>
                </a:ln>
                <a:solidFill>
                  <a:schemeClr val="tx1"/>
                </a:solidFill>
                <a:effectLst/>
                <a:uLnTx/>
                <a:uFillTx/>
                <a:latin typeface="+mn-lt"/>
                <a:ea typeface="+mn-ea"/>
                <a:cs typeface="Segoe UI" pitchFamily="34" charset="0"/>
              </a:rPr>
              <a:t>(Public Preview March)</a:t>
            </a:r>
          </a:p>
          <a:p>
            <a:pPr marL="171450" marR="0" lvl="0" indent="-171450" algn="l" defTabSz="932742"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200" b="1" i="1" spc="0">
                <a:solidFill>
                  <a:schemeClr val="tx1"/>
                </a:solidFill>
                <a:latin typeface="+mn-lt"/>
              </a:rPr>
              <a:t>P</a:t>
            </a:r>
            <a:r>
              <a:rPr kumimoji="0" lang="en-GB" sz="1200" b="1" i="1" u="none" strike="noStrike" kern="1200" cap="none" spc="0" normalizeH="0" baseline="0">
                <a:ln w="3175">
                  <a:noFill/>
                </a:ln>
                <a:solidFill>
                  <a:schemeClr val="tx1"/>
                </a:solidFill>
                <a:effectLst/>
                <a:uLnTx/>
                <a:uFillTx/>
                <a:latin typeface="+mn-lt"/>
                <a:ea typeface="+mn-ea"/>
                <a:cs typeface="Segoe UI" pitchFamily="34" charset="0"/>
              </a:rPr>
              <a:t>re-built partner apps</a:t>
            </a:r>
            <a:r>
              <a:rPr kumimoji="0" lang="en-GB" sz="1200" b="0" i="1" u="none" strike="noStrike" kern="1200" cap="none" spc="0" normalizeH="0" baseline="0">
                <a:ln w="3175">
                  <a:noFill/>
                </a:ln>
                <a:solidFill>
                  <a:schemeClr val="tx1"/>
                </a:solidFill>
                <a:effectLst/>
                <a:uLnTx/>
                <a:uFillTx/>
                <a:latin typeface="+mn-lt"/>
                <a:ea typeface="+mn-ea"/>
                <a:cs typeface="Segoe UI" pitchFamily="34" charset="0"/>
              </a:rPr>
              <a:t>: (Mid April)</a:t>
            </a:r>
          </a:p>
        </p:txBody>
      </p:sp>
      <p:sp>
        <p:nvSpPr>
          <p:cNvPr id="8" name="TextBox 7">
            <a:extLst>
              <a:ext uri="{FF2B5EF4-FFF2-40B4-BE49-F238E27FC236}">
                <a16:creationId xmlns:a16="http://schemas.microsoft.com/office/drawing/2014/main" id="{336CB3D6-E311-B8C4-F4B0-ADB7E7B0FFBB}"/>
              </a:ext>
            </a:extLst>
          </p:cNvPr>
          <p:cNvSpPr txBox="1"/>
          <p:nvPr/>
        </p:nvSpPr>
        <p:spPr>
          <a:xfrm>
            <a:off x="5919777" y="6094152"/>
            <a:ext cx="5429524" cy="461665"/>
          </a:xfrm>
          <a:prstGeom prst="rect">
            <a:avLst/>
          </a:prstGeom>
          <a:noFill/>
        </p:spPr>
        <p:txBody>
          <a:bodyPr wrap="square">
            <a:spAutoFit/>
          </a:bodyPr>
          <a:lstStyle/>
          <a:p>
            <a:pPr algn="ctr"/>
            <a:r>
              <a:rPr lang="en-GB" sz="1200">
                <a:solidFill>
                  <a:srgbClr val="7030A0"/>
                </a:solidFill>
                <a:hlinkClick r:id="rId4">
                  <a:extLst>
                    <a:ext uri="{A12FA001-AC4F-418D-AE19-62706E023703}">
                      <ahyp:hlinkClr xmlns:ahyp="http://schemas.microsoft.com/office/drawing/2018/hyperlinkcolor" val="tx"/>
                    </a:ext>
                  </a:extLst>
                </a:hlinkClick>
              </a:rPr>
              <a:t>A new way of working is taking shape: Frontier Transformation - Microsoft Dynamics 365 Blog</a:t>
            </a:r>
            <a:endParaRPr lang="en-US" sz="900">
              <a:solidFill>
                <a:srgbClr val="7030A0"/>
              </a:solidFill>
            </a:endParaRPr>
          </a:p>
        </p:txBody>
      </p:sp>
    </p:spTree>
    <p:extLst>
      <p:ext uri="{BB962C8B-B14F-4D97-AF65-F5344CB8AC3E}">
        <p14:creationId xmlns:p14="http://schemas.microsoft.com/office/powerpoint/2010/main" val="755558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125E-6 -3.7037E-7 L -3.125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4CF7-171D-8DAB-DE6F-6170940264A1}"/>
              </a:ext>
            </a:extLst>
          </p:cNvPr>
          <p:cNvSpPr>
            <a:spLocks noGrp="1"/>
          </p:cNvSpPr>
          <p:nvPr>
            <p:ph type="title"/>
          </p:nvPr>
        </p:nvSpPr>
        <p:spPr>
          <a:xfrm>
            <a:off x="574816" y="510988"/>
            <a:ext cx="11018520" cy="430887"/>
          </a:xfrm>
        </p:spPr>
        <p:txBody>
          <a:bodyPr/>
          <a:lstStyle/>
          <a:p>
            <a:r>
              <a:rPr lang="en-GB"/>
              <a:t>Introducing your </a:t>
            </a:r>
            <a:r>
              <a:rPr lang="en-GB" err="1"/>
              <a:t>favorite</a:t>
            </a:r>
            <a:r>
              <a:rPr lang="en-GB"/>
              <a:t> work apps—now in Microsoft 365 Copilot</a:t>
            </a:r>
            <a:endParaRPr lang="en-US"/>
          </a:p>
        </p:txBody>
      </p:sp>
      <p:pic>
        <p:nvPicPr>
          <p:cNvPr id="4" name="Online Media 3" title="Introducing your favorite work apps—now in Microsoft 365 Copilot">
            <a:hlinkClick r:id="" action="ppaction://media"/>
            <a:extLst>
              <a:ext uri="{FF2B5EF4-FFF2-40B4-BE49-F238E27FC236}">
                <a16:creationId xmlns:a16="http://schemas.microsoft.com/office/drawing/2014/main" id="{6D4801A6-A22E-B1B2-224F-ADC2A55D5093}"/>
              </a:ext>
            </a:extLst>
          </p:cNvPr>
          <p:cNvPicPr>
            <a:picLocks noGrp="1" noRot="1" noChangeAspect="1"/>
          </p:cNvPicPr>
          <p:nvPr>
            <p:ph sz="quarter" idx="10"/>
            <a:videoFile r:link="rId1"/>
          </p:nvPr>
        </p:nvPicPr>
        <p:blipFill>
          <a:blip r:embed="rId3"/>
          <a:stretch>
            <a:fillRect/>
          </a:stretch>
        </p:blipFill>
        <p:spPr>
          <a:xfrm>
            <a:off x="1816100" y="1435100"/>
            <a:ext cx="8555038" cy="48339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68137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78513-4B9A-0B20-E1AC-FB5AEDE991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FB8EDA-2C3D-6158-A358-0ED267ED0D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9839E13B-9FBD-E619-C9C8-590D4BFB25EB}"/>
              </a:ext>
            </a:extLst>
          </p:cNvPr>
          <p:cNvSpPr>
            <a:spLocks noGrp="1"/>
          </p:cNvSpPr>
          <p:nvPr>
            <p:ph type="title"/>
          </p:nvPr>
        </p:nvSpPr>
        <p:spPr>
          <a:xfrm>
            <a:off x="1953725" y="3429000"/>
            <a:ext cx="9144000" cy="498598"/>
          </a:xfrm>
        </p:spPr>
        <p:txBody>
          <a:bodyPr/>
          <a:lstStyle/>
          <a:p>
            <a:r>
              <a:rPr lang="en-US" noProof="0"/>
              <a:t>Agent 365</a:t>
            </a:r>
          </a:p>
        </p:txBody>
      </p:sp>
      <p:pic>
        <p:nvPicPr>
          <p:cNvPr id="5" name="Picture 4" descr="Agent 365: AI Agent Management for Microsoft 365">
            <a:extLst>
              <a:ext uri="{FF2B5EF4-FFF2-40B4-BE49-F238E27FC236}">
                <a16:creationId xmlns:a16="http://schemas.microsoft.com/office/drawing/2014/main" id="{A1396902-035B-73CA-B9EA-EB4F659F46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5" t="7705" r="18745" b="29292"/>
          <a:stretch>
            <a:fillRect/>
          </a:stretch>
        </p:blipFill>
        <p:spPr bwMode="auto">
          <a:xfrm>
            <a:off x="744443" y="3234313"/>
            <a:ext cx="869079" cy="87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21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32399"/>
          </a:xfrm>
        </p:spPr>
        <p:txBody>
          <a:bodyPr/>
          <a:lstStyle/>
          <a:p>
            <a:pPr defTabSz="914400" fontAlgn="base">
              <a:lnSpc>
                <a:spcPct val="90000"/>
              </a:lnSpc>
              <a:spcAft>
                <a:spcPct val="0"/>
              </a:spcAft>
            </a:pPr>
            <a:r>
              <a:rPr lang="en-GB" sz="2400" b="1" noProof="0">
                <a:gradFill>
                  <a:gsLst>
                    <a:gs pos="971">
                      <a:srgbClr val="2897CE"/>
                    </a:gs>
                    <a:gs pos="100000">
                      <a:srgbClr val="8678D6"/>
                    </a:gs>
                  </a:gsLst>
                  <a:lin ang="2700000" scaled="0"/>
                </a:gradFill>
                <a:latin typeface="Segoe UI Semibold"/>
                <a:cs typeface="Segoe UI Semibold"/>
              </a:rPr>
              <a:t>Agent 365 - Generally available on May 1 at $15 per user per month.</a:t>
            </a:r>
            <a:endParaRPr lang="en-US" sz="24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6096000" y="1389742"/>
            <a:ext cx="579446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18">
            <a:extLst>
              <a:ext uri="{FF2B5EF4-FFF2-40B4-BE49-F238E27FC236}">
                <a16:creationId xmlns:a16="http://schemas.microsoft.com/office/drawing/2014/main" id="{379601B0-2D2F-F448-BE8D-5920B3727F02}"/>
              </a:ext>
              <a:ext uri="{C183D7F6-B498-43B3-948B-1728B52AA6E4}">
                <adec:decorative xmlns:adec="http://schemas.microsoft.com/office/drawing/2017/decorative" val="1"/>
              </a:ext>
            </a:extLst>
          </p:cNvPr>
          <p:cNvSpPr>
            <a:spLocks/>
          </p:cNvSpPr>
          <p:nvPr/>
        </p:nvSpPr>
        <p:spPr bwMode="auto">
          <a:xfrm rot="5400000" flipV="1">
            <a:off x="10907044" y="-498525"/>
            <a:ext cx="332403" cy="2237509"/>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itle 3">
            <a:extLst>
              <a:ext uri="{FF2B5EF4-FFF2-40B4-BE49-F238E27FC236}">
                <a16:creationId xmlns:a16="http://schemas.microsoft.com/office/drawing/2014/main" id="{DF6AD574-3D7C-9BC0-E48F-C2CB37575F44}"/>
              </a:ext>
            </a:extLst>
          </p:cNvPr>
          <p:cNvSpPr txBox="1">
            <a:spLocks/>
          </p:cNvSpPr>
          <p:nvPr/>
        </p:nvSpPr>
        <p:spPr>
          <a:xfrm>
            <a:off x="10077450" y="534054"/>
            <a:ext cx="2114550"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noProof="0">
                <a:solidFill>
                  <a:srgbClr val="FFFFFF"/>
                </a:solidFill>
                <a:latin typeface="Segoe Sans Display Semibold"/>
              </a:rPr>
              <a:t>Generally available May 1</a:t>
            </a:r>
            <a:r>
              <a:rPr lang="en-US" sz="1100" i="1" spc="0" baseline="30000" noProof="0">
                <a:solidFill>
                  <a:srgbClr val="FFFFFF"/>
                </a:solidFill>
                <a:latin typeface="Segoe Sans Display Semibold"/>
              </a:rPr>
              <a:t>st</a:t>
            </a:r>
            <a:r>
              <a:rPr lang="en-US" sz="1100" i="1" spc="0" noProof="0">
                <a:solidFill>
                  <a:srgbClr val="FFFFFF"/>
                </a:solidFill>
                <a:latin typeface="Segoe Sans Display Semibold"/>
              </a:rPr>
              <a:t> 2026 </a:t>
            </a:r>
            <a:endParaRPr kumimoji="0" lang="en-US" sz="11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351140" y="1096103"/>
            <a:ext cx="531184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Agent 365 is the enterprise control plane for AI agents, giving IT and security leaders one place to manage, secure, and govern agents using the same tools and processes they already use for employees.</a:t>
            </a:r>
          </a:p>
          <a:p>
            <a:pPr marL="0" indent="0" fontAlgn="t">
              <a:buNone/>
            </a:pPr>
            <a:endParaRPr lang="en-GB" sz="1400"/>
          </a:p>
          <a:p>
            <a:pPr fontAlgn="t"/>
            <a:r>
              <a:rPr lang="en-GB" sz="1600" b="1"/>
              <a:t>Unified Agent Management:</a:t>
            </a:r>
            <a:r>
              <a:rPr lang="en-GB" sz="1600"/>
              <a:t> Provides a single environment for IT to observe, secure, and govern all agents across the organization.</a:t>
            </a:r>
          </a:p>
          <a:p>
            <a:pPr fontAlgn="t"/>
            <a:endParaRPr lang="en-GB" sz="1600"/>
          </a:p>
          <a:p>
            <a:pPr fontAlgn="t"/>
            <a:r>
              <a:rPr lang="en-GB" sz="1600" b="1"/>
              <a:t>Extends Existing Controls:</a:t>
            </a:r>
            <a:r>
              <a:rPr lang="en-GB" sz="1600"/>
              <a:t> Uses familiar Microsoft tools—Admin Center, Defender, Entra, and Purview—so organizations can manage agents just like users.</a:t>
            </a:r>
          </a:p>
          <a:p>
            <a:pPr fontAlgn="t"/>
            <a:endParaRPr lang="en-GB" sz="1600"/>
          </a:p>
          <a:p>
            <a:pPr fontAlgn="t"/>
            <a:r>
              <a:rPr lang="en-GB" sz="1600" b="1"/>
              <a:t>Enterprise‑Scale Readiness:</a:t>
            </a:r>
            <a:r>
              <a:rPr lang="en-GB" sz="1600"/>
              <a:t> Enables shift from small‑scale agent experimentation to full, organization‑wide operations.</a:t>
            </a:r>
          </a:p>
          <a:p>
            <a:pPr fontAlgn="t"/>
            <a:endParaRPr lang="en-GB" sz="1600"/>
          </a:p>
          <a:p>
            <a:pPr fontAlgn="t"/>
            <a:r>
              <a:rPr lang="en-GB" sz="1600" b="1"/>
              <a:t>Availability:</a:t>
            </a:r>
            <a:r>
              <a:rPr lang="en-GB" sz="1600"/>
              <a:t> Generally available on May 1 at $15 per user per month.</a:t>
            </a:r>
          </a:p>
        </p:txBody>
      </p:sp>
      <p:sp>
        <p:nvSpPr>
          <p:cNvPr id="19" name="TextBox 18">
            <a:extLst>
              <a:ext uri="{FF2B5EF4-FFF2-40B4-BE49-F238E27FC236}">
                <a16:creationId xmlns:a16="http://schemas.microsoft.com/office/drawing/2014/main" id="{4F544B8A-B712-FF12-7A2F-B5C726AAD1C9}"/>
              </a:ext>
            </a:extLst>
          </p:cNvPr>
          <p:cNvSpPr txBox="1"/>
          <p:nvPr/>
        </p:nvSpPr>
        <p:spPr>
          <a:xfrm>
            <a:off x="6529015" y="1195842"/>
            <a:ext cx="4928435"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365:The Control plane for agents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Microsoft Agent 365 product user interface.">
            <a:extLst>
              <a:ext uri="{FF2B5EF4-FFF2-40B4-BE49-F238E27FC236}">
                <a16:creationId xmlns:a16="http://schemas.microsoft.com/office/drawing/2014/main" id="{85E8F25B-ADDC-FD60-05E8-57FAFBDD3CA1}"/>
              </a:ext>
            </a:extLst>
          </p:cNvPr>
          <p:cNvPicPr>
            <a:picLocks noChangeAspect="1"/>
          </p:cNvPicPr>
          <p:nvPr/>
        </p:nvPicPr>
        <p:blipFill>
          <a:blip r:embed="rId3"/>
          <a:stretch>
            <a:fillRect/>
          </a:stretch>
        </p:blipFill>
        <p:spPr>
          <a:xfrm>
            <a:off x="6320252" y="2171181"/>
            <a:ext cx="5345959" cy="3007102"/>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6569925" y="5400548"/>
            <a:ext cx="4869324" cy="523220"/>
          </a:xfrm>
          <a:prstGeom prst="rect">
            <a:avLst/>
          </a:prstGeom>
          <a:noFill/>
        </p:spPr>
        <p:txBody>
          <a:bodyPr wrap="square">
            <a:spAutoFit/>
          </a:bodyPr>
          <a:lstStyle/>
          <a:p>
            <a:pPr algn="ctr"/>
            <a:r>
              <a:rPr lang="en-GB" sz="1400">
                <a:solidFill>
                  <a:srgbClr val="7030A0"/>
                </a:solidFill>
                <a:hlinkClick r:id="rId4">
                  <a:extLst>
                    <a:ext uri="{A12FA001-AC4F-418D-AE19-62706E023703}">
                      <ahyp:hlinkClr xmlns:ahyp="http://schemas.microsoft.com/office/drawing/2018/hyperlinkcolor" val="tx"/>
                    </a:ext>
                  </a:extLst>
                </a:hlinkClick>
              </a:rPr>
              <a:t>Secure agentic AI for your Frontier Transformation | Microsoft Security Blog</a:t>
            </a:r>
            <a:endParaRPr lang="en-US" sz="1100" noProof="0">
              <a:solidFill>
                <a:srgbClr val="7030A0"/>
              </a:solidFill>
            </a:endParaRPr>
          </a:p>
        </p:txBody>
      </p:sp>
    </p:spTree>
    <p:extLst>
      <p:ext uri="{BB962C8B-B14F-4D97-AF65-F5344CB8AC3E}">
        <p14:creationId xmlns:p14="http://schemas.microsoft.com/office/powerpoint/2010/main" val="76762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D67AF-C7C8-1E31-D4BA-35BF836CC65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AFBFE9C-6D11-8AC6-1371-E27E7AFE84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7" y="4846784"/>
            <a:ext cx="4788759" cy="1861672"/>
          </a:xfrm>
          <a:prstGeom prst="rect">
            <a:avLst/>
          </a:prstGeom>
        </p:spPr>
      </p:pic>
      <p:sp>
        <p:nvSpPr>
          <p:cNvPr id="4" name="TextBox 3">
            <a:extLst>
              <a:ext uri="{FF2B5EF4-FFF2-40B4-BE49-F238E27FC236}">
                <a16:creationId xmlns:a16="http://schemas.microsoft.com/office/drawing/2014/main" id="{C1253D1E-37D9-B0BE-3E8D-479F7E64E6F7}"/>
              </a:ext>
              <a:ext uri="{C183D7F6-B498-43B3-948B-1728B52AA6E4}">
                <adec:decorative xmlns:adec="http://schemas.microsoft.com/office/drawing/2017/decorative" val="1"/>
              </a:ext>
            </a:extLst>
          </p:cNvPr>
          <p:cNvSpPr txBox="1"/>
          <p:nvPr/>
        </p:nvSpPr>
        <p:spPr>
          <a:xfrm>
            <a:off x="318943" y="1346919"/>
            <a:ext cx="6739415" cy="3608414"/>
          </a:xfrm>
          <a:prstGeom prst="roundRect">
            <a:avLst>
              <a:gd name="adj" fmla="val 15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2" name="TextBox 1">
            <a:extLst>
              <a:ext uri="{FF2B5EF4-FFF2-40B4-BE49-F238E27FC236}">
                <a16:creationId xmlns:a16="http://schemas.microsoft.com/office/drawing/2014/main" id="{400E2B66-BD5F-A77A-A411-4AD75F8F4C98}"/>
              </a:ext>
              <a:ext uri="{C183D7F6-B498-43B3-948B-1728B52AA6E4}">
                <adec:decorative xmlns:adec="http://schemas.microsoft.com/office/drawing/2017/decorative" val="1"/>
              </a:ext>
            </a:extLst>
          </p:cNvPr>
          <p:cNvSpPr txBox="1"/>
          <p:nvPr/>
        </p:nvSpPr>
        <p:spPr>
          <a:xfrm>
            <a:off x="318944" y="5342025"/>
            <a:ext cx="6767934" cy="1157886"/>
          </a:xfrm>
          <a:prstGeom prst="roundRect">
            <a:avLst>
              <a:gd name="adj" fmla="val 1579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16A745C3-EB28-F383-3340-18F4A1868627}"/>
              </a:ext>
            </a:extLst>
          </p:cNvPr>
          <p:cNvSpPr>
            <a:spLocks noGrp="1"/>
          </p:cNvSpPr>
          <p:nvPr>
            <p:ph type="title" idx="4294967295"/>
          </p:nvPr>
        </p:nvSpPr>
        <p:spPr>
          <a:xfrm>
            <a:off x="2698473" y="65220"/>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400"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GB" sz="2400" i="1">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Frontier Transformation with Copilot and agents</a:t>
            </a:r>
            <a:endParaRPr kumimoji="0" lang="en-US" sz="2400" b="0" i="1" u="none" strike="noStrike" kern="1200" cap="none" spc="-5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FE0EE33E-42A1-F006-1072-81ADFAF9564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89026" y="180556"/>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Box 4">
            <a:extLst>
              <a:ext uri="{FF2B5EF4-FFF2-40B4-BE49-F238E27FC236}">
                <a16:creationId xmlns:a16="http://schemas.microsoft.com/office/drawing/2014/main" id="{79A38A5B-B53A-E4BB-424C-772AE1AB87A3}"/>
              </a:ext>
            </a:extLst>
          </p:cNvPr>
          <p:cNvSpPr txBox="1"/>
          <p:nvPr/>
        </p:nvSpPr>
        <p:spPr>
          <a:xfrm>
            <a:off x="318943" y="1188399"/>
            <a:ext cx="5777057" cy="436731"/>
          </a:xfrm>
          <a:prstGeom prst="roundRect">
            <a:avLst>
              <a:gd name="adj" fmla="val 50000"/>
            </a:avLst>
          </a:prstGeom>
          <a:gradFill flip="none" rotWithShape="1">
            <a:gsLst>
              <a:gs pos="81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bg1"/>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Wave 3 of Microsoft 365 Copilot</a:t>
            </a:r>
            <a:endParaRPr lang="en-US"/>
          </a:p>
        </p:txBody>
      </p:sp>
      <p:sp>
        <p:nvSpPr>
          <p:cNvPr id="6" name="TextBox 5">
            <a:extLst>
              <a:ext uri="{FF2B5EF4-FFF2-40B4-BE49-F238E27FC236}">
                <a16:creationId xmlns:a16="http://schemas.microsoft.com/office/drawing/2014/main" id="{83EA33C2-690E-F8A9-9F1D-A0F9E96CE126}"/>
              </a:ext>
            </a:extLst>
          </p:cNvPr>
          <p:cNvSpPr txBox="1"/>
          <p:nvPr/>
        </p:nvSpPr>
        <p:spPr>
          <a:xfrm>
            <a:off x="259261" y="1597183"/>
            <a:ext cx="6739415" cy="2720067"/>
          </a:xfrm>
          <a:prstGeom prst="rect">
            <a:avLst/>
          </a:prstGeom>
          <a:noFill/>
        </p:spPr>
        <p:txBody>
          <a:bodyPr wrap="square" numCol="1">
            <a:noAutofit/>
          </a:bodyPr>
          <a:lstStyle/>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Copilot in Word, Excel, PowerPoint, and Outlook </a:t>
            </a:r>
            <a:r>
              <a:rPr lang="en-GB" i="1">
                <a:latin typeface="Segoe UI" panose="020B0502040204020203" pitchFamily="34" charset="0"/>
                <a:cs typeface="Segoe UI" panose="020B0502040204020203" pitchFamily="34" charset="0"/>
              </a:rPr>
              <a:t>(formerly Agent Mode)</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Copilot in Outlook: </a:t>
            </a:r>
            <a:r>
              <a:rPr lang="en-GB" i="1">
                <a:latin typeface="Segoe UI" panose="020B0502040204020203" pitchFamily="34" charset="0"/>
                <a:cs typeface="Segoe UI" panose="020B0502040204020203" pitchFamily="34" charset="0"/>
              </a:rPr>
              <a:t>New agentic experiences</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Word, Excel, PowerPoint, and Outlook Agents in Copilot Chat</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Apps and Agents in Copilot Chat</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Copilot </a:t>
            </a:r>
            <a:r>
              <a:rPr lang="en-GB" err="1">
                <a:latin typeface="Segoe UI" panose="020B0502040204020203" pitchFamily="34" charset="0"/>
                <a:cs typeface="Segoe UI" panose="020B0502040204020203" pitchFamily="34" charset="0"/>
              </a:rPr>
              <a:t>Cowork</a:t>
            </a:r>
            <a:r>
              <a:rPr lang="en-GB">
                <a:latin typeface="Segoe UI" panose="020B0502040204020203" pitchFamily="34" charset="0"/>
                <a:cs typeface="Segoe UI" panose="020B0502040204020203" pitchFamily="34" charset="0"/>
              </a:rPr>
              <a:t>: </a:t>
            </a:r>
            <a:r>
              <a:rPr lang="en-US" i="1"/>
              <a:t>A New Way of getting Work done</a:t>
            </a:r>
            <a:endParaRPr lang="en-GB" i="1">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Bring Copilot and agents into Dynamics 365 and Power Apps</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Multi‑model intelligence</a:t>
            </a:r>
            <a:endParaRPr lang="en-US" noProof="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6D176DE-3965-27C3-BC37-306C9DDDAB87}"/>
              </a:ext>
            </a:extLst>
          </p:cNvPr>
          <p:cNvSpPr txBox="1"/>
          <p:nvPr/>
        </p:nvSpPr>
        <p:spPr>
          <a:xfrm>
            <a:off x="318943" y="5197080"/>
            <a:ext cx="2712701" cy="411787"/>
          </a:xfrm>
          <a:prstGeom prst="roundRect">
            <a:avLst>
              <a:gd name="adj" fmla="val 50000"/>
            </a:avLst>
          </a:prstGeom>
          <a:gradFill flip="none" rotWithShape="1">
            <a:gsLst>
              <a:gs pos="81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bg1"/>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Work IQ</a:t>
            </a:r>
          </a:p>
        </p:txBody>
      </p:sp>
      <p:pic>
        <p:nvPicPr>
          <p:cNvPr id="27" name="Graphic 26">
            <a:extLst>
              <a:ext uri="{FF2B5EF4-FFF2-40B4-BE49-F238E27FC236}">
                <a16:creationId xmlns:a16="http://schemas.microsoft.com/office/drawing/2014/main" id="{9240A6A3-ED1F-4963-ECCB-3F703CE2C0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443" y="5224592"/>
            <a:ext cx="388174" cy="356761"/>
          </a:xfrm>
          <a:prstGeom prst="rect">
            <a:avLst/>
          </a:prstGeom>
          <a:effectLst/>
        </p:spPr>
      </p:pic>
      <p:sp>
        <p:nvSpPr>
          <p:cNvPr id="18" name="TextBox 17">
            <a:extLst>
              <a:ext uri="{FF2B5EF4-FFF2-40B4-BE49-F238E27FC236}">
                <a16:creationId xmlns:a16="http://schemas.microsoft.com/office/drawing/2014/main" id="{C92EAB50-2F12-AD9D-C20D-ED02931CD9C7}"/>
              </a:ext>
            </a:extLst>
          </p:cNvPr>
          <p:cNvSpPr txBox="1"/>
          <p:nvPr/>
        </p:nvSpPr>
        <p:spPr>
          <a:xfrm>
            <a:off x="299911" y="5519251"/>
            <a:ext cx="6767934" cy="89096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Work IQ API</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Dataverse in Work IQ</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Copilot Memory: Chat History</a:t>
            </a:r>
          </a:p>
        </p:txBody>
      </p:sp>
      <p:sp>
        <p:nvSpPr>
          <p:cNvPr id="19" name="TextBox 18">
            <a:extLst>
              <a:ext uri="{FF2B5EF4-FFF2-40B4-BE49-F238E27FC236}">
                <a16:creationId xmlns:a16="http://schemas.microsoft.com/office/drawing/2014/main" id="{F971E26F-386D-052E-64F3-681B327D41D2}"/>
              </a:ext>
              <a:ext uri="{C183D7F6-B498-43B3-948B-1728B52AA6E4}">
                <adec:decorative xmlns:adec="http://schemas.microsoft.com/office/drawing/2017/decorative" val="1"/>
              </a:ext>
            </a:extLst>
          </p:cNvPr>
          <p:cNvSpPr txBox="1"/>
          <p:nvPr/>
        </p:nvSpPr>
        <p:spPr>
          <a:xfrm>
            <a:off x="7244528" y="1372416"/>
            <a:ext cx="4803065" cy="2738306"/>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20" name="TextBox 19">
            <a:extLst>
              <a:ext uri="{FF2B5EF4-FFF2-40B4-BE49-F238E27FC236}">
                <a16:creationId xmlns:a16="http://schemas.microsoft.com/office/drawing/2014/main" id="{C06B591E-A372-4533-687A-C1FF3A562D98}"/>
              </a:ext>
            </a:extLst>
          </p:cNvPr>
          <p:cNvSpPr txBox="1"/>
          <p:nvPr/>
        </p:nvSpPr>
        <p:spPr>
          <a:xfrm>
            <a:off x="7250862" y="1213895"/>
            <a:ext cx="4110703" cy="411235"/>
          </a:xfrm>
          <a:prstGeom prst="roundRect">
            <a:avLst>
              <a:gd name="adj" fmla="val 50000"/>
            </a:avLst>
          </a:prstGeom>
          <a:gradFill flip="none" rotWithShape="1">
            <a:gsLst>
              <a:gs pos="81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2000" noProof="0">
                <a:solidFill>
                  <a:schemeClr val="bg1"/>
                </a:solidFill>
                <a:latin typeface="Segoe UI Semibold" panose="020B0502040204020203" pitchFamily="34" charset="0"/>
                <a:cs typeface="Segoe UI Semibold" panose="020B0502040204020203" pitchFamily="34" charset="0"/>
              </a:rPr>
              <a:t>Agents   </a:t>
            </a:r>
          </a:p>
        </p:txBody>
      </p:sp>
      <p:pic>
        <p:nvPicPr>
          <p:cNvPr id="23" name="Picture 22">
            <a:extLst>
              <a:ext uri="{FF2B5EF4-FFF2-40B4-BE49-F238E27FC236}">
                <a16:creationId xmlns:a16="http://schemas.microsoft.com/office/drawing/2014/main" id="{40E9A786-51BD-D817-A629-719CCD0A2D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463463" y="1245019"/>
            <a:ext cx="355687" cy="355687"/>
          </a:xfrm>
          <a:prstGeom prst="rect">
            <a:avLst/>
          </a:prstGeom>
        </p:spPr>
      </p:pic>
      <p:sp>
        <p:nvSpPr>
          <p:cNvPr id="21" name="TextBox 20">
            <a:extLst>
              <a:ext uri="{FF2B5EF4-FFF2-40B4-BE49-F238E27FC236}">
                <a16:creationId xmlns:a16="http://schemas.microsoft.com/office/drawing/2014/main" id="{CAC1FB53-45E4-EA46-1361-A4B11EB3D155}"/>
              </a:ext>
            </a:extLst>
          </p:cNvPr>
          <p:cNvSpPr txBox="1"/>
          <p:nvPr/>
        </p:nvSpPr>
        <p:spPr>
          <a:xfrm>
            <a:off x="7155039" y="1526838"/>
            <a:ext cx="4777700" cy="2533707"/>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Agent recommendations</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Agents using Apps SDK and MCP Apps</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Evaluate agents in Copilot Studio</a:t>
            </a:r>
          </a:p>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Dynamics 365 Sales, Customer Service, Power Apps and Partner Apps appear as rich, in‑chat agents</a:t>
            </a:r>
          </a:p>
        </p:txBody>
      </p:sp>
      <p:sp>
        <p:nvSpPr>
          <p:cNvPr id="12" name="TextBox 11">
            <a:extLst>
              <a:ext uri="{FF2B5EF4-FFF2-40B4-BE49-F238E27FC236}">
                <a16:creationId xmlns:a16="http://schemas.microsoft.com/office/drawing/2014/main" id="{8AE83384-A3A4-ED0B-F45E-DE0EE9518DB7}"/>
              </a:ext>
              <a:ext uri="{C183D7F6-B498-43B3-948B-1728B52AA6E4}">
                <adec:decorative xmlns:adec="http://schemas.microsoft.com/office/drawing/2017/decorative" val="1"/>
              </a:ext>
            </a:extLst>
          </p:cNvPr>
          <p:cNvSpPr txBox="1"/>
          <p:nvPr/>
        </p:nvSpPr>
        <p:spPr>
          <a:xfrm>
            <a:off x="7250862" y="4569455"/>
            <a:ext cx="4803065" cy="729325"/>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13" name="TextBox 12">
            <a:extLst>
              <a:ext uri="{FF2B5EF4-FFF2-40B4-BE49-F238E27FC236}">
                <a16:creationId xmlns:a16="http://schemas.microsoft.com/office/drawing/2014/main" id="{266060F4-B8C9-0E72-1822-A5CB3A294C39}"/>
              </a:ext>
            </a:extLst>
          </p:cNvPr>
          <p:cNvSpPr txBox="1"/>
          <p:nvPr/>
        </p:nvSpPr>
        <p:spPr>
          <a:xfrm>
            <a:off x="7244528" y="4430814"/>
            <a:ext cx="4110703" cy="395769"/>
          </a:xfrm>
          <a:prstGeom prst="roundRect">
            <a:avLst>
              <a:gd name="adj" fmla="val 50000"/>
            </a:avLst>
          </a:prstGeom>
          <a:gradFill flip="none" rotWithShape="1">
            <a:gsLst>
              <a:gs pos="81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bg1"/>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Agent 365</a:t>
            </a:r>
          </a:p>
        </p:txBody>
      </p:sp>
      <p:pic>
        <p:nvPicPr>
          <p:cNvPr id="24" name="Picture 4">
            <a:extLst>
              <a:ext uri="{FF2B5EF4-FFF2-40B4-BE49-F238E27FC236}">
                <a16:creationId xmlns:a16="http://schemas.microsoft.com/office/drawing/2014/main" id="{C66EF47C-5360-75C0-7DD3-0274A3D2C942}"/>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75" t="7705" r="18745" b="29292"/>
          <a:stretch>
            <a:fillRect/>
          </a:stretch>
        </p:blipFill>
        <p:spPr bwMode="auto">
          <a:xfrm>
            <a:off x="8270271" y="4455698"/>
            <a:ext cx="329555" cy="3312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C7A7C0B-1FB1-EC94-4A8F-A2003F8086A1}"/>
              </a:ext>
            </a:extLst>
          </p:cNvPr>
          <p:cNvSpPr txBox="1"/>
          <p:nvPr/>
        </p:nvSpPr>
        <p:spPr>
          <a:xfrm>
            <a:off x="7184058" y="4776961"/>
            <a:ext cx="4688998" cy="456215"/>
          </a:xfrm>
          <a:prstGeom prst="rect">
            <a:avLst/>
          </a:prstGeom>
          <a:noFill/>
        </p:spPr>
        <p:txBody>
          <a:bodyPr wrap="square" numCol="1">
            <a:spAutoFit/>
          </a:bodyPr>
          <a:lstStyle/>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Generally available on May 1</a:t>
            </a:r>
          </a:p>
        </p:txBody>
      </p:sp>
      <p:grpSp>
        <p:nvGrpSpPr>
          <p:cNvPr id="8" name="Group 7">
            <a:extLst>
              <a:ext uri="{FF2B5EF4-FFF2-40B4-BE49-F238E27FC236}">
                <a16:creationId xmlns:a16="http://schemas.microsoft.com/office/drawing/2014/main" id="{75C1D611-B2E6-32DB-2A4B-1C95E51D915F}"/>
              </a:ext>
              <a:ext uri="{C183D7F6-B498-43B3-948B-1728B52AA6E4}">
                <adec:decorative xmlns:adec="http://schemas.microsoft.com/office/drawing/2017/decorative" val="1"/>
              </a:ext>
            </a:extLst>
          </p:cNvPr>
          <p:cNvGrpSpPr/>
          <p:nvPr/>
        </p:nvGrpSpPr>
        <p:grpSpPr>
          <a:xfrm>
            <a:off x="10814383" y="499"/>
            <a:ext cx="1467851" cy="1219186"/>
            <a:chOff x="10404657" y="488"/>
            <a:chExt cx="1903493" cy="1955102"/>
          </a:xfrm>
          <a:solidFill>
            <a:srgbClr val="727372"/>
          </a:solidFill>
        </p:grpSpPr>
        <p:sp>
          <p:nvSpPr>
            <p:cNvPr id="9" name="Diagonal Stripe 8">
              <a:extLst>
                <a:ext uri="{FF2B5EF4-FFF2-40B4-BE49-F238E27FC236}">
                  <a16:creationId xmlns:a16="http://schemas.microsoft.com/office/drawing/2014/main" id="{92289B34-18FA-F9EB-BB8E-28A4E4B7734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5395673E-6B47-5D0A-0F56-926DCE91B8EE}"/>
                </a:ext>
              </a:extLst>
            </p:cNvPr>
            <p:cNvSpPr txBox="1"/>
            <p:nvPr/>
          </p:nvSpPr>
          <p:spPr>
            <a:xfrm rot="2502686">
              <a:off x="10712080" y="609465"/>
              <a:ext cx="1596070"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a:ln>
                    <a:noFill/>
                  </a:ln>
                  <a:solidFill>
                    <a:srgbClr val="5C5AD4"/>
                  </a:solidFill>
                  <a:effectLst/>
                  <a:uLnTx/>
                  <a:uFillTx/>
                  <a:latin typeface="Segoe UI Semibold"/>
                </a:rPr>
                <a:t>As of </a:t>
              </a:r>
              <a:r>
                <a:rPr kumimoji="0" lang="en-US" sz="1100" b="0" i="0" u="none" strike="noStrike" kern="0" cap="none" spc="-71" normalizeH="0" baseline="0">
                  <a:ln>
                    <a:noFill/>
                  </a:ln>
                  <a:solidFill>
                    <a:srgbClr val="5C5AD4"/>
                  </a:solidFill>
                  <a:effectLst/>
                  <a:uLnTx/>
                  <a:uFillTx/>
                  <a:latin typeface="Segoe UI Semibold"/>
                </a:rPr>
                <a:t> 10</a:t>
              </a:r>
              <a:r>
                <a:rPr lang="en-US" sz="1100" kern="0" spc="-71" baseline="30000">
                  <a:solidFill>
                    <a:srgbClr val="5C5AD4"/>
                  </a:solidFill>
                  <a:latin typeface="Segoe UI Semibold"/>
                </a:rPr>
                <a:t>rd</a:t>
              </a:r>
              <a:r>
                <a:rPr lang="en-US" sz="1100" kern="0" spc="-71">
                  <a:solidFill>
                    <a:srgbClr val="5C5AD4"/>
                  </a:solidFill>
                  <a:latin typeface="Segoe UI Semibold"/>
                </a:rPr>
                <a:t> March</a:t>
              </a:r>
              <a:r>
                <a:rPr kumimoji="0" lang="en-US" sz="1100" b="0" i="0" u="none" strike="noStrike" kern="0" cap="none" spc="-71" normalizeH="0" baseline="0" noProof="0">
                  <a:ln>
                    <a:noFill/>
                  </a:ln>
                  <a:solidFill>
                    <a:srgbClr val="5C5AD4"/>
                  </a:solidFill>
                  <a:effectLst/>
                  <a:uLnTx/>
                  <a:uFillTx/>
                  <a:latin typeface="Segoe UI Semibold"/>
                </a:rPr>
                <a:t> 2026</a:t>
              </a:r>
            </a:p>
          </p:txBody>
        </p:sp>
      </p:grpSp>
      <p:sp>
        <p:nvSpPr>
          <p:cNvPr id="15" name="TextBox 14">
            <a:extLst>
              <a:ext uri="{FF2B5EF4-FFF2-40B4-BE49-F238E27FC236}">
                <a16:creationId xmlns:a16="http://schemas.microsoft.com/office/drawing/2014/main" id="{D2D5FEE3-72B7-0EF8-27F3-B9C8237A6692}"/>
              </a:ext>
              <a:ext uri="{C183D7F6-B498-43B3-948B-1728B52AA6E4}">
                <adec:decorative xmlns:adec="http://schemas.microsoft.com/office/drawing/2017/decorative" val="1"/>
              </a:ext>
            </a:extLst>
          </p:cNvPr>
          <p:cNvSpPr txBox="1"/>
          <p:nvPr/>
        </p:nvSpPr>
        <p:spPr>
          <a:xfrm>
            <a:off x="7257197" y="5708909"/>
            <a:ext cx="4803064" cy="79100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16" name="TextBox 15">
            <a:extLst>
              <a:ext uri="{FF2B5EF4-FFF2-40B4-BE49-F238E27FC236}">
                <a16:creationId xmlns:a16="http://schemas.microsoft.com/office/drawing/2014/main" id="{42DB727B-2529-1094-0694-A16E462CCA96}"/>
              </a:ext>
            </a:extLst>
          </p:cNvPr>
          <p:cNvSpPr txBox="1"/>
          <p:nvPr/>
        </p:nvSpPr>
        <p:spPr>
          <a:xfrm>
            <a:off x="7257197" y="5575960"/>
            <a:ext cx="4110703" cy="456215"/>
          </a:xfrm>
          <a:prstGeom prst="roundRect">
            <a:avLst>
              <a:gd name="adj" fmla="val 50000"/>
            </a:avLst>
          </a:prstGeom>
          <a:gradFill flip="none" rotWithShape="1">
            <a:gsLst>
              <a:gs pos="81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bg1"/>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Frontier Worker Suite</a:t>
            </a:r>
          </a:p>
        </p:txBody>
      </p:sp>
      <p:pic>
        <p:nvPicPr>
          <p:cNvPr id="25" name="Picture 2">
            <a:extLst>
              <a:ext uri="{FF2B5EF4-FFF2-40B4-BE49-F238E27FC236}">
                <a16:creationId xmlns:a16="http://schemas.microsoft.com/office/drawing/2014/main" id="{7A5DAF44-FC40-ED7D-801F-1E4C7ABF6FF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214" y="5615643"/>
            <a:ext cx="376851" cy="3768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A521609-AA0B-92DA-09DA-CA5775A4C498}"/>
              </a:ext>
            </a:extLst>
          </p:cNvPr>
          <p:cNvSpPr txBox="1"/>
          <p:nvPr/>
        </p:nvSpPr>
        <p:spPr>
          <a:xfrm>
            <a:off x="7190391" y="5973713"/>
            <a:ext cx="4711186" cy="456215"/>
          </a:xfrm>
          <a:prstGeom prst="rect">
            <a:avLst/>
          </a:prstGeom>
          <a:noFill/>
        </p:spPr>
        <p:txBody>
          <a:bodyPr wrap="square" numCol="1">
            <a:spAutoFit/>
          </a:bodyPr>
          <a:lstStyle/>
          <a:p>
            <a:pPr marL="285750" lvl="4" indent="-180000">
              <a:lnSpc>
                <a:spcPct val="150000"/>
              </a:lnSpc>
              <a:buFont typeface="Arial" panose="020B0604020202020204" pitchFamily="34" charset="0"/>
              <a:buChar char="•"/>
              <a:defRPr/>
            </a:pPr>
            <a:r>
              <a:rPr lang="en-GB">
                <a:latin typeface="Segoe UI" panose="020B0502040204020203" pitchFamily="34" charset="0"/>
                <a:cs typeface="Segoe UI" panose="020B0502040204020203" pitchFamily="34" charset="0"/>
              </a:rPr>
              <a:t>Introducing Microsoft 365 E7</a:t>
            </a:r>
          </a:p>
        </p:txBody>
      </p:sp>
      <p:pic>
        <p:nvPicPr>
          <p:cNvPr id="22" name="!Copilot">
            <a:extLst>
              <a:ext uri="{FF2B5EF4-FFF2-40B4-BE49-F238E27FC236}">
                <a16:creationId xmlns:a16="http://schemas.microsoft.com/office/drawing/2014/main" id="{4BC1AD29-C005-40F7-255A-9FE9246BE7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872" y="1188399"/>
            <a:ext cx="379797" cy="38307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4194254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path" presetSubtype="0" decel="100000" fill="hold" grpId="1" nodeType="withEffect">
                                  <p:stCondLst>
                                    <p:cond delay="0"/>
                                  </p:stCondLst>
                                  <p:childTnLst>
                                    <p:animMotion origin="layout" path="M 4.79167E-6 -4.07407E-6 L 4.79167E-6 0.03542 " pathEditMode="relative" rAng="0" ptsTypes="AA">
                                      <p:cBhvr>
                                        <p:cTn id="13" dur="700" spd="-100000" fill="hold"/>
                                        <p:tgtEl>
                                          <p:spTgt spid="4"/>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42" presetClass="path" presetSubtype="0" decel="100000" fill="hold" grpId="1" nodeType="withEffect">
                                  <p:stCondLst>
                                    <p:cond delay="0"/>
                                  </p:stCondLst>
                                  <p:childTnLst>
                                    <p:animMotion origin="layout" path="M -6.25E-7 4.81481E-6 L -6.25E-7 0.03541 " pathEditMode="relative" rAng="0" ptsTypes="AA">
                                      <p:cBhvr>
                                        <p:cTn id="23" dur="700" spd="-100000" fill="hold"/>
                                        <p:tgtEl>
                                          <p:spTgt spid="2"/>
                                        </p:tgtEl>
                                        <p:attrNameLst>
                                          <p:attrName>ppt_x</p:attrName>
                                          <p:attrName>ppt_y</p:attrName>
                                        </p:attrNameLst>
                                      </p:cBhvr>
                                      <p:rCtr x="0" y="1759"/>
                                    </p:animMotion>
                                  </p:childTnLst>
                                </p:cTn>
                              </p:par>
                            </p:childTnLst>
                          </p:cTn>
                        </p:par>
                        <p:par>
                          <p:cTn id="24" fill="hold">
                            <p:stCondLst>
                              <p:cond delay="14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42" presetClass="path" presetSubtype="0" decel="100000" fill="hold" grpId="1" nodeType="withEffect">
                                  <p:stCondLst>
                                    <p:cond delay="0"/>
                                  </p:stCondLst>
                                  <p:childTnLst>
                                    <p:animMotion origin="layout" path="M 4.16667E-6 1.48148E-6 L 4.16667E-6 0.03542 " pathEditMode="relative" rAng="0" ptsTypes="AA">
                                      <p:cBhvr>
                                        <p:cTn id="33" dur="700" spd="-100000" fill="hold"/>
                                        <p:tgtEl>
                                          <p:spTgt spid="19"/>
                                        </p:tgtEl>
                                        <p:attrNameLst>
                                          <p:attrName>ppt_x</p:attrName>
                                          <p:attrName>ppt_y</p:attrName>
                                        </p:attrNameLst>
                                      </p:cBhvr>
                                      <p:rCtr x="0" y="1759"/>
                                    </p:animMotion>
                                  </p:childTnLst>
                                </p:cTn>
                              </p:par>
                            </p:childTnLst>
                          </p:cTn>
                        </p:par>
                        <p:par>
                          <p:cTn id="34" fill="hold">
                            <p:stCondLst>
                              <p:cond delay="21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42" presetClass="path" presetSubtype="0" decel="100000" fill="hold" grpId="1" nodeType="withEffect">
                                  <p:stCondLst>
                                    <p:cond delay="0"/>
                                  </p:stCondLst>
                                  <p:childTnLst>
                                    <p:animMotion origin="layout" path="M -6.25E-7 7.40741E-7 L -6.25E-7 0.03542 " pathEditMode="relative" rAng="0" ptsTypes="AA">
                                      <p:cBhvr>
                                        <p:cTn id="43" dur="700" spd="-100000" fill="hold"/>
                                        <p:tgtEl>
                                          <p:spTgt spid="12"/>
                                        </p:tgtEl>
                                        <p:attrNameLst>
                                          <p:attrName>ppt_x</p:attrName>
                                          <p:attrName>ppt_y</p:attrName>
                                        </p:attrNameLst>
                                      </p:cBhvr>
                                      <p:rCtr x="0" y="1759"/>
                                    </p:animMotion>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42" presetClass="path" presetSubtype="0" decel="100000" fill="hold" grpId="1" nodeType="withEffect">
                                  <p:stCondLst>
                                    <p:cond delay="0"/>
                                  </p:stCondLst>
                                  <p:childTnLst>
                                    <p:animMotion origin="layout" path="M 2.5E-6 3.7037E-6 L 2.5E-6 0.03541 " pathEditMode="relative" rAng="0" ptsTypes="AA">
                                      <p:cBhvr>
                                        <p:cTn id="48" dur="700" spd="-100000" fill="hold"/>
                                        <p:tgtEl>
                                          <p:spTgt spid="15"/>
                                        </p:tgtEl>
                                        <p:attrNameLst>
                                          <p:attrName>ppt_x</p:attrName>
                                          <p:attrName>ppt_y</p:attrName>
                                        </p:attrNameLst>
                                      </p:cBhvr>
                                      <p:rCtr x="0" y="1759"/>
                                    </p:animMotion>
                                  </p:childTnLst>
                                </p:cTn>
                              </p:par>
                            </p:childTnLst>
                          </p:cTn>
                        </p:par>
                        <p:par>
                          <p:cTn id="49" fill="hold">
                            <p:stCondLst>
                              <p:cond delay="2800"/>
                            </p:stCondLst>
                            <p:childTnLst>
                              <p:par>
                                <p:cTn id="50" presetID="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6" grpId="0"/>
      <p:bldP spid="18" grpId="0"/>
      <p:bldP spid="19" grpId="0" animBg="1"/>
      <p:bldP spid="19" grpId="1" animBg="1"/>
      <p:bldP spid="21" grpId="0"/>
      <p:bldP spid="12" grpId="0" animBg="1"/>
      <p:bldP spid="12" grpId="1" animBg="1"/>
      <p:bldP spid="14" grpId="0"/>
      <p:bldP spid="15" grpId="0" animBg="1"/>
      <p:bldP spid="15" grpId="1"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E240-C3BF-0DFD-3058-1193C35C8D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76A202-60BC-7DCB-00AA-D638CAED31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94651729-47D7-1071-C0D6-10F3402B9D53}"/>
              </a:ext>
            </a:extLst>
          </p:cNvPr>
          <p:cNvSpPr>
            <a:spLocks noGrp="1"/>
          </p:cNvSpPr>
          <p:nvPr>
            <p:ph type="title"/>
          </p:nvPr>
        </p:nvSpPr>
        <p:spPr>
          <a:xfrm>
            <a:off x="2177136" y="3172493"/>
            <a:ext cx="6714202" cy="997196"/>
          </a:xfrm>
        </p:spPr>
        <p:txBody>
          <a:bodyPr/>
          <a:lstStyle/>
          <a:p>
            <a:r>
              <a:rPr lang="en-US" noProof="0"/>
              <a:t>Introducing Microsoft 365 E7: </a:t>
            </a:r>
            <a:r>
              <a:rPr lang="en-US" noProof="0">
                <a:solidFill>
                  <a:srgbClr val="C440CC"/>
                </a:solidFill>
              </a:rPr>
              <a:t>The Frontier Suite</a:t>
            </a:r>
          </a:p>
        </p:txBody>
      </p:sp>
      <p:pic>
        <p:nvPicPr>
          <p:cNvPr id="6" name="Picture 2" descr="Download Microsoft Logo Icon PNG Image for Free">
            <a:extLst>
              <a:ext uri="{FF2B5EF4-FFF2-40B4-BE49-F238E27FC236}">
                <a16:creationId xmlns:a16="http://schemas.microsoft.com/office/drawing/2014/main" id="{0243C1CC-0A86-E900-5373-125DD7D8F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163" y="3312487"/>
            <a:ext cx="717215" cy="71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DD39F-3B77-F695-2E1D-85E96733B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03490-A5FB-7F3C-3251-4C2DD729987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Introducing Microsoft 365 E7</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A670413C-E012-F289-9820-ED1569901364}"/>
              </a:ext>
              <a:ext uri="{C183D7F6-B498-43B3-948B-1728B52AA6E4}">
                <adec:decorative xmlns:adec="http://schemas.microsoft.com/office/drawing/2017/decorative" val="1"/>
              </a:ext>
            </a:extLst>
          </p:cNvPr>
          <p:cNvSpPr txBox="1"/>
          <p:nvPr/>
        </p:nvSpPr>
        <p:spPr>
          <a:xfrm>
            <a:off x="5918449" y="1389742"/>
            <a:ext cx="5972017" cy="499119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9D310B4-2084-AB26-FBC8-61FABAEFDE0F}"/>
              </a:ext>
            </a:extLst>
          </p:cNvPr>
          <p:cNvSpPr txBox="1">
            <a:spLocks/>
          </p:cNvSpPr>
          <p:nvPr/>
        </p:nvSpPr>
        <p:spPr>
          <a:xfrm>
            <a:off x="351140" y="1096103"/>
            <a:ext cx="513429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Microsoft 365 E7 delivers a unified people‑and‑AI experience by bringing Copilot and agents into everyday work while giving IT the controls to run AI safely and at scale.</a:t>
            </a:r>
          </a:p>
          <a:p>
            <a:pPr fontAlgn="t"/>
            <a:endParaRPr lang="en-GB" sz="1600"/>
          </a:p>
          <a:p>
            <a:pPr fontAlgn="t"/>
            <a:r>
              <a:rPr lang="en-GB" sz="1600" b="1"/>
              <a:t>AI Across Work: </a:t>
            </a:r>
            <a:r>
              <a:rPr lang="en-GB" sz="1600"/>
              <a:t>Brings Copilot and agents into email, documents, meetings, spreadsheets, and business apps so AI becomes part of everyday work.</a:t>
            </a:r>
          </a:p>
          <a:p>
            <a:pPr fontAlgn="t"/>
            <a:endParaRPr lang="en-GB" sz="1600"/>
          </a:p>
          <a:p>
            <a:pPr fontAlgn="t"/>
            <a:r>
              <a:rPr lang="en-GB" sz="1600" b="1"/>
              <a:t>Enterprise Governance:  </a:t>
            </a:r>
            <a:r>
              <a:rPr lang="en-GB" sz="1600"/>
              <a:t>Provides observability and policy‑driven controls to run AI at scale without compromising security or compliance.</a:t>
            </a:r>
          </a:p>
          <a:p>
            <a:pPr marL="0" indent="0" fontAlgn="t">
              <a:buNone/>
            </a:pPr>
            <a:endParaRPr lang="en-GB" sz="1600"/>
          </a:p>
          <a:p>
            <a:pPr fontAlgn="t"/>
            <a:r>
              <a:rPr lang="en-GB" sz="1600" b="1"/>
              <a:t>Suite includes </a:t>
            </a:r>
            <a:r>
              <a:rPr lang="en-GB" sz="1600"/>
              <a:t>Copilot, Agent 365, Entra Suite, and Microsoft 365 E5 with advanced Defender, Entra, Intune, and Purview security capabilities.</a:t>
            </a:r>
          </a:p>
          <a:p>
            <a:pPr fontAlgn="t"/>
            <a:endParaRPr lang="en-GB" sz="1600"/>
          </a:p>
          <a:p>
            <a:pPr fontAlgn="t"/>
            <a:r>
              <a:rPr lang="en-GB" sz="1600" b="1"/>
              <a:t>Availability: </a:t>
            </a:r>
            <a:r>
              <a:rPr lang="en-GB" sz="1600"/>
              <a:t>Launches May 1 at $99 per user per month,</a:t>
            </a:r>
          </a:p>
        </p:txBody>
      </p:sp>
      <p:sp>
        <p:nvSpPr>
          <p:cNvPr id="19" name="TextBox 18">
            <a:extLst>
              <a:ext uri="{FF2B5EF4-FFF2-40B4-BE49-F238E27FC236}">
                <a16:creationId xmlns:a16="http://schemas.microsoft.com/office/drawing/2014/main" id="{577CF41C-5EEE-1CBF-9DC9-D3D6DACE3EBC}"/>
              </a:ext>
            </a:extLst>
          </p:cNvPr>
          <p:cNvSpPr txBox="1"/>
          <p:nvPr/>
        </p:nvSpPr>
        <p:spPr>
          <a:xfrm>
            <a:off x="6529015" y="1195842"/>
            <a:ext cx="4928435"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E7: The Frontier Suite</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Diagram showing Microsoft 365 E7 as a bundle of Microsoft 365 E5 plus Entra Suite, Microsoft 365 Copilot, and Microsoft Agent 365, with general availability on May 1, 2026.">
            <a:extLst>
              <a:ext uri="{FF2B5EF4-FFF2-40B4-BE49-F238E27FC236}">
                <a16:creationId xmlns:a16="http://schemas.microsoft.com/office/drawing/2014/main" id="{6CA43B0F-71AB-0BCC-2A96-C30270BC48D2}"/>
              </a:ext>
            </a:extLst>
          </p:cNvPr>
          <p:cNvPicPr>
            <a:picLocks noChangeAspect="1"/>
          </p:cNvPicPr>
          <p:nvPr/>
        </p:nvPicPr>
        <p:blipFill>
          <a:blip r:embed="rId3"/>
          <a:stretch>
            <a:fillRect/>
          </a:stretch>
        </p:blipFill>
        <p:spPr>
          <a:xfrm>
            <a:off x="6142307" y="2331631"/>
            <a:ext cx="5524299" cy="310741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79617C10-A1C0-EF2C-8DB4-B96DA1B758FC}"/>
              </a:ext>
            </a:extLst>
          </p:cNvPr>
          <p:cNvSpPr txBox="1"/>
          <p:nvPr/>
        </p:nvSpPr>
        <p:spPr>
          <a:xfrm>
            <a:off x="6998028" y="5771541"/>
            <a:ext cx="3812856" cy="415498"/>
          </a:xfrm>
          <a:prstGeom prst="rect">
            <a:avLst/>
          </a:prstGeom>
          <a:noFill/>
        </p:spPr>
        <p:txBody>
          <a:bodyPr wrap="square">
            <a:spAutoFit/>
          </a:bodyPr>
          <a:lstStyle/>
          <a:p>
            <a:pPr algn="ctr"/>
            <a:r>
              <a:rPr lang="en-GB" sz="1050" b="0" i="0">
                <a:effectLst/>
                <a:latin typeface="Segoe UI" panose="020B0502040204020203" pitchFamily="34" charset="0"/>
              </a:rPr>
              <a:t>Microsoft 365 E7 will be available for purchase on May 1 at a retail price of $99 per user per month</a:t>
            </a:r>
            <a:endParaRPr lang="en-US" sz="900" noProof="0">
              <a:solidFill>
                <a:schemeClr val="accent1">
                  <a:lumMod val="75000"/>
                </a:schemeClr>
              </a:solidFill>
            </a:endParaRPr>
          </a:p>
        </p:txBody>
      </p:sp>
      <p:sp>
        <p:nvSpPr>
          <p:cNvPr id="3" name="Rectangle: Rounded Corners 18">
            <a:extLst>
              <a:ext uri="{FF2B5EF4-FFF2-40B4-BE49-F238E27FC236}">
                <a16:creationId xmlns:a16="http://schemas.microsoft.com/office/drawing/2014/main" id="{0044EC87-36A7-4A0C-C1FA-D1DCFBA88216}"/>
              </a:ext>
              <a:ext uri="{C183D7F6-B498-43B3-948B-1728B52AA6E4}">
                <adec:decorative xmlns:adec="http://schemas.microsoft.com/office/drawing/2017/decorative" val="1"/>
              </a:ext>
            </a:extLst>
          </p:cNvPr>
          <p:cNvSpPr>
            <a:spLocks/>
          </p:cNvSpPr>
          <p:nvPr/>
        </p:nvSpPr>
        <p:spPr bwMode="auto">
          <a:xfrm rot="5400000" flipV="1">
            <a:off x="10907044" y="-498525"/>
            <a:ext cx="332403" cy="2237509"/>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 name="Title 3">
            <a:extLst>
              <a:ext uri="{FF2B5EF4-FFF2-40B4-BE49-F238E27FC236}">
                <a16:creationId xmlns:a16="http://schemas.microsoft.com/office/drawing/2014/main" id="{FB5CE80B-672A-79D2-8243-3F946473D29A}"/>
              </a:ext>
            </a:extLst>
          </p:cNvPr>
          <p:cNvSpPr txBox="1">
            <a:spLocks/>
          </p:cNvSpPr>
          <p:nvPr/>
        </p:nvSpPr>
        <p:spPr>
          <a:xfrm>
            <a:off x="10077450" y="534054"/>
            <a:ext cx="2114550"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noProof="0">
                <a:solidFill>
                  <a:srgbClr val="FFFFFF"/>
                </a:solidFill>
                <a:latin typeface="Segoe Sans Display Semibold"/>
              </a:rPr>
              <a:t>Generally available May 1</a:t>
            </a:r>
            <a:r>
              <a:rPr lang="en-US" sz="1100" i="1" spc="0" baseline="30000" noProof="0">
                <a:solidFill>
                  <a:srgbClr val="FFFFFF"/>
                </a:solidFill>
                <a:latin typeface="Segoe Sans Display Semibold"/>
              </a:rPr>
              <a:t>st</a:t>
            </a:r>
            <a:r>
              <a:rPr lang="en-US" sz="1100" i="1" spc="0" noProof="0">
                <a:solidFill>
                  <a:srgbClr val="FFFFFF"/>
                </a:solidFill>
                <a:latin typeface="Segoe Sans Display Semibold"/>
              </a:rPr>
              <a:t> 2026 </a:t>
            </a:r>
            <a:endParaRPr kumimoji="0" lang="en-US" sz="11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1982540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2240-AC4E-5DE8-859F-35ABB0D5AC30}"/>
              </a:ext>
            </a:extLst>
          </p:cNvPr>
          <p:cNvSpPr>
            <a:spLocks noGrp="1"/>
          </p:cNvSpPr>
          <p:nvPr>
            <p:ph type="title"/>
          </p:nvPr>
        </p:nvSpPr>
        <p:spPr/>
        <p:txBody>
          <a:bodyPr/>
          <a:lstStyle/>
          <a:p>
            <a:r>
              <a:rPr lang="en-US"/>
              <a:t>Microsoft 365 E7: The Frontier Worker Suite</a:t>
            </a:r>
          </a:p>
        </p:txBody>
      </p:sp>
      <p:pic>
        <p:nvPicPr>
          <p:cNvPr id="5" name="Picture 4">
            <a:extLst>
              <a:ext uri="{FF2B5EF4-FFF2-40B4-BE49-F238E27FC236}">
                <a16:creationId xmlns:a16="http://schemas.microsoft.com/office/drawing/2014/main" id="{7D266567-8828-96F0-3F05-A932B51475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26760" y="1185569"/>
            <a:ext cx="6904490" cy="53329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8256657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a:gradFill>
                  <a:gsLst>
                    <a:gs pos="2917">
                      <a:schemeClr val="tx1"/>
                    </a:gs>
                    <a:gs pos="30000">
                      <a:schemeClr val="tx1"/>
                    </a:gs>
                  </a:gsLst>
                  <a:lin ang="5400000" scaled="0"/>
                </a:gradFill>
              </a:rPr>
              <a:t>Got feedback ? </a:t>
            </a:r>
          </a:p>
          <a:p>
            <a:pPr algn="l"/>
            <a:r>
              <a:rPr lang="en-US" sz="2000" noProof="0">
                <a:gradFill>
                  <a:gsLst>
                    <a:gs pos="2917">
                      <a:schemeClr val="tx1"/>
                    </a:gs>
                    <a:gs pos="30000">
                      <a:schemeClr val="tx1"/>
                    </a:gs>
                  </a:gsLst>
                  <a:lin ang="5400000" scaled="0"/>
                </a:gradFill>
                <a:hlinkClick r:id="rId4"/>
              </a:rPr>
              <a:t>https://aka.ms/WhatsNewCopilot/Feedback</a:t>
            </a:r>
            <a:r>
              <a:rPr lang="en-US" sz="2000" noProof="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a:t>Feedback Form</a:t>
            </a:r>
          </a:p>
        </p:txBody>
      </p:sp>
      <mc:AlternateContent xmlns:mc="http://schemas.openxmlformats.org/markup-compatibility/2006" xmlns:we="http://schemas.microsoft.com/office/webextensions/webextension/2010/11" xmlns:pca="http://schemas.microsoft.com/office/powerpoint/2013/contentapp">
        <mc:Choice Requires="we pca">
          <p:pic>
            <p:nvPicPr>
              <p:cNvPr id="3" name="Add-in 3" title="Forms">
                <a:extLst>
                  <a:ext uri="{FF2B5EF4-FFF2-40B4-BE49-F238E27FC236}">
                    <a16:creationId xmlns:a16="http://schemas.microsoft.com/office/drawing/2014/main" id="{0FC72286-8E9A-F140-F0B2-C11B380E6934}"/>
                  </a:ext>
                </a:extLst>
              </p:cNvPr>
              <p:cNvPicPr>
                <a:picLocks noChangeAspect="1"/>
              </p:cNvPicPr>
              <p:nvPr/>
            </p:nvPicPr>
            <p:blipFill>
              <a:blip r:embed="rId3"/>
              <a:stretch>
                <a:fillRect/>
              </a:stretch>
            </p:blipFill>
            <p:spPr>
              <a:xfrm>
                <a:off x="0" y="0"/>
                <a:ext cx="12192000" cy="6858000"/>
              </a:xfrm>
              <a:prstGeom prst="rect">
                <a:avLst/>
              </a:prstGeom>
            </p:spPr>
          </p:pic>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a:gradFill>
                  <a:gsLst>
                    <a:gs pos="971">
                      <a:srgbClr val="2897CE"/>
                    </a:gs>
                    <a:gs pos="100000">
                      <a:srgbClr val="8678D6"/>
                    </a:gs>
                  </a:gsLst>
                  <a:lin ang="2700000" scaled="0"/>
                </a:gradFill>
                <a:cs typeface="Segoe UI Semibold"/>
              </a:rPr>
              <a:t>Resources</a:t>
            </a:r>
            <a:endParaRPr lang="en-US" sz="2400" noProof="0">
              <a:gradFill>
                <a:gsLst>
                  <a:gs pos="971">
                    <a:srgbClr val="2897CE"/>
                  </a:gs>
                  <a:gs pos="100000">
                    <a:srgbClr val="8678D6"/>
                  </a:gs>
                </a:gsLst>
                <a:lin ang="2700000" scaled="0"/>
              </a:gradFill>
              <a:cs typeface="Segoe UI Semibold"/>
            </a:endParaRPr>
          </a:p>
        </p:txBody>
      </p:sp>
      <p:sp>
        <p:nvSpPr>
          <p:cNvPr id="8" name="Rectangle: Rounded Corners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Rect">
            <a:avLst>
              <a:gd name="adj" fmla="val 3301"/>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3"/>
              </a:rPr>
              <a:t>Powering Frontier Transformation with Copilot and agents | Microsoft 365 Blog</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4"/>
              </a:rPr>
              <a:t>From draft to done: agentic Copilot in Excel, Word, and PowerPoint | Microsoft Community Hub</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5"/>
              </a:rPr>
              <a:t>Introducing the First Frontier Suite built on Intelligence + Trust - The Official Microsoft Blog</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6"/>
              </a:rPr>
              <a:t>Copilot </a:t>
            </a:r>
            <a:r>
              <a:rPr lang="en-GB" sz="2000" err="1">
                <a:hlinkClick r:id="rId6"/>
              </a:rPr>
              <a:t>Cowork</a:t>
            </a:r>
            <a:r>
              <a:rPr lang="en-GB" sz="2000">
                <a:hlinkClick r:id="rId6"/>
              </a:rPr>
              <a:t>: A new way of getting work done | Microsoft 365 Blog</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7"/>
              </a:rPr>
              <a:t>Leading Frontier Firm transformation with Microsoft 365 E7: The partner opportunity</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8"/>
              </a:rPr>
              <a:t>Available today: GPT-5.4 Thinking in Microsoft 365 Copilot | Microsoft Community Hub</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9"/>
              </a:rPr>
              <a:t>A closer look at Work IQ | Microsoft Community Hub</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0"/>
              </a:rPr>
              <a:t>Microsoft 365 Copilot personalization and memory | Microsoft Learn</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1"/>
              </a:rPr>
              <a:t>A new way of working is taking shape: Frontier Transformation - Microsoft Dynamics 365 Blog</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2"/>
              </a:rPr>
              <a:t>Enable agents to bring apps into the flow of work—while keeping IT in control | Microsoft Community Hub</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3"/>
              </a:rPr>
              <a:t>Copilot in Outlook: New agentic experiences for email and calendar | Microsoft Community Hub</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4"/>
              </a:rPr>
              <a:t>Secure agentic AI for your Frontier Transformation | Microsoft Security Blog</a:t>
            </a:r>
            <a:endParaRPr lang="en-GB" sz="2000"/>
          </a:p>
          <a:p>
            <a:pPr marL="342900" indent="-342900" defTabSz="932472" fontAlgn="base">
              <a:spcBef>
                <a:spcPct val="0"/>
              </a:spcBef>
              <a:spcAft>
                <a:spcPct val="0"/>
              </a:spcAft>
              <a:buClr>
                <a:schemeClr val="tx1"/>
              </a:buClr>
              <a:buFont typeface="Wingdings" panose="05000000000000000000" pitchFamily="2" charset="2"/>
              <a:buChar char="§"/>
            </a:pPr>
            <a:r>
              <a:rPr lang="en-GB" sz="2000">
                <a:hlinkClick r:id="rId15"/>
              </a:rPr>
              <a:t>About agent evaluation - Microsoft Copilot Studio | Microsoft Learn</a:t>
            </a:r>
            <a:endParaRPr lang="en-US" sz="2000" noProof="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1964193" y="3504551"/>
            <a:ext cx="9144000" cy="498598"/>
          </a:xfrm>
        </p:spPr>
        <p:txBody>
          <a:bodyPr/>
          <a:lstStyle/>
          <a:p>
            <a:r>
              <a:rPr lang="en-GB" noProof="0"/>
              <a:t>Wave 3 of Microsoft 365 Copilot</a:t>
            </a:r>
          </a:p>
        </p:txBody>
      </p:sp>
      <p:pic>
        <p:nvPicPr>
          <p:cNvPr id="3" name="!Copilot">
            <a:extLst>
              <a:ext uri="{FF2B5EF4-FFF2-40B4-BE49-F238E27FC236}">
                <a16:creationId xmlns:a16="http://schemas.microsoft.com/office/drawing/2014/main" id="{E43D01B8-713C-9B7A-9A23-0799CD63BE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507" y="3211688"/>
            <a:ext cx="910952" cy="918807"/>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DCE15-3284-F0F0-F71E-18B57A728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7A4C-D0B0-5B07-D820-1118159C1225}"/>
              </a:ext>
            </a:extLst>
          </p:cNvPr>
          <p:cNvSpPr>
            <a:spLocks noGrp="1"/>
          </p:cNvSpPr>
          <p:nvPr>
            <p:ph type="title"/>
          </p:nvPr>
        </p:nvSpPr>
        <p:spPr>
          <a:xfrm>
            <a:off x="472918" y="373499"/>
            <a:ext cx="7361828" cy="664797"/>
          </a:xfrm>
        </p:spPr>
        <p:txBody>
          <a:bodyPr/>
          <a:lstStyle/>
          <a:p>
            <a:pPr defTabSz="914400" fontAlgn="base">
              <a:lnSpc>
                <a:spcPct val="90000"/>
              </a:lnSpc>
              <a:spcAft>
                <a:spcPct val="0"/>
              </a:spcAft>
            </a:pPr>
            <a:r>
              <a:rPr lang="en-GB" sz="2400" b="1" noProof="0">
                <a:gradFill>
                  <a:gsLst>
                    <a:gs pos="971">
                      <a:srgbClr val="2897CE"/>
                    </a:gs>
                    <a:gs pos="100000">
                      <a:srgbClr val="8678D6"/>
                    </a:gs>
                  </a:gsLst>
                  <a:lin ang="2700000" scaled="0"/>
                </a:gradFill>
                <a:latin typeface="Segoe UI Semibold"/>
                <a:cs typeface="Segoe UI Semibold"/>
              </a:rPr>
              <a:t>Copilot in Word, Excel, PowerPoint, and Outlook </a:t>
            </a:r>
            <a:r>
              <a:rPr lang="en-GB" sz="2400" b="1" i="1" noProof="0">
                <a:gradFill>
                  <a:gsLst>
                    <a:gs pos="971">
                      <a:srgbClr val="2897CE"/>
                    </a:gs>
                    <a:gs pos="100000">
                      <a:srgbClr val="8678D6"/>
                    </a:gs>
                  </a:gsLst>
                  <a:lin ang="2700000" scaled="0"/>
                </a:gradFill>
                <a:latin typeface="Segoe UI Semibold"/>
                <a:cs typeface="Segoe UI Semibold"/>
              </a:rPr>
              <a:t>(Formerly Agent Mode)</a:t>
            </a:r>
            <a:endParaRPr lang="en-US" sz="2400" b="1" i="1" noProof="0">
              <a:gradFill>
                <a:gsLst>
                  <a:gs pos="971">
                    <a:srgbClr val="2897CE"/>
                  </a:gs>
                  <a:gs pos="100000">
                    <a:srgbClr val="8678D6"/>
                  </a:gs>
                </a:gsLst>
                <a:lin ang="2700000" scaled="0"/>
              </a:gradFill>
              <a:latin typeface="Segoe UI Semibold"/>
              <a:cs typeface="Segoe UI Semibold"/>
            </a:endParaRPr>
          </a:p>
        </p:txBody>
      </p:sp>
      <p:sp>
        <p:nvSpPr>
          <p:cNvPr id="3" name="Rectangle: Rounded Corners 18">
            <a:extLst>
              <a:ext uri="{FF2B5EF4-FFF2-40B4-BE49-F238E27FC236}">
                <a16:creationId xmlns:a16="http://schemas.microsoft.com/office/drawing/2014/main" id="{2E56E18A-18F0-265E-36A6-71FF022313DD}"/>
              </a:ext>
              <a:ext uri="{C183D7F6-B498-43B3-948B-1728B52AA6E4}">
                <adec:decorative xmlns:adec="http://schemas.microsoft.com/office/drawing/2017/decorative" val="1"/>
              </a:ext>
            </a:extLst>
          </p:cNvPr>
          <p:cNvSpPr>
            <a:spLocks/>
          </p:cNvSpPr>
          <p:nvPr/>
        </p:nvSpPr>
        <p:spPr bwMode="auto">
          <a:xfrm rot="5400000" flipV="1">
            <a:off x="10826412" y="-459883"/>
            <a:ext cx="616626"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 name="Title 3">
            <a:extLst>
              <a:ext uri="{FF2B5EF4-FFF2-40B4-BE49-F238E27FC236}">
                <a16:creationId xmlns:a16="http://schemas.microsoft.com/office/drawing/2014/main" id="{EE58FBB0-9264-2B2C-EE71-4BA7188D2592}"/>
              </a:ext>
            </a:extLst>
          </p:cNvPr>
          <p:cNvSpPr txBox="1">
            <a:spLocks/>
          </p:cNvSpPr>
          <p:nvPr/>
        </p:nvSpPr>
        <p:spPr>
          <a:xfrm>
            <a:off x="10371480" y="350163"/>
            <a:ext cx="1669753" cy="484748"/>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171450" marR="0" lvl="0" indent="-171450" algn="l" defTabSz="932742"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lang="en-US" sz="1050" i="1" spc="0" noProof="0">
                <a:solidFill>
                  <a:srgbClr val="FFFFFF"/>
                </a:solidFill>
                <a:latin typeface="Segoe Sans Display Semibold"/>
              </a:rPr>
              <a:t>Word: Available now</a:t>
            </a:r>
          </a:p>
          <a:p>
            <a:pPr marL="171450" marR="0" lvl="0" indent="-171450" algn="l" defTabSz="932742"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kumimoji="0" lang="en-US" sz="1050" b="0" i="1" u="none" strike="noStrike" kern="1200" cap="none" spc="0" normalizeH="0" baseline="0">
                <a:ln w="3175">
                  <a:noFill/>
                </a:ln>
                <a:solidFill>
                  <a:srgbClr val="FFFFFF"/>
                </a:solidFill>
                <a:effectLst/>
                <a:uLnTx/>
                <a:uFillTx/>
                <a:latin typeface="Segoe Sans Display Semibold"/>
                <a:ea typeface="+mn-ea"/>
                <a:cs typeface="Segoe UI" pitchFamily="34" charset="0"/>
              </a:rPr>
              <a:t>Excel: </a:t>
            </a:r>
            <a:r>
              <a:rPr lang="en-US" sz="1050" i="1" spc="0">
                <a:solidFill>
                  <a:srgbClr val="FFFFFF"/>
                </a:solidFill>
                <a:latin typeface="Segoe Sans Display Semibold"/>
              </a:rPr>
              <a:t>Available now</a:t>
            </a:r>
          </a:p>
          <a:p>
            <a:pPr marL="171450" marR="0" lvl="0" indent="-171450" algn="l" defTabSz="932742"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kumimoji="0" lang="en-US" sz="1050" b="0" i="1" u="none" strike="noStrike" kern="1200" cap="none" spc="0" normalizeH="0" baseline="0" noProof="0">
                <a:ln w="3175">
                  <a:noFill/>
                </a:ln>
                <a:solidFill>
                  <a:srgbClr val="FFFFFF"/>
                </a:solidFill>
                <a:effectLst/>
                <a:uLnTx/>
                <a:uFillTx/>
                <a:latin typeface="Segoe Sans Display Semibold"/>
                <a:ea typeface="+mn-ea"/>
                <a:cs typeface="Segoe UI" pitchFamily="34" charset="0"/>
              </a:rPr>
              <a:t>PowerPoint: Rolling out</a:t>
            </a:r>
          </a:p>
        </p:txBody>
      </p:sp>
      <p:sp>
        <p:nvSpPr>
          <p:cNvPr id="18" name="TextBox 17">
            <a:extLst>
              <a:ext uri="{FF2B5EF4-FFF2-40B4-BE49-F238E27FC236}">
                <a16:creationId xmlns:a16="http://schemas.microsoft.com/office/drawing/2014/main" id="{E19A4CD2-D850-13A9-6E39-340DF7BD391B}"/>
              </a:ext>
              <a:ext uri="{C183D7F6-B498-43B3-948B-1728B52AA6E4}">
                <adec:decorative xmlns:adec="http://schemas.microsoft.com/office/drawing/2017/decorative" val="1"/>
              </a:ext>
            </a:extLst>
          </p:cNvPr>
          <p:cNvSpPr txBox="1"/>
          <p:nvPr/>
        </p:nvSpPr>
        <p:spPr>
          <a:xfrm>
            <a:off x="5590309" y="1389740"/>
            <a:ext cx="6300155" cy="46915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317E2D9-BA13-14BC-879D-40032B85C2A0}"/>
              </a:ext>
            </a:extLst>
          </p:cNvPr>
          <p:cNvSpPr txBox="1">
            <a:spLocks/>
          </p:cNvSpPr>
          <p:nvPr/>
        </p:nvSpPr>
        <p:spPr>
          <a:xfrm>
            <a:off x="472918" y="1223679"/>
            <a:ext cx="484722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Wave 3 Copilot delivers </a:t>
            </a:r>
            <a:r>
              <a:rPr lang="en-GB" sz="1800" b="1" u="sng"/>
              <a:t>in‑app </a:t>
            </a:r>
            <a:r>
              <a:rPr lang="en-GB" sz="1800" b="1"/>
              <a:t>creation and refinement across </a:t>
            </a:r>
            <a:r>
              <a:rPr lang="en-GB" sz="1800" b="1" i="1"/>
              <a:t>Word, Excel and PowerPoint grounded in Work IQ </a:t>
            </a:r>
            <a:r>
              <a:rPr lang="en-GB" sz="1800" b="1"/>
              <a:t>with enterprise‑grade governance.</a:t>
            </a:r>
          </a:p>
          <a:p>
            <a:pPr marL="0" indent="0" fontAlgn="t">
              <a:buNone/>
            </a:pPr>
            <a:endParaRPr lang="en-GB" sz="1800" b="1"/>
          </a:p>
          <a:p>
            <a:pPr fontAlgn="t"/>
            <a:r>
              <a:rPr lang="en-GB" sz="1600" b="1"/>
              <a:t>In‑App Execution </a:t>
            </a:r>
            <a:r>
              <a:rPr lang="en-GB" sz="1600"/>
              <a:t>Copilot creates, edits, and refines content directly inside documents, spreadsheets and presentations to finish work where it lives.</a:t>
            </a:r>
          </a:p>
          <a:p>
            <a:pPr marL="0" indent="0" fontAlgn="t">
              <a:buNone/>
            </a:pPr>
            <a:endParaRPr lang="en-GB" sz="1600" b="1"/>
          </a:p>
          <a:p>
            <a:pPr fontAlgn="t"/>
            <a:r>
              <a:rPr lang="en-GB" sz="1600" b="1"/>
              <a:t>Transparent Iteration </a:t>
            </a:r>
            <a:r>
              <a:rPr lang="en-GB" sz="1600"/>
              <a:t>Edits are visible, reviewable, and reversible, supporting confident iteration and </a:t>
            </a:r>
            <a:r>
              <a:rPr lang="en-GB" sz="1600" err="1"/>
              <a:t>coauthoring</a:t>
            </a:r>
            <a:r>
              <a:rPr lang="en-GB" sz="1600"/>
              <a:t>.</a:t>
            </a:r>
          </a:p>
          <a:p>
            <a:pPr fontAlgn="t"/>
            <a:endParaRPr lang="en-GB" sz="1600" b="1"/>
          </a:p>
          <a:p>
            <a:pPr fontAlgn="t"/>
            <a:r>
              <a:rPr lang="en-GB" sz="1600" b="1"/>
              <a:t>Enterprise Governance </a:t>
            </a:r>
            <a:r>
              <a:rPr lang="en-GB" sz="1600"/>
              <a:t>Copilot enforces permissions, sensitivity labels, tenant controls, and compliance as new experiences roll out.</a:t>
            </a:r>
          </a:p>
        </p:txBody>
      </p:sp>
      <p:sp>
        <p:nvSpPr>
          <p:cNvPr id="19" name="TextBox 18">
            <a:extLst>
              <a:ext uri="{FF2B5EF4-FFF2-40B4-BE49-F238E27FC236}">
                <a16:creationId xmlns:a16="http://schemas.microsoft.com/office/drawing/2014/main" id="{E4B9E1B4-0AB4-C12E-5C39-2F3433D1321A}"/>
              </a:ext>
            </a:extLst>
          </p:cNvPr>
          <p:cNvSpPr txBox="1"/>
          <p:nvPr/>
        </p:nvSpPr>
        <p:spPr>
          <a:xfrm>
            <a:off x="6085277" y="1206279"/>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Word: collaborate to turn drafts into review-ready docs</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Copilot Word March 2026" descr="Video of using Copilot in Word">
            <a:hlinkClick r:id="" action="ppaction://media"/>
            <a:extLst>
              <a:ext uri="{FF2B5EF4-FFF2-40B4-BE49-F238E27FC236}">
                <a16:creationId xmlns:a16="http://schemas.microsoft.com/office/drawing/2014/main" id="{FE3AB3EA-FE34-D1DB-7252-494FE2D31EF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FDDABD3-5A84-4B3E-A594-E551904DFD9C}" label="noaudio" lang="" r:embed="rId5"/>
                        </p173:trackLst>
                      </p173:tracksInfo>
                    </p:ext>
                  </p14:extLst>
                </p14:media>
              </p:ext>
            </p:extLst>
          </p:nvPr>
        </p:nvPicPr>
        <p:blipFill>
          <a:blip r:embed="rId6"/>
          <a:stretch>
            <a:fillRect/>
          </a:stretch>
        </p:blipFill>
        <p:spPr>
          <a:xfrm>
            <a:off x="6003306" y="2078113"/>
            <a:ext cx="5474160" cy="307921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09BEDFB-F938-7C9D-3DAD-3839FEC02DBA}"/>
              </a:ext>
            </a:extLst>
          </p:cNvPr>
          <p:cNvSpPr txBox="1"/>
          <p:nvPr/>
        </p:nvSpPr>
        <p:spPr>
          <a:xfrm>
            <a:off x="5787737" y="5468260"/>
            <a:ext cx="6031984" cy="461665"/>
          </a:xfrm>
          <a:prstGeom prst="rect">
            <a:avLst/>
          </a:prstGeom>
          <a:noFill/>
        </p:spPr>
        <p:txBody>
          <a:bodyPr wrap="square">
            <a:spAutoFit/>
          </a:bodyPr>
          <a:lstStyle/>
          <a:p>
            <a:pPr algn="ctr"/>
            <a:r>
              <a:rPr lang="en-GB" sz="1200">
                <a:solidFill>
                  <a:srgbClr val="7030A0"/>
                </a:solidFill>
                <a:hlinkClick r:id="rId7">
                  <a:extLst>
                    <a:ext uri="{A12FA001-AC4F-418D-AE19-62706E023703}">
                      <ahyp:hlinkClr xmlns:ahyp="http://schemas.microsoft.com/office/drawing/2018/hyperlinkcolor" val="tx"/>
                    </a:ext>
                  </a:extLst>
                </a:hlinkClick>
              </a:rPr>
              <a:t>From draft to done: agentic Copilot in Excel, Word, and PowerPoint | Microsoft Community Hub</a:t>
            </a:r>
            <a:endParaRPr lang="en-US" sz="1050">
              <a:solidFill>
                <a:srgbClr val="7030A0"/>
              </a:solidFill>
            </a:endParaRPr>
          </a:p>
        </p:txBody>
      </p:sp>
    </p:spTree>
    <p:extLst>
      <p:ext uri="{BB962C8B-B14F-4D97-AF65-F5344CB8AC3E}">
        <p14:creationId xmlns:p14="http://schemas.microsoft.com/office/powerpoint/2010/main" val="746207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125E-6 4.07407E-6 L 3.125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27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68AA-442C-9DEE-ABC8-A80C9E3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9342-B9E2-7085-9565-B795E87CF6B1}"/>
              </a:ext>
            </a:extLst>
          </p:cNvPr>
          <p:cNvSpPr>
            <a:spLocks noGrp="1"/>
          </p:cNvSpPr>
          <p:nvPr>
            <p:ph type="title"/>
          </p:nvPr>
        </p:nvSpPr>
        <p:spPr>
          <a:xfrm>
            <a:off x="494562" y="477062"/>
            <a:ext cx="10658991"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Copilot in Excel: natively build and refine spreadsheets</a:t>
            </a:r>
            <a:endParaRPr lang="en-US" b="1" noProof="0">
              <a:gradFill>
                <a:gsLst>
                  <a:gs pos="971">
                    <a:srgbClr val="2897CE"/>
                  </a:gs>
                  <a:gs pos="100000">
                    <a:srgbClr val="8678D6"/>
                  </a:gs>
                </a:gsLst>
                <a:lin ang="2700000" scaled="0"/>
              </a:gradFill>
              <a:latin typeface="Segoe UI Semibold"/>
              <a:cs typeface="Segoe UI Semibold"/>
            </a:endParaRPr>
          </a:p>
        </p:txBody>
      </p:sp>
      <p:sp>
        <p:nvSpPr>
          <p:cNvPr id="5" name="Rectangle: Rounded Corners 18">
            <a:extLst>
              <a:ext uri="{FF2B5EF4-FFF2-40B4-BE49-F238E27FC236}">
                <a16:creationId xmlns:a16="http://schemas.microsoft.com/office/drawing/2014/main" id="{1E65CB3E-E399-47FC-E6E8-5FA286923FE3}"/>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 name="Title 3">
            <a:extLst>
              <a:ext uri="{FF2B5EF4-FFF2-40B4-BE49-F238E27FC236}">
                <a16:creationId xmlns:a16="http://schemas.microsoft.com/office/drawing/2014/main" id="{B19FC2D3-DEAA-D18A-3352-1793718503EE}"/>
              </a:ext>
              <a:ext uri="{C183D7F6-B498-43B3-948B-1728B52AA6E4}">
                <adec:decorative xmlns:adec="http://schemas.microsoft.com/office/drawing/2017/decorative" val="0"/>
              </a:ext>
            </a:extLst>
          </p:cNvPr>
          <p:cNvSpPr txBox="1">
            <a:spLocks/>
          </p:cNvSpPr>
          <p:nvPr/>
        </p:nvSpPr>
        <p:spPr>
          <a:xfrm>
            <a:off x="10318676" y="555594"/>
            <a:ext cx="1669753"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200" i="1" spc="0" noProof="0">
                <a:solidFill>
                  <a:srgbClr val="FFFFFF"/>
                </a:solidFill>
                <a:latin typeface="Segoe Sans Display Semibold"/>
              </a:rPr>
              <a:t>Generally available </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18" name="TextBox 17">
            <a:extLst>
              <a:ext uri="{FF2B5EF4-FFF2-40B4-BE49-F238E27FC236}">
                <a16:creationId xmlns:a16="http://schemas.microsoft.com/office/drawing/2014/main" id="{DE941B9C-C6D6-7AA1-049D-AB1D7A8F5FC5}"/>
              </a:ext>
              <a:ext uri="{C183D7F6-B498-43B3-948B-1728B52AA6E4}">
                <adec:decorative xmlns:adec="http://schemas.microsoft.com/office/drawing/2017/decorative" val="1"/>
              </a:ext>
            </a:extLst>
          </p:cNvPr>
          <p:cNvSpPr txBox="1"/>
          <p:nvPr/>
        </p:nvSpPr>
        <p:spPr>
          <a:xfrm>
            <a:off x="5342021" y="1389742"/>
            <a:ext cx="6548445"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EF9CAD-78D4-1267-DD21-244EB4469FA3}"/>
              </a:ext>
            </a:extLst>
          </p:cNvPr>
          <p:cNvSpPr txBox="1">
            <a:spLocks/>
          </p:cNvSpPr>
          <p:nvPr/>
        </p:nvSpPr>
        <p:spPr>
          <a:xfrm>
            <a:off x="420266" y="1103539"/>
            <a:ext cx="46450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a:t>Copilot in Excel accelerates scenario modeling and financial analysis using native Excel tools with transparent, reviewable AI updates</a:t>
            </a:r>
          </a:p>
          <a:p>
            <a:pPr marL="0" indent="0" fontAlgn="t">
              <a:buNone/>
            </a:pPr>
            <a:endParaRPr lang="en-US" sz="1800"/>
          </a:p>
          <a:p>
            <a:pPr fontAlgn="t"/>
            <a:r>
              <a:rPr lang="en-US" sz="1600" b="1"/>
              <a:t>Scenario Modeling </a:t>
            </a:r>
            <a:r>
              <a:rPr lang="en-US" sz="1600"/>
              <a:t>Copilot refreshes inputs, spots trends, and updates tables, formulas, and charts for fast iteration</a:t>
            </a:r>
          </a:p>
          <a:p>
            <a:pPr fontAlgn="t"/>
            <a:endParaRPr lang="en-US" sz="1600"/>
          </a:p>
          <a:p>
            <a:pPr fontAlgn="t"/>
            <a:r>
              <a:rPr lang="en-US" sz="1600" b="1"/>
              <a:t>Financial Analysis </a:t>
            </a:r>
            <a:r>
              <a:rPr lang="en-US" sz="1600"/>
              <a:t>Supports P&amp;L forecasts, sales analysis, DCF valuation, and sensitivity scenarios with standard formatting</a:t>
            </a:r>
          </a:p>
          <a:p>
            <a:pPr fontAlgn="t"/>
            <a:endParaRPr lang="en-US" sz="1600"/>
          </a:p>
          <a:p>
            <a:pPr fontAlgn="t"/>
            <a:r>
              <a:rPr lang="en-US" sz="1600" b="1"/>
              <a:t>Model Choice &amp; Availability </a:t>
            </a:r>
            <a:r>
              <a:rPr lang="en-US" sz="1600"/>
              <a:t>Work IQ grounding with selectable AI models, works on local files, uploads, and search in Excel on Windows, web, and Mac</a:t>
            </a:r>
          </a:p>
        </p:txBody>
      </p:sp>
      <p:sp>
        <p:nvSpPr>
          <p:cNvPr id="19" name="TextBox 18">
            <a:extLst>
              <a:ext uri="{FF2B5EF4-FFF2-40B4-BE49-F238E27FC236}">
                <a16:creationId xmlns:a16="http://schemas.microsoft.com/office/drawing/2014/main" id="{34C2D3BD-F37C-8F87-12C4-65C1357B0A24}"/>
              </a:ext>
            </a:extLst>
          </p:cNvPr>
          <p:cNvSpPr txBox="1"/>
          <p:nvPr/>
        </p:nvSpPr>
        <p:spPr>
          <a:xfrm>
            <a:off x="6042133" y="1188712"/>
            <a:ext cx="5140599" cy="402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a:solidFill>
                  <a:srgbClr val="FFFFFF"/>
                </a:solidFill>
                <a:latin typeface="Segoe UI Semibold" panose="020B0502040204020203" pitchFamily="34" charset="0"/>
                <a:cs typeface="Segoe UI Semibold" panose="020B0502040204020203" pitchFamily="34" charset="0"/>
              </a:rPr>
              <a:t>Excel: natively build and refine spreadsheets</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1" name="Video Project 16" descr="Video of Excel: natively build and refine spreadsheets&#10;">
            <a:hlinkClick r:id="" action="ppaction://media"/>
            <a:extLst>
              <a:ext uri="{FF2B5EF4-FFF2-40B4-BE49-F238E27FC236}">
                <a16:creationId xmlns:a16="http://schemas.microsoft.com/office/drawing/2014/main" id="{7406E31E-45D9-93F7-9B5D-B14282E2B33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53B5977-8F9E-4E0C-941B-06EE0F670BA0}" label="noaudio" lang="" r:embed="rId5"/>
                        </p173:trackLst>
                      </p173:tracksInfo>
                    </p:ext>
                  </p14:extLst>
                </p14:media>
              </p:ext>
            </p:extLst>
          </p:nvPr>
        </p:nvPicPr>
        <p:blipFill>
          <a:blip r:embed="rId6"/>
          <a:stretch>
            <a:fillRect/>
          </a:stretch>
        </p:blipFill>
        <p:spPr>
          <a:xfrm>
            <a:off x="5626915" y="1840608"/>
            <a:ext cx="5948219" cy="334587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8DACC8D8-9A0A-3507-151B-4DFD7C97FF29}"/>
              </a:ext>
            </a:extLst>
          </p:cNvPr>
          <p:cNvSpPr txBox="1"/>
          <p:nvPr/>
        </p:nvSpPr>
        <p:spPr>
          <a:xfrm>
            <a:off x="5626915" y="5389652"/>
            <a:ext cx="5971033" cy="461665"/>
          </a:xfrm>
          <a:prstGeom prst="rect">
            <a:avLst/>
          </a:prstGeom>
          <a:noFill/>
        </p:spPr>
        <p:txBody>
          <a:bodyPr wrap="square">
            <a:spAutoFit/>
          </a:bodyPr>
          <a:lstStyle/>
          <a:p>
            <a:pPr algn="ctr"/>
            <a:r>
              <a:rPr lang="en-GB" sz="1200" b="1" i="1">
                <a:solidFill>
                  <a:srgbClr val="1E1E1E"/>
                </a:solidFill>
                <a:effectLst/>
                <a:latin typeface="Segoe UI" panose="020B0502040204020203" pitchFamily="34" charset="0"/>
              </a:rPr>
              <a:t>Availability:</a:t>
            </a:r>
            <a:r>
              <a:rPr lang="en-GB" sz="1200" b="0" i="1">
                <a:solidFill>
                  <a:srgbClr val="1E1E1E"/>
                </a:solidFill>
                <a:effectLst/>
                <a:latin typeface="Segoe UI" panose="020B0502040204020203" pitchFamily="34" charset="0"/>
              </a:rPr>
              <a:t> Generally available today in Excel for Windows, web, and Mac for Microsoft 365 Copilot users.</a:t>
            </a:r>
            <a:endParaRPr lang="en-US" sz="1200" i="1"/>
          </a:p>
        </p:txBody>
      </p:sp>
      <p:sp>
        <p:nvSpPr>
          <p:cNvPr id="8" name="TextBox 7">
            <a:extLst>
              <a:ext uri="{FF2B5EF4-FFF2-40B4-BE49-F238E27FC236}">
                <a16:creationId xmlns:a16="http://schemas.microsoft.com/office/drawing/2014/main" id="{F741D4B8-4569-15C3-B84C-DD8A76CB475F}"/>
              </a:ext>
            </a:extLst>
          </p:cNvPr>
          <p:cNvSpPr txBox="1"/>
          <p:nvPr/>
        </p:nvSpPr>
        <p:spPr>
          <a:xfrm>
            <a:off x="-144379" y="6380938"/>
            <a:ext cx="7062014" cy="276999"/>
          </a:xfrm>
          <a:prstGeom prst="rect">
            <a:avLst/>
          </a:prstGeom>
          <a:noFill/>
        </p:spPr>
        <p:txBody>
          <a:bodyPr wrap="square">
            <a:spAutoFit/>
          </a:bodyPr>
          <a:lstStyle/>
          <a:p>
            <a:pPr algn="ctr"/>
            <a:r>
              <a:rPr lang="en-GB" sz="1200">
                <a:solidFill>
                  <a:srgbClr val="7030A0"/>
                </a:solidFill>
                <a:hlinkClick r:id="rId7">
                  <a:extLst>
                    <a:ext uri="{A12FA001-AC4F-418D-AE19-62706E023703}">
                      <ahyp:hlinkClr xmlns:ahyp="http://schemas.microsoft.com/office/drawing/2018/hyperlinkcolor" val="tx"/>
                    </a:ext>
                  </a:extLst>
                </a:hlinkClick>
              </a:rPr>
              <a:t>From draft to done: agentic Copilot in Excel, Word, and PowerPoint | Microsoft Community Hub</a:t>
            </a:r>
            <a:endParaRPr lang="en-US" sz="900" i="1" noProof="0">
              <a:solidFill>
                <a:srgbClr val="7030A0"/>
              </a:solidFill>
            </a:endParaRPr>
          </a:p>
        </p:txBody>
      </p:sp>
    </p:spTree>
    <p:extLst>
      <p:ext uri="{BB962C8B-B14F-4D97-AF65-F5344CB8AC3E}">
        <p14:creationId xmlns:p14="http://schemas.microsoft.com/office/powerpoint/2010/main" val="192698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447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3A3-7BD4-D22D-D477-2765DDC5D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737D-0341-4359-8D72-439248514C42}"/>
              </a:ext>
            </a:extLst>
          </p:cNvPr>
          <p:cNvSpPr>
            <a:spLocks noGrp="1"/>
          </p:cNvSpPr>
          <p:nvPr>
            <p:ph type="title"/>
          </p:nvPr>
        </p:nvSpPr>
        <p:spPr>
          <a:xfrm>
            <a:off x="578783" y="505895"/>
            <a:ext cx="8295053"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Copilot in Word: collaborate to turn drafts into review-ready docs</a:t>
            </a:r>
            <a:endParaRPr lang="en-US" sz="2800"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7C36B38-B97B-638F-62F0-84CF43FE9603}"/>
              </a:ext>
              <a:ext uri="{C183D7F6-B498-43B3-948B-1728B52AA6E4}">
                <adec:decorative xmlns:adec="http://schemas.microsoft.com/office/drawing/2017/decorative" val="1"/>
              </a:ext>
            </a:extLst>
          </p:cNvPr>
          <p:cNvSpPr txBox="1"/>
          <p:nvPr/>
        </p:nvSpPr>
        <p:spPr>
          <a:xfrm>
            <a:off x="5627726" y="1534389"/>
            <a:ext cx="6272144" cy="45487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AB31B5-EDFF-4B79-C62D-7E0116B80D41}"/>
              </a:ext>
            </a:extLst>
          </p:cNvPr>
          <p:cNvSpPr txBox="1">
            <a:spLocks/>
          </p:cNvSpPr>
          <p:nvPr/>
        </p:nvSpPr>
        <p:spPr>
          <a:xfrm>
            <a:off x="544013" y="1500678"/>
            <a:ext cx="439533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in Word streamlines drafting review iteration in a single document with enterprise context and controls</a:t>
            </a:r>
          </a:p>
          <a:p>
            <a:pPr marL="0" indent="0" fontAlgn="t">
              <a:buNone/>
            </a:pPr>
            <a:endParaRPr lang="en-GB" sz="1600"/>
          </a:p>
          <a:p>
            <a:pPr fontAlgn="t"/>
            <a:r>
              <a:rPr lang="en-GB" sz="1600" b="1"/>
              <a:t>Single‑Version Authoring </a:t>
            </a:r>
            <a:r>
              <a:rPr lang="en-GB" sz="1600"/>
              <a:t>creates reviews and edits directly in one Word document, eliminating version sprawl and reconciliation.</a:t>
            </a:r>
          </a:p>
          <a:p>
            <a:pPr fontAlgn="t"/>
            <a:endParaRPr lang="en-GB" sz="1600"/>
          </a:p>
          <a:p>
            <a:pPr fontAlgn="t"/>
            <a:r>
              <a:rPr lang="en-GB" sz="1600" b="1"/>
              <a:t>Template‑Driven Refinement </a:t>
            </a:r>
            <a:r>
              <a:rPr lang="en-GB" sz="1600"/>
              <a:t>updates templates, adds executive summaries, restructures sections, and rewrites for clarity using Word‑native styles</a:t>
            </a:r>
          </a:p>
          <a:p>
            <a:pPr marL="0" indent="0" fontAlgn="t">
              <a:buNone/>
            </a:pPr>
            <a:endParaRPr lang="en-GB" sz="1600"/>
          </a:p>
          <a:p>
            <a:pPr fontAlgn="t"/>
            <a:r>
              <a:rPr lang="en-GB" sz="1600" b="1"/>
              <a:t>Model Choice &amp; Availability </a:t>
            </a:r>
            <a:r>
              <a:rPr lang="en-GB" sz="1600" i="1"/>
              <a:t>available today in Copilot Word, with OpenAI </a:t>
            </a:r>
            <a:r>
              <a:rPr lang="en-GB" sz="1600"/>
              <a:t>and </a:t>
            </a:r>
            <a:r>
              <a:rPr lang="en-GB" sz="1600" i="1"/>
              <a:t>Anthropic model choice arriving in April</a:t>
            </a:r>
            <a:r>
              <a:rPr lang="en-GB" sz="1600"/>
              <a:t>.</a:t>
            </a:r>
          </a:p>
        </p:txBody>
      </p:sp>
      <p:sp>
        <p:nvSpPr>
          <p:cNvPr id="19" name="TextBox 18">
            <a:extLst>
              <a:ext uri="{FF2B5EF4-FFF2-40B4-BE49-F238E27FC236}">
                <a16:creationId xmlns:a16="http://schemas.microsoft.com/office/drawing/2014/main" id="{89F7F3B5-C079-5686-B483-61DA1D407926}"/>
              </a:ext>
            </a:extLst>
          </p:cNvPr>
          <p:cNvSpPr txBox="1"/>
          <p:nvPr/>
        </p:nvSpPr>
        <p:spPr>
          <a:xfrm>
            <a:off x="6089065"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Word: collaborate to turn drafts into review-ready docs</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Copilot Word March 2026" descr="Copilot in Word">
            <a:hlinkClick r:id="" action="ppaction://media"/>
            <a:extLst>
              <a:ext uri="{FF2B5EF4-FFF2-40B4-BE49-F238E27FC236}">
                <a16:creationId xmlns:a16="http://schemas.microsoft.com/office/drawing/2014/main" id="{81FE1423-BD6F-C210-0BB1-DF63B991A2A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01418AD-2AC0-495F-B460-2158DA15200E}" label="noaudio" lang="" r:embed="rId5"/>
                        </p173:trackLst>
                      </p173:tracksInfo>
                    </p:ext>
                  </p14:extLst>
                </p14:media>
              </p:ext>
            </p:extLst>
          </p:nvPr>
        </p:nvPicPr>
        <p:blipFill>
          <a:blip r:embed="rId6"/>
          <a:stretch>
            <a:fillRect/>
          </a:stretch>
        </p:blipFill>
        <p:spPr>
          <a:xfrm>
            <a:off x="6026718" y="2050498"/>
            <a:ext cx="5474160" cy="307921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C80017E2-B64B-79B9-CAB6-C4520988F20F}"/>
              </a:ext>
            </a:extLst>
          </p:cNvPr>
          <p:cNvSpPr txBox="1"/>
          <p:nvPr/>
        </p:nvSpPr>
        <p:spPr>
          <a:xfrm>
            <a:off x="6186278" y="5447184"/>
            <a:ext cx="5314600" cy="461665"/>
          </a:xfrm>
          <a:prstGeom prst="rect">
            <a:avLst/>
          </a:prstGeom>
          <a:noFill/>
        </p:spPr>
        <p:txBody>
          <a:bodyPr wrap="square">
            <a:spAutoFit/>
          </a:bodyPr>
          <a:lstStyle/>
          <a:p>
            <a:pPr algn="ctr"/>
            <a:r>
              <a:rPr lang="en-GB" sz="1200" b="1" i="1"/>
              <a:t>Availability: </a:t>
            </a:r>
            <a:r>
              <a:rPr lang="en-GB" sz="1200" i="1"/>
              <a:t>Generally available today in Word on Windows, web, and Mac for Microsoft 365 Copilot users.</a:t>
            </a:r>
            <a:endParaRPr lang="en-US" sz="1000" i="1" noProof="0">
              <a:solidFill>
                <a:srgbClr val="7030A0"/>
              </a:solidFill>
            </a:endParaRPr>
          </a:p>
        </p:txBody>
      </p:sp>
      <p:sp>
        <p:nvSpPr>
          <p:cNvPr id="5" name="TextBox 4">
            <a:extLst>
              <a:ext uri="{FF2B5EF4-FFF2-40B4-BE49-F238E27FC236}">
                <a16:creationId xmlns:a16="http://schemas.microsoft.com/office/drawing/2014/main" id="{8FFEC106-B66F-8D2D-FA85-285FAB994C66}"/>
              </a:ext>
            </a:extLst>
          </p:cNvPr>
          <p:cNvSpPr txBox="1"/>
          <p:nvPr/>
        </p:nvSpPr>
        <p:spPr>
          <a:xfrm>
            <a:off x="-144379" y="6380938"/>
            <a:ext cx="7081892" cy="276999"/>
          </a:xfrm>
          <a:prstGeom prst="rect">
            <a:avLst/>
          </a:prstGeom>
          <a:noFill/>
        </p:spPr>
        <p:txBody>
          <a:bodyPr wrap="square">
            <a:spAutoFit/>
          </a:bodyPr>
          <a:lstStyle/>
          <a:p>
            <a:pPr algn="ctr"/>
            <a:r>
              <a:rPr lang="en-GB" sz="1200">
                <a:solidFill>
                  <a:srgbClr val="7030A0"/>
                </a:solidFill>
                <a:hlinkClick r:id="rId7">
                  <a:extLst>
                    <a:ext uri="{A12FA001-AC4F-418D-AE19-62706E023703}">
                      <ahyp:hlinkClr xmlns:ahyp="http://schemas.microsoft.com/office/drawing/2018/hyperlinkcolor" val="tx"/>
                    </a:ext>
                  </a:extLst>
                </a:hlinkClick>
              </a:rPr>
              <a:t>From draft to done: agentic Copilot in Excel, Word, and PowerPoint | Microsoft Community Hub</a:t>
            </a:r>
            <a:endParaRPr lang="en-US" sz="900" i="1" noProof="0">
              <a:solidFill>
                <a:srgbClr val="7030A0"/>
              </a:solidFill>
            </a:endParaRPr>
          </a:p>
        </p:txBody>
      </p:sp>
      <p:sp>
        <p:nvSpPr>
          <p:cNvPr id="6" name="Rectangle: Rounded Corners 18">
            <a:extLst>
              <a:ext uri="{FF2B5EF4-FFF2-40B4-BE49-F238E27FC236}">
                <a16:creationId xmlns:a16="http://schemas.microsoft.com/office/drawing/2014/main" id="{67765B52-003A-21B8-5E27-F906346F10D5}"/>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itle 3">
            <a:extLst>
              <a:ext uri="{FF2B5EF4-FFF2-40B4-BE49-F238E27FC236}">
                <a16:creationId xmlns:a16="http://schemas.microsoft.com/office/drawing/2014/main" id="{C41E83AC-8DFB-242A-4CF4-3AA1B2B48186}"/>
              </a:ext>
            </a:extLst>
          </p:cNvPr>
          <p:cNvSpPr txBox="1">
            <a:spLocks/>
          </p:cNvSpPr>
          <p:nvPr/>
        </p:nvSpPr>
        <p:spPr>
          <a:xfrm>
            <a:off x="10318676" y="555594"/>
            <a:ext cx="1669753"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200" i="1" spc="0" noProof="0">
                <a:solidFill>
                  <a:srgbClr val="FFFFFF"/>
                </a:solidFill>
                <a:latin typeface="Segoe Sans Display Semibold"/>
              </a:rPr>
              <a:t>Generally available </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351506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2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6698-CB12-0BAE-3A19-F7733E3BB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60C6-67A3-2D63-6EF5-672B620E270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a:gradFill>
                  <a:gsLst>
                    <a:gs pos="971">
                      <a:srgbClr val="2897CE"/>
                    </a:gs>
                    <a:gs pos="100000">
                      <a:srgbClr val="8678D6"/>
                    </a:gs>
                  </a:gsLst>
                  <a:lin ang="2700000" scaled="0"/>
                </a:gradFill>
                <a:latin typeface="Segoe UI Semibold"/>
                <a:cs typeface="Segoe UI Semibold"/>
              </a:rPr>
              <a:t>Copilot in PowerPoint: keep decks crisp and on-brand</a:t>
            </a:r>
          </a:p>
        </p:txBody>
      </p:sp>
      <p:sp>
        <p:nvSpPr>
          <p:cNvPr id="18" name="TextBox 17">
            <a:extLst>
              <a:ext uri="{FF2B5EF4-FFF2-40B4-BE49-F238E27FC236}">
                <a16:creationId xmlns:a16="http://schemas.microsoft.com/office/drawing/2014/main" id="{B2B08E47-2973-4B4F-FDD7-FCAD5F0FB20D}"/>
              </a:ext>
              <a:ext uri="{C183D7F6-B498-43B3-948B-1728B52AA6E4}">
                <adec:decorative xmlns:adec="http://schemas.microsoft.com/office/drawing/2017/decorative" val="1"/>
              </a:ext>
            </a:extLst>
          </p:cNvPr>
          <p:cNvSpPr txBox="1"/>
          <p:nvPr/>
        </p:nvSpPr>
        <p:spPr>
          <a:xfrm>
            <a:off x="5329988" y="1264871"/>
            <a:ext cx="6413009" cy="48471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E729B6-282A-8F82-F204-724EC149AAED}"/>
              </a:ext>
            </a:extLst>
          </p:cNvPr>
          <p:cNvSpPr txBox="1">
            <a:spLocks/>
          </p:cNvSpPr>
          <p:nvPr/>
        </p:nvSpPr>
        <p:spPr>
          <a:xfrm>
            <a:off x="524540" y="1119889"/>
            <a:ext cx="449303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in PowerPoint helps teams create on‑brand, clear presentations faster with AI‑assisted editing and visual refinement.</a:t>
            </a:r>
          </a:p>
          <a:p>
            <a:pPr marL="0" indent="0" fontAlgn="t">
              <a:buNone/>
            </a:pPr>
            <a:endParaRPr lang="en-GB" sz="1600"/>
          </a:p>
          <a:p>
            <a:pPr fontAlgn="t"/>
            <a:r>
              <a:rPr lang="en-GB" sz="1600" b="1"/>
              <a:t>Brand‑Safe Creation: </a:t>
            </a:r>
            <a:r>
              <a:rPr lang="en-GB" sz="1600"/>
              <a:t>Copilot respects organizational templates, themes, colors, layouts, and object styles to keep decks consistent.</a:t>
            </a:r>
          </a:p>
          <a:p>
            <a:pPr fontAlgn="t"/>
            <a:endParaRPr lang="en-GB" sz="1600"/>
          </a:p>
          <a:p>
            <a:pPr fontAlgn="t"/>
            <a:r>
              <a:rPr lang="en-GB" sz="1600" b="1"/>
              <a:t>Visual Clarity: </a:t>
            </a:r>
            <a:r>
              <a:rPr lang="en-GB" sz="1600"/>
              <a:t>Simplifies dense bullets and turns text into visuals like diagrams, timelines, and charts without redesign work.</a:t>
            </a:r>
          </a:p>
          <a:p>
            <a:pPr marL="0" indent="0" fontAlgn="t">
              <a:buNone/>
            </a:pPr>
            <a:endParaRPr lang="en-GB" sz="1600"/>
          </a:p>
          <a:p>
            <a:pPr fontAlgn="t"/>
            <a:r>
              <a:rPr lang="en-GB" sz="1600" b="1"/>
              <a:t>Work IQ &amp; Model Choice: </a:t>
            </a:r>
            <a:r>
              <a:rPr lang="en-GB" sz="1600"/>
              <a:t>Grounded in files, emails, meetings, and chats with support for OpenAI and Anthropic models.</a:t>
            </a:r>
          </a:p>
        </p:txBody>
      </p:sp>
      <p:sp>
        <p:nvSpPr>
          <p:cNvPr id="19" name="TextBox 18">
            <a:extLst>
              <a:ext uri="{FF2B5EF4-FFF2-40B4-BE49-F238E27FC236}">
                <a16:creationId xmlns:a16="http://schemas.microsoft.com/office/drawing/2014/main" id="{69052BE8-2F40-369F-3934-139EC9079AC1}"/>
              </a:ext>
            </a:extLst>
          </p:cNvPr>
          <p:cNvSpPr txBox="1"/>
          <p:nvPr/>
        </p:nvSpPr>
        <p:spPr>
          <a:xfrm>
            <a:off x="5932192" y="107097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a:solidFill>
                  <a:srgbClr val="FFFFFF"/>
                </a:solidFill>
                <a:latin typeface="Segoe UI Semibold" panose="020B0502040204020203" pitchFamily="34" charset="0"/>
                <a:cs typeface="Segoe UI Semibold" panose="020B0502040204020203" pitchFamily="34" charset="0"/>
              </a:rPr>
              <a:t>PowerPoint: keep decks crisp and on-brand</a:t>
            </a:r>
          </a:p>
        </p:txBody>
      </p:sp>
      <p:pic>
        <p:nvPicPr>
          <p:cNvPr id="6" name="20260310-1355-09.9059390" descr="Video showing Copilot in Powerpoint">
            <a:hlinkClick r:id="" action="ppaction://media"/>
            <a:extLst>
              <a:ext uri="{FF2B5EF4-FFF2-40B4-BE49-F238E27FC236}">
                <a16:creationId xmlns:a16="http://schemas.microsoft.com/office/drawing/2014/main" id="{F1EDCC8C-685B-EB3C-B6A6-F9D274A3104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042E036-10DC-458B-A027-0E54E1197478}" label="noaudio" lang="" r:embed="rId5"/>
                        </p173:trackLst>
                      </p173:tracksInfo>
                    </p:ext>
                  </p14:extLst>
                </p14:media>
              </p:ext>
            </p:extLst>
          </p:nvPr>
        </p:nvPicPr>
        <p:blipFill>
          <a:blip r:embed="rId6"/>
          <a:stretch>
            <a:fillRect/>
          </a:stretch>
        </p:blipFill>
        <p:spPr>
          <a:xfrm>
            <a:off x="5513783" y="1732624"/>
            <a:ext cx="6045419" cy="339275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52031E8-4175-113B-D046-28F80D2E8970}"/>
              </a:ext>
            </a:extLst>
          </p:cNvPr>
          <p:cNvSpPr txBox="1"/>
          <p:nvPr/>
        </p:nvSpPr>
        <p:spPr>
          <a:xfrm>
            <a:off x="5566781" y="5387876"/>
            <a:ext cx="6045419" cy="461665"/>
          </a:xfrm>
          <a:prstGeom prst="rect">
            <a:avLst/>
          </a:prstGeom>
          <a:noFill/>
        </p:spPr>
        <p:txBody>
          <a:bodyPr wrap="square">
            <a:spAutoFit/>
          </a:bodyPr>
          <a:lstStyle/>
          <a:p>
            <a:pPr algn="ctr"/>
            <a:r>
              <a:rPr lang="en-GB" sz="1200" b="1" i="1"/>
              <a:t>Availability: </a:t>
            </a:r>
            <a:r>
              <a:rPr lang="en-GB" sz="1200" i="1"/>
              <a:t>PowerPoint is rolling out to web for Microsoft 365 Copilot users. It will become available on Windows and Mac in the coming months.</a:t>
            </a:r>
            <a:endParaRPr lang="en-US" sz="900" i="1" noProof="0">
              <a:solidFill>
                <a:schemeClr val="accent1">
                  <a:lumMod val="75000"/>
                </a:schemeClr>
              </a:solidFill>
            </a:endParaRPr>
          </a:p>
        </p:txBody>
      </p:sp>
      <p:sp>
        <p:nvSpPr>
          <p:cNvPr id="3" name="TextBox 2">
            <a:extLst>
              <a:ext uri="{FF2B5EF4-FFF2-40B4-BE49-F238E27FC236}">
                <a16:creationId xmlns:a16="http://schemas.microsoft.com/office/drawing/2014/main" id="{C9882AA8-3241-3353-243F-50DDAFC42454}"/>
              </a:ext>
            </a:extLst>
          </p:cNvPr>
          <p:cNvSpPr txBox="1"/>
          <p:nvPr/>
        </p:nvSpPr>
        <p:spPr>
          <a:xfrm>
            <a:off x="-144379" y="6380938"/>
            <a:ext cx="6773779" cy="276999"/>
          </a:xfrm>
          <a:prstGeom prst="rect">
            <a:avLst/>
          </a:prstGeom>
          <a:noFill/>
        </p:spPr>
        <p:txBody>
          <a:bodyPr wrap="square">
            <a:spAutoFit/>
          </a:bodyPr>
          <a:lstStyle/>
          <a:p>
            <a:pPr algn="ctr"/>
            <a:r>
              <a:rPr lang="en-GB" sz="1200">
                <a:solidFill>
                  <a:srgbClr val="7030A0"/>
                </a:solidFill>
                <a:hlinkClick r:id="rId7">
                  <a:extLst>
                    <a:ext uri="{A12FA001-AC4F-418D-AE19-62706E023703}">
                      <ahyp:hlinkClr xmlns:ahyp="http://schemas.microsoft.com/office/drawing/2018/hyperlinkcolor" val="tx"/>
                    </a:ext>
                  </a:extLst>
                </a:hlinkClick>
              </a:rPr>
              <a:t>From draft to done: agentic Copilot in Excel, Word, and PowerPoint | Microsoft Community Hub</a:t>
            </a:r>
            <a:endParaRPr lang="en-US" sz="900" i="1" noProof="0">
              <a:solidFill>
                <a:srgbClr val="7030A0"/>
              </a:solidFill>
            </a:endParaRPr>
          </a:p>
        </p:txBody>
      </p:sp>
      <p:sp>
        <p:nvSpPr>
          <p:cNvPr id="5" name="Rectangle: Rounded Corners 18">
            <a:extLst>
              <a:ext uri="{FF2B5EF4-FFF2-40B4-BE49-F238E27FC236}">
                <a16:creationId xmlns:a16="http://schemas.microsoft.com/office/drawing/2014/main" id="{49B31702-96D2-38CF-30C4-69544A7CAE21}"/>
              </a:ext>
              <a:ext uri="{C183D7F6-B498-43B3-948B-1728B52AA6E4}">
                <adec:decorative xmlns:adec="http://schemas.microsoft.com/office/drawing/2017/decorative" val="1"/>
              </a:ext>
            </a:extLst>
          </p:cNvPr>
          <p:cNvSpPr>
            <a:spLocks/>
          </p:cNvSpPr>
          <p:nvPr/>
        </p:nvSpPr>
        <p:spPr bwMode="auto">
          <a:xfrm rot="5400000" flipV="1">
            <a:off x="10940825" y="-409348"/>
            <a:ext cx="387799"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itle 3">
            <a:extLst>
              <a:ext uri="{FF2B5EF4-FFF2-40B4-BE49-F238E27FC236}">
                <a16:creationId xmlns:a16="http://schemas.microsoft.com/office/drawing/2014/main" id="{9046B91E-CBAE-E3F2-D613-EB8DC6A1297C}"/>
              </a:ext>
            </a:extLst>
          </p:cNvPr>
          <p:cNvSpPr txBox="1">
            <a:spLocks/>
          </p:cNvSpPr>
          <p:nvPr/>
        </p:nvSpPr>
        <p:spPr>
          <a:xfrm>
            <a:off x="10318676" y="555594"/>
            <a:ext cx="1669753" cy="184666"/>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200" i="1" spc="0" noProof="0">
                <a:solidFill>
                  <a:srgbClr val="FFFFFF"/>
                </a:solidFill>
                <a:latin typeface="Segoe Sans Display Semibold"/>
              </a:rPr>
              <a:t>Rolling out</a:t>
            </a:r>
            <a:endParaRPr kumimoji="0" lang="en-US" sz="1200" b="0" i="1"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29410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245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AF51-6D39-B1AD-14EB-70793CA0D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0AB1-176F-37C3-AB55-ADB56A3DD01C}"/>
              </a:ext>
            </a:extLst>
          </p:cNvPr>
          <p:cNvSpPr>
            <a:spLocks noGrp="1"/>
          </p:cNvSpPr>
          <p:nvPr>
            <p:ph type="title"/>
          </p:nvPr>
        </p:nvSpPr>
        <p:spPr>
          <a:xfrm>
            <a:off x="578784" y="505895"/>
            <a:ext cx="10314805" cy="387798"/>
          </a:xfrm>
        </p:spPr>
        <p:txBody>
          <a:bodyPr/>
          <a:lstStyle/>
          <a:p>
            <a:pPr defTabSz="914400" fontAlgn="base">
              <a:lnSpc>
                <a:spcPct val="90000"/>
              </a:lnSpc>
              <a:spcAft>
                <a:spcPct val="0"/>
              </a:spcAft>
            </a:pPr>
            <a:r>
              <a:rPr lang="en-GB" b="1">
                <a:gradFill>
                  <a:gsLst>
                    <a:gs pos="971">
                      <a:srgbClr val="2897CE"/>
                    </a:gs>
                    <a:gs pos="100000">
                      <a:srgbClr val="8678D6"/>
                    </a:gs>
                  </a:gsLst>
                  <a:lin ang="2700000" scaled="0"/>
                </a:gradFill>
                <a:latin typeface="Segoe UI Semibold"/>
                <a:cs typeface="Segoe UI Semibold"/>
              </a:rPr>
              <a:t>Word, Excel, PowerPoint, and Outlook Agents in Copilot Chat</a:t>
            </a:r>
            <a:endParaRPr lang="en-US" b="1" noProof="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4FECB85-3C9C-D8F2-52FB-FA983A025D43}"/>
              </a:ext>
              <a:ext uri="{C183D7F6-B498-43B3-948B-1728B52AA6E4}">
                <adec:decorative xmlns:adec="http://schemas.microsoft.com/office/drawing/2017/decorative" val="1"/>
              </a:ext>
            </a:extLst>
          </p:cNvPr>
          <p:cNvSpPr txBox="1"/>
          <p:nvPr/>
        </p:nvSpPr>
        <p:spPr>
          <a:xfrm>
            <a:off x="5216236" y="1579417"/>
            <a:ext cx="6480124" cy="4966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219324D-AD79-FACB-AC6F-9139584AA742}"/>
              </a:ext>
            </a:extLst>
          </p:cNvPr>
          <p:cNvSpPr txBox="1">
            <a:spLocks/>
          </p:cNvSpPr>
          <p:nvPr/>
        </p:nvSpPr>
        <p:spPr>
          <a:xfrm>
            <a:off x="495641" y="1125272"/>
            <a:ext cx="443736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Wave 3 makes Copilot chat the starting point for work, letting users move from conversational intent into real document creation and actions across Microsoft 365 apps without breaking flow.</a:t>
            </a:r>
          </a:p>
          <a:p>
            <a:pPr marL="0" indent="0" fontAlgn="t">
              <a:buNone/>
            </a:pPr>
            <a:endParaRPr lang="en-GB" sz="1200"/>
          </a:p>
          <a:p>
            <a:pPr fontAlgn="t"/>
            <a:r>
              <a:rPr lang="en-GB" sz="1600" b="1"/>
              <a:t>Chat as the Entry Point:</a:t>
            </a:r>
            <a:r>
              <a:rPr lang="en-GB" sz="1600"/>
              <a:t> Users create documents, spreadsheets, presentations, meetings, and emails directly from chat—no copy‑paste or app switching.</a:t>
            </a:r>
          </a:p>
          <a:p>
            <a:pPr marL="0" indent="0" fontAlgn="t">
              <a:buNone/>
            </a:pPr>
            <a:endParaRPr lang="en-GB" sz="1600"/>
          </a:p>
          <a:p>
            <a:pPr fontAlgn="t"/>
            <a:r>
              <a:rPr lang="en-GB" sz="1600" b="1"/>
              <a:t>Built-in agents for Word, Excel, PowerPoint, and Outlook: </a:t>
            </a:r>
            <a:r>
              <a:rPr lang="en-GB" sz="1600"/>
              <a:t>let users move smoothly from conversation into native app experiences when deeper work is needed.</a:t>
            </a:r>
          </a:p>
          <a:p>
            <a:pPr fontAlgn="t"/>
            <a:endParaRPr lang="en-GB" sz="1600"/>
          </a:p>
          <a:p>
            <a:pPr fontAlgn="t"/>
            <a:endParaRPr lang="en-GB" sz="1400"/>
          </a:p>
        </p:txBody>
      </p:sp>
      <p:sp>
        <p:nvSpPr>
          <p:cNvPr id="19" name="TextBox 18">
            <a:extLst>
              <a:ext uri="{FF2B5EF4-FFF2-40B4-BE49-F238E27FC236}">
                <a16:creationId xmlns:a16="http://schemas.microsoft.com/office/drawing/2014/main" id="{A377B3C8-E53A-B69B-362C-BF6A5072E82B}"/>
              </a:ext>
            </a:extLst>
          </p:cNvPr>
          <p:cNvSpPr txBox="1"/>
          <p:nvPr/>
        </p:nvSpPr>
        <p:spPr>
          <a:xfrm>
            <a:off x="5808518" y="1404918"/>
            <a:ext cx="5320146" cy="44549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a:solidFill>
                  <a:srgbClr val="FFFFFF"/>
                </a:solidFill>
                <a:latin typeface="Segoe UI Semibold" panose="020B0502040204020203" pitchFamily="34" charset="0"/>
                <a:cs typeface="Segoe UI Semibold" panose="020B0502040204020203" pitchFamily="34" charset="0"/>
              </a:rPr>
              <a:t>Word, Excel, PowerPoint, and Outlook Agents in Copilot Chat</a:t>
            </a:r>
            <a:endParaRPr kumimoji="0" lang="en-US" sz="14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1" name="Picture 10" descr="Screenshot of a promotional graphic showcasing Microsoft PowerPoint, Word, and Excel (Frontier) apps designed for creating presentations, documents, and workbooks using AI-generated text. The graphic features three overlapping app windows with sample content, accompanied by colorful text emphasizing ease of use with phrases in red, purple, blue, and green on a light blue background.">
            <a:extLst>
              <a:ext uri="{FF2B5EF4-FFF2-40B4-BE49-F238E27FC236}">
                <a16:creationId xmlns:a16="http://schemas.microsoft.com/office/drawing/2014/main" id="{01B9A272-35E1-3BEA-922E-23A1E88329DE}"/>
              </a:ext>
            </a:extLst>
          </p:cNvPr>
          <p:cNvPicPr>
            <a:picLocks noChangeAspect="1"/>
          </p:cNvPicPr>
          <p:nvPr/>
        </p:nvPicPr>
        <p:blipFill>
          <a:blip r:embed="rId3"/>
          <a:stretch>
            <a:fillRect/>
          </a:stretch>
        </p:blipFill>
        <p:spPr>
          <a:xfrm>
            <a:off x="5652655" y="2122006"/>
            <a:ext cx="5614432" cy="315657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15AC456-B207-3FE4-6711-3D35D8B151CF}"/>
              </a:ext>
            </a:extLst>
          </p:cNvPr>
          <p:cNvSpPr txBox="1"/>
          <p:nvPr/>
        </p:nvSpPr>
        <p:spPr>
          <a:xfrm>
            <a:off x="5652654" y="5453082"/>
            <a:ext cx="5614431" cy="276999"/>
          </a:xfrm>
          <a:prstGeom prst="rect">
            <a:avLst/>
          </a:prstGeom>
          <a:noFill/>
        </p:spPr>
        <p:txBody>
          <a:bodyPr wrap="square">
            <a:spAutoFit/>
          </a:bodyPr>
          <a:lstStyle/>
          <a:p>
            <a:pPr algn="ctr"/>
            <a:r>
              <a:rPr lang="en-GB" sz="1200">
                <a:solidFill>
                  <a:srgbClr val="7030A0"/>
                </a:solidFill>
                <a:hlinkClick r:id="rId4">
                  <a:extLst>
                    <a:ext uri="{A12FA001-AC4F-418D-AE19-62706E023703}">
                      <ahyp:hlinkClr xmlns:ahyp="http://schemas.microsoft.com/office/drawing/2018/hyperlinkcolor" val="tx"/>
                    </a:ext>
                  </a:extLst>
                </a:hlinkClick>
              </a:rPr>
              <a:t>Powering Frontier Transformation with Copilot and agents | Microsoft 365 Blog</a:t>
            </a:r>
            <a:endParaRPr lang="en-US" sz="800" i="1" noProof="0">
              <a:solidFill>
                <a:srgbClr val="7030A0"/>
              </a:solidFill>
            </a:endParaRPr>
          </a:p>
        </p:txBody>
      </p:sp>
      <p:sp>
        <p:nvSpPr>
          <p:cNvPr id="17" name="TextBox 16">
            <a:extLst>
              <a:ext uri="{FF2B5EF4-FFF2-40B4-BE49-F238E27FC236}">
                <a16:creationId xmlns:a16="http://schemas.microsoft.com/office/drawing/2014/main" id="{6F50E79D-B8DE-2D45-4FE9-9270F976478D}"/>
              </a:ext>
            </a:extLst>
          </p:cNvPr>
          <p:cNvSpPr txBox="1"/>
          <p:nvPr/>
        </p:nvSpPr>
        <p:spPr>
          <a:xfrm>
            <a:off x="5588578" y="5821171"/>
            <a:ext cx="6603422" cy="600164"/>
          </a:xfrm>
          <a:prstGeom prst="rect">
            <a:avLst/>
          </a:prstGeom>
          <a:noFill/>
        </p:spPr>
        <p:txBody>
          <a:bodyPr wrap="square">
            <a:spAutoFit/>
          </a:bodyPr>
          <a:lstStyle/>
          <a:p>
            <a:pPr marL="171450" indent="-171450">
              <a:buFont typeface="Arial" panose="020B0604020202020204" pitchFamily="34" charset="0"/>
              <a:buChar char="•"/>
            </a:pPr>
            <a:r>
              <a:rPr lang="en-GB" sz="1100" b="1" i="0">
                <a:effectLst/>
                <a:latin typeface="Segoe UI" panose="020B0502040204020203" pitchFamily="34" charset="0"/>
              </a:rPr>
              <a:t>Excel, Word, and PowerPoint:</a:t>
            </a:r>
            <a:r>
              <a:rPr lang="en-GB" sz="1100" b="0" i="0">
                <a:effectLst/>
                <a:latin typeface="Segoe UI" panose="020B0502040204020203" pitchFamily="34" charset="0"/>
              </a:rPr>
              <a:t> rolling out to generally availability in chat in Copilot.</a:t>
            </a:r>
          </a:p>
          <a:p>
            <a:pPr marL="171450" indent="-171450">
              <a:buFont typeface="Arial" panose="020B0604020202020204" pitchFamily="34" charset="0"/>
              <a:buChar char="•"/>
            </a:pPr>
            <a:r>
              <a:rPr lang="en-GB" sz="1100" b="1" i="0">
                <a:effectLst/>
                <a:latin typeface="Segoe UI" panose="020B0502040204020203" pitchFamily="34" charset="0"/>
              </a:rPr>
              <a:t>Outlook: </a:t>
            </a:r>
            <a:r>
              <a:rPr lang="en-GB" sz="1100" b="0" i="0">
                <a:effectLst/>
                <a:latin typeface="Segoe UI" panose="020B0502040204020203" pitchFamily="34" charset="0"/>
              </a:rPr>
              <a:t>Schedule from chat and custom instructions are available today</a:t>
            </a:r>
          </a:p>
          <a:p>
            <a:pPr marL="171450" indent="-171450">
              <a:buFont typeface="Arial" panose="020B0604020202020204" pitchFamily="34" charset="0"/>
              <a:buChar char="•"/>
            </a:pPr>
            <a:r>
              <a:rPr lang="en-GB" sz="1100" b="1">
                <a:latin typeface="Segoe UI" panose="020B0502040204020203" pitchFamily="34" charset="0"/>
              </a:rPr>
              <a:t>Outlook: </a:t>
            </a:r>
            <a:r>
              <a:rPr lang="en-GB" sz="1100">
                <a:latin typeface="Segoe UI" panose="020B0502040204020203" pitchFamily="34" charset="0"/>
              </a:rPr>
              <a:t>S</a:t>
            </a:r>
            <a:r>
              <a:rPr lang="en-GB" sz="1100" b="0" i="0">
                <a:effectLst/>
                <a:latin typeface="Segoe UI" panose="020B0502040204020203" pitchFamily="34" charset="0"/>
              </a:rPr>
              <a:t>end email from chat is rolling out with broad availability this spring. </a:t>
            </a:r>
            <a:endParaRPr lang="en-US" sz="1100"/>
          </a:p>
        </p:txBody>
      </p:sp>
    </p:spTree>
    <p:extLst>
      <p:ext uri="{BB962C8B-B14F-4D97-AF65-F5344CB8AC3E}">
        <p14:creationId xmlns:p14="http://schemas.microsoft.com/office/powerpoint/2010/main" val="30067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6498</Words>
  <Application>Microsoft Office PowerPoint</Application>
  <PresentationFormat>Widescreen</PresentationFormat>
  <Paragraphs>428</Paragraphs>
  <Slides>35</Slides>
  <Notes>30</Notes>
  <HiddenSlides>6</HiddenSlides>
  <MMClips>12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35</vt:i4>
      </vt:variant>
    </vt:vector>
  </HeadingPairs>
  <TitlesOfParts>
    <vt:vector size="49" baseType="lpstr">
      <vt:lpstr>Aptos</vt:lpstr>
      <vt:lpstr>Arial</vt:lpstr>
      <vt:lpstr>Calibri</vt:lpstr>
      <vt:lpstr>Courier New</vt:lpstr>
      <vt:lpstr>Segoe Sans Display Semibold</vt:lpstr>
      <vt:lpstr>Segoe UI</vt:lpstr>
      <vt:lpstr>Segoe UI Semibold</vt:lpstr>
      <vt:lpstr>Segoe UI Variable Display Semibold</vt:lpstr>
      <vt:lpstr>Wingdings</vt:lpstr>
      <vt:lpstr>LIGHT GRAY TEMPLATE</vt:lpstr>
      <vt:lpstr>1_LIGHT GRAY TEMPLATE</vt:lpstr>
      <vt:lpstr>3_Microsoft 365 Template</vt:lpstr>
      <vt:lpstr>White template</vt:lpstr>
      <vt:lpstr>4_Microsoft 365 Template</vt:lpstr>
      <vt:lpstr>What’s new in  Microsoft 365 Copilot</vt:lpstr>
      <vt:lpstr>What's new in Microsoft 365 Copilot</vt:lpstr>
      <vt:lpstr>What’s new in Microsoft 365 Copilot  Frontier Transformation with Copilot and agents</vt:lpstr>
      <vt:lpstr>Wave 3 of Microsoft 365 Copilot</vt:lpstr>
      <vt:lpstr>Copilot in Word, Excel, PowerPoint, and Outlook (Formerly Agent Mode)</vt:lpstr>
      <vt:lpstr>Copilot in Excel: natively build and refine spreadsheets</vt:lpstr>
      <vt:lpstr>Copilot in Word: collaborate to turn drafts into review-ready docs</vt:lpstr>
      <vt:lpstr>Copilot in PowerPoint: keep decks crisp and on-brand</vt:lpstr>
      <vt:lpstr>Word, Excel, PowerPoint, and Outlook Agents in Copilot Chat</vt:lpstr>
      <vt:lpstr>Outlook: New agentic experiences for email and calendar</vt:lpstr>
      <vt:lpstr>Copilot Cowork: A new way of getting work done</vt:lpstr>
      <vt:lpstr>Meet Copilot Cowork: A New Way of getting Work done</vt:lpstr>
      <vt:lpstr>Plan a product launch workflow with Copilot Cowork</vt:lpstr>
      <vt:lpstr>Organize your week with Copilot Cowork</vt:lpstr>
      <vt:lpstr>Build a financial research report with Copilot Cowork</vt:lpstr>
      <vt:lpstr>Bring Copilot and agents into Dynamics 365 and Power Apps</vt:lpstr>
      <vt:lpstr>Multi‑model intelligence</vt:lpstr>
      <vt:lpstr>Work IQ</vt:lpstr>
      <vt:lpstr> Work IQ API </vt:lpstr>
      <vt:lpstr>Work IQ is expanding to include Dynamics 365 and Power Apps data through Dataverse</vt:lpstr>
      <vt:lpstr>Copilot memory: Chat History</vt:lpstr>
      <vt:lpstr>Agents</vt:lpstr>
      <vt:lpstr>Agent recommendations</vt:lpstr>
      <vt:lpstr>Agents using Apps SDK and MCP Apps</vt:lpstr>
      <vt:lpstr>Agent Evaluations in Microsoft Copilot Studio</vt:lpstr>
      <vt:lpstr>Interact with business applications inside Copilot</vt:lpstr>
      <vt:lpstr>Introducing your favorite work apps—now in Microsoft 365 Copilot</vt:lpstr>
      <vt:lpstr>Agent 365</vt:lpstr>
      <vt:lpstr>Agent 365 - Generally available on May 1 at $15 per user per month.</vt:lpstr>
      <vt:lpstr>Introducing Microsoft 365 E7: The Frontier Suite</vt:lpstr>
      <vt:lpstr>Introducing Microsoft 365 E7</vt:lpstr>
      <vt:lpstr>Microsoft 365 E7: The Frontier Worker Suite</vt:lpstr>
      <vt:lpstr>Thank you 👏</vt:lpstr>
      <vt:lpstr>Feedback Form</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2026-03-11T15:04:57Z</dcterms:created>
  <dcterms:modified xsi:type="dcterms:W3CDTF">2026-03-11T15:06:01Z</dcterms:modified>
</cp:coreProperties>
</file>