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webextensions/webextension1.xml" ContentType="application/vnd.ms-office.webextension+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4"/>
    <p:sldMasterId id="2147484630" r:id="rId5"/>
    <p:sldMasterId id="2147484759" r:id="rId6"/>
    <p:sldMasterId id="2147484947" r:id="rId7"/>
    <p:sldMasterId id="2147484960" r:id="rId8"/>
    <p:sldMasterId id="2147484966" r:id="rId9"/>
  </p:sldMasterIdLst>
  <p:notesMasterIdLst>
    <p:notesMasterId r:id="rId56"/>
  </p:notesMasterIdLst>
  <p:sldIdLst>
    <p:sldId id="2147479503" r:id="rId10"/>
    <p:sldId id="2147470605" r:id="rId11"/>
    <p:sldId id="2147483624" r:id="rId12"/>
    <p:sldId id="278" r:id="rId13"/>
    <p:sldId id="2147483647" r:id="rId14"/>
    <p:sldId id="260" r:id="rId15"/>
    <p:sldId id="261" r:id="rId16"/>
    <p:sldId id="262" r:id="rId17"/>
    <p:sldId id="274" r:id="rId18"/>
    <p:sldId id="275" r:id="rId19"/>
    <p:sldId id="280" r:id="rId20"/>
    <p:sldId id="281" r:id="rId21"/>
    <p:sldId id="286" r:id="rId22"/>
    <p:sldId id="2147483591" r:id="rId23"/>
    <p:sldId id="2147483644" r:id="rId24"/>
    <p:sldId id="2147482628" r:id="rId25"/>
    <p:sldId id="267" r:id="rId26"/>
    <p:sldId id="283" r:id="rId27"/>
    <p:sldId id="256" r:id="rId28"/>
    <p:sldId id="258" r:id="rId29"/>
    <p:sldId id="284" r:id="rId30"/>
    <p:sldId id="277" r:id="rId31"/>
    <p:sldId id="273" r:id="rId32"/>
    <p:sldId id="270" r:id="rId33"/>
    <p:sldId id="265" r:id="rId34"/>
    <p:sldId id="264" r:id="rId35"/>
    <p:sldId id="2147483645" r:id="rId36"/>
    <p:sldId id="259" r:id="rId37"/>
    <p:sldId id="2147483394" r:id="rId38"/>
    <p:sldId id="2147483646" r:id="rId39"/>
    <p:sldId id="271" r:id="rId40"/>
    <p:sldId id="272" r:id="rId41"/>
    <p:sldId id="257" r:id="rId42"/>
    <p:sldId id="2147483347" r:id="rId43"/>
    <p:sldId id="2147483346" r:id="rId44"/>
    <p:sldId id="2147483382" r:id="rId45"/>
    <p:sldId id="2147481163" r:id="rId46"/>
    <p:sldId id="290" r:id="rId47"/>
    <p:sldId id="2147483477" r:id="rId48"/>
    <p:sldId id="2147483475" r:id="rId49"/>
    <p:sldId id="288" r:id="rId50"/>
    <p:sldId id="263" r:id="rId51"/>
    <p:sldId id="2147483384" r:id="rId52"/>
    <p:sldId id="291" r:id="rId53"/>
    <p:sldId id="266" r:id="rId54"/>
    <p:sldId id="28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8B5150-A82C-42D5-AAA7-92FF5002593C}">
          <p14:sldIdLst>
            <p14:sldId id="2147479503"/>
            <p14:sldId id="2147470605"/>
          </p14:sldIdLst>
        </p14:section>
        <p14:section name="January 2026 - Summary" id="{DEB3B0AD-5BEB-4685-A985-C2D3BEF85E6D}">
          <p14:sldIdLst>
            <p14:sldId id="2147483624"/>
          </p14:sldIdLst>
        </p14:section>
        <p14:section name="User capabilities" id="{EFE84744-192F-4670-ABF3-24A2F80FE468}">
          <p14:sldIdLst>
            <p14:sldId id="278"/>
            <p14:sldId id="2147483647"/>
            <p14:sldId id="260"/>
            <p14:sldId id="261"/>
            <p14:sldId id="262"/>
            <p14:sldId id="274"/>
            <p14:sldId id="275"/>
            <p14:sldId id="280"/>
            <p14:sldId id="281"/>
            <p14:sldId id="286"/>
            <p14:sldId id="2147483591"/>
            <p14:sldId id="2147483644"/>
            <p14:sldId id="2147482628"/>
            <p14:sldId id="267"/>
          </p14:sldIdLst>
        </p14:section>
        <p14:section name="Agents" id="{56C1879F-FD8C-4980-AEB4-2E9F3A40A892}">
          <p14:sldIdLst>
            <p14:sldId id="283"/>
            <p14:sldId id="256"/>
            <p14:sldId id="258"/>
            <p14:sldId id="284"/>
          </p14:sldIdLst>
        </p14:section>
        <p14:section name="Copilot Control System" id="{6AD2C149-3C15-4F3E-8F90-98AECFA88E07}">
          <p14:sldIdLst>
            <p14:sldId id="277"/>
            <p14:sldId id="273"/>
            <p14:sldId id="270"/>
            <p14:sldId id="265"/>
            <p14:sldId id="264"/>
            <p14:sldId id="2147483645"/>
            <p14:sldId id="259"/>
          </p14:sldIdLst>
        </p14:section>
        <p14:section name="Copilot release notes" id="{8C174E54-AF06-4BE2-8537-22016944D84B}">
          <p14:sldIdLst>
            <p14:sldId id="2147483394"/>
            <p14:sldId id="2147483646"/>
            <p14:sldId id="271"/>
            <p14:sldId id="272"/>
          </p14:sldIdLst>
        </p14:section>
        <p14:section name="Roadmap" id="{2154919D-A2E9-4489-9B19-A62298A5D09F}">
          <p14:sldIdLst>
            <p14:sldId id="257"/>
            <p14:sldId id="2147483347"/>
            <p14:sldId id="2147483346"/>
            <p14:sldId id="2147483382"/>
          </p14:sldIdLst>
        </p14:section>
        <p14:section name="Thank you and close" id="{4E43546A-851D-4D96-8572-0FC4E598848E}">
          <p14:sldIdLst>
            <p14:sldId id="2147481163"/>
          </p14:sldIdLst>
        </p14:section>
        <p14:section name="Feedback" id="{D4D43140-FCD7-4856-9C1F-CE673D2C8C9B}">
          <p14:sldIdLst>
            <p14:sldId id="290"/>
          </p14:sldIdLst>
        </p14:section>
        <p14:section name="Resources" id="{2BBF2545-B514-4C1F-886F-7A30ABA83DCA}">
          <p14:sldIdLst>
            <p14:sldId id="2147483477"/>
          </p14:sldIdLst>
        </p14:section>
        <p14:section name="Copilot Studio" id="{B9EFC7B2-D944-4DE5-813D-B1674339AF2D}">
          <p14:sldIdLst>
            <p14:sldId id="2147483475"/>
            <p14:sldId id="288"/>
          </p14:sldIdLst>
        </p14:section>
        <p14:section name="What's new in Frontier" id="{3EC6E115-8393-49CC-8452-BBCE9F093C0D}">
          <p14:sldIdLst>
            <p14:sldId id="263"/>
            <p14:sldId id="2147483384"/>
          </p14:sldIdLst>
        </p14:section>
        <p14:section name="September 2025" id="{1337A0C4-D235-4CDA-93DD-F62E3663ACA3}">
          <p14:sldIdLst>
            <p14:sldId id="291"/>
          </p14:sldIdLst>
        </p14:section>
        <p14:section name="October 2025" id="{B1E09EAB-916D-4A7D-9D76-DFB11A223923}">
          <p14:sldIdLst>
            <p14:sldId id="266"/>
          </p14:sldIdLst>
        </p14:section>
        <p14:section name="November &amp; December 2025" id="{DD7ABFCF-A8E2-40AF-894D-FBA6EAE9D725}">
          <p14:sldIdLst>
            <p14:sldId id="28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40CC"/>
    <a:srgbClr val="EFF0F2"/>
    <a:srgbClr val="1C96DF"/>
    <a:srgbClr val="232323"/>
    <a:srgbClr val="4FE5FF"/>
    <a:srgbClr val="00B0F0"/>
    <a:srgbClr val="5C5AD4"/>
    <a:srgbClr val="F2F2F2"/>
    <a:srgbClr val="FFB900"/>
    <a:srgbClr val="3A49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1D2D1-A4CE-4588-B5F1-3DE6D674E6D8}" v="3" dt="2026-02-17T06:24:30.5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84727" autoAdjust="0"/>
  </p:normalViewPr>
  <p:slideViewPr>
    <p:cSldViewPr snapToGrid="0">
      <p:cViewPr varScale="1">
        <p:scale>
          <a:sx n="105" d="100"/>
          <a:sy n="105" d="100"/>
        </p:scale>
        <p:origin x="874" y="285"/>
      </p:cViewPr>
      <p:guideLst/>
    </p:cSldViewPr>
  </p:slideViewPr>
  <p:outlineViewPr>
    <p:cViewPr>
      <p:scale>
        <a:sx n="33" d="100"/>
        <a:sy n="33" d="100"/>
      </p:scale>
      <p:origin x="0" y="-78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Boam" userId="d74053f3-094e-4874-ba00-62f2ab693b3a" providerId="ADAL" clId="{2EDB8314-4035-449B-90F7-44B4569FBB3C}"/>
    <pc:docChg chg="undo custSel mod addSld delSld modSld sldOrd delSection modSection">
      <pc:chgData name="Martin Boam" userId="d74053f3-094e-4874-ba00-62f2ab693b3a" providerId="ADAL" clId="{2EDB8314-4035-449B-90F7-44B4569FBB3C}" dt="2026-02-04T15:15:04.109" v="2576" actId="14100"/>
      <pc:docMkLst>
        <pc:docMk/>
      </pc:docMkLst>
      <pc:sldChg chg="addSp modSp add mod">
        <pc:chgData name="Martin Boam" userId="d74053f3-094e-4874-ba00-62f2ab693b3a" providerId="ADAL" clId="{2EDB8314-4035-449B-90F7-44B4569FBB3C}" dt="2026-02-03T16:18:24.626" v="2252" actId="122"/>
        <pc:sldMkLst>
          <pc:docMk/>
          <pc:sldMk cId="3192221046" sldId="256"/>
        </pc:sldMkLst>
        <pc:spChg chg="mod">
          <ac:chgData name="Martin Boam" userId="d74053f3-094e-4874-ba00-62f2ab693b3a" providerId="ADAL" clId="{2EDB8314-4035-449B-90F7-44B4569FBB3C}" dt="2026-02-03T16:18:03.158" v="2243" actId="14100"/>
          <ac:spMkLst>
            <pc:docMk/>
            <pc:sldMk cId="3192221046" sldId="256"/>
            <ac:spMk id="4" creationId="{905492CC-79FB-D608-7B73-67F799BD3FB4}"/>
          </ac:spMkLst>
        </pc:spChg>
        <pc:spChg chg="add mod">
          <ac:chgData name="Martin Boam" userId="d74053f3-094e-4874-ba00-62f2ab693b3a" providerId="ADAL" clId="{2EDB8314-4035-449B-90F7-44B4569FBB3C}" dt="2026-02-03T16:18:24.626" v="2252" actId="122"/>
          <ac:spMkLst>
            <pc:docMk/>
            <pc:sldMk cId="3192221046" sldId="256"/>
            <ac:spMk id="6" creationId="{86E88B00-6ADE-E216-A376-E4949095B80A}"/>
          </ac:spMkLst>
        </pc:spChg>
        <pc:spChg chg="mod">
          <ac:chgData name="Martin Boam" userId="d74053f3-094e-4874-ba00-62f2ab693b3a" providerId="ADAL" clId="{2EDB8314-4035-449B-90F7-44B4569FBB3C}" dt="2026-02-03T16:17:56.320" v="2238" actId="14100"/>
          <ac:spMkLst>
            <pc:docMk/>
            <pc:sldMk cId="3192221046" sldId="256"/>
            <ac:spMk id="18" creationId="{FD2B3324-05FD-7459-9CFF-F1D868C0A55C}"/>
          </ac:spMkLst>
        </pc:spChg>
      </pc:sldChg>
      <pc:sldChg chg="modSp mod modNotesTx">
        <pc:chgData name="Martin Boam" userId="d74053f3-094e-4874-ba00-62f2ab693b3a" providerId="ADAL" clId="{2EDB8314-4035-449B-90F7-44B4569FBB3C}" dt="2026-02-02T17:17:22.433" v="1367" actId="20577"/>
        <pc:sldMkLst>
          <pc:docMk/>
          <pc:sldMk cId="2484510368" sldId="257"/>
        </pc:sldMkLst>
        <pc:spChg chg="mod">
          <ac:chgData name="Martin Boam" userId="d74053f3-094e-4874-ba00-62f2ab693b3a" providerId="ADAL" clId="{2EDB8314-4035-449B-90F7-44B4569FBB3C}" dt="2026-02-02T17:17:01.725" v="1347" actId="20577"/>
          <ac:spMkLst>
            <pc:docMk/>
            <pc:sldMk cId="2484510368" sldId="257"/>
            <ac:spMk id="10" creationId="{BAA9EFAD-30FA-1CE1-1FF2-0440A82ED843}"/>
          </ac:spMkLst>
        </pc:spChg>
      </pc:sldChg>
      <pc:sldChg chg="modSp add mod">
        <pc:chgData name="Martin Boam" userId="d74053f3-094e-4874-ba00-62f2ab693b3a" providerId="ADAL" clId="{2EDB8314-4035-449B-90F7-44B4569FBB3C}" dt="2026-02-03T16:23:31.978" v="2276"/>
        <pc:sldMkLst>
          <pc:docMk/>
          <pc:sldMk cId="206936613" sldId="258"/>
        </pc:sldMkLst>
        <pc:spChg chg="ord">
          <ac:chgData name="Martin Boam" userId="d74053f3-094e-4874-ba00-62f2ab693b3a" providerId="ADAL" clId="{2EDB8314-4035-449B-90F7-44B4569FBB3C}" dt="2026-02-03T16:23:31.978" v="2276"/>
          <ac:spMkLst>
            <pc:docMk/>
            <pc:sldMk cId="206936613" sldId="258"/>
            <ac:spMk id="8" creationId="{937EE0EF-EDC1-4E0B-E59B-50D3EFB99D32}"/>
          </ac:spMkLst>
        </pc:spChg>
      </pc:sldChg>
      <pc:sldChg chg="addSp delSp modSp add mod">
        <pc:chgData name="Martin Boam" userId="d74053f3-094e-4874-ba00-62f2ab693b3a" providerId="ADAL" clId="{2EDB8314-4035-449B-90F7-44B4569FBB3C}" dt="2026-02-03T13:49:28.387" v="1894" actId="207"/>
        <pc:sldMkLst>
          <pc:docMk/>
          <pc:sldMk cId="502893156" sldId="259"/>
        </pc:sldMkLst>
        <pc:spChg chg="mod">
          <ac:chgData name="Martin Boam" userId="d74053f3-094e-4874-ba00-62f2ab693b3a" providerId="ADAL" clId="{2EDB8314-4035-449B-90F7-44B4569FBB3C}" dt="2026-02-02T18:38:49.034" v="1478"/>
          <ac:spMkLst>
            <pc:docMk/>
            <pc:sldMk cId="502893156" sldId="259"/>
            <ac:spMk id="2" creationId="{6A942671-0E45-8EE9-4A4A-09913F7C55AB}"/>
          </ac:spMkLst>
        </pc:spChg>
        <pc:spChg chg="add mod">
          <ac:chgData name="Martin Boam" userId="d74053f3-094e-4874-ba00-62f2ab693b3a" providerId="ADAL" clId="{2EDB8314-4035-449B-90F7-44B4569FBB3C}" dt="2026-02-03T13:49:28.387" v="1894" actId="207"/>
          <ac:spMkLst>
            <pc:docMk/>
            <pc:sldMk cId="502893156" sldId="259"/>
            <ac:spMk id="5" creationId="{2E6D8728-D5FF-8E93-E3A8-109F30024494}"/>
          </ac:spMkLst>
        </pc:spChg>
        <pc:spChg chg="mod">
          <ac:chgData name="Martin Boam" userId="d74053f3-094e-4874-ba00-62f2ab693b3a" providerId="ADAL" clId="{2EDB8314-4035-449B-90F7-44B4569FBB3C}" dt="2026-02-02T18:40:18.867" v="1485" actId="14100"/>
          <ac:spMkLst>
            <pc:docMk/>
            <pc:sldMk cId="502893156" sldId="259"/>
            <ac:spMk id="7" creationId="{DE451FE6-674A-CD72-E767-45583952FCD3}"/>
          </ac:spMkLst>
        </pc:spChg>
        <pc:spChg chg="mod">
          <ac:chgData name="Martin Boam" userId="d74053f3-094e-4874-ba00-62f2ab693b3a" providerId="ADAL" clId="{2EDB8314-4035-449B-90F7-44B4569FBB3C}" dt="2026-02-02T18:38:28.765" v="1476" actId="14100"/>
          <ac:spMkLst>
            <pc:docMk/>
            <pc:sldMk cId="502893156" sldId="259"/>
            <ac:spMk id="18" creationId="{0D96E839-155F-C62D-46DE-BA5FB8A26604}"/>
          </ac:spMkLst>
        </pc:spChg>
        <pc:spChg chg="mod">
          <ac:chgData name="Martin Boam" userId="d74053f3-094e-4874-ba00-62f2ab693b3a" providerId="ADAL" clId="{2EDB8314-4035-449B-90F7-44B4569FBB3C}" dt="2026-02-02T18:36:34.626" v="1450"/>
          <ac:spMkLst>
            <pc:docMk/>
            <pc:sldMk cId="502893156" sldId="259"/>
            <ac:spMk id="19" creationId="{B024DB92-93E2-E42C-C02C-122BE9F2E50E}"/>
          </ac:spMkLst>
        </pc:spChg>
        <pc:picChg chg="add mod">
          <ac:chgData name="Martin Boam" userId="d74053f3-094e-4874-ba00-62f2ab693b3a" providerId="ADAL" clId="{2EDB8314-4035-449B-90F7-44B4569FBB3C}" dt="2026-02-03T13:44:42.283" v="1843" actId="1076"/>
          <ac:picMkLst>
            <pc:docMk/>
            <pc:sldMk cId="502893156" sldId="259"/>
            <ac:picMk id="3" creationId="{3E4E18BC-D312-14C3-FB32-FE19E470D347}"/>
          </ac:picMkLst>
        </pc:picChg>
      </pc:sldChg>
      <pc:sldChg chg="addSp modSp add mod ord modAnim">
        <pc:chgData name="Martin Boam" userId="d74053f3-094e-4874-ba00-62f2ab693b3a" providerId="ADAL" clId="{2EDB8314-4035-449B-90F7-44B4569FBB3C}" dt="2026-02-04T15:12:35.187" v="2444" actId="20577"/>
        <pc:sldMkLst>
          <pc:docMk/>
          <pc:sldMk cId="1926986121" sldId="260"/>
        </pc:sldMkLst>
        <pc:spChg chg="mod">
          <ac:chgData name="Martin Boam" userId="d74053f3-094e-4874-ba00-62f2ab693b3a" providerId="ADAL" clId="{2EDB8314-4035-449B-90F7-44B4569FBB3C}" dt="2026-02-03T16:10:25.365" v="2187"/>
          <ac:spMkLst>
            <pc:docMk/>
            <pc:sldMk cId="1926986121" sldId="260"/>
            <ac:spMk id="4" creationId="{ACEF9CAD-78D4-1267-DD21-244EB4469FA3}"/>
          </ac:spMkLst>
        </pc:spChg>
        <pc:spChg chg="add mod">
          <ac:chgData name="Martin Boam" userId="d74053f3-094e-4874-ba00-62f2ab693b3a" providerId="ADAL" clId="{2EDB8314-4035-449B-90F7-44B4569FBB3C}" dt="2026-02-03T13:46:38.712" v="1854" actId="207"/>
          <ac:spMkLst>
            <pc:docMk/>
            <pc:sldMk cId="1926986121" sldId="260"/>
            <ac:spMk id="5" creationId="{51C07E3B-1023-3C7A-B8F3-3881687B0EC5}"/>
          </ac:spMkLst>
        </pc:spChg>
        <pc:spChg chg="mod ord">
          <ac:chgData name="Martin Boam" userId="d74053f3-094e-4874-ba00-62f2ab693b3a" providerId="ADAL" clId="{2EDB8314-4035-449B-90F7-44B4569FBB3C}" dt="2026-02-03T14:08:55.583" v="2185"/>
          <ac:spMkLst>
            <pc:docMk/>
            <pc:sldMk cId="1926986121" sldId="260"/>
            <ac:spMk id="8" creationId="{F741D4B8-4569-15C3-B84C-DD8A76CB475F}"/>
          </ac:spMkLst>
        </pc:spChg>
        <pc:spChg chg="mod">
          <ac:chgData name="Martin Boam" userId="d74053f3-094e-4874-ba00-62f2ab693b3a" providerId="ADAL" clId="{2EDB8314-4035-449B-90F7-44B4569FBB3C}" dt="2026-02-04T15:12:35.187" v="2444" actId="20577"/>
          <ac:spMkLst>
            <pc:docMk/>
            <pc:sldMk cId="1926986121" sldId="260"/>
            <ac:spMk id="19" creationId="{34C2D3BD-F37C-8F87-12C4-65C1357B0A24}"/>
          </ac:spMkLst>
        </pc:spChg>
        <pc:picChg chg="add mod">
          <ac:chgData name="Martin Boam" userId="d74053f3-094e-4874-ba00-62f2ab693b3a" providerId="ADAL" clId="{2EDB8314-4035-449B-90F7-44B4569FBB3C}" dt="2026-02-03T13:18:40.973" v="1676"/>
          <ac:picMkLst>
            <pc:docMk/>
            <pc:sldMk cId="1926986121" sldId="260"/>
            <ac:picMk id="3" creationId="{BE81321A-FC32-2FB9-0E21-AB79A13D622C}"/>
          </ac:picMkLst>
        </pc:picChg>
      </pc:sldChg>
      <pc:sldChg chg="addSp modSp add mod ord">
        <pc:chgData name="Martin Boam" userId="d74053f3-094e-4874-ba00-62f2ab693b3a" providerId="ADAL" clId="{2EDB8314-4035-449B-90F7-44B4569FBB3C}" dt="2026-02-04T15:12:46.107" v="2468" actId="20577"/>
        <pc:sldMkLst>
          <pc:docMk/>
          <pc:sldMk cId="3515069148" sldId="261"/>
        </pc:sldMkLst>
        <pc:spChg chg="mod">
          <ac:chgData name="Martin Boam" userId="d74053f3-094e-4874-ba00-62f2ab693b3a" providerId="ADAL" clId="{2EDB8314-4035-449B-90F7-44B4569FBB3C}" dt="2026-02-03T16:11:33.906" v="2189"/>
          <ac:spMkLst>
            <pc:docMk/>
            <pc:sldMk cId="3515069148" sldId="261"/>
            <ac:spMk id="4" creationId="{39AB31B5-EDFF-4B79-C62D-7E0116B80D41}"/>
          </ac:spMkLst>
        </pc:spChg>
        <pc:spChg chg="add mod">
          <ac:chgData name="Martin Boam" userId="d74053f3-094e-4874-ba00-62f2ab693b3a" providerId="ADAL" clId="{2EDB8314-4035-449B-90F7-44B4569FBB3C}" dt="2026-02-03T13:47:11.282" v="1857" actId="207"/>
          <ac:spMkLst>
            <pc:docMk/>
            <pc:sldMk cId="3515069148" sldId="261"/>
            <ac:spMk id="6" creationId="{BAB496CC-4BD0-E3DE-F0DF-718ADA2CBCF0}"/>
          </ac:spMkLst>
        </pc:spChg>
        <pc:spChg chg="mod">
          <ac:chgData name="Martin Boam" userId="d74053f3-094e-4874-ba00-62f2ab693b3a" providerId="ADAL" clId="{2EDB8314-4035-449B-90F7-44B4569FBB3C}" dt="2026-02-03T13:18:13.255" v="1673" actId="14100"/>
          <ac:spMkLst>
            <pc:docMk/>
            <pc:sldMk cId="3515069148" sldId="261"/>
            <ac:spMk id="8" creationId="{C80017E2-B64B-79B9-CAB6-C4520988F20F}"/>
          </ac:spMkLst>
        </pc:spChg>
        <pc:spChg chg="mod">
          <ac:chgData name="Martin Boam" userId="d74053f3-094e-4874-ba00-62f2ab693b3a" providerId="ADAL" clId="{2EDB8314-4035-449B-90F7-44B4569FBB3C}" dt="2026-02-02T13:16:45.720" v="693" actId="14100"/>
          <ac:spMkLst>
            <pc:docMk/>
            <pc:sldMk cId="3515069148" sldId="261"/>
            <ac:spMk id="18" creationId="{E7C36B38-B97B-638F-62F0-84CF43FE9603}"/>
          </ac:spMkLst>
        </pc:spChg>
        <pc:spChg chg="mod">
          <ac:chgData name="Martin Boam" userId="d74053f3-094e-4874-ba00-62f2ab693b3a" providerId="ADAL" clId="{2EDB8314-4035-449B-90F7-44B4569FBB3C}" dt="2026-02-04T15:12:46.107" v="2468" actId="20577"/>
          <ac:spMkLst>
            <pc:docMk/>
            <pc:sldMk cId="3515069148" sldId="261"/>
            <ac:spMk id="19" creationId="{89F7F3B5-C079-5686-B483-61DA1D407926}"/>
          </ac:spMkLst>
        </pc:spChg>
        <pc:picChg chg="mod">
          <ac:chgData name="Martin Boam" userId="d74053f3-094e-4874-ba00-62f2ab693b3a" providerId="ADAL" clId="{2EDB8314-4035-449B-90F7-44B4569FBB3C}" dt="2026-02-03T13:18:08.161" v="1672" actId="14861"/>
          <ac:picMkLst>
            <pc:docMk/>
            <pc:sldMk cId="3515069148" sldId="261"/>
            <ac:picMk id="3" creationId="{894530F4-1EA6-7107-39AE-CBCDD20BA164}"/>
          </ac:picMkLst>
        </pc:picChg>
      </pc:sldChg>
      <pc:sldChg chg="addSp delSp modSp add mod ord">
        <pc:chgData name="Martin Boam" userId="d74053f3-094e-4874-ba00-62f2ab693b3a" providerId="ADAL" clId="{2EDB8314-4035-449B-90F7-44B4569FBB3C}" dt="2026-02-04T15:12:57.575" v="2474" actId="20577"/>
        <pc:sldMkLst>
          <pc:docMk/>
          <pc:sldMk cId="2941055681" sldId="262"/>
        </pc:sldMkLst>
        <pc:spChg chg="mod">
          <ac:chgData name="Martin Boam" userId="d74053f3-094e-4874-ba00-62f2ab693b3a" providerId="ADAL" clId="{2EDB8314-4035-449B-90F7-44B4569FBB3C}" dt="2026-02-03T13:25:21.824" v="1725"/>
          <ac:spMkLst>
            <pc:docMk/>
            <pc:sldMk cId="2941055681" sldId="262"/>
            <ac:spMk id="4" creationId="{18E729B6-282A-8F82-F204-724EC149AAED}"/>
          </ac:spMkLst>
        </pc:spChg>
        <pc:spChg chg="add mod ord">
          <ac:chgData name="Martin Boam" userId="d74053f3-094e-4874-ba00-62f2ab693b3a" providerId="ADAL" clId="{2EDB8314-4035-449B-90F7-44B4569FBB3C}" dt="2026-02-03T16:20:37.752" v="2266"/>
          <ac:spMkLst>
            <pc:docMk/>
            <pc:sldMk cId="2941055681" sldId="262"/>
            <ac:spMk id="7" creationId="{4A31C93C-DE7D-9D82-AA07-1CCEE89110D3}"/>
          </ac:spMkLst>
        </pc:spChg>
        <pc:spChg chg="mod ord">
          <ac:chgData name="Martin Boam" userId="d74053f3-094e-4874-ba00-62f2ab693b3a" providerId="ADAL" clId="{2EDB8314-4035-449B-90F7-44B4569FBB3C}" dt="2026-02-03T16:20:49.004" v="2267"/>
          <ac:spMkLst>
            <pc:docMk/>
            <pc:sldMk cId="2941055681" sldId="262"/>
            <ac:spMk id="8" creationId="{652031E8-4175-113B-D046-28F80D2E8970}"/>
          </ac:spMkLst>
        </pc:spChg>
        <pc:spChg chg="mod">
          <ac:chgData name="Martin Boam" userId="d74053f3-094e-4874-ba00-62f2ab693b3a" providerId="ADAL" clId="{2EDB8314-4035-449B-90F7-44B4569FBB3C}" dt="2026-02-04T15:12:57.575" v="2474" actId="20577"/>
          <ac:spMkLst>
            <pc:docMk/>
            <pc:sldMk cId="2941055681" sldId="262"/>
            <ac:spMk id="19" creationId="{69052BE8-2F40-369F-3934-139EC9079AC1}"/>
          </ac:spMkLst>
        </pc:spChg>
        <pc:picChg chg="add mod">
          <ac:chgData name="Martin Boam" userId="d74053f3-094e-4874-ba00-62f2ab693b3a" providerId="ADAL" clId="{2EDB8314-4035-449B-90F7-44B4569FBB3C}" dt="2026-02-03T13:57:18.099" v="1933" actId="1076"/>
          <ac:picMkLst>
            <pc:docMk/>
            <pc:sldMk cId="2941055681" sldId="262"/>
            <ac:picMk id="3" creationId="{E2360FA2-25CB-D738-E24D-7B85CA0FBF51}"/>
          </ac:picMkLst>
        </pc:picChg>
      </pc:sldChg>
      <pc:sldChg chg="addSp delSp modSp add mod">
        <pc:chgData name="Martin Boam" userId="d74053f3-094e-4874-ba00-62f2ab693b3a" providerId="ADAL" clId="{2EDB8314-4035-449B-90F7-44B4569FBB3C}" dt="2026-02-03T16:41:23.853" v="2424" actId="20577"/>
        <pc:sldMkLst>
          <pc:docMk/>
          <pc:sldMk cId="689258679" sldId="263"/>
        </pc:sldMkLst>
        <pc:spChg chg="mod">
          <ac:chgData name="Martin Boam" userId="d74053f3-094e-4874-ba00-62f2ab693b3a" providerId="ADAL" clId="{2EDB8314-4035-449B-90F7-44B4569FBB3C}" dt="2026-02-03T14:08:13.678" v="2183" actId="1076"/>
          <ac:spMkLst>
            <pc:docMk/>
            <pc:sldMk cId="689258679" sldId="263"/>
            <ac:spMk id="2" creationId="{D64E6459-B9EC-198C-EFA2-6805912ED489}"/>
          </ac:spMkLst>
        </pc:spChg>
        <pc:spChg chg="add del mod">
          <ac:chgData name="Martin Boam" userId="d74053f3-094e-4874-ba00-62f2ab693b3a" providerId="ADAL" clId="{2EDB8314-4035-449B-90F7-44B4569FBB3C}" dt="2026-02-03T16:41:23.853" v="2424" actId="20577"/>
          <ac:spMkLst>
            <pc:docMk/>
            <pc:sldMk cId="689258679" sldId="263"/>
            <ac:spMk id="3" creationId="{6E543E08-726E-2C72-7DE8-02AC0855EF33}"/>
          </ac:spMkLst>
        </pc:spChg>
        <pc:spChg chg="add mod">
          <ac:chgData name="Martin Boam" userId="d74053f3-094e-4874-ba00-62f2ab693b3a" providerId="ADAL" clId="{2EDB8314-4035-449B-90F7-44B4569FBB3C}" dt="2026-02-02T18:54:04.056" v="1552" actId="1076"/>
          <ac:spMkLst>
            <pc:docMk/>
            <pc:sldMk cId="689258679" sldId="263"/>
            <ac:spMk id="10" creationId="{671D46FB-2B24-7347-4701-B8BA468EF420}"/>
          </ac:spMkLst>
        </pc:spChg>
        <pc:picChg chg="add mod modCrop">
          <ac:chgData name="Martin Boam" userId="d74053f3-094e-4874-ba00-62f2ab693b3a" providerId="ADAL" clId="{2EDB8314-4035-449B-90F7-44B4569FBB3C}" dt="2026-02-03T14:08:09.793" v="2182" actId="1076"/>
          <ac:picMkLst>
            <pc:docMk/>
            <pc:sldMk cId="689258679" sldId="263"/>
            <ac:picMk id="5" creationId="{B1BF37B2-552E-2F37-27E3-5938C09E0B67}"/>
          </ac:picMkLst>
        </pc:picChg>
      </pc:sldChg>
      <pc:sldChg chg="addSp modSp add mod ord modShow">
        <pc:chgData name="Martin Boam" userId="d74053f3-094e-4874-ba00-62f2ab693b3a" providerId="ADAL" clId="{2EDB8314-4035-449B-90F7-44B4569FBB3C}" dt="2026-02-03T16:25:21.781" v="2282"/>
        <pc:sldMkLst>
          <pc:docMk/>
          <pc:sldMk cId="2576269611" sldId="264"/>
        </pc:sldMkLst>
        <pc:spChg chg="add mod ord">
          <ac:chgData name="Martin Boam" userId="d74053f3-094e-4874-ba00-62f2ab693b3a" providerId="ADAL" clId="{2EDB8314-4035-449B-90F7-44B4569FBB3C}" dt="2026-02-03T16:25:21.781" v="2282"/>
          <ac:spMkLst>
            <pc:docMk/>
            <pc:sldMk cId="2576269611" sldId="264"/>
            <ac:spMk id="5" creationId="{E3356898-7133-334B-EBF8-6C139C7C267A}"/>
          </ac:spMkLst>
        </pc:spChg>
        <pc:spChg chg="mod ord">
          <ac:chgData name="Martin Boam" userId="d74053f3-094e-4874-ba00-62f2ab693b3a" providerId="ADAL" clId="{2EDB8314-4035-449B-90F7-44B4569FBB3C}" dt="2026-02-03T16:24:53.147" v="2281"/>
          <ac:spMkLst>
            <pc:docMk/>
            <pc:sldMk cId="2576269611" sldId="264"/>
            <ac:spMk id="6" creationId="{E9D7C2AC-597B-7885-160A-11C4A7A0BFB4}"/>
          </ac:spMkLst>
        </pc:spChg>
        <pc:spChg chg="mod">
          <ac:chgData name="Martin Boam" userId="d74053f3-094e-4874-ba00-62f2ab693b3a" providerId="ADAL" clId="{2EDB8314-4035-449B-90F7-44B4569FBB3C}" dt="2026-02-02T12:54:23.062" v="414" actId="403"/>
          <ac:spMkLst>
            <pc:docMk/>
            <pc:sldMk cId="2576269611" sldId="264"/>
            <ac:spMk id="7" creationId="{EE5B818F-858F-6E54-1496-CF7B87F24ABC}"/>
          </ac:spMkLst>
        </pc:spChg>
        <pc:spChg chg="add mod">
          <ac:chgData name="Martin Boam" userId="d74053f3-094e-4874-ba00-62f2ab693b3a" providerId="ADAL" clId="{2EDB8314-4035-449B-90F7-44B4569FBB3C}" dt="2026-02-03T13:48:42.147" v="1884" actId="207"/>
          <ac:spMkLst>
            <pc:docMk/>
            <pc:sldMk cId="2576269611" sldId="264"/>
            <ac:spMk id="9" creationId="{43C7A97B-B648-B48A-F221-F817CA212069}"/>
          </ac:spMkLst>
        </pc:spChg>
        <pc:spChg chg="mod">
          <ac:chgData name="Martin Boam" userId="d74053f3-094e-4874-ba00-62f2ab693b3a" providerId="ADAL" clId="{2EDB8314-4035-449B-90F7-44B4569FBB3C}" dt="2026-02-03T13:42:48.434" v="1812" actId="14100"/>
          <ac:spMkLst>
            <pc:docMk/>
            <pc:sldMk cId="2576269611" sldId="264"/>
            <ac:spMk id="18" creationId="{6EB4EB3F-D36C-3D07-86D3-A5FE99443B34}"/>
          </ac:spMkLst>
        </pc:spChg>
        <pc:picChg chg="mod">
          <ac:chgData name="Martin Boam" userId="d74053f3-094e-4874-ba00-62f2ab693b3a" providerId="ADAL" clId="{2EDB8314-4035-449B-90F7-44B4569FBB3C}" dt="2026-02-03T13:42:42.702" v="1809" actId="1076"/>
          <ac:picMkLst>
            <pc:docMk/>
            <pc:sldMk cId="2576269611" sldId="264"/>
            <ac:picMk id="3" creationId="{D5C26ECA-9D82-4036-3291-9B7CE6BDEFED}"/>
          </ac:picMkLst>
        </pc:picChg>
      </pc:sldChg>
      <pc:sldChg chg="modSp add mod ord">
        <pc:chgData name="Martin Boam" userId="d74053f3-094e-4874-ba00-62f2ab693b3a" providerId="ADAL" clId="{2EDB8314-4035-449B-90F7-44B4569FBB3C}" dt="2026-02-03T16:24:49.848" v="2280"/>
        <pc:sldMkLst>
          <pc:docMk/>
          <pc:sldMk cId="2178014380" sldId="265"/>
        </pc:sldMkLst>
        <pc:spChg chg="mod">
          <ac:chgData name="Martin Boam" userId="d74053f3-094e-4874-ba00-62f2ab693b3a" providerId="ADAL" clId="{2EDB8314-4035-449B-90F7-44B4569FBB3C}" dt="2026-02-02T12:58:47.274" v="433" actId="5793"/>
          <ac:spMkLst>
            <pc:docMk/>
            <pc:sldMk cId="2178014380" sldId="265"/>
            <ac:spMk id="4" creationId="{D4E8B738-7BA2-B3AA-EF19-940DEB212E0B}"/>
          </ac:spMkLst>
        </pc:spChg>
        <pc:spChg chg="mod ord">
          <ac:chgData name="Martin Boam" userId="d74053f3-094e-4874-ba00-62f2ab693b3a" providerId="ADAL" clId="{2EDB8314-4035-449B-90F7-44B4569FBB3C}" dt="2026-02-03T16:24:49.848" v="2280"/>
          <ac:spMkLst>
            <pc:docMk/>
            <pc:sldMk cId="2178014380" sldId="265"/>
            <ac:spMk id="6" creationId="{64AB2783-CA8E-B6D4-BCB6-6754BB0CFC1E}"/>
          </ac:spMkLst>
        </pc:spChg>
        <pc:spChg chg="mod">
          <ac:chgData name="Martin Boam" userId="d74053f3-094e-4874-ba00-62f2ab693b3a" providerId="ADAL" clId="{2EDB8314-4035-449B-90F7-44B4569FBB3C}" dt="2026-02-03T13:43:36.049" v="1831" actId="14100"/>
          <ac:spMkLst>
            <pc:docMk/>
            <pc:sldMk cId="2178014380" sldId="265"/>
            <ac:spMk id="18" creationId="{AC6DC3D4-BA2A-D108-4966-96D6BD184091}"/>
          </ac:spMkLst>
        </pc:spChg>
        <pc:picChg chg="mod">
          <ac:chgData name="Martin Boam" userId="d74053f3-094e-4874-ba00-62f2ab693b3a" providerId="ADAL" clId="{2EDB8314-4035-449B-90F7-44B4569FBB3C}" dt="2026-02-03T13:43:32.815" v="1829" actId="1076"/>
          <ac:picMkLst>
            <pc:docMk/>
            <pc:sldMk cId="2178014380" sldId="265"/>
            <ac:picMk id="5" creationId="{6676E4F6-5D8D-E240-1373-AA2E1F22B316}"/>
          </ac:picMkLst>
        </pc:picChg>
      </pc:sldChg>
      <pc:sldChg chg="modSp add mod">
        <pc:chgData name="Martin Boam" userId="d74053f3-094e-4874-ba00-62f2ab693b3a" providerId="ADAL" clId="{2EDB8314-4035-449B-90F7-44B4569FBB3C}" dt="2026-02-03T16:24:48.558" v="2279"/>
        <pc:sldMkLst>
          <pc:docMk/>
          <pc:sldMk cId="921140950" sldId="270"/>
        </pc:sldMkLst>
        <pc:spChg chg="mod">
          <ac:chgData name="Martin Boam" userId="d74053f3-094e-4874-ba00-62f2ab693b3a" providerId="ADAL" clId="{2EDB8314-4035-449B-90F7-44B4569FBB3C}" dt="2026-02-03T16:19:15.498" v="2258" actId="14100"/>
          <ac:spMkLst>
            <pc:docMk/>
            <pc:sldMk cId="921140950" sldId="270"/>
            <ac:spMk id="4" creationId="{BADC3321-47BD-2AC6-5D46-ED37F25D2A54}"/>
          </ac:spMkLst>
        </pc:spChg>
        <pc:spChg chg="mod ord">
          <ac:chgData name="Martin Boam" userId="d74053f3-094e-4874-ba00-62f2ab693b3a" providerId="ADAL" clId="{2EDB8314-4035-449B-90F7-44B4569FBB3C}" dt="2026-02-03T16:24:48.558" v="2279"/>
          <ac:spMkLst>
            <pc:docMk/>
            <pc:sldMk cId="921140950" sldId="270"/>
            <ac:spMk id="7" creationId="{B01C292F-8618-BFA7-D8F4-F1408E07A57C}"/>
          </ac:spMkLst>
        </pc:spChg>
        <pc:spChg chg="mod">
          <ac:chgData name="Martin Boam" userId="d74053f3-094e-4874-ba00-62f2ab693b3a" providerId="ADAL" clId="{2EDB8314-4035-449B-90F7-44B4569FBB3C}" dt="2026-02-03T13:42:25.172" v="1805" actId="14100"/>
          <ac:spMkLst>
            <pc:docMk/>
            <pc:sldMk cId="921140950" sldId="270"/>
            <ac:spMk id="18" creationId="{43837DA7-B8DF-346B-8BCA-4B65449796F6}"/>
          </ac:spMkLst>
        </pc:spChg>
        <pc:picChg chg="mod">
          <ac:chgData name="Martin Boam" userId="d74053f3-094e-4874-ba00-62f2ab693b3a" providerId="ADAL" clId="{2EDB8314-4035-449B-90F7-44B4569FBB3C}" dt="2026-02-03T13:42:19.115" v="1803" actId="14861"/>
          <ac:picMkLst>
            <pc:docMk/>
            <pc:sldMk cId="921140950" sldId="270"/>
            <ac:picMk id="3" creationId="{BA302462-B0B0-C082-513E-F0A877A45279}"/>
          </ac:picMkLst>
        </pc:picChg>
      </pc:sldChg>
      <pc:sldChg chg="mod modShow">
        <pc:chgData name="Martin Boam" userId="d74053f3-094e-4874-ba00-62f2ab693b3a" providerId="ADAL" clId="{2EDB8314-4035-449B-90F7-44B4569FBB3C}" dt="2026-02-02T13:41:40.649" v="831" actId="729"/>
        <pc:sldMkLst>
          <pc:docMk/>
          <pc:sldMk cId="2139656646" sldId="271"/>
        </pc:sldMkLst>
      </pc:sldChg>
      <pc:sldChg chg="mod modShow">
        <pc:chgData name="Martin Boam" userId="d74053f3-094e-4874-ba00-62f2ab693b3a" providerId="ADAL" clId="{2EDB8314-4035-449B-90F7-44B4569FBB3C}" dt="2026-02-02T13:41:36.793" v="830" actId="729"/>
        <pc:sldMkLst>
          <pc:docMk/>
          <pc:sldMk cId="2849876488" sldId="272"/>
        </pc:sldMkLst>
      </pc:sldChg>
      <pc:sldChg chg="addSp modSp add mod">
        <pc:chgData name="Martin Boam" userId="d74053f3-094e-4874-ba00-62f2ab693b3a" providerId="ADAL" clId="{2EDB8314-4035-449B-90F7-44B4569FBB3C}" dt="2026-02-03T16:24:14.885" v="2278"/>
        <pc:sldMkLst>
          <pc:docMk/>
          <pc:sldMk cId="400544285" sldId="273"/>
        </pc:sldMkLst>
        <pc:spChg chg="mod">
          <ac:chgData name="Martin Boam" userId="d74053f3-094e-4874-ba00-62f2ab693b3a" providerId="ADAL" clId="{2EDB8314-4035-449B-90F7-44B4569FBB3C}" dt="2026-02-02T13:01:25.198" v="463"/>
          <ac:spMkLst>
            <pc:docMk/>
            <pc:sldMk cId="400544285" sldId="273"/>
            <ac:spMk id="4" creationId="{E8668F4B-BB91-4EE9-F617-48DEFC7A083F}"/>
          </ac:spMkLst>
        </pc:spChg>
        <pc:spChg chg="mod ord">
          <ac:chgData name="Martin Boam" userId="d74053f3-094e-4874-ba00-62f2ab693b3a" providerId="ADAL" clId="{2EDB8314-4035-449B-90F7-44B4569FBB3C}" dt="2026-02-03T16:24:14.885" v="2278"/>
          <ac:spMkLst>
            <pc:docMk/>
            <pc:sldMk cId="400544285" sldId="273"/>
            <ac:spMk id="5" creationId="{42F9F160-2F6B-7CDF-9206-0A0758EED567}"/>
          </ac:spMkLst>
        </pc:spChg>
        <pc:spChg chg="add mod">
          <ac:chgData name="Martin Boam" userId="d74053f3-094e-4874-ba00-62f2ab693b3a" providerId="ADAL" clId="{2EDB8314-4035-449B-90F7-44B4569FBB3C}" dt="2026-02-03T13:48:08.059" v="1873" actId="207"/>
          <ac:spMkLst>
            <pc:docMk/>
            <pc:sldMk cId="400544285" sldId="273"/>
            <ac:spMk id="7" creationId="{D8FEE1E4-8FE6-5A1B-0CE8-70162DB7CE79}"/>
          </ac:spMkLst>
        </pc:spChg>
        <pc:spChg chg="add mod">
          <ac:chgData name="Martin Boam" userId="d74053f3-094e-4874-ba00-62f2ab693b3a" providerId="ADAL" clId="{2EDB8314-4035-449B-90F7-44B4569FBB3C}" dt="2026-02-03T13:48:10.500" v="1874" actId="207"/>
          <ac:spMkLst>
            <pc:docMk/>
            <pc:sldMk cId="400544285" sldId="273"/>
            <ac:spMk id="9" creationId="{053EB912-9B88-74CD-B79F-13AD79A5F26C}"/>
          </ac:spMkLst>
        </pc:spChg>
        <pc:spChg chg="mod">
          <ac:chgData name="Martin Boam" userId="d74053f3-094e-4874-ba00-62f2ab693b3a" providerId="ADAL" clId="{2EDB8314-4035-449B-90F7-44B4569FBB3C}" dt="2026-02-03T13:49:09.881" v="1889" actId="14100"/>
          <ac:spMkLst>
            <pc:docMk/>
            <pc:sldMk cId="400544285" sldId="273"/>
            <ac:spMk id="18" creationId="{39D52901-23F0-CA0A-073F-F55753C888C7}"/>
          </ac:spMkLst>
        </pc:spChg>
        <pc:picChg chg="mod">
          <ac:chgData name="Martin Boam" userId="d74053f3-094e-4874-ba00-62f2ab693b3a" providerId="ADAL" clId="{2EDB8314-4035-449B-90F7-44B4569FBB3C}" dt="2026-02-03T13:41:06.105" v="1793" actId="1076"/>
          <ac:picMkLst>
            <pc:docMk/>
            <pc:sldMk cId="400544285" sldId="273"/>
            <ac:picMk id="3" creationId="{13058FCF-C596-3AB5-E51F-5B138C3E20C5}"/>
          </ac:picMkLst>
        </pc:picChg>
      </pc:sldChg>
      <pc:sldChg chg="addSp modSp add mod ord">
        <pc:chgData name="Martin Boam" userId="d74053f3-094e-4874-ba00-62f2ab693b3a" providerId="ADAL" clId="{2EDB8314-4035-449B-90F7-44B4569FBB3C}" dt="2026-02-04T15:13:41.115" v="2513" actId="14100"/>
        <pc:sldMkLst>
          <pc:docMk/>
          <pc:sldMk cId="2340365692" sldId="274"/>
        </pc:sldMkLst>
        <pc:spChg chg="mod">
          <ac:chgData name="Martin Boam" userId="d74053f3-094e-4874-ba00-62f2ab693b3a" providerId="ADAL" clId="{2EDB8314-4035-449B-90F7-44B4569FBB3C}" dt="2026-02-04T15:13:19.721" v="2493" actId="14100"/>
          <ac:spMkLst>
            <pc:docMk/>
            <pc:sldMk cId="2340365692" sldId="274"/>
            <ac:spMk id="2" creationId="{50A95B76-B176-0D15-64FF-AAF5648DA6C4}"/>
          </ac:spMkLst>
        </pc:spChg>
        <pc:spChg chg="mod">
          <ac:chgData name="Martin Boam" userId="d74053f3-094e-4874-ba00-62f2ab693b3a" providerId="ADAL" clId="{2EDB8314-4035-449B-90F7-44B4569FBB3C}" dt="2026-02-04T15:13:17.089" v="2492" actId="1076"/>
          <ac:spMkLst>
            <pc:docMk/>
            <pc:sldMk cId="2340365692" sldId="274"/>
            <ac:spMk id="4" creationId="{2AC890C2-391B-E9C5-6148-17EDB24B57BA}"/>
          </ac:spMkLst>
        </pc:spChg>
        <pc:spChg chg="add mod">
          <ac:chgData name="Martin Boam" userId="d74053f3-094e-4874-ba00-62f2ab693b3a" providerId="ADAL" clId="{2EDB8314-4035-449B-90F7-44B4569FBB3C}" dt="2026-02-03T13:47:17.923" v="1859" actId="207"/>
          <ac:spMkLst>
            <pc:docMk/>
            <pc:sldMk cId="2340365692" sldId="274"/>
            <ac:spMk id="6" creationId="{18CCEE05-1064-A30B-5E0C-77A61D472F1E}"/>
          </ac:spMkLst>
        </pc:spChg>
        <pc:spChg chg="mod ord">
          <ac:chgData name="Martin Boam" userId="d74053f3-094e-4874-ba00-62f2ab693b3a" providerId="ADAL" clId="{2EDB8314-4035-449B-90F7-44B4569FBB3C}" dt="2026-02-03T16:21:02.663" v="2268"/>
          <ac:spMkLst>
            <pc:docMk/>
            <pc:sldMk cId="2340365692" sldId="274"/>
            <ac:spMk id="8" creationId="{0076B0DF-BE33-0B33-9333-A85C901B546F}"/>
          </ac:spMkLst>
        </pc:spChg>
        <pc:spChg chg="mod">
          <ac:chgData name="Martin Boam" userId="d74053f3-094e-4874-ba00-62f2ab693b3a" providerId="ADAL" clId="{2EDB8314-4035-449B-90F7-44B4569FBB3C}" dt="2026-02-04T15:13:41.115" v="2513" actId="14100"/>
          <ac:spMkLst>
            <pc:docMk/>
            <pc:sldMk cId="2340365692" sldId="274"/>
            <ac:spMk id="18" creationId="{312F2795-5E06-A63A-7156-2EEA327BC485}"/>
          </ac:spMkLst>
        </pc:spChg>
        <pc:spChg chg="mod">
          <ac:chgData name="Martin Boam" userId="d74053f3-094e-4874-ba00-62f2ab693b3a" providerId="ADAL" clId="{2EDB8314-4035-449B-90F7-44B4569FBB3C}" dt="2026-02-04T15:13:35.987" v="2511" actId="20577"/>
          <ac:spMkLst>
            <pc:docMk/>
            <pc:sldMk cId="2340365692" sldId="274"/>
            <ac:spMk id="19" creationId="{93811C3C-45EC-0CF5-3E77-A83077028B9D}"/>
          </ac:spMkLst>
        </pc:spChg>
        <pc:picChg chg="mod">
          <ac:chgData name="Martin Boam" userId="d74053f3-094e-4874-ba00-62f2ab693b3a" providerId="ADAL" clId="{2EDB8314-4035-449B-90F7-44B4569FBB3C}" dt="2026-02-03T13:19:06.974" v="1681" actId="1076"/>
          <ac:picMkLst>
            <pc:docMk/>
            <pc:sldMk cId="2340365692" sldId="274"/>
            <ac:picMk id="3" creationId="{307707EF-DC18-8330-3D84-4DC4426F3566}"/>
          </ac:picMkLst>
        </pc:picChg>
      </pc:sldChg>
      <pc:sldChg chg="modSp add mod ord">
        <pc:chgData name="Martin Boam" userId="d74053f3-094e-4874-ba00-62f2ab693b3a" providerId="ADAL" clId="{2EDB8314-4035-449B-90F7-44B4569FBB3C}" dt="2026-02-04T15:14:27.241" v="2566" actId="20577"/>
        <pc:sldMkLst>
          <pc:docMk/>
          <pc:sldMk cId="300670119" sldId="275"/>
        </pc:sldMkLst>
        <pc:spChg chg="mod">
          <ac:chgData name="Martin Boam" userId="d74053f3-094e-4874-ba00-62f2ab693b3a" providerId="ADAL" clId="{2EDB8314-4035-449B-90F7-44B4569FBB3C}" dt="2026-02-04T15:14:27.241" v="2566" actId="20577"/>
          <ac:spMkLst>
            <pc:docMk/>
            <pc:sldMk cId="300670119" sldId="275"/>
            <ac:spMk id="4" creationId="{1219324D-AD79-FACB-AC6F-9139584AA742}"/>
          </ac:spMkLst>
        </pc:spChg>
        <pc:spChg chg="mod">
          <ac:chgData name="Martin Boam" userId="d74053f3-094e-4874-ba00-62f2ab693b3a" providerId="ADAL" clId="{2EDB8314-4035-449B-90F7-44B4569FBB3C}" dt="2026-02-03T13:32:33.222" v="1745" actId="1076"/>
          <ac:spMkLst>
            <pc:docMk/>
            <pc:sldMk cId="300670119" sldId="275"/>
            <ac:spMk id="8" creationId="{715AC456-B207-3FE4-6711-3D35D8B151CF}"/>
          </ac:spMkLst>
        </pc:spChg>
        <pc:spChg chg="mod">
          <ac:chgData name="Martin Boam" userId="d74053f3-094e-4874-ba00-62f2ab693b3a" providerId="ADAL" clId="{2EDB8314-4035-449B-90F7-44B4569FBB3C}" dt="2026-02-03T13:32:28.974" v="1744" actId="14100"/>
          <ac:spMkLst>
            <pc:docMk/>
            <pc:sldMk cId="300670119" sldId="275"/>
            <ac:spMk id="18" creationId="{14FECB85-3C9C-D8F2-52FB-FA983A025D43}"/>
          </ac:spMkLst>
        </pc:spChg>
        <pc:spChg chg="mod">
          <ac:chgData name="Martin Boam" userId="d74053f3-094e-4874-ba00-62f2ab693b3a" providerId="ADAL" clId="{2EDB8314-4035-449B-90F7-44B4569FBB3C}" dt="2026-02-04T15:14:12.692" v="2532" actId="20577"/>
          <ac:spMkLst>
            <pc:docMk/>
            <pc:sldMk cId="300670119" sldId="275"/>
            <ac:spMk id="19" creationId="{A377B3C8-E53A-B69B-362C-BF6A5072E82B}"/>
          </ac:spMkLst>
        </pc:spChg>
        <pc:picChg chg="mod ord">
          <ac:chgData name="Martin Boam" userId="d74053f3-094e-4874-ba00-62f2ab693b3a" providerId="ADAL" clId="{2EDB8314-4035-449B-90F7-44B4569FBB3C}" dt="2026-02-03T16:21:47.847" v="2269"/>
          <ac:picMkLst>
            <pc:docMk/>
            <pc:sldMk cId="300670119" sldId="275"/>
            <ac:picMk id="5" creationId="{DDFAD58F-4C06-A2EE-F144-41E680F47EEF}"/>
          </ac:picMkLst>
        </pc:picChg>
      </pc:sldChg>
      <pc:sldChg chg="modSp add mod ord">
        <pc:chgData name="Martin Boam" userId="d74053f3-094e-4874-ba00-62f2ab693b3a" providerId="ADAL" clId="{2EDB8314-4035-449B-90F7-44B4569FBB3C}" dt="2026-02-03T16:22:45.889" v="2270"/>
        <pc:sldMkLst>
          <pc:docMk/>
          <pc:sldMk cId="3478708900" sldId="280"/>
        </pc:sldMkLst>
        <pc:spChg chg="mod">
          <ac:chgData name="Martin Boam" userId="d74053f3-094e-4874-ba00-62f2ab693b3a" providerId="ADAL" clId="{2EDB8314-4035-449B-90F7-44B4569FBB3C}" dt="2026-02-03T16:13:47.830" v="2199" actId="14100"/>
          <ac:spMkLst>
            <pc:docMk/>
            <pc:sldMk cId="3478708900" sldId="280"/>
            <ac:spMk id="4" creationId="{1E889CA5-A2CC-96DE-1328-04B2125B00D3}"/>
          </ac:spMkLst>
        </pc:spChg>
        <pc:spChg chg="mod ord">
          <ac:chgData name="Martin Boam" userId="d74053f3-094e-4874-ba00-62f2ab693b3a" providerId="ADAL" clId="{2EDB8314-4035-449B-90F7-44B4569FBB3C}" dt="2026-02-03T16:22:45.889" v="2270"/>
          <ac:spMkLst>
            <pc:docMk/>
            <pc:sldMk cId="3478708900" sldId="280"/>
            <ac:spMk id="6" creationId="{BD06B370-BD7B-C237-3335-F9D6204DE21A}"/>
          </ac:spMkLst>
        </pc:spChg>
        <pc:picChg chg="mod">
          <ac:chgData name="Martin Boam" userId="d74053f3-094e-4874-ba00-62f2ab693b3a" providerId="ADAL" clId="{2EDB8314-4035-449B-90F7-44B4569FBB3C}" dt="2026-02-03T13:35:12.472" v="1751" actId="1076"/>
          <ac:picMkLst>
            <pc:docMk/>
            <pc:sldMk cId="3478708900" sldId="280"/>
            <ac:picMk id="3" creationId="{6457F2D7-131B-8CBC-61E7-462421525F40}"/>
          </ac:picMkLst>
        </pc:picChg>
      </pc:sldChg>
      <pc:sldChg chg="modSp add mod ord">
        <pc:chgData name="Martin Boam" userId="d74053f3-094e-4874-ba00-62f2ab693b3a" providerId="ADAL" clId="{2EDB8314-4035-449B-90F7-44B4569FBB3C}" dt="2026-02-04T15:12:20.605" v="2426"/>
        <pc:sldMkLst>
          <pc:docMk/>
          <pc:sldMk cId="3199437084" sldId="281"/>
        </pc:sldMkLst>
        <pc:spChg chg="mod">
          <ac:chgData name="Martin Boam" userId="d74053f3-094e-4874-ba00-62f2ab693b3a" providerId="ADAL" clId="{2EDB8314-4035-449B-90F7-44B4569FBB3C}" dt="2026-02-03T16:14:32.849" v="2202" actId="404"/>
          <ac:spMkLst>
            <pc:docMk/>
            <pc:sldMk cId="3199437084" sldId="281"/>
            <ac:spMk id="4" creationId="{A5C7C57D-05F7-0AB9-66D8-9B18F04BAA4B}"/>
          </ac:spMkLst>
        </pc:spChg>
        <pc:spChg chg="mod ord">
          <ac:chgData name="Martin Boam" userId="d74053f3-094e-4874-ba00-62f2ab693b3a" providerId="ADAL" clId="{2EDB8314-4035-449B-90F7-44B4569FBB3C}" dt="2026-02-03T16:22:48.072" v="2271"/>
          <ac:spMkLst>
            <pc:docMk/>
            <pc:sldMk cId="3199437084" sldId="281"/>
            <ac:spMk id="6" creationId="{CCCD5C66-FE41-1C15-617B-E90708CD128F}"/>
          </ac:spMkLst>
        </pc:spChg>
        <pc:spChg chg="mod">
          <ac:chgData name="Martin Boam" userId="d74053f3-094e-4874-ba00-62f2ab693b3a" providerId="ADAL" clId="{2EDB8314-4035-449B-90F7-44B4569FBB3C}" dt="2026-02-03T13:36:05.705" v="1754" actId="14100"/>
          <ac:spMkLst>
            <pc:docMk/>
            <pc:sldMk cId="3199437084" sldId="281"/>
            <ac:spMk id="18" creationId="{65A9DE8D-4848-7995-DF4D-9CB62D5F709C}"/>
          </ac:spMkLst>
        </pc:spChg>
        <pc:spChg chg="mod">
          <ac:chgData name="Martin Boam" userId="d74053f3-094e-4874-ba00-62f2ab693b3a" providerId="ADAL" clId="{2EDB8314-4035-449B-90F7-44B4569FBB3C}" dt="2026-02-04T15:12:20.605" v="2426"/>
          <ac:spMkLst>
            <pc:docMk/>
            <pc:sldMk cId="3199437084" sldId="281"/>
            <ac:spMk id="19" creationId="{947C09CB-B52D-A187-FB98-BD299CC4E673}"/>
          </ac:spMkLst>
        </pc:spChg>
        <pc:picChg chg="mod">
          <ac:chgData name="Martin Boam" userId="d74053f3-094e-4874-ba00-62f2ab693b3a" providerId="ADAL" clId="{2EDB8314-4035-449B-90F7-44B4569FBB3C}" dt="2026-02-03T13:35:16.790" v="1752" actId="14861"/>
          <ac:picMkLst>
            <pc:docMk/>
            <pc:sldMk cId="3199437084" sldId="281"/>
            <ac:picMk id="5" creationId="{B584CE67-AB7D-B9D7-E358-975519F7F880}"/>
          </ac:picMkLst>
        </pc:picChg>
      </pc:sldChg>
      <pc:sldChg chg="modSp add mod modShow">
        <pc:chgData name="Martin Boam" userId="d74053f3-094e-4874-ba00-62f2ab693b3a" providerId="ADAL" clId="{2EDB8314-4035-449B-90F7-44B4569FBB3C}" dt="2026-02-03T16:24:05.619" v="2277"/>
        <pc:sldMkLst>
          <pc:docMk/>
          <pc:sldMk cId="3006974353" sldId="284"/>
        </pc:sldMkLst>
        <pc:spChg chg="ord">
          <ac:chgData name="Martin Boam" userId="d74053f3-094e-4874-ba00-62f2ab693b3a" providerId="ADAL" clId="{2EDB8314-4035-449B-90F7-44B4569FBB3C}" dt="2026-02-03T16:24:05.619" v="2277"/>
          <ac:spMkLst>
            <pc:docMk/>
            <pc:sldMk cId="3006974353" sldId="284"/>
            <ac:spMk id="8" creationId="{0BA77987-47E6-EED4-762E-82C78F102CB1}"/>
          </ac:spMkLst>
        </pc:spChg>
      </pc:sldChg>
      <pc:sldChg chg="modSp add mod ord modShow">
        <pc:chgData name="Martin Boam" userId="d74053f3-094e-4874-ba00-62f2ab693b3a" providerId="ADAL" clId="{2EDB8314-4035-449B-90F7-44B4569FBB3C}" dt="2026-02-04T15:15:04.109" v="2576" actId="14100"/>
        <pc:sldMkLst>
          <pc:docMk/>
          <pc:sldMk cId="3110376977" sldId="286"/>
        </pc:sldMkLst>
        <pc:spChg chg="mod">
          <ac:chgData name="Martin Boam" userId="d74053f3-094e-4874-ba00-62f2ab693b3a" providerId="ADAL" clId="{2EDB8314-4035-449B-90F7-44B4569FBB3C}" dt="2026-02-04T15:14:58.028" v="2572" actId="20577"/>
          <ac:spMkLst>
            <pc:docMk/>
            <pc:sldMk cId="3110376977" sldId="286"/>
            <ac:spMk id="2" creationId="{5490DC8F-FADF-3EA9-D68D-BC395079F762}"/>
          </ac:spMkLst>
        </pc:spChg>
        <pc:spChg chg="mod">
          <ac:chgData name="Martin Boam" userId="d74053f3-094e-4874-ba00-62f2ab693b3a" providerId="ADAL" clId="{2EDB8314-4035-449B-90F7-44B4569FBB3C}" dt="2026-02-04T15:14:59.815" v="2573" actId="1076"/>
          <ac:spMkLst>
            <pc:docMk/>
            <pc:sldMk cId="3110376977" sldId="286"/>
            <ac:spMk id="4" creationId="{5C9D3247-AC74-5DD7-18B5-F7E4BC671D7B}"/>
          </ac:spMkLst>
        </pc:spChg>
        <pc:spChg chg="mod ord">
          <ac:chgData name="Martin Boam" userId="d74053f3-094e-4874-ba00-62f2ab693b3a" providerId="ADAL" clId="{2EDB8314-4035-449B-90F7-44B4569FBB3C}" dt="2026-02-03T16:22:49.861" v="2272"/>
          <ac:spMkLst>
            <pc:docMk/>
            <pc:sldMk cId="3110376977" sldId="286"/>
            <ac:spMk id="6" creationId="{7250AF60-0FA2-14A8-F9DC-F2C33862E41A}"/>
          </ac:spMkLst>
        </pc:spChg>
        <pc:spChg chg="mod">
          <ac:chgData name="Martin Boam" userId="d74053f3-094e-4874-ba00-62f2ab693b3a" providerId="ADAL" clId="{2EDB8314-4035-449B-90F7-44B4569FBB3C}" dt="2026-02-04T15:15:04.109" v="2576" actId="14100"/>
          <ac:spMkLst>
            <pc:docMk/>
            <pc:sldMk cId="3110376977" sldId="286"/>
            <ac:spMk id="19" creationId="{4C29AA42-3D03-5457-E934-BCEEB7F90122}"/>
          </ac:spMkLst>
        </pc:spChg>
        <pc:picChg chg="mod">
          <ac:chgData name="Martin Boam" userId="d74053f3-094e-4874-ba00-62f2ab693b3a" providerId="ADAL" clId="{2EDB8314-4035-449B-90F7-44B4569FBB3C}" dt="2026-02-03T13:36:20.146" v="1755" actId="14861"/>
          <ac:picMkLst>
            <pc:docMk/>
            <pc:sldMk cId="3110376977" sldId="286"/>
            <ac:picMk id="3" creationId="{6AA1BDC0-51E0-0D5C-0196-92F1619FA4B7}"/>
          </ac:picMkLst>
        </pc:picChg>
      </pc:sldChg>
      <pc:sldChg chg="add ord">
        <pc:chgData name="Martin Boam" userId="d74053f3-094e-4874-ba00-62f2ab693b3a" providerId="ADAL" clId="{2EDB8314-4035-449B-90F7-44B4569FBB3C}" dt="2026-02-02T18:51:31.897" v="1521"/>
        <pc:sldMkLst>
          <pc:docMk/>
          <pc:sldMk cId="2611860041" sldId="288"/>
        </pc:sldMkLst>
      </pc:sldChg>
      <pc:sldChg chg="modSp add mod modShow">
        <pc:chgData name="Martin Boam" userId="d74053f3-094e-4874-ba00-62f2ab693b3a" providerId="ADAL" clId="{2EDB8314-4035-449B-90F7-44B4569FBB3C}" dt="2026-02-02T11:57:08.045" v="18" actId="20577"/>
        <pc:sldMkLst>
          <pc:docMk/>
          <pc:sldMk cId="3867427822" sldId="289"/>
        </pc:sldMkLst>
        <pc:spChg chg="mod">
          <ac:chgData name="Martin Boam" userId="d74053f3-094e-4874-ba00-62f2ab693b3a" providerId="ADAL" clId="{2EDB8314-4035-449B-90F7-44B4569FBB3C}" dt="2026-02-02T11:57:08.045" v="18" actId="20577"/>
          <ac:spMkLst>
            <pc:docMk/>
            <pc:sldMk cId="3867427822" sldId="289"/>
            <ac:spMk id="11" creationId="{60DE8E54-94D0-1433-5FC8-37BE6F2C1C38}"/>
          </ac:spMkLst>
        </pc:spChg>
      </pc:sldChg>
      <pc:sldChg chg="modAnim">
        <pc:chgData name="Martin Boam" userId="d74053f3-094e-4874-ba00-62f2ab693b3a" providerId="ADAL" clId="{2EDB8314-4035-449B-90F7-44B4569FBB3C}" dt="2026-02-03T16:29:41.800" v="2338"/>
        <pc:sldMkLst>
          <pc:docMk/>
          <pc:sldMk cId="2902277195" sldId="2147470605"/>
        </pc:sldMkLst>
      </pc:sldChg>
      <pc:sldChg chg="addSp delSp modSp mod addAnim delAnim modNotesTx">
        <pc:chgData name="Martin Boam" userId="d74053f3-094e-4874-ba00-62f2ab693b3a" providerId="ADAL" clId="{2EDB8314-4035-449B-90F7-44B4569FBB3C}" dt="2026-02-03T12:46:09.471" v="1602" actId="478"/>
        <pc:sldMkLst>
          <pc:docMk/>
          <pc:sldMk cId="1502194552" sldId="2147479503"/>
        </pc:sldMkLst>
        <pc:spChg chg="add del">
          <ac:chgData name="Martin Boam" userId="d74053f3-094e-4874-ba00-62f2ab693b3a" providerId="ADAL" clId="{2EDB8314-4035-449B-90F7-44B4569FBB3C}" dt="2026-02-03T12:46:09.471" v="1602" actId="478"/>
          <ac:spMkLst>
            <pc:docMk/>
            <pc:sldMk cId="1502194552" sldId="2147479503"/>
            <ac:spMk id="5" creationId="{4D144DE0-7435-9AD3-2BC3-64BB707C7E42}"/>
          </ac:spMkLst>
        </pc:spChg>
        <pc:spChg chg="mod">
          <ac:chgData name="Martin Boam" userId="d74053f3-094e-4874-ba00-62f2ab693b3a" providerId="ADAL" clId="{2EDB8314-4035-449B-90F7-44B4569FBB3C}" dt="2026-02-02T11:56:55.019" v="15" actId="20577"/>
          <ac:spMkLst>
            <pc:docMk/>
            <pc:sldMk cId="1502194552" sldId="2147479503"/>
            <ac:spMk id="10" creationId="{8C43B430-8535-6D5D-3EE0-C24785A288B7}"/>
          </ac:spMkLst>
        </pc:spChg>
      </pc:sldChg>
      <pc:sldChg chg="addSp delSp modSp mod modAnim">
        <pc:chgData name="Martin Boam" userId="d74053f3-094e-4874-ba00-62f2ab693b3a" providerId="ADAL" clId="{2EDB8314-4035-449B-90F7-44B4569FBB3C}" dt="2026-02-03T16:40:36.358" v="2417" actId="1036"/>
        <pc:sldMkLst>
          <pc:docMk/>
          <pc:sldMk cId="3144659891" sldId="2147483346"/>
        </pc:sldMkLst>
        <pc:spChg chg="mod">
          <ac:chgData name="Martin Boam" userId="d74053f3-094e-4874-ba00-62f2ab693b3a" providerId="ADAL" clId="{2EDB8314-4035-449B-90F7-44B4569FBB3C}" dt="2026-02-02T17:17:12.361" v="1351"/>
          <ac:spMkLst>
            <pc:docMk/>
            <pc:sldMk cId="3144659891" sldId="2147483346"/>
            <ac:spMk id="11" creationId="{0E3E2A1D-0331-1FD3-C283-23CDEA1A8E8A}"/>
          </ac:spMkLst>
        </pc:spChg>
        <pc:spChg chg="mod">
          <ac:chgData name="Martin Boam" userId="d74053f3-094e-4874-ba00-62f2ab693b3a" providerId="ADAL" clId="{2EDB8314-4035-449B-90F7-44B4569FBB3C}" dt="2026-02-02T17:17:12.361" v="1351"/>
          <ac:spMkLst>
            <pc:docMk/>
            <pc:sldMk cId="3144659891" sldId="2147483346"/>
            <ac:spMk id="12" creationId="{B0CC74E1-4C0B-B3D3-D5B2-4E141724F0A1}"/>
          </ac:spMkLst>
        </pc:spChg>
        <pc:spChg chg="mod">
          <ac:chgData name="Martin Boam" userId="d74053f3-094e-4874-ba00-62f2ab693b3a" providerId="ADAL" clId="{2EDB8314-4035-449B-90F7-44B4569FBB3C}" dt="2026-02-02T16:51:56.059" v="1288" actId="20577"/>
          <ac:spMkLst>
            <pc:docMk/>
            <pc:sldMk cId="3144659891" sldId="2147483346"/>
            <ac:spMk id="23" creationId="{619D6472-F7BD-4F4E-9DB3-A0958A9617A7}"/>
          </ac:spMkLst>
        </pc:spChg>
        <pc:spChg chg="mod">
          <ac:chgData name="Martin Boam" userId="d74053f3-094e-4874-ba00-62f2ab693b3a" providerId="ADAL" clId="{2EDB8314-4035-449B-90F7-44B4569FBB3C}" dt="2026-02-02T16:51:22.989" v="1286" actId="20577"/>
          <ac:spMkLst>
            <pc:docMk/>
            <pc:sldMk cId="3144659891" sldId="2147483346"/>
            <ac:spMk id="26" creationId="{D5B0BE91-45FE-BC10-FDE3-A064C893540A}"/>
          </ac:spMkLst>
        </pc:spChg>
        <pc:spChg chg="mod">
          <ac:chgData name="Martin Boam" userId="d74053f3-094e-4874-ba00-62f2ab693b3a" providerId="ADAL" clId="{2EDB8314-4035-449B-90F7-44B4569FBB3C}" dt="2026-02-02T16:23:21.444" v="1243" actId="20577"/>
          <ac:spMkLst>
            <pc:docMk/>
            <pc:sldMk cId="3144659891" sldId="2147483346"/>
            <ac:spMk id="30" creationId="{2E6AF427-07F3-BFC0-DFE8-8A632DCD8A94}"/>
          </ac:spMkLst>
        </pc:spChg>
        <pc:grpChg chg="mod">
          <ac:chgData name="Martin Boam" userId="d74053f3-094e-4874-ba00-62f2ab693b3a" providerId="ADAL" clId="{2EDB8314-4035-449B-90F7-44B4569FBB3C}" dt="2026-02-03T16:40:36.358" v="2417" actId="1036"/>
          <ac:grpSpMkLst>
            <pc:docMk/>
            <pc:sldMk cId="3144659891" sldId="2147483346"/>
            <ac:grpSpMk id="6" creationId="{F6351D45-45D2-90F1-ED78-8FD0EAF8B530}"/>
          </ac:grpSpMkLst>
        </pc:grpChg>
        <pc:grpChg chg="add mod">
          <ac:chgData name="Martin Boam" userId="d74053f3-094e-4874-ba00-62f2ab693b3a" providerId="ADAL" clId="{2EDB8314-4035-449B-90F7-44B4569FBB3C}" dt="2026-02-02T17:17:12.361" v="1351"/>
          <ac:grpSpMkLst>
            <pc:docMk/>
            <pc:sldMk cId="3144659891" sldId="2147483346"/>
            <ac:grpSpMk id="10" creationId="{001C3497-FADB-B89E-5437-793B81C1FDD6}"/>
          </ac:grpSpMkLst>
        </pc:grpChg>
      </pc:sldChg>
      <pc:sldChg chg="addSp delSp modSp mod modAnim">
        <pc:chgData name="Martin Boam" userId="d74053f3-094e-4874-ba00-62f2ab693b3a" providerId="ADAL" clId="{2EDB8314-4035-449B-90F7-44B4569FBB3C}" dt="2026-02-03T16:39:43.799" v="2408"/>
        <pc:sldMkLst>
          <pc:docMk/>
          <pc:sldMk cId="214873528" sldId="2147483347"/>
        </pc:sldMkLst>
        <pc:spChg chg="mod">
          <ac:chgData name="Martin Boam" userId="d74053f3-094e-4874-ba00-62f2ab693b3a" providerId="ADAL" clId="{2EDB8314-4035-449B-90F7-44B4569FBB3C}" dt="2026-02-02T17:15:28.063" v="1308" actId="20577"/>
          <ac:spMkLst>
            <pc:docMk/>
            <pc:sldMk cId="214873528" sldId="2147483347"/>
            <ac:spMk id="10" creationId="{686F7321-62E7-9BC7-3995-506140FA8317}"/>
          </ac:spMkLst>
        </pc:spChg>
        <pc:spChg chg="mod">
          <ac:chgData name="Martin Boam" userId="d74053f3-094e-4874-ba00-62f2ab693b3a" providerId="ADAL" clId="{2EDB8314-4035-449B-90F7-44B4569FBB3C}" dt="2026-02-02T17:15:38.502" v="1315" actId="255"/>
          <ac:spMkLst>
            <pc:docMk/>
            <pc:sldMk cId="214873528" sldId="2147483347"/>
            <ac:spMk id="12" creationId="{8A455321-1A56-5C98-7105-A46F484090DD}"/>
          </ac:spMkLst>
        </pc:spChg>
        <pc:spChg chg="mod">
          <ac:chgData name="Martin Boam" userId="d74053f3-094e-4874-ba00-62f2ab693b3a" providerId="ADAL" clId="{2EDB8314-4035-449B-90F7-44B4569FBB3C}" dt="2026-02-02T17:17:09.282" v="1349"/>
          <ac:spMkLst>
            <pc:docMk/>
            <pc:sldMk cId="214873528" sldId="2147483347"/>
            <ac:spMk id="13" creationId="{67D64C76-701C-C6DF-6B19-253092A09F12}"/>
          </ac:spMkLst>
        </pc:spChg>
        <pc:spChg chg="mod">
          <ac:chgData name="Martin Boam" userId="d74053f3-094e-4874-ba00-62f2ab693b3a" providerId="ADAL" clId="{2EDB8314-4035-449B-90F7-44B4569FBB3C}" dt="2026-02-02T17:17:09.282" v="1349"/>
          <ac:spMkLst>
            <pc:docMk/>
            <pc:sldMk cId="214873528" sldId="2147483347"/>
            <ac:spMk id="14" creationId="{D52593B5-AA72-DE51-AC18-9E8907CEC9B4}"/>
          </ac:spMkLst>
        </pc:spChg>
        <pc:spChg chg="mod">
          <ac:chgData name="Martin Boam" userId="d74053f3-094e-4874-ba00-62f2ab693b3a" providerId="ADAL" clId="{2EDB8314-4035-449B-90F7-44B4569FBB3C}" dt="2026-02-02T19:15:35.505" v="1597" actId="20577"/>
          <ac:spMkLst>
            <pc:docMk/>
            <pc:sldMk cId="214873528" sldId="2147483347"/>
            <ac:spMk id="17" creationId="{C49623DC-E533-AF2F-E115-E701B43A2B42}"/>
          </ac:spMkLst>
        </pc:spChg>
        <pc:spChg chg="mod">
          <ac:chgData name="Martin Boam" userId="d74053f3-094e-4874-ba00-62f2ab693b3a" providerId="ADAL" clId="{2EDB8314-4035-449B-90F7-44B4569FBB3C}" dt="2026-02-02T19:15:33.269" v="1595" actId="6549"/>
          <ac:spMkLst>
            <pc:docMk/>
            <pc:sldMk cId="214873528" sldId="2147483347"/>
            <ac:spMk id="26" creationId="{D5B0BE91-45FE-BC10-FDE3-A064C893540A}"/>
          </ac:spMkLst>
        </pc:spChg>
        <pc:spChg chg="mod">
          <ac:chgData name="Martin Boam" userId="d74053f3-094e-4874-ba00-62f2ab693b3a" providerId="ADAL" clId="{2EDB8314-4035-449B-90F7-44B4569FBB3C}" dt="2026-02-02T16:23:27.362" v="1244" actId="114"/>
          <ac:spMkLst>
            <pc:docMk/>
            <pc:sldMk cId="214873528" sldId="2147483347"/>
            <ac:spMk id="30" creationId="{2E6AF427-07F3-BFC0-DFE8-8A632DCD8A94}"/>
          </ac:spMkLst>
        </pc:spChg>
        <pc:grpChg chg="add mod">
          <ac:chgData name="Martin Boam" userId="d74053f3-094e-4874-ba00-62f2ab693b3a" providerId="ADAL" clId="{2EDB8314-4035-449B-90F7-44B4569FBB3C}" dt="2026-02-02T17:17:09.282" v="1349"/>
          <ac:grpSpMkLst>
            <pc:docMk/>
            <pc:sldMk cId="214873528" sldId="2147483347"/>
            <ac:grpSpMk id="11" creationId="{09E04EAA-2BE2-FA8A-6C6E-DC43F7E76DD1}"/>
          </ac:grpSpMkLst>
        </pc:grpChg>
      </pc:sldChg>
      <pc:sldChg chg="addSp delSp modSp mod modAnim">
        <pc:chgData name="Martin Boam" userId="d74053f3-094e-4874-ba00-62f2ab693b3a" providerId="ADAL" clId="{2EDB8314-4035-449B-90F7-44B4569FBB3C}" dt="2026-02-03T16:40:52.126" v="2419"/>
        <pc:sldMkLst>
          <pc:docMk/>
          <pc:sldMk cId="651034644" sldId="2147483382"/>
        </pc:sldMkLst>
        <pc:spChg chg="mod">
          <ac:chgData name="Martin Boam" userId="d74053f3-094e-4874-ba00-62f2ab693b3a" providerId="ADAL" clId="{2EDB8314-4035-449B-90F7-44B4569FBB3C}" dt="2026-02-02T17:17:16.009" v="1353"/>
          <ac:spMkLst>
            <pc:docMk/>
            <pc:sldMk cId="651034644" sldId="2147483382"/>
            <ac:spMk id="13" creationId="{1F09AA2F-1C1A-E288-0ECA-692F9663F824}"/>
          </ac:spMkLst>
        </pc:spChg>
        <pc:spChg chg="mod">
          <ac:chgData name="Martin Boam" userId="d74053f3-094e-4874-ba00-62f2ab693b3a" providerId="ADAL" clId="{2EDB8314-4035-449B-90F7-44B4569FBB3C}" dt="2026-02-02T17:17:16.009" v="1353"/>
          <ac:spMkLst>
            <pc:docMk/>
            <pc:sldMk cId="651034644" sldId="2147483382"/>
            <ac:spMk id="14" creationId="{9CCD7C7D-4561-716D-C21A-034A3C06A9B5}"/>
          </ac:spMkLst>
        </pc:spChg>
        <pc:spChg chg="mod">
          <ac:chgData name="Martin Boam" userId="d74053f3-094e-4874-ba00-62f2ab693b3a" providerId="ADAL" clId="{2EDB8314-4035-449B-90F7-44B4569FBB3C}" dt="2026-02-02T17:16:33.345" v="1341" actId="20577"/>
          <ac:spMkLst>
            <pc:docMk/>
            <pc:sldMk cId="651034644" sldId="2147483382"/>
            <ac:spMk id="23" creationId="{C3995224-E863-EAAE-1DD9-B0E07BAC160C}"/>
          </ac:spMkLst>
        </pc:spChg>
        <pc:spChg chg="mod">
          <ac:chgData name="Martin Boam" userId="d74053f3-094e-4874-ba00-62f2ab693b3a" providerId="ADAL" clId="{2EDB8314-4035-449B-90F7-44B4569FBB3C}" dt="2026-02-02T17:16:31.917" v="1339" actId="6549"/>
          <ac:spMkLst>
            <pc:docMk/>
            <pc:sldMk cId="651034644" sldId="2147483382"/>
            <ac:spMk id="26" creationId="{44365621-2C67-30DA-87D9-517B77A6DD2F}"/>
          </ac:spMkLst>
        </pc:spChg>
        <pc:spChg chg="mod">
          <ac:chgData name="Martin Boam" userId="d74053f3-094e-4874-ba00-62f2ab693b3a" providerId="ADAL" clId="{2EDB8314-4035-449B-90F7-44B4569FBB3C}" dt="2026-02-02T16:23:58.202" v="1277" actId="313"/>
          <ac:spMkLst>
            <pc:docMk/>
            <pc:sldMk cId="651034644" sldId="2147483382"/>
            <ac:spMk id="30" creationId="{7E177032-1ABD-1819-D2E7-6DF713EC31E4}"/>
          </ac:spMkLst>
        </pc:spChg>
        <pc:grpChg chg="add mod">
          <ac:chgData name="Martin Boam" userId="d74053f3-094e-4874-ba00-62f2ab693b3a" providerId="ADAL" clId="{2EDB8314-4035-449B-90F7-44B4569FBB3C}" dt="2026-02-02T17:17:16.009" v="1353"/>
          <ac:grpSpMkLst>
            <pc:docMk/>
            <pc:sldMk cId="651034644" sldId="2147483382"/>
            <ac:grpSpMk id="10" creationId="{9A4977DA-627F-80FA-E1BC-20927F7C6BF4}"/>
          </ac:grpSpMkLst>
        </pc:grpChg>
      </pc:sldChg>
      <pc:sldChg chg="addSp delSp modSp mod ord">
        <pc:chgData name="Martin Boam" userId="d74053f3-094e-4874-ba00-62f2ab693b3a" providerId="ADAL" clId="{2EDB8314-4035-449B-90F7-44B4569FBB3C}" dt="2026-02-03T16:28:39.241" v="2335" actId="20577"/>
        <pc:sldMkLst>
          <pc:docMk/>
          <pc:sldMk cId="3861212921" sldId="2147483384"/>
        </pc:sldMkLst>
        <pc:spChg chg="add mod">
          <ac:chgData name="Martin Boam" userId="d74053f3-094e-4874-ba00-62f2ab693b3a" providerId="ADAL" clId="{2EDB8314-4035-449B-90F7-44B4569FBB3C}" dt="2026-02-02T18:56:35.497" v="1587" actId="1076"/>
          <ac:spMkLst>
            <pc:docMk/>
            <pc:sldMk cId="3861212921" sldId="2147483384"/>
            <ac:spMk id="2" creationId="{82B138F3-D3FC-5315-BFC2-0E08BE61E942}"/>
          </ac:spMkLst>
        </pc:spChg>
        <pc:spChg chg="mod">
          <ac:chgData name="Martin Boam" userId="d74053f3-094e-4874-ba00-62f2ab693b3a" providerId="ADAL" clId="{2EDB8314-4035-449B-90F7-44B4569FBB3C}" dt="2026-02-03T16:28:39.241" v="2335" actId="20577"/>
          <ac:spMkLst>
            <pc:docMk/>
            <pc:sldMk cId="3861212921" sldId="2147483384"/>
            <ac:spMk id="4" creationId="{56DEA06B-6756-ABD9-B8A0-95E29411F2AB}"/>
          </ac:spMkLst>
        </pc:spChg>
        <pc:spChg chg="mod">
          <ac:chgData name="Martin Boam" userId="d74053f3-094e-4874-ba00-62f2ab693b3a" providerId="ADAL" clId="{2EDB8314-4035-449B-90F7-44B4569FBB3C}" dt="2026-02-03T13:49:41.376" v="1896" actId="207"/>
          <ac:spMkLst>
            <pc:docMk/>
            <pc:sldMk cId="3861212921" sldId="2147483384"/>
            <ac:spMk id="9" creationId="{2D98EBA9-BC1C-F1E3-06E9-1D3E830F33B5}"/>
          </ac:spMkLst>
        </pc:spChg>
        <pc:spChg chg="mod">
          <ac:chgData name="Martin Boam" userId="d74053f3-094e-4874-ba00-62f2ab693b3a" providerId="ADAL" clId="{2EDB8314-4035-449B-90F7-44B4569FBB3C}" dt="2026-02-02T18:56:16.330" v="1582" actId="403"/>
          <ac:spMkLst>
            <pc:docMk/>
            <pc:sldMk cId="3861212921" sldId="2147483384"/>
            <ac:spMk id="14" creationId="{4D8AEA10-2367-C99A-77BF-7E359C71BD0F}"/>
          </ac:spMkLst>
        </pc:spChg>
        <pc:picChg chg="add mod">
          <ac:chgData name="Martin Boam" userId="d74053f3-094e-4874-ba00-62f2ab693b3a" providerId="ADAL" clId="{2EDB8314-4035-449B-90F7-44B4569FBB3C}" dt="2026-02-03T13:51:52.414" v="1910" actId="962"/>
          <ac:picMkLst>
            <pc:docMk/>
            <pc:sldMk cId="3861212921" sldId="2147483384"/>
            <ac:picMk id="5" creationId="{312A0141-ECF1-EBB9-581A-FD1312B204E2}"/>
          </ac:picMkLst>
        </pc:picChg>
      </pc:sldChg>
      <pc:sldChg chg="modSp mod modNotesTx">
        <pc:chgData name="Martin Boam" userId="d74053f3-094e-4874-ba00-62f2ab693b3a" providerId="ADAL" clId="{2EDB8314-4035-449B-90F7-44B4569FBB3C}" dt="2026-02-02T13:41:54.962" v="847" actId="20577"/>
        <pc:sldMkLst>
          <pc:docMk/>
          <pc:sldMk cId="2547630074" sldId="2147483394"/>
        </pc:sldMkLst>
        <pc:spChg chg="mod">
          <ac:chgData name="Martin Boam" userId="d74053f3-094e-4874-ba00-62f2ab693b3a" providerId="ADAL" clId="{2EDB8314-4035-449B-90F7-44B4569FBB3C}" dt="2026-02-02T13:41:54.962" v="847" actId="20577"/>
          <ac:spMkLst>
            <pc:docMk/>
            <pc:sldMk cId="2547630074" sldId="2147483394"/>
            <ac:spMk id="7" creationId="{ED16C745-4E3B-E835-8044-4E0AB179329F}"/>
          </ac:spMkLst>
        </pc:spChg>
      </pc:sldChg>
      <pc:sldChg chg="modSp mod">
        <pc:chgData name="Martin Boam" userId="d74053f3-094e-4874-ba00-62f2ab693b3a" providerId="ADAL" clId="{2EDB8314-4035-449B-90F7-44B4569FBB3C}" dt="2026-02-03T13:56:14.499" v="1930" actId="20577"/>
        <pc:sldMkLst>
          <pc:docMk/>
          <pc:sldMk cId="3797230667" sldId="2147483477"/>
        </pc:sldMkLst>
        <pc:spChg chg="mod">
          <ac:chgData name="Martin Boam" userId="d74053f3-094e-4874-ba00-62f2ab693b3a" providerId="ADAL" clId="{2EDB8314-4035-449B-90F7-44B4569FBB3C}" dt="2026-02-03T13:56:14.499" v="1930" actId="20577"/>
          <ac:spMkLst>
            <pc:docMk/>
            <pc:sldMk cId="3797230667" sldId="2147483477"/>
            <ac:spMk id="8" creationId="{7408E922-1F7F-AD79-FD02-29EFC4FCA3F8}"/>
          </ac:spMkLst>
        </pc:spChg>
      </pc:sldChg>
      <pc:sldChg chg="addSp delSp modSp mod">
        <pc:chgData name="Martin Boam" userId="d74053f3-094e-4874-ba00-62f2ab693b3a" providerId="ADAL" clId="{2EDB8314-4035-449B-90F7-44B4569FBB3C}" dt="2026-02-03T16:34:11.274" v="2362" actId="1076"/>
        <pc:sldMkLst>
          <pc:docMk/>
          <pc:sldMk cId="2428838566" sldId="2147483591"/>
        </pc:sldMkLst>
        <pc:spChg chg="mod">
          <ac:chgData name="Martin Boam" userId="d74053f3-094e-4874-ba00-62f2ab693b3a" providerId="ADAL" clId="{2EDB8314-4035-449B-90F7-44B4569FBB3C}" dt="2026-02-02T12:43:36.685" v="299"/>
          <ac:spMkLst>
            <pc:docMk/>
            <pc:sldMk cId="2428838566" sldId="2147483591"/>
            <ac:spMk id="2" creationId="{4D058CD1-C147-6073-F8C3-4A808C126E92}"/>
          </ac:spMkLst>
        </pc:spChg>
        <pc:spChg chg="mod">
          <ac:chgData name="Martin Boam" userId="d74053f3-094e-4874-ba00-62f2ab693b3a" providerId="ADAL" clId="{2EDB8314-4035-449B-90F7-44B4569FBB3C}" dt="2026-02-03T16:16:28.246" v="2225" actId="14100"/>
          <ac:spMkLst>
            <pc:docMk/>
            <pc:sldMk cId="2428838566" sldId="2147483591"/>
            <ac:spMk id="4" creationId="{E0E4F69B-41A3-C85A-DCAD-9E5171E00DE9}"/>
          </ac:spMkLst>
        </pc:spChg>
        <pc:spChg chg="mod ord">
          <ac:chgData name="Martin Boam" userId="d74053f3-094e-4874-ba00-62f2ab693b3a" providerId="ADAL" clId="{2EDB8314-4035-449B-90F7-44B4569FBB3C}" dt="2026-02-03T16:22:54.930" v="2274"/>
          <ac:spMkLst>
            <pc:docMk/>
            <pc:sldMk cId="2428838566" sldId="2147483591"/>
            <ac:spMk id="8" creationId="{A8D6123F-1BCD-616F-F7BD-C458C52A38F3}"/>
          </ac:spMkLst>
        </pc:spChg>
        <pc:spChg chg="mod">
          <ac:chgData name="Martin Boam" userId="d74053f3-094e-4874-ba00-62f2ab693b3a" providerId="ADAL" clId="{2EDB8314-4035-449B-90F7-44B4569FBB3C}" dt="2026-02-03T16:16:49.843" v="2233" actId="14100"/>
          <ac:spMkLst>
            <pc:docMk/>
            <pc:sldMk cId="2428838566" sldId="2147483591"/>
            <ac:spMk id="18" creationId="{DE0E892F-45B0-AF17-1206-23745B4A1294}"/>
          </ac:spMkLst>
        </pc:spChg>
        <pc:spChg chg="mod">
          <ac:chgData name="Martin Boam" userId="d74053f3-094e-4874-ba00-62f2ab693b3a" providerId="ADAL" clId="{2EDB8314-4035-449B-90F7-44B4569FBB3C}" dt="2026-02-03T16:16:38.829" v="2230" actId="1076"/>
          <ac:spMkLst>
            <pc:docMk/>
            <pc:sldMk cId="2428838566" sldId="2147483591"/>
            <ac:spMk id="19" creationId="{9E108088-4707-A98D-8EC8-5B6F6602CB95}"/>
          </ac:spMkLst>
        </pc:spChg>
        <pc:picChg chg="add mod ord">
          <ac:chgData name="Martin Boam" userId="d74053f3-094e-4874-ba00-62f2ab693b3a" providerId="ADAL" clId="{2EDB8314-4035-449B-90F7-44B4569FBB3C}" dt="2026-02-03T16:34:11.274" v="2362" actId="1076"/>
          <ac:picMkLst>
            <pc:docMk/>
            <pc:sldMk cId="2428838566" sldId="2147483591"/>
            <ac:picMk id="3" creationId="{EBD4F166-2D4A-89CB-9E16-7AB72447DFB2}"/>
          </ac:picMkLst>
        </pc:picChg>
        <pc:picChg chg="add mod">
          <ac:chgData name="Martin Boam" userId="d74053f3-094e-4874-ba00-62f2ab693b3a" providerId="ADAL" clId="{2EDB8314-4035-449B-90F7-44B4569FBB3C}" dt="2026-02-03T16:16:42.166" v="2231" actId="1076"/>
          <ac:picMkLst>
            <pc:docMk/>
            <pc:sldMk cId="2428838566" sldId="2147483591"/>
            <ac:picMk id="5" creationId="{51C7631F-F8D7-1009-8641-F50FEEEA39C0}"/>
          </ac:picMkLst>
        </pc:picChg>
      </pc:sldChg>
      <pc:sldChg chg="modSp add mod">
        <pc:chgData name="Martin Boam" userId="d74053f3-094e-4874-ba00-62f2ab693b3a" providerId="ADAL" clId="{2EDB8314-4035-449B-90F7-44B4569FBB3C}" dt="2026-02-03T16:30:42.654" v="2354" actId="20577"/>
        <pc:sldMkLst>
          <pc:docMk/>
          <pc:sldMk cId="3004642439" sldId="2147483624"/>
        </pc:sldMkLst>
        <pc:spChg chg="mod">
          <ac:chgData name="Martin Boam" userId="d74053f3-094e-4874-ba00-62f2ab693b3a" providerId="ADAL" clId="{2EDB8314-4035-449B-90F7-44B4569FBB3C}" dt="2026-02-03T14:05:46.635" v="2156" actId="14100"/>
          <ac:spMkLst>
            <pc:docMk/>
            <pc:sldMk cId="3004642439" sldId="2147483624"/>
            <ac:spMk id="2" creationId="{CE0DFCD3-4206-48DC-0816-C7DF984E6869}"/>
          </ac:spMkLst>
        </pc:spChg>
        <pc:spChg chg="mod">
          <ac:chgData name="Martin Boam" userId="d74053f3-094e-4874-ba00-62f2ab693b3a" providerId="ADAL" clId="{2EDB8314-4035-449B-90F7-44B4569FBB3C}" dt="2026-02-03T14:05:53.226" v="2159" actId="14100"/>
          <ac:spMkLst>
            <pc:docMk/>
            <pc:sldMk cId="3004642439" sldId="2147483624"/>
            <ac:spMk id="4" creationId="{272381CC-C182-08B1-DDC1-824D1F6DCBCC}"/>
          </ac:spMkLst>
        </pc:spChg>
        <pc:spChg chg="mod">
          <ac:chgData name="Martin Boam" userId="d74053f3-094e-4874-ba00-62f2ab693b3a" providerId="ADAL" clId="{2EDB8314-4035-449B-90F7-44B4569FBB3C}" dt="2026-02-03T14:06:18.271" v="2175" actId="1036"/>
          <ac:spMkLst>
            <pc:docMk/>
            <pc:sldMk cId="3004642439" sldId="2147483624"/>
            <ac:spMk id="6" creationId="{135455C4-36E7-A385-AD14-E0DF62C509CD}"/>
          </ac:spMkLst>
        </pc:spChg>
        <pc:spChg chg="mod">
          <ac:chgData name="Martin Boam" userId="d74053f3-094e-4874-ba00-62f2ab693b3a" providerId="ADAL" clId="{2EDB8314-4035-449B-90F7-44B4569FBB3C}" dt="2026-02-03T16:30:42.654" v="2354" actId="20577"/>
          <ac:spMkLst>
            <pc:docMk/>
            <pc:sldMk cId="3004642439" sldId="2147483624"/>
            <ac:spMk id="11" creationId="{CD21D22A-4A2E-C45B-DA01-1CC71C270954}"/>
          </ac:spMkLst>
        </pc:spChg>
        <pc:spChg chg="mod">
          <ac:chgData name="Martin Boam" userId="d74053f3-094e-4874-ba00-62f2ab693b3a" providerId="ADAL" clId="{2EDB8314-4035-449B-90F7-44B4569FBB3C}" dt="2026-02-03T14:05:51.249" v="2158" actId="14100"/>
          <ac:spMkLst>
            <pc:docMk/>
            <pc:sldMk cId="3004642439" sldId="2147483624"/>
            <ac:spMk id="12" creationId="{35BB99F8-4983-B9F3-781E-939D9976DFAF}"/>
          </ac:spMkLst>
        </pc:spChg>
        <pc:spChg chg="mod">
          <ac:chgData name="Martin Boam" userId="d74053f3-094e-4874-ba00-62f2ab693b3a" providerId="ADAL" clId="{2EDB8314-4035-449B-90F7-44B4569FBB3C}" dt="2026-02-03T14:05:49.778" v="2157" actId="14100"/>
          <ac:spMkLst>
            <pc:docMk/>
            <pc:sldMk cId="3004642439" sldId="2147483624"/>
            <ac:spMk id="14" creationId="{F1BABFD2-5EE8-999E-3417-24F70A880D92}"/>
          </ac:spMkLst>
        </pc:spChg>
        <pc:spChg chg="mod">
          <ac:chgData name="Martin Boam" userId="d74053f3-094e-4874-ba00-62f2ab693b3a" providerId="ADAL" clId="{2EDB8314-4035-449B-90F7-44B4569FBB3C}" dt="2026-02-03T14:05:44.475" v="2155" actId="14100"/>
          <ac:spMkLst>
            <pc:docMk/>
            <pc:sldMk cId="3004642439" sldId="2147483624"/>
            <ac:spMk id="18" creationId="{76798B32-ADA7-72FA-DCFA-C244D13FF8E3}"/>
          </ac:spMkLst>
        </pc:spChg>
      </pc:sldChg>
      <pc:sldChg chg="addSp delSp modSp add mod ord">
        <pc:chgData name="Martin Boam" userId="d74053f3-094e-4874-ba00-62f2ab693b3a" providerId="ADAL" clId="{2EDB8314-4035-449B-90F7-44B4569FBB3C}" dt="2026-02-03T13:51:47.513" v="1907" actId="962"/>
        <pc:sldMkLst>
          <pc:docMk/>
          <pc:sldMk cId="3388435673" sldId="2147483644"/>
        </pc:sldMkLst>
        <pc:spChg chg="mod">
          <ac:chgData name="Martin Boam" userId="d74053f3-094e-4874-ba00-62f2ab693b3a" providerId="ADAL" clId="{2EDB8314-4035-449B-90F7-44B4569FBB3C}" dt="2026-02-02T13:29:00.813" v="736"/>
          <ac:spMkLst>
            <pc:docMk/>
            <pc:sldMk cId="3388435673" sldId="2147483644"/>
            <ac:spMk id="2" creationId="{8511AD84-3D68-04C4-B7DD-2AA2912C0329}"/>
          </ac:spMkLst>
        </pc:spChg>
        <pc:spChg chg="mod">
          <ac:chgData name="Martin Boam" userId="d74053f3-094e-4874-ba00-62f2ab693b3a" providerId="ADAL" clId="{2EDB8314-4035-449B-90F7-44B4569FBB3C}" dt="2026-02-02T13:30:32.081" v="757" actId="404"/>
          <ac:spMkLst>
            <pc:docMk/>
            <pc:sldMk cId="3388435673" sldId="2147483644"/>
            <ac:spMk id="4" creationId="{0552D492-D965-CDB5-9D06-B8E76C66E4D0}"/>
          </ac:spMkLst>
        </pc:spChg>
        <pc:spChg chg="add mod">
          <ac:chgData name="Martin Boam" userId="d74053f3-094e-4874-ba00-62f2ab693b3a" providerId="ADAL" clId="{2EDB8314-4035-449B-90F7-44B4569FBB3C}" dt="2026-02-03T13:47:40.989" v="1867" actId="207"/>
          <ac:spMkLst>
            <pc:docMk/>
            <pc:sldMk cId="3388435673" sldId="2147483644"/>
            <ac:spMk id="6" creationId="{7C569A54-5620-752E-05AD-3BB982B1CBB6}"/>
          </ac:spMkLst>
        </pc:spChg>
        <pc:spChg chg="mod">
          <ac:chgData name="Martin Boam" userId="d74053f3-094e-4874-ba00-62f2ab693b3a" providerId="ADAL" clId="{2EDB8314-4035-449B-90F7-44B4569FBB3C}" dt="2026-02-03T13:47:50.560" v="1870" actId="207"/>
          <ac:spMkLst>
            <pc:docMk/>
            <pc:sldMk cId="3388435673" sldId="2147483644"/>
            <ac:spMk id="8" creationId="{EEC93976-5526-67AE-19CA-68B7C2D0F52F}"/>
          </ac:spMkLst>
        </pc:spChg>
        <pc:spChg chg="add mod">
          <ac:chgData name="Martin Boam" userId="d74053f3-094e-4874-ba00-62f2ab693b3a" providerId="ADAL" clId="{2EDB8314-4035-449B-90F7-44B4569FBB3C}" dt="2026-02-03T13:47:47.268" v="1869" actId="207"/>
          <ac:spMkLst>
            <pc:docMk/>
            <pc:sldMk cId="3388435673" sldId="2147483644"/>
            <ac:spMk id="9" creationId="{0EB1B68B-5AE9-9D49-8A84-4E39911FA098}"/>
          </ac:spMkLst>
        </pc:spChg>
        <pc:spChg chg="mod">
          <ac:chgData name="Martin Boam" userId="d74053f3-094e-4874-ba00-62f2ab693b3a" providerId="ADAL" clId="{2EDB8314-4035-449B-90F7-44B4569FBB3C}" dt="2026-02-03T13:39:32.825" v="1784" actId="14100"/>
          <ac:spMkLst>
            <pc:docMk/>
            <pc:sldMk cId="3388435673" sldId="2147483644"/>
            <ac:spMk id="18" creationId="{53F05A75-705B-8247-73EE-1302A58DBB78}"/>
          </ac:spMkLst>
        </pc:spChg>
        <pc:spChg chg="mod">
          <ac:chgData name="Martin Boam" userId="d74053f3-094e-4874-ba00-62f2ab693b3a" providerId="ADAL" clId="{2EDB8314-4035-449B-90F7-44B4569FBB3C}" dt="2026-02-02T13:29:14.849" v="742" actId="20577"/>
          <ac:spMkLst>
            <pc:docMk/>
            <pc:sldMk cId="3388435673" sldId="2147483644"/>
            <ac:spMk id="19" creationId="{CE777745-961B-312E-F668-4F71067568E9}"/>
          </ac:spMkLst>
        </pc:spChg>
        <pc:picChg chg="add mod">
          <ac:chgData name="Martin Boam" userId="d74053f3-094e-4874-ba00-62f2ab693b3a" providerId="ADAL" clId="{2EDB8314-4035-449B-90F7-44B4569FBB3C}" dt="2026-02-03T13:51:47.513" v="1907" actId="962"/>
          <ac:picMkLst>
            <pc:docMk/>
            <pc:sldMk cId="3388435673" sldId="2147483644"/>
            <ac:picMk id="10" creationId="{B561827B-BCA5-3523-C8BB-273FABFC179C}"/>
          </ac:picMkLst>
        </pc:picChg>
      </pc:sldChg>
      <pc:sldChg chg="addSp delSp modSp add mod modShow modNotesTx">
        <pc:chgData name="Martin Boam" userId="d74053f3-094e-4874-ba00-62f2ab693b3a" providerId="ADAL" clId="{2EDB8314-4035-449B-90F7-44B4569FBB3C}" dt="2026-02-03T16:19:55.841" v="2265" actId="1076"/>
        <pc:sldMkLst>
          <pc:docMk/>
          <pc:sldMk cId="2712730664" sldId="2147483645"/>
        </pc:sldMkLst>
        <pc:spChg chg="mod">
          <ac:chgData name="Martin Boam" userId="d74053f3-094e-4874-ba00-62f2ab693b3a" providerId="ADAL" clId="{2EDB8314-4035-449B-90F7-44B4569FBB3C}" dt="2026-02-02T13:36:27.524" v="796" actId="404"/>
          <ac:spMkLst>
            <pc:docMk/>
            <pc:sldMk cId="2712730664" sldId="2147483645"/>
            <ac:spMk id="2" creationId="{3B9A8E79-866B-7A3E-FD01-1B92CB473D3D}"/>
          </ac:spMkLst>
        </pc:spChg>
        <pc:spChg chg="mod">
          <ac:chgData name="Martin Boam" userId="d74053f3-094e-4874-ba00-62f2ab693b3a" providerId="ADAL" clId="{2EDB8314-4035-449B-90F7-44B4569FBB3C}" dt="2026-02-03T16:19:44.488" v="2262" actId="14100"/>
          <ac:spMkLst>
            <pc:docMk/>
            <pc:sldMk cId="2712730664" sldId="2147483645"/>
            <ac:spMk id="7" creationId="{AFBECE55-AF0D-43AB-C5DA-F7179D6DFF31}"/>
          </ac:spMkLst>
        </pc:spChg>
        <pc:spChg chg="add mod">
          <ac:chgData name="Martin Boam" userId="d74053f3-094e-4874-ba00-62f2ab693b3a" providerId="ADAL" clId="{2EDB8314-4035-449B-90F7-44B4569FBB3C}" dt="2026-02-03T13:49:20.787" v="1892" actId="207"/>
          <ac:spMkLst>
            <pc:docMk/>
            <pc:sldMk cId="2712730664" sldId="2147483645"/>
            <ac:spMk id="9" creationId="{3EDAD41D-BC6D-0813-9B06-1241F0545A89}"/>
          </ac:spMkLst>
        </pc:spChg>
        <pc:spChg chg="add mod">
          <ac:chgData name="Martin Boam" userId="d74053f3-094e-4874-ba00-62f2ab693b3a" providerId="ADAL" clId="{2EDB8314-4035-449B-90F7-44B4569FBB3C}" dt="2026-02-03T13:49:45.824" v="1897" actId="207"/>
          <ac:spMkLst>
            <pc:docMk/>
            <pc:sldMk cId="2712730664" sldId="2147483645"/>
            <ac:spMk id="15" creationId="{FE5EE3EE-C44A-452C-87D8-E841D29DC0CA}"/>
          </ac:spMkLst>
        </pc:spChg>
        <pc:spChg chg="mod">
          <ac:chgData name="Martin Boam" userId="d74053f3-094e-4874-ba00-62f2ab693b3a" providerId="ADAL" clId="{2EDB8314-4035-449B-90F7-44B4569FBB3C}" dt="2026-02-03T16:19:51.267" v="2263" actId="14100"/>
          <ac:spMkLst>
            <pc:docMk/>
            <pc:sldMk cId="2712730664" sldId="2147483645"/>
            <ac:spMk id="18" creationId="{3C015177-5DE1-5060-C634-550B19DCCC51}"/>
          </ac:spMkLst>
        </pc:spChg>
        <pc:spChg chg="mod">
          <ac:chgData name="Martin Boam" userId="d74053f3-094e-4874-ba00-62f2ab693b3a" providerId="ADAL" clId="{2EDB8314-4035-449B-90F7-44B4569FBB3C}" dt="2026-02-03T16:19:53.877" v="2264" actId="1076"/>
          <ac:spMkLst>
            <pc:docMk/>
            <pc:sldMk cId="2712730664" sldId="2147483645"/>
            <ac:spMk id="19" creationId="{1B900B43-D0B2-8C84-6DA2-2498A57A49C0}"/>
          </ac:spMkLst>
        </pc:spChg>
        <pc:picChg chg="add mod">
          <ac:chgData name="Martin Boam" userId="d74053f3-094e-4874-ba00-62f2ab693b3a" providerId="ADAL" clId="{2EDB8314-4035-449B-90F7-44B4569FBB3C}" dt="2026-02-03T16:19:55.841" v="2265" actId="1076"/>
          <ac:picMkLst>
            <pc:docMk/>
            <pc:sldMk cId="2712730664" sldId="2147483645"/>
            <ac:picMk id="13" creationId="{232AB1BF-1CA3-804B-D582-4F678866A21E}"/>
          </ac:picMkLst>
        </pc:picChg>
      </pc:sldChg>
      <pc:sldChg chg="delSp modSp add mod delAnim modAnim modShow modNotesTx">
        <pc:chgData name="Martin Boam" userId="d74053f3-094e-4874-ba00-62f2ab693b3a" providerId="ADAL" clId="{2EDB8314-4035-449B-90F7-44B4569FBB3C}" dt="2026-02-03T16:37:17.756" v="2393"/>
        <pc:sldMkLst>
          <pc:docMk/>
          <pc:sldMk cId="1112112191" sldId="2147483646"/>
        </pc:sldMkLst>
        <pc:spChg chg="mod ord">
          <ac:chgData name="Martin Boam" userId="d74053f3-094e-4874-ba00-62f2ab693b3a" providerId="ADAL" clId="{2EDB8314-4035-449B-90F7-44B4569FBB3C}" dt="2026-02-03T16:26:18.936" v="2303"/>
          <ac:spMkLst>
            <pc:docMk/>
            <pc:sldMk cId="1112112191" sldId="2147483646"/>
            <ac:spMk id="2" creationId="{EB2BC1AB-5220-52D2-B7AA-2D9456B06394}"/>
          </ac:spMkLst>
        </pc:spChg>
        <pc:spChg chg="mod">
          <ac:chgData name="Martin Boam" userId="d74053f3-094e-4874-ba00-62f2ab693b3a" providerId="ADAL" clId="{2EDB8314-4035-449B-90F7-44B4569FBB3C}" dt="2026-02-02T14:27:35.882" v="1027" actId="403"/>
          <ac:spMkLst>
            <pc:docMk/>
            <pc:sldMk cId="1112112191" sldId="2147483646"/>
            <ac:spMk id="3" creationId="{E9E0E7DF-BE1C-9A43-45ED-A9004A6A59C3}"/>
          </ac:spMkLst>
        </pc:spChg>
        <pc:spChg chg="mod">
          <ac:chgData name="Martin Boam" userId="d74053f3-094e-4874-ba00-62f2ab693b3a" providerId="ADAL" clId="{2EDB8314-4035-449B-90F7-44B4569FBB3C}" dt="2026-02-02T14:06:59.144" v="978" actId="20577"/>
          <ac:spMkLst>
            <pc:docMk/>
            <pc:sldMk cId="1112112191" sldId="2147483646"/>
            <ac:spMk id="9" creationId="{43C3EDE8-5079-68F3-3BB6-29A52C10849F}"/>
          </ac:spMkLst>
        </pc:spChg>
        <pc:spChg chg="mod">
          <ac:chgData name="Martin Boam" userId="d74053f3-094e-4874-ba00-62f2ab693b3a" providerId="ADAL" clId="{2EDB8314-4035-449B-90F7-44B4569FBB3C}" dt="2026-02-02T13:44:44.009" v="863" actId="20577"/>
          <ac:spMkLst>
            <pc:docMk/>
            <pc:sldMk cId="1112112191" sldId="2147483646"/>
            <ac:spMk id="11" creationId="{CBD9A447-32FB-A654-3FF6-C0F399AF5BDC}"/>
          </ac:spMkLst>
        </pc:spChg>
        <pc:spChg chg="mod">
          <ac:chgData name="Martin Boam" userId="d74053f3-094e-4874-ba00-62f2ab693b3a" providerId="ADAL" clId="{2EDB8314-4035-449B-90F7-44B4569FBB3C}" dt="2026-02-02T14:45:07.041" v="1157" actId="14100"/>
          <ac:spMkLst>
            <pc:docMk/>
            <pc:sldMk cId="1112112191" sldId="2147483646"/>
            <ac:spMk id="18" creationId="{91E31E16-578A-33AE-3A44-35402A8A1308}"/>
          </ac:spMkLst>
        </pc:spChg>
        <pc:spChg chg="mod ord">
          <ac:chgData name="Martin Boam" userId="d74053f3-094e-4874-ba00-62f2ab693b3a" providerId="ADAL" clId="{2EDB8314-4035-449B-90F7-44B4569FBB3C}" dt="2026-02-03T16:27:33.542" v="2328" actId="13244"/>
          <ac:spMkLst>
            <pc:docMk/>
            <pc:sldMk cId="1112112191" sldId="2147483646"/>
            <ac:spMk id="23" creationId="{D7CB6EB3-A2D9-9361-14A9-A50DF7C97E8B}"/>
          </ac:spMkLst>
        </pc:spChg>
        <pc:spChg chg="mod ord">
          <ac:chgData name="Martin Boam" userId="d74053f3-094e-4874-ba00-62f2ab693b3a" providerId="ADAL" clId="{2EDB8314-4035-449B-90F7-44B4569FBB3C}" dt="2026-02-03T16:27:37.144" v="2329" actId="13244"/>
          <ac:spMkLst>
            <pc:docMk/>
            <pc:sldMk cId="1112112191" sldId="2147483646"/>
            <ac:spMk id="24" creationId="{88978692-B935-FC55-CAD2-368408266251}"/>
          </ac:spMkLst>
        </pc:spChg>
        <pc:spChg chg="mod ord">
          <ac:chgData name="Martin Boam" userId="d74053f3-094e-4874-ba00-62f2ab693b3a" providerId="ADAL" clId="{2EDB8314-4035-449B-90F7-44B4569FBB3C}" dt="2026-02-03T16:27:40.617" v="2330" actId="13244"/>
          <ac:spMkLst>
            <pc:docMk/>
            <pc:sldMk cId="1112112191" sldId="2147483646"/>
            <ac:spMk id="25" creationId="{365CE568-B838-4E6A-7C38-31050D9F4519}"/>
          </ac:spMkLst>
        </pc:spChg>
        <pc:spChg chg="mod ord">
          <ac:chgData name="Martin Boam" userId="d74053f3-094e-4874-ba00-62f2ab693b3a" providerId="ADAL" clId="{2EDB8314-4035-449B-90F7-44B4569FBB3C}" dt="2026-02-03T16:27:27.231" v="2327" actId="13244"/>
          <ac:spMkLst>
            <pc:docMk/>
            <pc:sldMk cId="1112112191" sldId="2147483646"/>
            <ac:spMk id="27" creationId="{BE79CFBD-6D0C-FC86-5314-B15EA28DD7BF}"/>
          </ac:spMkLst>
        </pc:spChg>
        <pc:spChg chg="mod ord">
          <ac:chgData name="Martin Boam" userId="d74053f3-094e-4874-ba00-62f2ab693b3a" providerId="ADAL" clId="{2EDB8314-4035-449B-90F7-44B4569FBB3C}" dt="2026-02-03T16:28:56.787" v="2337" actId="1076"/>
          <ac:spMkLst>
            <pc:docMk/>
            <pc:sldMk cId="1112112191" sldId="2147483646"/>
            <ac:spMk id="28" creationId="{D467B696-C2B6-DCE5-3917-FD5C456ADDA7}"/>
          </ac:spMkLst>
        </pc:spChg>
        <pc:spChg chg="mod ord">
          <ac:chgData name="Martin Boam" userId="d74053f3-094e-4874-ba00-62f2ab693b3a" providerId="ADAL" clId="{2EDB8314-4035-449B-90F7-44B4569FBB3C}" dt="2026-02-03T16:26:58.071" v="2321" actId="13244"/>
          <ac:spMkLst>
            <pc:docMk/>
            <pc:sldMk cId="1112112191" sldId="2147483646"/>
            <ac:spMk id="34" creationId="{9E1D44B2-08B7-7E34-8FF6-C31435B85176}"/>
          </ac:spMkLst>
        </pc:spChg>
        <pc:spChg chg="mod ord">
          <ac:chgData name="Martin Boam" userId="d74053f3-094e-4874-ba00-62f2ab693b3a" providerId="ADAL" clId="{2EDB8314-4035-449B-90F7-44B4569FBB3C}" dt="2026-02-03T16:27:21.273" v="2326"/>
          <ac:spMkLst>
            <pc:docMk/>
            <pc:sldMk cId="1112112191" sldId="2147483646"/>
            <ac:spMk id="35" creationId="{712724C5-A377-0C14-1F38-8DCD3D87A75B}"/>
          </ac:spMkLst>
        </pc:spChg>
        <pc:spChg chg="mod">
          <ac:chgData name="Martin Boam" userId="d74053f3-094e-4874-ba00-62f2ab693b3a" providerId="ADAL" clId="{2EDB8314-4035-449B-90F7-44B4569FBB3C}" dt="2026-02-03T13:50:03.666" v="1901" actId="14100"/>
          <ac:spMkLst>
            <pc:docMk/>
            <pc:sldMk cId="1112112191" sldId="2147483646"/>
            <ac:spMk id="37" creationId="{61FCBCC9-C51F-B459-4C02-83BEEC152BCF}"/>
          </ac:spMkLst>
        </pc:spChg>
        <pc:spChg chg="mod">
          <ac:chgData name="Martin Boam" userId="d74053f3-094e-4874-ba00-62f2ab693b3a" providerId="ADAL" clId="{2EDB8314-4035-449B-90F7-44B4569FBB3C}" dt="2026-02-02T14:45:13.759" v="1160" actId="404"/>
          <ac:spMkLst>
            <pc:docMk/>
            <pc:sldMk cId="1112112191" sldId="2147483646"/>
            <ac:spMk id="38" creationId="{809508D4-0EE6-AFE1-488C-12E87AE81A59}"/>
          </ac:spMkLst>
        </pc:spChg>
        <pc:spChg chg="mod ord">
          <ac:chgData name="Martin Boam" userId="d74053f3-094e-4874-ba00-62f2ab693b3a" providerId="ADAL" clId="{2EDB8314-4035-449B-90F7-44B4569FBB3C}" dt="2026-02-03T16:25:50.957" v="2287"/>
          <ac:spMkLst>
            <pc:docMk/>
            <pc:sldMk cId="1112112191" sldId="2147483646"/>
            <ac:spMk id="45" creationId="{799001FE-F415-F9C4-903D-C6BD9B6395C8}"/>
          </ac:spMkLst>
        </pc:spChg>
        <pc:spChg chg="mod ord">
          <ac:chgData name="Martin Boam" userId="d74053f3-094e-4874-ba00-62f2ab693b3a" providerId="ADAL" clId="{2EDB8314-4035-449B-90F7-44B4569FBB3C}" dt="2026-02-03T16:26:02.638" v="2298"/>
          <ac:spMkLst>
            <pc:docMk/>
            <pc:sldMk cId="1112112191" sldId="2147483646"/>
            <ac:spMk id="46" creationId="{61316AAC-4683-5017-1AC9-2F450F3F21EF}"/>
          </ac:spMkLst>
        </pc:spChg>
        <pc:spChg chg="mod ord">
          <ac:chgData name="Martin Boam" userId="d74053f3-094e-4874-ba00-62f2ab693b3a" providerId="ADAL" clId="{2EDB8314-4035-449B-90F7-44B4569FBB3C}" dt="2026-02-03T16:26:02.638" v="2298"/>
          <ac:spMkLst>
            <pc:docMk/>
            <pc:sldMk cId="1112112191" sldId="2147483646"/>
            <ac:spMk id="47" creationId="{F89BEC94-3C14-3851-C500-9D03AAA295CF}"/>
          </ac:spMkLst>
        </pc:spChg>
        <pc:spChg chg="mod ord">
          <ac:chgData name="Martin Boam" userId="d74053f3-094e-4874-ba00-62f2ab693b3a" providerId="ADAL" clId="{2EDB8314-4035-449B-90F7-44B4569FBB3C}" dt="2026-02-03T16:26:45.547" v="2319" actId="13244"/>
          <ac:spMkLst>
            <pc:docMk/>
            <pc:sldMk cId="1112112191" sldId="2147483646"/>
            <ac:spMk id="73" creationId="{FEE898CA-6E33-B43D-C2B3-EC659B6F53A1}"/>
          </ac:spMkLst>
        </pc:spChg>
        <pc:spChg chg="mod ord">
          <ac:chgData name="Martin Boam" userId="d74053f3-094e-4874-ba00-62f2ab693b3a" providerId="ADAL" clId="{2EDB8314-4035-449B-90F7-44B4569FBB3C}" dt="2026-02-03T16:26:40.951" v="2318"/>
          <ac:spMkLst>
            <pc:docMk/>
            <pc:sldMk cId="1112112191" sldId="2147483646"/>
            <ac:spMk id="74" creationId="{A4BD5D4F-67E7-912C-7E4B-5F5C96EC0268}"/>
          </ac:spMkLst>
        </pc:spChg>
        <pc:spChg chg="mod ord">
          <ac:chgData name="Martin Boam" userId="d74053f3-094e-4874-ba00-62f2ab693b3a" providerId="ADAL" clId="{2EDB8314-4035-449B-90F7-44B4569FBB3C}" dt="2026-02-03T16:26:50.105" v="2320" actId="13244"/>
          <ac:spMkLst>
            <pc:docMk/>
            <pc:sldMk cId="1112112191" sldId="2147483646"/>
            <ac:spMk id="75" creationId="{F71FAB3E-8BED-7C40-5344-5CA2CA373013}"/>
          </ac:spMkLst>
        </pc:spChg>
        <pc:spChg chg="mod ord">
          <ac:chgData name="Martin Boam" userId="d74053f3-094e-4874-ba00-62f2ab693b3a" providerId="ADAL" clId="{2EDB8314-4035-449B-90F7-44B4569FBB3C}" dt="2026-02-03T16:27:47.037" v="2332"/>
          <ac:spMkLst>
            <pc:docMk/>
            <pc:sldMk cId="1112112191" sldId="2147483646"/>
            <ac:spMk id="90" creationId="{7BF0F05B-FD80-642F-EFF5-F4424F5A48B8}"/>
          </ac:spMkLst>
        </pc:spChg>
        <pc:spChg chg="mod">
          <ac:chgData name="Martin Boam" userId="d74053f3-094e-4874-ba00-62f2ab693b3a" providerId="ADAL" clId="{2EDB8314-4035-449B-90F7-44B4569FBB3C}" dt="2026-02-03T13:50:07.895" v="1903" actId="14100"/>
          <ac:spMkLst>
            <pc:docMk/>
            <pc:sldMk cId="1112112191" sldId="2147483646"/>
            <ac:spMk id="91" creationId="{C2778D4C-E7B9-3493-ABE7-5A0C3737ED3B}"/>
          </ac:spMkLst>
        </pc:spChg>
        <pc:spChg chg="mod">
          <ac:chgData name="Martin Boam" userId="d74053f3-094e-4874-ba00-62f2ab693b3a" providerId="ADAL" clId="{2EDB8314-4035-449B-90F7-44B4569FBB3C}" dt="2026-02-02T14:45:23.161" v="1164" actId="404"/>
          <ac:spMkLst>
            <pc:docMk/>
            <pc:sldMk cId="1112112191" sldId="2147483646"/>
            <ac:spMk id="92" creationId="{60260E83-4D38-F243-6B27-E76DF54B66E7}"/>
          </ac:spMkLst>
        </pc:spChg>
        <pc:spChg chg="mod">
          <ac:chgData name="Martin Boam" userId="d74053f3-094e-4874-ba00-62f2ab693b3a" providerId="ADAL" clId="{2EDB8314-4035-449B-90F7-44B4569FBB3C}" dt="2026-02-02T14:45:57.019" v="1181" actId="5793"/>
          <ac:spMkLst>
            <pc:docMk/>
            <pc:sldMk cId="1112112191" sldId="2147483646"/>
            <ac:spMk id="98" creationId="{8630DDEF-6634-FF03-928F-F4A4E5C42E71}"/>
          </ac:spMkLst>
        </pc:spChg>
        <pc:grpChg chg="ord">
          <ac:chgData name="Martin Boam" userId="d74053f3-094e-4874-ba00-62f2ab693b3a" providerId="ADAL" clId="{2EDB8314-4035-449B-90F7-44B4569FBB3C}" dt="2026-02-03T16:27:59.912" v="2333" actId="13244"/>
          <ac:grpSpMkLst>
            <pc:docMk/>
            <pc:sldMk cId="1112112191" sldId="2147483646"/>
            <ac:grpSpMk id="96" creationId="{88D954E1-B881-2608-2F68-D9127B3D2A99}"/>
          </ac:grpSpMkLst>
        </pc:grpChg>
        <pc:picChg chg="mod">
          <ac:chgData name="Martin Boam" userId="d74053f3-094e-4874-ba00-62f2ab693b3a" providerId="ADAL" clId="{2EDB8314-4035-449B-90F7-44B4569FBB3C}" dt="2026-02-03T16:28:09.724" v="2334" actId="1076"/>
          <ac:picMkLst>
            <pc:docMk/>
            <pc:sldMk cId="1112112191" sldId="2147483646"/>
            <ac:picMk id="52" creationId="{FD22ECE4-43FF-D2AF-1D4B-BA305DCCDE0E}"/>
          </ac:picMkLst>
        </pc:picChg>
      </pc:sldChg>
      <pc:sldChg chg="addSp delSp modSp add mod">
        <pc:chgData name="Martin Boam" userId="d74053f3-094e-4874-ba00-62f2ab693b3a" providerId="ADAL" clId="{2EDB8314-4035-449B-90F7-44B4569FBB3C}" dt="2026-02-03T13:45:38.482" v="1847" actId="207"/>
        <pc:sldMkLst>
          <pc:docMk/>
          <pc:sldMk cId="1665033318" sldId="2147483647"/>
        </pc:sldMkLst>
        <pc:spChg chg="mod">
          <ac:chgData name="Martin Boam" userId="d74053f3-094e-4874-ba00-62f2ab693b3a" providerId="ADAL" clId="{2EDB8314-4035-449B-90F7-44B4569FBB3C}" dt="2026-02-02T18:33:37.725" v="1428"/>
          <ac:spMkLst>
            <pc:docMk/>
            <pc:sldMk cId="1665033318" sldId="2147483647"/>
            <ac:spMk id="2" creationId="{6EE06102-B8EA-7516-F227-D8FA39C7ADFE}"/>
          </ac:spMkLst>
        </pc:spChg>
        <pc:spChg chg="mod">
          <ac:chgData name="Martin Boam" userId="d74053f3-094e-4874-ba00-62f2ab693b3a" providerId="ADAL" clId="{2EDB8314-4035-449B-90F7-44B4569FBB3C}" dt="2026-02-03T12:47:08.198" v="1616" actId="1076"/>
          <ac:spMkLst>
            <pc:docMk/>
            <pc:sldMk cId="1665033318" sldId="2147483647"/>
            <ac:spMk id="4" creationId="{18566FD9-CFBA-24BF-67E3-F02797B26B4E}"/>
          </ac:spMkLst>
        </pc:spChg>
        <pc:spChg chg="add mod">
          <ac:chgData name="Martin Boam" userId="d74053f3-094e-4874-ba00-62f2ab693b3a" providerId="ADAL" clId="{2EDB8314-4035-449B-90F7-44B4569FBB3C}" dt="2026-02-03T13:45:38.482" v="1847" actId="207"/>
          <ac:spMkLst>
            <pc:docMk/>
            <pc:sldMk cId="1665033318" sldId="2147483647"/>
            <ac:spMk id="7" creationId="{00655F66-F859-4D6E-D85D-BE28A0081AD1}"/>
          </ac:spMkLst>
        </pc:spChg>
        <pc:spChg chg="mod">
          <ac:chgData name="Martin Boam" userId="d74053f3-094e-4874-ba00-62f2ab693b3a" providerId="ADAL" clId="{2EDB8314-4035-449B-90F7-44B4569FBB3C}" dt="2026-02-02T18:34:44.855" v="1430" actId="14100"/>
          <ac:spMkLst>
            <pc:docMk/>
            <pc:sldMk cId="1665033318" sldId="2147483647"/>
            <ac:spMk id="18" creationId="{17770F07-D518-A64F-382B-FCBB6AD55A74}"/>
          </ac:spMkLst>
        </pc:spChg>
        <pc:spChg chg="mod">
          <ac:chgData name="Martin Boam" userId="d74053f3-094e-4874-ba00-62f2ab693b3a" providerId="ADAL" clId="{2EDB8314-4035-449B-90F7-44B4569FBB3C}" dt="2026-02-02T18:31:33.368" v="1413"/>
          <ac:spMkLst>
            <pc:docMk/>
            <pc:sldMk cId="1665033318" sldId="2147483647"/>
            <ac:spMk id="19" creationId="{D0C82261-01C1-15D0-7E3B-4132A7B49B4F}"/>
          </ac:spMkLst>
        </pc:spChg>
        <pc:picChg chg="add mod">
          <ac:chgData name="Martin Boam" userId="d74053f3-094e-4874-ba00-62f2ab693b3a" providerId="ADAL" clId="{2EDB8314-4035-449B-90F7-44B4569FBB3C}" dt="2026-02-03T12:47:00.195" v="1615" actId="14861"/>
          <ac:picMkLst>
            <pc:docMk/>
            <pc:sldMk cId="1665033318" sldId="2147483647"/>
            <ac:picMk id="3" creationId="{2475D4DC-D976-14FF-4DE0-14CFB30F200A}"/>
          </ac:picMkLst>
        </pc:picChg>
      </pc:sldChg>
      <pc:sldMasterChg chg="delSldLayout">
        <pc:chgData name="Martin Boam" userId="d74053f3-094e-4874-ba00-62f2ab693b3a" providerId="ADAL" clId="{2EDB8314-4035-449B-90F7-44B4569FBB3C}" dt="2026-02-03T14:05:35.205" v="2153" actId="2696"/>
        <pc:sldMasterMkLst>
          <pc:docMk/>
          <pc:sldMasterMk cId="2329415196" sldId="2147484759"/>
        </pc:sldMasterMkLst>
      </pc:sldMasterChg>
      <pc:sldMasterChg chg="delSldLayout">
        <pc:chgData name="Martin Boam" userId="d74053f3-094e-4874-ba00-62f2ab693b3a" providerId="ADAL" clId="{2EDB8314-4035-449B-90F7-44B4569FBB3C}" dt="2026-02-03T12:45:47.070" v="1600" actId="47"/>
        <pc:sldMasterMkLst>
          <pc:docMk/>
          <pc:sldMasterMk cId="357877288" sldId="2147484947"/>
        </pc:sldMasterMkLst>
      </pc:sldMasterChg>
    </pc:docChg>
  </pc:docChgLst>
  <pc:docChgLst>
    <pc:chgData name="Ondrej Stefka" userId="028697cc-7de8-45a8-ac54-186dbe0665b4" providerId="ADAL" clId="{3A3FDFEB-8149-4DEB-85F2-93F2F1B23B00}"/>
    <pc:docChg chg="addSld delSld modSld sldOrd modSection">
      <pc:chgData name="Ondrej Stefka" userId="028697cc-7de8-45a8-ac54-186dbe0665b4" providerId="ADAL" clId="{3A3FDFEB-8149-4DEB-85F2-93F2F1B23B00}" dt="2026-02-17T06:24:56.784" v="9" actId="1076"/>
      <pc:docMkLst>
        <pc:docMk/>
      </pc:docMkLst>
      <pc:sldChg chg="addSp modSp new mod ord">
        <pc:chgData name="Ondrej Stefka" userId="028697cc-7de8-45a8-ac54-186dbe0665b4" providerId="ADAL" clId="{3A3FDFEB-8149-4DEB-85F2-93F2F1B23B00}" dt="2026-02-17T06:24:56.784" v="9" actId="1076"/>
        <pc:sldMkLst>
          <pc:docMk/>
          <pc:sldMk cId="295706339" sldId="267"/>
        </pc:sldMkLst>
        <pc:spChg chg="mod">
          <ac:chgData name="Ondrej Stefka" userId="028697cc-7de8-45a8-ac54-186dbe0665b4" providerId="ADAL" clId="{3A3FDFEB-8149-4DEB-85F2-93F2F1B23B00}" dt="2026-02-17T06:24:06.546" v="6"/>
          <ac:spMkLst>
            <pc:docMk/>
            <pc:sldMk cId="295706339" sldId="267"/>
            <ac:spMk id="2" creationId="{B2CE5D58-407E-8800-5400-7ED60ECF7B3F}"/>
          </ac:spMkLst>
        </pc:spChg>
        <pc:spChg chg="add">
          <ac:chgData name="Ondrej Stefka" userId="028697cc-7de8-45a8-ac54-186dbe0665b4" providerId="ADAL" clId="{3A3FDFEB-8149-4DEB-85F2-93F2F1B23B00}" dt="2026-02-17T06:24:25.079" v="7"/>
          <ac:spMkLst>
            <pc:docMk/>
            <pc:sldMk cId="295706339" sldId="267"/>
            <ac:spMk id="4" creationId="{706CA266-2AE0-9BA4-8895-5599FA53E74D}"/>
          </ac:spMkLst>
        </pc:spChg>
        <pc:picChg chg="add mod">
          <ac:chgData name="Ondrej Stefka" userId="028697cc-7de8-45a8-ac54-186dbe0665b4" providerId="ADAL" clId="{3A3FDFEB-8149-4DEB-85F2-93F2F1B23B00}" dt="2026-02-17T06:24:56.784" v="9" actId="1076"/>
          <ac:picMkLst>
            <pc:docMk/>
            <pc:sldMk cId="295706339" sldId="267"/>
            <ac:picMk id="6" creationId="{AE42522A-BD7E-C8F8-ABE4-934C8327B8BB}"/>
          </ac:picMkLst>
        </pc:picChg>
      </pc:sldChg>
      <pc:sldChg chg="new del">
        <pc:chgData name="Ondrej Stefka" userId="028697cc-7de8-45a8-ac54-186dbe0665b4" providerId="ADAL" clId="{3A3FDFEB-8149-4DEB-85F2-93F2F1B23B00}" dt="2026-02-17T06:23:40.507" v="2" actId="47"/>
        <pc:sldMkLst>
          <pc:docMk/>
          <pc:sldMk cId="3645995587" sldId="267"/>
        </pc:sldMkLst>
      </pc:sldChg>
      <pc:sldChg chg="add">
        <pc:chgData name="Ondrej Stefka" userId="028697cc-7de8-45a8-ac54-186dbe0665b4" providerId="ADAL" clId="{3A3FDFEB-8149-4DEB-85F2-93F2F1B23B00}" dt="2026-02-16T19:35:39.943" v="0"/>
        <pc:sldMkLst>
          <pc:docMk/>
          <pc:sldMk cId="1345435876" sldId="21474826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EF9CC-2080-4F19-B950-EAF880E7ABCF}" type="datetimeFigureOut">
              <a:rPr lang="en-US" smtClean="0"/>
              <a:t>2/17/2026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81-E19D-419D-B0AB-F3E631795016}" type="slidenum">
              <a:rPr lang="en-US" smtClean="0"/>
              <a:t>‹#›</a:t>
            </a:fld>
            <a:endParaRPr lang="en-US" dirty="0"/>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ithub.com/microsoft/m365-copilot-automated-readiness-assessment?tab=readme-ov-file#readm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learn.microsoft.com/microsoft-365-copilot/microsoft-365-copilot-adoption" TargetMode="External"/><Relationship Id="rId4" Type="http://schemas.openxmlformats.org/officeDocument/2006/relationships/hyperlink" Target="https://learn.microsoft.com/microsoft-365-copilot/"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dirty="0"/>
              <a:t>Thank you. </a:t>
            </a:r>
          </a:p>
          <a:p>
            <a:pPr marL="0" marR="0" lvl="0" indent="0" defTabSz="932509" eaLnBrk="1" fontAlgn="auto" latinLnBrk="0" hangingPunct="1">
              <a:lnSpc>
                <a:spcPct val="100000"/>
              </a:lnSpc>
              <a:spcBef>
                <a:spcPts val="0"/>
              </a:spcBef>
              <a:spcAft>
                <a:spcPts val="0"/>
              </a:spcAft>
              <a:buClrTx/>
              <a:buSzTx/>
              <a:buFontTx/>
              <a:buNone/>
              <a:tabLst/>
              <a:defRPr/>
            </a:pPr>
            <a:endParaRPr lang="en-US" dirty="0"/>
          </a:p>
          <a:p>
            <a:pPr marL="0" marR="0" lvl="0" indent="0" algn="l" defTabSz="932509" rtl="0" eaLnBrk="1" fontAlgn="auto" latinLnBrk="0" hangingPunct="1">
              <a:lnSpc>
                <a:spcPct val="100000"/>
              </a:lnSpc>
              <a:spcBef>
                <a:spcPts val="0"/>
              </a:spcBef>
              <a:spcAft>
                <a:spcPts val="0"/>
              </a:spcAft>
              <a:buClrTx/>
              <a:buSzTx/>
              <a:buFontTx/>
              <a:buNone/>
              <a:tabLst/>
              <a:defRPr/>
            </a:pPr>
            <a:r>
              <a:rPr lang="en-US" dirty="0"/>
              <a:t>Got Feedback ? – https://aka.ms/WhatsNewCopilot/Feedback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Resources - check appendix slides </a:t>
            </a:r>
            <a:r>
              <a:rPr lang="en-US" dirty="0">
                <a:sym typeface="Wingdings" panose="05000000000000000000" pitchFamily="2" charset="2"/>
              </a:rPr>
              <a: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2/17/2026 6:49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BBBD-760A-98F3-3BAB-6C32148B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9990D-981F-82F7-B2E0-FD53435649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8D5E6EC-7598-6FC6-EC28-17226547093C}"/>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simplifies how users set up automatic replies in Outlook by bringing the experience directly into Copilot Chat.</a:t>
            </a:r>
          </a:p>
          <a:p>
            <a:pPr fontAlgn="t"/>
            <a:r>
              <a:rPr lang="en-GB" sz="1200" b="0" i="0" kern="1200" dirty="0">
                <a:solidFill>
                  <a:schemeClr val="tx1"/>
                </a:solidFill>
                <a:effectLst/>
                <a:latin typeface="+mn-lt"/>
                <a:ea typeface="+mn-ea"/>
                <a:cs typeface="+mn-cs"/>
              </a:rPr>
              <a:t>Instead of navigating Outlook settings, users can simply tell Copilot what they want to do—such as turning automatic replies on or off or setting them for a specific date range—using natural language in Outlook or the Microsoft 365 Copilot app.</a:t>
            </a:r>
          </a:p>
          <a:p>
            <a:pPr fontAlgn="t"/>
            <a:r>
              <a:rPr lang="en-GB" sz="1200" b="0" i="0" kern="1200" dirty="0">
                <a:solidFill>
                  <a:schemeClr val="tx1"/>
                </a:solidFill>
                <a:effectLst/>
                <a:latin typeface="+mn-lt"/>
                <a:ea typeface="+mn-ea"/>
                <a:cs typeface="+mn-cs"/>
              </a:rPr>
              <a:t>Copilot also helps draft the automatic reply message itself, using the user’s previous writing style so responses feel consistent and personal without extra effort.</a:t>
            </a:r>
          </a:p>
          <a:p>
            <a:pPr fontAlgn="t"/>
            <a:r>
              <a:rPr lang="en-GB" sz="1200" b="0" i="0" kern="1200" dirty="0">
                <a:solidFill>
                  <a:schemeClr val="tx1"/>
                </a:solidFill>
                <a:effectLst/>
                <a:latin typeface="+mn-lt"/>
                <a:ea typeface="+mn-ea"/>
                <a:cs typeface="+mn-cs"/>
              </a:rPr>
              <a:t>Overall, this saves time and removes friction around a common task, especially when users are in a hurry. The feature began rolling out in December and makes managing out‑of‑office replies faster, simpler, and more intuitive.</a:t>
            </a:r>
          </a:p>
        </p:txBody>
      </p:sp>
      <p:sp>
        <p:nvSpPr>
          <p:cNvPr id="4" name="Slide Number Placeholder 3">
            <a:extLst>
              <a:ext uri="{FF2B5EF4-FFF2-40B4-BE49-F238E27FC236}">
                <a16:creationId xmlns:a16="http://schemas.microsoft.com/office/drawing/2014/main" id="{C23629D2-B7A8-51FD-7FBF-7D5A0EC6E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57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880B-3C9B-95C5-B6A6-B8291BB55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3075-C2D3-7021-D31C-2BFCF51C42D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FDFFC2-F84A-42FB-E2A4-9EF59A16DDBA}"/>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expands where Copilot in Excel can work by adding support for locally stored modern workbooks.</a:t>
            </a:r>
          </a:p>
          <a:p>
            <a:pPr fontAlgn="t"/>
            <a:r>
              <a:rPr lang="en-GB" sz="1200" b="0" i="0" kern="1200" dirty="0">
                <a:solidFill>
                  <a:schemeClr val="tx1"/>
                </a:solidFill>
                <a:effectLst/>
                <a:latin typeface="+mn-lt"/>
                <a:ea typeface="+mn-ea"/>
                <a:cs typeface="+mn-cs"/>
              </a:rPr>
              <a:t>Previously, Copilot was most effective when files were stored in the cloud. With this change, users now get the same Copilot assistance even when their Excel files are saved locally on their device.</a:t>
            </a:r>
          </a:p>
          <a:p>
            <a:pPr fontAlgn="t"/>
            <a:r>
              <a:rPr lang="en-GB" sz="1200" b="0" i="0" kern="1200" dirty="0">
                <a:solidFill>
                  <a:schemeClr val="tx1"/>
                </a:solidFill>
                <a:effectLst/>
                <a:latin typeface="+mn-lt"/>
                <a:ea typeface="+mn-ea"/>
                <a:cs typeface="+mn-cs"/>
              </a:rPr>
              <a:t>The key benefit is consistency. Users get faster, more reliable Copilot help across </a:t>
            </a:r>
            <a:r>
              <a:rPr lang="en-GB" sz="1200" b="0" i="1" kern="1200" dirty="0">
                <a:solidFill>
                  <a:schemeClr val="tx1"/>
                </a:solidFill>
                <a:effectLst/>
                <a:latin typeface="+mn-lt"/>
                <a:ea typeface="+mn-ea"/>
                <a:cs typeface="+mn-cs"/>
              </a:rPr>
              <a:t>all</a:t>
            </a:r>
            <a:r>
              <a:rPr lang="en-GB" sz="1200" b="0" i="0" kern="1200" dirty="0">
                <a:solidFill>
                  <a:schemeClr val="tx1"/>
                </a:solidFill>
                <a:effectLst/>
                <a:latin typeface="+mn-lt"/>
                <a:ea typeface="+mn-ea"/>
                <a:cs typeface="+mn-cs"/>
              </a:rPr>
              <a:t> their Excel files, without needing to change how or where they save their workbooks.</a:t>
            </a:r>
          </a:p>
          <a:p>
            <a:pPr fontAlgn="t"/>
            <a:r>
              <a:rPr lang="en-GB" sz="1200" b="0" i="0" kern="1200" dirty="0">
                <a:solidFill>
                  <a:schemeClr val="tx1"/>
                </a:solidFill>
                <a:effectLst/>
                <a:latin typeface="+mn-lt"/>
                <a:ea typeface="+mn-ea"/>
                <a:cs typeface="+mn-cs"/>
              </a:rPr>
              <a:t>Importantly, there’s no workflow disruption. Users don’t need to move files or adjust storage practices—Copilot simply works with existing local files as they are today. This capability begins rolling out in February and helps make Copilot in Excel more flexible and practical for everyday use.</a:t>
            </a:r>
          </a:p>
        </p:txBody>
      </p:sp>
      <p:sp>
        <p:nvSpPr>
          <p:cNvPr id="4" name="Slide Number Placeholder 3">
            <a:extLst>
              <a:ext uri="{FF2B5EF4-FFF2-40B4-BE49-F238E27FC236}">
                <a16:creationId xmlns:a16="http://schemas.microsoft.com/office/drawing/2014/main" id="{F92CF73C-74D0-3D65-ADC0-B65F69FC78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984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647EE-FF36-4868-820C-DA14B108E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DE794-E6DF-E3AC-21BE-39A0C2D2529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227F5FE-C2B9-FB49-64F7-B798ED969F2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improves how users can review and understand PowerPoint presentations, even when they don’t have edit access.</a:t>
            </a:r>
          </a:p>
          <a:p>
            <a:pPr fontAlgn="t"/>
            <a:r>
              <a:rPr lang="en-GB" sz="1200" b="0" i="0" kern="1200" dirty="0">
                <a:solidFill>
                  <a:schemeClr val="tx1"/>
                </a:solidFill>
                <a:effectLst/>
                <a:latin typeface="+mn-lt"/>
                <a:ea typeface="+mn-ea"/>
                <a:cs typeface="+mn-cs"/>
              </a:rPr>
              <a:t>When a presentation is opened in view‑only mode—such as a shared deck or a read‑only file—users can still interact with Copilot. This is particularly useful for reviewers, stakeholders, or anyone consuming content they can’t change.</a:t>
            </a:r>
          </a:p>
          <a:p>
            <a:pPr fontAlgn="t"/>
            <a:r>
              <a:rPr lang="en-GB" sz="1200" b="0" i="0" kern="1200" dirty="0">
                <a:solidFill>
                  <a:schemeClr val="tx1"/>
                </a:solidFill>
                <a:effectLst/>
                <a:latin typeface="+mn-lt"/>
                <a:ea typeface="+mn-ea"/>
                <a:cs typeface="+mn-cs"/>
              </a:rPr>
              <a:t>Copilot can answer questions about the presentation, provide an overall summary, or explain specific slides, helping users quickly understand the key points without manually scanning the entire deck.</a:t>
            </a:r>
          </a:p>
          <a:p>
            <a:pPr fontAlgn="t"/>
            <a:r>
              <a:rPr lang="en-GB" sz="1200" b="0" i="0" kern="1200" dirty="0">
                <a:solidFill>
                  <a:schemeClr val="tx1"/>
                </a:solidFill>
                <a:effectLst/>
                <a:latin typeface="+mn-lt"/>
                <a:ea typeface="+mn-ea"/>
                <a:cs typeface="+mn-cs"/>
              </a:rPr>
              <a:t>Importantly, none of this requires edit permissions. Users can get value from Copilot purely in a read‑only context, making collaboration and review much smoother. This capability began rolling out in January and enhances how Copilot supports content consumption, not just creation.</a:t>
            </a:r>
          </a:p>
        </p:txBody>
      </p:sp>
      <p:sp>
        <p:nvSpPr>
          <p:cNvPr id="4" name="Slide Number Placeholder 3">
            <a:extLst>
              <a:ext uri="{FF2B5EF4-FFF2-40B4-BE49-F238E27FC236}">
                <a16:creationId xmlns:a16="http://schemas.microsoft.com/office/drawing/2014/main" id="{35342113-BD35-0DE3-C249-21CC9EE0C6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860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0A747-7355-9723-8D08-F147027A8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8FD33-DEC7-DF1E-DC31-A9E6B76E790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1DDBB78-168B-180B-13ED-F88151F5F271}"/>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helps ensure presentations created with Copilot in PowerPoint are on‑brand from the very first slide.</a:t>
            </a:r>
          </a:p>
          <a:p>
            <a:pPr fontAlgn="t"/>
            <a:r>
              <a:rPr lang="en-GB" sz="1200" b="0" i="0" kern="1200" dirty="0">
                <a:solidFill>
                  <a:schemeClr val="tx1"/>
                </a:solidFill>
                <a:effectLst/>
                <a:latin typeface="+mn-lt"/>
                <a:ea typeface="+mn-ea"/>
                <a:cs typeface="+mn-cs"/>
              </a:rPr>
              <a:t>When users create slides with Copilot, PowerPoint can now automatically pull approved enterprise images from the organisation’s SharePoint Organisation Asset Library or connected </a:t>
            </a:r>
            <a:r>
              <a:rPr lang="en-GB" sz="1200" b="0" i="0" kern="1200" dirty="0" err="1">
                <a:solidFill>
                  <a:schemeClr val="tx1"/>
                </a:solidFill>
                <a:effectLst/>
                <a:latin typeface="+mn-lt"/>
                <a:ea typeface="+mn-ea"/>
                <a:cs typeface="+mn-cs"/>
              </a:rPr>
              <a:t>Templafy</a:t>
            </a:r>
            <a:r>
              <a:rPr lang="en-GB" sz="1200" b="0" i="0" kern="1200" dirty="0">
                <a:solidFill>
                  <a:schemeClr val="tx1"/>
                </a:solidFill>
                <a:effectLst/>
                <a:latin typeface="+mn-lt"/>
                <a:ea typeface="+mn-ea"/>
                <a:cs typeface="+mn-cs"/>
              </a:rPr>
              <a:t> libraries. That means Copilot is using trusted, pre‑approved visuals rather than generic images.</a:t>
            </a:r>
          </a:p>
          <a:p>
            <a:pPr fontAlgn="t"/>
            <a:r>
              <a:rPr lang="en-GB" sz="1200" b="0" i="0" kern="1200" dirty="0">
                <a:solidFill>
                  <a:schemeClr val="tx1"/>
                </a:solidFill>
                <a:effectLst/>
                <a:latin typeface="+mn-lt"/>
                <a:ea typeface="+mn-ea"/>
                <a:cs typeface="+mn-cs"/>
              </a:rPr>
              <a:t>The benefit here is consistency and compliance. Teams no longer need to manually search for the right brand assets or worry about using the wrong imagery—Copilot does that work for them during slide creation.</a:t>
            </a:r>
          </a:p>
          <a:p>
            <a:pPr fontAlgn="t"/>
            <a:r>
              <a:rPr lang="en-GB" sz="1200" b="0" i="0" kern="1200" dirty="0">
                <a:solidFill>
                  <a:schemeClr val="tx1"/>
                </a:solidFill>
                <a:effectLst/>
                <a:latin typeface="+mn-lt"/>
                <a:ea typeface="+mn-ea"/>
                <a:cs typeface="+mn-cs"/>
              </a:rPr>
              <a:t>This also reduces manual effort and speeds up presentation creation, especially in large organisations where brand governance matters. As long as the Organisation Asset Library or </a:t>
            </a:r>
            <a:r>
              <a:rPr lang="en-GB" sz="1200" b="0" i="0" kern="1200" dirty="0" err="1">
                <a:solidFill>
                  <a:schemeClr val="tx1"/>
                </a:solidFill>
                <a:effectLst/>
                <a:latin typeface="+mn-lt"/>
                <a:ea typeface="+mn-ea"/>
                <a:cs typeface="+mn-cs"/>
              </a:rPr>
              <a:t>Templafy</a:t>
            </a:r>
            <a:r>
              <a:rPr lang="en-GB" sz="1200" b="0" i="0" kern="1200" dirty="0">
                <a:solidFill>
                  <a:schemeClr val="tx1"/>
                </a:solidFill>
                <a:effectLst/>
                <a:latin typeface="+mn-lt"/>
                <a:ea typeface="+mn-ea"/>
                <a:cs typeface="+mn-cs"/>
              </a:rPr>
              <a:t> integration is set up, Copilot will automatically use those assets when generating slides.</a:t>
            </a:r>
          </a:p>
        </p:txBody>
      </p:sp>
      <p:sp>
        <p:nvSpPr>
          <p:cNvPr id="4" name="Slide Number Placeholder 3">
            <a:extLst>
              <a:ext uri="{FF2B5EF4-FFF2-40B4-BE49-F238E27FC236}">
                <a16:creationId xmlns:a16="http://schemas.microsoft.com/office/drawing/2014/main" id="{6E6344C9-120C-E1D6-F2A4-477916A7DA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0751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4337-523A-F793-1AF5-2BA22B24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3F98D-49A3-0336-938B-4C2465C72A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21A7DC-FC9F-A875-DEBB-EC72C80F9208}"/>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gives users much more control when creating presentations with Copilot in PowerPoint.</a:t>
            </a:r>
          </a:p>
          <a:p>
            <a:pPr fontAlgn="t"/>
            <a:r>
              <a:rPr lang="en-GB" sz="1200" b="0" i="0" kern="1200" dirty="0">
                <a:solidFill>
                  <a:schemeClr val="tx1"/>
                </a:solidFill>
                <a:effectLst/>
                <a:latin typeface="+mn-lt"/>
                <a:ea typeface="+mn-ea"/>
                <a:cs typeface="+mn-cs"/>
              </a:rPr>
              <a:t>During creation, users can guide Copilot on key aspects of the deck, such as how long it should be, the narrative tone to use—whether that’s executive‑level, technical, or storytelling—and the overall slide style. This helps ensure the presentation fits the audience from the outset.</a:t>
            </a:r>
          </a:p>
          <a:p>
            <a:pPr fontAlgn="t"/>
            <a:r>
              <a:rPr lang="en-GB" sz="1200" b="0" i="0" kern="1200" dirty="0">
                <a:solidFill>
                  <a:schemeClr val="tx1"/>
                </a:solidFill>
                <a:effectLst/>
                <a:latin typeface="+mn-lt"/>
                <a:ea typeface="+mn-ea"/>
                <a:cs typeface="+mn-cs"/>
              </a:rPr>
              <a:t>Copilot can also include AI‑generated images to support the content, making first drafts richer and more complete without extra manual work.</a:t>
            </a:r>
          </a:p>
          <a:p>
            <a:pPr fontAlgn="t"/>
            <a:r>
              <a:rPr lang="en-GB" sz="1200" b="0" i="0" kern="1200" dirty="0">
                <a:solidFill>
                  <a:schemeClr val="tx1"/>
                </a:solidFill>
                <a:effectLst/>
                <a:latin typeface="+mn-lt"/>
                <a:ea typeface="+mn-ea"/>
                <a:cs typeface="+mn-cs"/>
              </a:rPr>
              <a:t>The overall benefit is that users can tailor presentations for different audiences and scenarios right from the first draft, rather than reworking structure and style later. This capability rolled out in December and makes Copilot a much more flexible presentation‑creation partner.</a:t>
            </a:r>
          </a:p>
        </p:txBody>
      </p:sp>
      <p:sp>
        <p:nvSpPr>
          <p:cNvPr id="4" name="Slide Number Placeholder 3">
            <a:extLst>
              <a:ext uri="{FF2B5EF4-FFF2-40B4-BE49-F238E27FC236}">
                <a16:creationId xmlns:a16="http://schemas.microsoft.com/office/drawing/2014/main" id="{EF772CD2-096F-97E8-73E2-117AB91FD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0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BE7B-869F-844E-F44C-9B5B855C5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82D85-B82F-9EBD-DD22-C780883C31A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994B954-32D5-AABF-15B1-66EBFAA05025}"/>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improves the Copilot Search experience by introducing </a:t>
            </a:r>
            <a:r>
              <a:rPr lang="en-GB" sz="1200" b="1" i="0" kern="1200" dirty="0">
                <a:solidFill>
                  <a:schemeClr val="tx1"/>
                </a:solidFill>
                <a:effectLst/>
                <a:latin typeface="+mn-lt"/>
                <a:ea typeface="+mn-ea"/>
                <a:cs typeface="+mn-cs"/>
              </a:rPr>
              <a:t>source‑specific filters</a:t>
            </a:r>
            <a:r>
              <a:rPr lang="en-GB" sz="1200" b="0" i="0" kern="1200" dirty="0">
                <a:solidFill>
                  <a:schemeClr val="tx1"/>
                </a:solidFill>
                <a:effectLst/>
                <a:latin typeface="+mn-lt"/>
                <a:ea typeface="+mn-ea"/>
                <a:cs typeface="+mn-cs"/>
              </a:rPr>
              <a:t>, which help users find information faster and with less noise.</a:t>
            </a:r>
          </a:p>
          <a:p>
            <a:pPr fontAlgn="t"/>
            <a:r>
              <a:rPr lang="en-GB" sz="1200" b="0" i="0" kern="1200" dirty="0">
                <a:solidFill>
                  <a:schemeClr val="tx1"/>
                </a:solidFill>
                <a:effectLst/>
                <a:latin typeface="+mn-lt"/>
                <a:ea typeface="+mn-ea"/>
                <a:cs typeface="+mn-cs"/>
              </a:rPr>
              <a:t>Instead of scanning results from everywhere, users can now refine searches to specific sources. This reduces irrelevant results and removes unnecessary steps, making it easier to get to the right information quickly.</a:t>
            </a:r>
          </a:p>
          <a:p>
            <a:pPr fontAlgn="t"/>
            <a:r>
              <a:rPr lang="en-GB" sz="1200" b="0" i="0" kern="1200" dirty="0">
                <a:solidFill>
                  <a:schemeClr val="tx1"/>
                </a:solidFill>
                <a:effectLst/>
                <a:latin typeface="+mn-lt"/>
                <a:ea typeface="+mn-ea"/>
                <a:cs typeface="+mn-cs"/>
              </a:rPr>
              <a:t>The experience is designed to feel intuitive. Refinement happens naturally as part of the search flow, helping users balance discovery with precision rather than forcing them to re‑search or over‑filter.</a:t>
            </a:r>
          </a:p>
          <a:p>
            <a:pPr fontAlgn="t"/>
            <a:r>
              <a:rPr lang="en-GB" sz="1200" b="0" i="0" kern="1200" dirty="0">
                <a:solidFill>
                  <a:schemeClr val="tx1"/>
                </a:solidFill>
                <a:effectLst/>
                <a:latin typeface="+mn-lt"/>
                <a:ea typeface="+mn-ea"/>
                <a:cs typeface="+mn-cs"/>
              </a:rPr>
              <a:t>These filters work across Microsoft 365 and connected systems through Copilot connectors, which is especially valuable in organisations with content spread across multiple platforms.</a:t>
            </a:r>
          </a:p>
          <a:p>
            <a:pPr fontAlgn="t"/>
            <a:r>
              <a:rPr lang="en-GB" sz="1200" b="0" i="0" kern="1200" dirty="0">
                <a:solidFill>
                  <a:schemeClr val="tx1"/>
                </a:solidFill>
                <a:effectLst/>
                <a:latin typeface="+mn-lt"/>
                <a:ea typeface="+mn-ea"/>
                <a:cs typeface="+mn-cs"/>
              </a:rPr>
              <a:t>Microsoft is continuing to invest in this area, with plans to expand coverage and further improve the end‑to‑end Copilot Search experience over time.</a:t>
            </a:r>
          </a:p>
        </p:txBody>
      </p:sp>
      <p:sp>
        <p:nvSpPr>
          <p:cNvPr id="4" name="Slide Number Placeholder 3">
            <a:extLst>
              <a:ext uri="{FF2B5EF4-FFF2-40B4-BE49-F238E27FC236}">
                <a16:creationId xmlns:a16="http://schemas.microsoft.com/office/drawing/2014/main" id="{D0241DD5-9D81-5096-A8EB-A4C152F762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4293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b="1"/>
              <a:t>Summary</a:t>
            </a:r>
            <a:endParaRPr lang="en-US"/>
          </a:p>
          <a:p>
            <a:pPr marL="171450" indent="-171450">
              <a:buFont typeface="Arial" panose="020B0604020202020204" pitchFamily="34" charset="0"/>
              <a:buChar char="•"/>
            </a:pPr>
            <a:r>
              <a:rPr lang="en-US"/>
              <a:t>With this release, users with a Microsoft 365 Copilot license will be able to set up custom calendar instructions so that Copilot will proactively RSVP to new meeting requests and remove canceled meetings on their behalf.</a:t>
            </a:r>
          </a:p>
          <a:p>
            <a:pPr marL="171450" indent="-171450">
              <a:buFont typeface="Arial" panose="020B0604020202020204" pitchFamily="34" charset="0"/>
              <a:buChar char="•"/>
            </a:pPr>
            <a:r>
              <a:rPr lang="en-US"/>
              <a:t>For example, users will be able to instruct Copilot to “Always accept meetings from /name if my calendar is free” or “Always remove canceled meetings from my calendar,” helping keep their calendars up to date and clutter free.</a:t>
            </a:r>
          </a:p>
          <a:p>
            <a:pPr marL="171450" indent="-171450">
              <a:buFont typeface="Arial" panose="020B0604020202020204" pitchFamily="34" charset="0"/>
              <a:buChar char="•"/>
            </a:pPr>
            <a:r>
              <a:rPr lang="en-US"/>
              <a:t>All actions will appear in notifications in the Copilot button on the Outlook calendar, helping reduce calendar clutter, resolve untriaged invites, and keep users focused on the meetings that matter.</a:t>
            </a:r>
          </a:p>
          <a:p>
            <a:pPr marL="171450" indent="-171450">
              <a:buFont typeface="Arial" panose="020B0604020202020204" pitchFamily="34" charset="0"/>
              <a:buChar char="•"/>
            </a:pPr>
            <a:r>
              <a:rPr lang="en-US"/>
              <a:t>This feature will be </a:t>
            </a:r>
            <a:r>
              <a:rPr lang="en-US" b="0"/>
              <a:t>available only in new Outlook and Outlook for web, in English language.</a:t>
            </a:r>
          </a:p>
          <a:p>
            <a:endParaRPr lang="en-US"/>
          </a:p>
          <a:p>
            <a:r>
              <a:rPr lang="en-US" b="1"/>
              <a:t>When this will happen</a:t>
            </a:r>
          </a:p>
          <a:p>
            <a:r>
              <a:rPr lang="en-US"/>
              <a:t>General Availability (Worldwide): We will begin rolling out worldwide in late January 2026 and expect to complete by early March 2026.</a:t>
            </a:r>
          </a:p>
          <a:p>
            <a:endParaRPr lang="en-US"/>
          </a:p>
          <a:p>
            <a:r>
              <a:rPr lang="en-US" b="1"/>
              <a:t>How this affects your organization</a:t>
            </a:r>
            <a:endParaRPr lang="en-US"/>
          </a:p>
          <a:p>
            <a:r>
              <a:rPr lang="en-US" u="sng"/>
              <a:t>Who is affected:</a:t>
            </a:r>
          </a:p>
          <a:p>
            <a:pPr marL="171450" indent="-171450">
              <a:buFont typeface="Arial" panose="020B0604020202020204" pitchFamily="34" charset="0"/>
              <a:buChar char="•"/>
            </a:pPr>
            <a:r>
              <a:rPr lang="en-US"/>
              <a:t>Users with a Microsoft 365 Copilot license using the new Outlook or Outlook for web.</a:t>
            </a:r>
          </a:p>
          <a:p>
            <a:endParaRPr lang="en-US"/>
          </a:p>
          <a:p>
            <a:r>
              <a:rPr lang="en-US" b="0" u="sng"/>
              <a:t>What will happen:</a:t>
            </a:r>
          </a:p>
          <a:p>
            <a:pPr marL="171450" indent="-171450">
              <a:buFont typeface="Arial" panose="020B0604020202020204" pitchFamily="34" charset="0"/>
              <a:buChar char="•"/>
            </a:pPr>
            <a:r>
              <a:rPr lang="en-US"/>
              <a:t>Users can set custom calendar instructions that allow Copilot to automatically respond to incoming meeting invites.</a:t>
            </a:r>
          </a:p>
          <a:p>
            <a:pPr marL="171450" indent="-171450">
              <a:buFont typeface="Arial" panose="020B0604020202020204" pitchFamily="34" charset="0"/>
              <a:buChar char="•"/>
            </a:pPr>
            <a:r>
              <a:rPr lang="en-US"/>
              <a:t>Users can create an instruction for Copilot to always remove canceled meetings from their calendars.</a:t>
            </a:r>
          </a:p>
          <a:p>
            <a:pPr marL="171450" indent="-171450">
              <a:buFont typeface="Arial" panose="020B0604020202020204" pitchFamily="34" charset="0"/>
              <a:buChar char="•"/>
            </a:pPr>
            <a:r>
              <a:rPr lang="en-US"/>
              <a:t>Copilot will monitor relevant calendar events and perform actions proactively after instructions are set.</a:t>
            </a:r>
          </a:p>
          <a:p>
            <a:pPr marL="171450" indent="-171450">
              <a:buFont typeface="Arial" panose="020B0604020202020204" pitchFamily="34" charset="0"/>
              <a:buChar char="•"/>
            </a:pPr>
            <a:r>
              <a:rPr lang="en-US"/>
              <a:t>Users will receive notifications and activity logs for all calendar actions Copilot completes.</a:t>
            </a:r>
          </a:p>
          <a:p>
            <a:pPr marL="171450" indent="-171450">
              <a:buFont typeface="Arial" panose="020B0604020202020204" pitchFamily="34" charset="0"/>
              <a:buChar char="•"/>
            </a:pPr>
            <a:r>
              <a:rPr lang="en-US"/>
              <a:t>No admin policies will change; the feature is available to licensed users as part of Copilot’s calendar capabilities.</a:t>
            </a:r>
          </a:p>
          <a:p>
            <a:pPr marL="171450" indent="-171450">
              <a:buFont typeface="Arial" panose="020B0604020202020204" pitchFamily="34" charset="0"/>
              <a:buChar char="•"/>
            </a:pPr>
            <a:r>
              <a:rPr lang="en-US"/>
              <a:t>A first-run experience that introduces users to calendar instructions will roll out later to help users discover the feature.</a:t>
            </a:r>
          </a:p>
          <a:p>
            <a:endParaRPr lang="en-US"/>
          </a:p>
          <a:p>
            <a:r>
              <a:rPr lang="en-US" b="1"/>
              <a:t>What you can do to prepare</a:t>
            </a:r>
            <a:endParaRPr lang="en-US"/>
          </a:p>
          <a:p>
            <a:pPr marL="0" indent="0">
              <a:buFont typeface="Arial" panose="020B0604020202020204" pitchFamily="34" charset="0"/>
              <a:buNone/>
            </a:pPr>
            <a:r>
              <a:rPr lang="en-US"/>
              <a:t>Ensure users who need this capability have a Microsoft 365 Copilot license.</a:t>
            </a:r>
          </a:p>
          <a:p>
            <a:pPr marL="0" indent="0">
              <a:buFont typeface="Arial" panose="020B0604020202020204" pitchFamily="34" charset="0"/>
              <a:buNone/>
            </a:pPr>
            <a:r>
              <a:rPr lang="en-US"/>
              <a:t>Inform helpdesk staff or update internal documentation as needed.</a:t>
            </a:r>
          </a:p>
          <a:p>
            <a:endParaRPr lang="en-US"/>
          </a:p>
          <a:p>
            <a:r>
              <a:rPr lang="en-US" b="1"/>
              <a:t>Compliance considerations</a:t>
            </a:r>
            <a:endParaRPr lang="en-US"/>
          </a:p>
          <a:p>
            <a:r>
              <a:rPr lang="en-US"/>
              <a:t>No compliance considerations identified. Review as appropriate for your organization.</a:t>
            </a:r>
          </a:p>
          <a:p>
            <a:endParaRPr lang="en-US"/>
          </a:p>
          <a:p>
            <a:endParaRPr lang="en-DE"/>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2/17/2026 6:50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64188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6FD-4327-8687-4805-FB35F737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86ADD-CF20-B2E3-D38A-02A50ABD44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FCC0C4-657F-68B8-92AE-7B62C1A5DD9D}"/>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365A65-80FC-6820-CB71-1B34198285EB}"/>
              </a:ext>
            </a:extLst>
          </p:cNvPr>
          <p:cNvSpPr>
            <a:spLocks noGrp="1"/>
          </p:cNvSpPr>
          <p:nvPr>
            <p:ph type="sldNum" sz="quarter" idx="5"/>
          </p:nvPr>
        </p:nvSpPr>
        <p:spPr/>
        <p:txBody>
          <a:bodyPr/>
          <a:lstStyle/>
          <a:p>
            <a:fld id="{53501081-E19D-419D-B0AB-F3E631795016}" type="slidenum">
              <a:rPr lang="en-US" smtClean="0"/>
              <a:t>18</a:t>
            </a:fld>
            <a:endParaRPr lang="en-US" dirty="0"/>
          </a:p>
        </p:txBody>
      </p:sp>
    </p:spTree>
    <p:extLst>
      <p:ext uri="{BB962C8B-B14F-4D97-AF65-F5344CB8AC3E}">
        <p14:creationId xmlns:p14="http://schemas.microsoft.com/office/powerpoint/2010/main" val="3094385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6979-B067-2D21-C4C1-F4E88175CE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650C61-6B0D-C50D-F040-D233715D06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E3A5033-8ADB-FFE7-47D7-2E1F112FF33A}"/>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Agent mode brings a more hands-on Copilot experience into Word, Excel, and PowerPoint. Instead of just suggesting content, Copilot can actively work alongside you—making edits, refining content, and reasoning through changes in real time.</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As Copilot works, it explains </a:t>
            </a:r>
            <a:r>
              <a:rPr lang="en-GB" sz="1200" b="0" i="1" kern="1200" dirty="0">
                <a:solidFill>
                  <a:schemeClr val="tx1"/>
                </a:solidFill>
                <a:effectLst/>
                <a:latin typeface="+mn-lt"/>
                <a:ea typeface="+mn-ea"/>
                <a:cs typeface="+mn-cs"/>
              </a:rPr>
              <a:t>what</a:t>
            </a:r>
            <a:r>
              <a:rPr lang="en-GB" sz="1200" b="0" i="0" kern="1200" dirty="0">
                <a:solidFill>
                  <a:schemeClr val="tx1"/>
                </a:solidFill>
                <a:effectLst/>
                <a:latin typeface="+mn-lt"/>
                <a:ea typeface="+mn-ea"/>
                <a:cs typeface="+mn-cs"/>
              </a:rPr>
              <a:t> it’s doing and </a:t>
            </a:r>
            <a:r>
              <a:rPr lang="en-GB" sz="1200" b="0" i="1" kern="1200" dirty="0">
                <a:solidFill>
                  <a:schemeClr val="tx1"/>
                </a:solidFill>
                <a:effectLst/>
                <a:latin typeface="+mn-lt"/>
                <a:ea typeface="+mn-ea"/>
                <a:cs typeface="+mn-cs"/>
              </a:rPr>
              <a:t>why</a:t>
            </a:r>
            <a:r>
              <a:rPr lang="en-GB" sz="1200" b="0" i="0" kern="1200" dirty="0">
                <a:solidFill>
                  <a:schemeClr val="tx1"/>
                </a:solidFill>
                <a:effectLst/>
                <a:latin typeface="+mn-lt"/>
                <a:ea typeface="+mn-ea"/>
                <a:cs typeface="+mn-cs"/>
              </a:rPr>
              <a:t>. This transparency is important because users stay in control at all times—they can review changes, tweak them, or redirect Copilot if needed.</a:t>
            </a:r>
          </a:p>
          <a:p>
            <a:pPr fontAlgn="t"/>
            <a:r>
              <a:rPr lang="en-GB" sz="1200" b="0" i="0" kern="1200" dirty="0">
                <a:solidFill>
                  <a:schemeClr val="tx1"/>
                </a:solidFill>
                <a:effectLst/>
                <a:latin typeface="+mn-lt"/>
                <a:ea typeface="+mn-ea"/>
                <a:cs typeface="+mn-cs"/>
              </a:rPr>
              <a:t>Access depends on licensing. Copilot Chat users get standard Agent mode with web grounding, while Microsoft 365 Copilot‑licensed users benefit from priority access and richer grounding using both web and organisational data.</a:t>
            </a:r>
          </a:p>
          <a:p>
            <a:pPr fontAlgn="t"/>
            <a:r>
              <a:rPr lang="en-GB" sz="1200" b="0" i="0" kern="1200" dirty="0">
                <a:solidFill>
                  <a:schemeClr val="tx1"/>
                </a:solidFill>
                <a:effectLst/>
                <a:latin typeface="+mn-lt"/>
                <a:ea typeface="+mn-ea"/>
                <a:cs typeface="+mn-cs"/>
              </a:rPr>
              <a:t>In terms of rollout, licensed users received Agent mode earlier—Word in November, Excel across web, desktop, and Mac between December and January. PowerPoint follows in February on the web. From February, Copilot Chat users without a licence will also start seeing Agent mode across Word, Excel, and PowerPoint on the web.</a:t>
            </a:r>
          </a:p>
        </p:txBody>
      </p:sp>
      <p:sp>
        <p:nvSpPr>
          <p:cNvPr id="4" name="Slide Number Placeholder 3">
            <a:extLst>
              <a:ext uri="{FF2B5EF4-FFF2-40B4-BE49-F238E27FC236}">
                <a16:creationId xmlns:a16="http://schemas.microsoft.com/office/drawing/2014/main" id="{8D559607-A951-4F32-F6F4-2FC7D1CE8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7765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29350-239C-F6B1-D4FD-130B8814A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FB028-B452-C565-0C17-2236F2D592F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686A62C-A63B-0EFE-422C-9CD765DB635A}"/>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Word, Excel, and PowerPoint Agents make it much easier to get started. Instead of opening a blank file, users can ask Copilot Chat for what they need and instantly get a complete first draft.</a:t>
            </a:r>
          </a:p>
          <a:p>
            <a:pPr fontAlgn="t"/>
            <a:r>
              <a:rPr lang="en-GB" sz="1200" b="0" i="0" kern="1200" dirty="0">
                <a:solidFill>
                  <a:schemeClr val="tx1"/>
                </a:solidFill>
                <a:effectLst/>
                <a:latin typeface="+mn-lt"/>
                <a:ea typeface="+mn-ea"/>
                <a:cs typeface="+mn-cs"/>
              </a:rPr>
              <a:t>These agents generate fully structured content—documents, analyses, or slide decks—with formatting and detail already built in. The output isn’t just a rough outline; it’s designed to be review‑ready.</a:t>
            </a:r>
          </a:p>
          <a:p>
            <a:pPr fontAlgn="t"/>
            <a:r>
              <a:rPr lang="en-GB" sz="1200" b="0" i="0" kern="1200" dirty="0">
                <a:solidFill>
                  <a:schemeClr val="tx1"/>
                </a:solidFill>
                <a:effectLst/>
                <a:latin typeface="+mn-lt"/>
                <a:ea typeface="+mn-ea"/>
                <a:cs typeface="+mn-cs"/>
              </a:rPr>
              <a:t>The real value is speed and momentum. Users can move straight into reviewing, refining, and iterating, rather than spending time on setup or structure.</a:t>
            </a:r>
          </a:p>
          <a:p>
            <a:pPr fontAlgn="t"/>
            <a:r>
              <a:rPr lang="en-GB" sz="1200" b="0" i="0" kern="1200" dirty="0">
                <a:solidFill>
                  <a:schemeClr val="tx1"/>
                </a:solidFill>
                <a:effectLst/>
                <a:latin typeface="+mn-lt"/>
                <a:ea typeface="+mn-ea"/>
                <a:cs typeface="+mn-cs"/>
              </a:rPr>
              <a:t>Access depends on licensing. Copilot Chat users get standard access with web grounding, while Microsoft 365 Copilot‑licensed users get priority access with both web and organisational grounding. Rollout for Word, Excel, and PowerPoint Agents begins in February for all users.</a:t>
            </a:r>
          </a:p>
        </p:txBody>
      </p:sp>
      <p:sp>
        <p:nvSpPr>
          <p:cNvPr id="4" name="Slide Number Placeholder 3">
            <a:extLst>
              <a:ext uri="{FF2B5EF4-FFF2-40B4-BE49-F238E27FC236}">
                <a16:creationId xmlns:a16="http://schemas.microsoft.com/office/drawing/2014/main" id="{37B14212-D804-9ECE-34EF-9E5FC2E72C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65425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Feedback – https://aka.ms/WhatsNewCopilot/Feedback</a:t>
            </a:r>
          </a:p>
          <a:p>
            <a:endParaRPr lang="en-US" dirty="0"/>
          </a:p>
          <a:p>
            <a:r>
              <a:rPr lang="en-GB" sz="1200" b="0" i="1" kern="1200" dirty="0">
                <a:solidFill>
                  <a:schemeClr val="tx1"/>
                </a:solidFill>
                <a:effectLst/>
                <a:latin typeface="+mn-lt"/>
                <a:ea typeface="+mn-ea"/>
                <a:cs typeface="+mn-cs"/>
              </a:rPr>
              <a:t>Please note that the dates mentioned in this presentation are tentative and subject to change.</a:t>
            </a:r>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2</a:t>
            </a:fld>
            <a:endParaRPr lang="en-US" dirty="0"/>
          </a:p>
        </p:txBody>
      </p:sp>
    </p:spTree>
    <p:extLst>
      <p:ext uri="{BB962C8B-B14F-4D97-AF65-F5344CB8AC3E}">
        <p14:creationId xmlns:p14="http://schemas.microsoft.com/office/powerpoint/2010/main" val="180983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C18F3-E768-30C2-9FA7-1706B025AC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B8F3D-8AEF-2BCD-3B8C-A8CCD0B36AC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AEA3C62-C885-95D2-3CB1-C1ADC06BB953}"/>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allows agents to be grounded directly on a Copilot Notebook, which means they can work from the same references and materials the user is already using.</a:t>
            </a:r>
          </a:p>
          <a:p>
            <a:pPr fontAlgn="t"/>
            <a:r>
              <a:rPr lang="en-GB" sz="1200" b="0" i="0" kern="1200" dirty="0">
                <a:solidFill>
                  <a:schemeClr val="tx1"/>
                </a:solidFill>
                <a:effectLst/>
                <a:latin typeface="+mn-lt"/>
                <a:ea typeface="+mn-ea"/>
                <a:cs typeface="+mn-cs"/>
              </a:rPr>
              <a:t>By grounding an agent on a Notebook, Copilot stays aligned with the specific context of the user’s work. Rather than relying on generic information, it draws directly from notes, sources, and working documents the user has curated.</a:t>
            </a:r>
          </a:p>
          <a:p>
            <a:pPr fontAlgn="t"/>
            <a:r>
              <a:rPr lang="en-GB" sz="1200" b="0" i="0" kern="1200" dirty="0">
                <a:solidFill>
                  <a:schemeClr val="tx1"/>
                </a:solidFill>
                <a:effectLst/>
                <a:latin typeface="+mn-lt"/>
                <a:ea typeface="+mn-ea"/>
                <a:cs typeface="+mn-cs"/>
              </a:rPr>
              <a:t>This results in responses that are more relevant, more consistent, and better tailored to the task at hand—especially useful for ongoing projects, research, or complex workstreams where context really matters.</a:t>
            </a:r>
          </a:p>
          <a:p>
            <a:pPr fontAlgn="t"/>
            <a:r>
              <a:rPr lang="en-GB" sz="1200" b="0" i="0" kern="1200" dirty="0">
                <a:solidFill>
                  <a:schemeClr val="tx1"/>
                </a:solidFill>
                <a:effectLst/>
                <a:latin typeface="+mn-lt"/>
                <a:ea typeface="+mn-ea"/>
                <a:cs typeface="+mn-cs"/>
              </a:rPr>
              <a:t>The feature begins rolling out in February and is another step towards making agents feel more like informed collaborators that understand not just the task, but the full working context behind it.</a:t>
            </a:r>
          </a:p>
        </p:txBody>
      </p:sp>
      <p:sp>
        <p:nvSpPr>
          <p:cNvPr id="4" name="Slide Number Placeholder 3">
            <a:extLst>
              <a:ext uri="{FF2B5EF4-FFF2-40B4-BE49-F238E27FC236}">
                <a16:creationId xmlns:a16="http://schemas.microsoft.com/office/drawing/2014/main" id="{3EB84589-6D45-F22D-F9A7-2A11E7CEE7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8555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31-0ADD-8CB8-F1A1-29E9AC2B6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EF882-34EC-98C3-811F-7CAB50F34E1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1E0299F-60DE-88F2-B891-6A8E4625D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D95A2A-74B4-7B5F-362F-87C39A3EA06C}"/>
              </a:ext>
            </a:extLst>
          </p:cNvPr>
          <p:cNvSpPr>
            <a:spLocks noGrp="1"/>
          </p:cNvSpPr>
          <p:nvPr>
            <p:ph type="sldNum" sz="quarter" idx="5"/>
          </p:nvPr>
        </p:nvSpPr>
        <p:spPr/>
        <p:txBody>
          <a:bodyPr/>
          <a:lstStyle/>
          <a:p>
            <a:fld id="{53501081-E19D-419D-B0AB-F3E631795016}" type="slidenum">
              <a:rPr lang="en-US" smtClean="0"/>
              <a:t>22</a:t>
            </a:fld>
            <a:endParaRPr lang="en-US" dirty="0"/>
          </a:p>
        </p:txBody>
      </p:sp>
    </p:spTree>
    <p:extLst>
      <p:ext uri="{BB962C8B-B14F-4D97-AF65-F5344CB8AC3E}">
        <p14:creationId xmlns:p14="http://schemas.microsoft.com/office/powerpoint/2010/main" val="3309477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C29A-8FAF-6C19-6610-F49960CC9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39B0-7610-32B8-600E-4019FD6543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2285C6B-019F-D577-635D-325BB3148625}"/>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significantly expands who can access Copilot Chat Insights in the Copilot Dashboard through Microsoft Viva.</a:t>
            </a:r>
          </a:p>
          <a:p>
            <a:pPr fontAlgn="t"/>
            <a:r>
              <a:rPr lang="en-GB" sz="1200" b="0" i="0" kern="1200" dirty="0">
                <a:solidFill>
                  <a:schemeClr val="tx1"/>
                </a:solidFill>
                <a:effectLst/>
                <a:latin typeface="+mn-lt"/>
                <a:ea typeface="+mn-ea"/>
                <a:cs typeface="+mn-cs"/>
              </a:rPr>
              <a:t>Previously, tenants needed at least 50 Microsoft 365 Copilot licences to see adoption insights. That requirement has now been reduced to just </a:t>
            </a:r>
            <a:r>
              <a:rPr lang="en-GB" sz="1200" b="1" i="0" kern="1200" dirty="0">
                <a:solidFill>
                  <a:schemeClr val="tx1"/>
                </a:solidFill>
                <a:effectLst/>
                <a:latin typeface="+mn-lt"/>
                <a:ea typeface="+mn-ea"/>
                <a:cs typeface="+mn-cs"/>
              </a:rPr>
              <a:t>one licence</a:t>
            </a:r>
            <a:r>
              <a:rPr lang="en-GB" sz="1200" b="0" i="0" kern="1200" dirty="0">
                <a:solidFill>
                  <a:schemeClr val="tx1"/>
                </a:solidFill>
                <a:effectLst/>
                <a:latin typeface="+mn-lt"/>
                <a:ea typeface="+mn-ea"/>
                <a:cs typeface="+mn-cs"/>
              </a:rPr>
              <a:t>, opening this capability up to many more organisations.</a:t>
            </a:r>
          </a:p>
          <a:p>
            <a:pPr fontAlgn="t"/>
            <a:r>
              <a:rPr lang="en-GB" sz="1200" b="0" i="0" kern="1200" dirty="0">
                <a:solidFill>
                  <a:schemeClr val="tx1"/>
                </a:solidFill>
                <a:effectLst/>
                <a:latin typeface="+mn-lt"/>
                <a:ea typeface="+mn-ea"/>
                <a:cs typeface="+mn-cs"/>
              </a:rPr>
              <a:t>With Copilot Chat Insights, organisations can track how Copilot is being used over time, including group‑level adoption, retention, and app‑level usage. This gives leaders a much clearer view of where Copilot is landing well and where additional enablement may be needed.</a:t>
            </a:r>
          </a:p>
          <a:p>
            <a:pPr fontAlgn="t"/>
            <a:r>
              <a:rPr lang="en-GB" sz="1200" b="0" i="0" kern="1200" dirty="0">
                <a:solidFill>
                  <a:schemeClr val="tx1"/>
                </a:solidFill>
                <a:effectLst/>
                <a:latin typeface="+mn-lt"/>
                <a:ea typeface="+mn-ea"/>
                <a:cs typeface="+mn-cs"/>
              </a:rPr>
              <a:t>The ability to filter insights by organisational attributes—such as department or role—helps uncover usage patterns and target adoption efforts more effectively. This update starts rolling out in February and is a key step in making Copilot adoption insights accessible to a much broader customer base.</a:t>
            </a: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C1FBBF7-6848-FBC2-4921-5C262A53E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876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E8BB-112E-1CAF-5867-AA978610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D3E3A-84E9-1EF3-6F15-A440826F43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9F10D0-6A4F-13A1-71FF-534E4A3C031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brings Copilot security and governance into a single, unified admin experience by integrating Microsoft Purview directly into the Microsoft 365 admin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a:t>
            </a:r>
          </a:p>
          <a:p>
            <a:pPr fontAlgn="t"/>
            <a:r>
              <a:rPr lang="en-GB" sz="1200" b="0" i="0" kern="1200" dirty="0">
                <a:solidFill>
                  <a:schemeClr val="tx1"/>
                </a:solidFill>
                <a:effectLst/>
                <a:latin typeface="+mn-lt"/>
                <a:ea typeface="+mn-ea"/>
                <a:cs typeface="+mn-cs"/>
              </a:rPr>
              <a:t>From the Copilot overview page, admins now get clear visibility into potential oversharing risks. This helps identify where Copilot could be exposing more information than intended and supports taking remediation actions early.</a:t>
            </a:r>
          </a:p>
          <a:p>
            <a:pPr fontAlgn="t"/>
            <a:r>
              <a:rPr lang="en-GB" sz="1200" b="0" i="0" kern="1200" dirty="0">
                <a:solidFill>
                  <a:schemeClr val="tx1"/>
                </a:solidFill>
                <a:effectLst/>
                <a:latin typeface="+mn-lt"/>
                <a:ea typeface="+mn-ea"/>
                <a:cs typeface="+mn-cs"/>
              </a:rPr>
              <a:t>Admins can also see how sensitive data is being used in Copilot interactions and apply Data Loss Prevention policies specifically for Copilot. This ensures organisational data stays protected while still enabling productive AI usage.</a:t>
            </a:r>
          </a:p>
          <a:p>
            <a:pPr fontAlgn="t"/>
            <a:r>
              <a:rPr lang="en-GB" sz="1200" b="0" i="0" kern="1200" dirty="0">
                <a:solidFill>
                  <a:schemeClr val="tx1"/>
                </a:solidFill>
                <a:effectLst/>
                <a:latin typeface="+mn-lt"/>
                <a:ea typeface="+mn-ea"/>
                <a:cs typeface="+mn-cs"/>
              </a:rPr>
              <a:t>Finally, the integration strengthens overall compliance. Purview provides recommended actions to help organisations meet data protection and AI compliance standards, making secure Copilot adoption much more manageable. This capability rolled out in January and is a key step in treating AI security as a shared responsibility across IT, security, and governance teams.</a:t>
            </a:r>
          </a:p>
        </p:txBody>
      </p:sp>
      <p:sp>
        <p:nvSpPr>
          <p:cNvPr id="4" name="Slide Number Placeholder 3">
            <a:extLst>
              <a:ext uri="{FF2B5EF4-FFF2-40B4-BE49-F238E27FC236}">
                <a16:creationId xmlns:a16="http://schemas.microsoft.com/office/drawing/2014/main" id="{04B3EB36-91E3-53FA-F0E4-388E3A4F87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754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C3F5-8637-2B92-BA39-C56E8703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93515-0062-94B1-1E8B-B2656F6996F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B8338C4-7B9F-942B-AB01-273FDC2DEAE2}"/>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a redesigned Copilot overview page in the Microsoft 365 admin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giving IT and Copilot admins a single, central place to understand and manage Copilot across the tenant.</a:t>
            </a:r>
          </a:p>
          <a:p>
            <a:pPr fontAlgn="t"/>
            <a:r>
              <a:rPr lang="en-GB" sz="1200" b="0" i="0" kern="1200" dirty="0">
                <a:solidFill>
                  <a:schemeClr val="tx1"/>
                </a:solidFill>
                <a:effectLst/>
                <a:latin typeface="+mn-lt"/>
                <a:ea typeface="+mn-ea"/>
                <a:cs typeface="+mn-cs"/>
              </a:rPr>
              <a:t>The new experience brings together insights from Copilot Chat, agents, and Microsoft 365 Copilot, providing a clear view of the environment state, key configurations, and overall readiness. Instead of jumping between different pages, admins can now see the full Copilot picture in one place.</a:t>
            </a:r>
          </a:p>
          <a:p>
            <a:pPr fontAlgn="t"/>
            <a:r>
              <a:rPr lang="en-GB" sz="1200" b="0" i="0" kern="1200" dirty="0">
                <a:solidFill>
                  <a:schemeClr val="tx1"/>
                </a:solidFill>
                <a:effectLst/>
                <a:latin typeface="+mn-lt"/>
                <a:ea typeface="+mn-ea"/>
                <a:cs typeface="+mn-cs"/>
              </a:rPr>
              <a:t>It also surfaces prioritised, recommended actions aligned to admin needs—such as security and governance, management controls, and measurement and reporting. This helps teams focus on the most important steps to enable Copilot safely and effectively.</a:t>
            </a:r>
          </a:p>
          <a:p>
            <a:pPr fontAlgn="t"/>
            <a:r>
              <a:rPr lang="en-GB" sz="1200" b="0" i="0" kern="1200" dirty="0">
                <a:solidFill>
                  <a:schemeClr val="tx1"/>
                </a:solidFill>
                <a:effectLst/>
                <a:latin typeface="+mn-lt"/>
                <a:ea typeface="+mn-ea"/>
                <a:cs typeface="+mn-cs"/>
              </a:rPr>
              <a:t>Overall, the redesigned overview page makes it much easier for IT teams to assess readiness, monitor progress, and drive Copilot adoption at scale. This capability rolled out in January and is a foundational improvement for organisations managing Copilot across large environments.</a:t>
            </a:r>
          </a:p>
        </p:txBody>
      </p:sp>
      <p:sp>
        <p:nvSpPr>
          <p:cNvPr id="4" name="Slide Number Placeholder 3">
            <a:extLst>
              <a:ext uri="{FF2B5EF4-FFF2-40B4-BE49-F238E27FC236}">
                <a16:creationId xmlns:a16="http://schemas.microsoft.com/office/drawing/2014/main" id="{C8AC8EC2-4660-3FD0-4B5F-194E27DE8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9586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D92A-D4EB-F14A-CFD8-C8E5988F0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A2D13-99BB-691C-CCEA-E61F1D61CE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0CA4F75-A76F-310A-1249-5DC41E6F919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a new </a:t>
            </a:r>
            <a:r>
              <a:rPr lang="en-GB" sz="1200" b="1" i="0" kern="1200" dirty="0">
                <a:solidFill>
                  <a:schemeClr val="tx1"/>
                </a:solidFill>
                <a:effectLst/>
                <a:latin typeface="+mn-lt"/>
                <a:ea typeface="+mn-ea"/>
                <a:cs typeface="+mn-cs"/>
              </a:rPr>
              <a:t>Copilot readiness page</a:t>
            </a:r>
            <a:r>
              <a:rPr lang="en-GB" sz="1200" b="0" i="0" kern="1200" dirty="0">
                <a:solidFill>
                  <a:schemeClr val="tx1"/>
                </a:solidFill>
                <a:effectLst/>
                <a:latin typeface="+mn-lt"/>
                <a:ea typeface="+mn-ea"/>
                <a:cs typeface="+mn-cs"/>
              </a:rPr>
              <a:t> in the Microsoft 365 admin </a:t>
            </a:r>
            <a:r>
              <a:rPr lang="en-GB" sz="1200" b="0" i="0" kern="1200" dirty="0" err="1">
                <a:solidFill>
                  <a:schemeClr val="tx1"/>
                </a:solidFill>
                <a:effectLst/>
                <a:latin typeface="+mn-lt"/>
                <a:ea typeface="+mn-ea"/>
                <a:cs typeface="+mn-cs"/>
              </a:rPr>
              <a:t>center</a:t>
            </a:r>
            <a:r>
              <a:rPr lang="en-GB" sz="1200" b="0" i="0" kern="1200" dirty="0">
                <a:solidFill>
                  <a:schemeClr val="tx1"/>
                </a:solidFill>
                <a:effectLst/>
                <a:latin typeface="+mn-lt"/>
                <a:ea typeface="+mn-ea"/>
                <a:cs typeface="+mn-cs"/>
              </a:rPr>
              <a:t>, designed to bring much more structure and clarity to Copilot configuration and rollout.</a:t>
            </a:r>
          </a:p>
          <a:p>
            <a:pPr fontAlgn="t"/>
            <a:r>
              <a:rPr lang="en-GB" sz="1200" b="0" i="0" kern="1200" dirty="0">
                <a:solidFill>
                  <a:schemeClr val="tx1"/>
                </a:solidFill>
                <a:effectLst/>
                <a:latin typeface="+mn-lt"/>
                <a:ea typeface="+mn-ea"/>
                <a:cs typeface="+mn-cs"/>
              </a:rPr>
              <a:t>The readiness page groups Microsoft‑recommended settings into three clear areas: </a:t>
            </a:r>
            <a:r>
              <a:rPr lang="en-GB" sz="1200" b="1" i="0" kern="1200" dirty="0">
                <a:solidFill>
                  <a:schemeClr val="tx1"/>
                </a:solidFill>
                <a:effectLst/>
                <a:latin typeface="+mn-lt"/>
                <a:ea typeface="+mn-ea"/>
                <a:cs typeface="+mn-cs"/>
              </a:rPr>
              <a:t>deployment essentials</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end‑user experience</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data security</a:t>
            </a:r>
            <a:r>
              <a:rPr lang="en-GB" sz="1200" b="0" i="0" kern="1200" dirty="0">
                <a:solidFill>
                  <a:schemeClr val="tx1"/>
                </a:solidFill>
                <a:effectLst/>
                <a:latin typeface="+mn-lt"/>
                <a:ea typeface="+mn-ea"/>
                <a:cs typeface="+mn-cs"/>
              </a:rPr>
              <a:t>. This helps admins quickly understand what’s required, what’s optional, and how everything fits together.</a:t>
            </a:r>
          </a:p>
          <a:p>
            <a:pPr fontAlgn="t"/>
            <a:r>
              <a:rPr lang="en-GB" sz="1200" b="0" i="0" kern="1200" dirty="0">
                <a:solidFill>
                  <a:schemeClr val="tx1"/>
                </a:solidFill>
                <a:effectLst/>
                <a:latin typeface="+mn-lt"/>
                <a:ea typeface="+mn-ea"/>
                <a:cs typeface="+mn-cs"/>
              </a:rPr>
              <a:t>It also makes progress visible. Admins can see completion status, user‑coverage insights, and guided recommendations all in one place, making it easier to prioritise actions and sequence rollout steps correctly.</a:t>
            </a:r>
          </a:p>
          <a:p>
            <a:pPr fontAlgn="t"/>
            <a:r>
              <a:rPr lang="en-GB" sz="1200" b="0" i="0" kern="1200" dirty="0">
                <a:solidFill>
                  <a:schemeClr val="tx1"/>
                </a:solidFill>
                <a:effectLst/>
                <a:latin typeface="+mn-lt"/>
                <a:ea typeface="+mn-ea"/>
                <a:cs typeface="+mn-cs"/>
              </a:rPr>
              <a:t>Overall, this page helps IT teams plan and deploy Microsoft 365 Copilot more confidently and consistently—especially at scale—by reducing guesswork and providing a clear, structured path to readiness. This capability rolled out in January and is a key foundation for successful Copilot adoption.</a:t>
            </a:r>
          </a:p>
        </p:txBody>
      </p:sp>
      <p:sp>
        <p:nvSpPr>
          <p:cNvPr id="4" name="Slide Number Placeholder 3">
            <a:extLst>
              <a:ext uri="{FF2B5EF4-FFF2-40B4-BE49-F238E27FC236}">
                <a16:creationId xmlns:a16="http://schemas.microsoft.com/office/drawing/2014/main" id="{6C1A3834-C04D-1981-671E-656775686D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616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67B4-AB61-4949-864F-2143C56B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5FF73-FCF9-6D8D-47A9-08FB8FB3B98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FEE7733-9044-56AC-49E6-5952434E6F58}"/>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slide introduces the </a:t>
            </a:r>
            <a:r>
              <a:rPr lang="en-GB" sz="1200" b="1" i="0" kern="1200" dirty="0">
                <a:solidFill>
                  <a:schemeClr val="tx1"/>
                </a:solidFill>
                <a:effectLst/>
                <a:latin typeface="+mn-lt"/>
                <a:ea typeface="+mn-ea"/>
                <a:cs typeface="+mn-cs"/>
              </a:rPr>
              <a:t>Automated Copilot Readiness Assessment</a:t>
            </a:r>
            <a:r>
              <a:rPr lang="en-GB" sz="1200" b="0" i="0" kern="1200" dirty="0">
                <a:solidFill>
                  <a:schemeClr val="tx1"/>
                </a:solidFill>
                <a:effectLst/>
                <a:latin typeface="+mn-lt"/>
                <a:ea typeface="+mn-ea"/>
                <a:cs typeface="+mn-cs"/>
              </a:rPr>
              <a:t>, which helps organisations prepare for Microsoft 365 Copilot using fast, API‑driven analysis rather than manual discovery.</a:t>
            </a:r>
          </a:p>
          <a:p>
            <a:pPr fontAlgn="t"/>
            <a:r>
              <a:rPr lang="en-GB" sz="1200" b="0" i="0" kern="1200" dirty="0">
                <a:solidFill>
                  <a:schemeClr val="tx1"/>
                </a:solidFill>
                <a:effectLst/>
                <a:latin typeface="+mn-lt"/>
                <a:ea typeface="+mn-ea"/>
                <a:cs typeface="+mn-cs"/>
              </a:rPr>
              <a:t>Traditionally, Copilot readiness assessments can take weeks and rely on questionnaires, workshops, and manual checks across multiple admin portals. This approach replaces that with an automated process that runs in minutes.</a:t>
            </a:r>
          </a:p>
          <a:p>
            <a:pPr fontAlgn="t"/>
            <a:r>
              <a:rPr lang="en-GB" sz="1200" b="0" i="0" kern="1200" dirty="0">
                <a:solidFill>
                  <a:schemeClr val="tx1"/>
                </a:solidFill>
                <a:effectLst/>
                <a:latin typeface="+mn-lt"/>
                <a:ea typeface="+mn-ea"/>
                <a:cs typeface="+mn-cs"/>
              </a:rPr>
              <a:t>The assessment looks across the full Copilot landscape—covering licensing, identity, security, compliance, Power Platform governance, and Copilot Studio—so organisations get a complete, end‑to‑end view of readiness in one run.</a:t>
            </a:r>
          </a:p>
          <a:p>
            <a:pPr fontAlgn="t"/>
            <a:r>
              <a:rPr lang="en-GB" sz="1200" b="0" i="0" kern="1200" dirty="0">
                <a:solidFill>
                  <a:schemeClr val="tx1"/>
                </a:solidFill>
                <a:effectLst/>
                <a:latin typeface="+mn-lt"/>
                <a:ea typeface="+mn-ea"/>
                <a:cs typeface="+mn-cs"/>
              </a:rPr>
              <a:t>The key value is the output: prioritised, Copilot‑specific recommendations based on the tenant’s actual configuration. This helps IT teams reduce risk and accelerate deployment, while giving partners a scalable, repeatable way to assess and support customers.</a:t>
            </a:r>
          </a:p>
          <a:p>
            <a:pPr fontAlgn="t"/>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Resources </a:t>
            </a:r>
          </a:p>
          <a:p>
            <a:r>
              <a:rPr lang="en-GB" sz="1200" b="0" i="0" kern="1200" dirty="0">
                <a:solidFill>
                  <a:schemeClr val="tx1"/>
                </a:solidFill>
                <a:effectLst/>
                <a:latin typeface="+mn-lt"/>
                <a:ea typeface="+mn-ea"/>
                <a:cs typeface="+mn-cs"/>
              </a:rPr>
              <a:t>GitHub Repository: </a:t>
            </a:r>
            <a:r>
              <a:rPr lang="en-GB" sz="1200" b="0" i="0" kern="1200" dirty="0" err="1">
                <a:solidFill>
                  <a:schemeClr val="tx1"/>
                </a:solidFill>
                <a:effectLst/>
                <a:latin typeface="+mn-lt"/>
                <a:ea typeface="+mn-ea"/>
                <a:cs typeface="+mn-cs"/>
                <a:hlinkClick r:id="rId3"/>
              </a:rPr>
              <a:t>microsoft</a:t>
            </a:r>
            <a:r>
              <a:rPr lang="en-GB" sz="1200" b="0" i="0" kern="1200" dirty="0">
                <a:solidFill>
                  <a:schemeClr val="tx1"/>
                </a:solidFill>
                <a:effectLst/>
                <a:latin typeface="+mn-lt"/>
                <a:ea typeface="+mn-ea"/>
                <a:cs typeface="+mn-cs"/>
                <a:hlinkClick r:id="rId3"/>
              </a:rPr>
              <a:t>/m365-copilot-automated-readiness-assessment</a:t>
            </a:r>
            <a:r>
              <a:rPr lang="en-GB" sz="1200" b="0" i="0" kern="1200" dirty="0">
                <a:solidFill>
                  <a:schemeClr val="tx1"/>
                </a:solidFill>
                <a:effectLst/>
                <a:latin typeface="+mn-lt"/>
                <a:ea typeface="+mn-ea"/>
                <a:cs typeface="+mn-cs"/>
              </a:rPr>
              <a:t> - https://github.com/microsoft/m365-copilot-automated-readiness-assessment?tab=readme-ov-file#readme </a:t>
            </a:r>
          </a:p>
          <a:p>
            <a:r>
              <a:rPr lang="en-GB" sz="1200" b="0" i="0" kern="1200" dirty="0">
                <a:solidFill>
                  <a:schemeClr val="tx1"/>
                </a:solidFill>
                <a:effectLst/>
                <a:latin typeface="+mn-lt"/>
                <a:ea typeface="+mn-ea"/>
                <a:cs typeface="+mn-cs"/>
              </a:rPr>
              <a:t>Microsoft 365 Copilot Overview: </a:t>
            </a:r>
            <a:r>
              <a:rPr lang="en-GB" sz="1200" b="0" i="0" kern="1200" dirty="0">
                <a:solidFill>
                  <a:schemeClr val="tx1"/>
                </a:solidFill>
                <a:effectLst/>
                <a:latin typeface="+mn-lt"/>
                <a:ea typeface="+mn-ea"/>
                <a:cs typeface="+mn-cs"/>
                <a:hlinkClick r:id="rId4"/>
              </a:rPr>
              <a:t>https://learn.microsoft.com/microsoft-365-copilot/</a:t>
            </a:r>
            <a:r>
              <a:rPr lang="en-GB" sz="1200" b="0" i="0" kern="1200" dirty="0">
                <a:solidFill>
                  <a:schemeClr val="tx1"/>
                </a:solidFill>
                <a:effectLst/>
                <a:latin typeface="+mn-lt"/>
                <a:ea typeface="+mn-ea"/>
                <a:cs typeface="+mn-cs"/>
              </a:rPr>
              <a:t>  </a:t>
            </a:r>
          </a:p>
          <a:p>
            <a:r>
              <a:rPr lang="en-GB" sz="1200" b="0" i="0" kern="1200" dirty="0">
                <a:solidFill>
                  <a:schemeClr val="tx1"/>
                </a:solidFill>
                <a:effectLst/>
                <a:latin typeface="+mn-lt"/>
                <a:ea typeface="+mn-ea"/>
                <a:cs typeface="+mn-cs"/>
              </a:rPr>
              <a:t>Copilot Adoption Framework: </a:t>
            </a:r>
            <a:r>
              <a:rPr lang="en-GB" sz="1200" b="0" i="0" kern="1200" dirty="0">
                <a:solidFill>
                  <a:schemeClr val="tx1"/>
                </a:solidFill>
                <a:effectLst/>
                <a:latin typeface="+mn-lt"/>
                <a:ea typeface="+mn-ea"/>
                <a:cs typeface="+mn-cs"/>
                <a:hlinkClick r:id="rId5"/>
              </a:rPr>
              <a:t>https://learn.microsoft.com/microsoft-365-copilot/microsoft-365-copilot-adoption</a:t>
            </a:r>
            <a:r>
              <a:rPr lang="en-GB" sz="1200" b="0" i="0" kern="1200" dirty="0">
                <a:solidFill>
                  <a:schemeClr val="tx1"/>
                </a:solidFill>
                <a:effectLst/>
                <a:latin typeface="+mn-lt"/>
                <a:ea typeface="+mn-ea"/>
                <a:cs typeface="+mn-cs"/>
              </a:rPr>
              <a:t>  </a:t>
            </a:r>
          </a:p>
          <a:p>
            <a:pPr fontAlgn="t"/>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FA8513B-8329-ED10-9365-435342777F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7195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AF38-0448-99E8-E3CD-5794B8ED8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7EE36-0A45-7058-EEA2-D5DA888A91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5C0962-2B90-9987-3D47-701A2A65A78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is expanding its Copilot lineup for small and midsize businesses with the </a:t>
            </a:r>
            <a:r>
              <a:rPr lang="en-GB" sz="1200" b="1" i="0" kern="1200" dirty="0">
                <a:solidFill>
                  <a:schemeClr val="tx1"/>
                </a:solidFill>
                <a:effectLst/>
                <a:latin typeface="+mn-lt"/>
                <a:ea typeface="+mn-ea"/>
                <a:cs typeface="+mn-cs"/>
              </a:rPr>
              <a:t>general availability of Microsoft 365 Copilot Business</a:t>
            </a:r>
            <a:r>
              <a:rPr lang="en-GB" sz="1200" b="0" i="0" kern="1200" dirty="0">
                <a:solidFill>
                  <a:schemeClr val="tx1"/>
                </a:solidFill>
                <a:effectLst/>
                <a:latin typeface="+mn-lt"/>
                <a:ea typeface="+mn-ea"/>
                <a:cs typeface="+mn-cs"/>
              </a:rPr>
              <a:t>.</a:t>
            </a:r>
          </a:p>
          <a:p>
            <a:pPr fontAlgn="t"/>
            <a:r>
              <a:rPr lang="en-GB" sz="1200" b="0" i="0" kern="1200" dirty="0">
                <a:solidFill>
                  <a:schemeClr val="tx1"/>
                </a:solidFill>
                <a:effectLst/>
                <a:latin typeface="+mn-lt"/>
                <a:ea typeface="+mn-ea"/>
                <a:cs typeface="+mn-cs"/>
              </a:rPr>
              <a:t>This brings </a:t>
            </a:r>
            <a:r>
              <a:rPr lang="en-GB" sz="1200" b="1" i="0" kern="1200" dirty="0">
                <a:solidFill>
                  <a:schemeClr val="tx1"/>
                </a:solidFill>
                <a:effectLst/>
                <a:latin typeface="+mn-lt"/>
                <a:ea typeface="+mn-ea"/>
                <a:cs typeface="+mn-cs"/>
              </a:rPr>
              <a:t>full‑featured, enterprise‑grade AI</a:t>
            </a:r>
            <a:r>
              <a:rPr lang="en-GB" sz="1200" b="0" i="0" kern="1200" dirty="0">
                <a:solidFill>
                  <a:schemeClr val="tx1"/>
                </a:solidFill>
                <a:effectLst/>
                <a:latin typeface="+mn-lt"/>
                <a:ea typeface="+mn-ea"/>
                <a:cs typeface="+mn-cs"/>
              </a:rPr>
              <a:t> to SMBs, designed specifically for their needs but without compromising on </a:t>
            </a:r>
            <a:r>
              <a:rPr lang="en-GB" sz="1200" b="1" i="0" kern="1200" dirty="0">
                <a:solidFill>
                  <a:schemeClr val="tx1"/>
                </a:solidFill>
                <a:effectLst/>
                <a:latin typeface="+mn-lt"/>
                <a:ea typeface="+mn-ea"/>
                <a:cs typeface="+mn-cs"/>
              </a:rPr>
              <a:t>security, compliance, or capability</a:t>
            </a:r>
            <a:r>
              <a:rPr lang="en-GB" sz="1200" b="0" i="0" kern="1200" dirty="0">
                <a:solidFill>
                  <a:schemeClr val="tx1"/>
                </a:solidFill>
                <a:effectLst/>
                <a:latin typeface="+mn-lt"/>
                <a:ea typeface="+mn-ea"/>
                <a:cs typeface="+mn-cs"/>
              </a:rPr>
              <a:t>.</a:t>
            </a:r>
          </a:p>
          <a:p>
            <a:pPr fontAlgn="t"/>
            <a:r>
              <a:rPr lang="en-GB" sz="1200" b="0" i="0" kern="1200" dirty="0">
                <a:solidFill>
                  <a:schemeClr val="tx1"/>
                </a:solidFill>
                <a:effectLst/>
                <a:latin typeface="+mn-lt"/>
                <a:ea typeface="+mn-ea"/>
                <a:cs typeface="+mn-cs"/>
              </a:rPr>
              <a:t>Copilot Business is </a:t>
            </a:r>
            <a:r>
              <a:rPr lang="en-GB" sz="1200" b="1" i="0" kern="1200" dirty="0">
                <a:solidFill>
                  <a:schemeClr val="tx1"/>
                </a:solidFill>
                <a:effectLst/>
                <a:latin typeface="+mn-lt"/>
                <a:ea typeface="+mn-ea"/>
                <a:cs typeface="+mn-cs"/>
              </a:rPr>
              <a:t>built directly into the Microsoft 365 apps</a:t>
            </a:r>
            <a:r>
              <a:rPr lang="en-GB" sz="1200" b="0" i="0" kern="1200" dirty="0">
                <a:solidFill>
                  <a:schemeClr val="tx1"/>
                </a:solidFill>
                <a:effectLst/>
                <a:latin typeface="+mn-lt"/>
                <a:ea typeface="+mn-ea"/>
                <a:cs typeface="+mn-cs"/>
              </a:rPr>
              <a:t> teams already use every day — including Word, Excel, PowerPoint, Outlook, and Teams — helping people work smarter without changing tools.</a:t>
            </a:r>
          </a:p>
          <a:p>
            <a:pPr fontAlgn="t"/>
            <a:r>
              <a:rPr lang="en-GB" sz="1200" b="0" i="0" kern="1200" dirty="0">
                <a:solidFill>
                  <a:schemeClr val="tx1"/>
                </a:solidFill>
                <a:effectLst/>
                <a:latin typeface="+mn-lt"/>
                <a:ea typeface="+mn-ea"/>
                <a:cs typeface="+mn-cs"/>
              </a:rPr>
              <a:t>Pricing is </a:t>
            </a:r>
            <a:r>
              <a:rPr lang="en-GB" sz="1200" b="1" i="0" kern="1200" dirty="0">
                <a:solidFill>
                  <a:schemeClr val="tx1"/>
                </a:solidFill>
                <a:effectLst/>
                <a:latin typeface="+mn-lt"/>
                <a:ea typeface="+mn-ea"/>
                <a:cs typeface="+mn-cs"/>
              </a:rPr>
              <a:t>simple and accessible</a:t>
            </a:r>
            <a:r>
              <a:rPr lang="en-GB" sz="1200" b="0" i="0" kern="1200" dirty="0">
                <a:solidFill>
                  <a:schemeClr val="tx1"/>
                </a:solidFill>
                <a:effectLst/>
                <a:latin typeface="+mn-lt"/>
                <a:ea typeface="+mn-ea"/>
                <a:cs typeface="+mn-cs"/>
              </a:rPr>
              <a:t> at </a:t>
            </a:r>
            <a:r>
              <a:rPr lang="en-GB" sz="1200" b="1" i="0" kern="1200" dirty="0">
                <a:solidFill>
                  <a:schemeClr val="tx1"/>
                </a:solidFill>
                <a:effectLst/>
                <a:latin typeface="+mn-lt"/>
                <a:ea typeface="+mn-ea"/>
                <a:cs typeface="+mn-cs"/>
              </a:rPr>
              <a:t>USD 21 per user per month</a:t>
            </a:r>
            <a:r>
              <a:rPr lang="en-GB" sz="1200" b="0" i="0" kern="1200" dirty="0">
                <a:solidFill>
                  <a:schemeClr val="tx1"/>
                </a:solidFill>
                <a:effectLst/>
                <a:latin typeface="+mn-lt"/>
                <a:ea typeface="+mn-ea"/>
                <a:cs typeface="+mn-cs"/>
              </a:rPr>
              <a:t>, and for a limited time there are </a:t>
            </a:r>
            <a:r>
              <a:rPr lang="en-GB" sz="1200" b="1" i="0" kern="1200" dirty="0">
                <a:solidFill>
                  <a:schemeClr val="tx1"/>
                </a:solidFill>
                <a:effectLst/>
                <a:latin typeface="+mn-lt"/>
                <a:ea typeface="+mn-ea"/>
                <a:cs typeface="+mn-cs"/>
              </a:rPr>
              <a:t>additional savings</a:t>
            </a:r>
            <a:r>
              <a:rPr lang="en-GB" sz="1200" b="0" i="0" kern="1200" dirty="0">
                <a:solidFill>
                  <a:schemeClr val="tx1"/>
                </a:solidFill>
                <a:effectLst/>
                <a:latin typeface="+mn-lt"/>
                <a:ea typeface="+mn-ea"/>
                <a:cs typeface="+mn-cs"/>
              </a:rPr>
              <a:t> when Copilot Business is purchased with Microsoft 365 Business plans, available until </a:t>
            </a:r>
            <a:r>
              <a:rPr lang="en-GB" sz="1200" b="1" i="0" kern="1200" dirty="0">
                <a:solidFill>
                  <a:schemeClr val="tx1"/>
                </a:solidFill>
                <a:effectLst/>
                <a:latin typeface="+mn-lt"/>
                <a:ea typeface="+mn-ea"/>
                <a:cs typeface="+mn-cs"/>
              </a:rPr>
              <a:t>31 March 2026</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42FA38B-77F5-41E6-38B2-87D55A998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50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7DE7-0CEC-1397-B235-B25DEF87D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08AB-42A7-25B7-A405-B362BDD6B41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F3DFBD-8CA3-E2C7-F611-1ABCB201F140}"/>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a:p>
            <a:pPr>
              <a:defRPr/>
            </a:pPr>
            <a:endParaRPr lang="en-US" b="0" i="0" dirty="0">
              <a:solidFill>
                <a:srgbClr val="111111"/>
              </a:solidFill>
              <a:effectLst/>
              <a:latin typeface="-apple-system"/>
            </a:endParaRPr>
          </a:p>
          <a:p>
            <a:pPr>
              <a:defRPr/>
            </a:pPr>
            <a:r>
              <a:rPr lang="en-GB" b="0" i="0" dirty="0">
                <a:solidFill>
                  <a:srgbClr val="161616"/>
                </a:solidFill>
                <a:effectLst/>
                <a:latin typeface="Segoe UI" panose="020B0502040204020203" pitchFamily="34" charset="0"/>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p:txBody>
      </p:sp>
      <p:sp>
        <p:nvSpPr>
          <p:cNvPr id="4" name="Slide Number Placeholder 3">
            <a:extLst>
              <a:ext uri="{FF2B5EF4-FFF2-40B4-BE49-F238E27FC236}">
                <a16:creationId xmlns:a16="http://schemas.microsoft.com/office/drawing/2014/main" id="{E90A6B3D-699F-2120-79B4-9C27618605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41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73C9-1741-B061-B848-0CF913C16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B366A-6BF2-8E69-0B7D-B31B644F06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2A06CC1-8934-CC2F-479C-728323935533}"/>
              </a:ext>
            </a:extLst>
          </p:cNvPr>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Updates released December 23, 2025, and January 27, 2026.</a:t>
            </a: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E49E2C1B-D1FD-7D60-9A44-D19C48F66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3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B3A9-1CA0-72A8-FD72-D9002816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2B13F-FA46-D32B-79C7-D3B37F019D3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8044C6C-7B31-C9A8-594F-5CF1B6E3F3E8}"/>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212536A5-DBD0-F6C5-124D-C6649539D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8234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0D1B-63A1-DFB3-C9C8-21105922C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6EF13-609D-1BD9-FF64-352DBB76689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AB15EAB-0B0F-E51B-7170-1439AFF39D1C}"/>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Updates released between November 25, 2025, and December 23, 2025.</a:t>
            </a:r>
          </a:p>
          <a:p>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marL="0" marR="0" lvl="0" indent="0" defTabSz="932509" eaLnBrk="1" fontAlgn="auto" latinLnBrk="0" hangingPunct="1">
              <a:lnSpc>
                <a:spcPct val="100000"/>
              </a:lnSpc>
              <a:spcBef>
                <a:spcPts val="0"/>
              </a:spcBef>
              <a:spcAft>
                <a:spcPts val="0"/>
              </a:spcAft>
              <a:buClrTx/>
              <a:buSzTx/>
              <a:buFontTx/>
              <a:buNone/>
              <a:tabLst/>
              <a:defRPr/>
            </a:pPr>
            <a:r>
              <a:rPr kumimoji="0" lang="en-US" sz="1200" b="0" i="0" u="none" strike="noStrike" kern="0" cap="none" spc="-71" normalizeH="0" baseline="0" noProof="0" dirty="0">
                <a:ln>
                  <a:noFill/>
                </a:ln>
                <a:solidFill>
                  <a:srgbClr val="5C5AD4"/>
                </a:solidFill>
                <a:effectLst/>
                <a:uLnTx/>
                <a:uFillTx/>
                <a:latin typeface="Segoe UI Semibold"/>
              </a:rPr>
              <a:t>As of  2</a:t>
            </a:r>
            <a:r>
              <a:rPr kumimoji="0" lang="en-US" sz="1200" b="0" i="0" u="none" strike="noStrike" kern="0" cap="none" spc="-71" normalizeH="0" baseline="30000" noProof="0" dirty="0">
                <a:ln>
                  <a:noFill/>
                </a:ln>
                <a:solidFill>
                  <a:srgbClr val="5C5AD4"/>
                </a:solidFill>
                <a:effectLst/>
                <a:uLnTx/>
                <a:uFillTx/>
                <a:latin typeface="Segoe UI Semibold"/>
              </a:rPr>
              <a:t>nd</a:t>
            </a:r>
            <a:r>
              <a:rPr kumimoji="0" lang="en-US" sz="1200" b="0" i="0" u="none" strike="noStrike" kern="0" cap="none" spc="-71" normalizeH="0" baseline="0" noProof="0" dirty="0">
                <a:ln>
                  <a:noFill/>
                </a:ln>
                <a:solidFill>
                  <a:srgbClr val="5C5AD4"/>
                </a:solidFill>
                <a:effectLst/>
                <a:uLnTx/>
                <a:uFillTx/>
                <a:latin typeface="Segoe UI Semibold"/>
              </a:rPr>
              <a:t> January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US"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CF7374DD-DF56-8A30-E18D-88F54B447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5192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7BEA-8919-843C-14B6-7ED77A7C6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9E8AD-08E0-5612-333E-307616B2275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EBBA069-C3AF-754E-DA0C-8CE92BD83DAF}"/>
              </a:ext>
            </a:extLst>
          </p:cNvPr>
          <p:cNvSpPr>
            <a:spLocks noGrp="1"/>
          </p:cNvSpPr>
          <p:nvPr>
            <p:ph type="body" idx="1"/>
          </p:nvPr>
        </p:nvSpPr>
        <p:spPr/>
        <p:txBody>
          <a:bodyPr/>
          <a:lstStyle/>
          <a:p>
            <a:r>
              <a:rPr lang="en-US" sz="1200" b="1" i="1" dirty="0">
                <a:solidFill>
                  <a:schemeClr val="bg1"/>
                </a:solidFill>
                <a:latin typeface="Segoe UI" panose="020B0502040204020203" pitchFamily="34" charset="0"/>
              </a:rPr>
              <a:t>27</a:t>
            </a:r>
            <a:r>
              <a:rPr lang="en-US" sz="1200" b="1" i="1" noProof="0" dirty="0">
                <a:solidFill>
                  <a:schemeClr val="bg1"/>
                </a:solidFill>
                <a:effectLst/>
                <a:latin typeface="Segoe UI" panose="020B0502040204020203" pitchFamily="34" charset="0"/>
              </a:rPr>
              <a:t> Updates released between </a:t>
            </a:r>
            <a:r>
              <a:rPr lang="en-GB" sz="1200" b="1" i="1" noProof="0" dirty="0">
                <a:solidFill>
                  <a:schemeClr val="bg1"/>
                </a:solidFill>
                <a:effectLst/>
                <a:latin typeface="Segoe UI" panose="020B0502040204020203" pitchFamily="34" charset="0"/>
              </a:rPr>
              <a:t>between October 28, 2025, and November 25, 2025</a:t>
            </a:r>
            <a:endParaRPr lang="en-US" sz="1200" b="1" i="1" noProof="0" dirty="0">
              <a:solidFill>
                <a:schemeClr val="bg1"/>
              </a:solidFill>
              <a:effectLst/>
              <a:latin typeface="Segoe UI" panose="020B0502040204020203" pitchFamily="34" charset="0"/>
            </a:endParaRP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marL="0" marR="0" lvl="0" indent="0" defTabSz="932509" eaLnBrk="1" fontAlgn="auto" latinLnBrk="0" hangingPunct="1">
              <a:lnSpc>
                <a:spcPct val="100000"/>
              </a:lnSpc>
              <a:spcBef>
                <a:spcPts val="0"/>
              </a:spcBef>
              <a:spcAft>
                <a:spcPts val="0"/>
              </a:spcAft>
              <a:buClrTx/>
              <a:buSzTx/>
              <a:buFontTx/>
              <a:buNone/>
              <a:tabLst/>
              <a:defRPr/>
            </a:pPr>
            <a:r>
              <a:rPr kumimoji="0" lang="en-US" sz="1200" b="0" i="0" u="none" strike="noStrike" kern="0" cap="none" spc="-71" normalizeH="0" baseline="0" noProof="0" dirty="0">
                <a:ln>
                  <a:noFill/>
                </a:ln>
                <a:solidFill>
                  <a:srgbClr val="5C5AD4"/>
                </a:solidFill>
                <a:effectLst/>
                <a:uLnTx/>
                <a:uFillTx/>
                <a:latin typeface="Segoe UI Semibold"/>
              </a:rPr>
              <a:t>As of </a:t>
            </a:r>
            <a:r>
              <a:rPr kumimoji="0" lang="en-US" sz="1200" b="0" i="0" u="none" strike="noStrike" kern="0" cap="none" spc="-71" normalizeH="0" baseline="0" dirty="0">
                <a:ln>
                  <a:noFill/>
                </a:ln>
                <a:solidFill>
                  <a:srgbClr val="5C5AD4"/>
                </a:solidFill>
                <a:effectLst/>
                <a:uLnTx/>
                <a:uFillTx/>
                <a:latin typeface="Segoe UI Semibold"/>
              </a:rPr>
              <a:t>19</a:t>
            </a:r>
            <a:r>
              <a:rPr lang="en-US" sz="1200" kern="0" spc="-71" baseline="30000" noProof="0" dirty="0" err="1">
                <a:solidFill>
                  <a:srgbClr val="5C5AD4"/>
                </a:solidFill>
                <a:latin typeface="Segoe UI Semibold"/>
              </a:rPr>
              <a:t>th</a:t>
            </a:r>
            <a:r>
              <a:rPr lang="en-US" sz="1200" kern="0" spc="-71" noProof="0" dirty="0">
                <a:solidFill>
                  <a:srgbClr val="5C5AD4"/>
                </a:solidFill>
                <a:latin typeface="Segoe UI Semibold"/>
              </a:rPr>
              <a:t> December</a:t>
            </a:r>
            <a:r>
              <a:rPr kumimoji="0" lang="en-US" sz="1200" b="0" i="0" u="none" strike="noStrike" kern="0" cap="none" spc="-71" normalizeH="0" baseline="0" noProof="0" dirty="0">
                <a:ln>
                  <a:noFill/>
                </a:ln>
                <a:solidFill>
                  <a:srgbClr val="5C5AD4"/>
                </a:solidFill>
                <a:effectLst/>
                <a:uLnTx/>
                <a:uFillTx/>
                <a:latin typeface="Segoe UI Semibold"/>
              </a:rPr>
              <a:t> 2025</a:t>
            </a:r>
          </a:p>
          <a:p>
            <a:pPr marL="0" marR="0" lvl="0" indent="0" defTabSz="932509" eaLnBrk="1" fontAlgn="auto" latinLnBrk="0" hangingPunct="1">
              <a:lnSpc>
                <a:spcPct val="100000"/>
              </a:lnSpc>
              <a:spcBef>
                <a:spcPts val="0"/>
              </a:spcBef>
              <a:spcAft>
                <a:spcPts val="0"/>
              </a:spcAft>
              <a:buClrTx/>
              <a:buSzTx/>
              <a:buFontTx/>
              <a:buNone/>
              <a:tabLst/>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C14F5640-E2CA-CEBD-31BD-2F59653163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44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D354-51C1-CC0D-43F2-81366FD43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2E8FD-207C-4DF6-F399-C048FE173D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BDF3BD-C169-359D-1781-3F2826F35D50}"/>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p:txBody>
      </p:sp>
      <p:sp>
        <p:nvSpPr>
          <p:cNvPr id="4" name="Slide Number Placeholder 3">
            <a:extLst>
              <a:ext uri="{FF2B5EF4-FFF2-40B4-BE49-F238E27FC236}">
                <a16:creationId xmlns:a16="http://schemas.microsoft.com/office/drawing/2014/main" id="{EDB9BD21-8613-1CDF-34C7-891F0A4FF2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941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21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94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0585-A2E6-2F7C-03DC-F5F6579B6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FC052-4638-640A-7FE0-C4326AC937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4E676B-1DCE-E841-F2EA-A1586FBADBF1}"/>
              </a:ext>
            </a:extLst>
          </p:cNvPr>
          <p:cNvSpPr>
            <a:spLocks noGrp="1"/>
          </p:cNvSpPr>
          <p:nvPr>
            <p:ph type="body" idx="1"/>
          </p:nvPr>
        </p:nvSpPr>
        <p:spPr/>
        <p:txBody>
          <a:bodyPr/>
          <a:lstStyle/>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p:txBody>
      </p:sp>
      <p:sp>
        <p:nvSpPr>
          <p:cNvPr id="4" name="Slide Number Placeholder 3">
            <a:extLst>
              <a:ext uri="{FF2B5EF4-FFF2-40B4-BE49-F238E27FC236}">
                <a16:creationId xmlns:a16="http://schemas.microsoft.com/office/drawing/2014/main" id="{F0A51027-F55A-7625-F097-BCF086CF6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68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Thank you. </a:t>
            </a:r>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38</a:t>
            </a:fld>
            <a:endParaRPr lang="en-US" dirty="0"/>
          </a:p>
        </p:txBody>
      </p:sp>
    </p:spTree>
    <p:extLst>
      <p:ext uri="{BB962C8B-B14F-4D97-AF65-F5344CB8AC3E}">
        <p14:creationId xmlns:p14="http://schemas.microsoft.com/office/powerpoint/2010/main" val="4252972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222B-D2E8-8F82-BE9A-649417AE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CBAB7-FD34-5D50-3991-F9D5543BCF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B44D60-4DCF-3EE9-1CF5-C9C0E3EED707}"/>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5930ACA9-689F-16DF-9510-0C458DD88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4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8B3A-DCF9-60BB-83CE-7B68ACCBE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F7C94-095E-A16C-6B0D-E3CFB8DC75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ECF3A74-0835-653A-AC03-6E868303842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1</a:t>
            </a:r>
            <a:r>
              <a:rPr lang="en-US" b="0" i="0" baseline="30000" dirty="0">
                <a:solidFill>
                  <a:srgbClr val="111111"/>
                </a:solidFill>
                <a:effectLst/>
                <a:latin typeface="-apple-system"/>
              </a:rPr>
              <a:t>st</a:t>
            </a:r>
            <a:r>
              <a:rPr lang="en-US" b="0" i="0" dirty="0">
                <a:solidFill>
                  <a:srgbClr val="111111"/>
                </a:solidFill>
                <a:effectLst/>
                <a:latin typeface="-apple-system"/>
              </a:rPr>
              <a:t> September 2025</a:t>
            </a: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37049747-23A3-EF7E-D56A-982C1BF0FC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575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9F4A-E816-CDCF-B497-13B6BBCA8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7106-BC6A-222C-4A55-C542F9A4184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654716-F020-E659-CE54-EA34C41AF7D2}"/>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51AE49-40BC-0FBF-6BBD-5F20DD3BA24C}"/>
              </a:ext>
            </a:extLst>
          </p:cNvPr>
          <p:cNvSpPr>
            <a:spLocks noGrp="1"/>
          </p:cNvSpPr>
          <p:nvPr>
            <p:ph type="sldNum" sz="quarter" idx="5"/>
          </p:nvPr>
        </p:nvSpPr>
        <p:spPr/>
        <p:txBody>
          <a:bodyPr/>
          <a:lstStyle/>
          <a:p>
            <a:fld id="{53501081-E19D-419D-B0AB-F3E631795016}" type="slidenum">
              <a:rPr lang="en-US" smtClean="0"/>
              <a:t>4</a:t>
            </a:fld>
            <a:endParaRPr lang="en-US" dirty="0"/>
          </a:p>
        </p:txBody>
      </p:sp>
    </p:spTree>
    <p:extLst>
      <p:ext uri="{BB962C8B-B14F-4D97-AF65-F5344CB8AC3E}">
        <p14:creationId xmlns:p14="http://schemas.microsoft.com/office/powerpoint/2010/main" val="3089334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4A3D-3A8D-8270-D313-4DC29FE45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7E703-70DB-7B16-3A2D-D26961F498E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6FEA12-1074-93A7-D983-FA1CA2DB147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1</a:t>
            </a:r>
            <a:r>
              <a:rPr lang="en-US" b="0" i="0" baseline="30000" dirty="0">
                <a:solidFill>
                  <a:srgbClr val="111111"/>
                </a:solidFill>
                <a:effectLst/>
                <a:latin typeface="-apple-system"/>
              </a:rPr>
              <a:t>st</a:t>
            </a:r>
            <a:r>
              <a:rPr lang="en-US" b="0" i="0" dirty="0">
                <a:solidFill>
                  <a:srgbClr val="111111"/>
                </a:solidFill>
                <a:effectLst/>
                <a:latin typeface="-apple-system"/>
              </a:rPr>
              <a:t> September 2025</a:t>
            </a: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03C8D0A4-DDE3-223C-A973-AF42B0E28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042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B4E9-876C-0949-1537-55861216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AF3FA-CE6F-409D-BA86-4503C3ABFF0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C31A36F-EE93-4138-840E-CE5DE2B48FF1}"/>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3</a:t>
            </a:r>
            <a:r>
              <a:rPr kumimoji="0" lang="en-GB" sz="1200" b="0" i="0" u="none" strike="noStrike" kern="0" cap="none" spc="-71" normalizeH="0" baseline="30000" noProof="0" dirty="0">
                <a:ln>
                  <a:noFill/>
                </a:ln>
                <a:solidFill>
                  <a:srgbClr val="5C5AD4"/>
                </a:solidFill>
                <a:effectLst/>
                <a:uLnTx/>
                <a:uFillTx/>
                <a:latin typeface="Segoe UI Semibold"/>
              </a:rPr>
              <a:t>rd</a:t>
            </a:r>
            <a:r>
              <a:rPr lang="en-GB" sz="1200" kern="0" spc="-71" dirty="0">
                <a:solidFill>
                  <a:srgbClr val="5C5AD4"/>
                </a:solidFill>
                <a:latin typeface="Segoe UI Semibold"/>
              </a:rPr>
              <a:t> July</a:t>
            </a:r>
            <a:r>
              <a:rPr kumimoji="0" lang="en-GB" sz="1200" b="0" i="0" u="none" strike="noStrike" kern="0" cap="none" spc="-71" normalizeH="0" baseline="0" noProof="0" dirty="0">
                <a:ln>
                  <a:noFill/>
                </a:ln>
                <a:solidFill>
                  <a:srgbClr val="5C5AD4"/>
                </a:solidFill>
                <a:effectLst/>
                <a:uLnTx/>
                <a:uFillTx/>
                <a:latin typeface="Segoe UI Semibold"/>
              </a:rPr>
              <a:t> 2025</a:t>
            </a:r>
          </a:p>
        </p:txBody>
      </p:sp>
      <p:sp>
        <p:nvSpPr>
          <p:cNvPr id="4" name="Slide Number Placeholder 3">
            <a:extLst>
              <a:ext uri="{FF2B5EF4-FFF2-40B4-BE49-F238E27FC236}">
                <a16:creationId xmlns:a16="http://schemas.microsoft.com/office/drawing/2014/main" id="{4CA37CE1-28B7-709D-88CB-6ABF2F90A9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557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6ED8E-E578-8C88-38A3-C13950FB3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0CCF-B98B-0EAA-6B18-2E2F1BB8354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F73029-5B6D-20DA-14C7-0E4B8DD6B3BC}"/>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5</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October 2025</a:t>
            </a:r>
          </a:p>
        </p:txBody>
      </p:sp>
      <p:sp>
        <p:nvSpPr>
          <p:cNvPr id="4" name="Slide Number Placeholder 3">
            <a:extLst>
              <a:ext uri="{FF2B5EF4-FFF2-40B4-BE49-F238E27FC236}">
                <a16:creationId xmlns:a16="http://schemas.microsoft.com/office/drawing/2014/main" id="{A61B62AE-ED15-3982-6DB6-18DEFFB195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072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88A40-C48E-A9F0-D8EA-F7E2389AE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4BDF5-AEC7-B418-8A83-EAF2BDF1415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75AC0C6-5FC7-36BF-EEAF-B734023EFD4C}"/>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January 2026 </a:t>
            </a:r>
          </a:p>
        </p:txBody>
      </p:sp>
      <p:sp>
        <p:nvSpPr>
          <p:cNvPr id="4" name="Slide Number Placeholder 3">
            <a:extLst>
              <a:ext uri="{FF2B5EF4-FFF2-40B4-BE49-F238E27FC236}">
                <a16:creationId xmlns:a16="http://schemas.microsoft.com/office/drawing/2014/main" id="{2C78C02F-F50D-35CD-3C56-03E5546E2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86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AB5E-73E7-3FD6-B56E-75A76DAD9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2ADF1-D7AA-9793-DB1D-E8BDD4BA44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254296-BDD1-19C2-8168-DF71B6648081}"/>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Today, Microsoft 365 Copilot is gaining </a:t>
            </a:r>
            <a:r>
              <a:rPr lang="en-GB" sz="1200" b="1" i="0" kern="1200" dirty="0">
                <a:solidFill>
                  <a:schemeClr val="tx1"/>
                </a:solidFill>
                <a:effectLst/>
                <a:latin typeface="+mn-lt"/>
                <a:ea typeface="+mn-ea"/>
                <a:cs typeface="+mn-cs"/>
              </a:rPr>
              <a:t>GPT‑5.2</a:t>
            </a:r>
            <a:r>
              <a:rPr lang="en-GB" sz="1200" b="0" i="0" kern="1200" dirty="0">
                <a:solidFill>
                  <a:schemeClr val="tx1"/>
                </a:solidFill>
                <a:effectLst/>
                <a:latin typeface="+mn-lt"/>
                <a:ea typeface="+mn-ea"/>
                <a:cs typeface="+mn-cs"/>
              </a:rPr>
              <a:t>, OpenAI’s latest model, bringing stronger reasoning and faster everyday assistance directly into Copilot experiences.</a:t>
            </a:r>
          </a:p>
          <a:p>
            <a:pPr fontAlgn="t"/>
            <a:r>
              <a:rPr lang="en-GB" sz="1200" b="0" i="0" kern="1200" dirty="0">
                <a:solidFill>
                  <a:schemeClr val="tx1"/>
                </a:solidFill>
                <a:effectLst/>
                <a:latin typeface="+mn-lt"/>
                <a:ea typeface="+mn-ea"/>
                <a:cs typeface="+mn-cs"/>
              </a:rPr>
              <a:t>GPT‑5.2 combines two strengths: </a:t>
            </a:r>
            <a:r>
              <a:rPr lang="en-GB" sz="1200" b="1" i="0" kern="1200" dirty="0">
                <a:solidFill>
                  <a:schemeClr val="tx1"/>
                </a:solidFill>
                <a:effectLst/>
                <a:latin typeface="+mn-lt"/>
                <a:ea typeface="+mn-ea"/>
                <a:cs typeface="+mn-cs"/>
              </a:rPr>
              <a:t>deep thinking for complex, strategic problems</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instant responses for daily tasks</a:t>
            </a:r>
            <a:r>
              <a:rPr lang="en-GB" sz="1200" b="0" i="0" kern="1200" dirty="0">
                <a:solidFill>
                  <a:schemeClr val="tx1"/>
                </a:solidFill>
                <a:effectLst/>
                <a:latin typeface="+mn-lt"/>
                <a:ea typeface="+mn-ea"/>
                <a:cs typeface="+mn-cs"/>
              </a:rPr>
              <a:t> like writing, summarising, and translation — so users can pick the right model for the job.</a:t>
            </a:r>
          </a:p>
          <a:p>
            <a:pPr fontAlgn="t"/>
            <a:r>
              <a:rPr lang="en-GB" sz="1200" b="0" i="0" kern="1200" dirty="0">
                <a:solidFill>
                  <a:schemeClr val="tx1"/>
                </a:solidFill>
                <a:effectLst/>
                <a:latin typeface="+mn-lt"/>
                <a:ea typeface="+mn-ea"/>
                <a:cs typeface="+mn-cs"/>
              </a:rPr>
              <a:t>What makes this powerful at work is </a:t>
            </a:r>
            <a:r>
              <a:rPr lang="en-GB" sz="1200" b="1" i="0" kern="1200" dirty="0">
                <a:solidFill>
                  <a:schemeClr val="tx1"/>
                </a:solidFill>
                <a:effectLst/>
                <a:latin typeface="+mn-lt"/>
                <a:ea typeface="+mn-ea"/>
                <a:cs typeface="+mn-cs"/>
              </a:rPr>
              <a:t>Work IQ</a:t>
            </a:r>
            <a:r>
              <a:rPr lang="en-GB" sz="1200" b="0" i="0" kern="1200" dirty="0">
                <a:solidFill>
                  <a:schemeClr val="tx1"/>
                </a:solidFill>
                <a:effectLst/>
                <a:latin typeface="+mn-lt"/>
                <a:ea typeface="+mn-ea"/>
                <a:cs typeface="+mn-cs"/>
              </a:rPr>
              <a:t>. Copilot can reason across your meetings, emails, documents, and data to surface insights, support research, and help with planning and decision‑making.</a:t>
            </a:r>
          </a:p>
          <a:p>
            <a:pPr fontAlgn="t"/>
            <a:r>
              <a:rPr lang="en-GB" sz="1200" b="0" i="0" kern="1200" dirty="0">
                <a:solidFill>
                  <a:schemeClr val="tx1"/>
                </a:solidFill>
                <a:effectLst/>
                <a:latin typeface="+mn-lt"/>
                <a:ea typeface="+mn-ea"/>
                <a:cs typeface="+mn-cs"/>
              </a:rPr>
              <a:t>GPT‑5.2 is available via the </a:t>
            </a:r>
            <a:r>
              <a:rPr lang="en-GB" sz="1200" b="1" i="0" kern="1200" dirty="0">
                <a:solidFill>
                  <a:schemeClr val="tx1"/>
                </a:solidFill>
                <a:effectLst/>
                <a:latin typeface="+mn-lt"/>
                <a:ea typeface="+mn-ea"/>
                <a:cs typeface="+mn-cs"/>
              </a:rPr>
              <a:t>model selector in Copilot Chat and Copilot Studio</a:t>
            </a:r>
            <a:r>
              <a:rPr lang="en-GB" sz="1200" b="0" i="0" kern="1200" dirty="0">
                <a:solidFill>
                  <a:schemeClr val="tx1"/>
                </a:solidFill>
                <a:effectLst/>
                <a:latin typeface="+mn-lt"/>
                <a:ea typeface="+mn-ea"/>
                <a:cs typeface="+mn-cs"/>
              </a:rPr>
              <a:t>, enabling richer conversations and more capable, intelligent agents.</a:t>
            </a:r>
          </a:p>
          <a:p>
            <a:pPr fontAlgn="t"/>
            <a:r>
              <a:rPr lang="en-GB" sz="1200" b="0" i="0" kern="1200" dirty="0">
                <a:solidFill>
                  <a:schemeClr val="tx1"/>
                </a:solidFill>
                <a:effectLst/>
                <a:latin typeface="+mn-lt"/>
                <a:ea typeface="+mn-ea"/>
                <a:cs typeface="+mn-cs"/>
              </a:rPr>
              <a:t>It’s </a:t>
            </a:r>
            <a:r>
              <a:rPr lang="en-GB" sz="1200" b="1" i="0" kern="1200" dirty="0">
                <a:solidFill>
                  <a:schemeClr val="tx1"/>
                </a:solidFill>
                <a:effectLst/>
                <a:latin typeface="+mn-lt"/>
                <a:ea typeface="+mn-ea"/>
                <a:cs typeface="+mn-cs"/>
              </a:rPr>
              <a:t>rolling out now</a:t>
            </a:r>
            <a:r>
              <a:rPr lang="en-GB" sz="1200" b="0" i="0" kern="1200" dirty="0">
                <a:solidFill>
                  <a:schemeClr val="tx1"/>
                </a:solidFill>
                <a:effectLst/>
                <a:latin typeface="+mn-lt"/>
                <a:ea typeface="+mn-ea"/>
                <a:cs typeface="+mn-cs"/>
              </a:rPr>
              <a:t> to Microsoft 365 Copilot users, continuing Microsoft’s commitment to </a:t>
            </a:r>
            <a:r>
              <a:rPr lang="en-GB" sz="1200" b="1" i="0" kern="1200" dirty="0">
                <a:solidFill>
                  <a:schemeClr val="tx1"/>
                </a:solidFill>
                <a:effectLst/>
                <a:latin typeface="+mn-lt"/>
                <a:ea typeface="+mn-ea"/>
                <a:cs typeface="+mn-cs"/>
              </a:rPr>
              <a:t>model choice</a:t>
            </a:r>
            <a:r>
              <a:rPr lang="en-GB" sz="1200" b="0" i="0" kern="1200" dirty="0">
                <a:solidFill>
                  <a:schemeClr val="tx1"/>
                </a:solidFill>
                <a:effectLst/>
                <a:latin typeface="+mn-lt"/>
                <a:ea typeface="+mn-ea"/>
                <a:cs typeface="+mn-cs"/>
              </a:rPr>
              <a:t>, enterprise‑grade </a:t>
            </a:r>
            <a:r>
              <a:rPr lang="en-GB" sz="1200" b="1" i="0" kern="1200" dirty="0">
                <a:solidFill>
                  <a:schemeClr val="tx1"/>
                </a:solidFill>
                <a:effectLst/>
                <a:latin typeface="+mn-lt"/>
                <a:ea typeface="+mn-ea"/>
                <a:cs typeface="+mn-cs"/>
              </a:rPr>
              <a:t>security</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privacy</a:t>
            </a:r>
            <a:r>
              <a:rPr lang="en-GB" sz="1200" b="0" i="0" kern="1200" dirty="0">
                <a:solidFill>
                  <a:schemeClr val="tx1"/>
                </a:solidFill>
                <a:effectLst/>
                <a:latin typeface="+mn-lt"/>
                <a:ea typeface="+mn-ea"/>
                <a:cs typeface="+mn-cs"/>
              </a:rPr>
              <a:t>, and </a:t>
            </a:r>
            <a:r>
              <a:rPr lang="en-GB" sz="1200" b="1" i="0" kern="1200" dirty="0">
                <a:solidFill>
                  <a:schemeClr val="tx1"/>
                </a:solidFill>
                <a:effectLst/>
                <a:latin typeface="+mn-lt"/>
                <a:ea typeface="+mn-ea"/>
                <a:cs typeface="+mn-cs"/>
              </a:rPr>
              <a:t>compliance</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A707FF50-3625-E2D4-C8E0-154441210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8936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BAD1-9E08-FFE9-149A-F114A7373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8AE3-73CC-C545-824D-79949CE0A3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B2C87C3-6B06-EFCA-E729-3A5289A94AC4}"/>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improves how Copilot voice chats work in the Microsoft 365 Copilot app by making responses more personal and context‑aware.</a:t>
            </a:r>
          </a:p>
          <a:p>
            <a:pPr fontAlgn="t"/>
            <a:r>
              <a:rPr lang="en-GB" sz="1200" b="0" i="0" kern="1200" dirty="0">
                <a:solidFill>
                  <a:schemeClr val="tx1"/>
                </a:solidFill>
                <a:effectLst/>
                <a:latin typeface="+mn-lt"/>
                <a:ea typeface="+mn-ea"/>
                <a:cs typeface="+mn-cs"/>
              </a:rPr>
              <a:t>Copilot can now reference information it already knows about the user—stored securely in their personalisation settings—to provide more relevant answers during voice conversations. This helps reduce repetition and makes interactions feel more natural.</a:t>
            </a:r>
          </a:p>
          <a:p>
            <a:pPr fontAlgn="t"/>
            <a:r>
              <a:rPr lang="en-GB" sz="1200" b="0" i="0" kern="1200" dirty="0">
                <a:solidFill>
                  <a:schemeClr val="tx1"/>
                </a:solidFill>
                <a:effectLst/>
                <a:latin typeface="+mn-lt"/>
                <a:ea typeface="+mn-ea"/>
                <a:cs typeface="+mn-cs"/>
              </a:rPr>
              <a:t>Privacy and security are a key part of this design. Users can’t change or add memories directly through voice chat, which prevents accidental or unintended updates during a conversation.</a:t>
            </a:r>
          </a:p>
          <a:p>
            <a:pPr fontAlgn="t"/>
            <a:r>
              <a:rPr lang="en-GB" sz="1200" b="0" i="0" kern="1200" dirty="0">
                <a:solidFill>
                  <a:schemeClr val="tx1"/>
                </a:solidFill>
                <a:effectLst/>
                <a:latin typeface="+mn-lt"/>
                <a:ea typeface="+mn-ea"/>
                <a:cs typeface="+mn-cs"/>
              </a:rPr>
              <a:t>Importantly, users stay in control. All memories that Copilot may reference are fully visible and manageable in personalisation settings, where users can review or remove them if needed.</a:t>
            </a:r>
          </a:p>
          <a:p>
            <a:pPr fontAlgn="t"/>
            <a:r>
              <a:rPr lang="en-GB" sz="1200" b="0" i="0" kern="1200" dirty="0">
                <a:solidFill>
                  <a:schemeClr val="tx1"/>
                </a:solidFill>
                <a:effectLst/>
                <a:latin typeface="+mn-lt"/>
                <a:ea typeface="+mn-ea"/>
                <a:cs typeface="+mn-cs"/>
              </a:rPr>
              <a:t>This capability began rolling out in January and enhances the overall quality of Copilot’s voice experiences without compromising trust or data protection.</a:t>
            </a:r>
          </a:p>
        </p:txBody>
      </p:sp>
      <p:sp>
        <p:nvSpPr>
          <p:cNvPr id="4" name="Slide Number Placeholder 3">
            <a:extLst>
              <a:ext uri="{FF2B5EF4-FFF2-40B4-BE49-F238E27FC236}">
                <a16:creationId xmlns:a16="http://schemas.microsoft.com/office/drawing/2014/main" id="{938F863E-1753-CFAD-6FD1-A64D69C37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6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855E-53FC-5C16-089C-0A1A8C002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07CA-9DF3-3226-26BA-5D000DEBFD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FDD7CC3-4388-B2CE-F1A7-1D579A7A0678}"/>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a new hands‑free way to manage email in Outlook mobile using Copilot voice.</a:t>
            </a:r>
          </a:p>
          <a:p>
            <a:pPr fontAlgn="t"/>
            <a:r>
              <a:rPr lang="en-GB" sz="1200" b="0" i="0" kern="1200" dirty="0">
                <a:solidFill>
                  <a:schemeClr val="tx1"/>
                </a:solidFill>
                <a:effectLst/>
                <a:latin typeface="+mn-lt"/>
                <a:ea typeface="+mn-ea"/>
                <a:cs typeface="+mn-cs"/>
              </a:rPr>
              <a:t>Copilot can summarise unread emails and then guide users through common actions like drafting a reply, deleting, archiving, pinning, or flagging messages—all through voice. This is especially useful when users are on the move or multitasking.</a:t>
            </a:r>
          </a:p>
          <a:p>
            <a:pPr fontAlgn="t"/>
            <a:r>
              <a:rPr lang="en-GB" sz="1200" b="0" i="0" kern="1200" dirty="0">
                <a:solidFill>
                  <a:schemeClr val="tx1"/>
                </a:solidFill>
                <a:effectLst/>
                <a:latin typeface="+mn-lt"/>
                <a:ea typeface="+mn-ea"/>
                <a:cs typeface="+mn-cs"/>
              </a:rPr>
              <a:t>To access the experience, users simply open Copilot from the Outlook mobile home screen and select </a:t>
            </a:r>
            <a:r>
              <a:rPr lang="en-GB" sz="1200" b="1" i="0" kern="1200" dirty="0">
                <a:solidFill>
                  <a:schemeClr val="tx1"/>
                </a:solidFill>
                <a:effectLst/>
                <a:latin typeface="+mn-lt"/>
                <a:ea typeface="+mn-ea"/>
                <a:cs typeface="+mn-cs"/>
              </a:rPr>
              <a:t>“voice catch‑up.”</a:t>
            </a:r>
            <a:r>
              <a:rPr lang="en-GB" sz="1200" b="0" i="0" kern="1200" dirty="0">
                <a:solidFill>
                  <a:schemeClr val="tx1"/>
                </a:solidFill>
                <a:effectLst/>
                <a:latin typeface="+mn-lt"/>
                <a:ea typeface="+mn-ea"/>
                <a:cs typeface="+mn-cs"/>
              </a:rPr>
              <a:t> From there, Copilot walks them through their inbox and suggested actions.</a:t>
            </a:r>
          </a:p>
          <a:p>
            <a:pPr fontAlgn="t"/>
            <a:r>
              <a:rPr lang="en-GB" sz="1200" b="0" i="0" kern="1200" dirty="0">
                <a:solidFill>
                  <a:schemeClr val="tx1"/>
                </a:solidFill>
                <a:effectLst/>
                <a:latin typeface="+mn-lt"/>
                <a:ea typeface="+mn-ea"/>
                <a:cs typeface="+mn-cs"/>
              </a:rPr>
              <a:t>In terms of availability, the feature started rolling out on iOS in January and will follow on Android in February, bringing a consistent voice experience across both mobile platforms.</a:t>
            </a:r>
          </a:p>
        </p:txBody>
      </p:sp>
      <p:sp>
        <p:nvSpPr>
          <p:cNvPr id="4" name="Slide Number Placeholder 3">
            <a:extLst>
              <a:ext uri="{FF2B5EF4-FFF2-40B4-BE49-F238E27FC236}">
                <a16:creationId xmlns:a16="http://schemas.microsoft.com/office/drawing/2014/main" id="{0A0A377B-132A-2906-7130-67C46859C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28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915D-7DAD-EAFA-506F-13EE3B75A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A4B9-2399-AB10-2CA8-682E568F793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A67C31-E593-E6AD-EC2C-200D9E77467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makes Copilot Chat in Outlook much more context‑aware by automatically grounding conversations in the email a user is working on.</a:t>
            </a:r>
          </a:p>
          <a:p>
            <a:pPr fontAlgn="t"/>
            <a:r>
              <a:rPr lang="en-GB" sz="1200" b="0" i="0" kern="1200" dirty="0">
                <a:solidFill>
                  <a:schemeClr val="tx1"/>
                </a:solidFill>
                <a:effectLst/>
                <a:latin typeface="+mn-lt"/>
                <a:ea typeface="+mn-ea"/>
                <a:cs typeface="+mn-cs"/>
              </a:rPr>
              <a:t>When a user opens Copilot Chat alongside an email, that email is implicitly added as context—there’s no need to copy and paste content into the prompt. Copilot already knows what you’re referring to.</a:t>
            </a:r>
          </a:p>
          <a:p>
            <a:pPr fontAlgn="t"/>
            <a:r>
              <a:rPr lang="en-GB" sz="1200" b="0" i="0" kern="1200" dirty="0">
                <a:solidFill>
                  <a:schemeClr val="tx1"/>
                </a:solidFill>
                <a:effectLst/>
                <a:latin typeface="+mn-lt"/>
                <a:ea typeface="+mn-ea"/>
                <a:cs typeface="+mn-cs"/>
              </a:rPr>
              <a:t>It becomes even more precise when users highlight text. Copilot automatically switches its grounding to just the selected content, which helps deliver more accurate and relevant responses for tasks like summarising, rewriting, or drafting replies.</a:t>
            </a:r>
          </a:p>
          <a:p>
            <a:pPr fontAlgn="t"/>
            <a:r>
              <a:rPr lang="en-GB" sz="1200" b="0" i="0" kern="1200" dirty="0">
                <a:solidFill>
                  <a:schemeClr val="tx1"/>
                </a:solidFill>
                <a:effectLst/>
                <a:latin typeface="+mn-lt"/>
                <a:ea typeface="+mn-ea"/>
                <a:cs typeface="+mn-cs"/>
              </a:rPr>
              <a:t>Overall, this reduces manual steps, speeds up common email tasks, and helps users avoid mistakes caused by missing or incorrect context. This capability rolled out in December and is now available in Copilot Chat in Outlook.</a:t>
            </a:r>
          </a:p>
        </p:txBody>
      </p:sp>
      <p:sp>
        <p:nvSpPr>
          <p:cNvPr id="4" name="Slide Number Placeholder 3">
            <a:extLst>
              <a:ext uri="{FF2B5EF4-FFF2-40B4-BE49-F238E27FC236}">
                <a16:creationId xmlns:a16="http://schemas.microsoft.com/office/drawing/2014/main" id="{A3694525-CF93-F653-08AA-3C6C32CF43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5567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416-23B4-1197-89BA-AC47A74EA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446A-521A-FDBE-9100-257415B738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DB4669-1C70-6D4B-3BDE-10CFCE6CE45D}"/>
              </a:ext>
            </a:extLst>
          </p:cNvPr>
          <p:cNvSpPr>
            <a:spLocks noGrp="1"/>
          </p:cNvSpPr>
          <p:nvPr>
            <p:ph type="body" idx="1"/>
          </p:nvPr>
        </p:nvSpPr>
        <p:spPr/>
        <p:txBody>
          <a:bodyPr/>
          <a:lstStyle/>
          <a:p>
            <a:pPr fontAlgn="t"/>
            <a:r>
              <a:rPr lang="en-GB" sz="1200" b="0" i="1" kern="1200" dirty="0">
                <a:solidFill>
                  <a:schemeClr val="tx1"/>
                </a:solidFill>
                <a:effectLst/>
                <a:latin typeface="+mn-lt"/>
                <a:ea typeface="+mn-ea"/>
                <a:cs typeface="+mn-cs"/>
              </a:rPr>
              <a:t>This update brings natural‑language email triage directly into Copilot Chat, making it easier to stay on top of a busy </a:t>
            </a:r>
            <a:r>
              <a:rPr lang="en-GB" sz="1200" b="0" i="1" kern="1200" dirty="0" err="1">
                <a:solidFill>
                  <a:schemeClr val="tx1"/>
                </a:solidFill>
                <a:effectLst/>
                <a:latin typeface="+mn-lt"/>
                <a:ea typeface="+mn-ea"/>
                <a:cs typeface="+mn-cs"/>
              </a:rPr>
              <a:t>inbox.Users</a:t>
            </a:r>
            <a:r>
              <a:rPr lang="en-GB" sz="1200" b="0" i="1" kern="1200" dirty="0">
                <a:solidFill>
                  <a:schemeClr val="tx1"/>
                </a:solidFill>
                <a:effectLst/>
                <a:latin typeface="+mn-lt"/>
                <a:ea typeface="+mn-ea"/>
                <a:cs typeface="+mn-cs"/>
              </a:rPr>
              <a:t> can now ask Copilot to take common actions for them—such as marking emails as read or unread, pinning or unpinning messages, flagging or unflagging, and archiving emails—simply by typing what they want to </a:t>
            </a:r>
            <a:r>
              <a:rPr lang="en-GB" sz="1200" b="0" i="1" kern="1200" dirty="0" err="1">
                <a:solidFill>
                  <a:schemeClr val="tx1"/>
                </a:solidFill>
                <a:effectLst/>
                <a:latin typeface="+mn-lt"/>
                <a:ea typeface="+mn-ea"/>
                <a:cs typeface="+mn-cs"/>
              </a:rPr>
              <a:t>do.One</a:t>
            </a:r>
            <a:r>
              <a:rPr lang="en-GB" sz="1200" b="0" i="1" kern="1200" dirty="0">
                <a:solidFill>
                  <a:schemeClr val="tx1"/>
                </a:solidFill>
                <a:effectLst/>
                <a:latin typeface="+mn-lt"/>
                <a:ea typeface="+mn-ea"/>
                <a:cs typeface="+mn-cs"/>
              </a:rPr>
              <a:t> of the biggest benefits is bulk actions. Instead of managing emails one by one, users can use prompts like “Flag all unread emails from my manager” or “Archive all emails related to a specific project,” saving significant </a:t>
            </a:r>
            <a:r>
              <a:rPr lang="en-GB" sz="1200" b="0" i="1" kern="1200" dirty="0" err="1">
                <a:solidFill>
                  <a:schemeClr val="tx1"/>
                </a:solidFill>
                <a:effectLst/>
                <a:latin typeface="+mn-lt"/>
                <a:ea typeface="+mn-ea"/>
                <a:cs typeface="+mn-cs"/>
              </a:rPr>
              <a:t>time.These</a:t>
            </a:r>
            <a:r>
              <a:rPr lang="en-GB" sz="1200" b="0" i="1" kern="1200" dirty="0">
                <a:solidFill>
                  <a:schemeClr val="tx1"/>
                </a:solidFill>
                <a:effectLst/>
                <a:latin typeface="+mn-lt"/>
                <a:ea typeface="+mn-ea"/>
                <a:cs typeface="+mn-cs"/>
              </a:rPr>
              <a:t> capabilities are available both in Copilot Chat within Outlook and in the Microsoft 365 Copilot app, giving users a consistent experience wherever they work. The feature began rolling out in December and helps make inbox management faster, simpler, and more intuitive.</a:t>
            </a:r>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9196FA7-F138-E733-A251-622718C0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98224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6.svg"/><Relationship Id="rId11" Type="http://schemas.openxmlformats.org/officeDocument/2006/relationships/image" Target="../media/image23.png"/><Relationship Id="rId5" Type="http://schemas.openxmlformats.org/officeDocument/2006/relationships/image" Target="../media/image25.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2.svg"/><Relationship Id="rId4" Type="http://schemas.openxmlformats.org/officeDocument/2006/relationships/image" Target="../media/image18.svg"/><Relationship Id="rId9"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2.svg"/><Relationship Id="rId9"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2.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2.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28.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4.svg"/><Relationship Id="rId9" Type="http://schemas.openxmlformats.org/officeDocument/2006/relationships/image" Target="../media/image2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4.svg"/><Relationship Id="rId9"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4.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34.svg"/><Relationship Id="rId9" Type="http://schemas.openxmlformats.org/officeDocument/2006/relationships/image" Target="../media/image23.png"/><Relationship Id="rId14" Type="http://schemas.openxmlformats.org/officeDocument/2006/relationships/image" Target="../media/image26.sv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36.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38.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40.sv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F566A25-E9FF-13D9-3DE5-B46D7E583BA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170288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7706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e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Logo" descr="Microsoft 365 logo">
            <a:extLst>
              <a:ext uri="{FF2B5EF4-FFF2-40B4-BE49-F238E27FC236}">
                <a16:creationId xmlns:a16="http://schemas.microsoft.com/office/drawing/2014/main" id="{3B0D12AE-ADCF-1091-117F-BB03F7EC506E}"/>
              </a:ext>
            </a:extLst>
          </p:cNvPr>
          <p:cNvPicPr>
            <a:picLocks noChangeAspect="1"/>
          </p:cNvPicPr>
          <p:nvPr userDrawn="1"/>
        </p:nvPicPr>
        <p:blipFill rotWithShape="1">
          <a:blip r:embed="rId3"/>
          <a:srcRect l="11451" t="32475" r="10216" b="33708"/>
          <a:stretch/>
        </p:blipFill>
        <p:spPr bwMode="black">
          <a:xfrm>
            <a:off x="567055" y="581977"/>
            <a:ext cx="1854200" cy="294217"/>
          </a:xfrm>
          <a:prstGeom prst="rect">
            <a:avLst/>
          </a:prstGeom>
        </p:spPr>
      </p:pic>
      <p:sp>
        <p:nvSpPr>
          <p:cNvPr id="3" name="Presentation Title">
            <a:extLst>
              <a:ext uri="{FF2B5EF4-FFF2-40B4-BE49-F238E27FC236}">
                <a16:creationId xmlns:a16="http://schemas.microsoft.com/office/drawing/2014/main" id="{C8F92D3B-EB62-B0D3-9B13-ECF02E53AA36}"/>
              </a:ext>
            </a:extLst>
          </p:cNvPr>
          <p:cNvSpPr>
            <a:spLocks noGrp="1"/>
          </p:cNvSpPr>
          <p:nvPr>
            <p:ph type="title" hasCustomPrompt="1"/>
          </p:nvPr>
        </p:nvSpPr>
        <p:spPr>
          <a:xfrm>
            <a:off x="594360" y="2360687"/>
            <a:ext cx="6376283" cy="553998"/>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3600" b="1" i="0" kern="1200" cap="none" spc="-50" baseline="0" dirty="0">
                <a:ln w="3175">
                  <a:noFill/>
                </a:ln>
                <a:solidFill>
                  <a:srgbClr val="2A446F"/>
                </a:solidFill>
                <a:effectLst/>
                <a:latin typeface="Segoe Sans Display Semibold" pitchFamily="2" charset="0"/>
                <a:ea typeface="+mn-ea"/>
                <a:cs typeface="Segoe Sans Display Semibold" pitchFamily="2" charset="0"/>
              </a:defRPr>
            </a:lvl1pPr>
          </a:lstStyle>
          <a:p>
            <a:r>
              <a:rPr lang="en-US"/>
              <a:t>Presentation title </a:t>
            </a:r>
          </a:p>
        </p:txBody>
      </p:sp>
      <p:sp>
        <p:nvSpPr>
          <p:cNvPr id="4" name="Month And Year">
            <a:extLst>
              <a:ext uri="{FF2B5EF4-FFF2-40B4-BE49-F238E27FC236}">
                <a16:creationId xmlns:a16="http://schemas.microsoft.com/office/drawing/2014/main" id="{D770E5A0-C0B0-63CB-5896-714F53390D9D}"/>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A446F"/>
                </a:solidFill>
                <a:latin typeface="Segoe Sans Display Semibold" pitchFamily="2" charset="0"/>
                <a:cs typeface="Segoe Sans Display Semibold" pitchFamily="2" charset="0"/>
              </a:defRPr>
            </a:lvl1pPr>
          </a:lstStyle>
          <a:p>
            <a:pPr lvl="0"/>
            <a:r>
              <a:rPr lang="en-US"/>
              <a:t>Month and Year</a:t>
            </a:r>
          </a:p>
        </p:txBody>
      </p:sp>
      <p:sp>
        <p:nvSpPr>
          <p:cNvPr id="7" name="Customer Name">
            <a:extLst>
              <a:ext uri="{FF2B5EF4-FFF2-40B4-BE49-F238E27FC236}">
                <a16:creationId xmlns:a16="http://schemas.microsoft.com/office/drawing/2014/main" id="{3D6D00FC-FEF1-D89D-5D76-447954CAA03F}"/>
              </a:ext>
            </a:extLst>
          </p:cNvPr>
          <p:cNvSpPr>
            <a:spLocks noGrp="1"/>
          </p:cNvSpPr>
          <p:nvPr>
            <p:ph type="body" sz="quarter" idx="14" hasCustomPrompt="1"/>
          </p:nvPr>
        </p:nvSpPr>
        <p:spPr>
          <a:xfrm>
            <a:off x="594360" y="3998526"/>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A446F"/>
                </a:solidFill>
                <a:latin typeface="Segoe Sans Display Semibold" pitchFamily="2" charset="0"/>
                <a:cs typeface="Segoe Sans Display Semibold" pitchFamily="2" charset="0"/>
              </a:defRPr>
            </a:lvl1pPr>
          </a:lstStyle>
          <a:p>
            <a:pPr lvl="0"/>
            <a:r>
              <a:rPr lang="en-US"/>
              <a:t>Customer name</a:t>
            </a:r>
          </a:p>
        </p:txBody>
      </p:sp>
      <p:sp>
        <p:nvSpPr>
          <p:cNvPr id="5" name="Speaker Name">
            <a:extLst>
              <a:ext uri="{FF2B5EF4-FFF2-40B4-BE49-F238E27FC236}">
                <a16:creationId xmlns:a16="http://schemas.microsoft.com/office/drawing/2014/main" id="{F83F8413-DEDB-10F4-059C-89F7A46DC789}"/>
              </a:ext>
            </a:extLst>
          </p:cNvPr>
          <p:cNvSpPr>
            <a:spLocks noGrp="1"/>
          </p:cNvSpPr>
          <p:nvPr>
            <p:ph type="body" sz="quarter" idx="13" hasCustomPrompt="1"/>
          </p:nvPr>
        </p:nvSpPr>
        <p:spPr>
          <a:xfrm>
            <a:off x="7573728" y="6254184"/>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A446F"/>
                </a:solidFill>
                <a:latin typeface="Segoe Sans Display Semibold" pitchFamily="2" charset="0"/>
                <a:cs typeface="Segoe Sans Display Semibold" pitchFamily="2" charset="0"/>
              </a:defRPr>
            </a:lvl1pPr>
          </a:lstStyle>
          <a:p>
            <a:pPr lvl="0"/>
            <a:r>
              <a:rPr lang="en-US"/>
              <a:t>Speaker name</a:t>
            </a:r>
          </a:p>
        </p:txBody>
      </p:sp>
    </p:spTree>
    <p:extLst>
      <p:ext uri="{BB962C8B-B14F-4D97-AF65-F5344CB8AC3E}">
        <p14:creationId xmlns:p14="http://schemas.microsoft.com/office/powerpoint/2010/main" val="696539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ditions">
    <p:bg>
      <p:bgPr>
        <a:blipFill dpi="0" rotWithShape="1">
          <a:blip r:embed="rId2">
            <a:alphaModFix amt="40377"/>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0F19D-4D2E-527D-DE70-31C3421904D0}"/>
              </a:ext>
              <a:ext uri="{C183D7F6-B498-43B3-948B-1728B52AA6E4}">
                <adec:decorative xmlns:adec="http://schemas.microsoft.com/office/drawing/2017/decorative" val="1"/>
              </a:ext>
            </a:extLst>
          </p:cNvPr>
          <p:cNvSpPr>
            <a:spLocks noGrp="1"/>
          </p:cNvSpPr>
          <p:nvPr>
            <p:ph type="title" hasCustomPrompt="1"/>
          </p:nvPr>
        </p:nvSpPr>
        <p:spPr>
          <a:xfrm>
            <a:off x="7632441" y="457201"/>
            <a:ext cx="3974341" cy="307777"/>
          </a:xfrm>
        </p:spPr>
        <p:txBody>
          <a:bodyPr/>
          <a:lstStyle>
            <a:lvl1pPr>
              <a:defRPr lang="en-DE" sz="2000" b="1" i="0" dirty="0">
                <a:solidFill>
                  <a:srgbClr val="D9F0FD"/>
                </a:solidFill>
                <a:latin typeface="Segoe UI Semibold" charset="0"/>
                <a:ea typeface="+mj-ea"/>
                <a:cs typeface="Segoe UI Semibold" charset="0"/>
              </a:defRPr>
            </a:lvl1pPr>
          </a:lstStyle>
          <a:p>
            <a:r>
              <a:rPr lang="en-US"/>
              <a:t>Conditions and terms of use</a:t>
            </a:r>
            <a:endParaRPr lang="en-DE"/>
          </a:p>
        </p:txBody>
      </p:sp>
      <p:sp>
        <p:nvSpPr>
          <p:cNvPr id="2" name="Content Placeholder 2">
            <a:extLst>
              <a:ext uri="{FF2B5EF4-FFF2-40B4-BE49-F238E27FC236}">
                <a16:creationId xmlns:a16="http://schemas.microsoft.com/office/drawing/2014/main" id="{4682FFCF-8A84-B287-B977-8F333D2F0159}"/>
              </a:ext>
            </a:extLst>
          </p:cNvPr>
          <p:cNvSpPr txBox="1">
            <a:spLocks/>
          </p:cNvSpPr>
          <p:nvPr userDrawn="1"/>
        </p:nvSpPr>
        <p:spPr>
          <a:xfrm>
            <a:off x="190500" y="1704975"/>
            <a:ext cx="11811000" cy="3448050"/>
          </a:xfrm>
          <a:prstGeom prst="rect">
            <a:avLst/>
          </a:prstGeom>
        </p:spPr>
        <p:txBody>
          <a:bodyPr vert="horz" lIns="91427" tIns="45713" rIns="91427" bIns="45713" rtlCol="0">
            <a:normAutofit/>
          </a:bodyPr>
          <a:lstStyle>
            <a:lvl1pPr marL="112713" indent="6350" algn="l" defTabSz="914400" rtl="0" eaLnBrk="1" latinLnBrk="0" hangingPunct="1">
              <a:spcBef>
                <a:spcPct val="20000"/>
              </a:spcBef>
              <a:spcAft>
                <a:spcPts val="300"/>
              </a:spcAft>
              <a:buSzPct val="100000"/>
              <a:buFont typeface="Arial" pitchFamily="34" charset="0"/>
              <a:buNone/>
              <a:defRPr sz="1050" kern="1200">
                <a:solidFill>
                  <a:schemeClr val="tx1"/>
                </a:solidFill>
                <a:latin typeface="Calibri Light" panose="020F0302020204030204" pitchFamily="34" charset="0"/>
                <a:ea typeface="+mn-ea"/>
                <a:cs typeface="+mn-cs"/>
              </a:defRPr>
            </a:lvl1pPr>
            <a:lvl2pPr marL="112713" indent="6350" algn="l" defTabSz="914400" rtl="0" eaLnBrk="1" latinLnBrk="0" hangingPunct="1">
              <a:spcBef>
                <a:spcPct val="20000"/>
              </a:spcBef>
              <a:buSzPct val="110000"/>
              <a:buFont typeface="Arial" pitchFamily="34" charset="0"/>
              <a:buNone/>
              <a:defRPr sz="2000" kern="1200">
                <a:solidFill>
                  <a:schemeClr val="tx1"/>
                </a:solidFill>
                <a:latin typeface="Calibri Light" panose="020F0302020204030204" pitchFamily="34" charset="0"/>
                <a:ea typeface="+mn-ea"/>
                <a:cs typeface="+mn-cs"/>
              </a:defRPr>
            </a:lvl2pPr>
            <a:lvl3pPr marL="112713" indent="6350" algn="l" defTabSz="914400" rtl="0" eaLnBrk="1" latinLnBrk="0" hangingPunct="1">
              <a:spcBef>
                <a:spcPct val="20000"/>
              </a:spcBef>
              <a:buSzPct val="110000"/>
              <a:buFont typeface="Arial" pitchFamily="34" charset="0"/>
              <a:buNone/>
              <a:defRPr sz="1800" kern="1200">
                <a:solidFill>
                  <a:schemeClr val="tx1"/>
                </a:solidFill>
                <a:latin typeface="Calibri Light" panose="020F0302020204030204" pitchFamily="34" charset="0"/>
                <a:ea typeface="+mn-ea"/>
                <a:cs typeface="+mn-cs"/>
              </a:defRPr>
            </a:lvl3pPr>
            <a:lvl4pPr marL="112713" indent="6350" algn="l" defTabSz="914400" rtl="0" eaLnBrk="1" latinLnBrk="0" hangingPunct="1">
              <a:spcBef>
                <a:spcPct val="20000"/>
              </a:spcBef>
              <a:buSzPct val="110000"/>
              <a:buFont typeface="Arial" pitchFamily="34" charset="0"/>
              <a:buNone/>
              <a:defRPr sz="1600" kern="1200">
                <a:solidFill>
                  <a:schemeClr val="tx1"/>
                </a:solidFill>
                <a:latin typeface="Calibri Light" panose="020F0302020204030204" pitchFamily="34" charset="0"/>
                <a:ea typeface="+mn-ea"/>
                <a:cs typeface="+mn-cs"/>
              </a:defRPr>
            </a:lvl4pPr>
            <a:lvl5pPr marL="112713" indent="6350" algn="l" defTabSz="914400" rtl="0" eaLnBrk="1" latinLnBrk="0" hangingPunct="1">
              <a:spcBef>
                <a:spcPct val="20000"/>
              </a:spcBef>
              <a:buSzPct val="110000"/>
              <a:buFont typeface="Arial" pitchFamily="34" charset="0"/>
              <a:buNone/>
              <a:defRPr sz="1600" kern="1200">
                <a:solidFill>
                  <a:schemeClr val="tx1"/>
                </a:solidFill>
                <a:latin typeface="Calibri Light" panose="020F03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2800" b="1" kern="1200">
                <a:solidFill>
                  <a:srgbClr val="000000"/>
                </a:solidFill>
                <a:latin typeface="Segoe UI" panose="020B0502040204020203" pitchFamily="34" charset="0"/>
                <a:ea typeface="+mn-ea"/>
                <a:cs typeface="Segoe UI" panose="020B0502040204020203" pitchFamily="34" charset="0"/>
              </a:rPr>
              <a:t>CONDITIONS AND TERMS OF USE:</a:t>
            </a:r>
          </a:p>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1800">
                <a:solidFill>
                  <a:srgbClr val="323130"/>
                </a:solidFill>
                <a:effectLst/>
                <a:latin typeface="Segoe UI" panose="020B0502040204020203" pitchFamily="34" charset="0"/>
                <a:ea typeface="Times New Roman" panose="02020603050405020304" pitchFamily="18" charset="0"/>
                <a:cs typeface="Segoe UI" panose="020B0502040204020203" pitchFamily="34" charset="0"/>
              </a:rPr>
              <a:t> </a:t>
            </a:r>
            <a:endParaRPr lang="en-US" sz="1800">
              <a:effectLst/>
              <a:latin typeface="Segoe UI" panose="020B0502040204020203" pitchFamily="34" charset="0"/>
              <a:ea typeface="Calibri" panose="020F0502020204030204" pitchFamily="34" charset="0"/>
              <a:cs typeface="Segoe UI" panose="020B0502040204020203" pitchFamily="34" charset="0"/>
            </a:endParaRPr>
          </a:p>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1600" kern="1200">
                <a:solidFill>
                  <a:srgbClr val="0A5BBA"/>
                </a:solidFill>
                <a:latin typeface="Segoe UI" panose="020B0502040204020203" pitchFamily="34" charset="0"/>
                <a:ea typeface="+mn-ea"/>
                <a:cs typeface="Segoe UI" panose="020B0502040204020203" pitchFamily="34" charset="0"/>
              </a:rPr>
              <a:t>© Microsoft Corporation. All rights reserved. </a:t>
            </a:r>
          </a:p>
          <a:p>
            <a:pPr marL="112713" marR="0" indent="6350" algn="l" defTabSz="914400" rtl="0" eaLnBrk="1" latinLnBrk="0" hangingPunct="1">
              <a:lnSpc>
                <a:spcPct val="100000"/>
              </a:lnSpc>
              <a:spcBef>
                <a:spcPct val="20000"/>
              </a:spcBef>
              <a:spcAft>
                <a:spcPts val="300"/>
              </a:spcAft>
              <a:buSzPct val="100000"/>
              <a:buFont typeface="Arial" pitchFamily="34" charset="0"/>
              <a:buNone/>
            </a:pPr>
            <a:r>
              <a:rPr lang="en-US" sz="1600" kern="1200">
                <a:solidFill>
                  <a:srgbClr val="000000"/>
                </a:solidFill>
                <a:latin typeface="Segoe UI" panose="020B0502040204020203" pitchFamily="34" charset="0"/>
                <a:ea typeface="+mn-ea"/>
                <a:cs typeface="Segoe UI" panose="020B0502040204020203" pitchFamily="34" charset="0"/>
              </a:rPr>
              <a:t>You may use these training materials solely for your personal internal reference and non-commercial purposes. You may not distribute, transmit, resell or otherwise make these training materials available to any other person or party without express permission from Microsoft Corporation. URL’s or other internet website references in the training materials may change without notice. Unless otherwise noted, any companies, organizations, domain names, e-mail addresses, people, places and events depicted in the training materials are for illustration only and are fictitious. No real association is intended or inferred. THESE TRAINING MATERIALS ARE PROVIDED “AS IS”; MICROSOFT MAKES NO WARRANTIES, EXPRESS OR IMPLIED IN THESE TRAINING MATERIALS.</a:t>
            </a:r>
          </a:p>
        </p:txBody>
      </p:sp>
    </p:spTree>
    <p:extLst>
      <p:ext uri="{BB962C8B-B14F-4D97-AF65-F5344CB8AC3E}">
        <p14:creationId xmlns:p14="http://schemas.microsoft.com/office/powerpoint/2010/main" val="29679750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alphaModFix amt="40377"/>
            <a:lum/>
          </a:blip>
          <a:srcRect/>
          <a:stretch>
            <a:fillRect t="-39000" b="-39000"/>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E25B99D-55B0-1049-7E77-EF617F8ECE2B}"/>
              </a:ext>
              <a:ext uri="{C183D7F6-B498-43B3-948B-1728B52AA6E4}">
                <adec:decorative xmlns:adec="http://schemas.microsoft.com/office/drawing/2017/decorative" val="1"/>
              </a:ext>
            </a:extLst>
          </p:cNvPr>
          <p:cNvSpPr>
            <a:spLocks noGrp="1"/>
          </p:cNvSpPr>
          <p:nvPr>
            <p:ph type="title" hasCustomPrompt="1"/>
          </p:nvPr>
        </p:nvSpPr>
        <p:spPr>
          <a:xfrm>
            <a:off x="9010436" y="307358"/>
            <a:ext cx="2989780" cy="307777"/>
          </a:xfrm>
        </p:spPr>
        <p:txBody>
          <a:bodyPr/>
          <a:lstStyle>
            <a:lvl1pPr>
              <a:defRPr lang="en-DE" sz="2000" b="1" i="0" dirty="0">
                <a:solidFill>
                  <a:srgbClr val="D9F0FD"/>
                </a:solidFill>
                <a:latin typeface="Segoe UI Semibold" charset="0"/>
                <a:ea typeface="+mj-ea"/>
                <a:cs typeface="Segoe UI Semibold" charset="0"/>
              </a:defRPr>
            </a:lvl1pPr>
          </a:lstStyle>
          <a:p>
            <a:r>
              <a:rPr lang="en-US"/>
              <a:t>Disclosure Statement</a:t>
            </a:r>
            <a:endParaRPr lang="en-DE"/>
          </a:p>
        </p:txBody>
      </p:sp>
      <p:sp>
        <p:nvSpPr>
          <p:cNvPr id="9" name="Round Same Side Corner Rectangle 8">
            <a:extLst>
              <a:ext uri="{FF2B5EF4-FFF2-40B4-BE49-F238E27FC236}">
                <a16:creationId xmlns:a16="http://schemas.microsoft.com/office/drawing/2014/main" id="{351E248D-C34A-DEBA-679C-0412325FC872}"/>
              </a:ext>
              <a:ext uri="{C183D7F6-B498-43B3-948B-1728B52AA6E4}">
                <adec:decorative xmlns:adec="http://schemas.microsoft.com/office/drawing/2017/decorative" val="1"/>
              </a:ext>
            </a:extLst>
          </p:cNvPr>
          <p:cNvSpPr/>
          <p:nvPr userDrawn="1"/>
        </p:nvSpPr>
        <p:spPr bwMode="auto">
          <a:xfrm rot="5400000" flipV="1">
            <a:off x="10136366" y="2019412"/>
            <a:ext cx="1332964" cy="2778308"/>
          </a:xfrm>
          <a:prstGeom prst="round2SameRect">
            <a:avLst/>
          </a:prstGeom>
          <a:gradFill flip="none" rotWithShape="1">
            <a:gsLst>
              <a:gs pos="0">
                <a:srgbClr val="8661C5"/>
              </a:gs>
              <a:gs pos="62000">
                <a:srgbClr val="0E78D4"/>
              </a:gs>
            </a:gsLst>
            <a:path path="circle">
              <a:fillToRect l="100000" t="100000"/>
            </a:path>
            <a:tileRect r="-100000" b="-100000"/>
          </a:gradFill>
          <a:ln w="12700">
            <a:noFill/>
            <a:headEnd type="none" w="med" len="med"/>
            <a:tailEnd type="none" w="med" len="med"/>
          </a:ln>
          <a:effectLst>
            <a:outerShdw blurRad="50800" dist="38100" dir="5395076" sx="94582" sy="94582" algn="tl" rotWithShape="0">
              <a:srgbClr val="291817">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8" name="TextBox 7">
            <a:extLst>
              <a:ext uri="{FF2B5EF4-FFF2-40B4-BE49-F238E27FC236}">
                <a16:creationId xmlns:a16="http://schemas.microsoft.com/office/drawing/2014/main" id="{39E206C4-BF31-EE0B-B398-C35BA6F919FA}"/>
              </a:ext>
              <a:ext uri="{C183D7F6-B498-43B3-948B-1728B52AA6E4}">
                <adec:decorative xmlns:adec="http://schemas.microsoft.com/office/drawing/2017/decorative" val="0"/>
              </a:ext>
            </a:extLst>
          </p:cNvPr>
          <p:cNvSpPr txBox="1"/>
          <p:nvPr userDrawn="1"/>
        </p:nvSpPr>
        <p:spPr>
          <a:xfrm>
            <a:off x="9802692" y="2937968"/>
            <a:ext cx="1721989" cy="984885"/>
          </a:xfrm>
          <a:prstGeom prst="rect">
            <a:avLst/>
          </a:prstGeom>
          <a:noFill/>
        </p:spPr>
        <p:txBody>
          <a:bodyPr wrap="square" lIns="0" tIns="0" rIns="0" bIns="0" rtlCol="0">
            <a:spAutoFit/>
          </a:bodyPr>
          <a:lstStyle/>
          <a:p>
            <a:pPr defTabSz="911443"/>
            <a:r>
              <a:rPr lang="en-US" sz="3200" b="1" spc="-71">
                <a:solidFill>
                  <a:schemeClr val="bg1"/>
                </a:solidFill>
                <a:latin typeface="Segoe UI Light"/>
              </a:rPr>
              <a:t>Disclosure Statement</a:t>
            </a:r>
          </a:p>
        </p:txBody>
      </p:sp>
      <p:sp>
        <p:nvSpPr>
          <p:cNvPr id="5" name="Rectangle 4">
            <a:extLst>
              <a:ext uri="{FF2B5EF4-FFF2-40B4-BE49-F238E27FC236}">
                <a16:creationId xmlns:a16="http://schemas.microsoft.com/office/drawing/2014/main" id="{36EA0730-9554-D8C2-B329-41A1E77ED37C}"/>
              </a:ext>
            </a:extLst>
          </p:cNvPr>
          <p:cNvSpPr/>
          <p:nvPr userDrawn="1"/>
        </p:nvSpPr>
        <p:spPr>
          <a:xfrm>
            <a:off x="597704" y="459553"/>
            <a:ext cx="8815987" cy="607601"/>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37972" rIns="91157" bIns="45579" rtlCol="0" anchor="ctr"/>
          <a:lstStyle/>
          <a:p>
            <a:pPr defTabSz="1214554" fontAlgn="base">
              <a:spcBef>
                <a:spcPct val="0"/>
              </a:spcBef>
              <a:spcAft>
                <a:spcPct val="0"/>
              </a:spcAft>
            </a:pPr>
            <a:r>
              <a:rPr lang="en-US" sz="2293">
                <a:solidFill>
                  <a:schemeClr val="tx1"/>
                </a:solidFill>
                <a:latin typeface="Segoe UI Light" pitchFamily="34" charset="0"/>
              </a:rPr>
              <a:t>Any screen captures or concepts are for illustration purposes only </a:t>
            </a:r>
          </a:p>
        </p:txBody>
      </p:sp>
      <p:sp>
        <p:nvSpPr>
          <p:cNvPr id="3" name="Rectangle 2">
            <a:extLst>
              <a:ext uri="{FF2B5EF4-FFF2-40B4-BE49-F238E27FC236}">
                <a16:creationId xmlns:a16="http://schemas.microsoft.com/office/drawing/2014/main" id="{25EA75D6-124D-21C3-6E5D-9377422DC583}"/>
              </a:ext>
            </a:extLst>
          </p:cNvPr>
          <p:cNvSpPr/>
          <p:nvPr userDrawn="1"/>
        </p:nvSpPr>
        <p:spPr>
          <a:xfrm>
            <a:off x="597703" y="1094349"/>
            <a:ext cx="8853628" cy="607601"/>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37972" rIns="91157" bIns="45579" rtlCol="0" anchor="ctr"/>
          <a:lstStyle/>
          <a:p>
            <a:pPr defTabSz="1214554" fontAlgn="base">
              <a:spcBef>
                <a:spcPct val="0"/>
              </a:spcBef>
              <a:spcAft>
                <a:spcPct val="0"/>
              </a:spcAft>
            </a:pPr>
            <a:r>
              <a:rPr lang="en-US" sz="2293">
                <a:solidFill>
                  <a:schemeClr val="tx1"/>
                </a:solidFill>
                <a:latin typeface="Segoe UI Light" pitchFamily="34" charset="0"/>
              </a:rPr>
              <a:t>This presentation outlines futures roadmap (under NDA) and high-level areas of investment</a:t>
            </a:r>
          </a:p>
        </p:txBody>
      </p:sp>
      <p:sp>
        <p:nvSpPr>
          <p:cNvPr id="4" name="Rectangle 3">
            <a:extLst>
              <a:ext uri="{FF2B5EF4-FFF2-40B4-BE49-F238E27FC236}">
                <a16:creationId xmlns:a16="http://schemas.microsoft.com/office/drawing/2014/main" id="{2D1A122A-49BB-534B-DD0D-42EAEE454AC4}"/>
              </a:ext>
            </a:extLst>
          </p:cNvPr>
          <p:cNvSpPr/>
          <p:nvPr userDrawn="1"/>
        </p:nvSpPr>
        <p:spPr>
          <a:xfrm>
            <a:off x="597703" y="1698616"/>
            <a:ext cx="8853628" cy="607601"/>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0" tIns="37972" rIns="91157" bIns="45579" rtlCol="0" anchor="ctr"/>
          <a:lstStyle/>
          <a:p>
            <a:pPr defTabSz="1214554" fontAlgn="base">
              <a:spcBef>
                <a:spcPct val="0"/>
              </a:spcBef>
              <a:spcAft>
                <a:spcPct val="0"/>
              </a:spcAft>
            </a:pPr>
            <a:r>
              <a:rPr lang="en-US" sz="2293">
                <a:solidFill>
                  <a:schemeClr val="tx1"/>
                </a:solidFill>
                <a:latin typeface="Segoe UI Light" pitchFamily="34" charset="0"/>
              </a:rPr>
              <a:t>Dates and capabilities are subject to change</a:t>
            </a:r>
            <a:endParaRPr lang="en-US" altLang="zh-CN" sz="2293">
              <a:solidFill>
                <a:schemeClr val="tx1"/>
              </a:solidFill>
              <a:latin typeface="Segoe UI Light" pitchFamily="34" charset="0"/>
            </a:endParaRPr>
          </a:p>
        </p:txBody>
      </p:sp>
      <p:sp>
        <p:nvSpPr>
          <p:cNvPr id="6" name="TextBox 5">
            <a:extLst>
              <a:ext uri="{FF2B5EF4-FFF2-40B4-BE49-F238E27FC236}">
                <a16:creationId xmlns:a16="http://schemas.microsoft.com/office/drawing/2014/main" id="{CCD22E02-BAB1-66F6-E1BC-7AA724DA248B}"/>
              </a:ext>
            </a:extLst>
          </p:cNvPr>
          <p:cNvSpPr txBox="1">
            <a:spLocks noChangeArrowheads="1"/>
          </p:cNvSpPr>
          <p:nvPr userDrawn="1"/>
        </p:nvSpPr>
        <p:spPr bwMode="auto">
          <a:xfrm>
            <a:off x="597703" y="2830883"/>
            <a:ext cx="8524639" cy="3257302"/>
          </a:xfrm>
          <a:prstGeom prst="rect">
            <a:avLst/>
          </a:prstGeom>
          <a:noFill/>
          <a:ln w="9525" cap="flat" cmpd="sng" algn="ctr">
            <a:noFill/>
            <a:prstDash val="solid"/>
            <a:miter lim="800000"/>
            <a:headEnd type="none" w="med" len="med"/>
            <a:tailEnd type="none" w="med" len="med"/>
          </a:ln>
          <a:effectLst/>
        </p:spPr>
        <p:txBody>
          <a:bodyPr wrap="square" lIns="0" tIns="0" rIns="0" bIns="0" anchor="b">
            <a:spAutoFit/>
          </a:bodyPr>
          <a:lstStyle/>
          <a:p>
            <a:pPr defTabSz="911443" eaLnBrk="0" hangingPunct="0">
              <a:lnSpc>
                <a:spcPct val="90000"/>
              </a:lnSpc>
              <a:spcBef>
                <a:spcPts val="287"/>
              </a:spcBef>
              <a:buClr>
                <a:srgbClr val="EB3C00"/>
              </a:buClr>
              <a:defRPr/>
            </a:pPr>
            <a:r>
              <a:rPr lang="en-US" sz="1567" b="1">
                <a:solidFill>
                  <a:schemeClr val="tx1"/>
                </a:solidFill>
              </a:rPr>
              <a:t>Disclaimer</a:t>
            </a:r>
            <a:endParaRPr lang="en-US" sz="1371" b="1">
              <a:solidFill>
                <a:schemeClr val="tx1"/>
              </a:solidFill>
            </a:endParaRPr>
          </a:p>
          <a:p>
            <a:pPr defTabSz="911443" eaLnBrk="0" hangingPunct="0">
              <a:lnSpc>
                <a:spcPct val="90000"/>
              </a:lnSpc>
              <a:spcBef>
                <a:spcPts val="287"/>
              </a:spcBef>
              <a:buClr>
                <a:srgbClr val="EB3C00"/>
              </a:buClr>
              <a:defRPr/>
            </a:pPr>
            <a:r>
              <a:rPr lang="en-US" sz="1371">
                <a:solidFill>
                  <a:schemeClr val="tx1"/>
                </a:solidFill>
              </a:rPr>
              <a:t>This presentation contains preliminary information that may be changed substantially prior to final commercial release of the software described herein.</a:t>
            </a:r>
          </a:p>
          <a:p>
            <a:pPr defTabSz="911443" eaLnBrk="0" hangingPunct="0">
              <a:lnSpc>
                <a:spcPct val="90000"/>
              </a:lnSpc>
              <a:spcBef>
                <a:spcPts val="287"/>
              </a:spcBef>
              <a:buClr>
                <a:srgbClr val="EB3C00"/>
              </a:buClr>
              <a:defRPr/>
            </a:pPr>
            <a:endParaRPr lang="en-US" sz="1371">
              <a:solidFill>
                <a:schemeClr val="tx1"/>
              </a:solidFill>
            </a:endParaRPr>
          </a:p>
          <a:p>
            <a:pPr defTabSz="911443" eaLnBrk="0" hangingPunct="0">
              <a:lnSpc>
                <a:spcPct val="90000"/>
              </a:lnSpc>
              <a:spcBef>
                <a:spcPts val="287"/>
              </a:spcBef>
              <a:buClr>
                <a:srgbClr val="EB3C00"/>
              </a:buClr>
              <a:defRPr/>
            </a:pPr>
            <a:r>
              <a:rPr lang="en-US" sz="1371">
                <a:solidFill>
                  <a:schemeClr val="tx1"/>
                </a:solidFill>
              </a:rPr>
              <a:t>The information contained in this presentation represents the current view of Microsoft Corporation on the issues discussed as of the date of the presentation. Because Microsoft must respond to changing market conditions, it should not be interpreted to be a commitment on the part of Microsoft, and Microsoft cannot guarantee the accuracy of any information presented after the date of the presentation. This presentation is for informational purposes only. </a:t>
            </a:r>
          </a:p>
          <a:p>
            <a:pPr defTabSz="911443" eaLnBrk="0" hangingPunct="0">
              <a:lnSpc>
                <a:spcPct val="90000"/>
              </a:lnSpc>
              <a:spcBef>
                <a:spcPts val="287"/>
              </a:spcBef>
              <a:buClr>
                <a:srgbClr val="EB3C00"/>
              </a:buClr>
              <a:defRPr/>
            </a:pPr>
            <a:br>
              <a:rPr lang="en-US" sz="1371">
                <a:solidFill>
                  <a:schemeClr val="tx1"/>
                </a:solidFill>
              </a:rPr>
            </a:br>
            <a:r>
              <a:rPr lang="en-US" sz="1371">
                <a:solidFill>
                  <a:schemeClr val="tx1"/>
                </a:solidFill>
              </a:rPr>
              <a:t>MICROSOFT MAKES NO WARRANTIES, EXPRESSED, IMPLIED, OR STATUTORY, AS TO THE INFORMATION IN THIS PRESENTATION.</a:t>
            </a:r>
          </a:p>
          <a:p>
            <a:pPr defTabSz="911443" eaLnBrk="0" hangingPunct="0">
              <a:lnSpc>
                <a:spcPct val="90000"/>
              </a:lnSpc>
              <a:spcBef>
                <a:spcPts val="287"/>
              </a:spcBef>
              <a:buClr>
                <a:srgbClr val="EB3C00"/>
              </a:buClr>
              <a:defRPr/>
            </a:pPr>
            <a:r>
              <a:rPr lang="en-US" sz="1371">
                <a:solidFill>
                  <a:schemeClr val="tx1"/>
                </a:solidFill>
              </a:rPr>
              <a:t>Microsoft may have patents, patent applications, trademarks, copyrights, or other intellectual property rights covering subject matter in this presentation. Except as expressly provided in any written license agreement from Microsoft, the furnishing of this information does not give you any license to these patents, trademarks, copyrights, or other intellectual property.</a:t>
            </a:r>
          </a:p>
        </p:txBody>
      </p:sp>
      <p:sp>
        <p:nvSpPr>
          <p:cNvPr id="7" name="Date Placeholder 3">
            <a:extLst>
              <a:ext uri="{FF2B5EF4-FFF2-40B4-BE49-F238E27FC236}">
                <a16:creationId xmlns:a16="http://schemas.microsoft.com/office/drawing/2014/main" id="{C3269445-A125-215F-F34E-83A0C8E5BE63}"/>
              </a:ext>
            </a:extLst>
          </p:cNvPr>
          <p:cNvSpPr txBox="1">
            <a:spLocks/>
          </p:cNvSpPr>
          <p:nvPr userDrawn="1"/>
        </p:nvSpPr>
        <p:spPr>
          <a:xfrm>
            <a:off x="8922245" y="6448143"/>
            <a:ext cx="3269755" cy="335887"/>
          </a:xfrm>
          <a:prstGeom prst="rect">
            <a:avLst/>
          </a:prstGeom>
        </p:spPr>
        <p:txBody>
          <a:bodyPr lIns="0" tIns="45575" rIns="0" bIns="45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71">
                <a:solidFill>
                  <a:schemeClr val="tx1"/>
                </a:solidFill>
              </a:rPr>
              <a:t>Copyright© 2025 Microsoft Corporation</a:t>
            </a:r>
          </a:p>
        </p:txBody>
      </p:sp>
    </p:spTree>
    <p:extLst>
      <p:ext uri="{BB962C8B-B14F-4D97-AF65-F5344CB8AC3E}">
        <p14:creationId xmlns:p14="http://schemas.microsoft.com/office/powerpoint/2010/main" val="37876476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C557CC-6270-FA2D-3008-1385EBF868B6}"/>
              </a:ext>
            </a:extLst>
          </p:cNvPr>
          <p:cNvSpPr>
            <a:spLocks noGrp="1"/>
          </p:cNvSpPr>
          <p:nvPr>
            <p:ph type="title" hasCustomPrompt="1"/>
          </p:nvPr>
        </p:nvSpPr>
        <p:spPr>
          <a:xfrm>
            <a:off x="409291" y="3152001"/>
            <a:ext cx="5211116" cy="553998"/>
          </a:xfrm>
        </p:spPr>
        <p:txBody>
          <a:bodyPr/>
          <a:lstStyle>
            <a:lvl1pPr>
              <a:defRPr lang="en-US" sz="3600" b="1" i="0" kern="1200" cap="none" spc="-50" baseline="0" smtClean="0">
                <a:ln w="3175">
                  <a:noFill/>
                </a:ln>
                <a:solidFill>
                  <a:srgbClr val="2A446F"/>
                </a:solidFill>
                <a:effectLst/>
                <a:latin typeface="Segoe Sans Display Semibold" pitchFamily="2" charset="0"/>
                <a:ea typeface="+mn-ea"/>
                <a:cs typeface="Segoe Sans Display Semibold" pitchFamily="2" charset="0"/>
              </a:defRPr>
            </a:lvl1pPr>
          </a:lstStyle>
          <a:p>
            <a:r>
              <a:rPr lang="en-US"/>
              <a:t>Title</a:t>
            </a:r>
            <a:endParaRPr lang="LID4096"/>
          </a:p>
        </p:txBody>
      </p:sp>
      <p:sp>
        <p:nvSpPr>
          <p:cNvPr id="4" name="Picture Placeholder 3" descr="Product logo for the section">
            <a:extLst>
              <a:ext uri="{FF2B5EF4-FFF2-40B4-BE49-F238E27FC236}">
                <a16:creationId xmlns:a16="http://schemas.microsoft.com/office/drawing/2014/main" id="{A93D7E45-C921-3A71-5124-632ED6710F00}"/>
              </a:ext>
            </a:extLst>
          </p:cNvPr>
          <p:cNvSpPr>
            <a:spLocks noGrp="1"/>
          </p:cNvSpPr>
          <p:nvPr>
            <p:ph type="pic" sz="quarter" idx="10" hasCustomPrompt="1"/>
          </p:nvPr>
        </p:nvSpPr>
        <p:spPr>
          <a:xfrm>
            <a:off x="5918551" y="733318"/>
            <a:ext cx="5672558" cy="5391364"/>
          </a:xfrm>
        </p:spPr>
        <p:txBody>
          <a:bodyPr/>
          <a:lstStyle>
            <a:lvl1pPr marL="0" indent="0">
              <a:buNone/>
              <a:defRPr/>
            </a:lvl1pPr>
          </a:lstStyle>
          <a:p>
            <a:r>
              <a:rPr lang="en-DE"/>
              <a:t>Logo</a:t>
            </a:r>
          </a:p>
        </p:txBody>
      </p:sp>
    </p:spTree>
    <p:extLst>
      <p:ext uri="{BB962C8B-B14F-4D97-AF65-F5344CB8AC3E}">
        <p14:creationId xmlns:p14="http://schemas.microsoft.com/office/powerpoint/2010/main" val="4065004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 development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26" name="Group 25" descr="In development">
            <a:extLst>
              <a:ext uri="{FF2B5EF4-FFF2-40B4-BE49-F238E27FC236}">
                <a16:creationId xmlns:a16="http://schemas.microsoft.com/office/drawing/2014/main" id="{01F26A45-8EB0-3551-5793-0B384929034B}"/>
              </a:ext>
            </a:extLst>
          </p:cNvPr>
          <p:cNvGrpSpPr/>
          <p:nvPr userDrawn="1"/>
        </p:nvGrpSpPr>
        <p:grpSpPr>
          <a:xfrm>
            <a:off x="736058" y="211428"/>
            <a:ext cx="1617529" cy="184666"/>
            <a:chOff x="713232" y="211428"/>
            <a:chExt cx="1617529" cy="184666"/>
          </a:xfrm>
        </p:grpSpPr>
        <p:sp>
          <p:nvSpPr>
            <p:cNvPr id="21" name="TextBox 20">
              <a:extLst>
                <a:ext uri="{FF2B5EF4-FFF2-40B4-BE49-F238E27FC236}">
                  <a16:creationId xmlns:a16="http://schemas.microsoft.com/office/drawing/2014/main" id="{6393DEE8-9F48-592D-ECC2-AEFA50958EBA}"/>
                </a:ext>
              </a:extLst>
            </p:cNvPr>
            <p:cNvSpPr txBox="1"/>
            <p:nvPr userDrawn="1"/>
          </p:nvSpPr>
          <p:spPr>
            <a:xfrm>
              <a:off x="713232" y="211428"/>
              <a:ext cx="1211155"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4" name="Rectangle 3">
              <a:extLst>
                <a:ext uri="{FF2B5EF4-FFF2-40B4-BE49-F238E27FC236}">
                  <a16:creationId xmlns:a16="http://schemas.microsoft.com/office/drawing/2014/main" id="{9DED0E8C-3BC9-FD7A-B197-3FAE2EF67489}"/>
                </a:ext>
              </a:extLst>
            </p:cNvPr>
            <p:cNvSpPr/>
            <p:nvPr userDrawn="1"/>
          </p:nvSpPr>
          <p:spPr bwMode="auto">
            <a:xfrm>
              <a:off x="1929506"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Lst>
            </p:cNvPr>
            <p:cNvSpPr/>
            <p:nvPr userDrawn="1"/>
          </p:nvSpPr>
          <p:spPr bwMode="auto">
            <a:xfrm>
              <a:off x="2079433"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Lst>
            </p:cNvPr>
            <p:cNvSpPr/>
            <p:nvPr userDrawn="1"/>
          </p:nvSpPr>
          <p:spPr bwMode="auto">
            <a:xfrm>
              <a:off x="2227605"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1926122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 development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6393DEE8-9F48-592D-ECC2-AEFA50958EBA}"/>
              </a:ext>
            </a:extLst>
          </p:cNvPr>
          <p:cNvSpPr txBox="1"/>
          <p:nvPr userDrawn="1"/>
        </p:nvSpPr>
        <p:spPr>
          <a:xfrm>
            <a:off x="736058" y="211428"/>
            <a:ext cx="1211155"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4" name="Rectangle 3">
            <a:extLst>
              <a:ext uri="{FF2B5EF4-FFF2-40B4-BE49-F238E27FC236}">
                <a16:creationId xmlns:a16="http://schemas.microsoft.com/office/drawing/2014/main" id="{9DED0E8C-3BC9-FD7A-B197-3FAE2EF67489}"/>
              </a:ext>
              <a:ext uri="{C183D7F6-B498-43B3-948B-1728B52AA6E4}">
                <adec:decorative xmlns:adec="http://schemas.microsoft.com/office/drawing/2017/decorative" val="1"/>
              </a:ext>
            </a:extLst>
          </p:cNvPr>
          <p:cNvSpPr/>
          <p:nvPr userDrawn="1"/>
        </p:nvSpPr>
        <p:spPr bwMode="auto">
          <a:xfrm>
            <a:off x="1952332"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 uri="{C183D7F6-B498-43B3-948B-1728B52AA6E4}">
                <adec:decorative xmlns:adec="http://schemas.microsoft.com/office/drawing/2017/decorative" val="1"/>
              </a:ext>
            </a:extLst>
          </p:cNvPr>
          <p:cNvSpPr/>
          <p:nvPr userDrawn="1"/>
        </p:nvSpPr>
        <p:spPr bwMode="auto">
          <a:xfrm>
            <a:off x="2102259"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 uri="{C183D7F6-B498-43B3-948B-1728B52AA6E4}">
                <adec:decorative xmlns:adec="http://schemas.microsoft.com/office/drawing/2017/decorative" val="1"/>
              </a:ext>
            </a:extLst>
          </p:cNvPr>
          <p:cNvSpPr/>
          <p:nvPr userDrawn="1"/>
        </p:nvSpPr>
        <p:spPr bwMode="auto">
          <a:xfrm>
            <a:off x="225043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16985326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 development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26" name="Group 25" descr="In development">
            <a:extLst>
              <a:ext uri="{FF2B5EF4-FFF2-40B4-BE49-F238E27FC236}">
                <a16:creationId xmlns:a16="http://schemas.microsoft.com/office/drawing/2014/main" id="{01F26A45-8EB0-3551-5793-0B384929034B}"/>
              </a:ext>
            </a:extLst>
          </p:cNvPr>
          <p:cNvGrpSpPr/>
          <p:nvPr userDrawn="1"/>
        </p:nvGrpSpPr>
        <p:grpSpPr>
          <a:xfrm>
            <a:off x="736058" y="211428"/>
            <a:ext cx="1617529" cy="184666"/>
            <a:chOff x="713232" y="211428"/>
            <a:chExt cx="1617529" cy="184666"/>
          </a:xfrm>
        </p:grpSpPr>
        <p:sp>
          <p:nvSpPr>
            <p:cNvPr id="21" name="TextBox 20">
              <a:extLst>
                <a:ext uri="{FF2B5EF4-FFF2-40B4-BE49-F238E27FC236}">
                  <a16:creationId xmlns:a16="http://schemas.microsoft.com/office/drawing/2014/main" id="{6393DEE8-9F48-592D-ECC2-AEFA50958EBA}"/>
                </a:ext>
              </a:extLst>
            </p:cNvPr>
            <p:cNvSpPr txBox="1"/>
            <p:nvPr userDrawn="1"/>
          </p:nvSpPr>
          <p:spPr>
            <a:xfrm>
              <a:off x="713232" y="211428"/>
              <a:ext cx="1211155"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4" name="Rectangle 3">
              <a:extLst>
                <a:ext uri="{FF2B5EF4-FFF2-40B4-BE49-F238E27FC236}">
                  <a16:creationId xmlns:a16="http://schemas.microsoft.com/office/drawing/2014/main" id="{9DED0E8C-3BC9-FD7A-B197-3FAE2EF67489}"/>
                </a:ext>
              </a:extLst>
            </p:cNvPr>
            <p:cNvSpPr/>
            <p:nvPr userDrawn="1"/>
          </p:nvSpPr>
          <p:spPr bwMode="auto">
            <a:xfrm>
              <a:off x="1929506"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Lst>
            </p:cNvPr>
            <p:cNvSpPr/>
            <p:nvPr userDrawn="1"/>
          </p:nvSpPr>
          <p:spPr bwMode="auto">
            <a:xfrm>
              <a:off x="2079433"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Lst>
            </p:cNvPr>
            <p:cNvSpPr/>
            <p:nvPr userDrawn="1"/>
          </p:nvSpPr>
          <p:spPr bwMode="auto">
            <a:xfrm>
              <a:off x="2227605"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4196797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 development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6393DEE8-9F48-592D-ECC2-AEFA50958EBA}"/>
              </a:ext>
            </a:extLst>
          </p:cNvPr>
          <p:cNvSpPr txBox="1"/>
          <p:nvPr userDrawn="1"/>
        </p:nvSpPr>
        <p:spPr>
          <a:xfrm>
            <a:off x="736058" y="211428"/>
            <a:ext cx="1211155"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4" name="Rectangle 3">
            <a:extLst>
              <a:ext uri="{FF2B5EF4-FFF2-40B4-BE49-F238E27FC236}">
                <a16:creationId xmlns:a16="http://schemas.microsoft.com/office/drawing/2014/main" id="{9DED0E8C-3BC9-FD7A-B197-3FAE2EF67489}"/>
              </a:ext>
              <a:ext uri="{C183D7F6-B498-43B3-948B-1728B52AA6E4}">
                <adec:decorative xmlns:adec="http://schemas.microsoft.com/office/drawing/2017/decorative" val="1"/>
              </a:ext>
            </a:extLst>
          </p:cNvPr>
          <p:cNvSpPr/>
          <p:nvPr userDrawn="1"/>
        </p:nvSpPr>
        <p:spPr bwMode="auto">
          <a:xfrm>
            <a:off x="1952332"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Rectangle 5">
            <a:extLst>
              <a:ext uri="{FF2B5EF4-FFF2-40B4-BE49-F238E27FC236}">
                <a16:creationId xmlns:a16="http://schemas.microsoft.com/office/drawing/2014/main" id="{D6E6C187-B98A-C63E-448E-104AE3BF7C42}"/>
              </a:ext>
              <a:ext uri="{C183D7F6-B498-43B3-948B-1728B52AA6E4}">
                <adec:decorative xmlns:adec="http://schemas.microsoft.com/office/drawing/2017/decorative" val="1"/>
              </a:ext>
            </a:extLst>
          </p:cNvPr>
          <p:cNvSpPr/>
          <p:nvPr userDrawn="1"/>
        </p:nvSpPr>
        <p:spPr bwMode="auto">
          <a:xfrm>
            <a:off x="2102259"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AEF56E6B-C508-B5F9-CEE5-289B5DED9E9E}"/>
              </a:ext>
              <a:ext uri="{C183D7F6-B498-43B3-948B-1728B52AA6E4}">
                <adec:decorative xmlns:adec="http://schemas.microsoft.com/office/drawing/2017/decorative" val="1"/>
              </a:ext>
            </a:extLst>
          </p:cNvPr>
          <p:cNvSpPr/>
          <p:nvPr userDrawn="1"/>
        </p:nvSpPr>
        <p:spPr bwMode="auto">
          <a:xfrm>
            <a:off x="225043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1851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3240266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olling out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20" name="Rectangle 19">
            <a:extLst>
              <a:ext uri="{FF2B5EF4-FFF2-40B4-BE49-F238E27FC236}">
                <a16:creationId xmlns:a16="http://schemas.microsoft.com/office/drawing/2014/main" id="{4D89CE15-5FF4-9176-67E8-B915FEAAE8D4}"/>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88EEA5DE-3248-ACCF-B260-F9F39ED41B7A}"/>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29" name="Rectangle 28">
            <a:extLst>
              <a:ext uri="{FF2B5EF4-FFF2-40B4-BE49-F238E27FC236}">
                <a16:creationId xmlns:a16="http://schemas.microsoft.com/office/drawing/2014/main" id="{E4329D29-15EC-7458-9F66-72913EB0214A}"/>
              </a:ext>
              <a:ext uri="{C183D7F6-B498-43B3-948B-1728B52AA6E4}">
                <adec:decorative xmlns:adec="http://schemas.microsoft.com/office/drawing/2017/decorative" val="1"/>
              </a:ext>
            </a:extLst>
          </p:cNvPr>
          <p:cNvSpPr/>
          <p:nvPr userDrawn="1"/>
        </p:nvSpPr>
        <p:spPr bwMode="auto">
          <a:xfrm>
            <a:off x="1902212"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587C2AFF-9E36-37EA-4635-5094A345F1D2}"/>
              </a:ext>
              <a:ext uri="{C183D7F6-B498-43B3-948B-1728B52AA6E4}">
                <adec:decorative xmlns:adec="http://schemas.microsoft.com/office/drawing/2017/decorative" val="1"/>
              </a:ext>
            </a:extLst>
          </p:cNvPr>
          <p:cNvSpPr/>
          <p:nvPr userDrawn="1"/>
        </p:nvSpPr>
        <p:spPr bwMode="auto">
          <a:xfrm>
            <a:off x="2052139"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EBD0E66-9DD0-700E-5915-42AC0D303702}"/>
              </a:ext>
              <a:ext uri="{C183D7F6-B498-43B3-948B-1728B52AA6E4}">
                <adec:decorative xmlns:adec="http://schemas.microsoft.com/office/drawing/2017/decorative" val="1"/>
              </a:ext>
            </a:extLst>
          </p:cNvPr>
          <p:cNvSpPr/>
          <p:nvPr userDrawn="1"/>
        </p:nvSpPr>
        <p:spPr bwMode="auto">
          <a:xfrm>
            <a:off x="220031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2136661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olling out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20" name="Rectangle 19">
            <a:extLst>
              <a:ext uri="{FF2B5EF4-FFF2-40B4-BE49-F238E27FC236}">
                <a16:creationId xmlns:a16="http://schemas.microsoft.com/office/drawing/2014/main" id="{4D89CE15-5FF4-9176-67E8-B915FEAAE8D4}"/>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88EEA5DE-3248-ACCF-B260-F9F39ED41B7A}"/>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29" name="Rectangle 28">
            <a:extLst>
              <a:ext uri="{FF2B5EF4-FFF2-40B4-BE49-F238E27FC236}">
                <a16:creationId xmlns:a16="http://schemas.microsoft.com/office/drawing/2014/main" id="{E4329D29-15EC-7458-9F66-72913EB0214A}"/>
              </a:ext>
              <a:ext uri="{C183D7F6-B498-43B3-948B-1728B52AA6E4}">
                <adec:decorative xmlns:adec="http://schemas.microsoft.com/office/drawing/2017/decorative" val="1"/>
              </a:ext>
            </a:extLst>
          </p:cNvPr>
          <p:cNvSpPr/>
          <p:nvPr userDrawn="1"/>
        </p:nvSpPr>
        <p:spPr bwMode="auto">
          <a:xfrm>
            <a:off x="1902212"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0" name="Rectangle 29">
            <a:extLst>
              <a:ext uri="{FF2B5EF4-FFF2-40B4-BE49-F238E27FC236}">
                <a16:creationId xmlns:a16="http://schemas.microsoft.com/office/drawing/2014/main" id="{587C2AFF-9E36-37EA-4635-5094A345F1D2}"/>
              </a:ext>
              <a:ext uri="{C183D7F6-B498-43B3-948B-1728B52AA6E4}">
                <adec:decorative xmlns:adec="http://schemas.microsoft.com/office/drawing/2017/decorative" val="1"/>
              </a:ext>
            </a:extLst>
          </p:cNvPr>
          <p:cNvSpPr/>
          <p:nvPr userDrawn="1"/>
        </p:nvSpPr>
        <p:spPr bwMode="auto">
          <a:xfrm>
            <a:off x="2052139"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CEBD0E66-9DD0-700E-5915-42AC0D303702}"/>
              </a:ext>
              <a:ext uri="{C183D7F6-B498-43B3-948B-1728B52AA6E4}">
                <adec:decorative xmlns:adec="http://schemas.microsoft.com/office/drawing/2017/decorative" val="1"/>
              </a:ext>
            </a:extLst>
          </p:cNvPr>
          <p:cNvSpPr/>
          <p:nvPr userDrawn="1"/>
        </p:nvSpPr>
        <p:spPr bwMode="auto">
          <a:xfrm>
            <a:off x="220031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2759130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olling out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30" name="Rectangle 29">
            <a:extLst>
              <a:ext uri="{FF2B5EF4-FFF2-40B4-BE49-F238E27FC236}">
                <a16:creationId xmlns:a16="http://schemas.microsoft.com/office/drawing/2014/main" id="{AD8FD9B1-0139-9168-D2C9-F72051170389}"/>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7B61D013-9D82-21E1-CA84-945335062FE8}"/>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32" name="Rectangle 31">
            <a:extLst>
              <a:ext uri="{FF2B5EF4-FFF2-40B4-BE49-F238E27FC236}">
                <a16:creationId xmlns:a16="http://schemas.microsoft.com/office/drawing/2014/main" id="{A93B4E11-DE28-E62D-D62D-DC81BC1398F2}"/>
              </a:ext>
              <a:ext uri="{C183D7F6-B498-43B3-948B-1728B52AA6E4}">
                <adec:decorative xmlns:adec="http://schemas.microsoft.com/office/drawing/2017/decorative" val="1"/>
              </a:ext>
            </a:extLst>
          </p:cNvPr>
          <p:cNvSpPr/>
          <p:nvPr userDrawn="1"/>
        </p:nvSpPr>
        <p:spPr bwMode="auto">
          <a:xfrm>
            <a:off x="1902212"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E0F45E5D-1FAD-7451-B918-E40032076A67}"/>
              </a:ext>
              <a:ext uri="{C183D7F6-B498-43B3-948B-1728B52AA6E4}">
                <adec:decorative xmlns:adec="http://schemas.microsoft.com/office/drawing/2017/decorative" val="1"/>
              </a:ext>
            </a:extLst>
          </p:cNvPr>
          <p:cNvSpPr/>
          <p:nvPr userDrawn="1"/>
        </p:nvSpPr>
        <p:spPr bwMode="auto">
          <a:xfrm>
            <a:off x="2052139"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682EB8FC-0FE5-3763-296F-EB578A71E5FD}"/>
              </a:ext>
              <a:ext uri="{C183D7F6-B498-43B3-948B-1728B52AA6E4}">
                <adec:decorative xmlns:adec="http://schemas.microsoft.com/office/drawing/2017/decorative" val="1"/>
              </a:ext>
            </a:extLst>
          </p:cNvPr>
          <p:cNvSpPr/>
          <p:nvPr userDrawn="1"/>
        </p:nvSpPr>
        <p:spPr bwMode="auto">
          <a:xfrm>
            <a:off x="220031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23096939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olling Out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30" name="Rectangle 29">
            <a:extLst>
              <a:ext uri="{FF2B5EF4-FFF2-40B4-BE49-F238E27FC236}">
                <a16:creationId xmlns:a16="http://schemas.microsoft.com/office/drawing/2014/main" id="{AD8FD9B1-0139-9168-D2C9-F72051170389}"/>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7B61D013-9D82-21E1-CA84-945335062FE8}"/>
              </a:ext>
              <a:ext uri="{C183D7F6-B498-43B3-948B-1728B52AA6E4}">
                <adec:decorative xmlns:adec="http://schemas.microsoft.com/office/drawing/2017/decorative" val="0"/>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32" name="Rectangle 31">
            <a:extLst>
              <a:ext uri="{FF2B5EF4-FFF2-40B4-BE49-F238E27FC236}">
                <a16:creationId xmlns:a16="http://schemas.microsoft.com/office/drawing/2014/main" id="{A93B4E11-DE28-E62D-D62D-DC81BC1398F2}"/>
              </a:ext>
              <a:ext uri="{C183D7F6-B498-43B3-948B-1728B52AA6E4}">
                <adec:decorative xmlns:adec="http://schemas.microsoft.com/office/drawing/2017/decorative" val="1"/>
              </a:ext>
            </a:extLst>
          </p:cNvPr>
          <p:cNvSpPr/>
          <p:nvPr userDrawn="1"/>
        </p:nvSpPr>
        <p:spPr bwMode="auto">
          <a:xfrm>
            <a:off x="1902212"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3" name="Rectangle 32">
            <a:extLst>
              <a:ext uri="{FF2B5EF4-FFF2-40B4-BE49-F238E27FC236}">
                <a16:creationId xmlns:a16="http://schemas.microsoft.com/office/drawing/2014/main" id="{E0F45E5D-1FAD-7451-B918-E40032076A67}"/>
              </a:ext>
              <a:ext uri="{C183D7F6-B498-43B3-948B-1728B52AA6E4}">
                <adec:decorative xmlns:adec="http://schemas.microsoft.com/office/drawing/2017/decorative" val="1"/>
              </a:ext>
            </a:extLst>
          </p:cNvPr>
          <p:cNvSpPr/>
          <p:nvPr userDrawn="1"/>
        </p:nvSpPr>
        <p:spPr bwMode="auto">
          <a:xfrm>
            <a:off x="2052139"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682EB8FC-0FE5-3763-296F-EB578A71E5FD}"/>
              </a:ext>
              <a:ext uri="{C183D7F6-B498-43B3-948B-1728B52AA6E4}">
                <adec:decorative xmlns:adec="http://schemas.microsoft.com/office/drawing/2017/decorative" val="1"/>
              </a:ext>
            </a:extLst>
          </p:cNvPr>
          <p:cNvSpPr/>
          <p:nvPr userDrawn="1"/>
        </p:nvSpPr>
        <p:spPr bwMode="auto">
          <a:xfrm>
            <a:off x="220031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 uri="{C183D7F6-B498-43B3-948B-1728B52AA6E4}">
                <adec:decorative xmlns:adec="http://schemas.microsoft.com/office/drawing/2017/decorative" val="0"/>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2398543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unched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6E3B55BD-A9E9-2EB2-5C9D-5030469D0A0F}"/>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830BEE72-60A3-D3F8-B558-26BB7F26C33F}"/>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Launched</a:t>
            </a:r>
          </a:p>
        </p:txBody>
      </p:sp>
      <p:sp>
        <p:nvSpPr>
          <p:cNvPr id="7" name="Rectangle 6">
            <a:extLst>
              <a:ext uri="{FF2B5EF4-FFF2-40B4-BE49-F238E27FC236}">
                <a16:creationId xmlns:a16="http://schemas.microsoft.com/office/drawing/2014/main" id="{9FF149B7-50B6-7DB0-5A11-FEFCE0286B8A}"/>
              </a:ext>
              <a:ext uri="{C183D7F6-B498-43B3-948B-1728B52AA6E4}">
                <adec:decorative xmlns:adec="http://schemas.microsoft.com/office/drawing/2017/decorative" val="1"/>
              </a:ext>
            </a:extLst>
          </p:cNvPr>
          <p:cNvSpPr/>
          <p:nvPr userDrawn="1"/>
        </p:nvSpPr>
        <p:spPr bwMode="auto">
          <a:xfrm>
            <a:off x="1952332"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4468E50-DBB3-EB0E-B6B9-C89D0D8AFA03}"/>
              </a:ext>
              <a:ext uri="{C183D7F6-B498-43B3-948B-1728B52AA6E4}">
                <adec:decorative xmlns:adec="http://schemas.microsoft.com/office/drawing/2017/decorative" val="1"/>
              </a:ext>
            </a:extLst>
          </p:cNvPr>
          <p:cNvSpPr/>
          <p:nvPr userDrawn="1"/>
        </p:nvSpPr>
        <p:spPr bwMode="auto">
          <a:xfrm>
            <a:off x="2102259"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34A32C8F-A7CA-97D1-0B11-8D6E9D1968E6}"/>
              </a:ext>
              <a:ext uri="{C183D7F6-B498-43B3-948B-1728B52AA6E4}">
                <adec:decorative xmlns:adec="http://schemas.microsoft.com/office/drawing/2017/decorative" val="1"/>
              </a:ext>
            </a:extLst>
          </p:cNvPr>
          <p:cNvSpPr/>
          <p:nvPr userDrawn="1"/>
        </p:nvSpPr>
        <p:spPr bwMode="auto">
          <a:xfrm>
            <a:off x="2250431"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82766" y="6312024"/>
            <a:ext cx="315686" cy="315686"/>
          </a:xfrm>
          <a:prstGeom prst="rect">
            <a:avLst/>
          </a:prstGeom>
        </p:spPr>
      </p:pic>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756405" y="6312024"/>
            <a:ext cx="315686" cy="315686"/>
          </a:xfrm>
          <a:prstGeom prst="rect">
            <a:avLst/>
          </a:prstGeom>
        </p:spPr>
      </p:pic>
    </p:spTree>
    <p:extLst>
      <p:ext uri="{BB962C8B-B14F-4D97-AF65-F5344CB8AC3E}">
        <p14:creationId xmlns:p14="http://schemas.microsoft.com/office/powerpoint/2010/main" val="8017460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unched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6E3B55BD-A9E9-2EB2-5C9D-5030469D0A0F}"/>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830BEE72-60A3-D3F8-B558-26BB7F26C33F}"/>
              </a:ext>
              <a:ext uri="{C183D7F6-B498-43B3-948B-1728B52AA6E4}">
                <adec:decorative xmlns:adec="http://schemas.microsoft.com/office/drawing/2017/decorative" val="0"/>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Launched</a:t>
            </a:r>
          </a:p>
        </p:txBody>
      </p:sp>
      <p:sp>
        <p:nvSpPr>
          <p:cNvPr id="7" name="Rectangle 6">
            <a:extLst>
              <a:ext uri="{FF2B5EF4-FFF2-40B4-BE49-F238E27FC236}">
                <a16:creationId xmlns:a16="http://schemas.microsoft.com/office/drawing/2014/main" id="{9FF149B7-50B6-7DB0-5A11-FEFCE0286B8A}"/>
              </a:ext>
              <a:ext uri="{C183D7F6-B498-43B3-948B-1728B52AA6E4}">
                <adec:decorative xmlns:adec="http://schemas.microsoft.com/office/drawing/2017/decorative" val="1"/>
              </a:ext>
            </a:extLst>
          </p:cNvPr>
          <p:cNvSpPr/>
          <p:nvPr userDrawn="1"/>
        </p:nvSpPr>
        <p:spPr bwMode="auto">
          <a:xfrm>
            <a:off x="1952332"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4468E50-DBB3-EB0E-B6B9-C89D0D8AFA03}"/>
              </a:ext>
              <a:ext uri="{C183D7F6-B498-43B3-948B-1728B52AA6E4}">
                <adec:decorative xmlns:adec="http://schemas.microsoft.com/office/drawing/2017/decorative" val="1"/>
              </a:ext>
            </a:extLst>
          </p:cNvPr>
          <p:cNvSpPr/>
          <p:nvPr userDrawn="1"/>
        </p:nvSpPr>
        <p:spPr bwMode="auto">
          <a:xfrm>
            <a:off x="2102259"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34A32C8F-A7CA-97D1-0B11-8D6E9D1968E6}"/>
              </a:ext>
              <a:ext uri="{C183D7F6-B498-43B3-948B-1728B52AA6E4}">
                <adec:decorative xmlns:adec="http://schemas.microsoft.com/office/drawing/2017/decorative" val="1"/>
              </a:ext>
            </a:extLst>
          </p:cNvPr>
          <p:cNvSpPr/>
          <p:nvPr userDrawn="1"/>
        </p:nvSpPr>
        <p:spPr bwMode="auto">
          <a:xfrm>
            <a:off x="2250431"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1101852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79838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unched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1F50AA43-5533-9F5C-5346-7E86F577DE2F}"/>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7" name="Rectangle 6">
            <a:extLst>
              <a:ext uri="{FF2B5EF4-FFF2-40B4-BE49-F238E27FC236}">
                <a16:creationId xmlns:a16="http://schemas.microsoft.com/office/drawing/2014/main" id="{939BB2FB-CA4A-E269-CE7D-F0C2658256C9}"/>
              </a:ext>
              <a:ext uri="{C183D7F6-B498-43B3-948B-1728B52AA6E4}">
                <adec:decorative xmlns:adec="http://schemas.microsoft.com/office/drawing/2017/decorative" val="1"/>
              </a:ext>
            </a:extLst>
          </p:cNvPr>
          <p:cNvSpPr/>
          <p:nvPr userDrawn="1"/>
        </p:nvSpPr>
        <p:spPr bwMode="auto">
          <a:xfrm>
            <a:off x="1952332"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FBBD11A6-D15B-5C9B-5338-47920C50A7AC}"/>
              </a:ext>
              <a:ext uri="{C183D7F6-B498-43B3-948B-1728B52AA6E4}">
                <adec:decorative xmlns:adec="http://schemas.microsoft.com/office/drawing/2017/decorative" val="1"/>
              </a:ext>
            </a:extLst>
          </p:cNvPr>
          <p:cNvSpPr/>
          <p:nvPr userDrawn="1"/>
        </p:nvSpPr>
        <p:spPr bwMode="auto">
          <a:xfrm>
            <a:off x="2102259"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B9C47CE5-18D2-0A72-52BA-9210FF9819D7}"/>
              </a:ext>
              <a:ext uri="{C183D7F6-B498-43B3-948B-1728B52AA6E4}">
                <adec:decorative xmlns:adec="http://schemas.microsoft.com/office/drawing/2017/decorative" val="1"/>
              </a:ext>
            </a:extLst>
          </p:cNvPr>
          <p:cNvSpPr/>
          <p:nvPr userDrawn="1"/>
        </p:nvSpPr>
        <p:spPr bwMode="auto">
          <a:xfrm>
            <a:off x="2250431"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630637C8-3F20-1FF1-10A0-80F3609A0F43}"/>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Launched</a:t>
            </a: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841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unched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BB40DE3E-3491-5067-0E52-4187106D8A6F}"/>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61FE528B-445D-929C-E625-2998AD81F43C}"/>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Launched</a:t>
            </a:r>
          </a:p>
        </p:txBody>
      </p:sp>
      <p:sp>
        <p:nvSpPr>
          <p:cNvPr id="7" name="Rectangle 6">
            <a:extLst>
              <a:ext uri="{FF2B5EF4-FFF2-40B4-BE49-F238E27FC236}">
                <a16:creationId xmlns:a16="http://schemas.microsoft.com/office/drawing/2014/main" id="{E6AF1D02-A14F-BE73-9B37-EF7124D7982C}"/>
              </a:ext>
              <a:ext uri="{C183D7F6-B498-43B3-948B-1728B52AA6E4}">
                <adec:decorative xmlns:adec="http://schemas.microsoft.com/office/drawing/2017/decorative" val="1"/>
              </a:ext>
            </a:extLst>
          </p:cNvPr>
          <p:cNvSpPr/>
          <p:nvPr userDrawn="1"/>
        </p:nvSpPr>
        <p:spPr bwMode="auto">
          <a:xfrm>
            <a:off x="1952332"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DD47B650-302D-E532-C8A9-DB632979D838}"/>
              </a:ext>
              <a:ext uri="{C183D7F6-B498-43B3-948B-1728B52AA6E4}">
                <adec:decorative xmlns:adec="http://schemas.microsoft.com/office/drawing/2017/decorative" val="1"/>
              </a:ext>
            </a:extLst>
          </p:cNvPr>
          <p:cNvSpPr/>
          <p:nvPr userDrawn="1"/>
        </p:nvSpPr>
        <p:spPr bwMode="auto">
          <a:xfrm>
            <a:off x="2102259"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97D00CE2-1BED-2EDB-DC15-F6FE6BAF5BC3}"/>
              </a:ext>
              <a:ext uri="{C183D7F6-B498-43B3-948B-1728B52AA6E4}">
                <adec:decorative xmlns:adec="http://schemas.microsoft.com/office/drawing/2017/decorative" val="1"/>
              </a:ext>
            </a:extLst>
          </p:cNvPr>
          <p:cNvSpPr/>
          <p:nvPr userDrawn="1"/>
        </p:nvSpPr>
        <p:spPr bwMode="auto">
          <a:xfrm>
            <a:off x="2250431"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089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tirement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20" name="Rectangle 19">
            <a:extLst>
              <a:ext uri="{FF2B5EF4-FFF2-40B4-BE49-F238E27FC236}">
                <a16:creationId xmlns:a16="http://schemas.microsoft.com/office/drawing/2014/main" id="{35FFDC12-BDA4-7695-24A1-F5BB6C821C8B}"/>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E8D87456-9DE0-7BD1-E0FD-865C4677D1EB}"/>
              </a:ext>
            </a:extLst>
          </p:cNvPr>
          <p:cNvSpPr txBox="1"/>
          <p:nvPr userDrawn="1"/>
        </p:nvSpPr>
        <p:spPr>
          <a:xfrm>
            <a:off x="757180" y="195468"/>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Retirement</a:t>
            </a:r>
          </a:p>
        </p:txBody>
      </p:sp>
      <p:pic>
        <p:nvPicPr>
          <p:cNvPr id="29" name="Graphic 28">
            <a:extLst>
              <a:ext uri="{FF2B5EF4-FFF2-40B4-BE49-F238E27FC236}">
                <a16:creationId xmlns:a16="http://schemas.microsoft.com/office/drawing/2014/main" id="{663DA780-CADE-353B-AAB4-6C08CC6F5F1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1162"/>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622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tirement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20" name="Rectangle 19">
            <a:extLst>
              <a:ext uri="{FF2B5EF4-FFF2-40B4-BE49-F238E27FC236}">
                <a16:creationId xmlns:a16="http://schemas.microsoft.com/office/drawing/2014/main" id="{35FFDC12-BDA4-7695-24A1-F5BB6C821C8B}"/>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E8D87456-9DE0-7BD1-E0FD-865C4677D1EB}"/>
              </a:ext>
            </a:extLst>
          </p:cNvPr>
          <p:cNvSpPr txBox="1"/>
          <p:nvPr userDrawn="1"/>
        </p:nvSpPr>
        <p:spPr>
          <a:xfrm>
            <a:off x="757180" y="195468"/>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Retirement</a:t>
            </a:r>
          </a:p>
        </p:txBody>
      </p:sp>
      <p:pic>
        <p:nvPicPr>
          <p:cNvPr id="29" name="Graphic 28">
            <a:extLst>
              <a:ext uri="{FF2B5EF4-FFF2-40B4-BE49-F238E27FC236}">
                <a16:creationId xmlns:a16="http://schemas.microsoft.com/office/drawing/2014/main" id="{663DA780-CADE-353B-AAB4-6C08CC6F5F1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1162"/>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7587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tirement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30" name="Rectangle 29">
            <a:extLst>
              <a:ext uri="{FF2B5EF4-FFF2-40B4-BE49-F238E27FC236}">
                <a16:creationId xmlns:a16="http://schemas.microsoft.com/office/drawing/2014/main" id="{5E708930-8D45-FD37-E06B-AF00E3599B81}"/>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2C423E71-F03E-FC4A-E157-EAE679CFC47D}"/>
              </a:ext>
            </a:extLst>
          </p:cNvPr>
          <p:cNvSpPr txBox="1"/>
          <p:nvPr userDrawn="1"/>
        </p:nvSpPr>
        <p:spPr>
          <a:xfrm>
            <a:off x="757180" y="195468"/>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Retirement</a:t>
            </a:r>
          </a:p>
        </p:txBody>
      </p:sp>
      <p:pic>
        <p:nvPicPr>
          <p:cNvPr id="32" name="Graphic 31">
            <a:extLst>
              <a:ext uri="{FF2B5EF4-FFF2-40B4-BE49-F238E27FC236}">
                <a16:creationId xmlns:a16="http://schemas.microsoft.com/office/drawing/2014/main" id="{2C5B3549-0BAC-CBCC-2605-93D60F2E169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1162"/>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549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3" name="Rectangle 2">
            <a:extLst>
              <a:ext uri="{FF2B5EF4-FFF2-40B4-BE49-F238E27FC236}">
                <a16:creationId xmlns:a16="http://schemas.microsoft.com/office/drawing/2014/main" id="{A6BEC747-F656-4889-B40A-20D50596036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4106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tirement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30" name="Rectangle 29">
            <a:extLst>
              <a:ext uri="{FF2B5EF4-FFF2-40B4-BE49-F238E27FC236}">
                <a16:creationId xmlns:a16="http://schemas.microsoft.com/office/drawing/2014/main" id="{5E708930-8D45-FD37-E06B-AF00E3599B81}"/>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1" name="TextBox 30">
            <a:extLst>
              <a:ext uri="{FF2B5EF4-FFF2-40B4-BE49-F238E27FC236}">
                <a16:creationId xmlns:a16="http://schemas.microsoft.com/office/drawing/2014/main" id="{2C423E71-F03E-FC4A-E157-EAE679CFC47D}"/>
              </a:ext>
            </a:extLst>
          </p:cNvPr>
          <p:cNvSpPr txBox="1"/>
          <p:nvPr userDrawn="1"/>
        </p:nvSpPr>
        <p:spPr>
          <a:xfrm>
            <a:off x="757180" y="195468"/>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Retirement</a:t>
            </a:r>
          </a:p>
        </p:txBody>
      </p:sp>
      <p:pic>
        <p:nvPicPr>
          <p:cNvPr id="32" name="Graphic 31">
            <a:extLst>
              <a:ext uri="{FF2B5EF4-FFF2-40B4-BE49-F238E27FC236}">
                <a16:creationId xmlns:a16="http://schemas.microsoft.com/office/drawing/2014/main" id="{2C5B3549-0BAC-CBCC-2605-93D60F2E169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1162"/>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070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A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B5502594-5A2E-F942-C285-116FB1B18DA5}"/>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454142"/>
              </a:gs>
              <a:gs pos="0">
                <a:srgbClr val="B1B3B3"/>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CA0D5A8E-EECC-CA41-C6EA-0D58CF17D41F}"/>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N/A</a:t>
            </a: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2306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A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B5502594-5A2E-F942-C285-116FB1B18DA5}"/>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454142"/>
              </a:gs>
              <a:gs pos="0">
                <a:srgbClr val="B1B3B3"/>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CA0D5A8E-EECC-CA41-C6EA-0D58CF17D41F}"/>
              </a:ext>
              <a:ext uri="{C183D7F6-B498-43B3-948B-1728B52AA6E4}">
                <adec:decorative xmlns:adec="http://schemas.microsoft.com/office/drawing/2017/decorative" val="0"/>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N/A</a:t>
            </a:r>
          </a:p>
        </p:txBody>
      </p:sp>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596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wareness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7" name="Rectangle 6">
            <a:extLst>
              <a:ext uri="{FF2B5EF4-FFF2-40B4-BE49-F238E27FC236}">
                <a16:creationId xmlns:a16="http://schemas.microsoft.com/office/drawing/2014/main" id="{0798A0DC-1DD4-763D-9823-57170BC085EC}"/>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A952E37B-628F-BCA6-A8C1-86C17B547BBB}"/>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Awareness</a:t>
            </a:r>
          </a:p>
        </p:txBody>
      </p:sp>
      <p:pic>
        <p:nvPicPr>
          <p:cNvPr id="20" name="Graphic 19">
            <a:extLst>
              <a:ext uri="{FF2B5EF4-FFF2-40B4-BE49-F238E27FC236}">
                <a16:creationId xmlns:a16="http://schemas.microsoft.com/office/drawing/2014/main" id="{DCD851C8-8F92-E0A9-8BF9-DAD9B63A456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3036"/>
            <a:ext cx="365059" cy="365059"/>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493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wareness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7" name="Rectangle 6">
            <a:extLst>
              <a:ext uri="{FF2B5EF4-FFF2-40B4-BE49-F238E27FC236}">
                <a16:creationId xmlns:a16="http://schemas.microsoft.com/office/drawing/2014/main" id="{0798A0DC-1DD4-763D-9823-57170BC085EC}"/>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A952E37B-628F-BCA6-A8C1-86C17B547BBB}"/>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Awareness</a:t>
            </a:r>
          </a:p>
        </p:txBody>
      </p:sp>
      <p:pic>
        <p:nvPicPr>
          <p:cNvPr id="20" name="Graphic 19">
            <a:extLst>
              <a:ext uri="{FF2B5EF4-FFF2-40B4-BE49-F238E27FC236}">
                <a16:creationId xmlns:a16="http://schemas.microsoft.com/office/drawing/2014/main" id="{DCD851C8-8F92-E0A9-8BF9-DAD9B63A4564}"/>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3036"/>
            <a:ext cx="365059" cy="365059"/>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313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wareness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D8CD7C1F-CFCC-0CC6-50D9-C1147DB25B90}"/>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7F26F155-7EE1-ECAD-857A-B1A4FABBD715}"/>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Awareness</a:t>
            </a:r>
          </a:p>
        </p:txBody>
      </p:sp>
      <p:pic>
        <p:nvPicPr>
          <p:cNvPr id="7" name="Graphic 6">
            <a:extLst>
              <a:ext uri="{FF2B5EF4-FFF2-40B4-BE49-F238E27FC236}">
                <a16:creationId xmlns:a16="http://schemas.microsoft.com/office/drawing/2014/main" id="{099FE1D0-568E-2239-F164-96362785F6E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3036"/>
            <a:ext cx="365059" cy="365059"/>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258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wareness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479AB6E7-6A0A-D2F3-2C75-F1A877A823E6}"/>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0F9C8105-8E38-5895-C980-217DEE566E85}"/>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Awareness</a:t>
            </a:r>
          </a:p>
        </p:txBody>
      </p:sp>
      <p:pic>
        <p:nvPicPr>
          <p:cNvPr id="7" name="Graphic 6">
            <a:extLst>
              <a:ext uri="{FF2B5EF4-FFF2-40B4-BE49-F238E27FC236}">
                <a16:creationId xmlns:a16="http://schemas.microsoft.com/office/drawing/2014/main" id="{8CF394A2-5054-0E0F-3281-3E0D2610214A}"/>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4168" y="123036"/>
            <a:ext cx="365059" cy="365059"/>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4422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pare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2729E22B-2652-49BA-B1DF-5A00E870D017}"/>
              </a:ext>
              <a:ext uri="{C183D7F6-B498-43B3-948B-1728B52AA6E4}">
                <adec:decorative xmlns:adec="http://schemas.microsoft.com/office/drawing/2017/decorative" val="1"/>
              </a:ext>
            </a:extLst>
          </p:cNvPr>
          <p:cNvSpPr/>
          <p:nvPr userDrawn="1"/>
        </p:nvSpPr>
        <p:spPr bwMode="auto">
          <a:xfrm>
            <a:off x="644616" y="-240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25B9356-B6FA-B7AA-4463-3BB77DDA91B9}"/>
              </a:ext>
            </a:extLst>
          </p:cNvPr>
          <p:cNvSpPr txBox="1"/>
          <p:nvPr userDrawn="1"/>
        </p:nvSpPr>
        <p:spPr>
          <a:xfrm>
            <a:off x="757180" y="19210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Prepare</a:t>
            </a:r>
          </a:p>
        </p:txBody>
      </p:sp>
      <p:pic>
        <p:nvPicPr>
          <p:cNvPr id="21" name="Graphic 20">
            <a:extLst>
              <a:ext uri="{FF2B5EF4-FFF2-40B4-BE49-F238E27FC236}">
                <a16:creationId xmlns:a16="http://schemas.microsoft.com/office/drawing/2014/main" id="{90BFBA0D-3942-2550-F44F-4720DCC6EA1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0439" y="145433"/>
            <a:ext cx="308788" cy="308788"/>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2454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pare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2729E22B-2652-49BA-B1DF-5A00E870D017}"/>
              </a:ext>
              <a:ext uri="{C183D7F6-B498-43B3-948B-1728B52AA6E4}">
                <adec:decorative xmlns:adec="http://schemas.microsoft.com/office/drawing/2017/decorative" val="1"/>
              </a:ext>
            </a:extLst>
          </p:cNvPr>
          <p:cNvSpPr/>
          <p:nvPr userDrawn="1"/>
        </p:nvSpPr>
        <p:spPr bwMode="auto">
          <a:xfrm>
            <a:off x="644616" y="-240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25B9356-B6FA-B7AA-4463-3BB77DDA91B9}"/>
              </a:ext>
            </a:extLst>
          </p:cNvPr>
          <p:cNvSpPr txBox="1"/>
          <p:nvPr userDrawn="1"/>
        </p:nvSpPr>
        <p:spPr>
          <a:xfrm>
            <a:off x="757180" y="19210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Prepare</a:t>
            </a:r>
          </a:p>
        </p:txBody>
      </p:sp>
      <p:pic>
        <p:nvPicPr>
          <p:cNvPr id="21" name="Graphic 20">
            <a:extLst>
              <a:ext uri="{FF2B5EF4-FFF2-40B4-BE49-F238E27FC236}">
                <a16:creationId xmlns:a16="http://schemas.microsoft.com/office/drawing/2014/main" id="{90BFBA0D-3942-2550-F44F-4720DCC6EA1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0439" y="145433"/>
            <a:ext cx="308788" cy="308788"/>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1851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296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pare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12B79C76-6404-61A1-583B-946D10651533}"/>
              </a:ext>
              <a:ext uri="{C183D7F6-B498-43B3-948B-1728B52AA6E4}">
                <adec:decorative xmlns:adec="http://schemas.microsoft.com/office/drawing/2017/decorative" val="1"/>
              </a:ext>
            </a:extLst>
          </p:cNvPr>
          <p:cNvSpPr/>
          <p:nvPr userDrawn="1"/>
        </p:nvSpPr>
        <p:spPr bwMode="auto">
          <a:xfrm>
            <a:off x="644616" y="-240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296E8914-6058-57EA-E842-51CDAB8F94CB}"/>
              </a:ext>
            </a:extLst>
          </p:cNvPr>
          <p:cNvSpPr txBox="1"/>
          <p:nvPr userDrawn="1"/>
        </p:nvSpPr>
        <p:spPr>
          <a:xfrm>
            <a:off x="757180" y="19210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Prepare</a:t>
            </a:r>
          </a:p>
        </p:txBody>
      </p:sp>
      <p:pic>
        <p:nvPicPr>
          <p:cNvPr id="26" name="Graphic 25">
            <a:extLst>
              <a:ext uri="{FF2B5EF4-FFF2-40B4-BE49-F238E27FC236}">
                <a16:creationId xmlns:a16="http://schemas.microsoft.com/office/drawing/2014/main" id="{D02E71A8-076A-3180-35E9-CD07CF06C55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0439" y="145433"/>
            <a:ext cx="308788" cy="308788"/>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5288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E65DCBA-FF6A-0CFE-9A6C-3ED8C2E0CBC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31934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pare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12B79C76-6404-61A1-583B-946D10651533}"/>
              </a:ext>
              <a:ext uri="{C183D7F6-B498-43B3-948B-1728B52AA6E4}">
                <adec:decorative xmlns:adec="http://schemas.microsoft.com/office/drawing/2017/decorative" val="1"/>
              </a:ext>
            </a:extLst>
          </p:cNvPr>
          <p:cNvSpPr/>
          <p:nvPr userDrawn="1"/>
        </p:nvSpPr>
        <p:spPr bwMode="auto">
          <a:xfrm>
            <a:off x="644616" y="-240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296E8914-6058-57EA-E842-51CDAB8F94CB}"/>
              </a:ext>
            </a:extLst>
          </p:cNvPr>
          <p:cNvSpPr txBox="1"/>
          <p:nvPr userDrawn="1"/>
        </p:nvSpPr>
        <p:spPr>
          <a:xfrm>
            <a:off x="757180" y="19210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Prepare</a:t>
            </a:r>
          </a:p>
        </p:txBody>
      </p:sp>
      <p:pic>
        <p:nvPicPr>
          <p:cNvPr id="26" name="Graphic 25">
            <a:extLst>
              <a:ext uri="{FF2B5EF4-FFF2-40B4-BE49-F238E27FC236}">
                <a16:creationId xmlns:a16="http://schemas.microsoft.com/office/drawing/2014/main" id="{D02E71A8-076A-3180-35E9-CD07CF06C55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0439" y="145433"/>
            <a:ext cx="308788" cy="308788"/>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3319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nceled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7" name="Rectangle 6">
            <a:extLst>
              <a:ext uri="{FF2B5EF4-FFF2-40B4-BE49-F238E27FC236}">
                <a16:creationId xmlns:a16="http://schemas.microsoft.com/office/drawing/2014/main" id="{BD241644-CBC4-CCBB-F729-5A8C07793940}"/>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2E82B9DE-CF6A-A55F-BBAE-1935ED838AAC}"/>
              </a:ext>
            </a:extLst>
          </p:cNvPr>
          <p:cNvSpPr txBox="1"/>
          <p:nvPr userDrawn="1"/>
        </p:nvSpPr>
        <p:spPr>
          <a:xfrm>
            <a:off x="757180" y="209379"/>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Cancel</a:t>
            </a:r>
            <a:r>
              <a:rPr lang="en-US" sz="1400" b="1">
                <a:solidFill>
                  <a:srgbClr val="FFFFFF"/>
                </a:solidFill>
                <a:latin typeface="Segoe UI" panose="020B0502040204020203" pitchFamily="34" charset="0"/>
                <a:cs typeface="Segoe UI" panose="020B0502040204020203" pitchFamily="34" charset="0"/>
              </a:rPr>
              <a:t>l</a:t>
            </a:r>
            <a:r>
              <a:rPr lang="en-DE" sz="1400" b="1">
                <a:solidFill>
                  <a:srgbClr val="FFFFFF"/>
                </a:solidFill>
                <a:latin typeface="Segoe UI" panose="020B0502040204020203" pitchFamily="34" charset="0"/>
                <a:cs typeface="Segoe UI" panose="020B0502040204020203" pitchFamily="34" charset="0"/>
              </a:rPr>
              <a:t>ed</a:t>
            </a:r>
          </a:p>
        </p:txBody>
      </p:sp>
      <p:pic>
        <p:nvPicPr>
          <p:cNvPr id="20" name="Graphic 19">
            <a:extLst>
              <a:ext uri="{FF2B5EF4-FFF2-40B4-BE49-F238E27FC236}">
                <a16:creationId xmlns:a16="http://schemas.microsoft.com/office/drawing/2014/main" id="{FBE8B194-BB45-393E-B62E-F2DAD5A9EB6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85176" y="120240"/>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994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nceled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7" name="Rectangle 6">
            <a:extLst>
              <a:ext uri="{FF2B5EF4-FFF2-40B4-BE49-F238E27FC236}">
                <a16:creationId xmlns:a16="http://schemas.microsoft.com/office/drawing/2014/main" id="{BD241644-CBC4-CCBB-F729-5A8C07793940}"/>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2E82B9DE-CF6A-A55F-BBAE-1935ED838AAC}"/>
              </a:ext>
            </a:extLst>
          </p:cNvPr>
          <p:cNvSpPr txBox="1"/>
          <p:nvPr userDrawn="1"/>
        </p:nvSpPr>
        <p:spPr>
          <a:xfrm>
            <a:off x="815052" y="194546"/>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Cancel</a:t>
            </a:r>
            <a:r>
              <a:rPr lang="en-US" sz="1400" b="1">
                <a:solidFill>
                  <a:srgbClr val="FFFFFF"/>
                </a:solidFill>
                <a:latin typeface="Segoe UI" panose="020B0502040204020203" pitchFamily="34" charset="0"/>
                <a:cs typeface="Segoe UI" panose="020B0502040204020203" pitchFamily="34" charset="0"/>
              </a:rPr>
              <a:t>l</a:t>
            </a:r>
            <a:r>
              <a:rPr lang="en-DE" sz="1400" b="1">
                <a:solidFill>
                  <a:srgbClr val="FFFFFF"/>
                </a:solidFill>
                <a:latin typeface="Segoe UI" panose="020B0502040204020203" pitchFamily="34" charset="0"/>
                <a:cs typeface="Segoe UI" panose="020B0502040204020203" pitchFamily="34" charset="0"/>
              </a:rPr>
              <a:t>ed</a:t>
            </a:r>
          </a:p>
        </p:txBody>
      </p:sp>
      <p:pic>
        <p:nvPicPr>
          <p:cNvPr id="20" name="Graphic 19">
            <a:extLst>
              <a:ext uri="{FF2B5EF4-FFF2-40B4-BE49-F238E27FC236}">
                <a16:creationId xmlns:a16="http://schemas.microsoft.com/office/drawing/2014/main" id="{FBE8B194-BB45-393E-B62E-F2DAD5A9EB6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06116" y="120240"/>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857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anceled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6E7DB4DA-E058-9DE7-DD70-5BBF11C8CE2F}"/>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E3BB823-D5CD-ADA3-6ABA-AF5597FDCC43}"/>
              </a:ext>
            </a:extLst>
          </p:cNvPr>
          <p:cNvSpPr txBox="1"/>
          <p:nvPr userDrawn="1"/>
        </p:nvSpPr>
        <p:spPr>
          <a:xfrm>
            <a:off x="757180" y="17192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Canceled</a:t>
            </a:r>
          </a:p>
        </p:txBody>
      </p:sp>
      <p:pic>
        <p:nvPicPr>
          <p:cNvPr id="7" name="Graphic 6">
            <a:extLst>
              <a:ext uri="{FF2B5EF4-FFF2-40B4-BE49-F238E27FC236}">
                <a16:creationId xmlns:a16="http://schemas.microsoft.com/office/drawing/2014/main" id="{65931459-8A9A-9546-EF6E-879D009E157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6141" y="97619"/>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0397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nceled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AD34417E-A3F4-397B-6792-0E35B09AEF0F}"/>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A493DFAA-8E07-1926-A65E-90CE23E6AE95}"/>
              </a:ext>
            </a:extLst>
          </p:cNvPr>
          <p:cNvSpPr txBox="1"/>
          <p:nvPr userDrawn="1"/>
        </p:nvSpPr>
        <p:spPr>
          <a:xfrm>
            <a:off x="757180" y="17192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Canceled</a:t>
            </a:r>
          </a:p>
        </p:txBody>
      </p:sp>
      <p:pic>
        <p:nvPicPr>
          <p:cNvPr id="7" name="Graphic 6">
            <a:extLst>
              <a:ext uri="{FF2B5EF4-FFF2-40B4-BE49-F238E27FC236}">
                <a16:creationId xmlns:a16="http://schemas.microsoft.com/office/drawing/2014/main" id="{8AD3CDDA-B272-1913-4C1D-C49C6EFCEED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6141" y="97619"/>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02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precated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26" name="Rectangle 25">
            <a:extLst>
              <a:ext uri="{FF2B5EF4-FFF2-40B4-BE49-F238E27FC236}">
                <a16:creationId xmlns:a16="http://schemas.microsoft.com/office/drawing/2014/main" id="{41FD3A40-B2F9-1874-7819-D3FC6CECD68A}"/>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1996D3F2-362B-A365-77B0-C3C54FE9D412}"/>
              </a:ext>
            </a:extLst>
          </p:cNvPr>
          <p:cNvSpPr txBox="1"/>
          <p:nvPr userDrawn="1"/>
        </p:nvSpPr>
        <p:spPr>
          <a:xfrm>
            <a:off x="757180" y="17192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panose="020B0502040204020203" pitchFamily="34" charset="0"/>
                <a:cs typeface="Segoe UI" panose="020B0502040204020203" pitchFamily="34" charset="0"/>
              </a:rPr>
              <a:t>Deprecated</a:t>
            </a:r>
            <a:endParaRPr lang="en-DE" sz="1400" b="1">
              <a:solidFill>
                <a:srgbClr val="FFFFFF"/>
              </a:solidFill>
              <a:latin typeface="Segoe UI" panose="020B0502040204020203" pitchFamily="34" charset="0"/>
              <a:cs typeface="Segoe UI" panose="020B0502040204020203" pitchFamily="34" charset="0"/>
            </a:endParaRPr>
          </a:p>
        </p:txBody>
      </p:sp>
      <p:pic>
        <p:nvPicPr>
          <p:cNvPr id="29" name="Graphic 28">
            <a:extLst>
              <a:ext uri="{FF2B5EF4-FFF2-40B4-BE49-F238E27FC236}">
                <a16:creationId xmlns:a16="http://schemas.microsoft.com/office/drawing/2014/main" id="{2B421101-D590-8A4B-D729-4D3D748B5C4B}"/>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6141" y="97619"/>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6331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precated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7" name="Rectangle 6">
            <a:extLst>
              <a:ext uri="{FF2B5EF4-FFF2-40B4-BE49-F238E27FC236}">
                <a16:creationId xmlns:a16="http://schemas.microsoft.com/office/drawing/2014/main" id="{BD241644-CBC4-CCBB-F729-5A8C07793940}"/>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TextBox 18">
            <a:extLst>
              <a:ext uri="{FF2B5EF4-FFF2-40B4-BE49-F238E27FC236}">
                <a16:creationId xmlns:a16="http://schemas.microsoft.com/office/drawing/2014/main" id="{2E82B9DE-CF6A-A55F-BBAE-1935ED838AAC}"/>
              </a:ext>
            </a:extLst>
          </p:cNvPr>
          <p:cNvSpPr txBox="1"/>
          <p:nvPr userDrawn="1"/>
        </p:nvSpPr>
        <p:spPr>
          <a:xfrm>
            <a:off x="757180" y="17192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panose="020B0502040204020203" pitchFamily="34" charset="0"/>
                <a:cs typeface="Segoe UI" panose="020B0502040204020203" pitchFamily="34" charset="0"/>
              </a:rPr>
              <a:t>Deprecated</a:t>
            </a:r>
            <a:endParaRPr lang="en-DE" sz="1400" b="1">
              <a:solidFill>
                <a:srgbClr val="FFFFFF"/>
              </a:solidFill>
              <a:latin typeface="Segoe UI" panose="020B0502040204020203" pitchFamily="34" charset="0"/>
              <a:cs typeface="Segoe UI" panose="020B0502040204020203" pitchFamily="34" charset="0"/>
            </a:endParaRPr>
          </a:p>
        </p:txBody>
      </p:sp>
      <p:pic>
        <p:nvPicPr>
          <p:cNvPr id="20" name="Graphic 19">
            <a:extLst>
              <a:ext uri="{FF2B5EF4-FFF2-40B4-BE49-F238E27FC236}">
                <a16:creationId xmlns:a16="http://schemas.microsoft.com/office/drawing/2014/main" id="{FBE8B194-BB45-393E-B62E-F2DAD5A9EB67}"/>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6141" y="97619"/>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09"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505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precated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6E7DB4DA-E058-9DE7-DD70-5BBF11C8CE2F}"/>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E3BB823-D5CD-ADA3-6ABA-AF5597FDCC43}"/>
              </a:ext>
            </a:extLst>
          </p:cNvPr>
          <p:cNvSpPr txBox="1"/>
          <p:nvPr userDrawn="1"/>
        </p:nvSpPr>
        <p:spPr>
          <a:xfrm>
            <a:off x="757180" y="17192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panose="020B0502040204020203" pitchFamily="34" charset="0"/>
                <a:cs typeface="Segoe UI" panose="020B0502040204020203" pitchFamily="34" charset="0"/>
              </a:rPr>
              <a:t>Deprecated</a:t>
            </a:r>
            <a:endParaRPr lang="en-DE" sz="1400" b="1">
              <a:solidFill>
                <a:srgbClr val="FFFFFF"/>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65931459-8A9A-9546-EF6E-879D009E157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6141" y="97619"/>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7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precated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6E7DB4DA-E058-9DE7-DD70-5BBF11C8CE2F}"/>
              </a:ext>
              <a:ext uri="{C183D7F6-B498-43B3-948B-1728B52AA6E4}">
                <adec:decorative xmlns:adec="http://schemas.microsoft.com/office/drawing/2017/decorative" val="1"/>
              </a:ext>
            </a:extLst>
          </p:cNvPr>
          <p:cNvSpPr/>
          <p:nvPr userDrawn="1"/>
        </p:nvSpPr>
        <p:spPr bwMode="auto">
          <a:xfrm>
            <a:off x="644616" y="954"/>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9E3BB823-D5CD-ADA3-6ABA-AF5597FDCC43}"/>
              </a:ext>
            </a:extLst>
          </p:cNvPr>
          <p:cNvSpPr txBox="1"/>
          <p:nvPr userDrawn="1"/>
        </p:nvSpPr>
        <p:spPr>
          <a:xfrm>
            <a:off x="757180" y="171925"/>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panose="020B0502040204020203" pitchFamily="34" charset="0"/>
                <a:cs typeface="Segoe UI" panose="020B0502040204020203" pitchFamily="34" charset="0"/>
              </a:rPr>
              <a:t>Deprecated</a:t>
            </a:r>
            <a:endParaRPr lang="en-DE" sz="1400" b="1">
              <a:solidFill>
                <a:srgbClr val="FFFFFF"/>
              </a:solidFill>
              <a:latin typeface="Segoe UI" panose="020B0502040204020203" pitchFamily="34" charset="0"/>
              <a:cs typeface="Segoe UI" panose="020B0502040204020203" pitchFamily="34" charset="0"/>
            </a:endParaRPr>
          </a:p>
        </p:txBody>
      </p:sp>
      <p:pic>
        <p:nvPicPr>
          <p:cNvPr id="7" name="Graphic 6">
            <a:extLst>
              <a:ext uri="{FF2B5EF4-FFF2-40B4-BE49-F238E27FC236}">
                <a16:creationId xmlns:a16="http://schemas.microsoft.com/office/drawing/2014/main" id="{65931459-8A9A-9546-EF6E-879D009E157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46141" y="97619"/>
            <a:ext cx="364056" cy="364056"/>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078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stponed with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431B46EE-6C4A-452B-FB4D-AE0E58A96385}"/>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3C3F0840-69A8-25FE-8749-5C2533280E25}"/>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Postponed</a:t>
            </a:r>
          </a:p>
        </p:txBody>
      </p:sp>
      <p:pic>
        <p:nvPicPr>
          <p:cNvPr id="7" name="Graphic 6">
            <a:extLst>
              <a:ext uri="{FF2B5EF4-FFF2-40B4-BE49-F238E27FC236}">
                <a16:creationId xmlns:a16="http://schemas.microsoft.com/office/drawing/2014/main" id="{E39AAD53-C2BC-9506-E32B-39626622600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9361" y="151677"/>
            <a:ext cx="307777" cy="307777"/>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2344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756DE36-7F8D-87EC-93A4-8774336F8898}"/>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788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stponed without image">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4" name="Rectangle 3">
            <a:extLst>
              <a:ext uri="{FF2B5EF4-FFF2-40B4-BE49-F238E27FC236}">
                <a16:creationId xmlns:a16="http://schemas.microsoft.com/office/drawing/2014/main" id="{431B46EE-6C4A-452B-FB4D-AE0E58A96385}"/>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3C3F0840-69A8-25FE-8749-5C2533280E25}"/>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Postponed</a:t>
            </a:r>
          </a:p>
        </p:txBody>
      </p:sp>
      <p:pic>
        <p:nvPicPr>
          <p:cNvPr id="7" name="Graphic 6">
            <a:extLst>
              <a:ext uri="{FF2B5EF4-FFF2-40B4-BE49-F238E27FC236}">
                <a16:creationId xmlns:a16="http://schemas.microsoft.com/office/drawing/2014/main" id="{E39AAD53-C2BC-9506-E32B-39626622600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9361" y="151677"/>
            <a:ext cx="307777" cy="307777"/>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3" y="1655764"/>
            <a:ext cx="1101852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2" y="6274314"/>
            <a:ext cx="6746785"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2879"/>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54185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stponed with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EB3180C3-2CF6-011E-3FCD-EEEE1840F412}"/>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5B7CED89-F8D1-0B91-F566-08EE5C15B006}"/>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Postponed</a:t>
            </a:r>
          </a:p>
        </p:txBody>
      </p:sp>
      <p:pic>
        <p:nvPicPr>
          <p:cNvPr id="26" name="Graphic 25">
            <a:extLst>
              <a:ext uri="{FF2B5EF4-FFF2-40B4-BE49-F238E27FC236}">
                <a16:creationId xmlns:a16="http://schemas.microsoft.com/office/drawing/2014/main" id="{796AA1AA-2E84-D3A4-EF65-3C77EA28091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9361" y="151677"/>
            <a:ext cx="307777" cy="307777"/>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406908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5661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stponed without image and sku">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276E1A5-8448-AEEC-B00B-41E5BD26B222}"/>
              </a:ext>
              <a:ext uri="{C183D7F6-B498-43B3-948B-1728B52AA6E4}">
                <adec:decorative xmlns:adec="http://schemas.microsoft.com/office/drawing/2017/decorative" val="1"/>
              </a:ext>
            </a:extLst>
          </p:cNvPr>
          <p:cNvSpPr/>
          <p:nvPr userDrawn="1"/>
        </p:nvSpPr>
        <p:spPr bwMode="auto">
          <a:xfrm>
            <a:off x="0" y="6085490"/>
            <a:ext cx="12192000" cy="772509"/>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EB3180C3-2CF6-011E-3FCD-EEEE1840F412}"/>
              </a:ext>
              <a:ext uri="{C183D7F6-B498-43B3-948B-1728B52AA6E4}">
                <adec:decorative xmlns:adec="http://schemas.microsoft.com/office/drawing/2017/decorative" val="1"/>
              </a:ext>
            </a:extLst>
          </p:cNvPr>
          <p:cNvSpPr/>
          <p:nvPr userDrawn="1"/>
        </p:nvSpPr>
        <p:spPr bwMode="auto">
          <a:xfrm>
            <a:off x="644616" y="3329"/>
            <a:ext cx="1800410" cy="604473"/>
          </a:xfrm>
          <a:prstGeom prst="rect">
            <a:avLst/>
          </a:prstGeom>
          <a:gradFill>
            <a:gsLst>
              <a:gs pos="100000">
                <a:srgbClr val="C00000"/>
              </a:gs>
              <a:gs pos="0">
                <a:srgbClr val="FF000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5B7CED89-F8D1-0B91-F566-08EE5C15B006}"/>
              </a:ext>
            </a:extLst>
          </p:cNvPr>
          <p:cNvSpPr txBox="1"/>
          <p:nvPr userDrawn="1"/>
        </p:nvSpPr>
        <p:spPr>
          <a:xfrm>
            <a:off x="757180" y="197843"/>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Postponed</a:t>
            </a:r>
          </a:p>
        </p:txBody>
      </p:sp>
      <p:pic>
        <p:nvPicPr>
          <p:cNvPr id="26" name="Graphic 25">
            <a:extLst>
              <a:ext uri="{FF2B5EF4-FFF2-40B4-BE49-F238E27FC236}">
                <a16:creationId xmlns:a16="http://schemas.microsoft.com/office/drawing/2014/main" id="{796AA1AA-2E84-D3A4-EF65-3C77EA28091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79361" y="151677"/>
            <a:ext cx="307777" cy="307777"/>
          </a:xfrm>
          <a:prstGeom prst="rect">
            <a:avLst/>
          </a:prstGeom>
        </p:spPr>
      </p:pic>
      <p:sp>
        <p:nvSpPr>
          <p:cNvPr id="9" name="Text Placeholder 2">
            <a:extLst>
              <a:ext uri="{FF2B5EF4-FFF2-40B4-BE49-F238E27FC236}">
                <a16:creationId xmlns:a16="http://schemas.microsoft.com/office/drawing/2014/main" id="{B8A801C0-9CB0-79D8-3F17-1EFDA787A337}"/>
              </a:ext>
            </a:extLst>
          </p:cNvPr>
          <p:cNvSpPr>
            <a:spLocks noGrp="1"/>
          </p:cNvSpPr>
          <p:nvPr>
            <p:ph type="body" sz="quarter" idx="12" hasCustomPrompt="1"/>
          </p:nvPr>
        </p:nvSpPr>
        <p:spPr>
          <a:xfrm>
            <a:off x="2624797" y="209935"/>
            <a:ext cx="1603905" cy="215444"/>
          </a:xfrm>
        </p:spPr>
        <p:txBody>
          <a:bodyPr/>
          <a:lstStyle>
            <a:lvl1pPr marL="0" indent="0">
              <a:buNone/>
              <a:defRPr sz="1400" b="1">
                <a:latin typeface="Segoe UI" panose="020B0502040204020203" pitchFamily="34" charset="0"/>
                <a:cs typeface="Segoe UI" panose="020B0502040204020203" pitchFamily="34" charset="0"/>
              </a:defRPr>
            </a:lvl1pPr>
          </a:lstStyle>
          <a:p>
            <a:pPr lvl="0"/>
            <a:r>
              <a:rPr lang="en-US" err="1"/>
              <a:t>ReleaseDate</a:t>
            </a:r>
            <a:endParaRPr lang="en-DE"/>
          </a:p>
        </p:txBody>
      </p:sp>
      <p:sp>
        <p:nvSpPr>
          <p:cNvPr id="13" name="Text Placeholder 2">
            <a:extLst>
              <a:ext uri="{FF2B5EF4-FFF2-40B4-BE49-F238E27FC236}">
                <a16:creationId xmlns:a16="http://schemas.microsoft.com/office/drawing/2014/main" id="{A63AF0B7-1112-F806-A528-4062FA2AD321}"/>
              </a:ext>
            </a:extLst>
          </p:cNvPr>
          <p:cNvSpPr>
            <a:spLocks noGrp="1"/>
          </p:cNvSpPr>
          <p:nvPr>
            <p:ph type="body" sz="quarter" idx="14" hasCustomPrompt="1"/>
          </p:nvPr>
        </p:nvSpPr>
        <p:spPr>
          <a:xfrm>
            <a:off x="4643437" y="209935"/>
            <a:ext cx="2320363" cy="215444"/>
          </a:xfrm>
        </p:spPr>
        <p:txBody>
          <a:bodyPr/>
          <a:lstStyle>
            <a:lvl1pPr marL="0" indent="0">
              <a:buNone/>
              <a:defRPr sz="1400">
                <a:solidFill>
                  <a:schemeClr val="tx1"/>
                </a:solidFill>
                <a:latin typeface="Segoe UI" panose="020B0502040204020203" pitchFamily="34" charset="0"/>
                <a:cs typeface="Segoe UI" panose="020B0502040204020203" pitchFamily="34" charset="0"/>
              </a:defRPr>
            </a:lvl1pPr>
          </a:lstStyle>
          <a:p>
            <a:pPr lvl="0"/>
            <a:r>
              <a:rPr lang="en-US" err="1"/>
              <a:t>McId</a:t>
            </a:r>
            <a:endParaRPr lang="en-DE"/>
          </a:p>
        </p:txBody>
      </p:sp>
      <p:sp>
        <p:nvSpPr>
          <p:cNvPr id="11" name="Text Placeholder 2">
            <a:extLst>
              <a:ext uri="{FF2B5EF4-FFF2-40B4-BE49-F238E27FC236}">
                <a16:creationId xmlns:a16="http://schemas.microsoft.com/office/drawing/2014/main" id="{8FAB433D-A064-55DB-1777-79AF5DA5A5A4}"/>
              </a:ext>
            </a:extLst>
          </p:cNvPr>
          <p:cNvSpPr>
            <a:spLocks noGrp="1"/>
          </p:cNvSpPr>
          <p:nvPr>
            <p:ph type="body" sz="quarter" idx="15" hasCustomPrompt="1"/>
          </p:nvPr>
        </p:nvSpPr>
        <p:spPr>
          <a:xfrm>
            <a:off x="7335747" y="209379"/>
            <a:ext cx="4523409"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US"/>
              <a:t>Platform</a:t>
            </a:r>
            <a:endParaRPr lang="en-DE"/>
          </a:p>
        </p:txBody>
      </p:sp>
      <p:sp>
        <p:nvSpPr>
          <p:cNvPr id="3" name="Title 2">
            <a:extLst>
              <a:ext uri="{FF2B5EF4-FFF2-40B4-BE49-F238E27FC236}">
                <a16:creationId xmlns:a16="http://schemas.microsoft.com/office/drawing/2014/main" id="{5E811DC1-58A6-A8CA-FDAC-8CA14F23969B}"/>
              </a:ext>
            </a:extLst>
          </p:cNvPr>
          <p:cNvSpPr>
            <a:spLocks noGrp="1"/>
          </p:cNvSpPr>
          <p:nvPr>
            <p:ph type="title" hasCustomPrompt="1"/>
          </p:nvPr>
        </p:nvSpPr>
        <p:spPr>
          <a:xfrm>
            <a:off x="570752" y="856262"/>
            <a:ext cx="11018520" cy="307777"/>
          </a:xfrm>
        </p:spPr>
        <p:txBody>
          <a:bodyPr/>
          <a:lstStyle>
            <a:lvl1pPr marL="0" algn="l" defTabSz="932742" rtl="0" eaLnBrk="1" latinLnBrk="0" hangingPunct="1">
              <a:lnSpc>
                <a:spcPct val="100000"/>
              </a:lnSpc>
              <a:spcBef>
                <a:spcPct val="0"/>
              </a:spcBef>
              <a:buNone/>
              <a:defRPr lang="en-DE" sz="2000" b="0" kern="1200" cap="none" spc="-50" baseline="0" dirty="0">
                <a:ln w="3175">
                  <a:noFill/>
                </a:ln>
                <a:solidFill>
                  <a:schemeClr val="tx1"/>
                </a:solidFill>
                <a:effectLst/>
                <a:latin typeface="+mj-lt"/>
                <a:ea typeface="+mn-ea"/>
                <a:cs typeface="Segoe UI" pitchFamily="34" charset="0"/>
              </a:defRPr>
            </a:lvl1pPr>
          </a:lstStyle>
          <a:p>
            <a:r>
              <a:rPr lang="en-US"/>
              <a:t>Title</a:t>
            </a:r>
            <a:endParaRPr lang="en-DE"/>
          </a:p>
        </p:txBody>
      </p:sp>
      <p:sp>
        <p:nvSpPr>
          <p:cNvPr id="16" name="Text Placeholder 7">
            <a:extLst>
              <a:ext uri="{FF2B5EF4-FFF2-40B4-BE49-F238E27FC236}">
                <a16:creationId xmlns:a16="http://schemas.microsoft.com/office/drawing/2014/main" id="{9F4E9B3F-F0D7-C0F7-8816-21555EA95AA5}"/>
              </a:ext>
            </a:extLst>
          </p:cNvPr>
          <p:cNvSpPr>
            <a:spLocks noGrp="1"/>
          </p:cNvSpPr>
          <p:nvPr>
            <p:ph type="body" sz="quarter" idx="16" hasCustomPrompt="1"/>
          </p:nvPr>
        </p:nvSpPr>
        <p:spPr>
          <a:xfrm>
            <a:off x="588962" y="1655764"/>
            <a:ext cx="11000310" cy="4345974"/>
          </a:xfrm>
        </p:spPr>
        <p:txBody>
          <a:bodyPr/>
          <a:lstStyle>
            <a:lvl1pPr marL="0" indent="0">
              <a:buNone/>
              <a:defRPr sz="1600">
                <a:latin typeface="Segoe UI" panose="020B0502040204020203" pitchFamily="34" charset="0"/>
                <a:cs typeface="Segoe UI" panose="020B0502040204020203" pitchFamily="34" charset="0"/>
              </a:defRPr>
            </a:lvl1pPr>
          </a:lstStyle>
          <a:p>
            <a:pPr lvl="0"/>
            <a:r>
              <a:rPr lang="en-US"/>
              <a:t>Description</a:t>
            </a:r>
            <a:endParaRPr lang="en-DE"/>
          </a:p>
        </p:txBody>
      </p:sp>
      <p:sp>
        <p:nvSpPr>
          <p:cNvPr id="18" name="Text Placeholder 8">
            <a:extLst>
              <a:ext uri="{FF2B5EF4-FFF2-40B4-BE49-F238E27FC236}">
                <a16:creationId xmlns:a16="http://schemas.microsoft.com/office/drawing/2014/main" id="{23F5B061-5817-ED35-988F-BEB6200A335D}"/>
              </a:ext>
              <a:ext uri="{C183D7F6-B498-43B3-948B-1728B52AA6E4}">
                <adec:decorative xmlns:adec="http://schemas.microsoft.com/office/drawing/2017/decorative" val="1"/>
              </a:ext>
            </a:extLst>
          </p:cNvPr>
          <p:cNvSpPr>
            <a:spLocks noGrp="1"/>
          </p:cNvSpPr>
          <p:nvPr>
            <p:ph type="body" sz="quarter" idx="17" hasCustomPrompt="1"/>
          </p:nvPr>
        </p:nvSpPr>
        <p:spPr>
          <a:xfrm>
            <a:off x="588963" y="6274314"/>
            <a:ext cx="6078484" cy="189098"/>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US"/>
              <a:t>Link1</a:t>
            </a:r>
            <a:endParaRPr lang="en-DE"/>
          </a:p>
        </p:txBody>
      </p:sp>
      <p:pic>
        <p:nvPicPr>
          <p:cNvPr id="27" name="Graphic 26">
            <a:extLst>
              <a:ext uri="{FF2B5EF4-FFF2-40B4-BE49-F238E27FC236}">
                <a16:creationId xmlns:a16="http://schemas.microsoft.com/office/drawing/2014/main" id="{B547EFAD-74DB-4048-ACDA-283DBC49476F}"/>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61858" y="6295474"/>
            <a:ext cx="352541" cy="352541"/>
          </a:xfrm>
          <a:prstGeom prst="rect">
            <a:avLst/>
          </a:prstGeom>
        </p:spPr>
      </p:pic>
      <p:cxnSp>
        <p:nvCxnSpPr>
          <p:cNvPr id="5" name="Straight Connector 4">
            <a:extLst>
              <a:ext uri="{FF2B5EF4-FFF2-40B4-BE49-F238E27FC236}">
                <a16:creationId xmlns:a16="http://schemas.microsoft.com/office/drawing/2014/main" id="{3BE6FD2F-286F-F991-436A-E31F97F3CB16}"/>
              </a:ext>
              <a:ext uri="{C183D7F6-B498-43B3-948B-1728B52AA6E4}">
                <adec:decorative xmlns:adec="http://schemas.microsoft.com/office/drawing/2017/decorative" val="1"/>
              </a:ext>
            </a:extLst>
          </p:cNvPr>
          <p:cNvCxnSpPr>
            <a:cxnSpLocks/>
          </p:cNvCxnSpPr>
          <p:nvPr userDrawn="1"/>
        </p:nvCxnSpPr>
        <p:spPr>
          <a:xfrm>
            <a:off x="7152867"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55516F-BF0B-6607-0DD9-018F0E699C0C}"/>
              </a:ext>
              <a:ext uri="{C183D7F6-B498-43B3-948B-1728B52AA6E4}">
                <adec:decorative xmlns:adec="http://schemas.microsoft.com/office/drawing/2017/decorative" val="1"/>
              </a:ext>
            </a:extLst>
          </p:cNvPr>
          <p:cNvCxnSpPr>
            <a:cxnSpLocks/>
          </p:cNvCxnSpPr>
          <p:nvPr userDrawn="1"/>
        </p:nvCxnSpPr>
        <p:spPr>
          <a:xfrm>
            <a:off x="4411460" y="148212"/>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14B000A8-4D21-C1E5-70C5-54BB0BE9F42B}"/>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956823" y="6318370"/>
            <a:ext cx="320492" cy="302995"/>
          </a:xfrm>
          <a:prstGeom prst="rect">
            <a:avLst/>
          </a:prstGeom>
        </p:spPr>
      </p:pic>
      <p:pic>
        <p:nvPicPr>
          <p:cNvPr id="8" name="Graphic 7">
            <a:extLst>
              <a:ext uri="{FF2B5EF4-FFF2-40B4-BE49-F238E27FC236}">
                <a16:creationId xmlns:a16="http://schemas.microsoft.com/office/drawing/2014/main" id="{56F63576-7F12-0C71-ECD6-6979D39FA00E}"/>
              </a:ext>
              <a:ext uri="{C183D7F6-B498-43B3-948B-1728B52AA6E4}">
                <adec:decorative xmlns:adec="http://schemas.microsoft.com/office/drawing/2017/decorative" val="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741837" y="6293597"/>
            <a:ext cx="352541" cy="352541"/>
          </a:xfrm>
          <a:prstGeom prst="rect">
            <a:avLst/>
          </a:prstGeom>
        </p:spPr>
      </p:pic>
      <p:pic>
        <p:nvPicPr>
          <p:cNvPr id="12" name="Graphic 11">
            <a:extLst>
              <a:ext uri="{FF2B5EF4-FFF2-40B4-BE49-F238E27FC236}">
                <a16:creationId xmlns:a16="http://schemas.microsoft.com/office/drawing/2014/main" id="{1DF7F6CF-13B8-74D9-BEFF-24A46688CE36}"/>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0182766" y="6312024"/>
            <a:ext cx="315686" cy="315686"/>
          </a:xfrm>
          <a:prstGeom prst="rect">
            <a:avLst/>
          </a:prstGeom>
        </p:spPr>
      </p:pic>
      <p:sp>
        <p:nvSpPr>
          <p:cNvPr id="14" name="TextBox 13">
            <a:extLst>
              <a:ext uri="{FF2B5EF4-FFF2-40B4-BE49-F238E27FC236}">
                <a16:creationId xmlns:a16="http://schemas.microsoft.com/office/drawing/2014/main" id="{C30D06C0-52D1-16F1-4599-405D4E20D3B2}"/>
              </a:ext>
              <a:ext uri="{C183D7F6-B498-43B3-948B-1728B52AA6E4}">
                <adec:decorative xmlns:adec="http://schemas.microsoft.com/office/drawing/2017/decorative" val="1"/>
              </a:ext>
            </a:extLst>
          </p:cNvPr>
          <p:cNvSpPr txBox="1"/>
          <p:nvPr userDrawn="1"/>
        </p:nvSpPr>
        <p:spPr>
          <a:xfrm>
            <a:off x="9277315" y="6285201"/>
            <a:ext cx="905451"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User </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Awareness</a:t>
            </a:r>
          </a:p>
        </p:txBody>
      </p:sp>
      <p:pic>
        <p:nvPicPr>
          <p:cNvPr id="15" name="Graphic 14">
            <a:extLst>
              <a:ext uri="{FF2B5EF4-FFF2-40B4-BE49-F238E27FC236}">
                <a16:creationId xmlns:a16="http://schemas.microsoft.com/office/drawing/2014/main" id="{94BCA4D5-FC97-4BC6-DE27-2D9440CA5D51}"/>
              </a:ext>
              <a:ext uri="{C183D7F6-B498-43B3-948B-1728B52AA6E4}">
                <adec:decorative xmlns:adec="http://schemas.microsoft.com/office/drawing/2017/decorative" val="1"/>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11756405" y="6312024"/>
            <a:ext cx="315686" cy="315686"/>
          </a:xfrm>
          <a:prstGeom prst="rect">
            <a:avLst/>
          </a:prstGeom>
        </p:spPr>
      </p:pic>
      <p:sp>
        <p:nvSpPr>
          <p:cNvPr id="24" name="TextBox 23">
            <a:extLst>
              <a:ext uri="{FF2B5EF4-FFF2-40B4-BE49-F238E27FC236}">
                <a16:creationId xmlns:a16="http://schemas.microsoft.com/office/drawing/2014/main" id="{6626BB16-29DB-7A06-C6A4-CC498D542286}"/>
              </a:ext>
              <a:ext uri="{C183D7F6-B498-43B3-948B-1728B52AA6E4}">
                <adec:decorative xmlns:adec="http://schemas.microsoft.com/office/drawing/2017/decorative" val="1"/>
              </a:ext>
            </a:extLst>
          </p:cNvPr>
          <p:cNvSpPr txBox="1"/>
          <p:nvPr userDrawn="1"/>
        </p:nvSpPr>
        <p:spPr>
          <a:xfrm>
            <a:off x="11056876" y="6285201"/>
            <a:ext cx="929787" cy="430887"/>
          </a:xfrm>
          <a:prstGeom prst="rect">
            <a:avLst/>
          </a:prstGeom>
          <a:noFill/>
        </p:spPr>
        <p:txBody>
          <a:bodyPr wrap="square" lIns="0" tIns="0" rIns="0" bIns="0" rtlCol="0">
            <a:spAutoFit/>
          </a:bodyPr>
          <a:lstStyle/>
          <a:p>
            <a:pPr algn="l"/>
            <a:r>
              <a:rPr lang="en-DE" sz="1400">
                <a:latin typeface="Segoe UI" panose="020B0502040204020203" pitchFamily="34" charset="0"/>
                <a:cs typeface="Segoe UI" panose="020B0502040204020203" pitchFamily="34" charset="0"/>
              </a:rPr>
              <a:t>Admin</a:t>
            </a:r>
            <a:br>
              <a:rPr lang="en-DE" sz="1400">
                <a:latin typeface="Segoe UI" panose="020B0502040204020203" pitchFamily="34" charset="0"/>
                <a:cs typeface="Segoe UI" panose="020B0502040204020203" pitchFamily="34" charset="0"/>
              </a:rPr>
            </a:br>
            <a:r>
              <a:rPr lang="en-DE" sz="1400">
                <a:latin typeface="Segoe UI" panose="020B0502040204020203" pitchFamily="34" charset="0"/>
                <a:cs typeface="Segoe UI" panose="020B0502040204020203" pitchFamily="34" charset="0"/>
              </a:rPr>
              <a:t>relevant</a:t>
            </a:r>
          </a:p>
        </p:txBody>
      </p:sp>
      <p:cxnSp>
        <p:nvCxnSpPr>
          <p:cNvPr id="25" name="Straight Connector 24">
            <a:extLst>
              <a:ext uri="{FF2B5EF4-FFF2-40B4-BE49-F238E27FC236}">
                <a16:creationId xmlns:a16="http://schemas.microsoft.com/office/drawing/2014/main" id="{E177FA01-D039-3619-E856-A1763490D8A7}"/>
              </a:ext>
              <a:ext uri="{C183D7F6-B498-43B3-948B-1728B52AA6E4}">
                <adec:decorative xmlns:adec="http://schemas.microsoft.com/office/drawing/2017/decorative" val="1"/>
              </a:ext>
            </a:extLst>
          </p:cNvPr>
          <p:cNvCxnSpPr>
            <a:cxnSpLocks/>
          </p:cNvCxnSpPr>
          <p:nvPr userDrawn="1"/>
        </p:nvCxnSpPr>
        <p:spPr>
          <a:xfrm>
            <a:off x="10652867"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81FD4CB5-D80B-AFCD-2FAD-626863FE0EFF}"/>
              </a:ext>
              <a:ext uri="{C183D7F6-B498-43B3-948B-1728B52AA6E4}">
                <adec:decorative xmlns:adec="http://schemas.microsoft.com/office/drawing/2017/decorative" val="1"/>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a:off x="6821861" y="6318504"/>
            <a:ext cx="264869" cy="264869"/>
          </a:xfrm>
          <a:prstGeom prst="rect">
            <a:avLst/>
          </a:prstGeom>
        </p:spPr>
      </p:pic>
      <p:sp>
        <p:nvSpPr>
          <p:cNvPr id="28" name="Text Placeholder 30">
            <a:extLst>
              <a:ext uri="{FF2B5EF4-FFF2-40B4-BE49-F238E27FC236}">
                <a16:creationId xmlns:a16="http://schemas.microsoft.com/office/drawing/2014/main" id="{5127CE13-2778-88EF-A60E-491C88012966}"/>
              </a:ext>
            </a:extLst>
          </p:cNvPr>
          <p:cNvSpPr>
            <a:spLocks noGrp="1"/>
          </p:cNvSpPr>
          <p:nvPr>
            <p:ph type="body" sz="quarter" idx="18" hasCustomPrompt="1"/>
          </p:nvPr>
        </p:nvSpPr>
        <p:spPr>
          <a:xfrm>
            <a:off x="7158393" y="6284913"/>
            <a:ext cx="1493557" cy="215444"/>
          </a:xfrm>
        </p:spPr>
        <p:txBody>
          <a:bodyPr/>
          <a:lstStyle>
            <a:lvl1pPr marL="0" indent="0">
              <a:buNone/>
              <a:defRPr sz="1400">
                <a:latin typeface="Segoe UI" panose="020B0502040204020203" pitchFamily="34" charset="0"/>
                <a:cs typeface="Segoe UI" panose="020B0502040204020203" pitchFamily="34" charset="0"/>
              </a:defRPr>
            </a:lvl1pPr>
            <a:lvl2pPr marL="228600" indent="0">
              <a:buNone/>
              <a:defRPr sz="1200">
                <a:latin typeface="Segoe UI" panose="020B0502040204020203" pitchFamily="34" charset="0"/>
                <a:cs typeface="Segoe UI" panose="020B0502040204020203" pitchFamily="34" charset="0"/>
              </a:defRPr>
            </a:lvl2pPr>
            <a:lvl3pPr marL="457200" indent="0">
              <a:buNone/>
              <a:defRPr sz="1200">
                <a:latin typeface="Segoe UI" panose="020B0502040204020203" pitchFamily="34" charset="0"/>
                <a:cs typeface="Segoe UI" panose="020B0502040204020203" pitchFamily="34" charset="0"/>
              </a:defRPr>
            </a:lvl3pPr>
            <a:lvl4pPr marL="661988" indent="0">
              <a:buNone/>
              <a:defRPr sz="1200">
                <a:latin typeface="Segoe UI" panose="020B0502040204020203" pitchFamily="34" charset="0"/>
                <a:cs typeface="Segoe UI" panose="020B0502040204020203" pitchFamily="34" charset="0"/>
              </a:defRPr>
            </a:lvl4pPr>
            <a:lvl5pPr marL="855663" indent="0">
              <a:buNone/>
              <a:defRPr sz="1200">
                <a:latin typeface="Segoe UI" panose="020B0502040204020203" pitchFamily="34" charset="0"/>
                <a:cs typeface="Segoe UI" panose="020B0502040204020203" pitchFamily="34" charset="0"/>
              </a:defRPr>
            </a:lvl5pPr>
          </a:lstStyle>
          <a:p>
            <a:pPr lvl="0"/>
            <a:r>
              <a:rPr lang="en-US"/>
              <a:t>SKU</a:t>
            </a:r>
            <a:endParaRPr lang="LID4096"/>
          </a:p>
        </p:txBody>
      </p:sp>
      <p:cxnSp>
        <p:nvCxnSpPr>
          <p:cNvPr id="29" name="Straight Connector 28">
            <a:extLst>
              <a:ext uri="{FF2B5EF4-FFF2-40B4-BE49-F238E27FC236}">
                <a16:creationId xmlns:a16="http://schemas.microsoft.com/office/drawing/2014/main" id="{AFC4ED1E-F6E7-90F4-DF57-4C2265C600A0}"/>
              </a:ext>
              <a:ext uri="{C183D7F6-B498-43B3-948B-1728B52AA6E4}">
                <adec:decorative xmlns:adec="http://schemas.microsoft.com/office/drawing/2017/decorative" val="1"/>
              </a:ext>
            </a:extLst>
          </p:cNvPr>
          <p:cNvCxnSpPr>
            <a:cxnSpLocks/>
          </p:cNvCxnSpPr>
          <p:nvPr userDrawn="1"/>
        </p:nvCxnSpPr>
        <p:spPr>
          <a:xfrm>
            <a:off x="8858480" y="6316238"/>
            <a:ext cx="0" cy="308113"/>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255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oadmap in developmen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B0408A78-C4C5-8AC2-6DC6-10C166D8541E}"/>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26" name="Picture Placeholder 22">
            <a:extLst>
              <a:ext uri="{FF2B5EF4-FFF2-40B4-BE49-F238E27FC236}">
                <a16:creationId xmlns:a16="http://schemas.microsoft.com/office/drawing/2014/main" id="{623E1F15-892A-5ECF-8805-4ABAC4E5E012}"/>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6" name="Title 15">
            <a:extLst>
              <a:ext uri="{FF2B5EF4-FFF2-40B4-BE49-F238E27FC236}">
                <a16:creationId xmlns:a16="http://schemas.microsoft.com/office/drawing/2014/main" id="{FA577856-585E-B1A8-82D1-590B7F1E19E1}"/>
              </a:ext>
            </a:extLst>
          </p:cNvPr>
          <p:cNvSpPr>
            <a:spLocks noGrp="1"/>
          </p:cNvSpPr>
          <p:nvPr>
            <p:ph type="title" hasCustomPrompt="1"/>
          </p:nvPr>
        </p:nvSpPr>
        <p:spPr>
          <a:xfrm>
            <a:off x="7457440" y="-337731"/>
            <a:ext cx="4459732" cy="246221"/>
          </a:xfrm>
        </p:spPr>
        <p:txBody>
          <a:bodyPr/>
          <a:lstStyle>
            <a:lvl1pPr>
              <a:defRPr sz="1600">
                <a:solidFill>
                  <a:srgbClr val="FBFAFB"/>
                </a:solidFill>
              </a:defRPr>
            </a:lvl1pPr>
          </a:lstStyle>
          <a:p>
            <a:r>
              <a:rPr lang="en-DE"/>
              <a:t>Roadmap Title</a:t>
            </a:r>
          </a:p>
        </p:txBody>
      </p:sp>
      <p:sp>
        <p:nvSpPr>
          <p:cNvPr id="13" name="Rectangle 12">
            <a:extLst>
              <a:ext uri="{FF2B5EF4-FFF2-40B4-BE49-F238E27FC236}">
                <a16:creationId xmlns:a16="http://schemas.microsoft.com/office/drawing/2014/main" id="{DB1FFB8F-76E6-3301-F542-424D625D4593}"/>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nvGrpSpPr>
          <p:cNvPr id="14" name="Group 13" descr="In Development">
            <a:extLst>
              <a:ext uri="{FF2B5EF4-FFF2-40B4-BE49-F238E27FC236}">
                <a16:creationId xmlns:a16="http://schemas.microsoft.com/office/drawing/2014/main" id="{8152C026-7605-B974-26E5-8EDAF93AB7C5}"/>
              </a:ext>
              <a:ext uri="{C183D7F6-B498-43B3-948B-1728B52AA6E4}">
                <adec:decorative xmlns:adec="http://schemas.microsoft.com/office/drawing/2017/decorative" val="0"/>
              </a:ext>
            </a:extLst>
          </p:cNvPr>
          <p:cNvGrpSpPr/>
          <p:nvPr userDrawn="1"/>
        </p:nvGrpSpPr>
        <p:grpSpPr>
          <a:xfrm>
            <a:off x="736058" y="211428"/>
            <a:ext cx="1617529" cy="184666"/>
            <a:chOff x="713232" y="211428"/>
            <a:chExt cx="1617529" cy="184666"/>
          </a:xfrm>
        </p:grpSpPr>
        <p:sp>
          <p:nvSpPr>
            <p:cNvPr id="15" name="TextBox 14">
              <a:extLst>
                <a:ext uri="{FF2B5EF4-FFF2-40B4-BE49-F238E27FC236}">
                  <a16:creationId xmlns:a16="http://schemas.microsoft.com/office/drawing/2014/main" id="{17DDBC51-5B1E-9A9E-C58C-5D9B3CAD6DA2}"/>
                </a:ext>
              </a:extLst>
            </p:cNvPr>
            <p:cNvSpPr txBox="1"/>
            <p:nvPr userDrawn="1"/>
          </p:nvSpPr>
          <p:spPr>
            <a:xfrm>
              <a:off x="713232" y="211428"/>
              <a:ext cx="1211155"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In Development</a:t>
              </a:r>
            </a:p>
          </p:txBody>
        </p:sp>
        <p:sp>
          <p:nvSpPr>
            <p:cNvPr id="17" name="Rectangle 16">
              <a:extLst>
                <a:ext uri="{FF2B5EF4-FFF2-40B4-BE49-F238E27FC236}">
                  <a16:creationId xmlns:a16="http://schemas.microsoft.com/office/drawing/2014/main" id="{44EF36F6-5107-C3AF-5758-A53EB7863B2A}"/>
                </a:ext>
              </a:extLst>
            </p:cNvPr>
            <p:cNvSpPr/>
            <p:nvPr userDrawn="1"/>
          </p:nvSpPr>
          <p:spPr bwMode="auto">
            <a:xfrm>
              <a:off x="1929506" y="252183"/>
              <a:ext cx="103156" cy="103156"/>
            </a:xfrm>
            <a:prstGeom prst="rect">
              <a:avLst/>
            </a:prstGeom>
            <a:solidFill>
              <a:srgbClr val="24395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8E0CA691-CBA0-85D1-A5F6-B9E95E83A71C}"/>
                </a:ext>
              </a:extLst>
            </p:cNvPr>
            <p:cNvSpPr/>
            <p:nvPr userDrawn="1"/>
          </p:nvSpPr>
          <p:spPr bwMode="auto">
            <a:xfrm>
              <a:off x="2079433"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3489F0C6-7D22-E170-6C16-5428E945F049}"/>
                </a:ext>
              </a:extLst>
            </p:cNvPr>
            <p:cNvSpPr/>
            <p:nvPr userDrawn="1"/>
          </p:nvSpPr>
          <p:spPr bwMode="auto">
            <a:xfrm>
              <a:off x="2227605"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grpSp>
      <p:sp>
        <p:nvSpPr>
          <p:cNvPr id="50" name="TextBox 49">
            <a:extLst>
              <a:ext uri="{FF2B5EF4-FFF2-40B4-BE49-F238E27FC236}">
                <a16:creationId xmlns:a16="http://schemas.microsoft.com/office/drawing/2014/main" id="{59B48D39-9DE9-0CB4-FE3B-DB0D270DAD07}"/>
              </a:ext>
            </a:extLst>
          </p:cNvPr>
          <p:cNvSpPr txBox="1"/>
          <p:nvPr userDrawn="1"/>
        </p:nvSpPr>
        <p:spPr>
          <a:xfrm>
            <a:off x="2557589" y="86825"/>
            <a:ext cx="6689649" cy="430887"/>
          </a:xfrm>
          <a:prstGeom prst="rect">
            <a:avLst/>
          </a:prstGeom>
          <a:noFill/>
        </p:spPr>
        <p:txBody>
          <a:bodyPr wrap="square" lIns="0" tIns="0" rIns="0" bIns="0" rtlCol="0">
            <a:spAutoFit/>
          </a:bodyPr>
          <a:lstStyle/>
          <a:p>
            <a:pPr algn="l"/>
            <a:r>
              <a:rPr lang="en-US" sz="1400" b="0" i="0">
                <a:solidFill>
                  <a:schemeClr val="tx1"/>
                </a:solidFill>
                <a:effectLst/>
                <a:latin typeface="Segoe UI" panose="020B0502040204020203" pitchFamily="34" charset="0"/>
                <a:cs typeface="Segoe UI" panose="020B0502040204020203" pitchFamily="34" charset="0"/>
              </a:rPr>
              <a:t>All timing is for planning purposes and subject to change</a:t>
            </a:r>
            <a:br>
              <a:rPr lang="en-US" sz="1400" b="0" i="0">
                <a:solidFill>
                  <a:schemeClr val="tx1"/>
                </a:solidFill>
                <a:effectLst/>
                <a:latin typeface="Segoe UI" panose="020B0502040204020203" pitchFamily="34" charset="0"/>
                <a:cs typeface="Segoe UI" panose="020B0502040204020203" pitchFamily="34" charset="0"/>
              </a:rPr>
            </a:br>
            <a:r>
              <a:rPr lang="en-US" sz="1400" b="1" i="0">
                <a:solidFill>
                  <a:schemeClr val="tx1"/>
                </a:solidFill>
                <a:effectLst/>
                <a:latin typeface="Segoe UI" panose="020B0502040204020203" pitchFamily="34" charset="0"/>
                <a:cs typeface="Segoe UI" panose="020B0502040204020203" pitchFamily="34" charset="0"/>
              </a:rPr>
              <a:t>Please note:</a:t>
            </a:r>
            <a:r>
              <a:rPr lang="en-US" sz="1400" b="0" i="0">
                <a:solidFill>
                  <a:schemeClr val="tx1"/>
                </a:solidFill>
                <a:effectLst/>
                <a:latin typeface="Segoe UI" panose="020B0502040204020203" pitchFamily="34" charset="0"/>
                <a:cs typeface="Segoe UI" panose="020B0502040204020203" pitchFamily="34" charset="0"/>
              </a:rPr>
              <a:t> Dates based on deck creation date</a:t>
            </a:r>
            <a:endParaRPr lang="en-DE" sz="1400">
              <a:solidFill>
                <a:schemeClr val="tx1"/>
              </a:solidFill>
              <a:latin typeface="Segoe UI" panose="020B0502040204020203" pitchFamily="34" charset="0"/>
              <a:cs typeface="Segoe UI" panose="020B0502040204020203" pitchFamily="34" charset="0"/>
            </a:endParaRPr>
          </a:p>
        </p:txBody>
      </p:sp>
      <p:sp>
        <p:nvSpPr>
          <p:cNvPr id="12" name="Rounded Rectangle 11">
            <a:extLst>
              <a:ext uri="{FF2B5EF4-FFF2-40B4-BE49-F238E27FC236}">
                <a16:creationId xmlns:a16="http://schemas.microsoft.com/office/drawing/2014/main" id="{62EACD5F-329F-9D1F-855E-E897FD6AAFA9}"/>
              </a:ext>
              <a:ext uri="{C183D7F6-B498-43B3-948B-1728B52AA6E4}">
                <adec:decorative xmlns:adec="http://schemas.microsoft.com/office/drawing/2017/decorative" val="1"/>
              </a:ext>
            </a:extLst>
          </p:cNvPr>
          <p:cNvSpPr/>
          <p:nvPr userDrawn="1"/>
        </p:nvSpPr>
        <p:spPr bwMode="auto">
          <a:xfrm>
            <a:off x="193041" y="817901"/>
            <a:ext cx="11816080" cy="5819021"/>
          </a:xfrm>
          <a:prstGeom prst="roundRect">
            <a:avLst>
              <a:gd name="adj" fmla="val 2385"/>
            </a:avLst>
          </a:prstGeom>
          <a:solidFill>
            <a:srgbClr val="FFFFFF">
              <a:alpha val="69639"/>
            </a:srgbClr>
          </a:solidFill>
          <a:ln>
            <a:gradFill>
              <a:gsLst>
                <a:gs pos="100000">
                  <a:srgbClr val="C03BC4"/>
                </a:gs>
                <a:gs pos="68000">
                  <a:srgbClr val="0070C0"/>
                </a:gs>
                <a:gs pos="0">
                  <a:srgbClr val="00B0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78E4F4E-A50F-62D2-6345-CABA8F1C5674}"/>
              </a:ext>
            </a:extLst>
          </p:cNvPr>
          <p:cNvSpPr>
            <a:spLocks noGrp="1"/>
          </p:cNvSpPr>
          <p:nvPr>
            <p:ph type="body" sz="quarter" idx="11" hasCustomPrompt="1"/>
          </p:nvPr>
        </p:nvSpPr>
        <p:spPr>
          <a:xfrm>
            <a:off x="441961" y="1158874"/>
            <a:ext cx="2976880" cy="184666"/>
          </a:xfrm>
        </p:spPr>
        <p:txBody>
          <a:bodyPr/>
          <a:lstStyle>
            <a:lvl1pPr marL="0" indent="0">
              <a:buNone/>
              <a:defRPr sz="1200">
                <a:solidFill>
                  <a:schemeClr val="tx1"/>
                </a:solidFill>
                <a:latin typeface="Segoe UI" panose="020B0502040204020203" pitchFamily="34" charset="0"/>
                <a:cs typeface="Segoe UI" panose="020B0502040204020203" pitchFamily="34" charset="0"/>
              </a:defRPr>
            </a:lvl1pPr>
          </a:lstStyle>
          <a:p>
            <a:pPr lvl="0"/>
            <a:r>
              <a:rPr lang="en-DE"/>
              <a:t>roadmap_title</a:t>
            </a:r>
          </a:p>
        </p:txBody>
      </p:sp>
      <p:sp>
        <p:nvSpPr>
          <p:cNvPr id="4" name="Text Placeholder 2">
            <a:extLst>
              <a:ext uri="{FF2B5EF4-FFF2-40B4-BE49-F238E27FC236}">
                <a16:creationId xmlns:a16="http://schemas.microsoft.com/office/drawing/2014/main" id="{1DC69B9E-9669-6C88-0F87-F6EE26771B5E}"/>
              </a:ext>
            </a:extLst>
          </p:cNvPr>
          <p:cNvSpPr>
            <a:spLocks noGrp="1"/>
          </p:cNvSpPr>
          <p:nvPr>
            <p:ph type="body" sz="quarter" idx="12" hasCustomPrompt="1"/>
          </p:nvPr>
        </p:nvSpPr>
        <p:spPr>
          <a:xfrm>
            <a:off x="3611881" y="1158873"/>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5" name="Text Placeholder 2">
            <a:extLst>
              <a:ext uri="{FF2B5EF4-FFF2-40B4-BE49-F238E27FC236}">
                <a16:creationId xmlns:a16="http://schemas.microsoft.com/office/drawing/2014/main" id="{D20C9685-C206-A9E8-8E15-3B31270129E3}"/>
              </a:ext>
            </a:extLst>
          </p:cNvPr>
          <p:cNvSpPr>
            <a:spLocks noGrp="1"/>
          </p:cNvSpPr>
          <p:nvPr>
            <p:ph type="body" sz="quarter" idx="13" hasCustomPrompt="1"/>
          </p:nvPr>
        </p:nvSpPr>
        <p:spPr>
          <a:xfrm>
            <a:off x="4546600" y="1158874"/>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6" name="Text Placeholder 2">
            <a:extLst>
              <a:ext uri="{FF2B5EF4-FFF2-40B4-BE49-F238E27FC236}">
                <a16:creationId xmlns:a16="http://schemas.microsoft.com/office/drawing/2014/main" id="{83D25320-ACB7-062E-D53F-2EFA0157FD2D}"/>
              </a:ext>
            </a:extLst>
          </p:cNvPr>
          <p:cNvSpPr>
            <a:spLocks noGrp="1"/>
          </p:cNvSpPr>
          <p:nvPr>
            <p:ph type="body" sz="quarter" idx="14" hasCustomPrompt="1"/>
          </p:nvPr>
        </p:nvSpPr>
        <p:spPr>
          <a:xfrm>
            <a:off x="10541000" y="1158872"/>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2" name="Text Placeholder 2">
            <a:extLst>
              <a:ext uri="{FF2B5EF4-FFF2-40B4-BE49-F238E27FC236}">
                <a16:creationId xmlns:a16="http://schemas.microsoft.com/office/drawing/2014/main" id="{319C22FD-2E2B-B413-4991-E3F40D784927}"/>
              </a:ext>
            </a:extLst>
          </p:cNvPr>
          <p:cNvSpPr>
            <a:spLocks noGrp="1"/>
          </p:cNvSpPr>
          <p:nvPr>
            <p:ph type="body" sz="quarter" idx="15" hasCustomPrompt="1"/>
          </p:nvPr>
        </p:nvSpPr>
        <p:spPr>
          <a:xfrm>
            <a:off x="441961" y="2206786"/>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7" name="Text Placeholder 2">
            <a:extLst>
              <a:ext uri="{FF2B5EF4-FFF2-40B4-BE49-F238E27FC236}">
                <a16:creationId xmlns:a16="http://schemas.microsoft.com/office/drawing/2014/main" id="{D8E83A91-EC57-D0C0-0592-FF21F0F697E6}"/>
              </a:ext>
            </a:extLst>
          </p:cNvPr>
          <p:cNvSpPr>
            <a:spLocks noGrp="1"/>
          </p:cNvSpPr>
          <p:nvPr>
            <p:ph type="body" sz="quarter" idx="16" hasCustomPrompt="1"/>
          </p:nvPr>
        </p:nvSpPr>
        <p:spPr>
          <a:xfrm>
            <a:off x="3611881" y="2206785"/>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8" name="Text Placeholder 2">
            <a:extLst>
              <a:ext uri="{FF2B5EF4-FFF2-40B4-BE49-F238E27FC236}">
                <a16:creationId xmlns:a16="http://schemas.microsoft.com/office/drawing/2014/main" id="{564E6EA7-C3B8-DF12-53F7-E1A4D5A8E641}"/>
              </a:ext>
            </a:extLst>
          </p:cNvPr>
          <p:cNvSpPr>
            <a:spLocks noGrp="1"/>
          </p:cNvSpPr>
          <p:nvPr>
            <p:ph type="body" sz="quarter" idx="17" hasCustomPrompt="1"/>
          </p:nvPr>
        </p:nvSpPr>
        <p:spPr>
          <a:xfrm>
            <a:off x="4546600" y="2206786"/>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9" name="Text Placeholder 2">
            <a:extLst>
              <a:ext uri="{FF2B5EF4-FFF2-40B4-BE49-F238E27FC236}">
                <a16:creationId xmlns:a16="http://schemas.microsoft.com/office/drawing/2014/main" id="{A4F13D05-1157-98B9-1D9F-C8AFC8CC6384}"/>
              </a:ext>
            </a:extLst>
          </p:cNvPr>
          <p:cNvSpPr>
            <a:spLocks noGrp="1"/>
          </p:cNvSpPr>
          <p:nvPr>
            <p:ph type="body" sz="quarter" idx="18" hasCustomPrompt="1"/>
          </p:nvPr>
        </p:nvSpPr>
        <p:spPr>
          <a:xfrm>
            <a:off x="10541000" y="2206784"/>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10" name="Text Placeholder 2">
            <a:extLst>
              <a:ext uri="{FF2B5EF4-FFF2-40B4-BE49-F238E27FC236}">
                <a16:creationId xmlns:a16="http://schemas.microsoft.com/office/drawing/2014/main" id="{E4B2B23B-29AE-7315-6E76-59553025537B}"/>
              </a:ext>
            </a:extLst>
          </p:cNvPr>
          <p:cNvSpPr>
            <a:spLocks noGrp="1"/>
          </p:cNvSpPr>
          <p:nvPr>
            <p:ph type="body" sz="quarter" idx="19" hasCustomPrompt="1"/>
          </p:nvPr>
        </p:nvSpPr>
        <p:spPr>
          <a:xfrm>
            <a:off x="441961" y="3277780"/>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11" name="Text Placeholder 2">
            <a:extLst>
              <a:ext uri="{FF2B5EF4-FFF2-40B4-BE49-F238E27FC236}">
                <a16:creationId xmlns:a16="http://schemas.microsoft.com/office/drawing/2014/main" id="{DF06EC23-884A-0ABE-A079-4506B6DCF573}"/>
              </a:ext>
            </a:extLst>
          </p:cNvPr>
          <p:cNvSpPr>
            <a:spLocks noGrp="1"/>
          </p:cNvSpPr>
          <p:nvPr>
            <p:ph type="body" sz="quarter" idx="20" hasCustomPrompt="1"/>
          </p:nvPr>
        </p:nvSpPr>
        <p:spPr>
          <a:xfrm>
            <a:off x="3611881" y="3277779"/>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38" name="Text Placeholder 2">
            <a:extLst>
              <a:ext uri="{FF2B5EF4-FFF2-40B4-BE49-F238E27FC236}">
                <a16:creationId xmlns:a16="http://schemas.microsoft.com/office/drawing/2014/main" id="{F1D270F6-2AD3-F80E-D250-430170A6F057}"/>
              </a:ext>
            </a:extLst>
          </p:cNvPr>
          <p:cNvSpPr>
            <a:spLocks noGrp="1"/>
          </p:cNvSpPr>
          <p:nvPr>
            <p:ph type="body" sz="quarter" idx="21" hasCustomPrompt="1"/>
          </p:nvPr>
        </p:nvSpPr>
        <p:spPr>
          <a:xfrm>
            <a:off x="4546600" y="3277780"/>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39" name="Text Placeholder 2">
            <a:extLst>
              <a:ext uri="{FF2B5EF4-FFF2-40B4-BE49-F238E27FC236}">
                <a16:creationId xmlns:a16="http://schemas.microsoft.com/office/drawing/2014/main" id="{4728AEFD-B5E3-F27D-994F-062DC9C3EEAA}"/>
              </a:ext>
            </a:extLst>
          </p:cNvPr>
          <p:cNvSpPr>
            <a:spLocks noGrp="1"/>
          </p:cNvSpPr>
          <p:nvPr>
            <p:ph type="body" sz="quarter" idx="22" hasCustomPrompt="1"/>
          </p:nvPr>
        </p:nvSpPr>
        <p:spPr>
          <a:xfrm>
            <a:off x="10541000" y="3277778"/>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0" name="Text Placeholder 2">
            <a:extLst>
              <a:ext uri="{FF2B5EF4-FFF2-40B4-BE49-F238E27FC236}">
                <a16:creationId xmlns:a16="http://schemas.microsoft.com/office/drawing/2014/main" id="{4542080D-57BE-221F-6CC7-7EB615E02FDA}"/>
              </a:ext>
            </a:extLst>
          </p:cNvPr>
          <p:cNvSpPr>
            <a:spLocks noGrp="1"/>
          </p:cNvSpPr>
          <p:nvPr>
            <p:ph type="body" sz="quarter" idx="23" hasCustomPrompt="1"/>
          </p:nvPr>
        </p:nvSpPr>
        <p:spPr>
          <a:xfrm>
            <a:off x="441961" y="434877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2" name="Text Placeholder 2">
            <a:extLst>
              <a:ext uri="{FF2B5EF4-FFF2-40B4-BE49-F238E27FC236}">
                <a16:creationId xmlns:a16="http://schemas.microsoft.com/office/drawing/2014/main" id="{C641C1B8-907E-F178-FA9B-8D38BF7C3169}"/>
              </a:ext>
            </a:extLst>
          </p:cNvPr>
          <p:cNvSpPr>
            <a:spLocks noGrp="1"/>
          </p:cNvSpPr>
          <p:nvPr>
            <p:ph type="body" sz="quarter" idx="24" hasCustomPrompt="1"/>
          </p:nvPr>
        </p:nvSpPr>
        <p:spPr>
          <a:xfrm>
            <a:off x="3611881" y="434877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3" name="Text Placeholder 2">
            <a:extLst>
              <a:ext uri="{FF2B5EF4-FFF2-40B4-BE49-F238E27FC236}">
                <a16:creationId xmlns:a16="http://schemas.microsoft.com/office/drawing/2014/main" id="{F76A43A8-8238-714B-9C77-11206A9F8BA0}"/>
              </a:ext>
            </a:extLst>
          </p:cNvPr>
          <p:cNvSpPr>
            <a:spLocks noGrp="1"/>
          </p:cNvSpPr>
          <p:nvPr>
            <p:ph type="body" sz="quarter" idx="25" hasCustomPrompt="1"/>
          </p:nvPr>
        </p:nvSpPr>
        <p:spPr>
          <a:xfrm>
            <a:off x="4546600" y="434877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4" name="Text Placeholder 2">
            <a:extLst>
              <a:ext uri="{FF2B5EF4-FFF2-40B4-BE49-F238E27FC236}">
                <a16:creationId xmlns:a16="http://schemas.microsoft.com/office/drawing/2014/main" id="{09704C1E-CC2F-1ABA-15CB-40B1F9032A06}"/>
              </a:ext>
            </a:extLst>
          </p:cNvPr>
          <p:cNvSpPr>
            <a:spLocks noGrp="1"/>
          </p:cNvSpPr>
          <p:nvPr>
            <p:ph type="body" sz="quarter" idx="26" hasCustomPrompt="1"/>
          </p:nvPr>
        </p:nvSpPr>
        <p:spPr>
          <a:xfrm>
            <a:off x="10541000" y="434877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6" name="Text Placeholder 2">
            <a:extLst>
              <a:ext uri="{FF2B5EF4-FFF2-40B4-BE49-F238E27FC236}">
                <a16:creationId xmlns:a16="http://schemas.microsoft.com/office/drawing/2014/main" id="{3AAF997A-DE57-9575-24DE-2347204722C7}"/>
              </a:ext>
            </a:extLst>
          </p:cNvPr>
          <p:cNvSpPr>
            <a:spLocks noGrp="1"/>
          </p:cNvSpPr>
          <p:nvPr>
            <p:ph type="body" sz="quarter" idx="27" hasCustomPrompt="1"/>
          </p:nvPr>
        </p:nvSpPr>
        <p:spPr>
          <a:xfrm>
            <a:off x="441961" y="541976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7" name="Text Placeholder 2">
            <a:extLst>
              <a:ext uri="{FF2B5EF4-FFF2-40B4-BE49-F238E27FC236}">
                <a16:creationId xmlns:a16="http://schemas.microsoft.com/office/drawing/2014/main" id="{2EBB4E63-4D40-52EB-7B04-6EFFB8157B22}"/>
              </a:ext>
            </a:extLst>
          </p:cNvPr>
          <p:cNvSpPr>
            <a:spLocks noGrp="1"/>
          </p:cNvSpPr>
          <p:nvPr>
            <p:ph type="body" sz="quarter" idx="28" hasCustomPrompt="1"/>
          </p:nvPr>
        </p:nvSpPr>
        <p:spPr>
          <a:xfrm>
            <a:off x="3611881" y="541976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8" name="Text Placeholder 2">
            <a:extLst>
              <a:ext uri="{FF2B5EF4-FFF2-40B4-BE49-F238E27FC236}">
                <a16:creationId xmlns:a16="http://schemas.microsoft.com/office/drawing/2014/main" id="{444F9CA0-DA2A-2BE2-9E77-E5C16FA5E8F6}"/>
              </a:ext>
            </a:extLst>
          </p:cNvPr>
          <p:cNvSpPr>
            <a:spLocks noGrp="1"/>
          </p:cNvSpPr>
          <p:nvPr>
            <p:ph type="body" sz="quarter" idx="29" hasCustomPrompt="1"/>
          </p:nvPr>
        </p:nvSpPr>
        <p:spPr>
          <a:xfrm>
            <a:off x="4546600" y="541976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9" name="Text Placeholder 2">
            <a:extLst>
              <a:ext uri="{FF2B5EF4-FFF2-40B4-BE49-F238E27FC236}">
                <a16:creationId xmlns:a16="http://schemas.microsoft.com/office/drawing/2014/main" id="{B133BF50-8D52-F3D7-150A-92097256B27D}"/>
              </a:ext>
            </a:extLst>
          </p:cNvPr>
          <p:cNvSpPr>
            <a:spLocks noGrp="1"/>
          </p:cNvSpPr>
          <p:nvPr>
            <p:ph type="body" sz="quarter" idx="30" hasCustomPrompt="1"/>
          </p:nvPr>
        </p:nvSpPr>
        <p:spPr>
          <a:xfrm>
            <a:off x="10541000" y="541976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Tree>
    <p:extLst>
      <p:ext uri="{BB962C8B-B14F-4D97-AF65-F5344CB8AC3E}">
        <p14:creationId xmlns:p14="http://schemas.microsoft.com/office/powerpoint/2010/main" val="4043892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oadmap rolling out">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6E83C9-FF84-4F91-33B6-343A25AF9EB0}"/>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7" name="Picture Placeholder 22">
            <a:extLst>
              <a:ext uri="{FF2B5EF4-FFF2-40B4-BE49-F238E27FC236}">
                <a16:creationId xmlns:a16="http://schemas.microsoft.com/office/drawing/2014/main" id="{E5D0D191-692A-B128-1AB6-60C027BB85DA}"/>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3" name="Rectangle 12">
            <a:extLst>
              <a:ext uri="{FF2B5EF4-FFF2-40B4-BE49-F238E27FC236}">
                <a16:creationId xmlns:a16="http://schemas.microsoft.com/office/drawing/2014/main" id="{2D2551CA-1D92-A05D-79D9-91A5CFF4424A}"/>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0">
                <a:srgbClr val="0078D4"/>
              </a:gs>
              <a:gs pos="100000">
                <a:srgbClr val="3C65A4"/>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5" name="Title 14">
            <a:extLst>
              <a:ext uri="{FF2B5EF4-FFF2-40B4-BE49-F238E27FC236}">
                <a16:creationId xmlns:a16="http://schemas.microsoft.com/office/drawing/2014/main" id="{E37D1A37-B9A6-7A6C-BEE9-24DCC9BE4732}"/>
              </a:ext>
            </a:extLst>
          </p:cNvPr>
          <p:cNvSpPr>
            <a:spLocks noGrp="1"/>
          </p:cNvSpPr>
          <p:nvPr>
            <p:ph type="title" hasCustomPrompt="1"/>
          </p:nvPr>
        </p:nvSpPr>
        <p:spPr>
          <a:xfrm>
            <a:off x="7457440" y="-340081"/>
            <a:ext cx="4504990" cy="204805"/>
          </a:xfrm>
        </p:spPr>
        <p:txBody>
          <a:bodyPr/>
          <a:lstStyle>
            <a:lvl1pPr>
              <a:defRPr sz="1600">
                <a:solidFill>
                  <a:srgbClr val="FBFAFB"/>
                </a:solidFill>
              </a:defRPr>
            </a:lvl1pPr>
          </a:lstStyle>
          <a:p>
            <a:r>
              <a:rPr lang="en-US"/>
              <a:t>Roadmap Title</a:t>
            </a:r>
            <a:endParaRPr lang="en-DE"/>
          </a:p>
        </p:txBody>
      </p:sp>
      <p:sp>
        <p:nvSpPr>
          <p:cNvPr id="14" name="TextBox 13">
            <a:extLst>
              <a:ext uri="{FF2B5EF4-FFF2-40B4-BE49-F238E27FC236}">
                <a16:creationId xmlns:a16="http://schemas.microsoft.com/office/drawing/2014/main" id="{9F0F7202-6E93-2B37-5948-9E7AB250189C}"/>
              </a:ext>
            </a:extLst>
          </p:cNvPr>
          <p:cNvSpPr txBox="1"/>
          <p:nvPr userDrawn="1"/>
        </p:nvSpPr>
        <p:spPr>
          <a:xfrm>
            <a:off x="757180" y="211428"/>
            <a:ext cx="1054132"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200" b="1">
                <a:solidFill>
                  <a:srgbClr val="FFFFFF"/>
                </a:solidFill>
                <a:latin typeface="Segoe UI" panose="020B0502040204020203" pitchFamily="34" charset="0"/>
                <a:cs typeface="Segoe UI" panose="020B0502040204020203" pitchFamily="34" charset="0"/>
              </a:rPr>
              <a:t>Rolling Out</a:t>
            </a:r>
          </a:p>
        </p:txBody>
      </p:sp>
      <p:sp>
        <p:nvSpPr>
          <p:cNvPr id="25" name="TextBox 24">
            <a:extLst>
              <a:ext uri="{FF2B5EF4-FFF2-40B4-BE49-F238E27FC236}">
                <a16:creationId xmlns:a16="http://schemas.microsoft.com/office/drawing/2014/main" id="{D6A21329-219B-EBD9-1F21-82AA4519B5AD}"/>
              </a:ext>
            </a:extLst>
          </p:cNvPr>
          <p:cNvSpPr txBox="1"/>
          <p:nvPr userDrawn="1"/>
        </p:nvSpPr>
        <p:spPr>
          <a:xfrm>
            <a:off x="2557589" y="86825"/>
            <a:ext cx="4917553" cy="430887"/>
          </a:xfrm>
          <a:prstGeom prst="rect">
            <a:avLst/>
          </a:prstGeom>
          <a:noFill/>
        </p:spPr>
        <p:txBody>
          <a:bodyPr wrap="square" lIns="0" tIns="0" rIns="0" bIns="0" rtlCol="0">
            <a:spAutoFit/>
          </a:bodyPr>
          <a:lstStyle/>
          <a:p>
            <a:pPr algn="l"/>
            <a:r>
              <a:rPr lang="en-US" sz="1400" b="0" i="0">
                <a:solidFill>
                  <a:schemeClr val="tx1"/>
                </a:solidFill>
                <a:effectLst/>
                <a:latin typeface="Segoe UI" panose="020B0502040204020203" pitchFamily="34" charset="0"/>
                <a:cs typeface="Segoe UI" panose="020B0502040204020203" pitchFamily="34" charset="0"/>
              </a:rPr>
              <a:t>All timing is for planning purposes and subject to change</a:t>
            </a:r>
            <a:br>
              <a:rPr lang="en-US" sz="1400" b="0" i="0">
                <a:solidFill>
                  <a:schemeClr val="tx1"/>
                </a:solidFill>
                <a:effectLst/>
                <a:latin typeface="Segoe UI" panose="020B0502040204020203" pitchFamily="34" charset="0"/>
                <a:cs typeface="Segoe UI" panose="020B0502040204020203" pitchFamily="34" charset="0"/>
              </a:rPr>
            </a:br>
            <a:r>
              <a:rPr lang="en-US" sz="1400" b="1" i="0">
                <a:solidFill>
                  <a:schemeClr val="tx1"/>
                </a:solidFill>
                <a:effectLst/>
                <a:latin typeface="Segoe UI" panose="020B0502040204020203" pitchFamily="34" charset="0"/>
                <a:cs typeface="Segoe UI" panose="020B0502040204020203" pitchFamily="34" charset="0"/>
              </a:rPr>
              <a:t>Please note:</a:t>
            </a:r>
            <a:r>
              <a:rPr lang="en-US" sz="1400" b="0" i="0">
                <a:solidFill>
                  <a:schemeClr val="tx1"/>
                </a:solidFill>
                <a:effectLst/>
                <a:latin typeface="Segoe UI" panose="020B0502040204020203" pitchFamily="34" charset="0"/>
                <a:cs typeface="Segoe UI" panose="020B0502040204020203" pitchFamily="34" charset="0"/>
              </a:rPr>
              <a:t> Dates based on deck creation date</a:t>
            </a:r>
            <a:endParaRPr lang="en-DE" sz="1400">
              <a:solidFill>
                <a:schemeClr val="tx1"/>
              </a:solidFill>
              <a:latin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A8CA00CD-4137-3235-C9E4-49F48F7C84EF}"/>
              </a:ext>
              <a:ext uri="{C183D7F6-B498-43B3-948B-1728B52AA6E4}">
                <adec:decorative xmlns:adec="http://schemas.microsoft.com/office/drawing/2017/decorative" val="1"/>
              </a:ext>
            </a:extLst>
          </p:cNvPr>
          <p:cNvSpPr/>
          <p:nvPr userDrawn="1"/>
        </p:nvSpPr>
        <p:spPr bwMode="auto">
          <a:xfrm>
            <a:off x="1902212"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94FBEA40-4AAE-BA79-FC48-1B800DBECF35}"/>
              </a:ext>
              <a:ext uri="{C183D7F6-B498-43B3-948B-1728B52AA6E4}">
                <adec:decorative xmlns:adec="http://schemas.microsoft.com/office/drawing/2017/decorative" val="1"/>
              </a:ext>
            </a:extLst>
          </p:cNvPr>
          <p:cNvSpPr/>
          <p:nvPr userDrawn="1"/>
        </p:nvSpPr>
        <p:spPr bwMode="auto">
          <a:xfrm>
            <a:off x="2052139" y="252183"/>
            <a:ext cx="103156" cy="103156"/>
          </a:xfrm>
          <a:prstGeom prst="rect">
            <a:avLst/>
          </a:prstGeom>
          <a:solidFill>
            <a:srgbClr val="4EE5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51FF1C71-3631-A14E-A59C-ABBB3F98D50F}"/>
              </a:ext>
              <a:ext uri="{C183D7F6-B498-43B3-948B-1728B52AA6E4}">
                <adec:decorative xmlns:adec="http://schemas.microsoft.com/office/drawing/2017/decorative" val="1"/>
              </a:ext>
            </a:extLst>
          </p:cNvPr>
          <p:cNvSpPr/>
          <p:nvPr userDrawn="1"/>
        </p:nvSpPr>
        <p:spPr bwMode="auto">
          <a:xfrm>
            <a:off x="2200311" y="252183"/>
            <a:ext cx="103156" cy="103156"/>
          </a:xfrm>
          <a:prstGeom prst="rect">
            <a:avLst/>
          </a:prstGeom>
          <a:solidFill>
            <a:srgbClr val="B1B3B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2" name="Rounded Rectangle 11">
            <a:extLst>
              <a:ext uri="{FF2B5EF4-FFF2-40B4-BE49-F238E27FC236}">
                <a16:creationId xmlns:a16="http://schemas.microsoft.com/office/drawing/2014/main" id="{62EACD5F-329F-9D1F-855E-E897FD6AAFA9}"/>
              </a:ext>
              <a:ext uri="{C183D7F6-B498-43B3-948B-1728B52AA6E4}">
                <adec:decorative xmlns:adec="http://schemas.microsoft.com/office/drawing/2017/decorative" val="1"/>
              </a:ext>
            </a:extLst>
          </p:cNvPr>
          <p:cNvSpPr/>
          <p:nvPr userDrawn="1"/>
        </p:nvSpPr>
        <p:spPr bwMode="auto">
          <a:xfrm>
            <a:off x="193041" y="817901"/>
            <a:ext cx="11816080" cy="5819021"/>
          </a:xfrm>
          <a:prstGeom prst="roundRect">
            <a:avLst>
              <a:gd name="adj" fmla="val 2385"/>
            </a:avLst>
          </a:prstGeom>
          <a:solidFill>
            <a:srgbClr val="FFFFFF">
              <a:alpha val="69639"/>
            </a:srgbClr>
          </a:solidFill>
          <a:ln>
            <a:gradFill>
              <a:gsLst>
                <a:gs pos="100000">
                  <a:srgbClr val="C03BC4"/>
                </a:gs>
                <a:gs pos="68000">
                  <a:srgbClr val="0070C0"/>
                </a:gs>
                <a:gs pos="0">
                  <a:srgbClr val="00B0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78E4F4E-A50F-62D2-6345-CABA8F1C5674}"/>
              </a:ext>
            </a:extLst>
          </p:cNvPr>
          <p:cNvSpPr>
            <a:spLocks noGrp="1"/>
          </p:cNvSpPr>
          <p:nvPr>
            <p:ph type="body" sz="quarter" idx="11" hasCustomPrompt="1"/>
          </p:nvPr>
        </p:nvSpPr>
        <p:spPr>
          <a:xfrm>
            <a:off x="441961" y="1158874"/>
            <a:ext cx="2976880" cy="184666"/>
          </a:xfrm>
        </p:spPr>
        <p:txBody>
          <a:bodyPr/>
          <a:lstStyle>
            <a:lvl1pPr marL="0" indent="0">
              <a:buNone/>
              <a:defRPr sz="1200">
                <a:solidFill>
                  <a:schemeClr val="tx1"/>
                </a:solidFill>
                <a:latin typeface="Segoe UI" panose="020B0502040204020203" pitchFamily="34" charset="0"/>
                <a:cs typeface="Segoe UI" panose="020B0502040204020203" pitchFamily="34" charset="0"/>
              </a:defRPr>
            </a:lvl1pPr>
          </a:lstStyle>
          <a:p>
            <a:pPr lvl="0"/>
            <a:r>
              <a:rPr lang="en-DE"/>
              <a:t>roadmap_title</a:t>
            </a:r>
          </a:p>
        </p:txBody>
      </p:sp>
      <p:sp>
        <p:nvSpPr>
          <p:cNvPr id="4" name="Text Placeholder 2">
            <a:extLst>
              <a:ext uri="{FF2B5EF4-FFF2-40B4-BE49-F238E27FC236}">
                <a16:creationId xmlns:a16="http://schemas.microsoft.com/office/drawing/2014/main" id="{1DC69B9E-9669-6C88-0F87-F6EE26771B5E}"/>
              </a:ext>
            </a:extLst>
          </p:cNvPr>
          <p:cNvSpPr>
            <a:spLocks noGrp="1"/>
          </p:cNvSpPr>
          <p:nvPr>
            <p:ph type="body" sz="quarter" idx="12" hasCustomPrompt="1"/>
          </p:nvPr>
        </p:nvSpPr>
        <p:spPr>
          <a:xfrm>
            <a:off x="3611881" y="1158873"/>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5" name="Text Placeholder 2">
            <a:extLst>
              <a:ext uri="{FF2B5EF4-FFF2-40B4-BE49-F238E27FC236}">
                <a16:creationId xmlns:a16="http://schemas.microsoft.com/office/drawing/2014/main" id="{D20C9685-C206-A9E8-8E15-3B31270129E3}"/>
              </a:ext>
            </a:extLst>
          </p:cNvPr>
          <p:cNvSpPr>
            <a:spLocks noGrp="1"/>
          </p:cNvSpPr>
          <p:nvPr>
            <p:ph type="body" sz="quarter" idx="13" hasCustomPrompt="1"/>
          </p:nvPr>
        </p:nvSpPr>
        <p:spPr>
          <a:xfrm>
            <a:off x="4546600" y="1158874"/>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6" name="Text Placeholder 2">
            <a:extLst>
              <a:ext uri="{FF2B5EF4-FFF2-40B4-BE49-F238E27FC236}">
                <a16:creationId xmlns:a16="http://schemas.microsoft.com/office/drawing/2014/main" id="{83D25320-ACB7-062E-D53F-2EFA0157FD2D}"/>
              </a:ext>
            </a:extLst>
          </p:cNvPr>
          <p:cNvSpPr>
            <a:spLocks noGrp="1"/>
          </p:cNvSpPr>
          <p:nvPr>
            <p:ph type="body" sz="quarter" idx="14" hasCustomPrompt="1"/>
          </p:nvPr>
        </p:nvSpPr>
        <p:spPr>
          <a:xfrm>
            <a:off x="10541000" y="1158872"/>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2" name="Text Placeholder 2">
            <a:extLst>
              <a:ext uri="{FF2B5EF4-FFF2-40B4-BE49-F238E27FC236}">
                <a16:creationId xmlns:a16="http://schemas.microsoft.com/office/drawing/2014/main" id="{319C22FD-2E2B-B413-4991-E3F40D784927}"/>
              </a:ext>
            </a:extLst>
          </p:cNvPr>
          <p:cNvSpPr>
            <a:spLocks noGrp="1"/>
          </p:cNvSpPr>
          <p:nvPr>
            <p:ph type="body" sz="quarter" idx="15" hasCustomPrompt="1"/>
          </p:nvPr>
        </p:nvSpPr>
        <p:spPr>
          <a:xfrm>
            <a:off x="441961" y="2206786"/>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7" name="Text Placeholder 2">
            <a:extLst>
              <a:ext uri="{FF2B5EF4-FFF2-40B4-BE49-F238E27FC236}">
                <a16:creationId xmlns:a16="http://schemas.microsoft.com/office/drawing/2014/main" id="{D8E83A91-EC57-D0C0-0592-FF21F0F697E6}"/>
              </a:ext>
            </a:extLst>
          </p:cNvPr>
          <p:cNvSpPr>
            <a:spLocks noGrp="1"/>
          </p:cNvSpPr>
          <p:nvPr>
            <p:ph type="body" sz="quarter" idx="16" hasCustomPrompt="1"/>
          </p:nvPr>
        </p:nvSpPr>
        <p:spPr>
          <a:xfrm>
            <a:off x="3611881" y="2206785"/>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8" name="Text Placeholder 2">
            <a:extLst>
              <a:ext uri="{FF2B5EF4-FFF2-40B4-BE49-F238E27FC236}">
                <a16:creationId xmlns:a16="http://schemas.microsoft.com/office/drawing/2014/main" id="{564E6EA7-C3B8-DF12-53F7-E1A4D5A8E641}"/>
              </a:ext>
            </a:extLst>
          </p:cNvPr>
          <p:cNvSpPr>
            <a:spLocks noGrp="1"/>
          </p:cNvSpPr>
          <p:nvPr>
            <p:ph type="body" sz="quarter" idx="17" hasCustomPrompt="1"/>
          </p:nvPr>
        </p:nvSpPr>
        <p:spPr>
          <a:xfrm>
            <a:off x="4546600" y="2206786"/>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9" name="Text Placeholder 2">
            <a:extLst>
              <a:ext uri="{FF2B5EF4-FFF2-40B4-BE49-F238E27FC236}">
                <a16:creationId xmlns:a16="http://schemas.microsoft.com/office/drawing/2014/main" id="{A4F13D05-1157-98B9-1D9F-C8AFC8CC6384}"/>
              </a:ext>
            </a:extLst>
          </p:cNvPr>
          <p:cNvSpPr>
            <a:spLocks noGrp="1"/>
          </p:cNvSpPr>
          <p:nvPr>
            <p:ph type="body" sz="quarter" idx="18" hasCustomPrompt="1"/>
          </p:nvPr>
        </p:nvSpPr>
        <p:spPr>
          <a:xfrm>
            <a:off x="10541000" y="2206784"/>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10" name="Text Placeholder 2">
            <a:extLst>
              <a:ext uri="{FF2B5EF4-FFF2-40B4-BE49-F238E27FC236}">
                <a16:creationId xmlns:a16="http://schemas.microsoft.com/office/drawing/2014/main" id="{E4B2B23B-29AE-7315-6E76-59553025537B}"/>
              </a:ext>
            </a:extLst>
          </p:cNvPr>
          <p:cNvSpPr>
            <a:spLocks noGrp="1"/>
          </p:cNvSpPr>
          <p:nvPr>
            <p:ph type="body" sz="quarter" idx="19" hasCustomPrompt="1"/>
          </p:nvPr>
        </p:nvSpPr>
        <p:spPr>
          <a:xfrm>
            <a:off x="441961" y="3277780"/>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11" name="Text Placeholder 2">
            <a:extLst>
              <a:ext uri="{FF2B5EF4-FFF2-40B4-BE49-F238E27FC236}">
                <a16:creationId xmlns:a16="http://schemas.microsoft.com/office/drawing/2014/main" id="{DF06EC23-884A-0ABE-A079-4506B6DCF573}"/>
              </a:ext>
            </a:extLst>
          </p:cNvPr>
          <p:cNvSpPr>
            <a:spLocks noGrp="1"/>
          </p:cNvSpPr>
          <p:nvPr>
            <p:ph type="body" sz="quarter" idx="20" hasCustomPrompt="1"/>
          </p:nvPr>
        </p:nvSpPr>
        <p:spPr>
          <a:xfrm>
            <a:off x="3611881" y="3277779"/>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38" name="Text Placeholder 2">
            <a:extLst>
              <a:ext uri="{FF2B5EF4-FFF2-40B4-BE49-F238E27FC236}">
                <a16:creationId xmlns:a16="http://schemas.microsoft.com/office/drawing/2014/main" id="{F1D270F6-2AD3-F80E-D250-430170A6F057}"/>
              </a:ext>
            </a:extLst>
          </p:cNvPr>
          <p:cNvSpPr>
            <a:spLocks noGrp="1"/>
          </p:cNvSpPr>
          <p:nvPr>
            <p:ph type="body" sz="quarter" idx="21" hasCustomPrompt="1"/>
          </p:nvPr>
        </p:nvSpPr>
        <p:spPr>
          <a:xfrm>
            <a:off x="4546600" y="3277780"/>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39" name="Text Placeholder 2">
            <a:extLst>
              <a:ext uri="{FF2B5EF4-FFF2-40B4-BE49-F238E27FC236}">
                <a16:creationId xmlns:a16="http://schemas.microsoft.com/office/drawing/2014/main" id="{4728AEFD-B5E3-F27D-994F-062DC9C3EEAA}"/>
              </a:ext>
            </a:extLst>
          </p:cNvPr>
          <p:cNvSpPr>
            <a:spLocks noGrp="1"/>
          </p:cNvSpPr>
          <p:nvPr>
            <p:ph type="body" sz="quarter" idx="22" hasCustomPrompt="1"/>
          </p:nvPr>
        </p:nvSpPr>
        <p:spPr>
          <a:xfrm>
            <a:off x="10541000" y="3277778"/>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0" name="Text Placeholder 2">
            <a:extLst>
              <a:ext uri="{FF2B5EF4-FFF2-40B4-BE49-F238E27FC236}">
                <a16:creationId xmlns:a16="http://schemas.microsoft.com/office/drawing/2014/main" id="{4542080D-57BE-221F-6CC7-7EB615E02FDA}"/>
              </a:ext>
            </a:extLst>
          </p:cNvPr>
          <p:cNvSpPr>
            <a:spLocks noGrp="1"/>
          </p:cNvSpPr>
          <p:nvPr>
            <p:ph type="body" sz="quarter" idx="23" hasCustomPrompt="1"/>
          </p:nvPr>
        </p:nvSpPr>
        <p:spPr>
          <a:xfrm>
            <a:off x="441961" y="434877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2" name="Text Placeholder 2">
            <a:extLst>
              <a:ext uri="{FF2B5EF4-FFF2-40B4-BE49-F238E27FC236}">
                <a16:creationId xmlns:a16="http://schemas.microsoft.com/office/drawing/2014/main" id="{C641C1B8-907E-F178-FA9B-8D38BF7C3169}"/>
              </a:ext>
            </a:extLst>
          </p:cNvPr>
          <p:cNvSpPr>
            <a:spLocks noGrp="1"/>
          </p:cNvSpPr>
          <p:nvPr>
            <p:ph type="body" sz="quarter" idx="24" hasCustomPrompt="1"/>
          </p:nvPr>
        </p:nvSpPr>
        <p:spPr>
          <a:xfrm>
            <a:off x="3611881" y="434877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3" name="Text Placeholder 2">
            <a:extLst>
              <a:ext uri="{FF2B5EF4-FFF2-40B4-BE49-F238E27FC236}">
                <a16:creationId xmlns:a16="http://schemas.microsoft.com/office/drawing/2014/main" id="{F76A43A8-8238-714B-9C77-11206A9F8BA0}"/>
              </a:ext>
            </a:extLst>
          </p:cNvPr>
          <p:cNvSpPr>
            <a:spLocks noGrp="1"/>
          </p:cNvSpPr>
          <p:nvPr>
            <p:ph type="body" sz="quarter" idx="25" hasCustomPrompt="1"/>
          </p:nvPr>
        </p:nvSpPr>
        <p:spPr>
          <a:xfrm>
            <a:off x="4546600" y="434877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4" name="Text Placeholder 2">
            <a:extLst>
              <a:ext uri="{FF2B5EF4-FFF2-40B4-BE49-F238E27FC236}">
                <a16:creationId xmlns:a16="http://schemas.microsoft.com/office/drawing/2014/main" id="{09704C1E-CC2F-1ABA-15CB-40B1F9032A06}"/>
              </a:ext>
            </a:extLst>
          </p:cNvPr>
          <p:cNvSpPr>
            <a:spLocks noGrp="1"/>
          </p:cNvSpPr>
          <p:nvPr>
            <p:ph type="body" sz="quarter" idx="26" hasCustomPrompt="1"/>
          </p:nvPr>
        </p:nvSpPr>
        <p:spPr>
          <a:xfrm>
            <a:off x="10541000" y="434877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6" name="Text Placeholder 2">
            <a:extLst>
              <a:ext uri="{FF2B5EF4-FFF2-40B4-BE49-F238E27FC236}">
                <a16:creationId xmlns:a16="http://schemas.microsoft.com/office/drawing/2014/main" id="{3AAF997A-DE57-9575-24DE-2347204722C7}"/>
              </a:ext>
            </a:extLst>
          </p:cNvPr>
          <p:cNvSpPr>
            <a:spLocks noGrp="1"/>
          </p:cNvSpPr>
          <p:nvPr>
            <p:ph type="body" sz="quarter" idx="27" hasCustomPrompt="1"/>
          </p:nvPr>
        </p:nvSpPr>
        <p:spPr>
          <a:xfrm>
            <a:off x="441961" y="541976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7" name="Text Placeholder 2">
            <a:extLst>
              <a:ext uri="{FF2B5EF4-FFF2-40B4-BE49-F238E27FC236}">
                <a16:creationId xmlns:a16="http://schemas.microsoft.com/office/drawing/2014/main" id="{2EBB4E63-4D40-52EB-7B04-6EFFB8157B22}"/>
              </a:ext>
            </a:extLst>
          </p:cNvPr>
          <p:cNvSpPr>
            <a:spLocks noGrp="1"/>
          </p:cNvSpPr>
          <p:nvPr>
            <p:ph type="body" sz="quarter" idx="28" hasCustomPrompt="1"/>
          </p:nvPr>
        </p:nvSpPr>
        <p:spPr>
          <a:xfrm>
            <a:off x="3611881" y="541976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8" name="Text Placeholder 2">
            <a:extLst>
              <a:ext uri="{FF2B5EF4-FFF2-40B4-BE49-F238E27FC236}">
                <a16:creationId xmlns:a16="http://schemas.microsoft.com/office/drawing/2014/main" id="{444F9CA0-DA2A-2BE2-9E77-E5C16FA5E8F6}"/>
              </a:ext>
            </a:extLst>
          </p:cNvPr>
          <p:cNvSpPr>
            <a:spLocks noGrp="1"/>
          </p:cNvSpPr>
          <p:nvPr>
            <p:ph type="body" sz="quarter" idx="29" hasCustomPrompt="1"/>
          </p:nvPr>
        </p:nvSpPr>
        <p:spPr>
          <a:xfrm>
            <a:off x="4546600" y="541976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9" name="Text Placeholder 2">
            <a:extLst>
              <a:ext uri="{FF2B5EF4-FFF2-40B4-BE49-F238E27FC236}">
                <a16:creationId xmlns:a16="http://schemas.microsoft.com/office/drawing/2014/main" id="{B133BF50-8D52-F3D7-150A-92097256B27D}"/>
              </a:ext>
            </a:extLst>
          </p:cNvPr>
          <p:cNvSpPr>
            <a:spLocks noGrp="1"/>
          </p:cNvSpPr>
          <p:nvPr>
            <p:ph type="body" sz="quarter" idx="30" hasCustomPrompt="1"/>
          </p:nvPr>
        </p:nvSpPr>
        <p:spPr>
          <a:xfrm>
            <a:off x="10541000" y="541976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Tree>
    <p:extLst>
      <p:ext uri="{BB962C8B-B14F-4D97-AF65-F5344CB8AC3E}">
        <p14:creationId xmlns:p14="http://schemas.microsoft.com/office/powerpoint/2010/main" val="3885751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oadmap Launche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FE4F18-91AF-B15E-8604-F062E85E598E}"/>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5" name="Title 14">
            <a:extLst>
              <a:ext uri="{FF2B5EF4-FFF2-40B4-BE49-F238E27FC236}">
                <a16:creationId xmlns:a16="http://schemas.microsoft.com/office/drawing/2014/main" id="{038C9FD6-3474-EBCF-BDCF-EBD56D4CA736}"/>
              </a:ext>
              <a:ext uri="{C183D7F6-B498-43B3-948B-1728B52AA6E4}">
                <adec:decorative xmlns:adec="http://schemas.microsoft.com/office/drawing/2017/decorative" val="0"/>
              </a:ext>
            </a:extLst>
          </p:cNvPr>
          <p:cNvSpPr>
            <a:spLocks noGrp="1"/>
          </p:cNvSpPr>
          <p:nvPr>
            <p:ph type="title" hasCustomPrompt="1"/>
          </p:nvPr>
        </p:nvSpPr>
        <p:spPr>
          <a:xfrm>
            <a:off x="7457440" y="-351495"/>
            <a:ext cx="4611840" cy="227633"/>
          </a:xfrm>
        </p:spPr>
        <p:txBody>
          <a:bodyPr/>
          <a:lstStyle>
            <a:lvl1pPr>
              <a:defRPr sz="1600">
                <a:solidFill>
                  <a:srgbClr val="FBFAFB"/>
                </a:solidFill>
              </a:defRPr>
            </a:lvl1pPr>
          </a:lstStyle>
          <a:p>
            <a:r>
              <a:rPr lang="en-US"/>
              <a:t>Roadmap Title</a:t>
            </a:r>
            <a:endParaRPr lang="en-DE"/>
          </a:p>
        </p:txBody>
      </p:sp>
      <p:sp>
        <p:nvSpPr>
          <p:cNvPr id="18" name="Picture Placeholder 22">
            <a:extLst>
              <a:ext uri="{FF2B5EF4-FFF2-40B4-BE49-F238E27FC236}">
                <a16:creationId xmlns:a16="http://schemas.microsoft.com/office/drawing/2014/main" id="{A2CA94A4-A116-364C-0C5D-7475274EAD39}"/>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3" name="Rectangle 12">
            <a:extLst>
              <a:ext uri="{FF2B5EF4-FFF2-40B4-BE49-F238E27FC236}">
                <a16:creationId xmlns:a16="http://schemas.microsoft.com/office/drawing/2014/main" id="{16FF10DB-B009-A83F-55AD-6D72D5FD465C}"/>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3C65A4"/>
              </a:gs>
              <a:gs pos="13000">
                <a:srgbClr val="454142"/>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FAA544ED-84C2-8694-3489-CFA59BDAE14A}"/>
              </a:ext>
            </a:extLst>
          </p:cNvPr>
          <p:cNvSpPr txBox="1"/>
          <p:nvPr userDrawn="1"/>
        </p:nvSpPr>
        <p:spPr>
          <a:xfrm>
            <a:off x="757180" y="221477"/>
            <a:ext cx="1054132"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Launched</a:t>
            </a:r>
          </a:p>
        </p:txBody>
      </p:sp>
      <p:sp>
        <p:nvSpPr>
          <p:cNvPr id="16" name="Rectangle 15">
            <a:extLst>
              <a:ext uri="{FF2B5EF4-FFF2-40B4-BE49-F238E27FC236}">
                <a16:creationId xmlns:a16="http://schemas.microsoft.com/office/drawing/2014/main" id="{9FB316B9-2E51-9B02-9E1C-94DCEB6BCEA2}"/>
              </a:ext>
              <a:ext uri="{C183D7F6-B498-43B3-948B-1728B52AA6E4}">
                <adec:decorative xmlns:adec="http://schemas.microsoft.com/office/drawing/2017/decorative" val="1"/>
              </a:ext>
            </a:extLst>
          </p:cNvPr>
          <p:cNvSpPr/>
          <p:nvPr userDrawn="1"/>
        </p:nvSpPr>
        <p:spPr bwMode="auto">
          <a:xfrm>
            <a:off x="1952332"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40ABE50-00A6-F336-2D83-5C9559A22B61}"/>
              </a:ext>
              <a:ext uri="{C183D7F6-B498-43B3-948B-1728B52AA6E4}">
                <adec:decorative xmlns:adec="http://schemas.microsoft.com/office/drawing/2017/decorative" val="1"/>
              </a:ext>
            </a:extLst>
          </p:cNvPr>
          <p:cNvSpPr/>
          <p:nvPr userDrawn="1"/>
        </p:nvSpPr>
        <p:spPr bwMode="auto">
          <a:xfrm>
            <a:off x="2102259"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3" name="Rectangle 22">
            <a:extLst>
              <a:ext uri="{FF2B5EF4-FFF2-40B4-BE49-F238E27FC236}">
                <a16:creationId xmlns:a16="http://schemas.microsoft.com/office/drawing/2014/main" id="{02642547-5867-3155-A8B9-33556AEC0CF5}"/>
              </a:ext>
              <a:ext uri="{C183D7F6-B498-43B3-948B-1728B52AA6E4}">
                <adec:decorative xmlns:adec="http://schemas.microsoft.com/office/drawing/2017/decorative" val="1"/>
              </a:ext>
            </a:extLst>
          </p:cNvPr>
          <p:cNvSpPr/>
          <p:nvPr userDrawn="1"/>
        </p:nvSpPr>
        <p:spPr bwMode="auto">
          <a:xfrm>
            <a:off x="2250431" y="277621"/>
            <a:ext cx="103156" cy="103156"/>
          </a:xfrm>
          <a:prstGeom prst="rect">
            <a:avLst/>
          </a:prstGeom>
          <a:solidFill>
            <a:srgbClr val="0E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8" name="TextBox 27">
            <a:extLst>
              <a:ext uri="{FF2B5EF4-FFF2-40B4-BE49-F238E27FC236}">
                <a16:creationId xmlns:a16="http://schemas.microsoft.com/office/drawing/2014/main" id="{230A4FD2-0286-B931-85A0-F7C9DF2FE90C}"/>
              </a:ext>
            </a:extLst>
          </p:cNvPr>
          <p:cNvSpPr txBox="1"/>
          <p:nvPr userDrawn="1"/>
        </p:nvSpPr>
        <p:spPr>
          <a:xfrm>
            <a:off x="2557590" y="86825"/>
            <a:ext cx="4831352" cy="430887"/>
          </a:xfrm>
          <a:prstGeom prst="rect">
            <a:avLst/>
          </a:prstGeom>
          <a:noFill/>
        </p:spPr>
        <p:txBody>
          <a:bodyPr wrap="square" lIns="0" tIns="0" rIns="0" bIns="0" rtlCol="0">
            <a:spAutoFit/>
          </a:bodyPr>
          <a:lstStyle/>
          <a:p>
            <a:pPr algn="l"/>
            <a:r>
              <a:rPr lang="en-US" sz="1400" b="0" i="0">
                <a:solidFill>
                  <a:schemeClr val="tx1"/>
                </a:solidFill>
                <a:effectLst/>
                <a:latin typeface="Segoe UI" panose="020B0502040204020203" pitchFamily="34" charset="0"/>
                <a:cs typeface="Segoe UI" panose="020B0502040204020203" pitchFamily="34" charset="0"/>
              </a:rPr>
              <a:t>All timing is for planning purposes and subject to change</a:t>
            </a:r>
            <a:br>
              <a:rPr lang="en-US" sz="1400" b="0" i="0">
                <a:solidFill>
                  <a:schemeClr val="tx1"/>
                </a:solidFill>
                <a:effectLst/>
                <a:latin typeface="Segoe UI" panose="020B0502040204020203" pitchFamily="34" charset="0"/>
                <a:cs typeface="Segoe UI" panose="020B0502040204020203" pitchFamily="34" charset="0"/>
              </a:rPr>
            </a:br>
            <a:r>
              <a:rPr lang="en-US" sz="1400" b="1" i="0">
                <a:solidFill>
                  <a:schemeClr val="tx1"/>
                </a:solidFill>
                <a:effectLst/>
                <a:latin typeface="Segoe UI" panose="020B0502040204020203" pitchFamily="34" charset="0"/>
                <a:cs typeface="Segoe UI" panose="020B0502040204020203" pitchFamily="34" charset="0"/>
              </a:rPr>
              <a:t>Please note:</a:t>
            </a:r>
            <a:r>
              <a:rPr lang="en-US" sz="1400" b="0" i="0">
                <a:solidFill>
                  <a:schemeClr val="tx1"/>
                </a:solidFill>
                <a:effectLst/>
                <a:latin typeface="Segoe UI" panose="020B0502040204020203" pitchFamily="34" charset="0"/>
                <a:cs typeface="Segoe UI" panose="020B0502040204020203" pitchFamily="34" charset="0"/>
              </a:rPr>
              <a:t> Dates based on deck creation date</a:t>
            </a:r>
            <a:endParaRPr lang="en-DE" sz="1400">
              <a:solidFill>
                <a:schemeClr val="tx1"/>
              </a:solidFill>
              <a:latin typeface="Segoe UI" panose="020B0502040204020203" pitchFamily="34" charset="0"/>
              <a:cs typeface="Segoe UI" panose="020B0502040204020203" pitchFamily="34" charset="0"/>
            </a:endParaRPr>
          </a:p>
        </p:txBody>
      </p:sp>
      <p:sp>
        <p:nvSpPr>
          <p:cNvPr id="12" name="Rounded Rectangle 11">
            <a:extLst>
              <a:ext uri="{FF2B5EF4-FFF2-40B4-BE49-F238E27FC236}">
                <a16:creationId xmlns:a16="http://schemas.microsoft.com/office/drawing/2014/main" id="{62EACD5F-329F-9D1F-855E-E897FD6AAFA9}"/>
              </a:ext>
              <a:ext uri="{C183D7F6-B498-43B3-948B-1728B52AA6E4}">
                <adec:decorative xmlns:adec="http://schemas.microsoft.com/office/drawing/2017/decorative" val="1"/>
              </a:ext>
            </a:extLst>
          </p:cNvPr>
          <p:cNvSpPr/>
          <p:nvPr userDrawn="1"/>
        </p:nvSpPr>
        <p:spPr bwMode="auto">
          <a:xfrm>
            <a:off x="193041" y="817901"/>
            <a:ext cx="11816080" cy="5819021"/>
          </a:xfrm>
          <a:prstGeom prst="roundRect">
            <a:avLst>
              <a:gd name="adj" fmla="val 2385"/>
            </a:avLst>
          </a:prstGeom>
          <a:solidFill>
            <a:srgbClr val="FFFFFF">
              <a:alpha val="69639"/>
            </a:srgbClr>
          </a:solidFill>
          <a:ln>
            <a:gradFill>
              <a:gsLst>
                <a:gs pos="100000">
                  <a:srgbClr val="C03BC4"/>
                </a:gs>
                <a:gs pos="68000">
                  <a:srgbClr val="0070C0"/>
                </a:gs>
                <a:gs pos="0">
                  <a:srgbClr val="00B0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78E4F4E-A50F-62D2-6345-CABA8F1C5674}"/>
              </a:ext>
            </a:extLst>
          </p:cNvPr>
          <p:cNvSpPr>
            <a:spLocks noGrp="1"/>
          </p:cNvSpPr>
          <p:nvPr>
            <p:ph type="body" sz="quarter" idx="11" hasCustomPrompt="1"/>
          </p:nvPr>
        </p:nvSpPr>
        <p:spPr>
          <a:xfrm>
            <a:off x="441961" y="1158874"/>
            <a:ext cx="2976880" cy="184666"/>
          </a:xfrm>
        </p:spPr>
        <p:txBody>
          <a:bodyPr/>
          <a:lstStyle>
            <a:lvl1pPr marL="0" indent="0">
              <a:buNone/>
              <a:defRPr sz="1200">
                <a:solidFill>
                  <a:schemeClr val="tx1"/>
                </a:solidFill>
                <a:latin typeface="Segoe UI" panose="020B0502040204020203" pitchFamily="34" charset="0"/>
                <a:cs typeface="Segoe UI" panose="020B0502040204020203" pitchFamily="34" charset="0"/>
              </a:defRPr>
            </a:lvl1pPr>
          </a:lstStyle>
          <a:p>
            <a:pPr lvl="0"/>
            <a:r>
              <a:rPr lang="en-DE"/>
              <a:t>roadmap_title</a:t>
            </a:r>
          </a:p>
        </p:txBody>
      </p:sp>
      <p:sp>
        <p:nvSpPr>
          <p:cNvPr id="4" name="Text Placeholder 2">
            <a:extLst>
              <a:ext uri="{FF2B5EF4-FFF2-40B4-BE49-F238E27FC236}">
                <a16:creationId xmlns:a16="http://schemas.microsoft.com/office/drawing/2014/main" id="{1DC69B9E-9669-6C88-0F87-F6EE26771B5E}"/>
              </a:ext>
            </a:extLst>
          </p:cNvPr>
          <p:cNvSpPr>
            <a:spLocks noGrp="1"/>
          </p:cNvSpPr>
          <p:nvPr>
            <p:ph type="body" sz="quarter" idx="12" hasCustomPrompt="1"/>
          </p:nvPr>
        </p:nvSpPr>
        <p:spPr>
          <a:xfrm>
            <a:off x="3611881" y="1158873"/>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5" name="Text Placeholder 2">
            <a:extLst>
              <a:ext uri="{FF2B5EF4-FFF2-40B4-BE49-F238E27FC236}">
                <a16:creationId xmlns:a16="http://schemas.microsoft.com/office/drawing/2014/main" id="{D20C9685-C206-A9E8-8E15-3B31270129E3}"/>
              </a:ext>
            </a:extLst>
          </p:cNvPr>
          <p:cNvSpPr>
            <a:spLocks noGrp="1"/>
          </p:cNvSpPr>
          <p:nvPr>
            <p:ph type="body" sz="quarter" idx="13" hasCustomPrompt="1"/>
          </p:nvPr>
        </p:nvSpPr>
        <p:spPr>
          <a:xfrm>
            <a:off x="4546600" y="1158874"/>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6" name="Text Placeholder 2">
            <a:extLst>
              <a:ext uri="{FF2B5EF4-FFF2-40B4-BE49-F238E27FC236}">
                <a16:creationId xmlns:a16="http://schemas.microsoft.com/office/drawing/2014/main" id="{83D25320-ACB7-062E-D53F-2EFA0157FD2D}"/>
              </a:ext>
            </a:extLst>
          </p:cNvPr>
          <p:cNvSpPr>
            <a:spLocks noGrp="1"/>
          </p:cNvSpPr>
          <p:nvPr>
            <p:ph type="body" sz="quarter" idx="14" hasCustomPrompt="1"/>
          </p:nvPr>
        </p:nvSpPr>
        <p:spPr>
          <a:xfrm>
            <a:off x="10541000" y="1158872"/>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2" name="Text Placeholder 2">
            <a:extLst>
              <a:ext uri="{FF2B5EF4-FFF2-40B4-BE49-F238E27FC236}">
                <a16:creationId xmlns:a16="http://schemas.microsoft.com/office/drawing/2014/main" id="{319C22FD-2E2B-B413-4991-E3F40D784927}"/>
              </a:ext>
            </a:extLst>
          </p:cNvPr>
          <p:cNvSpPr>
            <a:spLocks noGrp="1"/>
          </p:cNvSpPr>
          <p:nvPr>
            <p:ph type="body" sz="quarter" idx="15" hasCustomPrompt="1"/>
          </p:nvPr>
        </p:nvSpPr>
        <p:spPr>
          <a:xfrm>
            <a:off x="441961" y="2206786"/>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7" name="Text Placeholder 2">
            <a:extLst>
              <a:ext uri="{FF2B5EF4-FFF2-40B4-BE49-F238E27FC236}">
                <a16:creationId xmlns:a16="http://schemas.microsoft.com/office/drawing/2014/main" id="{D8E83A91-EC57-D0C0-0592-FF21F0F697E6}"/>
              </a:ext>
            </a:extLst>
          </p:cNvPr>
          <p:cNvSpPr>
            <a:spLocks noGrp="1"/>
          </p:cNvSpPr>
          <p:nvPr>
            <p:ph type="body" sz="quarter" idx="16" hasCustomPrompt="1"/>
          </p:nvPr>
        </p:nvSpPr>
        <p:spPr>
          <a:xfrm>
            <a:off x="3611881" y="2206785"/>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8" name="Text Placeholder 2">
            <a:extLst>
              <a:ext uri="{FF2B5EF4-FFF2-40B4-BE49-F238E27FC236}">
                <a16:creationId xmlns:a16="http://schemas.microsoft.com/office/drawing/2014/main" id="{564E6EA7-C3B8-DF12-53F7-E1A4D5A8E641}"/>
              </a:ext>
            </a:extLst>
          </p:cNvPr>
          <p:cNvSpPr>
            <a:spLocks noGrp="1"/>
          </p:cNvSpPr>
          <p:nvPr>
            <p:ph type="body" sz="quarter" idx="17" hasCustomPrompt="1"/>
          </p:nvPr>
        </p:nvSpPr>
        <p:spPr>
          <a:xfrm>
            <a:off x="4546600" y="2206786"/>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9" name="Text Placeholder 2">
            <a:extLst>
              <a:ext uri="{FF2B5EF4-FFF2-40B4-BE49-F238E27FC236}">
                <a16:creationId xmlns:a16="http://schemas.microsoft.com/office/drawing/2014/main" id="{A4F13D05-1157-98B9-1D9F-C8AFC8CC6384}"/>
              </a:ext>
            </a:extLst>
          </p:cNvPr>
          <p:cNvSpPr>
            <a:spLocks noGrp="1"/>
          </p:cNvSpPr>
          <p:nvPr>
            <p:ph type="body" sz="quarter" idx="18" hasCustomPrompt="1"/>
          </p:nvPr>
        </p:nvSpPr>
        <p:spPr>
          <a:xfrm>
            <a:off x="10541000" y="2206784"/>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10" name="Text Placeholder 2">
            <a:extLst>
              <a:ext uri="{FF2B5EF4-FFF2-40B4-BE49-F238E27FC236}">
                <a16:creationId xmlns:a16="http://schemas.microsoft.com/office/drawing/2014/main" id="{E4B2B23B-29AE-7315-6E76-59553025537B}"/>
              </a:ext>
            </a:extLst>
          </p:cNvPr>
          <p:cNvSpPr>
            <a:spLocks noGrp="1"/>
          </p:cNvSpPr>
          <p:nvPr>
            <p:ph type="body" sz="quarter" idx="19" hasCustomPrompt="1"/>
          </p:nvPr>
        </p:nvSpPr>
        <p:spPr>
          <a:xfrm>
            <a:off x="441961" y="3277780"/>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11" name="Text Placeholder 2">
            <a:extLst>
              <a:ext uri="{FF2B5EF4-FFF2-40B4-BE49-F238E27FC236}">
                <a16:creationId xmlns:a16="http://schemas.microsoft.com/office/drawing/2014/main" id="{DF06EC23-884A-0ABE-A079-4506B6DCF573}"/>
              </a:ext>
            </a:extLst>
          </p:cNvPr>
          <p:cNvSpPr>
            <a:spLocks noGrp="1"/>
          </p:cNvSpPr>
          <p:nvPr>
            <p:ph type="body" sz="quarter" idx="20" hasCustomPrompt="1"/>
          </p:nvPr>
        </p:nvSpPr>
        <p:spPr>
          <a:xfrm>
            <a:off x="3611881" y="3277779"/>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38" name="Text Placeholder 2">
            <a:extLst>
              <a:ext uri="{FF2B5EF4-FFF2-40B4-BE49-F238E27FC236}">
                <a16:creationId xmlns:a16="http://schemas.microsoft.com/office/drawing/2014/main" id="{F1D270F6-2AD3-F80E-D250-430170A6F057}"/>
              </a:ext>
            </a:extLst>
          </p:cNvPr>
          <p:cNvSpPr>
            <a:spLocks noGrp="1"/>
          </p:cNvSpPr>
          <p:nvPr>
            <p:ph type="body" sz="quarter" idx="21" hasCustomPrompt="1"/>
          </p:nvPr>
        </p:nvSpPr>
        <p:spPr>
          <a:xfrm>
            <a:off x="4546600" y="3277780"/>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39" name="Text Placeholder 2">
            <a:extLst>
              <a:ext uri="{FF2B5EF4-FFF2-40B4-BE49-F238E27FC236}">
                <a16:creationId xmlns:a16="http://schemas.microsoft.com/office/drawing/2014/main" id="{4728AEFD-B5E3-F27D-994F-062DC9C3EEAA}"/>
              </a:ext>
            </a:extLst>
          </p:cNvPr>
          <p:cNvSpPr>
            <a:spLocks noGrp="1"/>
          </p:cNvSpPr>
          <p:nvPr>
            <p:ph type="body" sz="quarter" idx="22" hasCustomPrompt="1"/>
          </p:nvPr>
        </p:nvSpPr>
        <p:spPr>
          <a:xfrm>
            <a:off x="10541000" y="3277778"/>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0" name="Text Placeholder 2">
            <a:extLst>
              <a:ext uri="{FF2B5EF4-FFF2-40B4-BE49-F238E27FC236}">
                <a16:creationId xmlns:a16="http://schemas.microsoft.com/office/drawing/2014/main" id="{4542080D-57BE-221F-6CC7-7EB615E02FDA}"/>
              </a:ext>
            </a:extLst>
          </p:cNvPr>
          <p:cNvSpPr>
            <a:spLocks noGrp="1"/>
          </p:cNvSpPr>
          <p:nvPr>
            <p:ph type="body" sz="quarter" idx="23" hasCustomPrompt="1"/>
          </p:nvPr>
        </p:nvSpPr>
        <p:spPr>
          <a:xfrm>
            <a:off x="441961" y="434877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2" name="Text Placeholder 2">
            <a:extLst>
              <a:ext uri="{FF2B5EF4-FFF2-40B4-BE49-F238E27FC236}">
                <a16:creationId xmlns:a16="http://schemas.microsoft.com/office/drawing/2014/main" id="{C641C1B8-907E-F178-FA9B-8D38BF7C3169}"/>
              </a:ext>
            </a:extLst>
          </p:cNvPr>
          <p:cNvSpPr>
            <a:spLocks noGrp="1"/>
          </p:cNvSpPr>
          <p:nvPr>
            <p:ph type="body" sz="quarter" idx="24" hasCustomPrompt="1"/>
          </p:nvPr>
        </p:nvSpPr>
        <p:spPr>
          <a:xfrm>
            <a:off x="3611881" y="434877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3" name="Text Placeholder 2">
            <a:extLst>
              <a:ext uri="{FF2B5EF4-FFF2-40B4-BE49-F238E27FC236}">
                <a16:creationId xmlns:a16="http://schemas.microsoft.com/office/drawing/2014/main" id="{F76A43A8-8238-714B-9C77-11206A9F8BA0}"/>
              </a:ext>
            </a:extLst>
          </p:cNvPr>
          <p:cNvSpPr>
            <a:spLocks noGrp="1"/>
          </p:cNvSpPr>
          <p:nvPr>
            <p:ph type="body" sz="quarter" idx="25" hasCustomPrompt="1"/>
          </p:nvPr>
        </p:nvSpPr>
        <p:spPr>
          <a:xfrm>
            <a:off x="4546600" y="434877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4" name="Text Placeholder 2">
            <a:extLst>
              <a:ext uri="{FF2B5EF4-FFF2-40B4-BE49-F238E27FC236}">
                <a16:creationId xmlns:a16="http://schemas.microsoft.com/office/drawing/2014/main" id="{09704C1E-CC2F-1ABA-15CB-40B1F9032A06}"/>
              </a:ext>
            </a:extLst>
          </p:cNvPr>
          <p:cNvSpPr>
            <a:spLocks noGrp="1"/>
          </p:cNvSpPr>
          <p:nvPr>
            <p:ph type="body" sz="quarter" idx="26" hasCustomPrompt="1"/>
          </p:nvPr>
        </p:nvSpPr>
        <p:spPr>
          <a:xfrm>
            <a:off x="10541000" y="434877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6" name="Text Placeholder 2">
            <a:extLst>
              <a:ext uri="{FF2B5EF4-FFF2-40B4-BE49-F238E27FC236}">
                <a16:creationId xmlns:a16="http://schemas.microsoft.com/office/drawing/2014/main" id="{3AAF997A-DE57-9575-24DE-2347204722C7}"/>
              </a:ext>
            </a:extLst>
          </p:cNvPr>
          <p:cNvSpPr>
            <a:spLocks noGrp="1"/>
          </p:cNvSpPr>
          <p:nvPr>
            <p:ph type="body" sz="quarter" idx="27" hasCustomPrompt="1"/>
          </p:nvPr>
        </p:nvSpPr>
        <p:spPr>
          <a:xfrm>
            <a:off x="441961" y="541976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7" name="Text Placeholder 2">
            <a:extLst>
              <a:ext uri="{FF2B5EF4-FFF2-40B4-BE49-F238E27FC236}">
                <a16:creationId xmlns:a16="http://schemas.microsoft.com/office/drawing/2014/main" id="{2EBB4E63-4D40-52EB-7B04-6EFFB8157B22}"/>
              </a:ext>
            </a:extLst>
          </p:cNvPr>
          <p:cNvSpPr>
            <a:spLocks noGrp="1"/>
          </p:cNvSpPr>
          <p:nvPr>
            <p:ph type="body" sz="quarter" idx="28" hasCustomPrompt="1"/>
          </p:nvPr>
        </p:nvSpPr>
        <p:spPr>
          <a:xfrm>
            <a:off x="3611881" y="541976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8" name="Text Placeholder 2">
            <a:extLst>
              <a:ext uri="{FF2B5EF4-FFF2-40B4-BE49-F238E27FC236}">
                <a16:creationId xmlns:a16="http://schemas.microsoft.com/office/drawing/2014/main" id="{444F9CA0-DA2A-2BE2-9E77-E5C16FA5E8F6}"/>
              </a:ext>
            </a:extLst>
          </p:cNvPr>
          <p:cNvSpPr>
            <a:spLocks noGrp="1"/>
          </p:cNvSpPr>
          <p:nvPr>
            <p:ph type="body" sz="quarter" idx="29" hasCustomPrompt="1"/>
          </p:nvPr>
        </p:nvSpPr>
        <p:spPr>
          <a:xfrm>
            <a:off x="4546600" y="541976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9" name="Text Placeholder 2">
            <a:extLst>
              <a:ext uri="{FF2B5EF4-FFF2-40B4-BE49-F238E27FC236}">
                <a16:creationId xmlns:a16="http://schemas.microsoft.com/office/drawing/2014/main" id="{B133BF50-8D52-F3D7-150A-92097256B27D}"/>
              </a:ext>
            </a:extLst>
          </p:cNvPr>
          <p:cNvSpPr>
            <a:spLocks noGrp="1"/>
          </p:cNvSpPr>
          <p:nvPr>
            <p:ph type="body" sz="quarter" idx="30" hasCustomPrompt="1"/>
          </p:nvPr>
        </p:nvSpPr>
        <p:spPr>
          <a:xfrm>
            <a:off x="10541000" y="541976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Tree>
    <p:extLst>
      <p:ext uri="{BB962C8B-B14F-4D97-AF65-F5344CB8AC3E}">
        <p14:creationId xmlns:p14="http://schemas.microsoft.com/office/powerpoint/2010/main" val="69689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mmary List Previous">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FE4F18-91AF-B15E-8604-F062E85E598E}"/>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5" name="Title 14">
            <a:extLst>
              <a:ext uri="{FF2B5EF4-FFF2-40B4-BE49-F238E27FC236}">
                <a16:creationId xmlns:a16="http://schemas.microsoft.com/office/drawing/2014/main" id="{038C9FD6-3474-EBCF-BDCF-EBD56D4CA736}"/>
              </a:ext>
              <a:ext uri="{C183D7F6-B498-43B3-948B-1728B52AA6E4}">
                <adec:decorative xmlns:adec="http://schemas.microsoft.com/office/drawing/2017/decorative" val="0"/>
              </a:ext>
            </a:extLst>
          </p:cNvPr>
          <p:cNvSpPr>
            <a:spLocks noGrp="1"/>
          </p:cNvSpPr>
          <p:nvPr>
            <p:ph type="title" hasCustomPrompt="1"/>
          </p:nvPr>
        </p:nvSpPr>
        <p:spPr>
          <a:xfrm>
            <a:off x="7457440" y="-351495"/>
            <a:ext cx="4611840" cy="246221"/>
          </a:xfrm>
        </p:spPr>
        <p:txBody>
          <a:bodyPr/>
          <a:lstStyle>
            <a:lvl1pPr>
              <a:defRPr sz="1600">
                <a:solidFill>
                  <a:srgbClr val="FBFAFB"/>
                </a:solidFill>
              </a:defRPr>
            </a:lvl1pPr>
          </a:lstStyle>
          <a:p>
            <a:r>
              <a:rPr lang="en-US"/>
              <a:t>Previously presented features (minor changes) – slide #</a:t>
            </a:r>
            <a:endParaRPr lang="en-DE"/>
          </a:p>
        </p:txBody>
      </p:sp>
      <p:sp>
        <p:nvSpPr>
          <p:cNvPr id="18" name="Picture Placeholder 22">
            <a:extLst>
              <a:ext uri="{FF2B5EF4-FFF2-40B4-BE49-F238E27FC236}">
                <a16:creationId xmlns:a16="http://schemas.microsoft.com/office/drawing/2014/main" id="{A2CA94A4-A116-364C-0C5D-7475274EAD39}"/>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3" name="Rectangle 12">
            <a:extLst>
              <a:ext uri="{FF2B5EF4-FFF2-40B4-BE49-F238E27FC236}">
                <a16:creationId xmlns:a16="http://schemas.microsoft.com/office/drawing/2014/main" id="{16FF10DB-B009-A83F-55AD-6D72D5FD465C}"/>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7030A0"/>
              </a:gs>
              <a:gs pos="13000">
                <a:srgbClr val="00206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FAA544ED-84C2-8694-3489-CFA59BDAE14A}"/>
              </a:ext>
            </a:extLst>
          </p:cNvPr>
          <p:cNvSpPr txBox="1"/>
          <p:nvPr userDrawn="1"/>
        </p:nvSpPr>
        <p:spPr>
          <a:xfrm>
            <a:off x="757180" y="83461"/>
            <a:ext cx="1054132"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panose="020B0502040204020203" pitchFamily="34" charset="0"/>
                <a:cs typeface="Segoe UI" panose="020B0502040204020203" pitchFamily="34" charset="0"/>
              </a:rPr>
              <a:t>Previously presented</a:t>
            </a:r>
            <a:endParaRPr lang="en-DE" sz="1400" b="1">
              <a:solidFill>
                <a:srgbClr val="FFFFFF"/>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230A4FD2-0286-B931-85A0-F7C9DF2FE90C}"/>
              </a:ext>
            </a:extLst>
          </p:cNvPr>
          <p:cNvSpPr txBox="1"/>
          <p:nvPr userDrawn="1"/>
        </p:nvSpPr>
        <p:spPr>
          <a:xfrm>
            <a:off x="2557590" y="86825"/>
            <a:ext cx="4831352" cy="430887"/>
          </a:xfrm>
          <a:prstGeom prst="rect">
            <a:avLst/>
          </a:prstGeom>
          <a:noFill/>
        </p:spPr>
        <p:txBody>
          <a:bodyPr wrap="square" lIns="0" tIns="0" rIns="0" bIns="0" rtlCol="0">
            <a:spAutoFit/>
          </a:bodyPr>
          <a:lstStyle/>
          <a:p>
            <a:pPr algn="l"/>
            <a:r>
              <a:rPr lang="en-US" sz="1400" b="0" i="0">
                <a:solidFill>
                  <a:schemeClr val="tx1"/>
                </a:solidFill>
                <a:effectLst/>
                <a:latin typeface="Segoe UI" panose="020B0502040204020203" pitchFamily="34" charset="0"/>
                <a:cs typeface="Segoe UI" panose="020B0502040204020203" pitchFamily="34" charset="0"/>
              </a:rPr>
              <a:t>All timing is for planning purposes and subject to change</a:t>
            </a:r>
            <a:br>
              <a:rPr lang="en-US" sz="1400" b="0" i="0">
                <a:solidFill>
                  <a:schemeClr val="tx1"/>
                </a:solidFill>
                <a:effectLst/>
                <a:latin typeface="Segoe UI" panose="020B0502040204020203" pitchFamily="34" charset="0"/>
                <a:cs typeface="Segoe UI" panose="020B0502040204020203" pitchFamily="34" charset="0"/>
              </a:rPr>
            </a:br>
            <a:r>
              <a:rPr lang="en-US" sz="1400" b="1" i="0">
                <a:solidFill>
                  <a:schemeClr val="tx1"/>
                </a:solidFill>
                <a:effectLst/>
                <a:latin typeface="Segoe UI" panose="020B0502040204020203" pitchFamily="34" charset="0"/>
                <a:cs typeface="Segoe UI" panose="020B0502040204020203" pitchFamily="34" charset="0"/>
              </a:rPr>
              <a:t>Please note:</a:t>
            </a:r>
            <a:r>
              <a:rPr lang="en-US" sz="1400" b="0" i="0">
                <a:solidFill>
                  <a:schemeClr val="tx1"/>
                </a:solidFill>
                <a:effectLst/>
                <a:latin typeface="Segoe UI" panose="020B0502040204020203" pitchFamily="34" charset="0"/>
                <a:cs typeface="Segoe UI" panose="020B0502040204020203" pitchFamily="34" charset="0"/>
              </a:rPr>
              <a:t> Dates based on deck creation date</a:t>
            </a:r>
            <a:endParaRPr lang="en-DE" sz="1400">
              <a:solidFill>
                <a:schemeClr val="tx1"/>
              </a:solidFill>
              <a:latin typeface="Segoe UI" panose="020B0502040204020203" pitchFamily="34" charset="0"/>
              <a:cs typeface="Segoe UI" panose="020B0502040204020203" pitchFamily="34" charset="0"/>
            </a:endParaRPr>
          </a:p>
        </p:txBody>
      </p:sp>
      <p:sp>
        <p:nvSpPr>
          <p:cNvPr id="12" name="Rounded Rectangle 11">
            <a:extLst>
              <a:ext uri="{FF2B5EF4-FFF2-40B4-BE49-F238E27FC236}">
                <a16:creationId xmlns:a16="http://schemas.microsoft.com/office/drawing/2014/main" id="{62EACD5F-329F-9D1F-855E-E897FD6AAFA9}"/>
              </a:ext>
              <a:ext uri="{C183D7F6-B498-43B3-948B-1728B52AA6E4}">
                <adec:decorative xmlns:adec="http://schemas.microsoft.com/office/drawing/2017/decorative" val="1"/>
              </a:ext>
            </a:extLst>
          </p:cNvPr>
          <p:cNvSpPr/>
          <p:nvPr userDrawn="1"/>
        </p:nvSpPr>
        <p:spPr bwMode="auto">
          <a:xfrm>
            <a:off x="193041" y="817901"/>
            <a:ext cx="11816080" cy="5819021"/>
          </a:xfrm>
          <a:prstGeom prst="roundRect">
            <a:avLst>
              <a:gd name="adj" fmla="val 2385"/>
            </a:avLst>
          </a:prstGeom>
          <a:solidFill>
            <a:srgbClr val="FFFFFF">
              <a:alpha val="69639"/>
            </a:srgbClr>
          </a:solidFill>
          <a:ln>
            <a:gradFill>
              <a:gsLst>
                <a:gs pos="100000">
                  <a:srgbClr val="C03BC4"/>
                </a:gs>
                <a:gs pos="68000">
                  <a:srgbClr val="0070C0"/>
                </a:gs>
                <a:gs pos="0">
                  <a:srgbClr val="00B0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78E4F4E-A50F-62D2-6345-CABA8F1C5674}"/>
              </a:ext>
            </a:extLst>
          </p:cNvPr>
          <p:cNvSpPr>
            <a:spLocks noGrp="1"/>
          </p:cNvSpPr>
          <p:nvPr>
            <p:ph type="body" sz="quarter" idx="11" hasCustomPrompt="1"/>
          </p:nvPr>
        </p:nvSpPr>
        <p:spPr>
          <a:xfrm>
            <a:off x="441961" y="1158874"/>
            <a:ext cx="2976880" cy="184666"/>
          </a:xfrm>
        </p:spPr>
        <p:txBody>
          <a:bodyPr/>
          <a:lstStyle>
            <a:lvl1pPr marL="0" indent="0">
              <a:buNone/>
              <a:defRPr sz="1200">
                <a:solidFill>
                  <a:schemeClr val="tx1"/>
                </a:solidFill>
                <a:latin typeface="Segoe UI" panose="020B0502040204020203" pitchFamily="34" charset="0"/>
                <a:cs typeface="Segoe UI" panose="020B0502040204020203" pitchFamily="34" charset="0"/>
              </a:defRPr>
            </a:lvl1pPr>
          </a:lstStyle>
          <a:p>
            <a:pPr lvl="0"/>
            <a:r>
              <a:rPr lang="en-DE"/>
              <a:t>roadmap_title</a:t>
            </a:r>
          </a:p>
        </p:txBody>
      </p:sp>
      <p:sp>
        <p:nvSpPr>
          <p:cNvPr id="4" name="Text Placeholder 2">
            <a:extLst>
              <a:ext uri="{FF2B5EF4-FFF2-40B4-BE49-F238E27FC236}">
                <a16:creationId xmlns:a16="http://schemas.microsoft.com/office/drawing/2014/main" id="{1DC69B9E-9669-6C88-0F87-F6EE26771B5E}"/>
              </a:ext>
            </a:extLst>
          </p:cNvPr>
          <p:cNvSpPr>
            <a:spLocks noGrp="1"/>
          </p:cNvSpPr>
          <p:nvPr>
            <p:ph type="body" sz="quarter" idx="12" hasCustomPrompt="1"/>
          </p:nvPr>
        </p:nvSpPr>
        <p:spPr>
          <a:xfrm>
            <a:off x="3611881" y="1158873"/>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5" name="Text Placeholder 2">
            <a:extLst>
              <a:ext uri="{FF2B5EF4-FFF2-40B4-BE49-F238E27FC236}">
                <a16:creationId xmlns:a16="http://schemas.microsoft.com/office/drawing/2014/main" id="{D20C9685-C206-A9E8-8E15-3B31270129E3}"/>
              </a:ext>
            </a:extLst>
          </p:cNvPr>
          <p:cNvSpPr>
            <a:spLocks noGrp="1"/>
          </p:cNvSpPr>
          <p:nvPr>
            <p:ph type="body" sz="quarter" idx="13" hasCustomPrompt="1"/>
          </p:nvPr>
        </p:nvSpPr>
        <p:spPr>
          <a:xfrm>
            <a:off x="4546600" y="1158874"/>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6" name="Text Placeholder 2">
            <a:extLst>
              <a:ext uri="{FF2B5EF4-FFF2-40B4-BE49-F238E27FC236}">
                <a16:creationId xmlns:a16="http://schemas.microsoft.com/office/drawing/2014/main" id="{83D25320-ACB7-062E-D53F-2EFA0157FD2D}"/>
              </a:ext>
            </a:extLst>
          </p:cNvPr>
          <p:cNvSpPr>
            <a:spLocks noGrp="1"/>
          </p:cNvSpPr>
          <p:nvPr>
            <p:ph type="body" sz="quarter" idx="14" hasCustomPrompt="1"/>
          </p:nvPr>
        </p:nvSpPr>
        <p:spPr>
          <a:xfrm>
            <a:off x="10541000" y="1158872"/>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2" name="Text Placeholder 2">
            <a:extLst>
              <a:ext uri="{FF2B5EF4-FFF2-40B4-BE49-F238E27FC236}">
                <a16:creationId xmlns:a16="http://schemas.microsoft.com/office/drawing/2014/main" id="{319C22FD-2E2B-B413-4991-E3F40D784927}"/>
              </a:ext>
            </a:extLst>
          </p:cNvPr>
          <p:cNvSpPr>
            <a:spLocks noGrp="1"/>
          </p:cNvSpPr>
          <p:nvPr>
            <p:ph type="body" sz="quarter" idx="15" hasCustomPrompt="1"/>
          </p:nvPr>
        </p:nvSpPr>
        <p:spPr>
          <a:xfrm>
            <a:off x="441961" y="2206786"/>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7" name="Text Placeholder 2">
            <a:extLst>
              <a:ext uri="{FF2B5EF4-FFF2-40B4-BE49-F238E27FC236}">
                <a16:creationId xmlns:a16="http://schemas.microsoft.com/office/drawing/2014/main" id="{D8E83A91-EC57-D0C0-0592-FF21F0F697E6}"/>
              </a:ext>
            </a:extLst>
          </p:cNvPr>
          <p:cNvSpPr>
            <a:spLocks noGrp="1"/>
          </p:cNvSpPr>
          <p:nvPr>
            <p:ph type="body" sz="quarter" idx="16" hasCustomPrompt="1"/>
          </p:nvPr>
        </p:nvSpPr>
        <p:spPr>
          <a:xfrm>
            <a:off x="3611881" y="2206785"/>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8" name="Text Placeholder 2">
            <a:extLst>
              <a:ext uri="{FF2B5EF4-FFF2-40B4-BE49-F238E27FC236}">
                <a16:creationId xmlns:a16="http://schemas.microsoft.com/office/drawing/2014/main" id="{564E6EA7-C3B8-DF12-53F7-E1A4D5A8E641}"/>
              </a:ext>
            </a:extLst>
          </p:cNvPr>
          <p:cNvSpPr>
            <a:spLocks noGrp="1"/>
          </p:cNvSpPr>
          <p:nvPr>
            <p:ph type="body" sz="quarter" idx="17" hasCustomPrompt="1"/>
          </p:nvPr>
        </p:nvSpPr>
        <p:spPr>
          <a:xfrm>
            <a:off x="4546600" y="2206786"/>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9" name="Text Placeholder 2">
            <a:extLst>
              <a:ext uri="{FF2B5EF4-FFF2-40B4-BE49-F238E27FC236}">
                <a16:creationId xmlns:a16="http://schemas.microsoft.com/office/drawing/2014/main" id="{A4F13D05-1157-98B9-1D9F-C8AFC8CC6384}"/>
              </a:ext>
            </a:extLst>
          </p:cNvPr>
          <p:cNvSpPr>
            <a:spLocks noGrp="1"/>
          </p:cNvSpPr>
          <p:nvPr>
            <p:ph type="body" sz="quarter" idx="18" hasCustomPrompt="1"/>
          </p:nvPr>
        </p:nvSpPr>
        <p:spPr>
          <a:xfrm>
            <a:off x="10541000" y="2206784"/>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10" name="Text Placeholder 2">
            <a:extLst>
              <a:ext uri="{FF2B5EF4-FFF2-40B4-BE49-F238E27FC236}">
                <a16:creationId xmlns:a16="http://schemas.microsoft.com/office/drawing/2014/main" id="{E4B2B23B-29AE-7315-6E76-59553025537B}"/>
              </a:ext>
            </a:extLst>
          </p:cNvPr>
          <p:cNvSpPr>
            <a:spLocks noGrp="1"/>
          </p:cNvSpPr>
          <p:nvPr>
            <p:ph type="body" sz="quarter" idx="19" hasCustomPrompt="1"/>
          </p:nvPr>
        </p:nvSpPr>
        <p:spPr>
          <a:xfrm>
            <a:off x="441961" y="3277780"/>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11" name="Text Placeholder 2">
            <a:extLst>
              <a:ext uri="{FF2B5EF4-FFF2-40B4-BE49-F238E27FC236}">
                <a16:creationId xmlns:a16="http://schemas.microsoft.com/office/drawing/2014/main" id="{DF06EC23-884A-0ABE-A079-4506B6DCF573}"/>
              </a:ext>
            </a:extLst>
          </p:cNvPr>
          <p:cNvSpPr>
            <a:spLocks noGrp="1"/>
          </p:cNvSpPr>
          <p:nvPr>
            <p:ph type="body" sz="quarter" idx="20" hasCustomPrompt="1"/>
          </p:nvPr>
        </p:nvSpPr>
        <p:spPr>
          <a:xfrm>
            <a:off x="3611881" y="3277779"/>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38" name="Text Placeholder 2">
            <a:extLst>
              <a:ext uri="{FF2B5EF4-FFF2-40B4-BE49-F238E27FC236}">
                <a16:creationId xmlns:a16="http://schemas.microsoft.com/office/drawing/2014/main" id="{F1D270F6-2AD3-F80E-D250-430170A6F057}"/>
              </a:ext>
            </a:extLst>
          </p:cNvPr>
          <p:cNvSpPr>
            <a:spLocks noGrp="1"/>
          </p:cNvSpPr>
          <p:nvPr>
            <p:ph type="body" sz="quarter" idx="21" hasCustomPrompt="1"/>
          </p:nvPr>
        </p:nvSpPr>
        <p:spPr>
          <a:xfrm>
            <a:off x="4546600" y="3277780"/>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39" name="Text Placeholder 2">
            <a:extLst>
              <a:ext uri="{FF2B5EF4-FFF2-40B4-BE49-F238E27FC236}">
                <a16:creationId xmlns:a16="http://schemas.microsoft.com/office/drawing/2014/main" id="{4728AEFD-B5E3-F27D-994F-062DC9C3EEAA}"/>
              </a:ext>
            </a:extLst>
          </p:cNvPr>
          <p:cNvSpPr>
            <a:spLocks noGrp="1"/>
          </p:cNvSpPr>
          <p:nvPr>
            <p:ph type="body" sz="quarter" idx="22" hasCustomPrompt="1"/>
          </p:nvPr>
        </p:nvSpPr>
        <p:spPr>
          <a:xfrm>
            <a:off x="10541000" y="3277778"/>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0" name="Text Placeholder 2">
            <a:extLst>
              <a:ext uri="{FF2B5EF4-FFF2-40B4-BE49-F238E27FC236}">
                <a16:creationId xmlns:a16="http://schemas.microsoft.com/office/drawing/2014/main" id="{4542080D-57BE-221F-6CC7-7EB615E02FDA}"/>
              </a:ext>
            </a:extLst>
          </p:cNvPr>
          <p:cNvSpPr>
            <a:spLocks noGrp="1"/>
          </p:cNvSpPr>
          <p:nvPr>
            <p:ph type="body" sz="quarter" idx="23" hasCustomPrompt="1"/>
          </p:nvPr>
        </p:nvSpPr>
        <p:spPr>
          <a:xfrm>
            <a:off x="441961" y="434877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2" name="Text Placeholder 2">
            <a:extLst>
              <a:ext uri="{FF2B5EF4-FFF2-40B4-BE49-F238E27FC236}">
                <a16:creationId xmlns:a16="http://schemas.microsoft.com/office/drawing/2014/main" id="{C641C1B8-907E-F178-FA9B-8D38BF7C3169}"/>
              </a:ext>
            </a:extLst>
          </p:cNvPr>
          <p:cNvSpPr>
            <a:spLocks noGrp="1"/>
          </p:cNvSpPr>
          <p:nvPr>
            <p:ph type="body" sz="quarter" idx="24" hasCustomPrompt="1"/>
          </p:nvPr>
        </p:nvSpPr>
        <p:spPr>
          <a:xfrm>
            <a:off x="3611881" y="434877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3" name="Text Placeholder 2">
            <a:extLst>
              <a:ext uri="{FF2B5EF4-FFF2-40B4-BE49-F238E27FC236}">
                <a16:creationId xmlns:a16="http://schemas.microsoft.com/office/drawing/2014/main" id="{F76A43A8-8238-714B-9C77-11206A9F8BA0}"/>
              </a:ext>
            </a:extLst>
          </p:cNvPr>
          <p:cNvSpPr>
            <a:spLocks noGrp="1"/>
          </p:cNvSpPr>
          <p:nvPr>
            <p:ph type="body" sz="quarter" idx="25" hasCustomPrompt="1"/>
          </p:nvPr>
        </p:nvSpPr>
        <p:spPr>
          <a:xfrm>
            <a:off x="4546600" y="434877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4" name="Text Placeholder 2">
            <a:extLst>
              <a:ext uri="{FF2B5EF4-FFF2-40B4-BE49-F238E27FC236}">
                <a16:creationId xmlns:a16="http://schemas.microsoft.com/office/drawing/2014/main" id="{09704C1E-CC2F-1ABA-15CB-40B1F9032A06}"/>
              </a:ext>
            </a:extLst>
          </p:cNvPr>
          <p:cNvSpPr>
            <a:spLocks noGrp="1"/>
          </p:cNvSpPr>
          <p:nvPr>
            <p:ph type="body" sz="quarter" idx="26" hasCustomPrompt="1"/>
          </p:nvPr>
        </p:nvSpPr>
        <p:spPr>
          <a:xfrm>
            <a:off x="10541000" y="434877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6" name="Text Placeholder 2">
            <a:extLst>
              <a:ext uri="{FF2B5EF4-FFF2-40B4-BE49-F238E27FC236}">
                <a16:creationId xmlns:a16="http://schemas.microsoft.com/office/drawing/2014/main" id="{3AAF997A-DE57-9575-24DE-2347204722C7}"/>
              </a:ext>
            </a:extLst>
          </p:cNvPr>
          <p:cNvSpPr>
            <a:spLocks noGrp="1"/>
          </p:cNvSpPr>
          <p:nvPr>
            <p:ph type="body" sz="quarter" idx="27" hasCustomPrompt="1"/>
          </p:nvPr>
        </p:nvSpPr>
        <p:spPr>
          <a:xfrm>
            <a:off x="441961" y="541976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7" name="Text Placeholder 2">
            <a:extLst>
              <a:ext uri="{FF2B5EF4-FFF2-40B4-BE49-F238E27FC236}">
                <a16:creationId xmlns:a16="http://schemas.microsoft.com/office/drawing/2014/main" id="{2EBB4E63-4D40-52EB-7B04-6EFFB8157B22}"/>
              </a:ext>
            </a:extLst>
          </p:cNvPr>
          <p:cNvSpPr>
            <a:spLocks noGrp="1"/>
          </p:cNvSpPr>
          <p:nvPr>
            <p:ph type="body" sz="quarter" idx="28" hasCustomPrompt="1"/>
          </p:nvPr>
        </p:nvSpPr>
        <p:spPr>
          <a:xfrm>
            <a:off x="3611881" y="541976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8" name="Text Placeholder 2">
            <a:extLst>
              <a:ext uri="{FF2B5EF4-FFF2-40B4-BE49-F238E27FC236}">
                <a16:creationId xmlns:a16="http://schemas.microsoft.com/office/drawing/2014/main" id="{444F9CA0-DA2A-2BE2-9E77-E5C16FA5E8F6}"/>
              </a:ext>
            </a:extLst>
          </p:cNvPr>
          <p:cNvSpPr>
            <a:spLocks noGrp="1"/>
          </p:cNvSpPr>
          <p:nvPr>
            <p:ph type="body" sz="quarter" idx="29" hasCustomPrompt="1"/>
          </p:nvPr>
        </p:nvSpPr>
        <p:spPr>
          <a:xfrm>
            <a:off x="4546600" y="541976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9" name="Text Placeholder 2">
            <a:extLst>
              <a:ext uri="{FF2B5EF4-FFF2-40B4-BE49-F238E27FC236}">
                <a16:creationId xmlns:a16="http://schemas.microsoft.com/office/drawing/2014/main" id="{B133BF50-8D52-F3D7-150A-92097256B27D}"/>
              </a:ext>
            </a:extLst>
          </p:cNvPr>
          <p:cNvSpPr>
            <a:spLocks noGrp="1"/>
          </p:cNvSpPr>
          <p:nvPr>
            <p:ph type="body" sz="quarter" idx="30" hasCustomPrompt="1"/>
          </p:nvPr>
        </p:nvSpPr>
        <p:spPr>
          <a:xfrm>
            <a:off x="10541000" y="541976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pic>
        <p:nvPicPr>
          <p:cNvPr id="21" name="Graphic 20" descr="Alarm clock with solid fill">
            <a:extLst>
              <a:ext uri="{FF2B5EF4-FFF2-40B4-BE49-F238E27FC236}">
                <a16:creationId xmlns:a16="http://schemas.microsoft.com/office/drawing/2014/main" id="{4B2F2288-586B-48EA-E7AB-97CCF7986F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28710" y="83524"/>
            <a:ext cx="448399" cy="448399"/>
          </a:xfrm>
          <a:prstGeom prst="rect">
            <a:avLst/>
          </a:prstGeom>
        </p:spPr>
      </p:pic>
    </p:spTree>
    <p:extLst>
      <p:ext uri="{BB962C8B-B14F-4D97-AF65-F5344CB8AC3E}">
        <p14:creationId xmlns:p14="http://schemas.microsoft.com/office/powerpoint/2010/main" val="18747675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ummary List Upcoming">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FFE4F18-91AF-B15E-8604-F062E85E598E}"/>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5" name="Title 14">
            <a:extLst>
              <a:ext uri="{FF2B5EF4-FFF2-40B4-BE49-F238E27FC236}">
                <a16:creationId xmlns:a16="http://schemas.microsoft.com/office/drawing/2014/main" id="{038C9FD6-3474-EBCF-BDCF-EBD56D4CA736}"/>
              </a:ext>
              <a:ext uri="{C183D7F6-B498-43B3-948B-1728B52AA6E4}">
                <adec:decorative xmlns:adec="http://schemas.microsoft.com/office/drawing/2017/decorative" val="0"/>
              </a:ext>
            </a:extLst>
          </p:cNvPr>
          <p:cNvSpPr>
            <a:spLocks noGrp="1"/>
          </p:cNvSpPr>
          <p:nvPr>
            <p:ph type="title" hasCustomPrompt="1"/>
          </p:nvPr>
        </p:nvSpPr>
        <p:spPr>
          <a:xfrm>
            <a:off x="7457440" y="-351495"/>
            <a:ext cx="4611840" cy="246221"/>
          </a:xfrm>
        </p:spPr>
        <p:txBody>
          <a:bodyPr/>
          <a:lstStyle>
            <a:lvl1pPr>
              <a:defRPr sz="1600">
                <a:solidFill>
                  <a:srgbClr val="FBFAFB"/>
                </a:solidFill>
              </a:defRPr>
            </a:lvl1pPr>
          </a:lstStyle>
          <a:p>
            <a:r>
              <a:rPr lang="en-US"/>
              <a:t>Coming features (not enough info yet) – slide #</a:t>
            </a:r>
            <a:endParaRPr lang="en-DE"/>
          </a:p>
        </p:txBody>
      </p:sp>
      <p:sp>
        <p:nvSpPr>
          <p:cNvPr id="18" name="Picture Placeholder 22">
            <a:extLst>
              <a:ext uri="{FF2B5EF4-FFF2-40B4-BE49-F238E27FC236}">
                <a16:creationId xmlns:a16="http://schemas.microsoft.com/office/drawing/2014/main" id="{A2CA94A4-A116-364C-0C5D-7475274EAD39}"/>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3" name="Rectangle 12">
            <a:extLst>
              <a:ext uri="{FF2B5EF4-FFF2-40B4-BE49-F238E27FC236}">
                <a16:creationId xmlns:a16="http://schemas.microsoft.com/office/drawing/2014/main" id="{16FF10DB-B009-A83F-55AD-6D72D5FD465C}"/>
              </a:ext>
              <a:ext uri="{C183D7F6-B498-43B3-948B-1728B52AA6E4}">
                <adec:decorative xmlns:adec="http://schemas.microsoft.com/office/drawing/2017/decorative" val="1"/>
              </a:ext>
            </a:extLst>
          </p:cNvPr>
          <p:cNvSpPr/>
          <p:nvPr userDrawn="1"/>
        </p:nvSpPr>
        <p:spPr bwMode="auto">
          <a:xfrm>
            <a:off x="644617" y="1525"/>
            <a:ext cx="1800410" cy="604473"/>
          </a:xfrm>
          <a:prstGeom prst="rect">
            <a:avLst/>
          </a:prstGeom>
          <a:gradFill>
            <a:gsLst>
              <a:gs pos="100000">
                <a:srgbClr val="7030A0"/>
              </a:gs>
              <a:gs pos="13000">
                <a:srgbClr val="002060"/>
              </a:gs>
            </a:gsLst>
            <a:path path="circle">
              <a:fillToRect l="100000" t="100000"/>
            </a:path>
          </a:gradFill>
          <a:ln>
            <a:solidFill>
              <a:srgbClr val="B1B3B3"/>
            </a:solidFill>
            <a:headEnd type="none" w="med" len="med"/>
            <a:tailEnd type="none" w="med" len="med"/>
          </a:ln>
          <a:effectLst>
            <a:outerShdw blurRad="50800" dist="38100" dir="5400000" sx="95000" sy="95000" algn="t" rotWithShape="0">
              <a:prstClr val="black">
                <a:alpha val="36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14" name="TextBox 13">
            <a:extLst>
              <a:ext uri="{FF2B5EF4-FFF2-40B4-BE49-F238E27FC236}">
                <a16:creationId xmlns:a16="http://schemas.microsoft.com/office/drawing/2014/main" id="{FAA544ED-84C2-8694-3489-CFA59BDAE14A}"/>
              </a:ext>
            </a:extLst>
          </p:cNvPr>
          <p:cNvSpPr txBox="1"/>
          <p:nvPr userDrawn="1"/>
        </p:nvSpPr>
        <p:spPr>
          <a:xfrm>
            <a:off x="757180" y="83461"/>
            <a:ext cx="1054132"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400" b="1">
                <a:solidFill>
                  <a:srgbClr val="FFFFFF"/>
                </a:solidFill>
                <a:latin typeface="Segoe UI" panose="020B0502040204020203" pitchFamily="34" charset="0"/>
                <a:cs typeface="Segoe UI" panose="020B0502040204020203" pitchFamily="34" charset="0"/>
              </a:rPr>
              <a:t>Upcoming Features</a:t>
            </a:r>
            <a:endParaRPr lang="en-DE" sz="1400" b="1">
              <a:solidFill>
                <a:srgbClr val="FFFFFF"/>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230A4FD2-0286-B931-85A0-F7C9DF2FE90C}"/>
              </a:ext>
            </a:extLst>
          </p:cNvPr>
          <p:cNvSpPr txBox="1"/>
          <p:nvPr userDrawn="1"/>
        </p:nvSpPr>
        <p:spPr>
          <a:xfrm>
            <a:off x="2557590" y="86825"/>
            <a:ext cx="4831352" cy="430887"/>
          </a:xfrm>
          <a:prstGeom prst="rect">
            <a:avLst/>
          </a:prstGeom>
          <a:noFill/>
        </p:spPr>
        <p:txBody>
          <a:bodyPr wrap="square" lIns="0" tIns="0" rIns="0" bIns="0" rtlCol="0">
            <a:spAutoFit/>
          </a:bodyPr>
          <a:lstStyle/>
          <a:p>
            <a:pPr algn="l"/>
            <a:r>
              <a:rPr lang="en-US" sz="1400" b="0" i="0">
                <a:solidFill>
                  <a:schemeClr val="tx1"/>
                </a:solidFill>
                <a:effectLst/>
                <a:latin typeface="Segoe UI" panose="020B0502040204020203" pitchFamily="34" charset="0"/>
                <a:cs typeface="Segoe UI" panose="020B0502040204020203" pitchFamily="34" charset="0"/>
              </a:rPr>
              <a:t>All timing is for planning purposes and subject to change</a:t>
            </a:r>
            <a:br>
              <a:rPr lang="en-US" sz="1400" b="0" i="0">
                <a:solidFill>
                  <a:schemeClr val="tx1"/>
                </a:solidFill>
                <a:effectLst/>
                <a:latin typeface="Segoe UI" panose="020B0502040204020203" pitchFamily="34" charset="0"/>
                <a:cs typeface="Segoe UI" panose="020B0502040204020203" pitchFamily="34" charset="0"/>
              </a:rPr>
            </a:br>
            <a:r>
              <a:rPr lang="en-US" sz="1400" b="1" i="0">
                <a:solidFill>
                  <a:schemeClr val="tx1"/>
                </a:solidFill>
                <a:effectLst/>
                <a:latin typeface="Segoe UI" panose="020B0502040204020203" pitchFamily="34" charset="0"/>
                <a:cs typeface="Segoe UI" panose="020B0502040204020203" pitchFamily="34" charset="0"/>
              </a:rPr>
              <a:t>Please note:</a:t>
            </a:r>
            <a:r>
              <a:rPr lang="en-US" sz="1400" b="0" i="0">
                <a:solidFill>
                  <a:schemeClr val="tx1"/>
                </a:solidFill>
                <a:effectLst/>
                <a:latin typeface="Segoe UI" panose="020B0502040204020203" pitchFamily="34" charset="0"/>
                <a:cs typeface="Segoe UI" panose="020B0502040204020203" pitchFamily="34" charset="0"/>
              </a:rPr>
              <a:t> Dates based on deck creation date</a:t>
            </a:r>
            <a:endParaRPr lang="en-DE" sz="1400">
              <a:solidFill>
                <a:schemeClr val="tx1"/>
              </a:solidFill>
              <a:latin typeface="Segoe UI" panose="020B0502040204020203" pitchFamily="34" charset="0"/>
              <a:cs typeface="Segoe UI" panose="020B0502040204020203" pitchFamily="34" charset="0"/>
            </a:endParaRPr>
          </a:p>
        </p:txBody>
      </p:sp>
      <p:sp>
        <p:nvSpPr>
          <p:cNvPr id="12" name="Rounded Rectangle 11">
            <a:extLst>
              <a:ext uri="{FF2B5EF4-FFF2-40B4-BE49-F238E27FC236}">
                <a16:creationId xmlns:a16="http://schemas.microsoft.com/office/drawing/2014/main" id="{62EACD5F-329F-9D1F-855E-E897FD6AAFA9}"/>
              </a:ext>
              <a:ext uri="{C183D7F6-B498-43B3-948B-1728B52AA6E4}">
                <adec:decorative xmlns:adec="http://schemas.microsoft.com/office/drawing/2017/decorative" val="1"/>
              </a:ext>
            </a:extLst>
          </p:cNvPr>
          <p:cNvSpPr/>
          <p:nvPr userDrawn="1"/>
        </p:nvSpPr>
        <p:spPr bwMode="auto">
          <a:xfrm>
            <a:off x="193041" y="817901"/>
            <a:ext cx="11816080" cy="5819021"/>
          </a:xfrm>
          <a:prstGeom prst="roundRect">
            <a:avLst>
              <a:gd name="adj" fmla="val 2385"/>
            </a:avLst>
          </a:prstGeom>
          <a:solidFill>
            <a:srgbClr val="FFFFFF">
              <a:alpha val="69639"/>
            </a:srgbClr>
          </a:solidFill>
          <a:ln>
            <a:gradFill>
              <a:gsLst>
                <a:gs pos="100000">
                  <a:srgbClr val="C03BC4"/>
                </a:gs>
                <a:gs pos="68000">
                  <a:srgbClr val="0070C0"/>
                </a:gs>
                <a:gs pos="0">
                  <a:srgbClr val="00B0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78E4F4E-A50F-62D2-6345-CABA8F1C5674}"/>
              </a:ext>
            </a:extLst>
          </p:cNvPr>
          <p:cNvSpPr>
            <a:spLocks noGrp="1"/>
          </p:cNvSpPr>
          <p:nvPr>
            <p:ph type="body" sz="quarter" idx="11" hasCustomPrompt="1"/>
          </p:nvPr>
        </p:nvSpPr>
        <p:spPr>
          <a:xfrm>
            <a:off x="441961" y="1158874"/>
            <a:ext cx="2976880" cy="184666"/>
          </a:xfrm>
        </p:spPr>
        <p:txBody>
          <a:bodyPr/>
          <a:lstStyle>
            <a:lvl1pPr marL="0" indent="0">
              <a:buNone/>
              <a:defRPr sz="1200">
                <a:solidFill>
                  <a:schemeClr val="tx1"/>
                </a:solidFill>
                <a:latin typeface="Segoe UI" panose="020B0502040204020203" pitchFamily="34" charset="0"/>
                <a:cs typeface="Segoe UI" panose="020B0502040204020203" pitchFamily="34" charset="0"/>
              </a:defRPr>
            </a:lvl1pPr>
          </a:lstStyle>
          <a:p>
            <a:pPr lvl="0"/>
            <a:r>
              <a:rPr lang="en-DE"/>
              <a:t>roadmap_title</a:t>
            </a:r>
          </a:p>
        </p:txBody>
      </p:sp>
      <p:sp>
        <p:nvSpPr>
          <p:cNvPr id="4" name="Text Placeholder 2">
            <a:extLst>
              <a:ext uri="{FF2B5EF4-FFF2-40B4-BE49-F238E27FC236}">
                <a16:creationId xmlns:a16="http://schemas.microsoft.com/office/drawing/2014/main" id="{1DC69B9E-9669-6C88-0F87-F6EE26771B5E}"/>
              </a:ext>
            </a:extLst>
          </p:cNvPr>
          <p:cNvSpPr>
            <a:spLocks noGrp="1"/>
          </p:cNvSpPr>
          <p:nvPr>
            <p:ph type="body" sz="quarter" idx="12" hasCustomPrompt="1"/>
          </p:nvPr>
        </p:nvSpPr>
        <p:spPr>
          <a:xfrm>
            <a:off x="3611881" y="1158873"/>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5" name="Text Placeholder 2">
            <a:extLst>
              <a:ext uri="{FF2B5EF4-FFF2-40B4-BE49-F238E27FC236}">
                <a16:creationId xmlns:a16="http://schemas.microsoft.com/office/drawing/2014/main" id="{D20C9685-C206-A9E8-8E15-3B31270129E3}"/>
              </a:ext>
            </a:extLst>
          </p:cNvPr>
          <p:cNvSpPr>
            <a:spLocks noGrp="1"/>
          </p:cNvSpPr>
          <p:nvPr>
            <p:ph type="body" sz="quarter" idx="13" hasCustomPrompt="1"/>
          </p:nvPr>
        </p:nvSpPr>
        <p:spPr>
          <a:xfrm>
            <a:off x="4546600" y="1158874"/>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6" name="Text Placeholder 2">
            <a:extLst>
              <a:ext uri="{FF2B5EF4-FFF2-40B4-BE49-F238E27FC236}">
                <a16:creationId xmlns:a16="http://schemas.microsoft.com/office/drawing/2014/main" id="{83D25320-ACB7-062E-D53F-2EFA0157FD2D}"/>
              </a:ext>
            </a:extLst>
          </p:cNvPr>
          <p:cNvSpPr>
            <a:spLocks noGrp="1"/>
          </p:cNvSpPr>
          <p:nvPr>
            <p:ph type="body" sz="quarter" idx="14" hasCustomPrompt="1"/>
          </p:nvPr>
        </p:nvSpPr>
        <p:spPr>
          <a:xfrm>
            <a:off x="10541000" y="1158872"/>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2" name="Text Placeholder 2">
            <a:extLst>
              <a:ext uri="{FF2B5EF4-FFF2-40B4-BE49-F238E27FC236}">
                <a16:creationId xmlns:a16="http://schemas.microsoft.com/office/drawing/2014/main" id="{319C22FD-2E2B-B413-4991-E3F40D784927}"/>
              </a:ext>
            </a:extLst>
          </p:cNvPr>
          <p:cNvSpPr>
            <a:spLocks noGrp="1"/>
          </p:cNvSpPr>
          <p:nvPr>
            <p:ph type="body" sz="quarter" idx="15" hasCustomPrompt="1"/>
          </p:nvPr>
        </p:nvSpPr>
        <p:spPr>
          <a:xfrm>
            <a:off x="441961" y="2206786"/>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7" name="Text Placeholder 2">
            <a:extLst>
              <a:ext uri="{FF2B5EF4-FFF2-40B4-BE49-F238E27FC236}">
                <a16:creationId xmlns:a16="http://schemas.microsoft.com/office/drawing/2014/main" id="{D8E83A91-EC57-D0C0-0592-FF21F0F697E6}"/>
              </a:ext>
            </a:extLst>
          </p:cNvPr>
          <p:cNvSpPr>
            <a:spLocks noGrp="1"/>
          </p:cNvSpPr>
          <p:nvPr>
            <p:ph type="body" sz="quarter" idx="16" hasCustomPrompt="1"/>
          </p:nvPr>
        </p:nvSpPr>
        <p:spPr>
          <a:xfrm>
            <a:off x="3611881" y="2206785"/>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8" name="Text Placeholder 2">
            <a:extLst>
              <a:ext uri="{FF2B5EF4-FFF2-40B4-BE49-F238E27FC236}">
                <a16:creationId xmlns:a16="http://schemas.microsoft.com/office/drawing/2014/main" id="{564E6EA7-C3B8-DF12-53F7-E1A4D5A8E641}"/>
              </a:ext>
            </a:extLst>
          </p:cNvPr>
          <p:cNvSpPr>
            <a:spLocks noGrp="1"/>
          </p:cNvSpPr>
          <p:nvPr>
            <p:ph type="body" sz="quarter" idx="17" hasCustomPrompt="1"/>
          </p:nvPr>
        </p:nvSpPr>
        <p:spPr>
          <a:xfrm>
            <a:off x="4546600" y="2206786"/>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9" name="Text Placeholder 2">
            <a:extLst>
              <a:ext uri="{FF2B5EF4-FFF2-40B4-BE49-F238E27FC236}">
                <a16:creationId xmlns:a16="http://schemas.microsoft.com/office/drawing/2014/main" id="{A4F13D05-1157-98B9-1D9F-C8AFC8CC6384}"/>
              </a:ext>
            </a:extLst>
          </p:cNvPr>
          <p:cNvSpPr>
            <a:spLocks noGrp="1"/>
          </p:cNvSpPr>
          <p:nvPr>
            <p:ph type="body" sz="quarter" idx="18" hasCustomPrompt="1"/>
          </p:nvPr>
        </p:nvSpPr>
        <p:spPr>
          <a:xfrm>
            <a:off x="10541000" y="2206784"/>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10" name="Text Placeholder 2">
            <a:extLst>
              <a:ext uri="{FF2B5EF4-FFF2-40B4-BE49-F238E27FC236}">
                <a16:creationId xmlns:a16="http://schemas.microsoft.com/office/drawing/2014/main" id="{E4B2B23B-29AE-7315-6E76-59553025537B}"/>
              </a:ext>
            </a:extLst>
          </p:cNvPr>
          <p:cNvSpPr>
            <a:spLocks noGrp="1"/>
          </p:cNvSpPr>
          <p:nvPr>
            <p:ph type="body" sz="quarter" idx="19" hasCustomPrompt="1"/>
          </p:nvPr>
        </p:nvSpPr>
        <p:spPr>
          <a:xfrm>
            <a:off x="441961" y="3277780"/>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11" name="Text Placeholder 2">
            <a:extLst>
              <a:ext uri="{FF2B5EF4-FFF2-40B4-BE49-F238E27FC236}">
                <a16:creationId xmlns:a16="http://schemas.microsoft.com/office/drawing/2014/main" id="{DF06EC23-884A-0ABE-A079-4506B6DCF573}"/>
              </a:ext>
            </a:extLst>
          </p:cNvPr>
          <p:cNvSpPr>
            <a:spLocks noGrp="1"/>
          </p:cNvSpPr>
          <p:nvPr>
            <p:ph type="body" sz="quarter" idx="20" hasCustomPrompt="1"/>
          </p:nvPr>
        </p:nvSpPr>
        <p:spPr>
          <a:xfrm>
            <a:off x="3611881" y="3277779"/>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38" name="Text Placeholder 2">
            <a:extLst>
              <a:ext uri="{FF2B5EF4-FFF2-40B4-BE49-F238E27FC236}">
                <a16:creationId xmlns:a16="http://schemas.microsoft.com/office/drawing/2014/main" id="{F1D270F6-2AD3-F80E-D250-430170A6F057}"/>
              </a:ext>
            </a:extLst>
          </p:cNvPr>
          <p:cNvSpPr>
            <a:spLocks noGrp="1"/>
          </p:cNvSpPr>
          <p:nvPr>
            <p:ph type="body" sz="quarter" idx="21" hasCustomPrompt="1"/>
          </p:nvPr>
        </p:nvSpPr>
        <p:spPr>
          <a:xfrm>
            <a:off x="4546600" y="3277780"/>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39" name="Text Placeholder 2">
            <a:extLst>
              <a:ext uri="{FF2B5EF4-FFF2-40B4-BE49-F238E27FC236}">
                <a16:creationId xmlns:a16="http://schemas.microsoft.com/office/drawing/2014/main" id="{4728AEFD-B5E3-F27D-994F-062DC9C3EEAA}"/>
              </a:ext>
            </a:extLst>
          </p:cNvPr>
          <p:cNvSpPr>
            <a:spLocks noGrp="1"/>
          </p:cNvSpPr>
          <p:nvPr>
            <p:ph type="body" sz="quarter" idx="22" hasCustomPrompt="1"/>
          </p:nvPr>
        </p:nvSpPr>
        <p:spPr>
          <a:xfrm>
            <a:off x="10541000" y="3277778"/>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0" name="Text Placeholder 2">
            <a:extLst>
              <a:ext uri="{FF2B5EF4-FFF2-40B4-BE49-F238E27FC236}">
                <a16:creationId xmlns:a16="http://schemas.microsoft.com/office/drawing/2014/main" id="{4542080D-57BE-221F-6CC7-7EB615E02FDA}"/>
              </a:ext>
            </a:extLst>
          </p:cNvPr>
          <p:cNvSpPr>
            <a:spLocks noGrp="1"/>
          </p:cNvSpPr>
          <p:nvPr>
            <p:ph type="body" sz="quarter" idx="23" hasCustomPrompt="1"/>
          </p:nvPr>
        </p:nvSpPr>
        <p:spPr>
          <a:xfrm>
            <a:off x="441961" y="434877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2" name="Text Placeholder 2">
            <a:extLst>
              <a:ext uri="{FF2B5EF4-FFF2-40B4-BE49-F238E27FC236}">
                <a16:creationId xmlns:a16="http://schemas.microsoft.com/office/drawing/2014/main" id="{C641C1B8-907E-F178-FA9B-8D38BF7C3169}"/>
              </a:ext>
            </a:extLst>
          </p:cNvPr>
          <p:cNvSpPr>
            <a:spLocks noGrp="1"/>
          </p:cNvSpPr>
          <p:nvPr>
            <p:ph type="body" sz="quarter" idx="24" hasCustomPrompt="1"/>
          </p:nvPr>
        </p:nvSpPr>
        <p:spPr>
          <a:xfrm>
            <a:off x="3611881" y="434877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3" name="Text Placeholder 2">
            <a:extLst>
              <a:ext uri="{FF2B5EF4-FFF2-40B4-BE49-F238E27FC236}">
                <a16:creationId xmlns:a16="http://schemas.microsoft.com/office/drawing/2014/main" id="{F76A43A8-8238-714B-9C77-11206A9F8BA0}"/>
              </a:ext>
            </a:extLst>
          </p:cNvPr>
          <p:cNvSpPr>
            <a:spLocks noGrp="1"/>
          </p:cNvSpPr>
          <p:nvPr>
            <p:ph type="body" sz="quarter" idx="25" hasCustomPrompt="1"/>
          </p:nvPr>
        </p:nvSpPr>
        <p:spPr>
          <a:xfrm>
            <a:off x="4546600" y="434877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4" name="Text Placeholder 2">
            <a:extLst>
              <a:ext uri="{FF2B5EF4-FFF2-40B4-BE49-F238E27FC236}">
                <a16:creationId xmlns:a16="http://schemas.microsoft.com/office/drawing/2014/main" id="{09704C1E-CC2F-1ABA-15CB-40B1F9032A06}"/>
              </a:ext>
            </a:extLst>
          </p:cNvPr>
          <p:cNvSpPr>
            <a:spLocks noGrp="1"/>
          </p:cNvSpPr>
          <p:nvPr>
            <p:ph type="body" sz="quarter" idx="26" hasCustomPrompt="1"/>
          </p:nvPr>
        </p:nvSpPr>
        <p:spPr>
          <a:xfrm>
            <a:off x="10541000" y="434877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sp>
        <p:nvSpPr>
          <p:cNvPr id="46" name="Text Placeholder 2">
            <a:extLst>
              <a:ext uri="{FF2B5EF4-FFF2-40B4-BE49-F238E27FC236}">
                <a16:creationId xmlns:a16="http://schemas.microsoft.com/office/drawing/2014/main" id="{3AAF997A-DE57-9575-24DE-2347204722C7}"/>
              </a:ext>
            </a:extLst>
          </p:cNvPr>
          <p:cNvSpPr>
            <a:spLocks noGrp="1"/>
          </p:cNvSpPr>
          <p:nvPr>
            <p:ph type="body" sz="quarter" idx="27" hasCustomPrompt="1"/>
          </p:nvPr>
        </p:nvSpPr>
        <p:spPr>
          <a:xfrm>
            <a:off x="441961" y="5419762"/>
            <a:ext cx="2976880" cy="184666"/>
          </a:xfrm>
        </p:spPr>
        <p:txBody>
          <a:bodyPr/>
          <a:lstStyle>
            <a:lvl1pPr marL="0" indent="0">
              <a:buNone/>
              <a:defRPr lang="en-DE" sz="12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roadmap_title</a:t>
            </a:r>
          </a:p>
        </p:txBody>
      </p:sp>
      <p:sp>
        <p:nvSpPr>
          <p:cNvPr id="47" name="Text Placeholder 2">
            <a:extLst>
              <a:ext uri="{FF2B5EF4-FFF2-40B4-BE49-F238E27FC236}">
                <a16:creationId xmlns:a16="http://schemas.microsoft.com/office/drawing/2014/main" id="{2EBB4E63-4D40-52EB-7B04-6EFFB8157B22}"/>
              </a:ext>
            </a:extLst>
          </p:cNvPr>
          <p:cNvSpPr>
            <a:spLocks noGrp="1"/>
          </p:cNvSpPr>
          <p:nvPr>
            <p:ph type="body" sz="quarter" idx="28" hasCustomPrompt="1"/>
          </p:nvPr>
        </p:nvSpPr>
        <p:spPr>
          <a:xfrm>
            <a:off x="3611881" y="5419761"/>
            <a:ext cx="741679" cy="184666"/>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id</a:t>
            </a:r>
          </a:p>
        </p:txBody>
      </p:sp>
      <p:sp>
        <p:nvSpPr>
          <p:cNvPr id="48" name="Text Placeholder 2">
            <a:extLst>
              <a:ext uri="{FF2B5EF4-FFF2-40B4-BE49-F238E27FC236}">
                <a16:creationId xmlns:a16="http://schemas.microsoft.com/office/drawing/2014/main" id="{444F9CA0-DA2A-2BE2-9E77-E5C16FA5E8F6}"/>
              </a:ext>
            </a:extLst>
          </p:cNvPr>
          <p:cNvSpPr>
            <a:spLocks noGrp="1"/>
          </p:cNvSpPr>
          <p:nvPr>
            <p:ph type="body" sz="quarter" idx="29" hasCustomPrompt="1"/>
          </p:nvPr>
        </p:nvSpPr>
        <p:spPr>
          <a:xfrm>
            <a:off x="4546600" y="5419762"/>
            <a:ext cx="5821680" cy="161583"/>
          </a:xfrm>
        </p:spPr>
        <p:txBody>
          <a:bodyPr/>
          <a:lstStyle>
            <a:lvl1pPr marL="0" indent="0">
              <a:buNone/>
              <a:defRPr sz="1050">
                <a:latin typeface="Segoe UI" panose="020B0502040204020203" pitchFamily="34" charset="0"/>
                <a:cs typeface="Segoe UI" panose="020B0502040204020203" pitchFamily="34" charset="0"/>
              </a:defRPr>
            </a:lvl1pPr>
          </a:lstStyle>
          <a:p>
            <a:pPr lvl="0"/>
            <a:r>
              <a:rPr lang="en-DE"/>
              <a:t>Description</a:t>
            </a:r>
          </a:p>
        </p:txBody>
      </p:sp>
      <p:sp>
        <p:nvSpPr>
          <p:cNvPr id="49" name="Text Placeholder 2">
            <a:extLst>
              <a:ext uri="{FF2B5EF4-FFF2-40B4-BE49-F238E27FC236}">
                <a16:creationId xmlns:a16="http://schemas.microsoft.com/office/drawing/2014/main" id="{B133BF50-8D52-F3D7-150A-92097256B27D}"/>
              </a:ext>
            </a:extLst>
          </p:cNvPr>
          <p:cNvSpPr>
            <a:spLocks noGrp="1"/>
          </p:cNvSpPr>
          <p:nvPr>
            <p:ph type="body" sz="quarter" idx="30" hasCustomPrompt="1"/>
          </p:nvPr>
        </p:nvSpPr>
        <p:spPr>
          <a:xfrm>
            <a:off x="10541000" y="5419760"/>
            <a:ext cx="1457959" cy="161583"/>
          </a:xfrm>
        </p:spPr>
        <p:txBody>
          <a:bodyPr/>
          <a:lstStyle>
            <a:lvl1pPr marL="0" indent="0">
              <a:buNone/>
              <a:defRPr sz="1200">
                <a:latin typeface="Segoe UI" panose="020B0502040204020203" pitchFamily="34" charset="0"/>
                <a:cs typeface="Segoe UI" panose="020B0502040204020203" pitchFamily="34" charset="0"/>
              </a:defRPr>
            </a:lvl1pPr>
          </a:lstStyle>
          <a:p>
            <a:pPr lvl="0"/>
            <a:r>
              <a:rPr lang="en-DE"/>
              <a:t>date</a:t>
            </a:r>
          </a:p>
        </p:txBody>
      </p:sp>
      <p:pic>
        <p:nvPicPr>
          <p:cNvPr id="19" name="Graphic 18" descr="Acquisition with solid fill">
            <a:extLst>
              <a:ext uri="{FF2B5EF4-FFF2-40B4-BE49-F238E27FC236}">
                <a16:creationId xmlns:a16="http://schemas.microsoft.com/office/drawing/2014/main" id="{19B93552-8EBC-D433-F2BC-6AF7D8843D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811312" y="28277"/>
            <a:ext cx="534699" cy="534699"/>
          </a:xfrm>
          <a:prstGeom prst="rect">
            <a:avLst/>
          </a:prstGeom>
        </p:spPr>
      </p:pic>
    </p:spTree>
    <p:extLst>
      <p:ext uri="{BB962C8B-B14F-4D97-AF65-F5344CB8AC3E}">
        <p14:creationId xmlns:p14="http://schemas.microsoft.com/office/powerpoint/2010/main" val="9253530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ogs">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AFEFA2-53AB-EFB7-BCBD-F9267387C49B}"/>
              </a:ext>
              <a:ext uri="{C183D7F6-B498-43B3-948B-1728B52AA6E4}">
                <adec:decorative xmlns:adec="http://schemas.microsoft.com/office/drawing/2017/decorative" val="1"/>
              </a:ext>
            </a:extLst>
          </p:cNvPr>
          <p:cNvSpPr/>
          <p:nvPr userDrawn="1"/>
        </p:nvSpPr>
        <p:spPr bwMode="auto">
          <a:xfrm>
            <a:off x="0" y="-1462"/>
            <a:ext cx="12192000" cy="607460"/>
          </a:xfrm>
          <a:prstGeom prst="rect">
            <a:avLst/>
          </a:prstGeom>
          <a:solidFill>
            <a:srgbClr val="FFFFFF"/>
          </a:solidFill>
          <a:ln w="31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DE" sz="2000">
              <a:solidFill>
                <a:srgbClr val="FFFFFF"/>
              </a:solidFill>
              <a:ea typeface="Segoe UI" pitchFamily="34" charset="0"/>
              <a:cs typeface="Segoe UI" pitchFamily="34" charset="0"/>
            </a:endParaRPr>
          </a:p>
        </p:txBody>
      </p:sp>
      <p:sp>
        <p:nvSpPr>
          <p:cNvPr id="15" name="Title 14">
            <a:extLst>
              <a:ext uri="{FF2B5EF4-FFF2-40B4-BE49-F238E27FC236}">
                <a16:creationId xmlns:a16="http://schemas.microsoft.com/office/drawing/2014/main" id="{038C9FD6-3474-EBCF-BDCF-EBD56D4CA736}"/>
              </a:ext>
              <a:ext uri="{C183D7F6-B498-43B3-948B-1728B52AA6E4}">
                <adec:decorative xmlns:adec="http://schemas.microsoft.com/office/drawing/2017/decorative" val="0"/>
              </a:ext>
            </a:extLst>
          </p:cNvPr>
          <p:cNvSpPr>
            <a:spLocks noGrp="1"/>
          </p:cNvSpPr>
          <p:nvPr>
            <p:ph type="title" hasCustomPrompt="1"/>
          </p:nvPr>
        </p:nvSpPr>
        <p:spPr>
          <a:xfrm>
            <a:off x="9198554" y="-310922"/>
            <a:ext cx="2805486" cy="215444"/>
          </a:xfrm>
        </p:spPr>
        <p:txBody>
          <a:bodyPr/>
          <a:lstStyle>
            <a:lvl1pPr>
              <a:defRPr sz="1400">
                <a:solidFill>
                  <a:srgbClr val="FFFFFF"/>
                </a:solidFill>
              </a:defRPr>
            </a:lvl1pPr>
          </a:lstStyle>
          <a:p>
            <a:r>
              <a:rPr lang="en-US"/>
              <a:t>Roadmap Title</a:t>
            </a:r>
            <a:endParaRPr lang="en-DE"/>
          </a:p>
        </p:txBody>
      </p:sp>
      <p:sp>
        <p:nvSpPr>
          <p:cNvPr id="23" name="Picture Placeholder 22">
            <a:extLst>
              <a:ext uri="{FF2B5EF4-FFF2-40B4-BE49-F238E27FC236}">
                <a16:creationId xmlns:a16="http://schemas.microsoft.com/office/drawing/2014/main" id="{386731C9-3C31-A0CA-3F45-5CC2B8437288}"/>
              </a:ext>
              <a:ext uri="{C183D7F6-B498-43B3-948B-1728B52AA6E4}">
                <adec:decorative xmlns:adec="http://schemas.microsoft.com/office/drawing/2017/decorative" val="1"/>
              </a:ext>
            </a:extLst>
          </p:cNvPr>
          <p:cNvSpPr>
            <a:spLocks noGrp="1"/>
          </p:cNvSpPr>
          <p:nvPr>
            <p:ph type="pic" sz="quarter" idx="10" hasCustomPrompt="1"/>
          </p:nvPr>
        </p:nvSpPr>
        <p:spPr>
          <a:xfrm>
            <a:off x="73864" y="68364"/>
            <a:ext cx="496888" cy="454527"/>
          </a:xfrm>
        </p:spPr>
        <p:txBody>
          <a:bodyPr/>
          <a:lstStyle>
            <a:lvl1pPr marL="0" indent="0">
              <a:buNone/>
              <a:defRPr sz="1600">
                <a:latin typeface="Segoe UI" panose="020B0502040204020203" pitchFamily="34" charset="0"/>
                <a:cs typeface="Segoe UI" panose="020B0502040204020203" pitchFamily="34" charset="0"/>
              </a:defRPr>
            </a:lvl1pPr>
          </a:lstStyle>
          <a:p>
            <a:r>
              <a:rPr lang="en-DE"/>
              <a:t>Logo</a:t>
            </a:r>
          </a:p>
        </p:txBody>
      </p:sp>
      <p:sp>
        <p:nvSpPr>
          <p:cNvPr id="19" name="Rectangle 18">
            <a:extLst>
              <a:ext uri="{FF2B5EF4-FFF2-40B4-BE49-F238E27FC236}">
                <a16:creationId xmlns:a16="http://schemas.microsoft.com/office/drawing/2014/main" id="{D3F5B862-D945-7F9E-F844-5A34C3010B4B}"/>
              </a:ext>
              <a:ext uri="{C183D7F6-B498-43B3-948B-1728B52AA6E4}">
                <adec:decorative xmlns:adec="http://schemas.microsoft.com/office/drawing/2017/decorative" val="1"/>
              </a:ext>
            </a:extLst>
          </p:cNvPr>
          <p:cNvSpPr/>
          <p:nvPr userDrawn="1"/>
        </p:nvSpPr>
        <p:spPr bwMode="auto">
          <a:xfrm>
            <a:off x="644617" y="954"/>
            <a:ext cx="1800410" cy="604473"/>
          </a:xfrm>
          <a:prstGeom prst="rect">
            <a:avLst/>
          </a:prstGeom>
          <a:gradFill flip="none" rotWithShape="1">
            <a:gsLst>
              <a:gs pos="51000">
                <a:srgbClr val="7160E8"/>
              </a:gs>
              <a:gs pos="0">
                <a:srgbClr val="0070C0"/>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21" name="TextBox 20">
            <a:extLst>
              <a:ext uri="{FF2B5EF4-FFF2-40B4-BE49-F238E27FC236}">
                <a16:creationId xmlns:a16="http://schemas.microsoft.com/office/drawing/2014/main" id="{6393DEE8-9F48-592D-ECC2-AEFA50958EBA}"/>
              </a:ext>
            </a:extLst>
          </p:cNvPr>
          <p:cNvSpPr txBox="1"/>
          <p:nvPr userDrawn="1"/>
        </p:nvSpPr>
        <p:spPr>
          <a:xfrm>
            <a:off x="817456" y="195468"/>
            <a:ext cx="967578"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DE" sz="1400" b="1">
                <a:solidFill>
                  <a:srgbClr val="FFFFFF"/>
                </a:solidFill>
                <a:latin typeface="Segoe UI" panose="020B0502040204020203" pitchFamily="34" charset="0"/>
                <a:cs typeface="Segoe UI" panose="020B0502040204020203" pitchFamily="34" charset="0"/>
              </a:rPr>
              <a:t>Blog Posts</a:t>
            </a:r>
          </a:p>
        </p:txBody>
      </p:sp>
      <p:pic>
        <p:nvPicPr>
          <p:cNvPr id="24" name="Graphic 23">
            <a:extLst>
              <a:ext uri="{FF2B5EF4-FFF2-40B4-BE49-F238E27FC236}">
                <a16:creationId xmlns:a16="http://schemas.microsoft.com/office/drawing/2014/main" id="{304FD6A6-3AC6-5D6E-4E51-B1A3C07E105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996946" y="155610"/>
            <a:ext cx="295161" cy="295161"/>
          </a:xfrm>
          <a:prstGeom prst="rect">
            <a:avLst/>
          </a:prstGeom>
        </p:spPr>
      </p:pic>
      <p:sp>
        <p:nvSpPr>
          <p:cNvPr id="26" name="TextBox 25">
            <a:extLst>
              <a:ext uri="{FF2B5EF4-FFF2-40B4-BE49-F238E27FC236}">
                <a16:creationId xmlns:a16="http://schemas.microsoft.com/office/drawing/2014/main" id="{EC35D939-4360-6859-AE37-F7A5AD94DEE6}"/>
              </a:ext>
            </a:extLst>
          </p:cNvPr>
          <p:cNvSpPr txBox="1"/>
          <p:nvPr userDrawn="1"/>
        </p:nvSpPr>
        <p:spPr>
          <a:xfrm>
            <a:off x="2518891" y="62203"/>
            <a:ext cx="7414147" cy="4801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1400" b="0" i="0">
                <a:solidFill>
                  <a:srgbClr val="242424"/>
                </a:solidFill>
                <a:effectLst/>
                <a:latin typeface="Segoe UI" panose="020B0502040204020203" pitchFamily="34" charset="0"/>
              </a:rPr>
              <a:t>Summary of official blog posts published for this product over the past month. </a:t>
            </a:r>
            <a:br>
              <a:rPr lang="en-US" sz="1400" b="0" i="0">
                <a:solidFill>
                  <a:srgbClr val="242424"/>
                </a:solidFill>
                <a:effectLst/>
                <a:latin typeface="Segoe UI" panose="020B0502040204020203" pitchFamily="34" charset="0"/>
              </a:rPr>
            </a:br>
            <a:r>
              <a:rPr lang="en-US" sz="1400" b="0" i="0">
                <a:solidFill>
                  <a:srgbClr val="242424"/>
                </a:solidFill>
                <a:effectLst/>
                <a:latin typeface="Segoe UI" panose="020B0502040204020203" pitchFamily="34" charset="0"/>
              </a:rPr>
              <a:t>These </a:t>
            </a:r>
            <a:r>
              <a:rPr lang="en-US" sz="1400" b="0" i="0" kern="1200">
                <a:solidFill>
                  <a:schemeClr val="tx1"/>
                </a:solidFill>
                <a:effectLst/>
                <a:latin typeface="Segoe UI" panose="020B0502040204020203" pitchFamily="34" charset="0"/>
                <a:ea typeface="+mn-ea"/>
                <a:cs typeface="Segoe UI" panose="020B0502040204020203" pitchFamily="34" charset="0"/>
              </a:rPr>
              <a:t>entries</a:t>
            </a:r>
            <a:r>
              <a:rPr lang="en-US" sz="1400" b="0" i="0">
                <a:solidFill>
                  <a:srgbClr val="242424"/>
                </a:solidFill>
                <a:effectLst/>
                <a:latin typeface="Segoe UI" panose="020B0502040204020203" pitchFamily="34" charset="0"/>
              </a:rPr>
              <a:t> may reference features presented in the past, as well as upcoming features</a:t>
            </a:r>
            <a:r>
              <a:rPr kumimoji="0" lang="en-US" sz="1400" b="0" i="0" u="none" strike="noStrike" kern="1200" cap="none" spc="0" normalizeH="0" baseline="0">
                <a:ln>
                  <a:noFill/>
                </a:ln>
                <a:solidFill>
                  <a:srgbClr val="000000"/>
                </a:solidFill>
                <a:effectLst/>
                <a:uLnTx/>
                <a:uFillTx/>
                <a:latin typeface="Segoe UI"/>
                <a:cs typeface="Segoe UI" pitchFamily="34" charset="0"/>
              </a:rPr>
              <a:t>.</a:t>
            </a:r>
            <a:endParaRPr lang="en-GB" sz="1400">
              <a:gradFill>
                <a:gsLst>
                  <a:gs pos="2917">
                    <a:schemeClr val="tx1"/>
                  </a:gs>
                  <a:gs pos="30000">
                    <a:schemeClr val="tx1"/>
                  </a:gs>
                </a:gsLst>
                <a:lin ang="5400000" scaled="0"/>
              </a:gradFill>
            </a:endParaRPr>
          </a:p>
        </p:txBody>
      </p:sp>
      <p:sp>
        <p:nvSpPr>
          <p:cNvPr id="12" name="Rounded Rectangle 11">
            <a:extLst>
              <a:ext uri="{FF2B5EF4-FFF2-40B4-BE49-F238E27FC236}">
                <a16:creationId xmlns:a16="http://schemas.microsoft.com/office/drawing/2014/main" id="{62EACD5F-329F-9D1F-855E-E897FD6AAFA9}"/>
              </a:ext>
              <a:ext uri="{C183D7F6-B498-43B3-948B-1728B52AA6E4}">
                <adec:decorative xmlns:adec="http://schemas.microsoft.com/office/drawing/2017/decorative" val="1"/>
              </a:ext>
            </a:extLst>
          </p:cNvPr>
          <p:cNvSpPr/>
          <p:nvPr userDrawn="1"/>
        </p:nvSpPr>
        <p:spPr bwMode="auto">
          <a:xfrm>
            <a:off x="187960" y="843511"/>
            <a:ext cx="11816080" cy="5819021"/>
          </a:xfrm>
          <a:prstGeom prst="roundRect">
            <a:avLst>
              <a:gd name="adj" fmla="val 2385"/>
            </a:avLst>
          </a:prstGeom>
          <a:solidFill>
            <a:srgbClr val="FFFFFF">
              <a:alpha val="69639"/>
            </a:srgbClr>
          </a:solidFill>
          <a:ln>
            <a:gradFill>
              <a:gsLst>
                <a:gs pos="100000">
                  <a:srgbClr val="C03BC4"/>
                </a:gs>
                <a:gs pos="68000">
                  <a:srgbClr val="0070C0"/>
                </a:gs>
                <a:gs pos="0">
                  <a:srgbClr val="00B0F0"/>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78E4F4E-A50F-62D2-6345-CABA8F1C5674}"/>
              </a:ext>
            </a:extLst>
          </p:cNvPr>
          <p:cNvSpPr>
            <a:spLocks noGrp="1"/>
          </p:cNvSpPr>
          <p:nvPr>
            <p:ph type="body" sz="quarter" idx="11" hasCustomPrompt="1"/>
          </p:nvPr>
        </p:nvSpPr>
        <p:spPr>
          <a:xfrm>
            <a:off x="441961" y="1158874"/>
            <a:ext cx="2976880" cy="246221"/>
          </a:xfrm>
        </p:spPr>
        <p:txBody>
          <a:bodyPr/>
          <a:lstStyle>
            <a:lvl1pPr marL="0" indent="0">
              <a:buNone/>
              <a:defRPr sz="1600">
                <a:solidFill>
                  <a:schemeClr val="tx1"/>
                </a:solidFill>
                <a:latin typeface="Segoe UI" panose="020B0502040204020203" pitchFamily="34" charset="0"/>
                <a:cs typeface="Segoe UI" panose="020B0502040204020203" pitchFamily="34" charset="0"/>
              </a:defRPr>
            </a:lvl1pPr>
          </a:lstStyle>
          <a:p>
            <a:pPr lvl="0"/>
            <a:r>
              <a:rPr lang="en-DE"/>
              <a:t>blog_title</a:t>
            </a:r>
          </a:p>
        </p:txBody>
      </p:sp>
      <p:sp>
        <p:nvSpPr>
          <p:cNvPr id="5" name="Text Placeholder 2">
            <a:extLst>
              <a:ext uri="{FF2B5EF4-FFF2-40B4-BE49-F238E27FC236}">
                <a16:creationId xmlns:a16="http://schemas.microsoft.com/office/drawing/2014/main" id="{D20C9685-C206-A9E8-8E15-3B31270129E3}"/>
              </a:ext>
            </a:extLst>
          </p:cNvPr>
          <p:cNvSpPr>
            <a:spLocks noGrp="1"/>
          </p:cNvSpPr>
          <p:nvPr>
            <p:ph type="body" sz="quarter" idx="13" hasCustomPrompt="1"/>
          </p:nvPr>
        </p:nvSpPr>
        <p:spPr>
          <a:xfrm>
            <a:off x="3819833" y="1158874"/>
            <a:ext cx="7930206"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DE"/>
              <a:t>Description</a:t>
            </a:r>
          </a:p>
        </p:txBody>
      </p:sp>
      <p:sp>
        <p:nvSpPr>
          <p:cNvPr id="2" name="Text Placeholder 2">
            <a:extLst>
              <a:ext uri="{FF2B5EF4-FFF2-40B4-BE49-F238E27FC236}">
                <a16:creationId xmlns:a16="http://schemas.microsoft.com/office/drawing/2014/main" id="{319C22FD-2E2B-B413-4991-E3F40D784927}"/>
              </a:ext>
            </a:extLst>
          </p:cNvPr>
          <p:cNvSpPr>
            <a:spLocks noGrp="1"/>
          </p:cNvSpPr>
          <p:nvPr>
            <p:ph type="body" sz="quarter" idx="15" hasCustomPrompt="1"/>
          </p:nvPr>
        </p:nvSpPr>
        <p:spPr>
          <a:xfrm>
            <a:off x="441961" y="2206786"/>
            <a:ext cx="2976880" cy="246221"/>
          </a:xfrm>
        </p:spPr>
        <p:txBody>
          <a:bodyPr/>
          <a:lstStyle>
            <a:lvl1pPr marL="0" indent="0">
              <a:buNone/>
              <a:defRPr lang="en-DE" sz="16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blog_title</a:t>
            </a:r>
          </a:p>
        </p:txBody>
      </p:sp>
      <p:sp>
        <p:nvSpPr>
          <p:cNvPr id="8" name="Text Placeholder 2">
            <a:extLst>
              <a:ext uri="{FF2B5EF4-FFF2-40B4-BE49-F238E27FC236}">
                <a16:creationId xmlns:a16="http://schemas.microsoft.com/office/drawing/2014/main" id="{564E6EA7-C3B8-DF12-53F7-E1A4D5A8E641}"/>
              </a:ext>
            </a:extLst>
          </p:cNvPr>
          <p:cNvSpPr>
            <a:spLocks noGrp="1"/>
          </p:cNvSpPr>
          <p:nvPr>
            <p:ph type="body" sz="quarter" idx="17" hasCustomPrompt="1"/>
          </p:nvPr>
        </p:nvSpPr>
        <p:spPr>
          <a:xfrm>
            <a:off x="3819833" y="2206786"/>
            <a:ext cx="7930206"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DE"/>
              <a:t>Description</a:t>
            </a:r>
          </a:p>
        </p:txBody>
      </p:sp>
      <p:sp>
        <p:nvSpPr>
          <p:cNvPr id="10" name="Text Placeholder 2">
            <a:extLst>
              <a:ext uri="{FF2B5EF4-FFF2-40B4-BE49-F238E27FC236}">
                <a16:creationId xmlns:a16="http://schemas.microsoft.com/office/drawing/2014/main" id="{E4B2B23B-29AE-7315-6E76-59553025537B}"/>
              </a:ext>
            </a:extLst>
          </p:cNvPr>
          <p:cNvSpPr>
            <a:spLocks noGrp="1"/>
          </p:cNvSpPr>
          <p:nvPr>
            <p:ph type="body" sz="quarter" idx="19" hasCustomPrompt="1"/>
          </p:nvPr>
        </p:nvSpPr>
        <p:spPr>
          <a:xfrm>
            <a:off x="441961" y="3277780"/>
            <a:ext cx="2976880" cy="246221"/>
          </a:xfrm>
        </p:spPr>
        <p:txBody>
          <a:bodyPr/>
          <a:lstStyle>
            <a:lvl1pPr marL="0" indent="0">
              <a:buNone/>
              <a:defRPr lang="en-DE" sz="16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blog_title</a:t>
            </a:r>
          </a:p>
        </p:txBody>
      </p:sp>
      <p:sp>
        <p:nvSpPr>
          <p:cNvPr id="38" name="Text Placeholder 2">
            <a:extLst>
              <a:ext uri="{FF2B5EF4-FFF2-40B4-BE49-F238E27FC236}">
                <a16:creationId xmlns:a16="http://schemas.microsoft.com/office/drawing/2014/main" id="{F1D270F6-2AD3-F80E-D250-430170A6F057}"/>
              </a:ext>
            </a:extLst>
          </p:cNvPr>
          <p:cNvSpPr>
            <a:spLocks noGrp="1"/>
          </p:cNvSpPr>
          <p:nvPr>
            <p:ph type="body" sz="quarter" idx="21" hasCustomPrompt="1"/>
          </p:nvPr>
        </p:nvSpPr>
        <p:spPr>
          <a:xfrm>
            <a:off x="3819833" y="3277780"/>
            <a:ext cx="7930206"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DE"/>
              <a:t>Description</a:t>
            </a:r>
          </a:p>
        </p:txBody>
      </p:sp>
      <p:sp>
        <p:nvSpPr>
          <p:cNvPr id="40" name="Text Placeholder 2">
            <a:extLst>
              <a:ext uri="{FF2B5EF4-FFF2-40B4-BE49-F238E27FC236}">
                <a16:creationId xmlns:a16="http://schemas.microsoft.com/office/drawing/2014/main" id="{4542080D-57BE-221F-6CC7-7EB615E02FDA}"/>
              </a:ext>
            </a:extLst>
          </p:cNvPr>
          <p:cNvSpPr>
            <a:spLocks noGrp="1"/>
          </p:cNvSpPr>
          <p:nvPr>
            <p:ph type="body" sz="quarter" idx="23" hasCustomPrompt="1"/>
          </p:nvPr>
        </p:nvSpPr>
        <p:spPr>
          <a:xfrm>
            <a:off x="441961" y="4348772"/>
            <a:ext cx="2976880" cy="246221"/>
          </a:xfrm>
        </p:spPr>
        <p:txBody>
          <a:bodyPr/>
          <a:lstStyle>
            <a:lvl1pPr marL="0" indent="0">
              <a:buNone/>
              <a:defRPr lang="en-DE" sz="16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blog_title</a:t>
            </a:r>
          </a:p>
        </p:txBody>
      </p:sp>
      <p:sp>
        <p:nvSpPr>
          <p:cNvPr id="43" name="Text Placeholder 2">
            <a:extLst>
              <a:ext uri="{FF2B5EF4-FFF2-40B4-BE49-F238E27FC236}">
                <a16:creationId xmlns:a16="http://schemas.microsoft.com/office/drawing/2014/main" id="{F76A43A8-8238-714B-9C77-11206A9F8BA0}"/>
              </a:ext>
            </a:extLst>
          </p:cNvPr>
          <p:cNvSpPr>
            <a:spLocks noGrp="1"/>
          </p:cNvSpPr>
          <p:nvPr>
            <p:ph type="body" sz="quarter" idx="25" hasCustomPrompt="1"/>
          </p:nvPr>
        </p:nvSpPr>
        <p:spPr>
          <a:xfrm>
            <a:off x="3819833" y="4348772"/>
            <a:ext cx="7930206"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DE"/>
              <a:t>Description</a:t>
            </a:r>
          </a:p>
        </p:txBody>
      </p:sp>
      <p:sp>
        <p:nvSpPr>
          <p:cNvPr id="46" name="Text Placeholder 2">
            <a:extLst>
              <a:ext uri="{FF2B5EF4-FFF2-40B4-BE49-F238E27FC236}">
                <a16:creationId xmlns:a16="http://schemas.microsoft.com/office/drawing/2014/main" id="{3AAF997A-DE57-9575-24DE-2347204722C7}"/>
              </a:ext>
            </a:extLst>
          </p:cNvPr>
          <p:cNvSpPr>
            <a:spLocks noGrp="1"/>
          </p:cNvSpPr>
          <p:nvPr>
            <p:ph type="body" sz="quarter" idx="27" hasCustomPrompt="1"/>
          </p:nvPr>
        </p:nvSpPr>
        <p:spPr>
          <a:xfrm>
            <a:off x="441961" y="5419762"/>
            <a:ext cx="2976880" cy="246221"/>
          </a:xfrm>
        </p:spPr>
        <p:txBody>
          <a:bodyPr/>
          <a:lstStyle>
            <a:lvl1pPr marL="0" indent="0">
              <a:buNone/>
              <a:defRPr lang="en-DE" sz="1600" kern="1200" spc="0" baseline="0" dirty="0">
                <a:solidFill>
                  <a:schemeClr val="tx1"/>
                </a:solidFill>
                <a:latin typeface="Segoe UI" panose="020B0502040204020203" pitchFamily="34" charset="0"/>
                <a:ea typeface="+mn-ea"/>
                <a:cs typeface="Segoe UI" panose="020B0502040204020203" pitchFamily="34" charset="0"/>
              </a:defRPr>
            </a:lvl1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DE"/>
              <a:t>blog_title</a:t>
            </a:r>
          </a:p>
        </p:txBody>
      </p:sp>
      <p:sp>
        <p:nvSpPr>
          <p:cNvPr id="48" name="Text Placeholder 2">
            <a:extLst>
              <a:ext uri="{FF2B5EF4-FFF2-40B4-BE49-F238E27FC236}">
                <a16:creationId xmlns:a16="http://schemas.microsoft.com/office/drawing/2014/main" id="{444F9CA0-DA2A-2BE2-9E77-E5C16FA5E8F6}"/>
              </a:ext>
            </a:extLst>
          </p:cNvPr>
          <p:cNvSpPr>
            <a:spLocks noGrp="1"/>
          </p:cNvSpPr>
          <p:nvPr>
            <p:ph type="body" sz="quarter" idx="29" hasCustomPrompt="1"/>
          </p:nvPr>
        </p:nvSpPr>
        <p:spPr>
          <a:xfrm>
            <a:off x="3819833" y="5419762"/>
            <a:ext cx="7930206" cy="215444"/>
          </a:xfrm>
        </p:spPr>
        <p:txBody>
          <a:bodyPr/>
          <a:lstStyle>
            <a:lvl1pPr marL="0" indent="0">
              <a:buNone/>
              <a:defRPr sz="1400">
                <a:latin typeface="Segoe UI" panose="020B0502040204020203" pitchFamily="34" charset="0"/>
                <a:cs typeface="Segoe UI" panose="020B0502040204020203" pitchFamily="34" charset="0"/>
              </a:defRPr>
            </a:lvl1pPr>
          </a:lstStyle>
          <a:p>
            <a:pPr lvl="0"/>
            <a:r>
              <a:rPr lang="en-DE"/>
              <a:t>Description</a:t>
            </a:r>
          </a:p>
        </p:txBody>
      </p:sp>
    </p:spTree>
    <p:extLst>
      <p:ext uri="{BB962C8B-B14F-4D97-AF65-F5344CB8AC3E}">
        <p14:creationId xmlns:p14="http://schemas.microsoft.com/office/powerpoint/2010/main" val="37811057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4000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98693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Conditions">
    <p:bg>
      <p:bgPr>
        <a:blipFill dpi="0" rotWithShape="1">
          <a:blip r:embed="rId2">
            <a:alphaModFix amt="40377"/>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5826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520">
          <p15:clr>
            <a:srgbClr val="5ACBF0"/>
          </p15:clr>
        </p15:guide>
        <p15:guide id="3" pos="6144">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Microsoft logo">
            <a:extLst>
              <a:ext uri="{FF2B5EF4-FFF2-40B4-BE49-F238E27FC236}">
                <a16:creationId xmlns:a16="http://schemas.microsoft.com/office/drawing/2014/main" id="{24F8CCA1-16D7-C827-A363-83D5FB4E3E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0203" y="3083654"/>
            <a:ext cx="3223861" cy="690695"/>
          </a:xfrm>
          <a:prstGeom prst="rect">
            <a:avLst/>
          </a:prstGeom>
        </p:spPr>
      </p:pic>
      <p:sp>
        <p:nvSpPr>
          <p:cNvPr id="4" name="Text Box 3">
            <a:extLst>
              <a:ext uri="{FF2B5EF4-FFF2-40B4-BE49-F238E27FC236}">
                <a16:creationId xmlns:a16="http://schemas.microsoft.com/office/drawing/2014/main" id="{3366553A-2655-CC57-3619-B7A5E44D2835}"/>
              </a:ext>
            </a:extLst>
          </p:cNvPr>
          <p:cNvSpPr txBox="1">
            <a:spLocks noChangeArrowheads="1"/>
          </p:cNvSpPr>
          <p:nvPr userDrawn="1"/>
        </p:nvSpPr>
        <p:spPr bwMode="blackWhite">
          <a:xfrm>
            <a:off x="284334" y="3963571"/>
            <a:ext cx="11623331" cy="443546"/>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01" eaLnBrk="0" hangingPunct="0"/>
            <a:r>
              <a:rPr lang="en-US" sz="1000">
                <a:gradFill>
                  <a:gsLst>
                    <a:gs pos="0">
                      <a:schemeClr val="tx1"/>
                    </a:gs>
                    <a:gs pos="100000">
                      <a:schemeClr val="tx1"/>
                    </a:gs>
                  </a:gsLst>
                  <a:lin ang="5400000" scaled="0"/>
                </a:gradFill>
                <a:cs typeface="Segoe UI" pitchFamily="34" charset="0"/>
              </a:rPr>
              <a:t>©</a:t>
            </a:r>
            <a:r>
              <a:rPr lang="en-US" sz="1000" baseline="0">
                <a:gradFill>
                  <a:gsLst>
                    <a:gs pos="0">
                      <a:schemeClr val="tx1"/>
                    </a:gs>
                    <a:gs pos="100000">
                      <a:schemeClr val="tx1"/>
                    </a:gs>
                  </a:gsLst>
                  <a:lin ang="5400000" scaled="0"/>
                </a:gradFill>
                <a:cs typeface="Segoe UI" pitchFamily="34" charset="0"/>
              </a:rPr>
              <a:t> Copyright</a:t>
            </a:r>
            <a:r>
              <a:rPr lang="en-US" sz="1000">
                <a:gradFill>
                  <a:gsLst>
                    <a:gs pos="0">
                      <a:schemeClr val="tx1"/>
                    </a:gs>
                    <a:gs pos="100000">
                      <a:schemeClr val="tx1"/>
                    </a:gs>
                  </a:gsLst>
                  <a:lin ang="5400000" scaled="0"/>
                </a:gradFill>
                <a:cs typeface="Segoe UI" pitchFamily="34" charset="0"/>
              </a:rPr>
              <a:t> Microsoft Corporation. All rights reserved. </a:t>
            </a:r>
          </a:p>
        </p:txBody>
      </p:sp>
    </p:spTree>
    <p:extLst>
      <p:ext uri="{BB962C8B-B14F-4D97-AF65-F5344CB8AC3E}">
        <p14:creationId xmlns:p14="http://schemas.microsoft.com/office/powerpoint/2010/main" val="14334980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dirty="0"/>
              <a:t>© Microsoft Corporation                                                                                  								                      Microsoft 365 </a:t>
            </a:r>
          </a:p>
        </p:txBody>
      </p:sp>
      <p:pic>
        <p:nvPicPr>
          <p:cNvPr id="3" name="Picture 2" descr="Background pattern&#10;&#10;Description automatically generated">
            <a:extLst>
              <a:ext uri="{FF2B5EF4-FFF2-40B4-BE49-F238E27FC236}">
                <a16:creationId xmlns:a16="http://schemas.microsoft.com/office/drawing/2014/main" id="{09245482-DD91-29DD-6A0F-9BF061DBE2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6118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8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0383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9" Type="http://schemas.openxmlformats.org/officeDocument/2006/relationships/slideLayout" Target="../slideLayouts/slideLayout49.xml"/><Relationship Id="rId21" Type="http://schemas.openxmlformats.org/officeDocument/2006/relationships/slideLayout" Target="../slideLayouts/slideLayout31.xml"/><Relationship Id="rId34" Type="http://schemas.openxmlformats.org/officeDocument/2006/relationships/slideLayout" Target="../slideLayouts/slideLayout44.xml"/><Relationship Id="rId42" Type="http://schemas.openxmlformats.org/officeDocument/2006/relationships/slideLayout" Target="../slideLayouts/slideLayout52.xml"/><Relationship Id="rId47" Type="http://schemas.openxmlformats.org/officeDocument/2006/relationships/slideLayout" Target="../slideLayouts/slideLayout57.xml"/><Relationship Id="rId50" Type="http://schemas.openxmlformats.org/officeDocument/2006/relationships/slideLayout" Target="../slideLayouts/slideLayout60.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9" Type="http://schemas.openxmlformats.org/officeDocument/2006/relationships/slideLayout" Target="../slideLayouts/slideLayout39.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37" Type="http://schemas.openxmlformats.org/officeDocument/2006/relationships/slideLayout" Target="../slideLayouts/slideLayout47.xml"/><Relationship Id="rId40" Type="http://schemas.openxmlformats.org/officeDocument/2006/relationships/slideLayout" Target="../slideLayouts/slideLayout50.xml"/><Relationship Id="rId45" Type="http://schemas.openxmlformats.org/officeDocument/2006/relationships/slideLayout" Target="../slideLayouts/slideLayout55.xml"/><Relationship Id="rId53" Type="http://schemas.openxmlformats.org/officeDocument/2006/relationships/image" Target="../media/image11.png"/><Relationship Id="rId5" Type="http://schemas.openxmlformats.org/officeDocument/2006/relationships/slideLayout" Target="../slideLayouts/slideLayout15.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4" Type="http://schemas.openxmlformats.org/officeDocument/2006/relationships/slideLayout" Target="../slideLayouts/slideLayout54.xml"/><Relationship Id="rId52" Type="http://schemas.openxmlformats.org/officeDocument/2006/relationships/theme" Target="../theme/theme6.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35" Type="http://schemas.openxmlformats.org/officeDocument/2006/relationships/slideLayout" Target="../slideLayouts/slideLayout45.xml"/><Relationship Id="rId43" Type="http://schemas.openxmlformats.org/officeDocument/2006/relationships/slideLayout" Target="../slideLayouts/slideLayout53.xml"/><Relationship Id="rId48" Type="http://schemas.openxmlformats.org/officeDocument/2006/relationships/slideLayout" Target="../slideLayouts/slideLayout58.xml"/><Relationship Id="rId8" Type="http://schemas.openxmlformats.org/officeDocument/2006/relationships/slideLayout" Target="../slideLayouts/slideLayout18.xml"/><Relationship Id="rId51" Type="http://schemas.openxmlformats.org/officeDocument/2006/relationships/slideLayout" Target="../slideLayouts/slideLayout61.xml"/><Relationship Id="rId3" Type="http://schemas.openxmlformats.org/officeDocument/2006/relationships/slideLayout" Target="../slideLayouts/slideLayout13.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38" Type="http://schemas.openxmlformats.org/officeDocument/2006/relationships/slideLayout" Target="../slideLayouts/slideLayout48.xml"/><Relationship Id="rId46" Type="http://schemas.openxmlformats.org/officeDocument/2006/relationships/slideLayout" Target="../slideLayouts/slideLayout56.xml"/><Relationship Id="rId20" Type="http://schemas.openxmlformats.org/officeDocument/2006/relationships/slideLayout" Target="../slideLayouts/slideLayout30.xml"/><Relationship Id="rId41" Type="http://schemas.openxmlformats.org/officeDocument/2006/relationships/slideLayout" Target="../slideLayouts/slideLayout51.xml"/><Relationship Id="rId54" Type="http://schemas.openxmlformats.org/officeDocument/2006/relationships/image" Target="../media/image12.svg"/><Relationship Id="rId1" Type="http://schemas.openxmlformats.org/officeDocument/2006/relationships/slideLayout" Target="../slideLayouts/slideLayout11.xml"/><Relationship Id="rId6" Type="http://schemas.openxmlformats.org/officeDocument/2006/relationships/slideLayout" Target="../slideLayouts/slideLayout16.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36" Type="http://schemas.openxmlformats.org/officeDocument/2006/relationships/slideLayout" Target="../slideLayouts/slideLayout46.xml"/><Relationship Id="rId4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8552335"/>
      </p:ext>
    </p:extLst>
  </p:cSld>
  <p:clrMap bg1="lt1" tx1="dk1" bg2="lt2" tx2="dk2" accent1="accent1" accent2="accent2" accent3="accent3" accent4="accent4" accent5="accent5" accent6="accent6" hlink="hlink" folHlink="folHlink"/>
  <p:sldLayoutIdLst>
    <p:sldLayoutId id="2147484589" r:id="rId1"/>
    <p:sldLayoutId id="2147484608" r:id="rId2"/>
    <p:sldLayoutId id="2147484964" r:id="rId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906674"/>
      </p:ext>
    </p:extLst>
  </p:cSld>
  <p:clrMap bg1="lt1" tx1="dk1" bg2="lt2" tx2="dk2" accent1="accent1" accent2="accent2" accent3="accent3" accent4="accent4" accent5="accent5" accent6="accent6" hlink="hlink" folHlink="folHlink"/>
  <p:sldLayoutIdLst>
    <p:sldLayoutId id="214748463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329415196"/>
      </p:ext>
    </p:extLst>
  </p:cSld>
  <p:clrMap bg1="lt1" tx1="dk1" bg2="lt2" tx2="dk2" accent1="accent1" accent2="accent2" accent3="accent3" accent4="accent4" accent5="accent5" accent6="accent6" hlink="hlink" folHlink="folHlink"/>
  <p:sldLayoutIdLst>
    <p:sldLayoutId id="2147484774" r:id="rId1"/>
    <p:sldLayoutId id="214748496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877288"/>
      </p:ext>
    </p:extLst>
  </p:cSld>
  <p:clrMap bg1="lt1" tx1="dk1" bg2="lt2" tx2="dk2" accent1="accent1" accent2="accent2" accent3="accent3" accent4="accent4" accent5="accent5" accent6="accent6" hlink="hlink" folHlink="folHlink"/>
  <p:sldLayoutIdLst>
    <p:sldLayoutId id="2147484957" r:id="rId1"/>
    <p:sldLayoutId id="2147484959" r:id="rId2"/>
    <p:sldLayoutId id="2147484963"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4791446"/>
      </p:ext>
    </p:extLst>
  </p:cSld>
  <p:clrMap bg1="lt1" tx1="dk1" bg2="lt2" tx2="dk2" accent1="accent1" accent2="accent2" accent3="accent3" accent4="accent4" accent5="accent5" accent6="accent6" hlink="hlink" folHlink="folHlink"/>
  <p:sldLayoutIdLst>
    <p:sldLayoutId id="2147484962"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blackWhite">
      <p:bgPr>
        <a:solidFill>
          <a:srgbClr val="FFF8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 uri="{C183D7F6-B498-43B3-948B-1728B52AA6E4}">
                <adec:decorative xmlns:adec="http://schemas.microsoft.com/office/drawing/2017/decorative" val="0"/>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 uri="{C183D7F6-B498-43B3-948B-1728B52AA6E4}">
                <adec:decorative xmlns:adec="http://schemas.microsoft.com/office/drawing/2017/decorative" val="0"/>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 uri="{C183D7F6-B498-43B3-948B-1728B52AA6E4}">
                <adec:decorative xmlns:adec="http://schemas.microsoft.com/office/drawing/2017/decorative" val="0"/>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 uri="{C183D7F6-B498-43B3-948B-1728B52AA6E4}">
                <adec:decorative xmlns:adec="http://schemas.microsoft.com/office/drawing/2017/decorative" val="0"/>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047725526"/>
      </p:ext>
    </p:extLst>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 id="2147484978" r:id="rId12"/>
    <p:sldLayoutId id="2147484979" r:id="rId13"/>
    <p:sldLayoutId id="2147484980" r:id="rId14"/>
    <p:sldLayoutId id="2147484981" r:id="rId15"/>
    <p:sldLayoutId id="2147484982" r:id="rId16"/>
    <p:sldLayoutId id="2147484983" r:id="rId17"/>
    <p:sldLayoutId id="2147484984" r:id="rId18"/>
    <p:sldLayoutId id="2147484985" r:id="rId19"/>
    <p:sldLayoutId id="2147484986" r:id="rId20"/>
    <p:sldLayoutId id="2147484987" r:id="rId21"/>
    <p:sldLayoutId id="2147484988" r:id="rId22"/>
    <p:sldLayoutId id="2147484989" r:id="rId23"/>
    <p:sldLayoutId id="2147484990" r:id="rId24"/>
    <p:sldLayoutId id="2147484991" r:id="rId25"/>
    <p:sldLayoutId id="2147484992" r:id="rId26"/>
    <p:sldLayoutId id="2147484993" r:id="rId27"/>
    <p:sldLayoutId id="2147484994" r:id="rId28"/>
    <p:sldLayoutId id="2147484995" r:id="rId29"/>
    <p:sldLayoutId id="2147484996" r:id="rId30"/>
    <p:sldLayoutId id="2147484997" r:id="rId31"/>
    <p:sldLayoutId id="2147484998" r:id="rId32"/>
    <p:sldLayoutId id="2147484999" r:id="rId33"/>
    <p:sldLayoutId id="2147485000" r:id="rId34"/>
    <p:sldLayoutId id="2147485001" r:id="rId35"/>
    <p:sldLayoutId id="2147485002" r:id="rId36"/>
    <p:sldLayoutId id="2147485003" r:id="rId37"/>
    <p:sldLayoutId id="2147485004" r:id="rId38"/>
    <p:sldLayoutId id="2147485005" r:id="rId39"/>
    <p:sldLayoutId id="2147485006" r:id="rId40"/>
    <p:sldLayoutId id="2147485007" r:id="rId41"/>
    <p:sldLayoutId id="2147485008" r:id="rId42"/>
    <p:sldLayoutId id="2147485009" r:id="rId43"/>
    <p:sldLayoutId id="2147485010" r:id="rId44"/>
    <p:sldLayoutId id="2147485011" r:id="rId45"/>
    <p:sldLayoutId id="2147485012" r:id="rId46"/>
    <p:sldLayoutId id="2147485013" r:id="rId47"/>
    <p:sldLayoutId id="2147485014" r:id="rId48"/>
    <p:sldLayoutId id="2147485015" r:id="rId49"/>
    <p:sldLayoutId id="2147485016" r:id="rId50"/>
    <p:sldLayoutId id="2147485017" r:id="rId5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rgbClr val="091F2C"/>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learn.microsoft.com/en-us/sharepoint/enable-enterprise-brand-images-powerpoint-copilo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hyperlink" Target="https://www.microsoft.com/en-us/microsoft-365/roadmap?id=51343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echcommunity.microsoft.com/blog/microsoft365copilotblog/general-availability-of-source-specific-filters-in-copilot-search/4489455"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hyperlink" Target="https://www.microsoft.com/en-US/microsoft-365/roadmap?filters=&amp;searchterms=50675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admin.cloud.microsoft/?ref=MessageCenter/:/messages/MC1219796"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microsoft-365/roadmap?filters=Microsoft%20Copilot%20for%20Microsoft%20365&amp;searchterms=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aka.ms/WhatsNewCopilot/Feedback" TargetMode="External"/><Relationship Id="rId4"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www.microsoft.com/en-US/microsoft-365/roadmap?filters=&amp;searchterms=501581" TargetMode="External"/><Relationship Id="rId4" Type="http://schemas.openxmlformats.org/officeDocument/2006/relationships/hyperlink" Target="https://www.microsoft.com/en-us/microsoft-365/roadmap?id=50158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microsoft.com/en-us/microsoft-365/roadmap?id=52321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microsoft.com/en-us/microsoft-365/roadmap?id=52322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hyperlink" Target="https://www.microsoft.com/en-US/microsoft-365/roadmap?filters=&amp;searchterms=526793" TargetMode="External"/><Relationship Id="rId4" Type="http://schemas.openxmlformats.org/officeDocument/2006/relationships/hyperlink" Target="https://www.microsoft.com/en-us/microsoft-365/roadmap?id=52679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techcommunity.microsoft.com/blog/microsoft365copilotblog/accelerating-microsoft-365-copilot-adoption-with-automated-readiness-assessment/4488879"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s://github.com/microsoft/m365-copilot-automated-readiness-assessment?tab=readme-ov-file#readme" TargetMode="Externa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microsoft.com/en-us/microsoft-365/blog/2025/12/02/microsoft-365-copilot-business-the-future-of-work-for-small-businesse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en-gb/copilot/microsoft-365/release-notes?tabs=all"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microsoft.com/en-gb/microsoft-365/roadmap?filters=Microsoft%20Copilot%20for%20Microsoft%20365"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13" Type="http://schemas.openxmlformats.org/officeDocument/2006/relationships/hyperlink" Target="https://www.microsoft.com/en-us/microsoft-365/roadmap?filters=Microsoft%20Teams&amp;searchterms=502867" TargetMode="External"/><Relationship Id="rId18" Type="http://schemas.openxmlformats.org/officeDocument/2006/relationships/hyperlink" Target="https://www.microsoft.com/en-us/microsoft-365/roadmap?filters=Microsoft%20Teams&amp;searchterms=396562" TargetMode="External"/><Relationship Id="rId26" Type="http://schemas.openxmlformats.org/officeDocument/2006/relationships/hyperlink" Target="https://www.microsoft.com/en-us/microsoft-365/roadmap?filters=Microsoft%20Teams&amp;searchterms=513422" TargetMode="External"/><Relationship Id="rId39" Type="http://schemas.openxmlformats.org/officeDocument/2006/relationships/hyperlink" Target="https://www.microsoft.com/en-us/microsoft-365/roadmap?filters=Microsoft%20Teams&amp;searchterms=503955" TargetMode="External"/><Relationship Id="rId21" Type="http://schemas.openxmlformats.org/officeDocument/2006/relationships/hyperlink" Target="https://www.microsoft.com/en-us/microsoft-365/roadmap?filters=Microsoft%20Teams&amp;searchterms=536570" TargetMode="External"/><Relationship Id="rId34" Type="http://schemas.openxmlformats.org/officeDocument/2006/relationships/hyperlink" Target="https://www.microsoft.com/en-us/microsoft-365/roadmap?filters=Microsoft%20Teams&amp;searchterms=531912" TargetMode="External"/><Relationship Id="rId42" Type="http://schemas.openxmlformats.org/officeDocument/2006/relationships/image" Target="../media/image72.png"/><Relationship Id="rId47" Type="http://schemas.openxmlformats.org/officeDocument/2006/relationships/image" Target="../media/image77.svg"/><Relationship Id="rId7" Type="http://schemas.openxmlformats.org/officeDocument/2006/relationships/hyperlink" Target="https://www.microsoft.com/en-us/microsoft-365/roadmap?filters=Microsoft%20Teams&amp;searchterms=506752" TargetMode="External"/><Relationship Id="rId2" Type="http://schemas.openxmlformats.org/officeDocument/2006/relationships/notesSlide" Target="../notesSlides/notesSlide33.xml"/><Relationship Id="rId16" Type="http://schemas.openxmlformats.org/officeDocument/2006/relationships/hyperlink" Target="https://www.microsoft.com/en-us/microsoft-365/roadmap?filters=Microsoft%20Teams&amp;searchterms=489822" TargetMode="External"/><Relationship Id="rId29" Type="http://schemas.openxmlformats.org/officeDocument/2006/relationships/hyperlink" Target="https://www.microsoft.com/en-us/microsoft-365/roadmap?filters=Microsoft%20Teams&amp;searchterms=501585"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Microsoft%20Teams&amp;searchterms=487848" TargetMode="External"/><Relationship Id="rId11" Type="http://schemas.openxmlformats.org/officeDocument/2006/relationships/hyperlink" Target="https://www.microsoft.com/en-us/microsoft-365/roadmap?filters=Microsoft%20Teams&amp;searchterms=478647" TargetMode="External"/><Relationship Id="rId24" Type="http://schemas.openxmlformats.org/officeDocument/2006/relationships/hyperlink" Target="https://www.microsoft.com/en-us/microsoft-365/roadmap?filters=Microsoft%20Teams&amp;searchterms=499421" TargetMode="External"/><Relationship Id="rId32" Type="http://schemas.openxmlformats.org/officeDocument/2006/relationships/hyperlink" Target="https://www.microsoft.com/en-us/microsoft-365/roadmap?filters=Microsoft%20Teams&amp;searchterms=543423" TargetMode="External"/><Relationship Id="rId37" Type="http://schemas.openxmlformats.org/officeDocument/2006/relationships/hyperlink" Target="https://www.microsoft.com/en-us/microsoft-365/roadmap?filters=Microsoft%20Teams&amp;searchterms=508530" TargetMode="External"/><Relationship Id="rId40" Type="http://schemas.openxmlformats.org/officeDocument/2006/relationships/hyperlink" Target="https://www.microsoft.com/en-us/microsoft-365/roadmap?filters=Microsoft%20Teams&amp;searchterms=527840" TargetMode="External"/><Relationship Id="rId45" Type="http://schemas.openxmlformats.org/officeDocument/2006/relationships/image" Target="../media/image75.svg"/><Relationship Id="rId5" Type="http://schemas.openxmlformats.org/officeDocument/2006/relationships/hyperlink" Target="https://www.microsoft.com/en-us/microsoft-365/roadmap?filters=Microsoft%20Teams&amp;searchterms=483519" TargetMode="External"/><Relationship Id="rId15" Type="http://schemas.openxmlformats.org/officeDocument/2006/relationships/hyperlink" Target="https://www.microsoft.com/en-us/microsoft-365/roadmap?filters=Microsoft%20Teams&amp;searchterms=509107" TargetMode="External"/><Relationship Id="rId23" Type="http://schemas.openxmlformats.org/officeDocument/2006/relationships/hyperlink" Target="https://www.microsoft.com/en-us/microsoft-365/roadmap?filters=Microsoft%20Teams&amp;searchterms=496654" TargetMode="External"/><Relationship Id="rId28" Type="http://schemas.openxmlformats.org/officeDocument/2006/relationships/hyperlink" Target="https://www.microsoft.com/en-us/microsoft-365/roadmap?filters=Microsoft%20Teams&amp;searchterms=513282" TargetMode="External"/><Relationship Id="rId36" Type="http://schemas.openxmlformats.org/officeDocument/2006/relationships/hyperlink" Target="https://www.microsoft.com/en-us/microsoft-365/roadmap?filters=Microsoft%20Teams&amp;searchterms=481559" TargetMode="External"/><Relationship Id="rId10" Type="http://schemas.openxmlformats.org/officeDocument/2006/relationships/hyperlink" Target="https://www.microsoft.com/en-us/microsoft-365/roadmap?filters=Microsoft%20Teams&amp;searchterms=490212" TargetMode="External"/><Relationship Id="rId19" Type="http://schemas.openxmlformats.org/officeDocument/2006/relationships/hyperlink" Target="https://www.microsoft.com/en-us/microsoft-365/roadmap?filters=Microsoft%20Teams&amp;searchterms=485733" TargetMode="External"/><Relationship Id="rId31" Type="http://schemas.openxmlformats.org/officeDocument/2006/relationships/hyperlink" Target="https://www.microsoft.com/en-us/microsoft-365/roadmap?filters=Microsoft%20Teams&amp;searchterms=413718" TargetMode="External"/><Relationship Id="rId44" Type="http://schemas.openxmlformats.org/officeDocument/2006/relationships/image" Target="../media/image74.png"/><Relationship Id="rId4" Type="http://schemas.openxmlformats.org/officeDocument/2006/relationships/hyperlink" Target="https://www.microsoft.com/en-us/microsoft-365/roadmap?filters=Microsoft%20Teams&amp;searchterms=399921" TargetMode="External"/><Relationship Id="rId9" Type="http://schemas.openxmlformats.org/officeDocument/2006/relationships/hyperlink" Target="https://www.microsoft.com/en-us/microsoft-365/roadmap?filters=Microsoft%20Teams&amp;searchterms=499425" TargetMode="External"/><Relationship Id="rId14" Type="http://schemas.openxmlformats.org/officeDocument/2006/relationships/hyperlink" Target="https://www.microsoft.com/en-us/microsoft-365/roadmap?filters=Microsoft%20Teams&amp;searchterms=509108" TargetMode="External"/><Relationship Id="rId22" Type="http://schemas.openxmlformats.org/officeDocument/2006/relationships/hyperlink" Target="https://www.microsoft.com/en-us/microsoft-365/roadmap?filters=Microsoft%20Teams&amp;searchterms=520389" TargetMode="External"/><Relationship Id="rId27" Type="http://schemas.openxmlformats.org/officeDocument/2006/relationships/hyperlink" Target="https://www.microsoft.com/en-us/microsoft-365/roadmap?filters=Microsoft%20Teams&amp;searchterms=543242" TargetMode="External"/><Relationship Id="rId30" Type="http://schemas.openxmlformats.org/officeDocument/2006/relationships/hyperlink" Target="https://www.microsoft.com/en-us/microsoft-365/roadmap?filters=Microsoft%20Teams&amp;searchterms=542182" TargetMode="External"/><Relationship Id="rId35" Type="http://schemas.openxmlformats.org/officeDocument/2006/relationships/hyperlink" Target="https://www.microsoft.com/en-us/microsoft-365/roadmap?filters=Microsoft%20Teams&amp;searchterms=480730" TargetMode="External"/><Relationship Id="rId43" Type="http://schemas.openxmlformats.org/officeDocument/2006/relationships/image" Target="../media/image73.svg"/><Relationship Id="rId48" Type="http://schemas.openxmlformats.org/officeDocument/2006/relationships/image" Target="../media/image78.svg"/><Relationship Id="rId8" Type="http://schemas.openxmlformats.org/officeDocument/2006/relationships/hyperlink" Target="https://www.microsoft.com/en-us/microsoft-365/roadmap?filters=Microsoft%20Teams&amp;searchterms=502864" TargetMode="External"/><Relationship Id="rId3" Type="http://schemas.openxmlformats.org/officeDocument/2006/relationships/image" Target="../media/image44.png"/><Relationship Id="rId12" Type="http://schemas.openxmlformats.org/officeDocument/2006/relationships/hyperlink" Target="https://www.microsoft.com/en-us/microsoft-365/roadmap?filters=Microsoft%20Teams&amp;searchterms=505436" TargetMode="External"/><Relationship Id="rId17" Type="http://schemas.openxmlformats.org/officeDocument/2006/relationships/hyperlink" Target="https://www.microsoft.com/en-us/microsoft-365/roadmap?filters=Microsoft%20Teams&amp;searchterms=536579" TargetMode="External"/><Relationship Id="rId25" Type="http://schemas.openxmlformats.org/officeDocument/2006/relationships/hyperlink" Target="https://www.microsoft.com/en-us/microsoft-365/roadmap?filters=Microsoft%20Teams&amp;searchterms=483882" TargetMode="External"/><Relationship Id="rId33" Type="http://schemas.openxmlformats.org/officeDocument/2006/relationships/hyperlink" Target="https://www.microsoft.com/en-us/microsoft-365/roadmap?filters=Microsoft%20Teams&amp;searchterms=531910" TargetMode="External"/><Relationship Id="rId38" Type="http://schemas.openxmlformats.org/officeDocument/2006/relationships/hyperlink" Target="https://www.microsoft.com/en-us/microsoft-365/roadmap?filters=Microsoft%20Teams&amp;searchterms=532735" TargetMode="External"/><Relationship Id="rId46" Type="http://schemas.openxmlformats.org/officeDocument/2006/relationships/image" Target="../media/image76.png"/><Relationship Id="rId20" Type="http://schemas.openxmlformats.org/officeDocument/2006/relationships/hyperlink" Target="https://www.microsoft.com/en-us/microsoft-365/roadmap?filters=Microsoft%20Teams&amp;searchterms=520772" TargetMode="External"/><Relationship Id="rId41" Type="http://schemas.openxmlformats.org/officeDocument/2006/relationships/hyperlink" Target="https://www.microsoft.com/en-us/microsoft-365/roadmap?filters=Microsoft%20Teams&amp;searchterms=527839"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microsoft.com/en-us/microsoft-365/roadmap?filters=Microsoft%20Teams&amp;searchterms=551195" TargetMode="External"/><Relationship Id="rId13" Type="http://schemas.openxmlformats.org/officeDocument/2006/relationships/hyperlink" Target="https://www.microsoft.com/en-us/microsoft-365/roadmap?filters=Microsoft%20Teams&amp;searchterms=547749" TargetMode="External"/><Relationship Id="rId18" Type="http://schemas.openxmlformats.org/officeDocument/2006/relationships/hyperlink" Target="https://www.microsoft.com/en-us/microsoft-365/roadmap?filters=Microsoft%20Teams&amp;searchterms=546246" TargetMode="External"/><Relationship Id="rId26" Type="http://schemas.openxmlformats.org/officeDocument/2006/relationships/image" Target="../media/image81.png"/><Relationship Id="rId3" Type="http://schemas.openxmlformats.org/officeDocument/2006/relationships/image" Target="../media/image44.png"/><Relationship Id="rId21" Type="http://schemas.openxmlformats.org/officeDocument/2006/relationships/hyperlink" Target="https://www.microsoft.com/en-us/microsoft-365/roadmap?filters=Microsoft%20Teams&amp;searchterms=553136" TargetMode="External"/><Relationship Id="rId7" Type="http://schemas.openxmlformats.org/officeDocument/2006/relationships/hyperlink" Target="https://www.microsoft.com/en-us/microsoft-365/roadmap?filters=Microsoft%20Teams&amp;searchterms=547831" TargetMode="External"/><Relationship Id="rId12" Type="http://schemas.openxmlformats.org/officeDocument/2006/relationships/hyperlink" Target="https://www.microsoft.com/en-us/microsoft-365/roadmap?filters=Microsoft%20Teams&amp;searchterms=551196" TargetMode="External"/><Relationship Id="rId17" Type="http://schemas.openxmlformats.org/officeDocument/2006/relationships/hyperlink" Target="https://www.microsoft.com/en-us/microsoft-365/roadmap?filters=Microsoft%20Teams&amp;searchterms=551187" TargetMode="External"/><Relationship Id="rId25" Type="http://schemas.openxmlformats.org/officeDocument/2006/relationships/image" Target="../media/image80.svg"/><Relationship Id="rId2" Type="http://schemas.openxmlformats.org/officeDocument/2006/relationships/notesSlide" Target="../notesSlides/notesSlide34.xml"/><Relationship Id="rId16" Type="http://schemas.openxmlformats.org/officeDocument/2006/relationships/hyperlink" Target="https://www.microsoft.com/en-us/microsoft-365/roadmap?filters=Microsoft%20Teams&amp;searchterms=548643" TargetMode="External"/><Relationship Id="rId20" Type="http://schemas.openxmlformats.org/officeDocument/2006/relationships/hyperlink" Target="https://www.microsoft.com/en-us/microsoft-365/roadmap?filters=Microsoft%20Teams&amp;searchterms=545896"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Microsoft%20Teams&amp;searchterms=552589" TargetMode="External"/><Relationship Id="rId11" Type="http://schemas.openxmlformats.org/officeDocument/2006/relationships/hyperlink" Target="https://www.microsoft.com/en-us/microsoft-365/roadmap?filters=Microsoft%20Teams&amp;searchterms=512428" TargetMode="External"/><Relationship Id="rId24" Type="http://schemas.openxmlformats.org/officeDocument/2006/relationships/image" Target="../media/image79.png"/><Relationship Id="rId5" Type="http://schemas.openxmlformats.org/officeDocument/2006/relationships/hyperlink" Target="https://www.microsoft.com/en-us/microsoft-365/roadmap?filters=Microsoft%20Teams&amp;searchterms=547731" TargetMode="External"/><Relationship Id="rId15" Type="http://schemas.openxmlformats.org/officeDocument/2006/relationships/hyperlink" Target="https://www.microsoft.com/en-us/microsoft-365/roadmap?filters=Microsoft%20Teams&amp;searchterms=548641" TargetMode="External"/><Relationship Id="rId23" Type="http://schemas.openxmlformats.org/officeDocument/2006/relationships/hyperlink" Target="https://www.microsoft.com/en-us/microsoft-365/roadmap?filters=Microsoft%20Teams&amp;searchterms=545012" TargetMode="External"/><Relationship Id="rId10" Type="http://schemas.openxmlformats.org/officeDocument/2006/relationships/hyperlink" Target="https://www.microsoft.com/en-us/microsoft-365/roadmap?filters=Microsoft%20Teams&amp;searchterms=553219" TargetMode="External"/><Relationship Id="rId19" Type="http://schemas.openxmlformats.org/officeDocument/2006/relationships/hyperlink" Target="https://www.microsoft.com/en-us/microsoft-365/roadmap?filters=Microsoft%20Teams&amp;searchterms=552592" TargetMode="External"/><Relationship Id="rId4" Type="http://schemas.openxmlformats.org/officeDocument/2006/relationships/hyperlink" Target="https://www.microsoft.com/en-us/microsoft-365/roadmap?filters=Microsoft%20Teams&amp;searchterms=548520" TargetMode="External"/><Relationship Id="rId9" Type="http://schemas.openxmlformats.org/officeDocument/2006/relationships/hyperlink" Target="https://www.microsoft.com/en-us/microsoft-365/roadmap?filters=Microsoft%20Teams&amp;searchterms=551194" TargetMode="External"/><Relationship Id="rId14" Type="http://schemas.openxmlformats.org/officeDocument/2006/relationships/hyperlink" Target="https://www.microsoft.com/en-us/microsoft-365/roadmap?filters=Microsoft%20Teams&amp;searchterms=550514" TargetMode="External"/><Relationship Id="rId22" Type="http://schemas.openxmlformats.org/officeDocument/2006/relationships/hyperlink" Target="https://www.microsoft.com/en-us/microsoft-365/roadmap?filters=Microsoft%20Teams&amp;searchterms=552591" TargetMode="External"/><Relationship Id="rId27" Type="http://schemas.openxmlformats.org/officeDocument/2006/relationships/image" Target="../media/image82.svg"/></Relationships>
</file>

<file path=ppt/slides/_rels/slide36.xml.rels><?xml version="1.0" encoding="UTF-8" standalone="yes"?>
<Relationships xmlns="http://schemas.openxmlformats.org/package/2006/relationships"><Relationship Id="rId13" Type="http://schemas.openxmlformats.org/officeDocument/2006/relationships/hyperlink" Target="https://www.microsoft.com/en-us/microsoft-365/roadmap?filters=Microsoft%20Teams&amp;searchterms=513429" TargetMode="External"/><Relationship Id="rId18" Type="http://schemas.openxmlformats.org/officeDocument/2006/relationships/hyperlink" Target="https://www.microsoft.com/en-us/microsoft-365/roadmap?filters=Microsoft%20Teams&amp;searchterms=490738" TargetMode="External"/><Relationship Id="rId26" Type="http://schemas.openxmlformats.org/officeDocument/2006/relationships/hyperlink" Target="https://www.microsoft.com/en-us/microsoft-365/roadmap?filters=Microsoft%20Teams&amp;searchterms=501201" TargetMode="External"/><Relationship Id="rId39" Type="http://schemas.openxmlformats.org/officeDocument/2006/relationships/hyperlink" Target="https://www.microsoft.com/en-us/microsoft-365/roadmap?filters=Microsoft%20Teams&amp;searchterms=531759" TargetMode="External"/><Relationship Id="rId21" Type="http://schemas.openxmlformats.org/officeDocument/2006/relationships/hyperlink" Target="https://www.microsoft.com/en-us/microsoft-365/roadmap?filters=Microsoft%20Teams&amp;searchterms=499423" TargetMode="External"/><Relationship Id="rId34" Type="http://schemas.openxmlformats.org/officeDocument/2006/relationships/hyperlink" Target="https://www.microsoft.com/en-us/microsoft-365/roadmap?filters=Microsoft%20Teams&amp;searchterms=422324" TargetMode="External"/><Relationship Id="rId42" Type="http://schemas.openxmlformats.org/officeDocument/2006/relationships/hyperlink" Target="https://www.microsoft.com/en-us/microsoft-365/roadmap?filters=Microsoft%20Teams&amp;searchterms=516042" TargetMode="External"/><Relationship Id="rId47" Type="http://schemas.openxmlformats.org/officeDocument/2006/relationships/image" Target="../media/image81.png"/><Relationship Id="rId7" Type="http://schemas.openxmlformats.org/officeDocument/2006/relationships/hyperlink" Target="https://www.microsoft.com/en-us/microsoft-365/roadmap?filters=Microsoft%20Teams&amp;searchterms=522616" TargetMode="External"/><Relationship Id="rId2" Type="http://schemas.openxmlformats.org/officeDocument/2006/relationships/notesSlide" Target="../notesSlides/notesSlide35.xml"/><Relationship Id="rId16" Type="http://schemas.openxmlformats.org/officeDocument/2006/relationships/hyperlink" Target="https://www.microsoft.com/en-us/microsoft-365/roadmap?filters=Microsoft%20Teams&amp;searchterms=529850" TargetMode="External"/><Relationship Id="rId29" Type="http://schemas.openxmlformats.org/officeDocument/2006/relationships/hyperlink" Target="https://www.microsoft.com/en-us/microsoft-365/roadmap?filters=Microsoft%20Teams&amp;searchterms=511813"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Microsoft%20Teams&amp;searchterms=542181" TargetMode="External"/><Relationship Id="rId11" Type="http://schemas.openxmlformats.org/officeDocument/2006/relationships/hyperlink" Target="https://www.microsoft.com/en-us/microsoft-365/roadmap?filters=Microsoft%20Teams&amp;searchterms=499660" TargetMode="External"/><Relationship Id="rId24" Type="http://schemas.openxmlformats.org/officeDocument/2006/relationships/hyperlink" Target="https://www.microsoft.com/en-us/microsoft-365/roadmap?filters=Microsoft%20Teams&amp;searchterms=537283" TargetMode="External"/><Relationship Id="rId32" Type="http://schemas.openxmlformats.org/officeDocument/2006/relationships/hyperlink" Target="https://www.microsoft.com/en-us/microsoft-365/roadmap?filters=Microsoft%20Teams&amp;searchterms=531913" TargetMode="External"/><Relationship Id="rId37" Type="http://schemas.openxmlformats.org/officeDocument/2006/relationships/hyperlink" Target="https://www.microsoft.com/en-us/microsoft-365/roadmap?filters=Microsoft%20Teams&amp;searchterms=523206" TargetMode="External"/><Relationship Id="rId40" Type="http://schemas.openxmlformats.org/officeDocument/2006/relationships/hyperlink" Target="https://www.microsoft.com/en-us/microsoft-365/roadmap?filters=Microsoft%20Teams&amp;searchterms=531911" TargetMode="External"/><Relationship Id="rId45" Type="http://schemas.openxmlformats.org/officeDocument/2006/relationships/image" Target="../media/image79.png"/><Relationship Id="rId5" Type="http://schemas.openxmlformats.org/officeDocument/2006/relationships/hyperlink" Target="https://www.microsoft.com/en-us/microsoft-365/roadmap?filters=Microsoft%20Teams&amp;searchterms=537281" TargetMode="External"/><Relationship Id="rId15" Type="http://schemas.openxmlformats.org/officeDocument/2006/relationships/hyperlink" Target="https://www.microsoft.com/en-us/microsoft-365/roadmap?filters=Microsoft%20Teams&amp;searchterms=422308" TargetMode="External"/><Relationship Id="rId23" Type="http://schemas.openxmlformats.org/officeDocument/2006/relationships/hyperlink" Target="https://www.microsoft.com/en-us/microsoft-365/roadmap?filters=Microsoft%20Teams&amp;searchterms=496364" TargetMode="External"/><Relationship Id="rId28" Type="http://schemas.openxmlformats.org/officeDocument/2006/relationships/hyperlink" Target="https://www.microsoft.com/en-us/microsoft-365/roadmap?filters=Microsoft%20Teams&amp;searchterms=506749" TargetMode="External"/><Relationship Id="rId36" Type="http://schemas.openxmlformats.org/officeDocument/2006/relationships/hyperlink" Target="https://www.microsoft.com/en-us/microsoft-365/roadmap?filters=Microsoft%20Teams&amp;searchterms=516576" TargetMode="External"/><Relationship Id="rId10" Type="http://schemas.openxmlformats.org/officeDocument/2006/relationships/hyperlink" Target="https://www.microsoft.com/en-us/microsoft-365/roadmap?filters=Microsoft%20Teams&amp;searchterms=503144" TargetMode="External"/><Relationship Id="rId19" Type="http://schemas.openxmlformats.org/officeDocument/2006/relationships/hyperlink" Target="https://www.microsoft.com/en-us/microsoft-365/roadmap?filters=Microsoft%20Teams&amp;searchterms=502875" TargetMode="External"/><Relationship Id="rId31" Type="http://schemas.openxmlformats.org/officeDocument/2006/relationships/hyperlink" Target="https://www.microsoft.com/en-us/microsoft-365/roadmap?filters=Microsoft%20Teams&amp;searchterms=501581" TargetMode="External"/><Relationship Id="rId44" Type="http://schemas.openxmlformats.org/officeDocument/2006/relationships/hyperlink" Target="https://www.microsoft.com/en-us/microsoft-365/roadmap?filters=Microsoft%20Teams&amp;searchterms=516040" TargetMode="External"/><Relationship Id="rId4" Type="http://schemas.openxmlformats.org/officeDocument/2006/relationships/hyperlink" Target="https://www.microsoft.com/en-us/microsoft-365/roadmap?filters=Microsoft%20Teams&amp;searchterms=502529" TargetMode="External"/><Relationship Id="rId9" Type="http://schemas.openxmlformats.org/officeDocument/2006/relationships/hyperlink" Target="https://www.microsoft.com/en-us/microsoft-365/roadmap?filters=Microsoft%20Teams&amp;searchterms=496596" TargetMode="External"/><Relationship Id="rId14" Type="http://schemas.openxmlformats.org/officeDocument/2006/relationships/hyperlink" Target="https://www.microsoft.com/en-us/microsoft-365/roadmap?filters=Microsoft%20Teams&amp;searchterms=490154" TargetMode="External"/><Relationship Id="rId22" Type="http://schemas.openxmlformats.org/officeDocument/2006/relationships/hyperlink" Target="https://www.microsoft.com/en-us/microsoft-365/roadmap?filters=Microsoft%20Teams&amp;searchterms=499424" TargetMode="External"/><Relationship Id="rId27" Type="http://schemas.openxmlformats.org/officeDocument/2006/relationships/hyperlink" Target="https://www.microsoft.com/en-us/microsoft-365/roadmap?filters=Microsoft%20Teams&amp;searchterms=537269" TargetMode="External"/><Relationship Id="rId30" Type="http://schemas.openxmlformats.org/officeDocument/2006/relationships/hyperlink" Target="https://www.microsoft.com/en-us/microsoft-365/roadmap?filters=Microsoft%20Teams&amp;searchterms=486698" TargetMode="External"/><Relationship Id="rId35" Type="http://schemas.openxmlformats.org/officeDocument/2006/relationships/hyperlink" Target="https://www.microsoft.com/en-us/microsoft-365/roadmap?filters=Microsoft%20Teams&amp;searchterms=516577" TargetMode="External"/><Relationship Id="rId43" Type="http://schemas.openxmlformats.org/officeDocument/2006/relationships/hyperlink" Target="https://www.microsoft.com/en-us/microsoft-365/roadmap?filters=Microsoft%20Teams&amp;searchterms=523205" TargetMode="External"/><Relationship Id="rId48" Type="http://schemas.openxmlformats.org/officeDocument/2006/relationships/image" Target="../media/image82.svg"/><Relationship Id="rId8" Type="http://schemas.openxmlformats.org/officeDocument/2006/relationships/hyperlink" Target="https://www.microsoft.com/en-us/microsoft-365/roadmap?filters=Microsoft%20Teams&amp;searchterms=494515" TargetMode="External"/><Relationship Id="rId3" Type="http://schemas.openxmlformats.org/officeDocument/2006/relationships/image" Target="../media/image44.png"/><Relationship Id="rId12" Type="http://schemas.openxmlformats.org/officeDocument/2006/relationships/hyperlink" Target="https://www.microsoft.com/en-us/microsoft-365/roadmap?filters=Microsoft%20Teams&amp;searchterms=494809" TargetMode="External"/><Relationship Id="rId17" Type="http://schemas.openxmlformats.org/officeDocument/2006/relationships/hyperlink" Target="https://www.microsoft.com/en-us/microsoft-365/roadmap?filters=Microsoft%20Teams&amp;searchterms=526793" TargetMode="External"/><Relationship Id="rId25" Type="http://schemas.openxmlformats.org/officeDocument/2006/relationships/hyperlink" Target="https://www.microsoft.com/en-us/microsoft-365/roadmap?filters=Microsoft%20Teams&amp;searchterms=525366" TargetMode="External"/><Relationship Id="rId33" Type="http://schemas.openxmlformats.org/officeDocument/2006/relationships/hyperlink" Target="https://www.microsoft.com/en-us/microsoft-365/roadmap?filters=Microsoft%20Teams&amp;searchterms=422323" TargetMode="External"/><Relationship Id="rId38" Type="http://schemas.openxmlformats.org/officeDocument/2006/relationships/hyperlink" Target="https://www.microsoft.com/en-us/microsoft-365/roadmap?filters=Microsoft%20Teams&amp;searchterms=497848" TargetMode="External"/><Relationship Id="rId46" Type="http://schemas.openxmlformats.org/officeDocument/2006/relationships/image" Target="../media/image80.svg"/><Relationship Id="rId20" Type="http://schemas.openxmlformats.org/officeDocument/2006/relationships/hyperlink" Target="https://www.microsoft.com/en-us/microsoft-365/roadmap?filters=Microsoft%20Teams&amp;searchterms=537284" TargetMode="External"/><Relationship Id="rId41" Type="http://schemas.openxmlformats.org/officeDocument/2006/relationships/hyperlink" Target="https://www.microsoft.com/en-us/microsoft-365/roadmap?filters=Microsoft%20Teams&amp;searchterms=50357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aka.ms/WhatsNewCopilot/Feedback" TargetMode="External"/></Relationships>
</file>

<file path=ppt/slides/_rels/slide38.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810.png"/></Relationships>
</file>

<file path=ppt/slides/_rels/slide39.xml.rels><?xml version="1.0" encoding="UTF-8" standalone="yes"?>
<Relationships xmlns="http://schemas.openxmlformats.org/package/2006/relationships"><Relationship Id="rId8" Type="http://schemas.openxmlformats.org/officeDocument/2006/relationships/hyperlink" Target="https://www.microsoft.com/en-us/microsoft-copilot/blog/copilot-studio/" TargetMode="External"/><Relationship Id="rId13" Type="http://schemas.openxmlformats.org/officeDocument/2006/relationships/hyperlink" Target="https://www.microsoft.com/en-us/microsoft-365/blog/2025/12/11/available-today-gpt-5-2-in-microsoft-365-copilot/" TargetMode="External"/><Relationship Id="rId3" Type="http://schemas.openxmlformats.org/officeDocument/2006/relationships/hyperlink" Target="https://techcommunity.microsoft.com/category/microsoft365copilot/blog/microsoft365copilotblog" TargetMode="External"/><Relationship Id="rId7" Type="http://schemas.openxmlformats.org/officeDocument/2006/relationships/hyperlink" Target="https://learn.microsoft.com/en-us/microsoft-copilot-studio/whats-new" TargetMode="External"/><Relationship Id="rId12" Type="http://schemas.openxmlformats.org/officeDocument/2006/relationships/hyperlink" Target="https://github.com/microsoft/m365-copilot-automated-readiness-assessment?tab=readme-ov-file#readme"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hyperlink" Target="https://www.microsoft.com/en-us/microsoft-365/roadmap?msockid=14c6111019866f7b3794053f18936e28&amp;filters=%5B%22Microsoft+Copilot+%28Microsoft+365%29%22%2C%22Changed+within%3A+last-month%22%5D" TargetMode="External"/><Relationship Id="rId11" Type="http://schemas.openxmlformats.org/officeDocument/2006/relationships/hyperlink" Target="https://techcommunity.microsoft.com/blog/microsoft365copilotblog/accelerating-microsoft-365-copilot-adoption-with-automated-readiness-assessment/4488879" TargetMode="External"/><Relationship Id="rId5" Type="http://schemas.openxmlformats.org/officeDocument/2006/relationships/hyperlink" Target="https://learn.microsoft.com/en-us/copilot/microsoft-365/release-notes?tabs=all" TargetMode="External"/><Relationship Id="rId10" Type="http://schemas.openxmlformats.org/officeDocument/2006/relationships/hyperlink" Target="https://www.microsoft.com/en-us/microsoft-365/blog/2025/12/02/microsoft-365-copilot-business-the-future-of-work-for-small-businesses/" TargetMode="External"/><Relationship Id="rId4" Type="http://schemas.openxmlformats.org/officeDocument/2006/relationships/hyperlink" Target="https://techcommunity.microsoft.com/blog/microsoft365copilotblog/what%E2%80%99s-new-in-microsoft-365-copilot--january-2026/4488916" TargetMode="External"/><Relationship Id="rId9" Type="http://schemas.openxmlformats.org/officeDocument/2006/relationships/hyperlink" Target="https://techcommunity.microsoft.com/blog/microsoft365copilotblog/general-availability-of-source-specific-filters-in-copilot-search/4489455" TargetMode="External"/><Relationship Id="rId14" Type="http://schemas.openxmlformats.org/officeDocument/2006/relationships/hyperlink" Target="https://www.microsoft.com/en-us/microsoft-365/blog/product/microsoft-365-copilot/?sort-by=newest-olde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learn.microsoft.com/en-us/microsoft-copilot-studio/knowledge-add-sharepoint" TargetMode="External"/><Relationship Id="rId13" Type="http://schemas.openxmlformats.org/officeDocument/2006/relationships/hyperlink" Target="https://learn.microsoft.com/en-us/microsoft-copilot-studio/flows-request-for-information" TargetMode="External"/><Relationship Id="rId3" Type="http://schemas.openxmlformats.org/officeDocument/2006/relationships/hyperlink" Target="https://learn.microsoft.com/en-us/microsoft-copilot-studio/analytics-agent-evaluation-results" TargetMode="External"/><Relationship Id="rId7" Type="http://schemas.openxmlformats.org/officeDocument/2006/relationships/hyperlink" Target="https://learn.microsoft.com/en-us/microsoft-copilot-studio/knowledge-copilot-studio#tenant-graph-grounding-with-semantic-search" TargetMode="External"/><Relationship Id="rId12" Type="http://schemas.openxmlformats.org/officeDocument/2006/relationships/hyperlink" Target="https://learn.microsoft.com/en-us/microsoft-365-copilot/extensibility/copilot-studio-experience?context=%2Fmicrosoft-copilot-studio%2Fcontext" TargetMode="External"/><Relationship Id="rId17" Type="http://schemas.openxmlformats.org/officeDocument/2006/relationships/hyperlink" Target="https://www.microsoft.com/en-us/microsoft-copilot/blog/copilot-studio/" TargetMode="External"/><Relationship Id="rId2" Type="http://schemas.openxmlformats.org/officeDocument/2006/relationships/notesSlide" Target="../notesSlides/notesSlide39.xml"/><Relationship Id="rId16" Type="http://schemas.openxmlformats.org/officeDocument/2006/relationships/hyperlink" Target="https://learn.microsoft.com/en-us/microsoft-copilot-studio/whats-new" TargetMode="External"/><Relationship Id="rId1" Type="http://schemas.openxmlformats.org/officeDocument/2006/relationships/slideLayout" Target="../slideLayouts/slideLayout4.xml"/><Relationship Id="rId6" Type="http://schemas.openxmlformats.org/officeDocument/2006/relationships/hyperlink" Target="https://learn.microsoft.com/en-us/microsoft-copilot-studio/admin-use-entra-agent-identities" TargetMode="External"/><Relationship Id="rId11" Type="http://schemas.openxmlformats.org/officeDocument/2006/relationships/hyperlink" Target="https://learn.microsoft.com/en-us/microsoft-copilot-studio/advanced-connectors#add-multiple-tools-from-a-prebuilt-connector-as-a-tool-group" TargetMode="External"/><Relationship Id="rId5" Type="http://schemas.openxmlformats.org/officeDocument/2006/relationships/hyperlink" Target="https://learn.microsoft.com/en-us/microsoft-copilot-studio/authoring-select-agent-model" TargetMode="External"/><Relationship Id="rId15" Type="http://schemas.openxmlformats.org/officeDocument/2006/relationships/hyperlink" Target="https://learn.microsoft.com/en-us/microsoft-copilot-studio/authoring-export-import-copilot-components" TargetMode="External"/><Relationship Id="rId10" Type="http://schemas.openxmlformats.org/officeDocument/2006/relationships/hyperlink" Target="https://learn.microsoft.com/en-us/microsoft-copilot-studio/add-agent-fabric-data-agent" TargetMode="External"/><Relationship Id="rId4" Type="http://schemas.openxmlformats.org/officeDocument/2006/relationships/hyperlink" Target="https://learn.microsoft.com/en-us/microsoft-copilot-studio/authoring-select-agent-model#model-availability" TargetMode="External"/><Relationship Id="rId9" Type="http://schemas.openxmlformats.org/officeDocument/2006/relationships/hyperlink" Target="https://learn.microsoft.com/en-us/microsoft-copilot-studio/authoring-add-other-agents" TargetMode="External"/><Relationship Id="rId14" Type="http://schemas.openxmlformats.org/officeDocument/2006/relationships/hyperlink" Target="https://learn.microsoft.com/en-us/microsoft-copilot-studio/admin-api-quarantine"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hyperlink" Target="https://aka.ms/ABS-At-Ignite" TargetMode="External"/><Relationship Id="rId3" Type="http://schemas.openxmlformats.org/officeDocument/2006/relationships/hyperlink" Target="https://aka.ms/Frontier/GettingStartedGuide" TargetMode="External"/><Relationship Id="rId7" Type="http://schemas.openxmlformats.org/officeDocument/2006/relationships/hyperlink" Target="https://aka.ms/ABSIgnite2025"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techcommunity.microsoft.com/blog/microsoft365copilotblog/build-with-copilot-pages-a-new-way-to-bring-your-ideas-to-life/4466758" TargetMode="External"/><Relationship Id="rId11" Type="http://schemas.openxmlformats.org/officeDocument/2006/relationships/image" Target="../media/image85.png"/><Relationship Id="rId5" Type="http://schemas.openxmlformats.org/officeDocument/2006/relationships/hyperlink" Target="https://www.microsoft.com/microsoft-365/blog/2025/11/18/microsoft-agent-365-the-control-plane-for-ai-agents/" TargetMode="External"/><Relationship Id="rId10" Type="http://schemas.openxmlformats.org/officeDocument/2006/relationships/hyperlink" Target="http://aka.ms/AICloudPCs" TargetMode="External"/><Relationship Id="rId4" Type="http://schemas.openxmlformats.org/officeDocument/2006/relationships/hyperlink" Target="https://techcommunity.microsoft.com/blog/Microsoft365CopilotBlog/introducing-new-microsoft-365-copilot-agents-to-drive-workforce-transformation/4470689" TargetMode="External"/><Relationship Id="rId9" Type="http://schemas.openxmlformats.org/officeDocument/2006/relationships/hyperlink" Target="https://aka.ms/ProjectOpa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microsoft.com/en-us/microsoft-365/blog/2025/12/11/available-today-gpt-5-2-in-microsoft-365-copilo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microsoft.com/en-us/microsoft-365/roadmap?id=52320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2CFE0-4705-B317-5688-50B2AD2144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12" name="Title 3">
            <a:extLst>
              <a:ext uri="{FF2B5EF4-FFF2-40B4-BE49-F238E27FC236}">
                <a16:creationId xmlns:a16="http://schemas.microsoft.com/office/drawing/2014/main" id="{00BB8770-6A7F-CC19-4552-B4C8A239BEC1}"/>
              </a:ext>
            </a:extLst>
          </p:cNvPr>
          <p:cNvSpPr txBox="1">
            <a:spLocks noGrp="1"/>
          </p:cNvSpPr>
          <p:nvPr>
            <p:ph type="title" idx="4294967295"/>
          </p:nvPr>
        </p:nvSpPr>
        <p:spPr>
          <a:xfrm>
            <a:off x="2195513" y="2336721"/>
            <a:ext cx="914876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What’s new in </a:t>
            </a:r>
            <a:b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br>
            <a:r>
              <a:rPr lang="en-US" sz="44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Microsoft 365 Copilot</a:t>
            </a:r>
            <a:endParaRPr lang="en-US"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endParaRPr>
          </a:p>
        </p:txBody>
      </p:sp>
      <p:sp>
        <p:nvSpPr>
          <p:cNvPr id="13" name="TextBox 12">
            <a:extLst>
              <a:ext uri="{FF2B5EF4-FFF2-40B4-BE49-F238E27FC236}">
                <a16:creationId xmlns:a16="http://schemas.microsoft.com/office/drawing/2014/main" id="{0FFFFA6F-5E5A-7CA9-2217-8D9F023D9E04}"/>
              </a:ext>
            </a:extLst>
          </p:cNvPr>
          <p:cNvSpPr txBox="1"/>
          <p:nvPr/>
        </p:nvSpPr>
        <p:spPr>
          <a:xfrm>
            <a:off x="2155010" y="3891710"/>
            <a:ext cx="6096000" cy="584775"/>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spc="-50" dirty="0">
                <a:ln w="3175">
                  <a:noFill/>
                </a:ln>
                <a:solidFill>
                  <a:srgbClr val="1A1A1A"/>
                </a:solidFill>
                <a:latin typeface="Segoe UI Semibold"/>
                <a:cs typeface="Segoe UI" panose="020B0502040204020203" pitchFamily="34" charset="0"/>
              </a:rPr>
              <a:t>January </a:t>
            </a:r>
            <a:r>
              <a:rPr lang="en-US" sz="3200" spc="-50" noProof="0" dirty="0">
                <a:ln w="3175">
                  <a:noFill/>
                </a:ln>
                <a:solidFill>
                  <a:srgbClr val="1A1A1A"/>
                </a:solidFill>
                <a:latin typeface="Segoe UI Semibold"/>
                <a:cs typeface="Segoe UI" panose="020B0502040204020203" pitchFamily="34" charset="0"/>
              </a:rPr>
              <a:t>2026</a:t>
            </a:r>
            <a:endParaRPr kumimoji="0" lang="en-US" sz="3200" b="0" i="0" u="none" strike="noStrike" kern="1200" cap="none" spc="-50" normalizeH="0" baseline="0" noProof="0" dirty="0">
              <a:ln w="3175">
                <a:noFill/>
              </a:ln>
              <a:solidFill>
                <a:srgbClr val="1A1A1A"/>
              </a:solidFill>
              <a:effectLst/>
              <a:uLnTx/>
              <a:uFillTx/>
              <a:latin typeface="Segoe UI Semibold"/>
              <a:ea typeface="+mn-ea"/>
              <a:cs typeface="Segoe UI" panose="020B0502040204020203" pitchFamily="34" charset="0"/>
            </a:endParaRPr>
          </a:p>
        </p:txBody>
      </p:sp>
      <p:pic>
        <p:nvPicPr>
          <p:cNvPr id="2" name="!Copilot">
            <a:extLst>
              <a:ext uri="{FF2B5EF4-FFF2-40B4-BE49-F238E27FC236}">
                <a16:creationId xmlns:a16="http://schemas.microsoft.com/office/drawing/2014/main" id="{6A8B7F56-CF49-CDCD-D5D2-DEC0A2485C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568" y="2487911"/>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 Placeholder 6">
            <a:extLst>
              <a:ext uri="{FF2B5EF4-FFF2-40B4-BE49-F238E27FC236}">
                <a16:creationId xmlns:a16="http://schemas.microsoft.com/office/drawing/2014/main" id="{4D144DE0-7435-9AD3-2BC3-64BB707C7E42}"/>
              </a:ext>
            </a:extLst>
          </p:cNvPr>
          <p:cNvSpPr txBox="1">
            <a:spLocks/>
          </p:cNvSpPr>
          <p:nvPr/>
        </p:nvSpPr>
        <p:spPr>
          <a:xfrm>
            <a:off x="2195954" y="4870151"/>
            <a:ext cx="7244918" cy="49244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Presenter name</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Title</a:t>
            </a:r>
          </a:p>
        </p:txBody>
      </p:sp>
      <p:grpSp>
        <p:nvGrpSpPr>
          <p:cNvPr id="8" name="Group 7">
            <a:extLst>
              <a:ext uri="{FF2B5EF4-FFF2-40B4-BE49-F238E27FC236}">
                <a16:creationId xmlns:a16="http://schemas.microsoft.com/office/drawing/2014/main" id="{EC12BFCC-CB4B-0CA2-66ED-7D0ED097A3E5}"/>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8CBC0496-0759-C06F-C230-C2424282A01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C43B430-8535-6D5D-3EE0-C24785A288B7}"/>
                </a:ext>
              </a:extLst>
            </p:cNvPr>
            <p:cNvSpPr txBox="1"/>
            <p:nvPr/>
          </p:nvSpPr>
          <p:spPr>
            <a:xfrm rot="2502686">
              <a:off x="10830526" y="609465"/>
              <a:ext cx="1359174"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50219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decel="100000" fill="hold" grpId="1" nodeType="withEffect">
                                  <p:stCondLst>
                                    <p:cond delay="0"/>
                                  </p:stCondLst>
                                  <p:childTnLst>
                                    <p:animMotion origin="layout" path="M 1.66667E-6 -1.85185E-6 L 1.66667E-6 0.03542 " pathEditMode="relative" rAng="0" ptsTypes="AA">
                                      <p:cBhvr>
                                        <p:cTn id="9" dur="10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1000" spd="-100000" fill="hold"/>
                                        <p:tgtEl>
                                          <p:spTgt spid="13"/>
                                        </p:tgtEl>
                                        <p:attrNameLst>
                                          <p:attrName>ppt_x</p:attrName>
                                          <p:attrName>ppt_y</p:attrName>
                                        </p:attrNameLst>
                                      </p:cBhvr>
                                      <p:rCtr x="0" y="1759"/>
                                    </p:animMotion>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2" presetClass="path" presetSubtype="0" decel="100000" fill="hold" grpId="1" nodeType="withEffect">
                                  <p:stCondLst>
                                    <p:cond delay="0"/>
                                  </p:stCondLst>
                                  <p:childTnLst>
                                    <p:animMotion origin="layout" path="M -3.54167E-6 -4.81481E-6 L -3.54167E-6 0.03542 " pathEditMode="relative" rAng="0" ptsTypes="AA">
                                      <p:cBhvr>
                                        <p:cTn id="21"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AF51-6D39-B1AD-14EB-70793CA0D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0AB1-176F-37C3-AB55-ADB56A3DD01C}"/>
              </a:ext>
            </a:extLst>
          </p:cNvPr>
          <p:cNvSpPr>
            <a:spLocks noGrp="1"/>
          </p:cNvSpPr>
          <p:nvPr>
            <p:ph type="title"/>
          </p:nvPr>
        </p:nvSpPr>
        <p:spPr>
          <a:xfrm>
            <a:off x="578783" y="505895"/>
            <a:ext cx="10039175"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S</a:t>
            </a:r>
            <a:r>
              <a:rPr lang="en-GB" sz="2800" b="1" noProof="0" dirty="0">
                <a:gradFill>
                  <a:gsLst>
                    <a:gs pos="971">
                      <a:srgbClr val="2897CE"/>
                    </a:gs>
                    <a:gs pos="100000">
                      <a:srgbClr val="8678D6"/>
                    </a:gs>
                  </a:gsLst>
                  <a:lin ang="2700000" scaled="0"/>
                </a:gradFill>
                <a:latin typeface="Segoe UI Semibold"/>
                <a:cs typeface="Segoe UI Semibold"/>
              </a:rPr>
              <a:t>et up automatic replies using natural language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4FECB85-3C9C-D8F2-52FB-FA983A025D43}"/>
              </a:ext>
              <a:ext uri="{C183D7F6-B498-43B3-948B-1728B52AA6E4}">
                <adec:decorative xmlns:adec="http://schemas.microsoft.com/office/drawing/2017/decorative" val="1"/>
              </a:ext>
            </a:extLst>
          </p:cNvPr>
          <p:cNvSpPr txBox="1"/>
          <p:nvPr/>
        </p:nvSpPr>
        <p:spPr>
          <a:xfrm>
            <a:off x="5220586" y="1534389"/>
            <a:ext cx="6501863" cy="481771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219324D-AD79-FACB-AC6F-9139584AA742}"/>
              </a:ext>
            </a:extLst>
          </p:cNvPr>
          <p:cNvSpPr txBox="1">
            <a:spLocks/>
          </p:cNvSpPr>
          <p:nvPr/>
        </p:nvSpPr>
        <p:spPr>
          <a:xfrm>
            <a:off x="578783" y="1194846"/>
            <a:ext cx="416303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in Outlook lets users turn automatic replies on/off, set dates, and draft messages in their voice using natural language.</a:t>
            </a:r>
          </a:p>
          <a:p>
            <a:pPr marL="0" indent="0" fontAlgn="t">
              <a:buNone/>
            </a:pPr>
            <a:endParaRPr lang="en-GB" sz="1800" b="1" dirty="0"/>
          </a:p>
          <a:p>
            <a:pPr fontAlgn="t"/>
            <a:r>
              <a:rPr lang="en-GB" sz="1800" b="1" dirty="0"/>
              <a:t>Chat‑Based Setup</a:t>
            </a:r>
            <a:r>
              <a:rPr lang="en-GB" sz="1800" dirty="0"/>
              <a:t> — Configure out‑of‑office without navigating Outlook settings.</a:t>
            </a:r>
          </a:p>
          <a:p>
            <a:pPr fontAlgn="t"/>
            <a:endParaRPr lang="en-GB" sz="1800" dirty="0"/>
          </a:p>
          <a:p>
            <a:pPr fontAlgn="t"/>
            <a:r>
              <a:rPr lang="en-GB" sz="1800" b="1" dirty="0"/>
              <a:t>Consistent Tone</a:t>
            </a:r>
            <a:r>
              <a:rPr lang="en-GB" sz="1800" dirty="0"/>
              <a:t> — Draft replies that reflect previous writing style.</a:t>
            </a:r>
          </a:p>
          <a:p>
            <a:pPr fontAlgn="t"/>
            <a:endParaRPr lang="en-GB" sz="1800" dirty="0"/>
          </a:p>
          <a:p>
            <a:pPr fontAlgn="t"/>
            <a:r>
              <a:rPr lang="en-GB" sz="1800" b="1" dirty="0"/>
              <a:t>Time‑Bound Controls</a:t>
            </a:r>
            <a:r>
              <a:rPr lang="en-GB" sz="1800" dirty="0"/>
              <a:t> — Specify date ranges directly in the prompt.</a:t>
            </a:r>
          </a:p>
        </p:txBody>
      </p:sp>
      <p:sp>
        <p:nvSpPr>
          <p:cNvPr id="19" name="TextBox 18">
            <a:extLst>
              <a:ext uri="{FF2B5EF4-FFF2-40B4-BE49-F238E27FC236}">
                <a16:creationId xmlns:a16="http://schemas.microsoft.com/office/drawing/2014/main" id="{A377B3C8-E53A-B69B-362C-BF6A5072E82B}"/>
              </a:ext>
            </a:extLst>
          </p:cNvPr>
          <p:cNvSpPr txBox="1"/>
          <p:nvPr/>
        </p:nvSpPr>
        <p:spPr>
          <a:xfrm>
            <a:off x="5373385" y="1346100"/>
            <a:ext cx="6184792" cy="44549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Chat: Set up automatic replies using natural language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shot of the Outlook app showing the Copilot Chat pane with Copilot preparing an automatic reply for the user.">
            <a:extLst>
              <a:ext uri="{FF2B5EF4-FFF2-40B4-BE49-F238E27FC236}">
                <a16:creationId xmlns:a16="http://schemas.microsoft.com/office/drawing/2014/main" id="{DDFAD58F-4C06-A2EE-F144-41E680F47EEF}"/>
              </a:ext>
            </a:extLst>
          </p:cNvPr>
          <p:cNvPicPr>
            <a:picLocks noChangeAspect="1"/>
          </p:cNvPicPr>
          <p:nvPr/>
        </p:nvPicPr>
        <p:blipFill>
          <a:blip r:embed="rId3"/>
          <a:stretch>
            <a:fillRect/>
          </a:stretch>
        </p:blipFill>
        <p:spPr>
          <a:xfrm>
            <a:off x="5614577" y="1986797"/>
            <a:ext cx="5943600" cy="366712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715AC456-B207-3FE4-6711-3D35D8B151CF}"/>
              </a:ext>
            </a:extLst>
          </p:cNvPr>
          <p:cNvSpPr txBox="1"/>
          <p:nvPr/>
        </p:nvSpPr>
        <p:spPr>
          <a:xfrm>
            <a:off x="5929077" y="5849125"/>
            <a:ext cx="5314600" cy="307777"/>
          </a:xfrm>
          <a:prstGeom prst="rect">
            <a:avLst/>
          </a:prstGeom>
          <a:noFill/>
        </p:spPr>
        <p:txBody>
          <a:bodyPr wrap="square">
            <a:spAutoFit/>
          </a:bodyPr>
          <a:lstStyle/>
          <a:p>
            <a:pPr algn="ctr"/>
            <a:r>
              <a:rPr lang="en-GB" sz="1400" dirty="0"/>
              <a:t>This feature began rolling out in December.</a:t>
            </a:r>
            <a:endParaRPr lang="en-US" sz="900" i="1" noProof="0" dirty="0">
              <a:solidFill>
                <a:srgbClr val="7030A0"/>
              </a:solidFill>
            </a:endParaRPr>
          </a:p>
        </p:txBody>
      </p:sp>
    </p:spTree>
    <p:extLst>
      <p:ext uri="{BB962C8B-B14F-4D97-AF65-F5344CB8AC3E}">
        <p14:creationId xmlns:p14="http://schemas.microsoft.com/office/powerpoint/2010/main" val="30067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9003-66E3-2CC5-6093-B5F8C58D9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5CE5A-DE34-A159-3446-E314E92A24FA}"/>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Locally stored modern workbooks for Copilot in Excel</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C2C9AA-05D1-2DEB-CC3C-669780E862F3}"/>
              </a:ext>
              <a:ext uri="{C183D7F6-B498-43B3-948B-1728B52AA6E4}">
                <adec:decorative xmlns:adec="http://schemas.microsoft.com/office/drawing/2017/decorative" val="1"/>
              </a:ext>
            </a:extLst>
          </p:cNvPr>
          <p:cNvSpPr txBox="1"/>
          <p:nvPr/>
        </p:nvSpPr>
        <p:spPr>
          <a:xfrm>
            <a:off x="5124892" y="1375887"/>
            <a:ext cx="6826329" cy="491802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E889CA5-A2CC-96DE-1328-04B2125B00D3}"/>
              </a:ext>
            </a:extLst>
          </p:cNvPr>
          <p:cNvSpPr txBox="1">
            <a:spLocks/>
          </p:cNvSpPr>
          <p:nvPr/>
        </p:nvSpPr>
        <p:spPr>
          <a:xfrm>
            <a:off x="499720" y="1041309"/>
            <a:ext cx="437023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Excel now supports locally stored modern workbooks, providing consistent assistance across storage locations.</a:t>
            </a:r>
          </a:p>
          <a:p>
            <a:pPr marL="0" indent="0" fontAlgn="t">
              <a:buNone/>
            </a:pPr>
            <a:endParaRPr lang="en-GB" sz="1800" dirty="0"/>
          </a:p>
          <a:p>
            <a:pPr fontAlgn="t"/>
            <a:r>
              <a:rPr lang="en-GB" sz="1600" b="1" dirty="0"/>
              <a:t>Works with local Excel files</a:t>
            </a:r>
            <a:br>
              <a:rPr lang="en-GB" sz="1600" dirty="0"/>
            </a:br>
            <a:r>
              <a:rPr lang="en-GB" sz="1600" dirty="0"/>
              <a:t>Copilot can now operate on modern workbooks stored locally, not just files saved in the cloud.</a:t>
            </a:r>
          </a:p>
          <a:p>
            <a:pPr fontAlgn="t"/>
            <a:endParaRPr lang="en-GB" sz="1600" dirty="0"/>
          </a:p>
          <a:p>
            <a:pPr fontAlgn="t"/>
            <a:r>
              <a:rPr lang="en-GB" sz="1600" b="1" dirty="0"/>
              <a:t>Improved performance and consistency</a:t>
            </a:r>
            <a:br>
              <a:rPr lang="en-GB" sz="1600" dirty="0"/>
            </a:br>
            <a:r>
              <a:rPr lang="en-GB" sz="1600" dirty="0"/>
              <a:t>Users benefit from quicker responses and a more reliable Copilot experience across all their Excel files.</a:t>
            </a:r>
          </a:p>
          <a:p>
            <a:pPr fontAlgn="t"/>
            <a:endParaRPr lang="en-GB" sz="1600" dirty="0"/>
          </a:p>
          <a:p>
            <a:pPr fontAlgn="t"/>
            <a:r>
              <a:rPr lang="en-GB" sz="1600" b="1" dirty="0"/>
              <a:t>No change to existing workflows</a:t>
            </a:r>
            <a:br>
              <a:rPr lang="en-GB" sz="1600" dirty="0"/>
            </a:br>
            <a:r>
              <a:rPr lang="en-GB" sz="1600" dirty="0"/>
              <a:t>There’s no need to move or re‑store workbooks—Copilot works with files as they are today.</a:t>
            </a:r>
          </a:p>
        </p:txBody>
      </p:sp>
      <p:sp>
        <p:nvSpPr>
          <p:cNvPr id="19" name="TextBox 18">
            <a:extLst>
              <a:ext uri="{FF2B5EF4-FFF2-40B4-BE49-F238E27FC236}">
                <a16:creationId xmlns:a16="http://schemas.microsoft.com/office/drawing/2014/main" id="{B56D03AD-CBBB-EAB8-DDE4-9FD2AE5CCC0A}"/>
              </a:ext>
            </a:extLst>
          </p:cNvPr>
          <p:cNvSpPr txBox="1"/>
          <p:nvPr/>
        </p:nvSpPr>
        <p:spPr>
          <a:xfrm>
            <a:off x="5476056" y="1181988"/>
            <a:ext cx="6123993"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Locally stored modern workbooks for Copilot in Excel</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animaged gif showing an Excel app with a Copilot Chat pane open analyzing a locally stored workbook.">
            <a:extLst>
              <a:ext uri="{FF2B5EF4-FFF2-40B4-BE49-F238E27FC236}">
                <a16:creationId xmlns:a16="http://schemas.microsoft.com/office/drawing/2014/main" id="{6457F2D7-131B-8CBC-61E7-462421525F40}"/>
              </a:ext>
            </a:extLst>
          </p:cNvPr>
          <p:cNvPicPr>
            <a:picLocks noChangeAspect="1"/>
          </p:cNvPicPr>
          <p:nvPr/>
        </p:nvPicPr>
        <p:blipFill>
          <a:blip r:embed="rId3"/>
          <a:stretch>
            <a:fillRect/>
          </a:stretch>
        </p:blipFill>
        <p:spPr>
          <a:xfrm>
            <a:off x="5547647" y="2002921"/>
            <a:ext cx="6052402" cy="3404855"/>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D06B370-BD7B-C237-3335-F9D6204DE21A}"/>
              </a:ext>
            </a:extLst>
          </p:cNvPr>
          <p:cNvSpPr txBox="1"/>
          <p:nvPr/>
        </p:nvSpPr>
        <p:spPr>
          <a:xfrm>
            <a:off x="5511851" y="5696953"/>
            <a:ext cx="6454628" cy="307777"/>
          </a:xfrm>
          <a:prstGeom prst="rect">
            <a:avLst/>
          </a:prstGeom>
          <a:noFill/>
        </p:spPr>
        <p:txBody>
          <a:bodyPr wrap="square">
            <a:spAutoFit/>
          </a:bodyPr>
          <a:lstStyle/>
          <a:p>
            <a:pPr algn="ctr"/>
            <a:r>
              <a:rPr lang="en-GB" sz="1400" dirty="0"/>
              <a:t>This feature is rolling out in February.</a:t>
            </a:r>
            <a:endParaRPr lang="en-US" sz="1100" noProof="0" dirty="0"/>
          </a:p>
        </p:txBody>
      </p:sp>
    </p:spTree>
    <p:extLst>
      <p:ext uri="{BB962C8B-B14F-4D97-AF65-F5344CB8AC3E}">
        <p14:creationId xmlns:p14="http://schemas.microsoft.com/office/powerpoint/2010/main" val="347870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27D30-54C3-9F5E-1C03-50F3C61A6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AA475-B2E7-F18B-AAE0-17A9F1664EB8}"/>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View-only mode for Copilot in PowerPoint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A9DE8D-4848-7995-DF4D-9CB62D5F709C}"/>
              </a:ext>
              <a:ext uri="{C183D7F6-B498-43B3-948B-1728B52AA6E4}">
                <adec:decorative xmlns:adec="http://schemas.microsoft.com/office/drawing/2017/decorative" val="1"/>
              </a:ext>
            </a:extLst>
          </p:cNvPr>
          <p:cNvSpPr txBox="1"/>
          <p:nvPr/>
        </p:nvSpPr>
        <p:spPr>
          <a:xfrm>
            <a:off x="5124892" y="1375887"/>
            <a:ext cx="6826329" cy="463150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5C7C57D-05F7-0AB9-66D8-9B18F04BAA4B}"/>
              </a:ext>
            </a:extLst>
          </p:cNvPr>
          <p:cNvSpPr txBox="1">
            <a:spLocks/>
          </p:cNvSpPr>
          <p:nvPr/>
        </p:nvSpPr>
        <p:spPr>
          <a:xfrm>
            <a:off x="499719" y="1041309"/>
            <a:ext cx="459717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can answer questions, summarize, and clarify content even when a presentation is opened in view‑only mode.</a:t>
            </a:r>
          </a:p>
          <a:p>
            <a:pPr marL="0" indent="0" fontAlgn="t">
              <a:buNone/>
            </a:pPr>
            <a:endParaRPr lang="en-GB" sz="1800" b="1" dirty="0"/>
          </a:p>
          <a:p>
            <a:pPr fontAlgn="t"/>
            <a:r>
              <a:rPr lang="en-GB" sz="1600" b="1" dirty="0"/>
              <a:t>Use Copilot in read‑only presentations</a:t>
            </a:r>
            <a:br>
              <a:rPr lang="en-GB" sz="1600" dirty="0"/>
            </a:br>
            <a:r>
              <a:rPr lang="en-GB" sz="1600" dirty="0"/>
              <a:t>Users can interact with Copilot when a deck is opened in view‑only mode, such as shared or read‑only presentations.</a:t>
            </a:r>
          </a:p>
          <a:p>
            <a:pPr fontAlgn="t"/>
            <a:endParaRPr lang="en-GB" sz="1600" dirty="0"/>
          </a:p>
          <a:p>
            <a:pPr fontAlgn="t"/>
            <a:r>
              <a:rPr lang="en-GB" sz="1600" b="1" dirty="0"/>
              <a:t>Ask questions and get summaries</a:t>
            </a:r>
            <a:br>
              <a:rPr lang="en-GB" sz="1600" dirty="0"/>
            </a:br>
            <a:r>
              <a:rPr lang="en-GB" sz="1600" dirty="0"/>
              <a:t>Copilot can answer questions, summarise the presentation, or explain specific slides to support faster understanding.</a:t>
            </a:r>
          </a:p>
          <a:p>
            <a:pPr fontAlgn="t"/>
            <a:endParaRPr lang="en-GB" sz="1600" dirty="0"/>
          </a:p>
          <a:p>
            <a:pPr fontAlgn="t"/>
            <a:r>
              <a:rPr lang="en-GB" sz="1600" b="1" dirty="0"/>
              <a:t>No edit permissions required</a:t>
            </a:r>
            <a:br>
              <a:rPr lang="en-GB" sz="1600" dirty="0"/>
            </a:br>
            <a:r>
              <a:rPr lang="en-GB" sz="1600" dirty="0"/>
              <a:t>Users can review and learn from a presentation without needing permission to make changes to the file.</a:t>
            </a:r>
          </a:p>
        </p:txBody>
      </p:sp>
      <p:sp>
        <p:nvSpPr>
          <p:cNvPr id="19" name="TextBox 18">
            <a:extLst>
              <a:ext uri="{FF2B5EF4-FFF2-40B4-BE49-F238E27FC236}">
                <a16:creationId xmlns:a16="http://schemas.microsoft.com/office/drawing/2014/main" id="{947C09CB-B52D-A187-FB98-BD299CC4E673}"/>
              </a:ext>
            </a:extLst>
          </p:cNvPr>
          <p:cNvSpPr txBox="1"/>
          <p:nvPr/>
        </p:nvSpPr>
        <p:spPr>
          <a:xfrm>
            <a:off x="5476056" y="1181988"/>
            <a:ext cx="6123993"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View-only mode for Copilot in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The PowerPoint app with a presentation open in Viewing mode with a Copilot Chat window open.">
            <a:extLst>
              <a:ext uri="{FF2B5EF4-FFF2-40B4-BE49-F238E27FC236}">
                <a16:creationId xmlns:a16="http://schemas.microsoft.com/office/drawing/2014/main" id="{B584CE67-AB7D-B9D7-E358-975519F7F880}"/>
              </a:ext>
            </a:extLst>
          </p:cNvPr>
          <p:cNvPicPr>
            <a:picLocks noChangeAspect="1"/>
          </p:cNvPicPr>
          <p:nvPr/>
        </p:nvPicPr>
        <p:blipFill>
          <a:blip r:embed="rId3"/>
          <a:stretch>
            <a:fillRect/>
          </a:stretch>
        </p:blipFill>
        <p:spPr>
          <a:xfrm>
            <a:off x="5454771" y="2002681"/>
            <a:ext cx="6166562" cy="3234513"/>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CCD5C66-FE41-1C15-617B-E90708CD128F}"/>
              </a:ext>
            </a:extLst>
          </p:cNvPr>
          <p:cNvSpPr txBox="1"/>
          <p:nvPr/>
        </p:nvSpPr>
        <p:spPr>
          <a:xfrm>
            <a:off x="5524594" y="5482113"/>
            <a:ext cx="6454628" cy="307777"/>
          </a:xfrm>
          <a:prstGeom prst="rect">
            <a:avLst/>
          </a:prstGeom>
          <a:noFill/>
        </p:spPr>
        <p:txBody>
          <a:bodyPr wrap="square">
            <a:spAutoFit/>
          </a:bodyPr>
          <a:lstStyle/>
          <a:p>
            <a:pPr algn="ctr"/>
            <a:r>
              <a:rPr lang="en-GB" sz="1400" dirty="0"/>
              <a:t>This feature started rolling out in January.</a:t>
            </a:r>
            <a:endParaRPr lang="en-US" sz="1000" noProof="0" dirty="0">
              <a:solidFill>
                <a:srgbClr val="7030A0"/>
              </a:solidFill>
            </a:endParaRPr>
          </a:p>
        </p:txBody>
      </p:sp>
    </p:spTree>
    <p:extLst>
      <p:ext uri="{BB962C8B-B14F-4D97-AF65-F5344CB8AC3E}">
        <p14:creationId xmlns:p14="http://schemas.microsoft.com/office/powerpoint/2010/main" val="319943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34393-5343-8CE2-67B1-39FF6D62F0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0DC8F-FADF-3EA9-D68D-BC395079F762}"/>
              </a:ext>
            </a:extLst>
          </p:cNvPr>
          <p:cNvSpPr>
            <a:spLocks noGrp="1"/>
          </p:cNvSpPr>
          <p:nvPr>
            <p:ph type="title"/>
          </p:nvPr>
        </p:nvSpPr>
        <p:spPr>
          <a:xfrm>
            <a:off x="555320" y="459612"/>
            <a:ext cx="11636680"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Automatically use approved enterprise assets </a:t>
            </a:r>
            <a:r>
              <a:rPr lang="en-GB" b="1" dirty="0">
                <a:gradFill>
                  <a:gsLst>
                    <a:gs pos="971">
                      <a:srgbClr val="2897CE"/>
                    </a:gs>
                    <a:gs pos="100000">
                      <a:srgbClr val="8678D6"/>
                    </a:gs>
                  </a:gsLst>
                  <a:lin ang="2700000" scaled="0"/>
                </a:gradFill>
                <a:cs typeface="Segoe UI Semibold"/>
              </a:rPr>
              <a:t>for </a:t>
            </a:r>
            <a:br>
              <a:rPr lang="en-GB" b="1" dirty="0">
                <a:gradFill>
                  <a:gsLst>
                    <a:gs pos="971">
                      <a:srgbClr val="2897CE"/>
                    </a:gs>
                    <a:gs pos="100000">
                      <a:srgbClr val="8678D6"/>
                    </a:gs>
                  </a:gsLst>
                  <a:lin ang="2700000" scaled="0"/>
                </a:gradFill>
                <a:cs typeface="Segoe UI Semibold"/>
              </a:rPr>
            </a:br>
            <a:r>
              <a:rPr lang="en-GB" b="1" dirty="0">
                <a:gradFill>
                  <a:gsLst>
                    <a:gs pos="971">
                      <a:srgbClr val="2897CE"/>
                    </a:gs>
                    <a:gs pos="100000">
                      <a:srgbClr val="8678D6"/>
                    </a:gs>
                  </a:gsLst>
                  <a:lin ang="2700000" scaled="0"/>
                </a:gradFill>
                <a:cs typeface="Segoe UI Semibold"/>
              </a:rPr>
              <a:t>Copilot in PowerPoint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D296F0F-65A9-E083-86FB-98EF35D5EC00}"/>
              </a:ext>
              <a:ext uri="{C183D7F6-B498-43B3-948B-1728B52AA6E4}">
                <adec:decorative xmlns:adec="http://schemas.microsoft.com/office/drawing/2017/decorative" val="1"/>
              </a:ext>
            </a:extLst>
          </p:cNvPr>
          <p:cNvSpPr txBox="1"/>
          <p:nvPr/>
        </p:nvSpPr>
        <p:spPr>
          <a:xfrm>
            <a:off x="5350394" y="1488725"/>
            <a:ext cx="6600824" cy="456336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5C9D3247-AC74-5DD7-18B5-F7E4BC671D7B}"/>
              </a:ext>
            </a:extLst>
          </p:cNvPr>
          <p:cNvSpPr txBox="1">
            <a:spLocks/>
          </p:cNvSpPr>
          <p:nvPr/>
        </p:nvSpPr>
        <p:spPr>
          <a:xfrm>
            <a:off x="516780" y="1289029"/>
            <a:ext cx="469493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When generating slides, Copilot can automatically use approved, on‑brand images from Organization Asset Library or connected </a:t>
            </a:r>
            <a:r>
              <a:rPr lang="en-GB" sz="1800" b="1" dirty="0" err="1"/>
              <a:t>Templafy</a:t>
            </a:r>
            <a:r>
              <a:rPr lang="en-GB" sz="1800" b="1" dirty="0"/>
              <a:t> libraries.</a:t>
            </a:r>
          </a:p>
          <a:p>
            <a:pPr marL="0" indent="0" fontAlgn="t">
              <a:buNone/>
            </a:pPr>
            <a:endParaRPr lang="en-GB" sz="1800" b="1" dirty="0"/>
          </a:p>
          <a:p>
            <a:pPr fontAlgn="t"/>
            <a:r>
              <a:rPr lang="en-GB" sz="1800" b="1" dirty="0"/>
              <a:t>On‑Brand Images</a:t>
            </a:r>
            <a:r>
              <a:rPr lang="en-GB" sz="1800" dirty="0"/>
              <a:t> — Pulls from trusted enterprise libraries during slide creation.</a:t>
            </a:r>
          </a:p>
          <a:p>
            <a:pPr fontAlgn="t"/>
            <a:endParaRPr lang="en-GB" sz="1800" dirty="0"/>
          </a:p>
          <a:p>
            <a:pPr fontAlgn="t"/>
            <a:r>
              <a:rPr lang="en-GB" sz="1800" b="1" dirty="0"/>
              <a:t>Less Manual Sourcing</a:t>
            </a:r>
            <a:r>
              <a:rPr lang="en-GB" sz="1800" dirty="0"/>
              <a:t> — Reduces time finding and inserting brand assets.</a:t>
            </a:r>
          </a:p>
          <a:p>
            <a:pPr fontAlgn="t"/>
            <a:endParaRPr lang="en-GB" sz="1800" dirty="0"/>
          </a:p>
          <a:p>
            <a:pPr fontAlgn="t"/>
            <a:r>
              <a:rPr lang="en-GB" sz="1800" b="1" dirty="0"/>
              <a:t>Governed Consistency</a:t>
            </a:r>
            <a:r>
              <a:rPr lang="en-GB" sz="1800" dirty="0"/>
              <a:t> — Keeps presentations visually consistent and compliant.</a:t>
            </a:r>
          </a:p>
        </p:txBody>
      </p:sp>
      <p:sp>
        <p:nvSpPr>
          <p:cNvPr id="19" name="TextBox 18">
            <a:extLst>
              <a:ext uri="{FF2B5EF4-FFF2-40B4-BE49-F238E27FC236}">
                <a16:creationId xmlns:a16="http://schemas.microsoft.com/office/drawing/2014/main" id="{4C29AA42-3D03-5457-E934-BCEEB7F90122}"/>
              </a:ext>
            </a:extLst>
          </p:cNvPr>
          <p:cNvSpPr txBox="1"/>
          <p:nvPr/>
        </p:nvSpPr>
        <p:spPr>
          <a:xfrm>
            <a:off x="5929236" y="1289029"/>
            <a:ext cx="5314599" cy="37538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Automatically use approved enterprise assets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The PowerPoint app showing a selection of first-party images to be added to a presentation.">
            <a:extLst>
              <a:ext uri="{FF2B5EF4-FFF2-40B4-BE49-F238E27FC236}">
                <a16:creationId xmlns:a16="http://schemas.microsoft.com/office/drawing/2014/main" id="{6AA1BDC0-51E0-0D5C-0196-92F1619FA4B7}"/>
              </a:ext>
            </a:extLst>
          </p:cNvPr>
          <p:cNvPicPr>
            <a:picLocks noChangeAspect="1"/>
          </p:cNvPicPr>
          <p:nvPr/>
        </p:nvPicPr>
        <p:blipFill>
          <a:blip r:embed="rId3"/>
          <a:stretch>
            <a:fillRect/>
          </a:stretch>
        </p:blipFill>
        <p:spPr>
          <a:xfrm>
            <a:off x="5627751" y="2024407"/>
            <a:ext cx="6023522" cy="338860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7250AF60-0FA2-14A8-F9DC-F2C33862E41A}"/>
              </a:ext>
            </a:extLst>
          </p:cNvPr>
          <p:cNvSpPr txBox="1"/>
          <p:nvPr/>
        </p:nvSpPr>
        <p:spPr>
          <a:xfrm>
            <a:off x="6013456" y="5498985"/>
            <a:ext cx="5146158" cy="523220"/>
          </a:xfrm>
          <a:prstGeom prst="rect">
            <a:avLst/>
          </a:prstGeom>
          <a:noFill/>
        </p:spPr>
        <p:txBody>
          <a:bodyPr wrap="square">
            <a:spAutoFit/>
          </a:bodyPr>
          <a:lstStyle/>
          <a:p>
            <a:pPr algn="ctr"/>
            <a:r>
              <a:rPr lang="en-GB" sz="1400" b="0" i="0" dirty="0">
                <a:solidFill>
                  <a:srgbClr val="1E1E1E"/>
                </a:solidFill>
                <a:effectLst/>
                <a:latin typeface="Segoe UI" panose="020B0502040204020203" pitchFamily="34" charset="0"/>
              </a:rPr>
              <a:t>Learn more about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how to enable enterprise brand images with Copilot in PowerPoint</a:t>
            </a:r>
            <a:r>
              <a:rPr lang="en-GB" sz="1400" b="0" i="0" dirty="0">
                <a:solidFill>
                  <a:schemeClr val="accent1">
                    <a:lumMod val="75000"/>
                  </a:schemeClr>
                </a:solidFill>
                <a:effectLst/>
                <a:latin typeface="Segoe UI" panose="020B0502040204020203" pitchFamily="34" charset="0"/>
              </a:rPr>
              <a:t>.</a:t>
            </a:r>
            <a:endParaRPr lang="en-US" sz="1100" noProof="0" dirty="0">
              <a:solidFill>
                <a:schemeClr val="accent1">
                  <a:lumMod val="75000"/>
                </a:schemeClr>
              </a:solidFill>
            </a:endParaRPr>
          </a:p>
        </p:txBody>
      </p:sp>
    </p:spTree>
    <p:extLst>
      <p:ext uri="{BB962C8B-B14F-4D97-AF65-F5344CB8AC3E}">
        <p14:creationId xmlns:p14="http://schemas.microsoft.com/office/powerpoint/2010/main" val="3110376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79167E-6 1.48148E-6 L 4.791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059E-11B1-B40F-C5CC-25885537A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58CD1-C147-6073-F8C3-4A808C126E92}"/>
              </a:ext>
            </a:extLst>
          </p:cNvPr>
          <p:cNvSpPr>
            <a:spLocks noGrp="1"/>
          </p:cNvSpPr>
          <p:nvPr>
            <p:ph type="title"/>
          </p:nvPr>
        </p:nvSpPr>
        <p:spPr>
          <a:xfrm>
            <a:off x="555320" y="459612"/>
            <a:ext cx="10353312"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Users now have more control when creating presentations with Copilot in PowerPoint. </a:t>
            </a:r>
          </a:p>
        </p:txBody>
      </p:sp>
      <p:sp>
        <p:nvSpPr>
          <p:cNvPr id="18" name="TextBox 17">
            <a:extLst>
              <a:ext uri="{FF2B5EF4-FFF2-40B4-BE49-F238E27FC236}">
                <a16:creationId xmlns:a16="http://schemas.microsoft.com/office/drawing/2014/main" id="{DE0E892F-45B0-AF17-1206-23745B4A1294}"/>
              </a:ext>
              <a:ext uri="{C183D7F6-B498-43B3-948B-1728B52AA6E4}">
                <adec:decorative xmlns:adec="http://schemas.microsoft.com/office/drawing/2017/decorative" val="1"/>
              </a:ext>
            </a:extLst>
          </p:cNvPr>
          <p:cNvSpPr txBox="1"/>
          <p:nvPr/>
        </p:nvSpPr>
        <p:spPr>
          <a:xfrm>
            <a:off x="6236412" y="1503564"/>
            <a:ext cx="5437985"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E4F69B-41A3-C85A-DCAD-9E5171E00DE9}"/>
              </a:ext>
            </a:extLst>
          </p:cNvPr>
          <p:cNvSpPr txBox="1">
            <a:spLocks/>
          </p:cNvSpPr>
          <p:nvPr/>
        </p:nvSpPr>
        <p:spPr>
          <a:xfrm>
            <a:off x="517602" y="1477870"/>
            <a:ext cx="561784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now lets users guide deck length, narrative tone, slide style, and include AI‑generated images to tailor presentations from the first draft.</a:t>
            </a:r>
          </a:p>
          <a:p>
            <a:pPr marL="0" indent="0" fontAlgn="t">
              <a:buNone/>
            </a:pPr>
            <a:endParaRPr lang="en-GB" sz="1800" dirty="0"/>
          </a:p>
          <a:p>
            <a:pPr fontAlgn="t"/>
            <a:r>
              <a:rPr lang="en-GB" sz="1600" b="1" dirty="0"/>
              <a:t>Control deck length and structure</a:t>
            </a:r>
            <a:br>
              <a:rPr lang="en-GB" sz="1600" dirty="0"/>
            </a:br>
            <a:r>
              <a:rPr lang="en-GB" sz="1600" dirty="0"/>
              <a:t>Users can guide how long the presentation should be.</a:t>
            </a:r>
          </a:p>
          <a:p>
            <a:pPr fontAlgn="t"/>
            <a:endParaRPr lang="en-GB" sz="1600" dirty="0"/>
          </a:p>
          <a:p>
            <a:pPr fontAlgn="t"/>
            <a:r>
              <a:rPr lang="en-GB" sz="1600" b="1" dirty="0"/>
              <a:t>Shape the narrative and tone</a:t>
            </a:r>
            <a:br>
              <a:rPr lang="en-GB" sz="1600" dirty="0"/>
            </a:br>
            <a:r>
              <a:rPr lang="en-GB" sz="1600" dirty="0"/>
              <a:t>Copilot can be directed to use a specific narrative style or tone, such as executive‑level, technical, or storytelling.</a:t>
            </a:r>
          </a:p>
          <a:p>
            <a:pPr fontAlgn="t"/>
            <a:endParaRPr lang="en-GB" sz="1600" dirty="0"/>
          </a:p>
          <a:p>
            <a:pPr fontAlgn="t"/>
            <a:r>
              <a:rPr lang="en-GB" sz="1600" b="1" dirty="0"/>
              <a:t>Customise slide style</a:t>
            </a:r>
            <a:br>
              <a:rPr lang="en-GB" sz="1600" dirty="0"/>
            </a:br>
            <a:r>
              <a:rPr lang="en-GB" sz="1600" dirty="0"/>
              <a:t>Users can influence the overall visual style of the slides.</a:t>
            </a:r>
          </a:p>
          <a:p>
            <a:pPr fontAlgn="t"/>
            <a:endParaRPr lang="en-GB" sz="1600" dirty="0"/>
          </a:p>
          <a:p>
            <a:pPr fontAlgn="t"/>
            <a:r>
              <a:rPr lang="en-GB" sz="1600" b="1" dirty="0"/>
              <a:t>Include AI‑generated images</a:t>
            </a:r>
            <a:br>
              <a:rPr lang="en-GB" sz="1600" dirty="0"/>
            </a:br>
            <a:r>
              <a:rPr lang="en-GB" sz="1600" dirty="0"/>
              <a:t>Copilot can add AI‑generated visuals to support the content, creating richer, more complete first drafts.</a:t>
            </a:r>
          </a:p>
        </p:txBody>
      </p:sp>
      <p:sp>
        <p:nvSpPr>
          <p:cNvPr id="19" name="TextBox 18">
            <a:extLst>
              <a:ext uri="{FF2B5EF4-FFF2-40B4-BE49-F238E27FC236}">
                <a16:creationId xmlns:a16="http://schemas.microsoft.com/office/drawing/2014/main" id="{9E108088-4707-A98D-8EC8-5B6F6602CB95}"/>
              </a:ext>
            </a:extLst>
          </p:cNvPr>
          <p:cNvSpPr txBox="1"/>
          <p:nvPr/>
        </p:nvSpPr>
        <p:spPr>
          <a:xfrm>
            <a:off x="6613319" y="1283971"/>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More control when creating presentations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Create Presentation Length Dropdown">
            <a:extLst>
              <a:ext uri="{FF2B5EF4-FFF2-40B4-BE49-F238E27FC236}">
                <a16:creationId xmlns:a16="http://schemas.microsoft.com/office/drawing/2014/main" id="{51C7631F-F8D7-1009-8641-F50FEEEA39C0}"/>
              </a:ext>
            </a:extLst>
          </p:cNvPr>
          <p:cNvPicPr>
            <a:picLocks noChangeAspect="1"/>
          </p:cNvPicPr>
          <p:nvPr/>
        </p:nvPicPr>
        <p:blipFill>
          <a:blip r:embed="rId3"/>
          <a:stretch>
            <a:fillRect/>
          </a:stretch>
        </p:blipFill>
        <p:spPr>
          <a:xfrm>
            <a:off x="6812590" y="2951542"/>
            <a:ext cx="4369025" cy="220991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A8D6123F-1BCD-616F-F7BD-C458C52A38F3}"/>
              </a:ext>
            </a:extLst>
          </p:cNvPr>
          <p:cNvSpPr txBox="1"/>
          <p:nvPr/>
        </p:nvSpPr>
        <p:spPr>
          <a:xfrm>
            <a:off x="6345842" y="5429811"/>
            <a:ext cx="5429524" cy="307777"/>
          </a:xfrm>
          <a:prstGeom prst="rect">
            <a:avLst/>
          </a:prstGeom>
          <a:noFill/>
        </p:spPr>
        <p:txBody>
          <a:bodyPr wrap="square">
            <a:spAutoFit/>
          </a:bodyPr>
          <a:lstStyle/>
          <a:p>
            <a:pPr algn="ctr"/>
            <a:r>
              <a:rPr lang="en-GB" sz="1400" b="0" i="0" dirty="0">
                <a:solidFill>
                  <a:srgbClr val="1E1E1E"/>
                </a:solidFill>
                <a:effectLst/>
                <a:latin typeface="Segoe UI" panose="020B0502040204020203" pitchFamily="34" charset="0"/>
              </a:rPr>
              <a:t>This feature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rolled out in December</a:t>
            </a:r>
            <a:r>
              <a:rPr lang="en-GB" sz="1400" b="0" i="0" dirty="0">
                <a:solidFill>
                  <a:schemeClr val="accent1">
                    <a:lumMod val="75000"/>
                  </a:schemeClr>
                </a:solidFill>
                <a:effectLst/>
                <a:latin typeface="Segoe UI" panose="020B0502040204020203" pitchFamily="34" charset="0"/>
              </a:rPr>
              <a:t>.</a:t>
            </a:r>
            <a:endParaRPr lang="en-US" sz="1400" dirty="0">
              <a:solidFill>
                <a:schemeClr val="accent1">
                  <a:lumMod val="75000"/>
                </a:schemeClr>
              </a:solidFill>
            </a:endParaRPr>
          </a:p>
        </p:txBody>
      </p:sp>
      <p:pic>
        <p:nvPicPr>
          <p:cNvPr id="3" name="Picture 2" descr="Create a presentation menu item under the Copilot icon in PowerPoint">
            <a:extLst>
              <a:ext uri="{FF2B5EF4-FFF2-40B4-BE49-F238E27FC236}">
                <a16:creationId xmlns:a16="http://schemas.microsoft.com/office/drawing/2014/main" id="{EBD4F166-2D4A-89CB-9E16-7AB72447DFB2}"/>
              </a:ext>
            </a:extLst>
          </p:cNvPr>
          <p:cNvPicPr>
            <a:picLocks noChangeAspect="1"/>
          </p:cNvPicPr>
          <p:nvPr/>
        </p:nvPicPr>
        <p:blipFill>
          <a:blip r:embed="rId5"/>
          <a:stretch>
            <a:fillRect/>
          </a:stretch>
        </p:blipFill>
        <p:spPr>
          <a:xfrm>
            <a:off x="6513185" y="2364143"/>
            <a:ext cx="1609310" cy="117479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883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E438-B7BB-B541-44D9-B7189C199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1AD84-3D68-04C4-B7DD-2AA2912C0329}"/>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General availability of source specific filters in Copilot Search</a:t>
            </a:r>
          </a:p>
        </p:txBody>
      </p:sp>
      <p:sp>
        <p:nvSpPr>
          <p:cNvPr id="18" name="TextBox 17">
            <a:extLst>
              <a:ext uri="{FF2B5EF4-FFF2-40B4-BE49-F238E27FC236}">
                <a16:creationId xmlns:a16="http://schemas.microsoft.com/office/drawing/2014/main" id="{53F05A75-705B-8247-73EE-1302A58DBB78}"/>
              </a:ext>
              <a:ext uri="{C183D7F6-B498-43B3-948B-1728B52AA6E4}">
                <adec:decorative xmlns:adec="http://schemas.microsoft.com/office/drawing/2017/decorative" val="1"/>
              </a:ext>
            </a:extLst>
          </p:cNvPr>
          <p:cNvSpPr txBox="1"/>
          <p:nvPr/>
        </p:nvSpPr>
        <p:spPr>
          <a:xfrm>
            <a:off x="5745018" y="1503564"/>
            <a:ext cx="5929380" cy="407046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0552D492-D965-CDB5-9D06-B8E76C66E4D0}"/>
              </a:ext>
            </a:extLst>
          </p:cNvPr>
          <p:cNvSpPr txBox="1">
            <a:spLocks/>
          </p:cNvSpPr>
          <p:nvPr/>
        </p:nvSpPr>
        <p:spPr>
          <a:xfrm>
            <a:off x="555320" y="1070055"/>
            <a:ext cx="487884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Source‑specific filters improve Copilot Search by reducing noise and helping users find the right information faster across Microsoft 365 and connected systems.</a:t>
            </a:r>
          </a:p>
          <a:p>
            <a:pPr marL="0" indent="0" fontAlgn="t">
              <a:buNone/>
            </a:pPr>
            <a:endParaRPr lang="en-GB" sz="1600" dirty="0"/>
          </a:p>
          <a:p>
            <a:pPr fontAlgn="t"/>
            <a:r>
              <a:rPr lang="en-GB" sz="1600" b="1" dirty="0"/>
              <a:t>More focused search results</a:t>
            </a:r>
            <a:br>
              <a:rPr lang="en-GB" sz="1600" dirty="0"/>
            </a:br>
            <a:r>
              <a:rPr lang="en-GB" sz="1600" dirty="0"/>
              <a:t>Filters limit results to specific sources, cutting through noise and surfacing more relevant content.</a:t>
            </a:r>
          </a:p>
          <a:p>
            <a:pPr fontAlgn="t"/>
            <a:endParaRPr lang="en-GB" sz="1600" dirty="0"/>
          </a:p>
          <a:p>
            <a:pPr fontAlgn="t"/>
            <a:r>
              <a:rPr lang="en-GB" sz="1600" b="1" dirty="0"/>
              <a:t>Faster, simpler refinement</a:t>
            </a:r>
            <a:br>
              <a:rPr lang="en-GB" sz="1600" dirty="0"/>
            </a:br>
            <a:r>
              <a:rPr lang="en-GB" sz="1600" dirty="0"/>
              <a:t>Users can narrow results intuitively without extra steps, making search more efficient.</a:t>
            </a:r>
          </a:p>
          <a:p>
            <a:pPr fontAlgn="t"/>
            <a:endParaRPr lang="en-GB" sz="1600" dirty="0"/>
          </a:p>
          <a:p>
            <a:pPr fontAlgn="t"/>
            <a:r>
              <a:rPr lang="en-GB" sz="1600" b="1" dirty="0"/>
              <a:t>Works across Microsoft 365 and connectors</a:t>
            </a:r>
            <a:br>
              <a:rPr lang="en-GB" sz="1600" dirty="0"/>
            </a:br>
            <a:r>
              <a:rPr lang="en-GB" sz="1600" dirty="0"/>
              <a:t>Source‑specific filters help users quickly find information across Microsoft 365 apps and connected systems via Copilot connectors.</a:t>
            </a:r>
          </a:p>
        </p:txBody>
      </p:sp>
      <p:sp>
        <p:nvSpPr>
          <p:cNvPr id="19" name="TextBox 18">
            <a:extLst>
              <a:ext uri="{FF2B5EF4-FFF2-40B4-BE49-F238E27FC236}">
                <a16:creationId xmlns:a16="http://schemas.microsoft.com/office/drawing/2014/main" id="{CE777745-961B-312E-F668-4F71067568E9}"/>
              </a:ext>
            </a:extLst>
          </p:cNvPr>
          <p:cNvSpPr txBox="1"/>
          <p:nvPr/>
        </p:nvSpPr>
        <p:spPr>
          <a:xfrm>
            <a:off x="6011228" y="1283971"/>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Source specific filters in Copilot Search</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EEC93976-5526-67AE-19CA-68B7C2D0F52F}"/>
              </a:ext>
            </a:extLst>
          </p:cNvPr>
          <p:cNvSpPr txBox="1"/>
          <p:nvPr/>
        </p:nvSpPr>
        <p:spPr>
          <a:xfrm>
            <a:off x="6096000" y="4998370"/>
            <a:ext cx="5429524" cy="307777"/>
          </a:xfrm>
          <a:prstGeom prst="rect">
            <a:avLst/>
          </a:prstGeom>
          <a:noFill/>
        </p:spPr>
        <p:txBody>
          <a:bodyPr wrap="square">
            <a:spAutoFit/>
          </a:bodyPr>
          <a:lstStyle/>
          <a:p>
            <a:pPr algn="ctr"/>
            <a:r>
              <a:rPr lang="en-GB" sz="1400" dirty="0">
                <a:solidFill>
                  <a:schemeClr val="accent1">
                    <a:lumMod val="75000"/>
                  </a:schemeClr>
                </a:solidFill>
                <a:latin typeface="Segoe UI" panose="020B0502040204020203" pitchFamily="34" charset="0"/>
                <a:hlinkClick r:id="rId3">
                  <a:extLst>
                    <a:ext uri="{A12FA001-AC4F-418D-AE19-62706E023703}">
                      <ahyp:hlinkClr xmlns:ahyp="http://schemas.microsoft.com/office/drawing/2018/hyperlinkcolor" val="tx"/>
                    </a:ext>
                  </a:extLst>
                </a:hlinkClick>
              </a:rPr>
              <a:t>N</a:t>
            </a:r>
            <a:r>
              <a:rPr lang="en-GB" sz="1400" b="0" i="0" dirty="0">
                <a:solidFill>
                  <a:schemeClr val="accent1">
                    <a:lumMod val="75000"/>
                  </a:schemeClr>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ow generally available worldwide in Copilot Search</a:t>
            </a:r>
            <a:endParaRPr lang="en-US" sz="1400" dirty="0">
              <a:solidFill>
                <a:schemeClr val="accent1">
                  <a:lumMod val="75000"/>
                </a:schemeClr>
              </a:solidFill>
            </a:endParaRPr>
          </a:p>
        </p:txBody>
      </p:sp>
      <p:sp>
        <p:nvSpPr>
          <p:cNvPr id="6" name="TextBox 5">
            <a:extLst>
              <a:ext uri="{FF2B5EF4-FFF2-40B4-BE49-F238E27FC236}">
                <a16:creationId xmlns:a16="http://schemas.microsoft.com/office/drawing/2014/main" id="{7C569A54-5620-752E-05AD-3BB982B1CBB6}"/>
              </a:ext>
            </a:extLst>
          </p:cNvPr>
          <p:cNvSpPr txBox="1"/>
          <p:nvPr/>
        </p:nvSpPr>
        <p:spPr>
          <a:xfrm>
            <a:off x="10352948" y="62645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MC1193413</a:t>
            </a:r>
          </a:p>
        </p:txBody>
      </p:sp>
      <p:sp>
        <p:nvSpPr>
          <p:cNvPr id="9" name="TextBox 8">
            <a:extLst>
              <a:ext uri="{FF2B5EF4-FFF2-40B4-BE49-F238E27FC236}">
                <a16:creationId xmlns:a16="http://schemas.microsoft.com/office/drawing/2014/main" id="{0EB1B68B-5AE9-9D49-8A84-4E39911FA098}"/>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solidFill>
                  <a:schemeClr val="accent1">
                    <a:lumMod val="75000"/>
                  </a:schemeClr>
                </a:solidFill>
                <a:effectLst/>
                <a:latin typeface="Segoe UI" panose="020B0502040204020203" pitchFamily="34" charset="0"/>
                <a:hlinkClick r:id="rId4" tooltip="Microsoft 365 Roadmap ID ‎506752‎">
                  <a:extLst>
                    <a:ext uri="{A12FA001-AC4F-418D-AE19-62706E023703}">
                      <ahyp:hlinkClr xmlns:ahyp="http://schemas.microsoft.com/office/drawing/2018/hyperlinkcolor" val="tx"/>
                    </a:ext>
                  </a:extLst>
                </a:hlinkClick>
              </a:rPr>
              <a:t>506752</a:t>
            </a:r>
            <a:endParaRPr lang="en-US" sz="1050" b="0" i="0" dirty="0">
              <a:solidFill>
                <a:schemeClr val="accent1">
                  <a:lumMod val="75000"/>
                </a:schemeClr>
              </a:solidFill>
              <a:effectLst/>
              <a:latin typeface="Segoe UI" panose="020B0502040204020203" pitchFamily="34" charset="0"/>
            </a:endParaRPr>
          </a:p>
        </p:txBody>
      </p:sp>
      <p:pic>
        <p:nvPicPr>
          <p:cNvPr id="10" name="Picture 9">
            <a:extLst>
              <a:ext uri="{FF2B5EF4-FFF2-40B4-BE49-F238E27FC236}">
                <a16:creationId xmlns:a16="http://schemas.microsoft.com/office/drawing/2014/main" id="{B561827B-BCA5-3523-C8BB-273FABFC179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94945" y="2208006"/>
            <a:ext cx="5429525" cy="24419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88435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1">
            <a:extLst>
              <a:ext uri="{FF2B5EF4-FFF2-40B4-BE49-F238E27FC236}">
                <a16:creationId xmlns:a16="http://schemas.microsoft.com/office/drawing/2014/main" id="{6C63C830-3345-AE40-F35C-5405169D82BE}"/>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t="4250" b="4250"/>
          <a:stretch>
            <a:fillRect/>
          </a:stretch>
        </p:blipFill>
        <p:spPr>
          <a:xfrm>
            <a:off x="74613" y="68263"/>
            <a:ext cx="496887" cy="454025"/>
          </a:xfrm>
        </p:spPr>
      </p:pic>
      <p:sp>
        <p:nvSpPr>
          <p:cNvPr id="3" name="Text Placeholder 2">
            <a:extLst>
              <a:ext uri="{FF2B5EF4-FFF2-40B4-BE49-F238E27FC236}">
                <a16:creationId xmlns:a16="http://schemas.microsoft.com/office/drawing/2014/main" id="{B7C70D43-4A4E-CF42-EEA2-3D19EDDE276B}"/>
              </a:ext>
            </a:extLst>
          </p:cNvPr>
          <p:cNvSpPr>
            <a:spLocks noGrp="1"/>
          </p:cNvSpPr>
          <p:nvPr>
            <p:ph type="body" sz="quarter" idx="12"/>
          </p:nvPr>
        </p:nvSpPr>
        <p:spPr/>
        <p:txBody>
          <a:bodyPr/>
          <a:lstStyle/>
          <a:p>
            <a:r>
              <a:rPr lang="de-DE"/>
              <a:t>January 2026</a:t>
            </a:r>
            <a:endParaRPr lang="en-DE"/>
          </a:p>
        </p:txBody>
      </p:sp>
      <p:sp>
        <p:nvSpPr>
          <p:cNvPr id="4" name="Text Placeholder 3">
            <a:extLst>
              <a:ext uri="{FF2B5EF4-FFF2-40B4-BE49-F238E27FC236}">
                <a16:creationId xmlns:a16="http://schemas.microsoft.com/office/drawing/2014/main" id="{EA8FBBB4-A5FF-B8DD-30B1-255611677BFE}"/>
              </a:ext>
              <a:ext uri="{C183D7F6-B498-43B3-948B-1728B52AA6E4}">
                <adec:decorative xmlns:adec="http://schemas.microsoft.com/office/drawing/2017/decorative" val="0"/>
              </a:ext>
            </a:extLst>
          </p:cNvPr>
          <p:cNvSpPr>
            <a:spLocks noGrp="1"/>
          </p:cNvSpPr>
          <p:nvPr>
            <p:ph type="body" sz="quarter" idx="14"/>
          </p:nvPr>
        </p:nvSpPr>
        <p:spPr/>
        <p:txBody>
          <a:bodyPr/>
          <a:lstStyle/>
          <a:p>
            <a:r>
              <a:rPr lang="en-US">
                <a:hlinkClick r:id="rId4"/>
              </a:rPr>
              <a:t>MC1219796</a:t>
            </a:r>
            <a:endParaRPr lang="en-DE"/>
          </a:p>
        </p:txBody>
      </p:sp>
      <p:sp>
        <p:nvSpPr>
          <p:cNvPr id="5" name="Text Placeholder 4">
            <a:extLst>
              <a:ext uri="{FF2B5EF4-FFF2-40B4-BE49-F238E27FC236}">
                <a16:creationId xmlns:a16="http://schemas.microsoft.com/office/drawing/2014/main" id="{E28101EB-07F9-459C-9F90-0E9973CF37AA}"/>
              </a:ext>
            </a:extLst>
          </p:cNvPr>
          <p:cNvSpPr>
            <a:spLocks noGrp="1"/>
          </p:cNvSpPr>
          <p:nvPr>
            <p:ph type="body" sz="quarter" idx="15"/>
          </p:nvPr>
        </p:nvSpPr>
        <p:spPr/>
        <p:txBody>
          <a:bodyPr/>
          <a:lstStyle/>
          <a:p>
            <a:r>
              <a:rPr lang="en-US"/>
              <a:t>Windows, Web</a:t>
            </a:r>
            <a:endParaRPr lang="en-DE"/>
          </a:p>
        </p:txBody>
      </p:sp>
      <p:sp>
        <p:nvSpPr>
          <p:cNvPr id="6" name="Title 5">
            <a:extLst>
              <a:ext uri="{FF2B5EF4-FFF2-40B4-BE49-F238E27FC236}">
                <a16:creationId xmlns:a16="http://schemas.microsoft.com/office/drawing/2014/main" id="{DE560190-4759-BEE0-05B4-5B1205381633}"/>
              </a:ext>
            </a:extLst>
          </p:cNvPr>
          <p:cNvSpPr>
            <a:spLocks noGrp="1"/>
          </p:cNvSpPr>
          <p:nvPr>
            <p:ph type="title"/>
          </p:nvPr>
        </p:nvSpPr>
        <p:spPr>
          <a:xfrm>
            <a:off x="570752" y="856262"/>
            <a:ext cx="11018520" cy="615553"/>
          </a:xfrm>
        </p:spPr>
        <p:txBody>
          <a:bodyPr/>
          <a:lstStyle/>
          <a:p>
            <a:r>
              <a:rPr lang="en-US"/>
              <a:t>Copilot in Outlook (new Outlook for Windows and Web): Proactively RSVP to meetings and remove cancelled meetings in Outlook</a:t>
            </a:r>
            <a:endParaRPr lang="en-DE"/>
          </a:p>
        </p:txBody>
      </p:sp>
      <p:sp>
        <p:nvSpPr>
          <p:cNvPr id="7" name="Text Placeholder 6">
            <a:extLst>
              <a:ext uri="{FF2B5EF4-FFF2-40B4-BE49-F238E27FC236}">
                <a16:creationId xmlns:a16="http://schemas.microsoft.com/office/drawing/2014/main" id="{8EB850DC-02B9-6484-23D5-14E90E2B5A0B}"/>
              </a:ext>
            </a:extLst>
          </p:cNvPr>
          <p:cNvSpPr>
            <a:spLocks noGrp="1"/>
          </p:cNvSpPr>
          <p:nvPr>
            <p:ph type="body" sz="quarter" idx="16"/>
          </p:nvPr>
        </p:nvSpPr>
        <p:spPr>
          <a:xfrm>
            <a:off x="588962" y="1655764"/>
            <a:ext cx="4592638" cy="3841052"/>
          </a:xfrm>
        </p:spPr>
        <p:txBody>
          <a:bodyPr/>
          <a:lstStyle/>
          <a:p>
            <a:r>
              <a:rPr lang="en-US"/>
              <a:t>With this release, </a:t>
            </a:r>
            <a:r>
              <a:rPr lang="en-US" b="1"/>
              <a:t>users with a Microsoft 365 Copilot license will be able to set up custom calendar instructions so that Copilot will proactively RSVP to new meeting requests </a:t>
            </a:r>
            <a:r>
              <a:rPr lang="en-US"/>
              <a:t>and remove canceled meetings on their behalf. </a:t>
            </a:r>
          </a:p>
          <a:p>
            <a:pPr marL="285750" indent="-285750">
              <a:buFont typeface="Arial" panose="020B0604020202020204" pitchFamily="34" charset="0"/>
              <a:buChar char="•"/>
            </a:pPr>
            <a:r>
              <a:rPr lang="en-US"/>
              <a:t>For example, users will be able to instruct Copilot to </a:t>
            </a:r>
            <a:r>
              <a:rPr lang="en-US" i="1"/>
              <a:t>“Always accept meetings from /name if my calendar is free,” </a:t>
            </a:r>
            <a:r>
              <a:rPr lang="en-US"/>
              <a:t>“</a:t>
            </a:r>
            <a:r>
              <a:rPr lang="en-US" i="1"/>
              <a:t>Always follow meetings after 5pm,”</a:t>
            </a:r>
            <a:r>
              <a:rPr lang="en-US"/>
              <a:t> or “</a:t>
            </a:r>
            <a:r>
              <a:rPr lang="en-US" i="1"/>
              <a:t>Always remove canceled meetings from my calendar,” </a:t>
            </a:r>
            <a:r>
              <a:rPr lang="en-US"/>
              <a:t>helping keep their calendars up to date and clutter free.</a:t>
            </a:r>
          </a:p>
          <a:p>
            <a:pPr marL="285750" indent="-285750">
              <a:buFont typeface="Arial" panose="020B0604020202020204" pitchFamily="34" charset="0"/>
              <a:buChar char="•"/>
            </a:pPr>
            <a:r>
              <a:rPr lang="en-US"/>
              <a:t>This feature will be available only in new Outlook and Outlook for web, in English language.</a:t>
            </a:r>
          </a:p>
          <a:p>
            <a:pPr marL="285750" indent="-285750">
              <a:buFont typeface="Arial" panose="020B0604020202020204" pitchFamily="34" charset="0"/>
              <a:buChar char="•"/>
            </a:pPr>
            <a:endParaRPr lang="en-DE"/>
          </a:p>
        </p:txBody>
      </p:sp>
      <p:grpSp>
        <p:nvGrpSpPr>
          <p:cNvPr id="17" name="Group 16" descr="Screenshot of Copilot Calendar instructions settings.">
            <a:extLst>
              <a:ext uri="{FF2B5EF4-FFF2-40B4-BE49-F238E27FC236}">
                <a16:creationId xmlns:a16="http://schemas.microsoft.com/office/drawing/2014/main" id="{70EFFF5E-34E8-534B-BA7A-A54517B53DCD}"/>
              </a:ext>
            </a:extLst>
          </p:cNvPr>
          <p:cNvGrpSpPr/>
          <p:nvPr/>
        </p:nvGrpSpPr>
        <p:grpSpPr>
          <a:xfrm>
            <a:off x="5949518" y="1813880"/>
            <a:ext cx="4902290" cy="2779913"/>
            <a:chOff x="5949518" y="1813880"/>
            <a:chExt cx="4902290" cy="2779913"/>
          </a:xfrm>
        </p:grpSpPr>
        <p:pic>
          <p:nvPicPr>
            <p:cNvPr id="12" name="Picture 11">
              <a:extLst>
                <a:ext uri="{FF2B5EF4-FFF2-40B4-BE49-F238E27FC236}">
                  <a16:creationId xmlns:a16="http://schemas.microsoft.com/office/drawing/2014/main" id="{2649928B-13CC-C2C0-F61B-01DD4EF98963}"/>
                </a:ext>
              </a:extLst>
            </p:cNvPr>
            <p:cNvPicPr>
              <a:picLocks noChangeAspect="1"/>
            </p:cNvPicPr>
            <p:nvPr/>
          </p:nvPicPr>
          <p:blipFill>
            <a:blip r:embed="rId5"/>
            <a:stretch>
              <a:fillRect/>
            </a:stretch>
          </p:blipFill>
          <p:spPr>
            <a:xfrm>
              <a:off x="5949518" y="1813880"/>
              <a:ext cx="4902290" cy="2779913"/>
            </a:xfrm>
            <a:prstGeom prst="rect">
              <a:avLst/>
            </a:prstGeom>
            <a:ln w="3175">
              <a:solidFill>
                <a:schemeClr val="tx1"/>
              </a:solidFill>
            </a:ln>
          </p:spPr>
        </p:pic>
        <p:sp>
          <p:nvSpPr>
            <p:cNvPr id="13" name="Rectangle 12">
              <a:extLst>
                <a:ext uri="{FF2B5EF4-FFF2-40B4-BE49-F238E27FC236}">
                  <a16:creationId xmlns:a16="http://schemas.microsoft.com/office/drawing/2014/main" id="{6EB0EA9F-82FB-4EC6-A717-0F33C4A7C60B}"/>
                </a:ext>
              </a:extLst>
            </p:cNvPr>
            <p:cNvSpPr/>
            <p:nvPr/>
          </p:nvSpPr>
          <p:spPr bwMode="auto">
            <a:xfrm>
              <a:off x="6766560" y="2583180"/>
              <a:ext cx="746760" cy="167640"/>
            </a:xfrm>
            <a:prstGeom prst="rect">
              <a:avLst/>
            </a:prstGeom>
            <a:noFill/>
            <a:ln w="57150" cap="flat" cmpd="sng" algn="ctr">
              <a:solidFill>
                <a:srgbClr val="FFBD00"/>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DE" sz="2400" b="0" i="0" u="none" strike="noStrike" kern="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cxnSp>
          <p:nvCxnSpPr>
            <p:cNvPr id="15" name="Straight Arrow Connector 14">
              <a:extLst>
                <a:ext uri="{FF2B5EF4-FFF2-40B4-BE49-F238E27FC236}">
                  <a16:creationId xmlns:a16="http://schemas.microsoft.com/office/drawing/2014/main" id="{6EA1D487-3EB0-3B1B-A135-F83121531EBF}"/>
                </a:ext>
              </a:extLst>
            </p:cNvPr>
            <p:cNvCxnSpPr/>
            <p:nvPr/>
          </p:nvCxnSpPr>
          <p:spPr>
            <a:xfrm flipV="1">
              <a:off x="6362700" y="2842260"/>
              <a:ext cx="556260" cy="586740"/>
            </a:xfrm>
            <a:prstGeom prst="straightConnector1">
              <a:avLst/>
            </a:prstGeom>
            <a:noFill/>
            <a:ln w="57150" cap="flat" cmpd="sng" algn="ctr">
              <a:solidFill>
                <a:srgbClr val="FFBD00"/>
              </a:solidFill>
              <a:prstDash val="solid"/>
              <a:headEnd type="none" w="med" len="med"/>
              <a:tailEnd type="triangle"/>
            </a:ln>
            <a:effectLst/>
          </p:spPr>
        </p:cxnSp>
        <p:sp>
          <p:nvSpPr>
            <p:cNvPr id="16" name="Rectangle 15">
              <a:extLst>
                <a:ext uri="{FF2B5EF4-FFF2-40B4-BE49-F238E27FC236}">
                  <a16:creationId xmlns:a16="http://schemas.microsoft.com/office/drawing/2014/main" id="{1C6387E6-68CE-5A27-5EE5-6A6A9978166C}"/>
                </a:ext>
              </a:extLst>
            </p:cNvPr>
            <p:cNvSpPr/>
            <p:nvPr/>
          </p:nvSpPr>
          <p:spPr bwMode="auto">
            <a:xfrm>
              <a:off x="7703820" y="2004060"/>
              <a:ext cx="990600" cy="220980"/>
            </a:xfrm>
            <a:prstGeom prst="rect">
              <a:avLst/>
            </a:prstGeom>
            <a:noFill/>
            <a:ln w="57150" cap="flat" cmpd="sng" algn="ctr">
              <a:solidFill>
                <a:srgbClr val="FFBD00"/>
              </a:solidFill>
              <a:prstDash val="solid"/>
              <a:headEnd type="none" w="med" len="med"/>
              <a:tailEnd type="none" w="med" len="me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DE" sz="2400" b="0" i="0" u="none" strike="noStrike" kern="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grpSp>
      <p:cxnSp>
        <p:nvCxnSpPr>
          <p:cNvPr id="18" name="Straight Arrow Connector 17">
            <a:extLst>
              <a:ext uri="{FF2B5EF4-FFF2-40B4-BE49-F238E27FC236}">
                <a16:creationId xmlns:a16="http://schemas.microsoft.com/office/drawing/2014/main" id="{3E74FDF9-5221-24CE-8D77-ADF3D0949D1C}"/>
              </a:ext>
              <a:ext uri="{C183D7F6-B498-43B3-948B-1728B52AA6E4}">
                <adec:decorative xmlns:adec="http://schemas.microsoft.com/office/drawing/2017/decorative" val="1"/>
              </a:ext>
            </a:extLst>
          </p:cNvPr>
          <p:cNvCxnSpPr>
            <a:cxnSpLocks/>
          </p:cNvCxnSpPr>
          <p:nvPr/>
        </p:nvCxnSpPr>
        <p:spPr>
          <a:xfrm flipH="1">
            <a:off x="8892540" y="2796540"/>
            <a:ext cx="426720" cy="0"/>
          </a:xfrm>
          <a:prstGeom prst="straightConnector1">
            <a:avLst/>
          </a:prstGeom>
          <a:noFill/>
          <a:ln w="57150" cap="flat" cmpd="sng" algn="ctr">
            <a:solidFill>
              <a:srgbClr val="FFBD00"/>
            </a:solidFill>
            <a:prstDash val="solid"/>
            <a:headEnd type="none" w="med" len="med"/>
            <a:tailEnd type="triangle"/>
          </a:ln>
          <a:effectLst/>
        </p:spPr>
      </p:cxnSp>
      <p:sp>
        <p:nvSpPr>
          <p:cNvPr id="8" name="Text Placeholder 7">
            <a:extLst>
              <a:ext uri="{FF2B5EF4-FFF2-40B4-BE49-F238E27FC236}">
                <a16:creationId xmlns:a16="http://schemas.microsoft.com/office/drawing/2014/main" id="{4FA5D0DE-EBF6-B4EA-64EE-DA59F14F5800}"/>
              </a:ext>
            </a:extLst>
          </p:cNvPr>
          <p:cNvSpPr>
            <a:spLocks noGrp="1"/>
          </p:cNvSpPr>
          <p:nvPr>
            <p:ph type="body" sz="quarter" idx="17"/>
          </p:nvPr>
        </p:nvSpPr>
        <p:spPr>
          <a:xfrm>
            <a:off x="588963" y="6274314"/>
            <a:ext cx="6078484" cy="184666"/>
          </a:xfrm>
        </p:spPr>
        <p:txBody>
          <a:bodyPr/>
          <a:lstStyle/>
          <a:p>
            <a:r>
              <a:rPr lang="en-US"/>
              <a:t>No public documentation at the time of writing</a:t>
            </a:r>
          </a:p>
        </p:txBody>
      </p:sp>
      <p:sp>
        <p:nvSpPr>
          <p:cNvPr id="9" name="Text Placeholder 8">
            <a:extLst>
              <a:ext uri="{FF2B5EF4-FFF2-40B4-BE49-F238E27FC236}">
                <a16:creationId xmlns:a16="http://schemas.microsoft.com/office/drawing/2014/main" id="{2F1C8234-3F8D-82EB-8E5E-FCE4B4546F39}"/>
              </a:ext>
            </a:extLst>
          </p:cNvPr>
          <p:cNvSpPr>
            <a:spLocks noGrp="1"/>
          </p:cNvSpPr>
          <p:nvPr>
            <p:ph type="body" sz="quarter" idx="18"/>
          </p:nvPr>
        </p:nvSpPr>
        <p:spPr>
          <a:xfrm>
            <a:off x="7158393" y="6284913"/>
            <a:ext cx="1493557" cy="430887"/>
          </a:xfrm>
        </p:spPr>
        <p:txBody>
          <a:bodyPr/>
          <a:lstStyle/>
          <a:p>
            <a:pPr algn="ctr"/>
            <a:r>
              <a:rPr lang="en-US"/>
              <a:t>Microsoft 365 Copilot</a:t>
            </a:r>
          </a:p>
        </p:txBody>
      </p:sp>
      <p:pic>
        <p:nvPicPr>
          <p:cNvPr id="10" name="Picture 9" descr="User Awareness">
            <a:extLst>
              <a:ext uri="{FF2B5EF4-FFF2-40B4-BE49-F238E27FC236}">
                <a16:creationId xmlns:a16="http://schemas.microsoft.com/office/drawing/2014/main" id="{A88B1C2A-EE1C-8BB2-C41F-FF2A5A46AD56}"/>
              </a:ext>
            </a:extLst>
          </p:cNvPr>
          <p:cNvPicPr>
            <a:picLocks noChangeAspect="1"/>
          </p:cNvPicPr>
          <p:nvPr/>
        </p:nvPicPr>
        <p:blipFill>
          <a:blip r:embed="rId6"/>
          <a:stretch>
            <a:fillRect/>
          </a:stretch>
        </p:blipFill>
        <p:spPr>
          <a:xfrm>
            <a:off x="10149840" y="6245352"/>
            <a:ext cx="365760" cy="365760"/>
          </a:xfrm>
          <a:prstGeom prst="rect">
            <a:avLst/>
          </a:prstGeom>
        </p:spPr>
      </p:pic>
    </p:spTree>
    <p:extLst>
      <p:ext uri="{BB962C8B-B14F-4D97-AF65-F5344CB8AC3E}">
        <p14:creationId xmlns:p14="http://schemas.microsoft.com/office/powerpoint/2010/main" val="134543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5D58-407E-8800-5400-7ED60ECF7B3F}"/>
              </a:ext>
            </a:extLst>
          </p:cNvPr>
          <p:cNvSpPr>
            <a:spLocks noGrp="1"/>
          </p:cNvSpPr>
          <p:nvPr>
            <p:ph type="title"/>
          </p:nvPr>
        </p:nvSpPr>
        <p:spPr/>
        <p:txBody>
          <a:bodyPr/>
          <a:lstStyle/>
          <a:p>
            <a:r>
              <a:rPr lang="en-US" dirty="0"/>
              <a:t>Unified Plus Menu in Copilot Chat</a:t>
            </a:r>
          </a:p>
        </p:txBody>
      </p:sp>
      <p:sp>
        <p:nvSpPr>
          <p:cNvPr id="3" name="Content Placeholder 2">
            <a:extLst>
              <a:ext uri="{FF2B5EF4-FFF2-40B4-BE49-F238E27FC236}">
                <a16:creationId xmlns:a16="http://schemas.microsoft.com/office/drawing/2014/main" id="{EFF985B2-88CC-5F3E-BDB9-B675E8F12C85}"/>
              </a:ext>
            </a:extLst>
          </p:cNvPr>
          <p:cNvSpPr>
            <a:spLocks noGrp="1"/>
          </p:cNvSpPr>
          <p:nvPr>
            <p:ph sz="quarter" idx="10"/>
          </p:nvPr>
        </p:nvSpPr>
        <p:spPr/>
        <p:txBody>
          <a:bodyPr/>
          <a:lstStyle/>
          <a:p>
            <a:endParaRPr lang="en-US" dirty="0"/>
          </a:p>
        </p:txBody>
      </p:sp>
      <p:pic>
        <p:nvPicPr>
          <p:cNvPr id="6" name="Picture 5">
            <a:extLst>
              <a:ext uri="{FF2B5EF4-FFF2-40B4-BE49-F238E27FC236}">
                <a16:creationId xmlns:a16="http://schemas.microsoft.com/office/drawing/2014/main" id="{AE42522A-BD7E-C8F8-ABE4-934C8327B8BB}"/>
              </a:ext>
            </a:extLst>
          </p:cNvPr>
          <p:cNvPicPr>
            <a:picLocks noChangeAspect="1"/>
          </p:cNvPicPr>
          <p:nvPr/>
        </p:nvPicPr>
        <p:blipFill>
          <a:blip r:embed="rId2"/>
          <a:stretch>
            <a:fillRect/>
          </a:stretch>
        </p:blipFill>
        <p:spPr>
          <a:xfrm>
            <a:off x="2066455" y="1514300"/>
            <a:ext cx="7560326" cy="4675537"/>
          </a:xfrm>
          <a:prstGeom prst="rect">
            <a:avLst/>
          </a:prstGeom>
        </p:spPr>
      </p:pic>
    </p:spTree>
    <p:extLst>
      <p:ext uri="{BB962C8B-B14F-4D97-AF65-F5344CB8AC3E}">
        <p14:creationId xmlns:p14="http://schemas.microsoft.com/office/powerpoint/2010/main" val="29570633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1E76-9D4C-088B-1EDF-F2E92E59C1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27E90-21EC-5390-4FEE-B56C236AE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2F93C550-B488-39EA-F750-11CA658C668B}"/>
              </a:ext>
            </a:extLst>
          </p:cNvPr>
          <p:cNvSpPr>
            <a:spLocks noGrp="1"/>
          </p:cNvSpPr>
          <p:nvPr>
            <p:ph type="title"/>
          </p:nvPr>
        </p:nvSpPr>
        <p:spPr>
          <a:xfrm>
            <a:off x="1178983" y="3421793"/>
            <a:ext cx="9144000" cy="498598"/>
          </a:xfrm>
        </p:spPr>
        <p:txBody>
          <a:bodyPr/>
          <a:lstStyle/>
          <a:p>
            <a:r>
              <a:rPr lang="en-US" noProof="0" dirty="0"/>
              <a:t>Agents</a:t>
            </a:r>
          </a:p>
        </p:txBody>
      </p:sp>
    </p:spTree>
    <p:extLst>
      <p:ext uri="{BB962C8B-B14F-4D97-AF65-F5344CB8AC3E}">
        <p14:creationId xmlns:p14="http://schemas.microsoft.com/office/powerpoint/2010/main" val="16392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0D6AA-3605-AA32-68C7-0391D3561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FEBBC-0C46-354B-79F4-EF09C956A17D}"/>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Agent mode in Word, Excel, and PowerPoint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FD2B3324-05FD-7459-9CFF-F1D868C0A55C}"/>
              </a:ext>
              <a:ext uri="{C183D7F6-B498-43B3-948B-1728B52AA6E4}">
                <adec:decorative xmlns:adec="http://schemas.microsoft.com/office/drawing/2017/decorative" val="1"/>
              </a:ext>
            </a:extLst>
          </p:cNvPr>
          <p:cNvSpPr txBox="1"/>
          <p:nvPr/>
        </p:nvSpPr>
        <p:spPr>
          <a:xfrm>
            <a:off x="5838510" y="1527964"/>
            <a:ext cx="6051956" cy="485297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05492CC-79FB-D608-7B73-67F799BD3FB4}"/>
              </a:ext>
            </a:extLst>
          </p:cNvPr>
          <p:cNvSpPr txBox="1">
            <a:spLocks/>
          </p:cNvSpPr>
          <p:nvPr/>
        </p:nvSpPr>
        <p:spPr>
          <a:xfrm>
            <a:off x="459654" y="1080227"/>
            <a:ext cx="500798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mode helps users edit and refine files while Copilot transparently reasons through and applies changes, giving users control to review and steer outcomes.</a:t>
            </a:r>
          </a:p>
          <a:p>
            <a:pPr marL="0" indent="0" fontAlgn="t">
              <a:buNone/>
            </a:pPr>
            <a:endParaRPr lang="en-GB" sz="1800" b="1" dirty="0"/>
          </a:p>
          <a:p>
            <a:pPr fontAlgn="t"/>
            <a:r>
              <a:rPr lang="en-GB" sz="1600" b="1" dirty="0"/>
              <a:t>Transparent Control</a:t>
            </a:r>
            <a:r>
              <a:rPr lang="en-GB" sz="1600" dirty="0"/>
              <a:t> — Shows what Copilot is doing and why, enabling review and course corrections at any point.</a:t>
            </a:r>
          </a:p>
          <a:p>
            <a:pPr fontAlgn="t"/>
            <a:endParaRPr lang="en-GB" sz="1600" dirty="0"/>
          </a:p>
          <a:p>
            <a:pPr fontAlgn="t"/>
            <a:r>
              <a:rPr lang="en-GB" sz="1600" b="1" dirty="0"/>
              <a:t>Active Co‑Editing</a:t>
            </a:r>
            <a:r>
              <a:rPr lang="en-GB" sz="1600" dirty="0"/>
              <a:t> — Works alongside users to make context‑aware edits across documents, spreadsheets, and presentations.</a:t>
            </a:r>
          </a:p>
          <a:p>
            <a:pPr fontAlgn="t"/>
            <a:endParaRPr lang="en-GB" sz="1600" dirty="0"/>
          </a:p>
          <a:p>
            <a:pPr fontAlgn="t"/>
            <a:r>
              <a:rPr lang="en-GB" sz="1600" b="1" dirty="0"/>
              <a:t>Access Options</a:t>
            </a:r>
            <a:r>
              <a:rPr lang="en-GB" sz="1600" dirty="0"/>
              <a:t> — Copilot Chat offers standard access with web grounding; Microsoft 365 Copilot‑licensed users get priority access with web and work grounding.</a:t>
            </a:r>
          </a:p>
        </p:txBody>
      </p:sp>
      <p:sp>
        <p:nvSpPr>
          <p:cNvPr id="19" name="TextBox 18">
            <a:extLst>
              <a:ext uri="{FF2B5EF4-FFF2-40B4-BE49-F238E27FC236}">
                <a16:creationId xmlns:a16="http://schemas.microsoft.com/office/drawing/2014/main" id="{822CE1BD-2429-C389-E7C5-408C31B20618}"/>
              </a:ext>
            </a:extLst>
          </p:cNvPr>
          <p:cNvSpPr txBox="1"/>
          <p:nvPr/>
        </p:nvSpPr>
        <p:spPr>
          <a:xfrm>
            <a:off x="6209379" y="1355379"/>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Agent mode in Word, Excel, and PowerPoint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Word, Excel, and PowerPoint app windows, overlapping left to right respectively, showing the Copilot Chat side pane with Agent mode open.">
            <a:extLst>
              <a:ext uri="{FF2B5EF4-FFF2-40B4-BE49-F238E27FC236}">
                <a16:creationId xmlns:a16="http://schemas.microsoft.com/office/drawing/2014/main" id="{3C9C83E5-5F72-F3ED-0B05-81D5972FF40B}"/>
              </a:ext>
            </a:extLst>
          </p:cNvPr>
          <p:cNvPicPr>
            <a:picLocks noChangeAspect="1"/>
          </p:cNvPicPr>
          <p:nvPr/>
        </p:nvPicPr>
        <p:blipFill>
          <a:blip r:embed="rId3"/>
          <a:stretch>
            <a:fillRect/>
          </a:stretch>
        </p:blipFill>
        <p:spPr>
          <a:xfrm>
            <a:off x="6150140" y="2093115"/>
            <a:ext cx="5428696" cy="305398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86E88B00-6ADE-E216-A376-E4949095B80A}"/>
              </a:ext>
            </a:extLst>
          </p:cNvPr>
          <p:cNvSpPr txBox="1"/>
          <p:nvPr/>
        </p:nvSpPr>
        <p:spPr>
          <a:xfrm>
            <a:off x="6096000" y="5197364"/>
            <a:ext cx="5636346" cy="954107"/>
          </a:xfrm>
          <a:prstGeom prst="rect">
            <a:avLst/>
          </a:prstGeom>
          <a:noFill/>
        </p:spPr>
        <p:txBody>
          <a:bodyPr wrap="square">
            <a:spAutoFit/>
          </a:bodyPr>
          <a:lstStyle/>
          <a:p>
            <a:pPr algn="ctr"/>
            <a:r>
              <a:rPr lang="en-GB" sz="1400" dirty="0"/>
              <a:t>Copilot Chat: Word/Excel/PowerPoint (web) rolling out in February. </a:t>
            </a:r>
          </a:p>
          <a:p>
            <a:endParaRPr lang="en-GB" sz="1400" dirty="0"/>
          </a:p>
          <a:p>
            <a:pPr algn="ctr"/>
            <a:r>
              <a:rPr lang="en-GB" sz="1400" dirty="0"/>
              <a:t>M365 Copilot: Excel (web) in December; Excel (Desktop/Mac) in January; Word in November; PowerPoint (web) in February.</a:t>
            </a:r>
            <a:endParaRPr lang="en-US" sz="1400" dirty="0"/>
          </a:p>
        </p:txBody>
      </p:sp>
    </p:spTree>
    <p:extLst>
      <p:ext uri="{BB962C8B-B14F-4D97-AF65-F5344CB8AC3E}">
        <p14:creationId xmlns:p14="http://schemas.microsoft.com/office/powerpoint/2010/main" val="3192221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4A981D-A9DB-B305-FF56-5DC4F910A62D}"/>
              </a:ext>
            </a:extLst>
          </p:cNvPr>
          <p:cNvSpPr>
            <a:spLocks noGrp="1"/>
          </p:cNvSpPr>
          <p:nvPr>
            <p:ph type="title"/>
          </p:nvPr>
        </p:nvSpPr>
        <p:spPr>
          <a:xfrm>
            <a:off x="588963" y="614214"/>
            <a:ext cx="11380124" cy="615553"/>
          </a:xfrm>
        </p:spPr>
        <p:txBody>
          <a:bodyPr/>
          <a:lstStyle/>
          <a:p>
            <a:r>
              <a:rPr lang="en-US" sz="40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Microsoft 365 Copilot</a:t>
            </a:r>
            <a:endParaRPr lang="en-US" sz="4000" noProof="0" dirty="0"/>
          </a:p>
        </p:txBody>
      </p:sp>
      <p:sp>
        <p:nvSpPr>
          <p:cNvPr id="17" name="Arrow: Pentagon 16">
            <a:extLst>
              <a:ext uri="{FF2B5EF4-FFF2-40B4-BE49-F238E27FC236}">
                <a16:creationId xmlns:a16="http://schemas.microsoft.com/office/drawing/2014/main" id="{237F18A5-2E31-0EDE-EDDE-8E1DC093B4BC}"/>
              </a:ext>
              <a:ext uri="{C183D7F6-B498-43B3-948B-1728B52AA6E4}">
                <adec:decorative xmlns:adec="http://schemas.microsoft.com/office/drawing/2017/decorative" val="1"/>
              </a:ext>
            </a:extLst>
          </p:cNvPr>
          <p:cNvSpPr/>
          <p:nvPr/>
        </p:nvSpPr>
        <p:spPr bwMode="auto">
          <a:xfrm>
            <a:off x="0" y="2312826"/>
            <a:ext cx="11018520" cy="2232348"/>
          </a:xfrm>
          <a:prstGeom prst="homePlate">
            <a:avLst>
              <a:gd name="adj" fmla="val 2667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8" name="Arrow: Pentagon 17">
            <a:extLst>
              <a:ext uri="{FF2B5EF4-FFF2-40B4-BE49-F238E27FC236}">
                <a16:creationId xmlns:a16="http://schemas.microsoft.com/office/drawing/2014/main" id="{9EC152A7-90BE-9F2F-0BAC-0E2616BCAEFA}"/>
              </a:ext>
              <a:ext uri="{C183D7F6-B498-43B3-948B-1728B52AA6E4}">
                <adec:decorative xmlns:adec="http://schemas.microsoft.com/office/drawing/2017/decorative" val="1"/>
              </a:ext>
            </a:extLst>
          </p:cNvPr>
          <p:cNvSpPr/>
          <p:nvPr/>
        </p:nvSpPr>
        <p:spPr bwMode="auto">
          <a:xfrm>
            <a:off x="0" y="2312826"/>
            <a:ext cx="1930399" cy="2232348"/>
          </a:xfrm>
          <a:prstGeom prst="homePlate">
            <a:avLst>
              <a:gd name="adj" fmla="val 25537"/>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AA5524CA-0BEF-B0E7-9631-341379DFE24B}"/>
              </a:ext>
            </a:extLst>
          </p:cNvPr>
          <p:cNvSpPr txBox="1"/>
          <p:nvPr/>
        </p:nvSpPr>
        <p:spPr>
          <a:xfrm>
            <a:off x="2221979" y="2852062"/>
            <a:ext cx="8240742" cy="1151084"/>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Updates listed in this document are selected based on relevance to</a:t>
            </a:r>
            <a:r>
              <a:rPr kumimoji="0" lang="en-US" sz="2400" b="0" i="0" u="none" strike="noStrike" kern="1200" cap="none" spc="0" normalizeH="0" noProof="0" dirty="0">
                <a:ln>
                  <a:noFill/>
                </a:ln>
                <a:solidFill>
                  <a:srgbClr val="000000"/>
                </a:solidFill>
                <a:effectLst/>
                <a:uLnTx/>
                <a:uFillTx/>
                <a:latin typeface="Segoe UI"/>
                <a:ea typeface="+mn-ea"/>
                <a:cs typeface="+mn-cs"/>
              </a:rPr>
              <a:t> Microsoft 365 Copilot</a:t>
            </a:r>
            <a:r>
              <a:rPr kumimoji="0" lang="en-US" sz="2400" b="0" i="0" u="none" strike="noStrike" kern="1200" cap="none" spc="0" normalizeH="0" baseline="0" noProof="0" dirty="0">
                <a:ln>
                  <a:noFill/>
                </a:ln>
                <a:solidFill>
                  <a:srgbClr val="000000"/>
                </a:solidFill>
                <a:effectLst/>
                <a:uLnTx/>
                <a:uFillTx/>
                <a:latin typeface="Segoe UI"/>
                <a:ea typeface="+mn-ea"/>
                <a:cs typeface="+mn-cs"/>
              </a:rPr>
              <a:t>.</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Segoe UI"/>
                <a:ea typeface="+mn-ea"/>
                <a:cs typeface="+mn-cs"/>
              </a:rPr>
              <a:t>Release dates and timings are subject to change.</a:t>
            </a:r>
            <a:endParaRPr kumimoji="0" lang="en-US" sz="2400" b="1" i="0" u="sng" strike="noStrike" kern="1200" cap="none" spc="0" normalizeH="0" baseline="0" noProof="0" dirty="0">
              <a:ln>
                <a:noFill/>
              </a:ln>
              <a:solidFill>
                <a:srgbClr val="000000"/>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EC595E11-CF22-BACF-22FB-E6FB05D68259}"/>
              </a:ext>
            </a:extLst>
          </p:cNvPr>
          <p:cNvSpPr txBox="1"/>
          <p:nvPr/>
        </p:nvSpPr>
        <p:spPr>
          <a:xfrm>
            <a:off x="394445" y="5042378"/>
            <a:ext cx="9936909" cy="818686"/>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Semibold"/>
                <a:ea typeface="+mn-ea"/>
                <a:cs typeface="+mn-cs"/>
              </a:rPr>
              <a:t>For a complete list of Copilot for Microsoft 365 roadmap items refer to </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5C5AD4"/>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Microsoft 365 Roadmap | Microsoft 365</a:t>
            </a:r>
            <a:endParaRPr kumimoji="0" lang="en-US" sz="2400" b="0" i="0" u="none" strike="noStrike" kern="1200" cap="none" spc="0" normalizeH="0" baseline="0" noProof="0" dirty="0">
              <a:ln>
                <a:noFill/>
              </a:ln>
              <a:solidFill>
                <a:srgbClr val="5C5AD4"/>
              </a:solidFill>
              <a:effectLst/>
              <a:uLnTx/>
              <a:uFillTx/>
              <a:latin typeface="Segoe UI Semibold"/>
              <a:ea typeface="+mn-ea"/>
              <a:cs typeface="+mn-cs"/>
            </a:endParaRPr>
          </a:p>
        </p:txBody>
      </p:sp>
      <p:pic>
        <p:nvPicPr>
          <p:cNvPr id="3" name="!Copilot">
            <a:extLst>
              <a:ext uri="{FF2B5EF4-FFF2-40B4-BE49-F238E27FC236}">
                <a16:creationId xmlns:a16="http://schemas.microsoft.com/office/drawing/2014/main" id="{C4157A37-0CB5-C155-1849-CE2FF7CCDA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580" y="2901656"/>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2" name="TextBox 1">
            <a:extLst>
              <a:ext uri="{FF2B5EF4-FFF2-40B4-BE49-F238E27FC236}">
                <a16:creationId xmlns:a16="http://schemas.microsoft.com/office/drawing/2014/main" id="{AB705756-E92A-D09C-4A25-D781D37D4A82}"/>
              </a:ext>
            </a:extLst>
          </p:cNvPr>
          <p:cNvSpPr txBox="1"/>
          <p:nvPr/>
        </p:nvSpPr>
        <p:spPr>
          <a:xfrm>
            <a:off x="8203216" y="6112046"/>
            <a:ext cx="3988784" cy="492443"/>
          </a:xfrm>
          <a:prstGeom prst="rect">
            <a:avLst/>
          </a:prstGeom>
          <a:noFill/>
        </p:spPr>
        <p:txBody>
          <a:bodyPr wrap="none" lIns="0" tIns="0" rIns="0" bIns="0" rtlCol="0">
            <a:spAutoFit/>
          </a:bodyPr>
          <a:lstStyle/>
          <a:p>
            <a:pPr algn="l"/>
            <a:r>
              <a:rPr lang="en-US" sz="1600" noProof="0" dirty="0">
                <a:gradFill>
                  <a:gsLst>
                    <a:gs pos="2917">
                      <a:schemeClr val="tx1"/>
                    </a:gs>
                    <a:gs pos="30000">
                      <a:schemeClr val="tx1"/>
                    </a:gs>
                  </a:gsLst>
                  <a:lin ang="5400000" scaled="0"/>
                </a:gradFill>
              </a:rPr>
              <a:t>Got feedback ? </a:t>
            </a:r>
          </a:p>
          <a:p>
            <a:pPr algn="l"/>
            <a:r>
              <a:rPr lang="en-US" sz="1600" noProof="0" dirty="0">
                <a:gradFill>
                  <a:gsLst>
                    <a:gs pos="2917">
                      <a:schemeClr val="tx1"/>
                    </a:gs>
                    <a:gs pos="30000">
                      <a:schemeClr val="tx1"/>
                    </a:gs>
                  </a:gsLst>
                  <a:lin ang="5400000" scaled="0"/>
                </a:gradFill>
                <a:hlinkClick r:id="rId5"/>
              </a:rPr>
              <a:t>https://aka.ms/WhatsNewCopilot/Feedback</a:t>
            </a:r>
            <a:r>
              <a:rPr lang="en-US" sz="16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90227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grpId="1" nodeType="withEffect">
                                  <p:stCondLst>
                                    <p:cond delay="500"/>
                                  </p:stCondLst>
                                  <p:childTnLst>
                                    <p:animMotion origin="layout" path="M 3.95833E-6 -1.11111E-6 L 3.95833E-6 -0.03704 " pathEditMode="relative" rAng="0" ptsTypes="AA">
                                      <p:cBhvr>
                                        <p:cTn id="17" dur="750" spd="-100000" fill="hold"/>
                                        <p:tgtEl>
                                          <p:spTgt spid="22"/>
                                        </p:tgtEl>
                                        <p:attrNameLst>
                                          <p:attrName>ppt_x</p:attrName>
                                          <p:attrName>ppt_y</p:attrName>
                                        </p:attrNameLst>
                                      </p:cBhvr>
                                      <p:rCtr x="0" y="-1852"/>
                                    </p:animMotion>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42" presetClass="path" presetSubtype="0" decel="100000" fill="hold" grpId="1" nodeType="withEffect">
                                  <p:stCondLst>
                                    <p:cond delay="0"/>
                                  </p:stCondLst>
                                  <p:childTnLst>
                                    <p:animMotion origin="layout" path="M -3.75E-6 2.59259E-6 L -3.75E-6 -0.03704 " pathEditMode="relative" rAng="0" ptsTypes="AA">
                                      <p:cBhvr>
                                        <p:cTn id="23" dur="750" spd="-100000" fill="hold"/>
                                        <p:tgtEl>
                                          <p:spTgt spid="23"/>
                                        </p:tgtEl>
                                        <p:attrNameLst>
                                          <p:attrName>ppt_x</p:attrName>
                                          <p:attrName>ppt_y</p:attrName>
                                        </p:attrNameLst>
                                      </p:cBhvr>
                                      <p:rCtr x="0" y="-1852"/>
                                    </p:animMotion>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42" presetClass="path" presetSubtype="0" decel="100000" fill="hold" grpId="1" nodeType="withEffect">
                                  <p:stCondLst>
                                    <p:cond delay="0"/>
                                  </p:stCondLst>
                                  <p:childTnLst>
                                    <p:animMotion origin="layout" path="M -3.75E-6 2.59259E-6 L -3.75E-6 -0.03704 " pathEditMode="relative" rAng="0" ptsTypes="AA">
                                      <p:cBhvr>
                                        <p:cTn id="31" dur="750" spd="-100000" fill="hold"/>
                                        <p:tgtEl>
                                          <p:spTgt spid="2"/>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2" grpId="1"/>
      <p:bldP spid="23" grpId="0"/>
      <p:bldP spid="23" grpId="1"/>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EBF6-86EC-F6ED-1AD5-C0FEE5E856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66C0C8-9A1A-39E3-1B24-D4D3F491D7B2}"/>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Word, Excel, and PowerPoint Agents from Copilot Chat</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3DE4C71-1E04-E913-151C-80B4C4D972BE}"/>
              </a:ext>
              <a:ext uri="{C183D7F6-B498-43B3-948B-1728B52AA6E4}">
                <adec:decorative xmlns:adec="http://schemas.microsoft.com/office/drawing/2017/decorative" val="1"/>
              </a:ext>
            </a:extLst>
          </p:cNvPr>
          <p:cNvSpPr txBox="1"/>
          <p:nvPr/>
        </p:nvSpPr>
        <p:spPr>
          <a:xfrm>
            <a:off x="5505750" y="1389742"/>
            <a:ext cx="6384716"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641008D-129C-46DC-F10D-FBACD74D1F4A}"/>
              </a:ext>
            </a:extLst>
          </p:cNvPr>
          <p:cNvSpPr txBox="1">
            <a:spLocks/>
          </p:cNvSpPr>
          <p:nvPr/>
        </p:nvSpPr>
        <p:spPr>
          <a:xfrm>
            <a:off x="494562" y="1103539"/>
            <a:ext cx="485095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brings prompt‑driven agents that generate complete, well‑structured drafts, so users can start faster with documents, analyses, and slides.</a:t>
            </a:r>
          </a:p>
          <a:p>
            <a:pPr marL="0" indent="0" fontAlgn="t">
              <a:buNone/>
            </a:pPr>
            <a:endParaRPr lang="en-GB" sz="1800" b="1" dirty="0"/>
          </a:p>
          <a:p>
            <a:pPr fontAlgn="t"/>
            <a:r>
              <a:rPr lang="en-GB" sz="1800" b="1" dirty="0"/>
              <a:t>One‑Prompt Drafts</a:t>
            </a:r>
            <a:r>
              <a:rPr lang="en-GB" sz="1800" dirty="0"/>
              <a:t> — Create new files from a single prompt in Copilot Chat with rich structure and formatting.</a:t>
            </a:r>
          </a:p>
          <a:p>
            <a:pPr fontAlgn="t"/>
            <a:endParaRPr lang="en-GB" sz="1800" dirty="0"/>
          </a:p>
          <a:p>
            <a:pPr fontAlgn="t"/>
            <a:r>
              <a:rPr lang="en-GB" sz="1800" b="1" dirty="0"/>
              <a:t>Faster First Drafts</a:t>
            </a:r>
            <a:r>
              <a:rPr lang="en-GB" sz="1800" dirty="0"/>
              <a:t> — Skip the blank page and move straight to review and iteration.</a:t>
            </a:r>
          </a:p>
          <a:p>
            <a:pPr fontAlgn="t"/>
            <a:endParaRPr lang="en-GB" sz="1800" dirty="0"/>
          </a:p>
          <a:p>
            <a:pPr fontAlgn="t"/>
            <a:r>
              <a:rPr lang="en-GB" sz="1800" b="1" dirty="0"/>
              <a:t>Grounded Access</a:t>
            </a:r>
            <a:r>
              <a:rPr lang="en-GB" sz="1800" dirty="0"/>
              <a:t> — Standard access with web grounding; priority access with web and work grounding for Microsoft 365 Copilot‑licensed users.</a:t>
            </a:r>
          </a:p>
          <a:p>
            <a:pPr marL="0" indent="0" fontAlgn="t">
              <a:buNone/>
            </a:pPr>
            <a:endParaRPr lang="en-GB" sz="1800" dirty="0"/>
          </a:p>
        </p:txBody>
      </p:sp>
      <p:sp>
        <p:nvSpPr>
          <p:cNvPr id="19" name="TextBox 18">
            <a:extLst>
              <a:ext uri="{FF2B5EF4-FFF2-40B4-BE49-F238E27FC236}">
                <a16:creationId xmlns:a16="http://schemas.microsoft.com/office/drawing/2014/main" id="{DCB62AE3-0141-76D7-B3D3-6515E33CBD2C}"/>
              </a:ext>
            </a:extLst>
          </p:cNvPr>
          <p:cNvSpPr txBox="1"/>
          <p:nvPr/>
        </p:nvSpPr>
        <p:spPr>
          <a:xfrm>
            <a:off x="5765181" y="1184370"/>
            <a:ext cx="5864843" cy="50937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Word, Excel, and PowerPoint Agents from Copilot Chat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Image of three overlapping pieces of Microsoft 365 Copilot UI showing the PowerPoint, Word, and Excel agents with example prompts.">
            <a:extLst>
              <a:ext uri="{FF2B5EF4-FFF2-40B4-BE49-F238E27FC236}">
                <a16:creationId xmlns:a16="http://schemas.microsoft.com/office/drawing/2014/main" id="{B2E3A7AF-5430-56B0-C0D5-FBEA53E290D4}"/>
              </a:ext>
            </a:extLst>
          </p:cNvPr>
          <p:cNvPicPr>
            <a:picLocks noChangeAspect="1"/>
          </p:cNvPicPr>
          <p:nvPr/>
        </p:nvPicPr>
        <p:blipFill>
          <a:blip r:embed="rId3"/>
          <a:stretch>
            <a:fillRect/>
          </a:stretch>
        </p:blipFill>
        <p:spPr>
          <a:xfrm>
            <a:off x="6030505" y="2013259"/>
            <a:ext cx="5334194" cy="300081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937EE0EF-EDC1-4E0B-E59B-50D3EFB99D32}"/>
              </a:ext>
            </a:extLst>
          </p:cNvPr>
          <p:cNvSpPr txBox="1"/>
          <p:nvPr/>
        </p:nvSpPr>
        <p:spPr>
          <a:xfrm>
            <a:off x="5765182" y="5125005"/>
            <a:ext cx="5864842" cy="738664"/>
          </a:xfrm>
          <a:prstGeom prst="rect">
            <a:avLst/>
          </a:prstGeom>
          <a:noFill/>
        </p:spPr>
        <p:txBody>
          <a:bodyPr wrap="square">
            <a:spAutoFit/>
          </a:bodyPr>
          <a:lstStyle/>
          <a:p>
            <a:pPr algn="ctr"/>
            <a:r>
              <a:rPr lang="en-GB" sz="1400" dirty="0"/>
              <a:t>For users with a Microsoft 365 Copilot license, and for Copilot Chat users without a Microsoft 365 Copilot license Word, Excel, and PowerPoint Agents are rolling out in February.</a:t>
            </a:r>
            <a:endParaRPr lang="en-US" sz="1400" i="1" noProof="0" dirty="0">
              <a:solidFill>
                <a:srgbClr val="7030A0"/>
              </a:solidFill>
            </a:endParaRPr>
          </a:p>
        </p:txBody>
      </p:sp>
      <p:sp>
        <p:nvSpPr>
          <p:cNvPr id="5" name="TextBox 4">
            <a:extLst>
              <a:ext uri="{FF2B5EF4-FFF2-40B4-BE49-F238E27FC236}">
                <a16:creationId xmlns:a16="http://schemas.microsoft.com/office/drawing/2014/main" id="{0BAF1AAC-EB0F-997E-EA6E-3326FEAB0A55}"/>
              </a:ext>
            </a:extLst>
          </p:cNvPr>
          <p:cNvSpPr txBox="1"/>
          <p:nvPr/>
        </p:nvSpPr>
        <p:spPr>
          <a:xfrm>
            <a:off x="11187223" y="6189816"/>
            <a:ext cx="1004777" cy="415498"/>
          </a:xfrm>
          <a:prstGeom prst="rect">
            <a:avLst/>
          </a:prstGeom>
          <a:noFill/>
        </p:spPr>
        <p:txBody>
          <a:bodyPr wrap="square">
            <a:spAutoFit/>
          </a:bodyPr>
          <a:lstStyle/>
          <a:p>
            <a:pPr algn="l">
              <a:buNone/>
            </a:pPr>
            <a:r>
              <a:rPr lang="en-US" sz="1050" b="0" i="0" dirty="0">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MC1187799</a:t>
            </a:r>
          </a:p>
        </p:txBody>
      </p:sp>
    </p:spTree>
    <p:extLst>
      <p:ext uri="{BB962C8B-B14F-4D97-AF65-F5344CB8AC3E}">
        <p14:creationId xmlns:p14="http://schemas.microsoft.com/office/powerpoint/2010/main" val="206936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925A1-FD9E-9657-AD8E-D1DF56F6D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36AA1-51FF-FB75-2B87-45EE8BFCA779}"/>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Ground Agents on a Copilot Notebook</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51421AD-259F-4084-9169-756817394E95}"/>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4D486DB-B696-6615-B116-FBAF282822FA}"/>
              </a:ext>
            </a:extLst>
          </p:cNvPr>
          <p:cNvSpPr txBox="1">
            <a:spLocks/>
          </p:cNvSpPr>
          <p:nvPr/>
        </p:nvSpPr>
        <p:spPr>
          <a:xfrm>
            <a:off x="469551" y="1194846"/>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Agents can now be grounded on a Copilot Notebook, ensuring responses stay tightly aligned to a user’s specific working context and materials.</a:t>
            </a:r>
          </a:p>
          <a:p>
            <a:pPr marL="0" indent="0" fontAlgn="t">
              <a:buNone/>
            </a:pPr>
            <a:endParaRPr lang="en-GB" sz="1600" b="1" dirty="0"/>
          </a:p>
          <a:p>
            <a:pPr fontAlgn="t"/>
            <a:r>
              <a:rPr lang="en-GB" sz="1600" b="1" dirty="0"/>
              <a:t>Ground agents on a Copilot Notebook</a:t>
            </a:r>
            <a:br>
              <a:rPr lang="en-GB" sz="1600" dirty="0"/>
            </a:br>
            <a:r>
              <a:rPr lang="en-GB" sz="1600" dirty="0"/>
              <a:t>Agents can draw directly from the references, notes, and working materials stored in a Copilot Notebook.</a:t>
            </a:r>
          </a:p>
          <a:p>
            <a:pPr fontAlgn="t"/>
            <a:endParaRPr lang="en-GB" sz="1600" dirty="0"/>
          </a:p>
          <a:p>
            <a:pPr fontAlgn="t"/>
            <a:r>
              <a:rPr lang="en-GB" sz="1600" b="1" dirty="0"/>
              <a:t>Stronger context awareness</a:t>
            </a:r>
            <a:br>
              <a:rPr lang="en-GB" sz="1600" dirty="0"/>
            </a:br>
            <a:r>
              <a:rPr lang="en-GB" sz="1600" dirty="0"/>
              <a:t>Grounding helps agents stay aligned with what the user is actively working on, improving relevance and accuracy.</a:t>
            </a:r>
          </a:p>
          <a:p>
            <a:pPr fontAlgn="t"/>
            <a:endParaRPr lang="en-GB" sz="1600" dirty="0"/>
          </a:p>
          <a:p>
            <a:pPr fontAlgn="t"/>
            <a:r>
              <a:rPr lang="en-GB" sz="1600" b="1" dirty="0"/>
              <a:t>More consistent, tailored responses</a:t>
            </a:r>
            <a:br>
              <a:rPr lang="en-GB" sz="1600" dirty="0"/>
            </a:br>
            <a:r>
              <a:rPr lang="en-GB" sz="1600" dirty="0"/>
              <a:t>By using the same source materials, agents deliver responses that are consistent and better tailored to the user’s work.</a:t>
            </a:r>
          </a:p>
        </p:txBody>
      </p:sp>
      <p:sp>
        <p:nvSpPr>
          <p:cNvPr id="19" name="TextBox 18">
            <a:extLst>
              <a:ext uri="{FF2B5EF4-FFF2-40B4-BE49-F238E27FC236}">
                <a16:creationId xmlns:a16="http://schemas.microsoft.com/office/drawing/2014/main" id="{254627D4-3812-B042-C747-36C34D9C2168}"/>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Ground Agents on a Copilot Notebook</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computer screenshot showing the Notebooks app with a notebook chat open and the option the Explore more agents.">
            <a:extLst>
              <a:ext uri="{FF2B5EF4-FFF2-40B4-BE49-F238E27FC236}">
                <a16:creationId xmlns:a16="http://schemas.microsoft.com/office/drawing/2014/main" id="{AE312340-DD74-63F1-B94D-36B2A6B43F7F}"/>
              </a:ext>
            </a:extLst>
          </p:cNvPr>
          <p:cNvPicPr>
            <a:picLocks noChangeAspect="1"/>
          </p:cNvPicPr>
          <p:nvPr/>
        </p:nvPicPr>
        <p:blipFill>
          <a:blip r:embed="rId3"/>
          <a:stretch>
            <a:fillRect/>
          </a:stretch>
        </p:blipFill>
        <p:spPr>
          <a:xfrm>
            <a:off x="5819565" y="2096588"/>
            <a:ext cx="5638666" cy="3166458"/>
          </a:xfrm>
          <a:prstGeom prst="rect">
            <a:avLst/>
          </a:prstGeom>
        </p:spPr>
      </p:pic>
      <p:sp>
        <p:nvSpPr>
          <p:cNvPr id="8" name="TextBox 7">
            <a:extLst>
              <a:ext uri="{FF2B5EF4-FFF2-40B4-BE49-F238E27FC236}">
                <a16:creationId xmlns:a16="http://schemas.microsoft.com/office/drawing/2014/main" id="{0BA77987-47E6-EED4-762E-82C78F102CB1}"/>
              </a:ext>
            </a:extLst>
          </p:cNvPr>
          <p:cNvSpPr txBox="1"/>
          <p:nvPr/>
        </p:nvSpPr>
        <p:spPr>
          <a:xfrm>
            <a:off x="5911643" y="5517510"/>
            <a:ext cx="5314600" cy="307777"/>
          </a:xfrm>
          <a:prstGeom prst="rect">
            <a:avLst/>
          </a:prstGeom>
          <a:noFill/>
        </p:spPr>
        <p:txBody>
          <a:bodyPr wrap="square">
            <a:spAutoFit/>
          </a:bodyPr>
          <a:lstStyle/>
          <a:p>
            <a:pPr algn="ctr"/>
            <a:r>
              <a:rPr lang="en-GB" sz="1400" dirty="0"/>
              <a:t>This feature is rolling out in February.</a:t>
            </a:r>
            <a:endParaRPr lang="en-US" sz="900" i="1" noProof="0" dirty="0"/>
          </a:p>
        </p:txBody>
      </p:sp>
    </p:spTree>
    <p:extLst>
      <p:ext uri="{BB962C8B-B14F-4D97-AF65-F5344CB8AC3E}">
        <p14:creationId xmlns:p14="http://schemas.microsoft.com/office/powerpoint/2010/main" val="3006974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7332-CE4D-2B91-478B-A887B50CA6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ECC105-FFE3-BC12-2508-0FB0C3386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C44AE99E-337E-41DB-9B59-990878017072}"/>
              </a:ext>
            </a:extLst>
          </p:cNvPr>
          <p:cNvSpPr>
            <a:spLocks noGrp="1"/>
          </p:cNvSpPr>
          <p:nvPr>
            <p:ph type="title"/>
          </p:nvPr>
        </p:nvSpPr>
        <p:spPr>
          <a:xfrm>
            <a:off x="1072105" y="3421793"/>
            <a:ext cx="9144000" cy="498598"/>
          </a:xfrm>
        </p:spPr>
        <p:txBody>
          <a:bodyPr/>
          <a:lstStyle/>
          <a:p>
            <a:r>
              <a:rPr lang="en-US" noProof="0" dirty="0"/>
              <a:t>Copilot Control System</a:t>
            </a:r>
          </a:p>
        </p:txBody>
      </p:sp>
    </p:spTree>
    <p:extLst>
      <p:ext uri="{BB962C8B-B14F-4D97-AF65-F5344CB8AC3E}">
        <p14:creationId xmlns:p14="http://schemas.microsoft.com/office/powerpoint/2010/main" val="24957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2E5D-A94D-A409-9F53-60B49E36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39E5-BFE8-73DA-14F5-9F1221C7FA7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Expanded availability of Copilot Chat Insights in Copilot Dashboard</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D52901-23F0-CA0A-073F-F55753C888C7}"/>
              </a:ext>
              <a:ext uri="{C183D7F6-B498-43B3-948B-1728B52AA6E4}">
                <adec:decorative xmlns:adec="http://schemas.microsoft.com/office/drawing/2017/decorative" val="1"/>
              </a:ext>
            </a:extLst>
          </p:cNvPr>
          <p:cNvSpPr txBox="1"/>
          <p:nvPr/>
        </p:nvSpPr>
        <p:spPr>
          <a:xfrm>
            <a:off x="5505750" y="1389742"/>
            <a:ext cx="6384716"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8668F4B-BB91-4EE9-F617-48DEFC7A083F}"/>
              </a:ext>
            </a:extLst>
          </p:cNvPr>
          <p:cNvSpPr txBox="1">
            <a:spLocks/>
          </p:cNvSpPr>
          <p:nvPr/>
        </p:nvSpPr>
        <p:spPr>
          <a:xfrm>
            <a:off x="453337" y="1168392"/>
            <a:ext cx="493456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Viva expands Copilot Chat Insights to tenants with as few as one Microsoft 365 Copilot license, enabling broader adoption tracking.</a:t>
            </a:r>
          </a:p>
          <a:p>
            <a:pPr marL="0" indent="0" fontAlgn="t">
              <a:buNone/>
            </a:pPr>
            <a:endParaRPr lang="en-GB" sz="1800" dirty="0"/>
          </a:p>
          <a:p>
            <a:pPr fontAlgn="t"/>
            <a:r>
              <a:rPr lang="en-GB" sz="1800" b="1" dirty="0"/>
              <a:t>Lowered Threshold</a:t>
            </a:r>
            <a:r>
              <a:rPr lang="en-GB" sz="1800" dirty="0"/>
              <a:t> — Tenants now need only </a:t>
            </a:r>
            <a:r>
              <a:rPr lang="en-GB" sz="1800" b="1" dirty="0"/>
              <a:t>one</a:t>
            </a:r>
            <a:r>
              <a:rPr lang="en-GB" sz="1800" dirty="0"/>
              <a:t> Microsoft 365 Copilot licence (down from 50) to access Copilot Chat Insights in the Copilot Dashboard.</a:t>
            </a:r>
          </a:p>
          <a:p>
            <a:pPr fontAlgn="t"/>
            <a:endParaRPr lang="en-GB" sz="1800" dirty="0"/>
          </a:p>
          <a:p>
            <a:pPr fontAlgn="t"/>
            <a:r>
              <a:rPr lang="en-GB" sz="1800" b="1" dirty="0"/>
              <a:t>Adoption Analytics</a:t>
            </a:r>
            <a:r>
              <a:rPr lang="en-GB" sz="1800" dirty="0"/>
              <a:t> — View usage over time, group‑level adoption, app‑level breakdowns, and retention.</a:t>
            </a:r>
          </a:p>
          <a:p>
            <a:pPr fontAlgn="t"/>
            <a:endParaRPr lang="en-GB" sz="1800" dirty="0"/>
          </a:p>
          <a:p>
            <a:pPr fontAlgn="t"/>
            <a:r>
              <a:rPr lang="en-GB" sz="1800" b="1" dirty="0"/>
              <a:t>Segmented Views</a:t>
            </a:r>
            <a:r>
              <a:rPr lang="en-GB" sz="1800" dirty="0"/>
              <a:t> — Filter by organizational attributes to uncover patterns.</a:t>
            </a:r>
          </a:p>
        </p:txBody>
      </p:sp>
      <p:sp>
        <p:nvSpPr>
          <p:cNvPr id="19" name="TextBox 18">
            <a:extLst>
              <a:ext uri="{FF2B5EF4-FFF2-40B4-BE49-F238E27FC236}">
                <a16:creationId xmlns:a16="http://schemas.microsoft.com/office/drawing/2014/main" id="{4F544B8A-B712-FF12-7A2F-B5C726AAD1C9}"/>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Chat Insights in Copilot Dashboard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Microsoft Copilot Dashboard showing Copilot Chat adoption trends and total active users.">
            <a:extLst>
              <a:ext uri="{FF2B5EF4-FFF2-40B4-BE49-F238E27FC236}">
                <a16:creationId xmlns:a16="http://schemas.microsoft.com/office/drawing/2014/main" id="{13058FCF-C596-3AB5-E51F-5B138C3E20C5}"/>
              </a:ext>
            </a:extLst>
          </p:cNvPr>
          <p:cNvPicPr>
            <a:picLocks noChangeAspect="1"/>
          </p:cNvPicPr>
          <p:nvPr/>
        </p:nvPicPr>
        <p:blipFill>
          <a:blip r:embed="rId3"/>
          <a:stretch>
            <a:fillRect/>
          </a:stretch>
        </p:blipFill>
        <p:spPr>
          <a:xfrm>
            <a:off x="6142459" y="1625855"/>
            <a:ext cx="5217459" cy="437138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2F9F160-2F6B-7CDF-9206-0A0758EED567}"/>
              </a:ext>
            </a:extLst>
          </p:cNvPr>
          <p:cNvSpPr txBox="1"/>
          <p:nvPr/>
        </p:nvSpPr>
        <p:spPr>
          <a:xfrm>
            <a:off x="5711593" y="5894835"/>
            <a:ext cx="5972017" cy="307777"/>
          </a:xfrm>
          <a:prstGeom prst="rect">
            <a:avLst/>
          </a:prstGeom>
          <a:noFill/>
        </p:spPr>
        <p:txBody>
          <a:bodyPr wrap="square">
            <a:spAutoFit/>
          </a:bodyPr>
          <a:lstStyle/>
          <a:p>
            <a:pPr algn="ctr"/>
            <a:r>
              <a:rPr lang="en-GB" sz="1400" b="0" i="0" dirty="0">
                <a:effectLst/>
                <a:latin typeface="Segoe UI" panose="020B0502040204020203" pitchFamily="34" charset="0"/>
              </a:rPr>
              <a:t>This feature is</a:t>
            </a:r>
            <a:r>
              <a:rPr lang="en-GB" sz="1400" b="0" i="0" dirty="0">
                <a:solidFill>
                  <a:schemeClr val="accent1">
                    <a:lumMod val="75000"/>
                  </a:schemeClr>
                </a:solidFill>
                <a:effectLst/>
                <a:latin typeface="Segoe UI" panose="020B0502040204020203" pitchFamily="34" charset="0"/>
              </a:rPr>
              <a:t>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rolling out in February</a:t>
            </a:r>
            <a:r>
              <a:rPr lang="en-GB" sz="1400" b="0" i="0" dirty="0">
                <a:solidFill>
                  <a:schemeClr val="accent1">
                    <a:lumMod val="75000"/>
                  </a:schemeClr>
                </a:solidFill>
                <a:effectLst/>
                <a:latin typeface="Segoe UI" panose="020B0502040204020203" pitchFamily="34" charset="0"/>
              </a:rPr>
              <a:t>.</a:t>
            </a:r>
            <a:endParaRPr lang="en-US" sz="1100" noProof="0" dirty="0">
              <a:solidFill>
                <a:schemeClr val="accent1">
                  <a:lumMod val="75000"/>
                </a:schemeClr>
              </a:solidFill>
            </a:endParaRPr>
          </a:p>
        </p:txBody>
      </p:sp>
      <p:sp>
        <p:nvSpPr>
          <p:cNvPr id="7" name="TextBox 6">
            <a:extLst>
              <a:ext uri="{FF2B5EF4-FFF2-40B4-BE49-F238E27FC236}">
                <a16:creationId xmlns:a16="http://schemas.microsoft.com/office/drawing/2014/main" id="{D8FEE1E4-8FE6-5A1B-0CE8-70162DB7CE79}"/>
              </a:ext>
            </a:extLst>
          </p:cNvPr>
          <p:cNvSpPr txBox="1"/>
          <p:nvPr/>
        </p:nvSpPr>
        <p:spPr>
          <a:xfrm>
            <a:off x="10470105" y="6224583"/>
            <a:ext cx="1036675"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MC1191915</a:t>
            </a:r>
          </a:p>
        </p:txBody>
      </p:sp>
      <p:sp>
        <p:nvSpPr>
          <p:cNvPr id="9" name="TextBox 8">
            <a:extLst>
              <a:ext uri="{FF2B5EF4-FFF2-40B4-BE49-F238E27FC236}">
                <a16:creationId xmlns:a16="http://schemas.microsoft.com/office/drawing/2014/main" id="{053EB912-9B88-74CD-B79F-13AD79A5F26C}"/>
              </a:ext>
            </a:extLst>
          </p:cNvPr>
          <p:cNvSpPr txBox="1"/>
          <p:nvPr/>
        </p:nvSpPr>
        <p:spPr>
          <a:xfrm>
            <a:off x="11303211" y="6224583"/>
            <a:ext cx="93034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solidFill>
                  <a:schemeClr val="accent1">
                    <a:lumMod val="75000"/>
                  </a:schemeClr>
                </a:solidFill>
                <a:effectLst/>
                <a:latin typeface="Segoe UI" panose="020B0502040204020203" pitchFamily="34" charset="0"/>
                <a:hlinkClick r:id="rId5" tooltip="Microsoft 365 Roadmap ID ‎501581‎">
                  <a:extLst>
                    <a:ext uri="{A12FA001-AC4F-418D-AE19-62706E023703}">
                      <ahyp:hlinkClr xmlns:ahyp="http://schemas.microsoft.com/office/drawing/2018/hyperlinkcolor" val="tx"/>
                    </a:ext>
                  </a:extLst>
                </a:hlinkClick>
              </a:rPr>
              <a:t>501581</a:t>
            </a:r>
            <a:endParaRPr lang="en-US" sz="1050" b="0" i="0" dirty="0">
              <a:solidFill>
                <a:schemeClr val="accent1">
                  <a:lumMod val="75000"/>
                </a:schemeClr>
              </a:solidFill>
              <a:effectLst/>
              <a:latin typeface="Segoe UI" panose="020B0502040204020203" pitchFamily="34" charset="0"/>
            </a:endParaRPr>
          </a:p>
        </p:txBody>
      </p:sp>
    </p:spTree>
    <p:extLst>
      <p:ext uri="{BB962C8B-B14F-4D97-AF65-F5344CB8AC3E}">
        <p14:creationId xmlns:p14="http://schemas.microsoft.com/office/powerpoint/2010/main" val="40054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38D06-F03E-8135-D2F1-3B794115A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25CE3-42D1-730D-A472-251B43AD0DC6}"/>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Drive secure adoption of Copilot with Microsoft Purview</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3837DA7-B8DF-346B-8BCA-4B65449796F6}"/>
              </a:ext>
              <a:ext uri="{C183D7F6-B498-43B3-948B-1728B52AA6E4}">
                <adec:decorative xmlns:adec="http://schemas.microsoft.com/office/drawing/2017/decorative" val="1"/>
              </a:ext>
            </a:extLst>
          </p:cNvPr>
          <p:cNvSpPr txBox="1"/>
          <p:nvPr/>
        </p:nvSpPr>
        <p:spPr>
          <a:xfrm>
            <a:off x="5831792" y="1501254"/>
            <a:ext cx="6079157" cy="478258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ADC3321-47BD-2AC6-5D46-ED37F25D2A54}"/>
              </a:ext>
            </a:extLst>
          </p:cNvPr>
          <p:cNvSpPr txBox="1">
            <a:spLocks/>
          </p:cNvSpPr>
          <p:nvPr/>
        </p:nvSpPr>
        <p:spPr>
          <a:xfrm>
            <a:off x="517195" y="1043883"/>
            <a:ext cx="493231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Purview is integrated into Microsoft 365 admin </a:t>
            </a:r>
            <a:r>
              <a:rPr lang="en-GB" sz="1800" b="1" dirty="0" err="1"/>
              <a:t>center</a:t>
            </a:r>
            <a:r>
              <a:rPr lang="en-GB" sz="1800" b="1" dirty="0"/>
              <a:t> to help admins manage security and governance for Copilot.</a:t>
            </a:r>
          </a:p>
          <a:p>
            <a:pPr fontAlgn="t"/>
            <a:endParaRPr lang="en-GB" sz="1800" dirty="0"/>
          </a:p>
          <a:p>
            <a:pPr fontAlgn="t"/>
            <a:r>
              <a:rPr lang="en-GB" sz="1800" b="1" dirty="0"/>
              <a:t>Risk Visibility</a:t>
            </a:r>
            <a:r>
              <a:rPr lang="en-GB" sz="1800" dirty="0"/>
              <a:t> — Identify oversharing risks and drive remediations from the Copilot overview page.</a:t>
            </a:r>
          </a:p>
          <a:p>
            <a:pPr fontAlgn="t"/>
            <a:endParaRPr lang="en-GB" sz="1800" dirty="0"/>
          </a:p>
          <a:p>
            <a:pPr fontAlgn="t"/>
            <a:r>
              <a:rPr lang="en-GB" sz="1800" b="1" dirty="0"/>
              <a:t>Protect Sensitive Data</a:t>
            </a:r>
            <a:r>
              <a:rPr lang="en-GB" sz="1800" dirty="0"/>
              <a:t> — Understand sensitive data use in Copilot and enable DLP for Copilot policies.</a:t>
            </a:r>
          </a:p>
          <a:p>
            <a:pPr fontAlgn="t"/>
            <a:endParaRPr lang="en-GB" sz="1800" dirty="0"/>
          </a:p>
          <a:p>
            <a:pPr fontAlgn="t"/>
            <a:r>
              <a:rPr lang="en-GB" sz="1800" b="1" dirty="0"/>
              <a:t>Compliance Actions</a:t>
            </a:r>
            <a:r>
              <a:rPr lang="en-GB" sz="1800" dirty="0"/>
              <a:t> — Strengthen data compliance with suggested actions aligned to AI standards.</a:t>
            </a:r>
          </a:p>
          <a:p>
            <a:pPr fontAlgn="t"/>
            <a:endParaRPr lang="en-GB" sz="1800" dirty="0"/>
          </a:p>
        </p:txBody>
      </p:sp>
      <p:sp>
        <p:nvSpPr>
          <p:cNvPr id="19" name="TextBox 18">
            <a:extLst>
              <a:ext uri="{FF2B5EF4-FFF2-40B4-BE49-F238E27FC236}">
                <a16:creationId xmlns:a16="http://schemas.microsoft.com/office/drawing/2014/main" id="{5DEA9DA9-51DD-4B0D-32C9-B15E1E672C4F}"/>
              </a:ext>
            </a:extLst>
          </p:cNvPr>
          <p:cNvSpPr txBox="1"/>
          <p:nvPr/>
        </p:nvSpPr>
        <p:spPr>
          <a:xfrm>
            <a:off x="6214070" y="1315089"/>
            <a:ext cx="5314599"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with Microsoft Purview</a:t>
            </a:r>
          </a:p>
        </p:txBody>
      </p:sp>
      <p:pic>
        <p:nvPicPr>
          <p:cNvPr id="3" name="Picture 2" descr="Microsoft Purview integrated in the Microsoft 365 Admin Center">
            <a:extLst>
              <a:ext uri="{FF2B5EF4-FFF2-40B4-BE49-F238E27FC236}">
                <a16:creationId xmlns:a16="http://schemas.microsoft.com/office/drawing/2014/main" id="{BA302462-B0B0-C082-513E-F0A877A45279}"/>
              </a:ext>
            </a:extLst>
          </p:cNvPr>
          <p:cNvPicPr>
            <a:picLocks noChangeAspect="1"/>
          </p:cNvPicPr>
          <p:nvPr/>
        </p:nvPicPr>
        <p:blipFill>
          <a:blip r:embed="rId3"/>
          <a:srcRect b="7139"/>
          <a:stretch>
            <a:fillRect/>
          </a:stretch>
        </p:blipFill>
        <p:spPr>
          <a:xfrm>
            <a:off x="6434242" y="1991830"/>
            <a:ext cx="4716326" cy="374834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B01C292F-8618-BFA7-D8F4-F1408E07A57C}"/>
              </a:ext>
            </a:extLst>
          </p:cNvPr>
          <p:cNvSpPr txBox="1"/>
          <p:nvPr/>
        </p:nvSpPr>
        <p:spPr>
          <a:xfrm>
            <a:off x="6022556" y="5875223"/>
            <a:ext cx="5539697" cy="307777"/>
          </a:xfrm>
          <a:prstGeom prst="rect">
            <a:avLst/>
          </a:prstGeom>
          <a:noFill/>
        </p:spPr>
        <p:txBody>
          <a:bodyPr wrap="square">
            <a:spAutoFit/>
          </a:bodyPr>
          <a:lstStyle/>
          <a:p>
            <a:pPr algn="ctr"/>
            <a:r>
              <a:rPr lang="en-GB" sz="1400" b="0" i="0" dirty="0">
                <a:solidFill>
                  <a:srgbClr val="1E1E1E"/>
                </a:solidFill>
                <a:effectLst/>
                <a:latin typeface="Segoe UI" panose="020B0502040204020203" pitchFamily="34" charset="0"/>
              </a:rPr>
              <a:t>This feature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rolled out in January</a:t>
            </a:r>
            <a:r>
              <a:rPr lang="en-GB" sz="1400" b="0" i="0" dirty="0">
                <a:solidFill>
                  <a:srgbClr val="1E1E1E"/>
                </a:solidFill>
                <a:effectLst/>
                <a:latin typeface="Segoe UI" panose="020B0502040204020203" pitchFamily="34" charset="0"/>
              </a:rPr>
              <a:t>.</a:t>
            </a:r>
            <a:endParaRPr lang="en-US" sz="1100" noProof="0" dirty="0">
              <a:solidFill>
                <a:srgbClr val="7030A0"/>
              </a:solidFill>
            </a:endParaRPr>
          </a:p>
        </p:txBody>
      </p:sp>
    </p:spTree>
    <p:extLst>
      <p:ext uri="{BB962C8B-B14F-4D97-AF65-F5344CB8AC3E}">
        <p14:creationId xmlns:p14="http://schemas.microsoft.com/office/powerpoint/2010/main" val="92114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6 -3.33333E-6 L -4.166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DBB8-2342-D8D4-1F55-ECADD2D8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2ABD-FDFB-DFA4-6EF7-21C686079EEF}"/>
              </a:ext>
            </a:extLst>
          </p:cNvPr>
          <p:cNvSpPr>
            <a:spLocks noGrp="1"/>
          </p:cNvSpPr>
          <p:nvPr>
            <p:ph type="title"/>
          </p:nvPr>
        </p:nvSpPr>
        <p:spPr>
          <a:xfrm>
            <a:off x="555319" y="459612"/>
            <a:ext cx="11111286"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Redesigned Copilot overview page in the Microsoft 365 admin </a:t>
            </a:r>
            <a:r>
              <a:rPr lang="en-GB" b="1" noProof="0" dirty="0" err="1">
                <a:gradFill>
                  <a:gsLst>
                    <a:gs pos="971">
                      <a:srgbClr val="2897CE"/>
                    </a:gs>
                    <a:gs pos="100000">
                      <a:srgbClr val="8678D6"/>
                    </a:gs>
                  </a:gsLst>
                  <a:lin ang="2700000" scaled="0"/>
                </a:gradFill>
                <a:latin typeface="Segoe UI Semibold"/>
                <a:cs typeface="Segoe UI Semibold"/>
              </a:rPr>
              <a:t>center</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AC6DC3D4-BA2A-D108-4966-96D6BD184091}"/>
              </a:ext>
              <a:ext uri="{C183D7F6-B498-43B3-948B-1728B52AA6E4}">
                <adec:decorative xmlns:adec="http://schemas.microsoft.com/office/drawing/2017/decorative" val="1"/>
              </a:ext>
            </a:extLst>
          </p:cNvPr>
          <p:cNvSpPr txBox="1"/>
          <p:nvPr/>
        </p:nvSpPr>
        <p:spPr>
          <a:xfrm>
            <a:off x="5432156" y="1405413"/>
            <a:ext cx="6427748" cy="450628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D4E8B738-7BA2-B3AA-EF19-940DEB212E0B}"/>
              </a:ext>
            </a:extLst>
          </p:cNvPr>
          <p:cNvSpPr txBox="1">
            <a:spLocks/>
          </p:cNvSpPr>
          <p:nvPr/>
        </p:nvSpPr>
        <p:spPr>
          <a:xfrm>
            <a:off x="525395" y="1065411"/>
            <a:ext cx="4790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The redesigned Copilot overview in Microsoft 365 admin </a:t>
            </a:r>
            <a:r>
              <a:rPr lang="en-GB" sz="1800" b="1" dirty="0" err="1"/>
              <a:t>center</a:t>
            </a:r>
            <a:r>
              <a:rPr lang="en-GB" sz="1800" b="1" dirty="0"/>
              <a:t> centralizes environment state, configurations, and prioritized actions to accelerate adoption.</a:t>
            </a:r>
          </a:p>
          <a:p>
            <a:pPr marL="0" indent="0" fontAlgn="t">
              <a:buNone/>
            </a:pPr>
            <a:endParaRPr lang="en-GB" sz="1800" dirty="0"/>
          </a:p>
          <a:p>
            <a:pPr fontAlgn="t"/>
            <a:r>
              <a:rPr lang="en-GB" sz="1800" b="1" dirty="0"/>
              <a:t>Centralized Insights</a:t>
            </a:r>
            <a:r>
              <a:rPr lang="en-GB" sz="1800" dirty="0"/>
              <a:t> — Unified view across Copilot Chat, agents, and Microsoft 365 Copilot.</a:t>
            </a:r>
          </a:p>
          <a:p>
            <a:pPr fontAlgn="t"/>
            <a:endParaRPr lang="en-GB" sz="1800" dirty="0"/>
          </a:p>
          <a:p>
            <a:pPr fontAlgn="t"/>
            <a:r>
              <a:rPr lang="en-GB" sz="1800" b="1" dirty="0"/>
              <a:t>Actionable Guidance</a:t>
            </a:r>
            <a:r>
              <a:rPr lang="en-GB" sz="1800" dirty="0"/>
              <a:t> — Prioritized recommended actions for security, governance, management, and measurement.</a:t>
            </a:r>
          </a:p>
          <a:p>
            <a:pPr fontAlgn="t"/>
            <a:endParaRPr lang="en-GB" sz="1800" dirty="0"/>
          </a:p>
          <a:p>
            <a:pPr fontAlgn="t"/>
            <a:r>
              <a:rPr lang="en-GB" sz="1800" b="1" dirty="0"/>
              <a:t>Faster Assessment</a:t>
            </a:r>
            <a:r>
              <a:rPr lang="en-GB" sz="1800" dirty="0"/>
              <a:t> — Quickly evaluate readiness and drive tenant‑wide rollout.</a:t>
            </a:r>
          </a:p>
          <a:p>
            <a:pPr marL="0" indent="0" fontAlgn="t">
              <a:buNone/>
            </a:pPr>
            <a:endParaRPr lang="en-GB" sz="1800" dirty="0"/>
          </a:p>
        </p:txBody>
      </p:sp>
      <p:sp>
        <p:nvSpPr>
          <p:cNvPr id="19" name="TextBox 18">
            <a:extLst>
              <a:ext uri="{FF2B5EF4-FFF2-40B4-BE49-F238E27FC236}">
                <a16:creationId xmlns:a16="http://schemas.microsoft.com/office/drawing/2014/main" id="{1BB666CD-8FA3-1C6D-5B86-4B7054003864}"/>
              </a:ext>
            </a:extLst>
          </p:cNvPr>
          <p:cNvSpPr txBox="1"/>
          <p:nvPr/>
        </p:nvSpPr>
        <p:spPr>
          <a:xfrm>
            <a:off x="5746134" y="1176818"/>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Redesigned Copilot overview page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n image of the Copilot overview page in the Microsoft 365 admin center showing top level Copilot adoption insights, along with four other tabs including Security, Usage, Health and About.">
            <a:extLst>
              <a:ext uri="{FF2B5EF4-FFF2-40B4-BE49-F238E27FC236}">
                <a16:creationId xmlns:a16="http://schemas.microsoft.com/office/drawing/2014/main" id="{6676E4F6-5D8D-E240-1373-AA2E1F22B316}"/>
              </a:ext>
            </a:extLst>
          </p:cNvPr>
          <p:cNvPicPr>
            <a:picLocks noChangeAspect="1"/>
          </p:cNvPicPr>
          <p:nvPr/>
        </p:nvPicPr>
        <p:blipFill>
          <a:blip r:embed="rId3"/>
          <a:stretch>
            <a:fillRect/>
          </a:stretch>
        </p:blipFill>
        <p:spPr>
          <a:xfrm>
            <a:off x="5712069" y="1942819"/>
            <a:ext cx="5954536" cy="309945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4AB2783-CA8E-B6D4-BCB6-6754BB0CFC1E}"/>
              </a:ext>
            </a:extLst>
          </p:cNvPr>
          <p:cNvSpPr txBox="1"/>
          <p:nvPr/>
        </p:nvSpPr>
        <p:spPr>
          <a:xfrm>
            <a:off x="5900417" y="5446391"/>
            <a:ext cx="5577840" cy="307777"/>
          </a:xfrm>
          <a:prstGeom prst="rect">
            <a:avLst/>
          </a:prstGeom>
          <a:noFill/>
        </p:spPr>
        <p:txBody>
          <a:bodyPr wrap="square">
            <a:spAutoFit/>
          </a:bodyPr>
          <a:lstStyle/>
          <a:p>
            <a:pPr lvl="0" algn="ctr">
              <a:defRPr/>
            </a:pPr>
            <a:r>
              <a:rPr lang="en-GB" sz="1400" b="0" i="0" dirty="0">
                <a:solidFill>
                  <a:srgbClr val="1E1E1E"/>
                </a:solidFill>
                <a:effectLst/>
                <a:latin typeface="Segoe UI" panose="020B0502040204020203" pitchFamily="34" charset="0"/>
              </a:rPr>
              <a:t>This feature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rolled out in January</a:t>
            </a:r>
            <a:r>
              <a:rPr lang="en-GB" sz="1400" b="0" i="0" dirty="0">
                <a:solidFill>
                  <a:schemeClr val="accent1">
                    <a:lumMod val="75000"/>
                  </a:schemeClr>
                </a:solidFill>
                <a:effectLst/>
                <a:latin typeface="Segoe UI" panose="020B0502040204020203" pitchFamily="34" charset="0"/>
              </a:rPr>
              <a:t>.</a:t>
            </a:r>
            <a:endParaRPr kumimoji="0" lang="en-US" sz="11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Tree>
    <p:extLst>
      <p:ext uri="{BB962C8B-B14F-4D97-AF65-F5344CB8AC3E}">
        <p14:creationId xmlns:p14="http://schemas.microsoft.com/office/powerpoint/2010/main" val="217801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58333E-6 1.48148E-6 L -4.583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C0DD-9CB0-1F8D-5C93-F391D9DAF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A98FE-F6B8-6F30-9A5A-EDC391A52A1C}"/>
              </a:ext>
            </a:extLst>
          </p:cNvPr>
          <p:cNvSpPr>
            <a:spLocks noGrp="1"/>
          </p:cNvSpPr>
          <p:nvPr>
            <p:ph type="title"/>
          </p:nvPr>
        </p:nvSpPr>
        <p:spPr>
          <a:xfrm>
            <a:off x="555319" y="459612"/>
            <a:ext cx="11262138"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 new Copilot readiness page in the Microsoft 365 admin </a:t>
            </a:r>
            <a:r>
              <a:rPr lang="en-GB" b="1" noProof="0" dirty="0" err="1">
                <a:gradFill>
                  <a:gsLst>
                    <a:gs pos="971">
                      <a:srgbClr val="2897CE"/>
                    </a:gs>
                    <a:gs pos="100000">
                      <a:srgbClr val="8678D6"/>
                    </a:gs>
                  </a:gsLst>
                  <a:lin ang="2700000" scaled="0"/>
                </a:gradFill>
                <a:latin typeface="Segoe UI Semibold"/>
                <a:cs typeface="Segoe UI Semibold"/>
              </a:rPr>
              <a:t>center</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EB4EB3F-D36C-3D07-86D3-A5FE99443B34}"/>
              </a:ext>
              <a:ext uri="{C183D7F6-B498-43B3-948B-1728B52AA6E4}">
                <adec:decorative xmlns:adec="http://schemas.microsoft.com/office/drawing/2017/decorative" val="1"/>
              </a:ext>
            </a:extLst>
          </p:cNvPr>
          <p:cNvSpPr txBox="1"/>
          <p:nvPr/>
        </p:nvSpPr>
        <p:spPr>
          <a:xfrm>
            <a:off x="5261674" y="1405414"/>
            <a:ext cx="6555783" cy="459134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EE5B818F-858F-6E54-1496-CF7B87F24ABC}"/>
              </a:ext>
            </a:extLst>
          </p:cNvPr>
          <p:cNvSpPr txBox="1"/>
          <p:nvPr/>
        </p:nvSpPr>
        <p:spPr>
          <a:xfrm>
            <a:off x="555319" y="986081"/>
            <a:ext cx="4682499" cy="5355312"/>
          </a:xfrm>
          <a:prstGeom prst="rect">
            <a:avLst/>
          </a:prstGeom>
          <a:noFill/>
        </p:spPr>
        <p:txBody>
          <a:bodyPr wrap="square">
            <a:spAutoFit/>
          </a:bodyPr>
          <a:lstStyle/>
          <a:p>
            <a:pPr fontAlgn="t"/>
            <a:r>
              <a:rPr lang="en-GB" b="1" dirty="0"/>
              <a:t>A new readiness page organizes recommended settings and progress tracking so IT can plan and sequence a confident Copilot rollout.</a:t>
            </a:r>
          </a:p>
          <a:p>
            <a:pPr fontAlgn="t"/>
            <a:endParaRPr lang="en-GB" b="1" dirty="0"/>
          </a:p>
          <a:p>
            <a:pPr marL="285750" indent="-285750" fontAlgn="t">
              <a:buFont typeface="Arial" panose="020B0604020202020204" pitchFamily="34" charset="0"/>
              <a:buChar char="•"/>
            </a:pPr>
            <a:r>
              <a:rPr lang="en-GB" b="1" dirty="0"/>
              <a:t>Structured Checklist</a:t>
            </a:r>
            <a:r>
              <a:rPr lang="en-GB" dirty="0"/>
              <a:t> — Settings grouped by deployment essentials, end‑user experience, and data security. </a:t>
            </a:r>
          </a:p>
          <a:p>
            <a:pPr marL="285750" indent="-285750" fontAlgn="t">
              <a:buFont typeface="Arial" panose="020B0604020202020204" pitchFamily="34" charset="0"/>
              <a:buChar char="•"/>
            </a:pPr>
            <a:endParaRPr lang="en-GB" b="1" dirty="0"/>
          </a:p>
          <a:p>
            <a:pPr marL="285750" indent="-285750" fontAlgn="t">
              <a:buFont typeface="Arial" panose="020B0604020202020204" pitchFamily="34" charset="0"/>
              <a:buChar char="•"/>
            </a:pPr>
            <a:r>
              <a:rPr lang="en-GB" b="1" dirty="0"/>
              <a:t>Progress Tracking</a:t>
            </a:r>
            <a:r>
              <a:rPr lang="en-GB" dirty="0"/>
              <a:t> — See completion status, user coverage, and guided recommendations in one place. </a:t>
            </a:r>
          </a:p>
          <a:p>
            <a:pPr marL="285750" indent="-285750" fontAlgn="t">
              <a:buFont typeface="Arial" panose="020B0604020202020204" pitchFamily="34" charset="0"/>
              <a:buChar char="•"/>
            </a:pPr>
            <a:endParaRPr lang="en-GB" b="1" dirty="0"/>
          </a:p>
          <a:p>
            <a:pPr marL="285750" indent="-285750" fontAlgn="t">
              <a:buFont typeface="Arial" panose="020B0604020202020204" pitchFamily="34" charset="0"/>
              <a:buChar char="•"/>
            </a:pPr>
            <a:r>
              <a:rPr lang="en-GB" b="1" dirty="0"/>
              <a:t>Confident Deployment</a:t>
            </a:r>
            <a:r>
              <a:rPr lang="en-GB" dirty="0"/>
              <a:t> — Plan, sequence, and deploy Microsoft 365 Copilot consistently. </a:t>
            </a:r>
          </a:p>
          <a:p>
            <a:pPr marL="285750" indent="-285750" fontAlgn="t">
              <a:buFont typeface="Arial" panose="020B0604020202020204" pitchFamily="34" charset="0"/>
              <a:buChar char="•"/>
            </a:pPr>
            <a:endParaRPr lang="en-GB" b="1" dirty="0"/>
          </a:p>
          <a:p>
            <a:pPr marL="285750" indent="-285750" fontAlgn="t">
              <a:buFont typeface="Arial" panose="020B0604020202020204" pitchFamily="34" charset="0"/>
              <a:buChar char="•"/>
            </a:pPr>
            <a:r>
              <a:rPr lang="en-GB" b="1" dirty="0"/>
              <a:t>Rollout Timing</a:t>
            </a:r>
            <a:r>
              <a:rPr lang="en-GB" dirty="0"/>
              <a:t> — Rolled out in January.</a:t>
            </a:r>
          </a:p>
          <a:p>
            <a:pPr fontAlgn="t"/>
            <a:endParaRPr lang="en-GB" dirty="0"/>
          </a:p>
        </p:txBody>
      </p:sp>
      <p:sp>
        <p:nvSpPr>
          <p:cNvPr id="19" name="TextBox 18">
            <a:extLst>
              <a:ext uri="{FF2B5EF4-FFF2-40B4-BE49-F238E27FC236}">
                <a16:creationId xmlns:a16="http://schemas.microsoft.com/office/drawing/2014/main" id="{ECAAC108-E961-4787-3A6A-29E67428E4BA}"/>
              </a:ext>
            </a:extLst>
          </p:cNvPr>
          <p:cNvSpPr txBox="1"/>
          <p:nvPr/>
        </p:nvSpPr>
        <p:spPr>
          <a:xfrm>
            <a:off x="5884914" y="1198763"/>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readiness page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showing the new Settings &gt; Readiness page in the Microsoft 365 admin center, displaying progress completion towards Copilot readiness categories including deployment essentials, data security, and user experience.">
            <a:extLst>
              <a:ext uri="{FF2B5EF4-FFF2-40B4-BE49-F238E27FC236}">
                <a16:creationId xmlns:a16="http://schemas.microsoft.com/office/drawing/2014/main" id="{D5C26ECA-9D82-4036-3291-9B7CE6BDEFED}"/>
              </a:ext>
            </a:extLst>
          </p:cNvPr>
          <p:cNvPicPr>
            <a:picLocks noChangeAspect="1"/>
          </p:cNvPicPr>
          <p:nvPr/>
        </p:nvPicPr>
        <p:blipFill>
          <a:blip r:embed="rId3"/>
          <a:stretch>
            <a:fillRect/>
          </a:stretch>
        </p:blipFill>
        <p:spPr>
          <a:xfrm>
            <a:off x="5569641" y="2117831"/>
            <a:ext cx="5939847" cy="309181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9D7C2AC-597B-7885-160A-11C4A7A0BFB4}"/>
              </a:ext>
            </a:extLst>
          </p:cNvPr>
          <p:cNvSpPr txBox="1"/>
          <p:nvPr/>
        </p:nvSpPr>
        <p:spPr>
          <a:xfrm>
            <a:off x="7134959" y="5488907"/>
            <a:ext cx="2880912" cy="307777"/>
          </a:xfrm>
          <a:prstGeom prst="rect">
            <a:avLst/>
          </a:prstGeom>
          <a:noFill/>
        </p:spPr>
        <p:txBody>
          <a:bodyPr wrap="square">
            <a:spAutoFit/>
          </a:bodyPr>
          <a:lstStyle/>
          <a:p>
            <a:pPr lvl="0"/>
            <a:r>
              <a:rPr lang="en-GB" sz="1400" b="0" i="0" dirty="0">
                <a:solidFill>
                  <a:srgbClr val="1E1E1E"/>
                </a:solidFill>
                <a:effectLst/>
                <a:latin typeface="Segoe UI" panose="020B0502040204020203" pitchFamily="34" charset="0"/>
              </a:rPr>
              <a:t>This feature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rolled out in January</a:t>
            </a:r>
            <a:r>
              <a:rPr lang="en-GB" sz="1400" b="0" i="0" dirty="0">
                <a:solidFill>
                  <a:schemeClr val="accent1">
                    <a:lumMod val="75000"/>
                  </a:schemeClr>
                </a:solidFill>
                <a:effectLst/>
                <a:latin typeface="Segoe UI" panose="020B0502040204020203" pitchFamily="34" charset="0"/>
              </a:rPr>
              <a:t>.</a:t>
            </a:r>
            <a:endParaRPr kumimoji="0" lang="en-US" sz="12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3C7A97B-B648-B48A-F221-F817CA212069}"/>
              </a:ext>
            </a:extLst>
          </p:cNvPr>
          <p:cNvSpPr txBox="1"/>
          <p:nvPr/>
        </p:nvSpPr>
        <p:spPr>
          <a:xfrm>
            <a:off x="10299659" y="6240518"/>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solidFill>
                  <a:schemeClr val="accent1">
                    <a:lumMod val="75000"/>
                  </a:schemeClr>
                </a:solidFill>
                <a:effectLst/>
                <a:latin typeface="Segoe UI" panose="020B0502040204020203" pitchFamily="34" charset="0"/>
                <a:hlinkClick r:id="rId5" tooltip="Microsoft 365 Roadmap ID ‎526793‎">
                  <a:extLst>
                    <a:ext uri="{A12FA001-AC4F-418D-AE19-62706E023703}">
                      <ahyp:hlinkClr xmlns:ahyp="http://schemas.microsoft.com/office/drawing/2018/hyperlinkcolor" val="tx"/>
                    </a:ext>
                  </a:extLst>
                </a:hlinkClick>
              </a:rPr>
              <a:t>526793</a:t>
            </a:r>
            <a:endParaRPr lang="en-US" sz="1050" b="0" i="0" dirty="0">
              <a:solidFill>
                <a:schemeClr val="accent1">
                  <a:lumMod val="75000"/>
                </a:schemeClr>
              </a:solidFill>
              <a:effectLst/>
              <a:latin typeface="Segoe UI" panose="020B0502040204020203" pitchFamily="34" charset="0"/>
            </a:endParaRPr>
          </a:p>
        </p:txBody>
      </p:sp>
      <p:sp>
        <p:nvSpPr>
          <p:cNvPr id="5" name="TextBox 4">
            <a:extLst>
              <a:ext uri="{FF2B5EF4-FFF2-40B4-BE49-F238E27FC236}">
                <a16:creationId xmlns:a16="http://schemas.microsoft.com/office/drawing/2014/main" id="{E3356898-7133-334B-EBF8-6C139C7C267A}"/>
              </a:ext>
            </a:extLst>
          </p:cNvPr>
          <p:cNvSpPr txBox="1"/>
          <p:nvPr/>
        </p:nvSpPr>
        <p:spPr>
          <a:xfrm>
            <a:off x="11272538" y="6240518"/>
            <a:ext cx="1089838"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MC1192665</a:t>
            </a:r>
          </a:p>
        </p:txBody>
      </p:sp>
    </p:spTree>
    <p:extLst>
      <p:ext uri="{BB962C8B-B14F-4D97-AF65-F5344CB8AC3E}">
        <p14:creationId xmlns:p14="http://schemas.microsoft.com/office/powerpoint/2010/main" val="257626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2774-DC8F-4948-2AF9-340123EA1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A8E79-866B-7A3E-FD01-1B92CB473D3D}"/>
              </a:ext>
            </a:extLst>
          </p:cNvPr>
          <p:cNvSpPr>
            <a:spLocks noGrp="1"/>
          </p:cNvSpPr>
          <p:nvPr>
            <p:ph type="title"/>
          </p:nvPr>
        </p:nvSpPr>
        <p:spPr>
          <a:xfrm>
            <a:off x="555319" y="459612"/>
            <a:ext cx="11262138"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Accelerating Microsoft 365 Copilot Adoption with Automated Readiness Assessment</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015177-5DE1-5060-C634-550B19DCCC51}"/>
              </a:ext>
              <a:ext uri="{C183D7F6-B498-43B3-948B-1728B52AA6E4}">
                <adec:decorative xmlns:adec="http://schemas.microsoft.com/office/drawing/2017/decorative" val="1"/>
              </a:ext>
            </a:extLst>
          </p:cNvPr>
          <p:cNvSpPr txBox="1"/>
          <p:nvPr/>
        </p:nvSpPr>
        <p:spPr>
          <a:xfrm>
            <a:off x="6095999" y="1405414"/>
            <a:ext cx="5721457" cy="457008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AFBECE55-AF0D-43AB-C5DA-F7179D6DFF31}"/>
              </a:ext>
            </a:extLst>
          </p:cNvPr>
          <p:cNvSpPr txBox="1"/>
          <p:nvPr/>
        </p:nvSpPr>
        <p:spPr>
          <a:xfrm>
            <a:off x="555319" y="986081"/>
            <a:ext cx="5412157" cy="5663089"/>
          </a:xfrm>
          <a:prstGeom prst="rect">
            <a:avLst/>
          </a:prstGeom>
          <a:noFill/>
        </p:spPr>
        <p:txBody>
          <a:bodyPr wrap="square">
            <a:spAutoFit/>
          </a:bodyPr>
          <a:lstStyle/>
          <a:p>
            <a:pPr fontAlgn="t"/>
            <a:r>
              <a:rPr lang="en-GB" b="1" dirty="0"/>
              <a:t>Automated Copilot Readiness Assessment helps organisations prepare for Microsoft 365 Copilot using fast, API‑driven analysis instead of manual checks.</a:t>
            </a:r>
          </a:p>
          <a:p>
            <a:pPr fontAlgn="t"/>
            <a:endParaRPr lang="en-GB" b="1" dirty="0"/>
          </a:p>
          <a:p>
            <a:pPr marL="285750" indent="-285750" fontAlgn="t">
              <a:buFont typeface="Arial" panose="020B0604020202020204" pitchFamily="34" charset="0"/>
              <a:buChar char="•"/>
            </a:pPr>
            <a:r>
              <a:rPr lang="en-GB" sz="1600" b="1" dirty="0"/>
              <a:t>Minutes, not weeks</a:t>
            </a:r>
            <a:br>
              <a:rPr lang="en-GB" sz="1600" dirty="0"/>
            </a:br>
            <a:r>
              <a:rPr lang="en-GB" sz="1600" dirty="0"/>
              <a:t>Replaces manual questionnaires and discovery with an automated readiness assessment powered by Microsoft APIs.</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End‑to‑end Copilot readiness</a:t>
            </a:r>
            <a:br>
              <a:rPr lang="en-GB" sz="1600" dirty="0"/>
            </a:br>
            <a:r>
              <a:rPr lang="en-GB" sz="1600" dirty="0"/>
              <a:t>Assesses licensing, identity, security, compliance, Power Platform governance, and Copilot Studio in one run.</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Actionable recommendations</a:t>
            </a:r>
            <a:br>
              <a:rPr lang="en-GB" sz="1600" dirty="0"/>
            </a:br>
            <a:r>
              <a:rPr lang="en-GB" sz="1600" dirty="0"/>
              <a:t>Delivers prioritised, Copilot‑specific remediation guidance based on the tenant’s actual configuration.</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Built for scale</a:t>
            </a:r>
            <a:br>
              <a:rPr lang="en-GB" sz="1600" dirty="0"/>
            </a:br>
            <a:r>
              <a:rPr lang="en-GB" sz="1600" dirty="0"/>
              <a:t>Helps IT teams reduce risk and accelerate rollout, while enabling partners to standardise and scale assessments.</a:t>
            </a:r>
          </a:p>
        </p:txBody>
      </p:sp>
      <p:sp>
        <p:nvSpPr>
          <p:cNvPr id="19" name="TextBox 18">
            <a:extLst>
              <a:ext uri="{FF2B5EF4-FFF2-40B4-BE49-F238E27FC236}">
                <a16:creationId xmlns:a16="http://schemas.microsoft.com/office/drawing/2014/main" id="{1B900B43-D0B2-8C84-6DA2-2498A57A49C0}"/>
              </a:ext>
            </a:extLst>
          </p:cNvPr>
          <p:cNvSpPr txBox="1"/>
          <p:nvPr/>
        </p:nvSpPr>
        <p:spPr>
          <a:xfrm>
            <a:off x="6299427" y="1211515"/>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Automated Readiness Assessment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3EDAD41D-BC6D-0813-9B06-1241F0545A89}"/>
              </a:ext>
            </a:extLst>
          </p:cNvPr>
          <p:cNvSpPr txBox="1"/>
          <p:nvPr/>
        </p:nvSpPr>
        <p:spPr>
          <a:xfrm>
            <a:off x="6378333" y="4940858"/>
            <a:ext cx="5156790" cy="523220"/>
          </a:xfrm>
          <a:prstGeom prst="rect">
            <a:avLst/>
          </a:prstGeom>
          <a:noFill/>
        </p:spPr>
        <p:txBody>
          <a:bodyPr wrap="square">
            <a:spAutoFit/>
          </a:bodyPr>
          <a:lstStyle/>
          <a:p>
            <a:pPr algn="ctr"/>
            <a:r>
              <a:rPr lang="en-GB" sz="1400" dirty="0">
                <a:solidFill>
                  <a:schemeClr val="accent1">
                    <a:lumMod val="75000"/>
                  </a:schemeClr>
                </a:solidFill>
                <a:hlinkClick r:id="rId3">
                  <a:extLst>
                    <a:ext uri="{A12FA001-AC4F-418D-AE19-62706E023703}">
                      <ahyp:hlinkClr xmlns:ahyp="http://schemas.microsoft.com/office/drawing/2018/hyperlinkcolor" val="tx"/>
                    </a:ext>
                  </a:extLst>
                </a:hlinkClick>
              </a:rPr>
              <a:t>Accelerating Microsoft 365 Copilot Adoption with Automated Readiness Assessment | Microsoft Community Hub</a:t>
            </a:r>
            <a:endParaRPr lang="en-US" sz="1400" dirty="0">
              <a:solidFill>
                <a:schemeClr val="accent1">
                  <a:lumMod val="75000"/>
                </a:schemeClr>
              </a:solidFill>
            </a:endParaRPr>
          </a:p>
        </p:txBody>
      </p:sp>
      <p:pic>
        <p:nvPicPr>
          <p:cNvPr id="13" name="Picture 12">
            <a:extLst>
              <a:ext uri="{FF2B5EF4-FFF2-40B4-BE49-F238E27FC236}">
                <a16:creationId xmlns:a16="http://schemas.microsoft.com/office/drawing/2014/main" id="{232AB1BF-1CA3-804B-D582-4F678866A21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00502" y="1917142"/>
            <a:ext cx="5413524" cy="2821322"/>
          </a:xfrm>
          <a:prstGeom prst="rect">
            <a:avLst/>
          </a:prstGeom>
        </p:spPr>
      </p:pic>
      <p:sp>
        <p:nvSpPr>
          <p:cNvPr id="15" name="TextBox 14">
            <a:extLst>
              <a:ext uri="{FF2B5EF4-FFF2-40B4-BE49-F238E27FC236}">
                <a16:creationId xmlns:a16="http://schemas.microsoft.com/office/drawing/2014/main" id="{FE5EE3EE-C44A-452C-87D8-E841D29DC0CA}"/>
              </a:ext>
            </a:extLst>
          </p:cNvPr>
          <p:cNvSpPr txBox="1"/>
          <p:nvPr/>
        </p:nvSpPr>
        <p:spPr>
          <a:xfrm>
            <a:off x="6378333" y="5646485"/>
            <a:ext cx="5540681" cy="261610"/>
          </a:xfrm>
          <a:prstGeom prst="rect">
            <a:avLst/>
          </a:prstGeom>
          <a:noFill/>
        </p:spPr>
        <p:txBody>
          <a:bodyPr wrap="square">
            <a:spAutoFit/>
          </a:bodyPr>
          <a:lstStyle/>
          <a:p>
            <a:pPr algn="l"/>
            <a:r>
              <a:rPr lang="en-US" sz="1100" b="0" i="0" dirty="0">
                <a:solidFill>
                  <a:srgbClr val="1E1E1E"/>
                </a:solidFill>
                <a:effectLst/>
                <a:latin typeface="Segoe UI" panose="020B0502040204020203" pitchFamily="34" charset="0"/>
              </a:rPr>
              <a:t>GitHub Repository: </a:t>
            </a:r>
            <a:r>
              <a:rPr lang="en-US" sz="1100" b="0" i="0" dirty="0" err="1">
                <a:solidFill>
                  <a:schemeClr val="accent1">
                    <a:lumMod val="75000"/>
                  </a:schemeClr>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microsoft</a:t>
            </a:r>
            <a:r>
              <a:rPr lang="en-US" sz="1100" b="0" i="0" dirty="0">
                <a:solidFill>
                  <a:schemeClr val="accent1">
                    <a:lumMod val="75000"/>
                  </a:schemeClr>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/m365-copilot-automated-readiness-assessment</a:t>
            </a:r>
            <a:r>
              <a:rPr lang="en-US" sz="1100" b="0" i="0" dirty="0">
                <a:solidFill>
                  <a:schemeClr val="accent1">
                    <a:lumMod val="75000"/>
                  </a:schemeClr>
                </a:solidFill>
                <a:effectLst/>
                <a:latin typeface="Segoe UI" panose="020B0502040204020203" pitchFamily="34" charset="0"/>
              </a:rPr>
              <a:t> </a:t>
            </a:r>
          </a:p>
        </p:txBody>
      </p:sp>
    </p:spTree>
    <p:extLst>
      <p:ext uri="{BB962C8B-B14F-4D97-AF65-F5344CB8AC3E}">
        <p14:creationId xmlns:p14="http://schemas.microsoft.com/office/powerpoint/2010/main" val="2712730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B7E69-3227-86F8-2992-F3EE851D2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42671-0E45-8EE9-4A4A-09913F7C55AB}"/>
              </a:ext>
            </a:extLst>
          </p:cNvPr>
          <p:cNvSpPr>
            <a:spLocks noGrp="1"/>
          </p:cNvSpPr>
          <p:nvPr>
            <p:ph type="title"/>
          </p:nvPr>
        </p:nvSpPr>
        <p:spPr>
          <a:xfrm>
            <a:off x="555319" y="459612"/>
            <a:ext cx="11262138"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General availability of Microsoft 365 Copilot Business</a:t>
            </a:r>
          </a:p>
        </p:txBody>
      </p:sp>
      <p:sp>
        <p:nvSpPr>
          <p:cNvPr id="18" name="TextBox 17">
            <a:extLst>
              <a:ext uri="{FF2B5EF4-FFF2-40B4-BE49-F238E27FC236}">
                <a16:creationId xmlns:a16="http://schemas.microsoft.com/office/drawing/2014/main" id="{0D96E839-155F-C62D-46DE-BA5FB8A26604}"/>
              </a:ext>
              <a:ext uri="{C183D7F6-B498-43B3-948B-1728B52AA6E4}">
                <adec:decorative xmlns:adec="http://schemas.microsoft.com/office/drawing/2017/decorative" val="1"/>
              </a:ext>
            </a:extLst>
          </p:cNvPr>
          <p:cNvSpPr txBox="1"/>
          <p:nvPr/>
        </p:nvSpPr>
        <p:spPr>
          <a:xfrm>
            <a:off x="5996763" y="1405414"/>
            <a:ext cx="5820694" cy="42410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DE451FE6-674A-CD72-E767-45583952FCD3}"/>
              </a:ext>
            </a:extLst>
          </p:cNvPr>
          <p:cNvSpPr txBox="1"/>
          <p:nvPr/>
        </p:nvSpPr>
        <p:spPr>
          <a:xfrm>
            <a:off x="555319" y="986081"/>
            <a:ext cx="5269569" cy="4801314"/>
          </a:xfrm>
          <a:prstGeom prst="rect">
            <a:avLst/>
          </a:prstGeom>
          <a:noFill/>
        </p:spPr>
        <p:txBody>
          <a:bodyPr wrap="square">
            <a:spAutoFit/>
          </a:bodyPr>
          <a:lstStyle/>
          <a:p>
            <a:pPr fontAlgn="t"/>
            <a:r>
              <a:rPr lang="en-GB" b="1" dirty="0"/>
              <a:t>Copilot Business delivers full‑featured, secure AI for small and midsize businesses at a simple, affordable price.</a:t>
            </a:r>
          </a:p>
          <a:p>
            <a:pPr fontAlgn="t"/>
            <a:endParaRPr lang="en-GB" b="1" dirty="0"/>
          </a:p>
          <a:p>
            <a:pPr marL="285750" indent="-285750" fontAlgn="t">
              <a:buFont typeface="Arial" panose="020B0604020202020204" pitchFamily="34" charset="0"/>
              <a:buChar char="•"/>
            </a:pPr>
            <a:r>
              <a:rPr lang="en-GB" b="1" dirty="0"/>
              <a:t>Designed for SMBs</a:t>
            </a:r>
            <a:br>
              <a:rPr lang="en-GB" dirty="0"/>
            </a:br>
            <a:r>
              <a:rPr lang="en-GB" dirty="0"/>
              <a:t>A comprehensive AI solution designed specifically for small and midsize businesses, without compromising on capability or security.</a:t>
            </a:r>
          </a:p>
          <a:p>
            <a:pPr marL="285750" indent="-285750" fontAlgn="t">
              <a:buFont typeface="Arial" panose="020B0604020202020204" pitchFamily="34" charset="0"/>
              <a:buChar char="•"/>
            </a:pPr>
            <a:endParaRPr lang="en-GB" dirty="0"/>
          </a:p>
          <a:p>
            <a:pPr marL="285750" indent="-285750" fontAlgn="t">
              <a:buFont typeface="Arial" panose="020B0604020202020204" pitchFamily="34" charset="0"/>
              <a:buChar char="•"/>
            </a:pPr>
            <a:r>
              <a:rPr lang="en-GB" b="1" dirty="0"/>
              <a:t>Embedded in Microsoft 365 apps</a:t>
            </a:r>
            <a:br>
              <a:rPr lang="en-GB" dirty="0"/>
            </a:br>
            <a:r>
              <a:rPr lang="en-GB" dirty="0"/>
              <a:t>Copilot Business works directly in Word, Excel, PowerPoint, Outlook, and Teams—enhancing the tools SMBs already use every day.</a:t>
            </a:r>
          </a:p>
          <a:p>
            <a:pPr marL="285750" indent="-285750" fontAlgn="t">
              <a:buFont typeface="Arial" panose="020B0604020202020204" pitchFamily="34" charset="0"/>
              <a:buChar char="•"/>
            </a:pPr>
            <a:endParaRPr lang="en-GB" dirty="0"/>
          </a:p>
          <a:p>
            <a:pPr marL="285750" indent="-285750" fontAlgn="t">
              <a:buFont typeface="Arial" panose="020B0604020202020204" pitchFamily="34" charset="0"/>
              <a:buChar char="•"/>
            </a:pPr>
            <a:r>
              <a:rPr lang="en-GB" b="1" dirty="0"/>
              <a:t>Simple pricing, limited‑time savings</a:t>
            </a:r>
            <a:br>
              <a:rPr lang="en-GB" dirty="0"/>
            </a:br>
            <a:r>
              <a:rPr lang="en-GB" dirty="0"/>
              <a:t>USD 21 per user/month, with additional bundle discounts available until </a:t>
            </a:r>
            <a:r>
              <a:rPr lang="en-GB" b="1" dirty="0"/>
              <a:t>31 March 2026</a:t>
            </a:r>
            <a:r>
              <a:rPr lang="en-GB" dirty="0"/>
              <a:t>.</a:t>
            </a:r>
          </a:p>
        </p:txBody>
      </p:sp>
      <p:sp>
        <p:nvSpPr>
          <p:cNvPr id="19" name="TextBox 18">
            <a:extLst>
              <a:ext uri="{FF2B5EF4-FFF2-40B4-BE49-F238E27FC236}">
                <a16:creationId xmlns:a16="http://schemas.microsoft.com/office/drawing/2014/main" id="{B024DB92-93E2-E42C-C02C-122BE9F2E50E}"/>
              </a:ext>
            </a:extLst>
          </p:cNvPr>
          <p:cNvSpPr txBox="1"/>
          <p:nvPr/>
        </p:nvSpPr>
        <p:spPr>
          <a:xfrm>
            <a:off x="6249810" y="1211515"/>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Microsoft Copilot Business is now available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chat outlining the differences between Microsoft 365 Copilot Chat, Microsoft 365 Copilot, and Microsoft 365 Copilot Business">
            <a:extLst>
              <a:ext uri="{FF2B5EF4-FFF2-40B4-BE49-F238E27FC236}">
                <a16:creationId xmlns:a16="http://schemas.microsoft.com/office/drawing/2014/main" id="{3E4E18BC-D312-14C3-FB32-FE19E470D347}"/>
              </a:ext>
            </a:extLst>
          </p:cNvPr>
          <p:cNvPicPr>
            <a:picLocks noChangeAspect="1"/>
          </p:cNvPicPr>
          <p:nvPr/>
        </p:nvPicPr>
        <p:blipFill>
          <a:blip r:embed="rId3"/>
          <a:stretch>
            <a:fillRect/>
          </a:stretch>
        </p:blipFill>
        <p:spPr>
          <a:xfrm>
            <a:off x="6249810" y="2289627"/>
            <a:ext cx="5314599" cy="227874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2E6D8728-D5FF-8E93-E3A8-109F30024494}"/>
              </a:ext>
            </a:extLst>
          </p:cNvPr>
          <p:cNvSpPr txBox="1"/>
          <p:nvPr/>
        </p:nvSpPr>
        <p:spPr>
          <a:xfrm>
            <a:off x="6186388" y="4845819"/>
            <a:ext cx="5540681" cy="523220"/>
          </a:xfrm>
          <a:prstGeom prst="rect">
            <a:avLst/>
          </a:prstGeom>
          <a:noFill/>
        </p:spPr>
        <p:txBody>
          <a:bodyPr wrap="square">
            <a:spAutoFit/>
          </a:bodyPr>
          <a:lstStyle/>
          <a:p>
            <a:pPr algn="ct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Microsoft 365 Copilot Business: The future of work for small businesses | Microsoft 365 Blog</a:t>
            </a:r>
            <a:endParaRPr lang="en-US" sz="1400" dirty="0">
              <a:solidFill>
                <a:schemeClr val="accent1">
                  <a:lumMod val="75000"/>
                </a:schemeClr>
              </a:solidFill>
            </a:endParaRPr>
          </a:p>
        </p:txBody>
      </p:sp>
    </p:spTree>
    <p:extLst>
      <p:ext uri="{BB962C8B-B14F-4D97-AF65-F5344CB8AC3E}">
        <p14:creationId xmlns:p14="http://schemas.microsoft.com/office/powerpoint/2010/main" val="502893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40C2-2DD4-95F3-5550-99EFF4D7A39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F2DC8435-D16F-514F-2773-40B23EC18901}"/>
              </a:ext>
            </a:extLst>
          </p:cNvPr>
          <p:cNvSpPr txBox="1">
            <a:spLocks noGrp="1"/>
          </p:cNvSpPr>
          <p:nvPr>
            <p:ph type="title"/>
          </p:nvPr>
        </p:nvSpPr>
        <p:spPr>
          <a:xfrm>
            <a:off x="1524000" y="2070593"/>
            <a:ext cx="9144000" cy="166199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6000" i="1" noProof="0" dirty="0">
                <a:gradFill>
                  <a:gsLst>
                    <a:gs pos="971">
                      <a:srgbClr val="2897CE"/>
                    </a:gs>
                    <a:gs pos="100000">
                      <a:srgbClr val="8678D6"/>
                    </a:gs>
                  </a:gsLst>
                  <a:lin ang="2700000" scaled="0"/>
                </a:gradFill>
                <a:cs typeface="Segoe UI Semibold"/>
              </a:rPr>
              <a:t>release notes</a:t>
            </a:r>
          </a:p>
        </p:txBody>
      </p:sp>
      <p:sp>
        <p:nvSpPr>
          <p:cNvPr id="3" name="TextBox 2">
            <a:extLst>
              <a:ext uri="{FF2B5EF4-FFF2-40B4-BE49-F238E27FC236}">
                <a16:creationId xmlns:a16="http://schemas.microsoft.com/office/drawing/2014/main" id="{4BAED0B6-C914-1283-B0E3-29DE9A1F9B6D}"/>
              </a:ext>
            </a:extLst>
          </p:cNvPr>
          <p:cNvSpPr txBox="1"/>
          <p:nvPr/>
        </p:nvSpPr>
        <p:spPr>
          <a:xfrm>
            <a:off x="2647426" y="6292872"/>
            <a:ext cx="6897147" cy="400110"/>
          </a:xfrm>
          <a:prstGeom prst="rect">
            <a:avLst/>
          </a:prstGeom>
          <a:noFill/>
        </p:spPr>
        <p:txBody>
          <a:bodyPr wrap="square">
            <a:spAutoFit/>
          </a:bodyPr>
          <a:lstStyle/>
          <a:p>
            <a:r>
              <a:rPr lang="en-US" sz="2000" noProof="0" dirty="0">
                <a:hlinkClick r:id="rId3"/>
              </a:rPr>
              <a:t>Release Notes for Microsoft 365 Copilot | Microsoft Learn</a:t>
            </a:r>
            <a:endParaRPr lang="en-US" sz="2000" noProof="0" dirty="0"/>
          </a:p>
        </p:txBody>
      </p:sp>
      <p:pic>
        <p:nvPicPr>
          <p:cNvPr id="2" name="!Copilot">
            <a:extLst>
              <a:ext uri="{FF2B5EF4-FFF2-40B4-BE49-F238E27FC236}">
                <a16:creationId xmlns:a16="http://schemas.microsoft.com/office/drawing/2014/main" id="{B755829F-AE14-C81A-94BC-BCB4716405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907"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9" name="TextBox 8">
            <a:extLst>
              <a:ext uri="{FF2B5EF4-FFF2-40B4-BE49-F238E27FC236}">
                <a16:creationId xmlns:a16="http://schemas.microsoft.com/office/drawing/2014/main" id="{9D425984-FC3D-26AB-D6F8-9C3E3BDE1B0E}"/>
              </a:ext>
            </a:extLst>
          </p:cNvPr>
          <p:cNvSpPr txBox="1"/>
          <p:nvPr/>
        </p:nvSpPr>
        <p:spPr>
          <a:xfrm>
            <a:off x="2008190" y="4171369"/>
            <a:ext cx="8175617" cy="1200329"/>
          </a:xfrm>
          <a:prstGeom prst="rect">
            <a:avLst/>
          </a:prstGeom>
          <a:noFill/>
        </p:spPr>
        <p:txBody>
          <a:bodyPr wrap="square">
            <a:spAutoFit/>
          </a:bodyPr>
          <a:lstStyle/>
          <a:p>
            <a:pPr algn="ctr"/>
            <a:r>
              <a:rPr lang="en-US" sz="2400" i="1" noProof="0" dirty="0">
                <a:solidFill>
                  <a:srgbClr val="161616"/>
                </a:solidFill>
                <a:latin typeface="Segoe UI" panose="020B0502040204020203" pitchFamily="34" charset="0"/>
              </a:rPr>
              <a:t>L</a:t>
            </a:r>
            <a:r>
              <a:rPr lang="en-US" sz="2400" b="0" i="1" noProof="0" dirty="0">
                <a:solidFill>
                  <a:srgbClr val="161616"/>
                </a:solidFill>
                <a:effectLst/>
                <a:latin typeface="Segoe UI" panose="020B0502040204020203" pitchFamily="34" charset="0"/>
              </a:rPr>
              <a:t>atest features and improvements for Microsoft 365 Copilot. </a:t>
            </a:r>
          </a:p>
          <a:p>
            <a:pPr algn="ctr"/>
            <a:r>
              <a:rPr lang="en-US" sz="2400" b="0" i="1" noProof="0" dirty="0">
                <a:solidFill>
                  <a:srgbClr val="161616"/>
                </a:solidFill>
                <a:effectLst/>
                <a:latin typeface="Segoe UI" panose="020B0502040204020203" pitchFamily="34" charset="0"/>
              </a:rPr>
              <a:t>It includes changes that are generally available </a:t>
            </a:r>
          </a:p>
          <a:p>
            <a:pPr algn="ctr"/>
            <a:r>
              <a:rPr lang="en-US" sz="2400" b="0" i="1" noProof="0" dirty="0">
                <a:solidFill>
                  <a:srgbClr val="161616"/>
                </a:solidFill>
                <a:effectLst/>
                <a:latin typeface="Segoe UI" panose="020B0502040204020203" pitchFamily="34" charset="0"/>
              </a:rPr>
              <a:t>(Current Channel for Microsoft 365 apps) </a:t>
            </a:r>
            <a:endParaRPr lang="en-US" sz="2400" i="1" noProof="0" dirty="0"/>
          </a:p>
        </p:txBody>
      </p:sp>
      <p:grpSp>
        <p:nvGrpSpPr>
          <p:cNvPr id="5" name="Group 4">
            <a:extLst>
              <a:ext uri="{FF2B5EF4-FFF2-40B4-BE49-F238E27FC236}">
                <a16:creationId xmlns:a16="http://schemas.microsoft.com/office/drawing/2014/main" id="{0D216F4E-477A-4DDC-02F4-A58CA16AF091}"/>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6" name="Diagonal Stripe 5">
              <a:extLst>
                <a:ext uri="{FF2B5EF4-FFF2-40B4-BE49-F238E27FC236}">
                  <a16:creationId xmlns:a16="http://schemas.microsoft.com/office/drawing/2014/main" id="{834E9F50-97FD-FC81-49B5-393723379A70}"/>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7" name="TextBox 6">
              <a:extLst>
                <a:ext uri="{FF2B5EF4-FFF2-40B4-BE49-F238E27FC236}">
                  <a16:creationId xmlns:a16="http://schemas.microsoft.com/office/drawing/2014/main" id="{ED16C745-4E3B-E835-8044-4E0AB179329F}"/>
                </a:ext>
              </a:extLst>
            </p:cNvPr>
            <p:cNvSpPr txBox="1"/>
            <p:nvPr/>
          </p:nvSpPr>
          <p:spPr>
            <a:xfrm rot="2502686">
              <a:off x="10830526" y="609465"/>
              <a:ext cx="1359174"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54763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3.33333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42" presetClass="path" presetSubtype="0" decel="100000" fill="hold" grpId="1" nodeType="withEffect">
                                  <p:stCondLst>
                                    <p:cond delay="0"/>
                                  </p:stCondLst>
                                  <p:childTnLst>
                                    <p:animMotion origin="layout" path="M 0 -3.33333E-6 L 0 0.01968 " pathEditMode="relative" rAng="0" ptsTypes="AA">
                                      <p:cBhvr>
                                        <p:cTn id="16" dur="500" spd="-100000" fill="hold"/>
                                        <p:tgtEl>
                                          <p:spTgt spid="9"/>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5BF2-1C18-4D55-E9BC-9C7C7E11E9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860491-5957-5372-4086-5CC8199DA0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2381CC-C182-08B1-DDC1-824D1F6DCBCC}"/>
              </a:ext>
              <a:ext uri="{C183D7F6-B498-43B3-948B-1728B52AA6E4}">
                <adec:decorative xmlns:adec="http://schemas.microsoft.com/office/drawing/2017/decorative" val="1"/>
              </a:ext>
            </a:extLst>
          </p:cNvPr>
          <p:cNvSpPr txBox="1"/>
          <p:nvPr/>
        </p:nvSpPr>
        <p:spPr>
          <a:xfrm>
            <a:off x="6096000" y="1328227"/>
            <a:ext cx="6014889"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E0DFCD3-4206-48DC-0816-C7DF984E6869}"/>
              </a:ext>
              <a:ext uri="{C183D7F6-B498-43B3-948B-1728B52AA6E4}">
                <adec:decorative xmlns:adec="http://schemas.microsoft.com/office/drawing/2017/decorative" val="1"/>
              </a:ext>
            </a:extLst>
          </p:cNvPr>
          <p:cNvSpPr txBox="1"/>
          <p:nvPr/>
        </p:nvSpPr>
        <p:spPr>
          <a:xfrm>
            <a:off x="156604" y="1328227"/>
            <a:ext cx="5831687"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CD21D22A-4A2E-C45B-DA01-1CC71C270954}"/>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What’s new in 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January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F14F86A4-3C4A-B9E2-8E83-E96C76E6E4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89350A8B-5495-94C4-A1FA-30D0F042765F}"/>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76798B32-ADA7-72FA-DCFA-C244D13FF8E3}"/>
              </a:ext>
            </a:extLst>
          </p:cNvPr>
          <p:cNvSpPr txBox="1"/>
          <p:nvPr/>
        </p:nvSpPr>
        <p:spPr>
          <a:xfrm>
            <a:off x="0" y="1393922"/>
            <a:ext cx="5988291"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Expanded availability of Copilot Chat Insights in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Drive secure adoption of Copilot with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overview and readiness report in Microsoft 365 admin </a:t>
            </a:r>
            <a:r>
              <a:rPr lang="en-GB" sz="1600" dirty="0" err="1">
                <a:latin typeface="Segoe UI" panose="020B0502040204020203" pitchFamily="34" charset="0"/>
                <a:cs typeface="Segoe UI" panose="020B0502040204020203" pitchFamily="34" charset="0"/>
              </a:rPr>
              <a:t>center</a:t>
            </a:r>
            <a:endParaRPr lang="en-GB" sz="16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Accelerating Microsoft 365 Copilot Adoption with Automated Readiness Assessment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Microsoft 365 Copilot Business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35BB99F8-4983-B9F3-781E-939D9976DFAF}"/>
              </a:ext>
              <a:ext uri="{C183D7F6-B498-43B3-948B-1728B52AA6E4}">
                <adec:decorative xmlns:adec="http://schemas.microsoft.com/office/drawing/2017/decorative" val="1"/>
              </a:ext>
            </a:extLst>
          </p:cNvPr>
          <p:cNvSpPr txBox="1"/>
          <p:nvPr/>
        </p:nvSpPr>
        <p:spPr>
          <a:xfrm>
            <a:off x="156605" y="4725050"/>
            <a:ext cx="5831686"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ABCE318-3C0E-F16E-F8FD-F0C935935B4F}"/>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F1BABFD2-5EE8-999E-3417-24F70A880D92}"/>
              </a:ext>
            </a:extLst>
          </p:cNvPr>
          <p:cNvSpPr txBox="1"/>
          <p:nvPr/>
        </p:nvSpPr>
        <p:spPr>
          <a:xfrm>
            <a:off x="81112" y="4876080"/>
            <a:ext cx="5907180" cy="152381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 Excel, and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Word, Excel, and PowerPoint Agents from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Ground Agents on a Copilot Notebook</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C61416EB-B728-4325-91D8-6EEB1431787E}"/>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135455C4-36E7-A385-AD14-E0DF62C509CD}"/>
              </a:ext>
            </a:extLst>
          </p:cNvPr>
          <p:cNvSpPr txBox="1"/>
          <p:nvPr/>
        </p:nvSpPr>
        <p:spPr>
          <a:xfrm>
            <a:off x="5988291" y="1393575"/>
            <a:ext cx="6203709" cy="5228098"/>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GPT-5.2 in Microsoft 365 Copilot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Voice chats reference memory in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Copilot in Outlook mobile now offers an interactive voice experience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Implicit grounding on emails and text in Copilot Chat in Outlook</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Common email triage actions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Set up automatic replies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Locally stored modern workbooks for Copilot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View-only mode for Copilot in PowerPoint and 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more control when creating presentations with Copilot in PowerPoint. </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source specific filters in Copilot Search</a:t>
            </a: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07225E1-0E3E-8BDD-936C-102AF911F797}"/>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378057FC-03B6-5FCA-273C-7093A522881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96BF5DD0-FECD-1105-F39B-898E9F95C64E}"/>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004642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44EE0-7509-DF64-BD11-77E3E573A1C6}"/>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FD22ECE4-43FF-D2AF-1D4B-BA305DCCDE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5889" y="155613"/>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96" name="Group 95">
            <a:extLst>
              <a:ext uri="{FF2B5EF4-FFF2-40B4-BE49-F238E27FC236}">
                <a16:creationId xmlns:a16="http://schemas.microsoft.com/office/drawing/2014/main" id="{88D954E1-B881-2608-2F68-D9127B3D2A99}"/>
              </a:ext>
              <a:ext uri="{C183D7F6-B498-43B3-948B-1728B52AA6E4}">
                <adec:decorative xmlns:adec="http://schemas.microsoft.com/office/drawing/2017/decorative" val="1"/>
              </a:ext>
            </a:extLst>
          </p:cNvPr>
          <p:cNvGrpSpPr/>
          <p:nvPr/>
        </p:nvGrpSpPr>
        <p:grpSpPr>
          <a:xfrm>
            <a:off x="10814378" y="499"/>
            <a:ext cx="1377614" cy="1219186"/>
            <a:chOff x="10404657" y="488"/>
            <a:chExt cx="1786476" cy="1955102"/>
          </a:xfrm>
          <a:solidFill>
            <a:srgbClr val="727372"/>
          </a:solidFill>
        </p:grpSpPr>
        <p:sp>
          <p:nvSpPr>
            <p:cNvPr id="97" name="Diagonal Stripe 96">
              <a:extLst>
                <a:ext uri="{FF2B5EF4-FFF2-40B4-BE49-F238E27FC236}">
                  <a16:creationId xmlns:a16="http://schemas.microsoft.com/office/drawing/2014/main" id="{1556580D-8B2D-749D-0E74-08318D0A441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8630DDEF-6634-FF03-928F-F4A4E5C42E71}"/>
                </a:ext>
              </a:extLst>
            </p:cNvPr>
            <p:cNvSpPr txBox="1"/>
            <p:nvPr/>
          </p:nvSpPr>
          <p:spPr>
            <a:xfrm rot="2502686">
              <a:off x="10849568" y="609465"/>
              <a:ext cx="1321092"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lang="en-US" sz="1100" kern="0" spc="-71" noProof="0" dirty="0">
                  <a:solidFill>
                    <a:srgbClr val="5C5AD4"/>
                  </a:solidFill>
                  <a:latin typeface="Segoe UI Semibold"/>
                </a:rPr>
                <a:t>2</a:t>
              </a:r>
              <a:r>
                <a:rPr lang="en-US" sz="1100" kern="0" spc="-71" baseline="30000" noProof="0" dirty="0">
                  <a:solidFill>
                    <a:srgbClr val="5C5AD4"/>
                  </a:solidFill>
                  <a:latin typeface="Segoe UI Semibold"/>
                </a:rPr>
                <a:t>nd</a:t>
              </a:r>
              <a:r>
                <a:rPr lang="en-US" sz="1100" kern="0" spc="-71" noProof="0" dirty="0">
                  <a:solidFill>
                    <a:srgbClr val="5C5AD4"/>
                  </a:solidFill>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
        <p:nvSpPr>
          <p:cNvPr id="11" name="Title 1">
            <a:extLst>
              <a:ext uri="{FF2B5EF4-FFF2-40B4-BE49-F238E27FC236}">
                <a16:creationId xmlns:a16="http://schemas.microsoft.com/office/drawing/2014/main" id="{CBD9A447-32FB-A654-3FF6-C0F399AF5BDC}"/>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January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45" name="TextBox 44">
            <a:extLst>
              <a:ext uri="{FF2B5EF4-FFF2-40B4-BE49-F238E27FC236}">
                <a16:creationId xmlns:a16="http://schemas.microsoft.com/office/drawing/2014/main" id="{799001FE-F415-F9C4-903D-C6BD9B6395C8}"/>
              </a:ext>
              <a:ext uri="{C183D7F6-B498-43B3-948B-1728B52AA6E4}">
                <adec:decorative xmlns:adec="http://schemas.microsoft.com/office/drawing/2017/decorative" val="1"/>
              </a:ext>
            </a:extLst>
          </p:cNvPr>
          <p:cNvSpPr txBox="1"/>
          <p:nvPr/>
        </p:nvSpPr>
        <p:spPr>
          <a:xfrm>
            <a:off x="99794" y="938495"/>
            <a:ext cx="6983394" cy="1075191"/>
          </a:xfrm>
          <a:prstGeom prst="roundRect">
            <a:avLst>
              <a:gd name="adj" fmla="val 1287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61316AAC-4683-5017-1AC9-2F450F3F21EF}"/>
              </a:ext>
            </a:extLst>
          </p:cNvPr>
          <p:cNvSpPr txBox="1"/>
          <p:nvPr/>
        </p:nvSpPr>
        <p:spPr>
          <a:xfrm>
            <a:off x="197755" y="751426"/>
            <a:ext cx="3056269"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Chat (3)</a:t>
            </a:r>
          </a:p>
        </p:txBody>
      </p:sp>
      <p:sp>
        <p:nvSpPr>
          <p:cNvPr id="47" name="TextBox 46">
            <a:extLst>
              <a:ext uri="{FF2B5EF4-FFF2-40B4-BE49-F238E27FC236}">
                <a16:creationId xmlns:a16="http://schemas.microsoft.com/office/drawing/2014/main" id="{F89BEC94-3C14-3851-C500-9D03AAA295CF}"/>
              </a:ext>
            </a:extLst>
          </p:cNvPr>
          <p:cNvSpPr txBox="1"/>
          <p:nvPr/>
        </p:nvSpPr>
        <p:spPr>
          <a:xfrm>
            <a:off x="39453" y="990396"/>
            <a:ext cx="7009362" cy="954107"/>
          </a:xfrm>
          <a:prstGeom prst="rect">
            <a:avLst/>
          </a:prstGeom>
          <a:noFill/>
        </p:spPr>
        <p:txBody>
          <a:bodyPr wrap="square">
            <a:spAutoFit/>
          </a:bodyPr>
          <a:lstStyle/>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model selector now offers GPT‑5.2 [Android, Windows, iOS, Mac,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icon visibility in Microsoft Edge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Search for meetings by organizer using Copilot Chat [Windows]</a:t>
            </a:r>
            <a:endParaRPr lang="en-US" sz="1400" noProof="0"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EB2BC1AB-5220-52D2-B7AA-2D9456B06394}"/>
              </a:ext>
              <a:ext uri="{C183D7F6-B498-43B3-948B-1728B52AA6E4}">
                <adec:decorative xmlns:adec="http://schemas.microsoft.com/office/drawing/2017/decorative" val="1"/>
              </a:ext>
            </a:extLst>
          </p:cNvPr>
          <p:cNvSpPr txBox="1"/>
          <p:nvPr/>
        </p:nvSpPr>
        <p:spPr>
          <a:xfrm>
            <a:off x="99794" y="2148717"/>
            <a:ext cx="6983394" cy="4427785"/>
          </a:xfrm>
          <a:prstGeom prst="roundRect">
            <a:avLst>
              <a:gd name="adj" fmla="val 499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E9E0E7DF-BE1C-9A43-45ED-A9004A6A59C3}"/>
              </a:ext>
            </a:extLst>
          </p:cNvPr>
          <p:cNvSpPr txBox="1">
            <a:spLocks noChangeAspect="1"/>
          </p:cNvSpPr>
          <p:nvPr/>
        </p:nvSpPr>
        <p:spPr>
          <a:xfrm>
            <a:off x="203458" y="2054238"/>
            <a:ext cx="3050566" cy="2922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extensibility (</a:t>
            </a:r>
            <a:r>
              <a:rPr lang="en-US" sz="1600" dirty="0">
                <a:solidFill>
                  <a:srgbClr val="FFFFFF"/>
                </a:solidFill>
                <a:latin typeface="Segoe UI Semibold" panose="020B0502040204020203" pitchFamily="34" charset="0"/>
                <a:cs typeface="Segoe UI Semibold" panose="020B0502040204020203" pitchFamily="34" charset="0"/>
              </a:rPr>
              <a:t>15</a:t>
            </a:r>
            <a:r>
              <a:rPr lang="en-US" sz="1600" noProof="0" dirty="0">
                <a:solidFill>
                  <a:srgbClr val="FFFFFF"/>
                </a:solidFill>
                <a:latin typeface="Segoe UI Semibold" panose="020B0502040204020203" pitchFamily="34" charset="0"/>
                <a:cs typeface="Segoe UI Semibold" panose="020B0502040204020203" pitchFamily="34" charset="0"/>
              </a:rPr>
              <a:t>)</a:t>
            </a:r>
          </a:p>
        </p:txBody>
      </p:sp>
      <p:sp>
        <p:nvSpPr>
          <p:cNvPr id="18" name="TextBox 17">
            <a:extLst>
              <a:ext uri="{FF2B5EF4-FFF2-40B4-BE49-F238E27FC236}">
                <a16:creationId xmlns:a16="http://schemas.microsoft.com/office/drawing/2014/main" id="{91E31E16-578A-33AE-3A44-35402A8A1308}"/>
              </a:ext>
            </a:extLst>
          </p:cNvPr>
          <p:cNvSpPr txBox="1"/>
          <p:nvPr/>
        </p:nvSpPr>
        <p:spPr>
          <a:xfrm>
            <a:off x="121430" y="2331553"/>
            <a:ext cx="6525030" cy="4137671"/>
          </a:xfrm>
          <a:prstGeom prst="rect">
            <a:avLst/>
          </a:prstGeom>
          <a:noFill/>
        </p:spPr>
        <p:txBody>
          <a:bodyPr wrap="square">
            <a:spAutoFit/>
          </a:bodyPr>
          <a:lstStyle/>
          <a:p>
            <a:pPr marL="285750" indent="-285750" fontAlgn="t">
              <a:lnSpc>
                <a:spcPts val="1500"/>
              </a:lnSpc>
              <a:buFont typeface="Arial" panose="020B0604020202020204" pitchFamily="34" charset="0"/>
              <a:buChar char="•"/>
            </a:pPr>
            <a:r>
              <a:rPr lang="en-US" sz="1400" dirty="0">
                <a:latin typeface="Segoe UI" panose="020B0502040204020203" pitchFamily="34" charset="0"/>
              </a:rPr>
              <a:t>Advanced understanding for comments and attachments in SNOW KB and Azure DevOps connectors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Build smarter agents with GPT‑5 in Agent Builder [Android, Windows, iOS, Mac,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Bring your own Microsoft Foundry agents into Microsoft 365 Copilot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Connect Dropbox for smarter Copilot file access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Connect Microsoft 365 Copilot with Guru for enhanced insights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Copy an agent from Agent Builder to Copilot Studio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Expand Copilot Agents with Mail, People, and Meeting Insights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Generate icons using AI in Agent Builder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Generate Office documents from agents in Copilot Studio lite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Improve relevance and personalization by connecting user identities across data sources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Publish Azure AI Foundry agents to Copilot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Simplified ServiceNow tickets setup with per-table ACL rules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Smart document management with Google Drive integration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Template-based knowledge ingestion for ServiceNow Knowledge Connector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Users can leverage multi-agent workflows [Windows, Web]</a:t>
            </a:r>
          </a:p>
        </p:txBody>
      </p:sp>
      <p:sp>
        <p:nvSpPr>
          <p:cNvPr id="73" name="TextBox 72">
            <a:extLst>
              <a:ext uri="{FF2B5EF4-FFF2-40B4-BE49-F238E27FC236}">
                <a16:creationId xmlns:a16="http://schemas.microsoft.com/office/drawing/2014/main" id="{FEE898CA-6E33-B43D-C2B3-EC659B6F53A1}"/>
              </a:ext>
              <a:ext uri="{C183D7F6-B498-43B3-948B-1728B52AA6E4}">
                <adec:decorative xmlns:adec="http://schemas.microsoft.com/office/drawing/2017/decorative" val="1"/>
              </a:ext>
            </a:extLst>
          </p:cNvPr>
          <p:cNvSpPr txBox="1"/>
          <p:nvPr/>
        </p:nvSpPr>
        <p:spPr>
          <a:xfrm>
            <a:off x="7328848" y="1022666"/>
            <a:ext cx="4735348" cy="689546"/>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A4BD5D4F-67E7-912C-7E4B-5F5C96EC0268}"/>
              </a:ext>
            </a:extLst>
          </p:cNvPr>
          <p:cNvSpPr txBox="1"/>
          <p:nvPr/>
        </p:nvSpPr>
        <p:spPr>
          <a:xfrm>
            <a:off x="7416735" y="885123"/>
            <a:ext cx="3397642"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PowerPoint (1)</a:t>
            </a:r>
          </a:p>
        </p:txBody>
      </p:sp>
      <p:sp>
        <p:nvSpPr>
          <p:cNvPr id="75" name="TextBox 74">
            <a:extLst>
              <a:ext uri="{FF2B5EF4-FFF2-40B4-BE49-F238E27FC236}">
                <a16:creationId xmlns:a16="http://schemas.microsoft.com/office/drawing/2014/main" id="{F71FAB3E-8BED-7C40-5344-5CA2CA373013}"/>
              </a:ext>
            </a:extLst>
          </p:cNvPr>
          <p:cNvSpPr txBox="1"/>
          <p:nvPr/>
        </p:nvSpPr>
        <p:spPr>
          <a:xfrm>
            <a:off x="7202228" y="1151017"/>
            <a:ext cx="4812634" cy="523220"/>
          </a:xfrm>
          <a:prstGeom prst="rect">
            <a:avLst/>
          </a:prstGeom>
          <a:noFill/>
        </p:spPr>
        <p:txBody>
          <a:bodyPr wrap="square">
            <a:spAutoFit/>
          </a:bodyPr>
          <a:lstStyle/>
          <a:p>
            <a:pPr marL="385200" indent="-285750">
              <a:buFont typeface="Arial" panose="020B0604020202020204" pitchFamily="34" charset="0"/>
              <a:buChar char="•"/>
            </a:pPr>
            <a:r>
              <a:rPr lang="en-GB" sz="1400" dirty="0"/>
              <a:t>Use Copilot to get a detailed and contextual explanation</a:t>
            </a:r>
            <a:endParaRPr lang="en-US" sz="1400" noProof="0" dirty="0"/>
          </a:p>
        </p:txBody>
      </p:sp>
      <p:sp>
        <p:nvSpPr>
          <p:cNvPr id="34" name="TextBox 33">
            <a:extLst>
              <a:ext uri="{FF2B5EF4-FFF2-40B4-BE49-F238E27FC236}">
                <a16:creationId xmlns:a16="http://schemas.microsoft.com/office/drawing/2014/main" id="{9E1D44B2-08B7-7E34-8FF6-C31435B85176}"/>
              </a:ext>
              <a:ext uri="{C183D7F6-B498-43B3-948B-1728B52AA6E4}">
                <adec:decorative xmlns:adec="http://schemas.microsoft.com/office/drawing/2017/decorative" val="1"/>
              </a:ext>
            </a:extLst>
          </p:cNvPr>
          <p:cNvSpPr txBox="1"/>
          <p:nvPr/>
        </p:nvSpPr>
        <p:spPr>
          <a:xfrm>
            <a:off x="7328849" y="1890042"/>
            <a:ext cx="4735348" cy="841413"/>
          </a:xfrm>
          <a:prstGeom prst="roundRect">
            <a:avLst>
              <a:gd name="adj" fmla="val 868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61FCBCC9-C51F-B459-4C02-83BEEC152BCF}"/>
              </a:ext>
            </a:extLst>
          </p:cNvPr>
          <p:cNvSpPr txBox="1"/>
          <p:nvPr/>
        </p:nvSpPr>
        <p:spPr>
          <a:xfrm>
            <a:off x="7416389" y="1778985"/>
            <a:ext cx="3397988" cy="28170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app  (1)</a:t>
            </a:r>
          </a:p>
        </p:txBody>
      </p:sp>
      <p:sp>
        <p:nvSpPr>
          <p:cNvPr id="38" name="TextBox 37">
            <a:extLst>
              <a:ext uri="{FF2B5EF4-FFF2-40B4-BE49-F238E27FC236}">
                <a16:creationId xmlns:a16="http://schemas.microsoft.com/office/drawing/2014/main" id="{809508D4-0EE6-AFE1-488C-12E87AE81A59}"/>
              </a:ext>
            </a:extLst>
          </p:cNvPr>
          <p:cNvSpPr txBox="1"/>
          <p:nvPr/>
        </p:nvSpPr>
        <p:spPr>
          <a:xfrm>
            <a:off x="7268829" y="2052858"/>
            <a:ext cx="4923163" cy="523220"/>
          </a:xfrm>
          <a:prstGeom prst="rect">
            <a:avLst/>
          </a:prstGeom>
          <a:noFill/>
        </p:spPr>
        <p:txBody>
          <a:bodyPr wrap="square">
            <a:spAutoFit/>
          </a:bodyPr>
          <a:lstStyle/>
          <a:p>
            <a:pPr marL="385200" indent="-285750">
              <a:buFont typeface="Arial" panose="020B0604020202020204" pitchFamily="34" charset="0"/>
              <a:buChar char="•"/>
            </a:pPr>
            <a:r>
              <a:rPr lang="en-GB" sz="1400" dirty="0"/>
              <a:t>Access all your Copilot-generated content in one library [Android, Windows, iOS, Mac, Web]</a:t>
            </a:r>
            <a:endParaRPr lang="en-US" sz="1400" noProof="0" dirty="0"/>
          </a:p>
        </p:txBody>
      </p:sp>
      <p:sp>
        <p:nvSpPr>
          <p:cNvPr id="27" name="TextBox 26">
            <a:extLst>
              <a:ext uri="{FF2B5EF4-FFF2-40B4-BE49-F238E27FC236}">
                <a16:creationId xmlns:a16="http://schemas.microsoft.com/office/drawing/2014/main" id="{BE79CFBD-6D0C-FC86-5314-B15EA28DD7BF}"/>
              </a:ext>
              <a:ext uri="{C183D7F6-B498-43B3-948B-1728B52AA6E4}">
                <adec:decorative xmlns:adec="http://schemas.microsoft.com/office/drawing/2017/decorative" val="1"/>
              </a:ext>
            </a:extLst>
          </p:cNvPr>
          <p:cNvSpPr txBox="1"/>
          <p:nvPr/>
        </p:nvSpPr>
        <p:spPr>
          <a:xfrm>
            <a:off x="7328848" y="2955011"/>
            <a:ext cx="4735347" cy="706909"/>
          </a:xfrm>
          <a:prstGeom prst="roundRect">
            <a:avLst>
              <a:gd name="adj" fmla="val 1363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8" name="TextBox 27">
            <a:extLst>
              <a:ext uri="{FF2B5EF4-FFF2-40B4-BE49-F238E27FC236}">
                <a16:creationId xmlns:a16="http://schemas.microsoft.com/office/drawing/2014/main" id="{D467B696-C2B6-DCE5-3917-FD5C456ADDA7}"/>
              </a:ext>
            </a:extLst>
          </p:cNvPr>
          <p:cNvSpPr txBox="1"/>
          <p:nvPr/>
        </p:nvSpPr>
        <p:spPr>
          <a:xfrm>
            <a:off x="7416389" y="2812475"/>
            <a:ext cx="3397989" cy="30012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chemeClr val="bg1"/>
                </a:solidFill>
                <a:latin typeface="Segoe UI Semibold" panose="020B0502040204020203" pitchFamily="34" charset="0"/>
                <a:cs typeface="Segoe UI Semibold" panose="020B0502040204020203" pitchFamily="34" charset="0"/>
              </a:rPr>
              <a:t>Microsoft Loop (1) </a:t>
            </a:r>
          </a:p>
        </p:txBody>
      </p:sp>
      <p:sp>
        <p:nvSpPr>
          <p:cNvPr id="35" name="TextBox 34">
            <a:extLst>
              <a:ext uri="{FF2B5EF4-FFF2-40B4-BE49-F238E27FC236}">
                <a16:creationId xmlns:a16="http://schemas.microsoft.com/office/drawing/2014/main" id="{712724C5-A377-0C14-1F38-8DCD3D87A75B}"/>
              </a:ext>
            </a:extLst>
          </p:cNvPr>
          <p:cNvSpPr txBox="1"/>
          <p:nvPr/>
        </p:nvSpPr>
        <p:spPr>
          <a:xfrm>
            <a:off x="7268829" y="3084623"/>
            <a:ext cx="4695408" cy="523220"/>
          </a:xfrm>
          <a:prstGeom prst="rect">
            <a:avLst/>
          </a:prstGeom>
          <a:noFill/>
        </p:spPr>
        <p:txBody>
          <a:bodyPr wrap="square">
            <a:spAutoFit/>
          </a:bodyPr>
          <a:lstStyle/>
          <a:p>
            <a:pPr marL="385200" indent="-285750">
              <a:buFont typeface="Arial" panose="020B0604020202020204" pitchFamily="34" charset="0"/>
              <a:buChar char="•"/>
            </a:pPr>
            <a:r>
              <a:rPr lang="en-GB" sz="1400" dirty="0"/>
              <a:t>Generate PowerPoint grounded on a Copilot page [Web]</a:t>
            </a:r>
            <a:endParaRPr lang="en-US" sz="1400" noProof="0" dirty="0"/>
          </a:p>
        </p:txBody>
      </p:sp>
      <p:sp>
        <p:nvSpPr>
          <p:cNvPr id="23" name="TextBox 22">
            <a:extLst>
              <a:ext uri="{FF2B5EF4-FFF2-40B4-BE49-F238E27FC236}">
                <a16:creationId xmlns:a16="http://schemas.microsoft.com/office/drawing/2014/main" id="{D7CB6EB3-A2D9-9361-14A9-A50DF7C97E8B}"/>
              </a:ext>
              <a:ext uri="{C183D7F6-B498-43B3-948B-1728B52AA6E4}">
                <adec:decorative xmlns:adec="http://schemas.microsoft.com/office/drawing/2017/decorative" val="1"/>
              </a:ext>
            </a:extLst>
          </p:cNvPr>
          <p:cNvSpPr txBox="1"/>
          <p:nvPr/>
        </p:nvSpPr>
        <p:spPr>
          <a:xfrm>
            <a:off x="7319454" y="3866965"/>
            <a:ext cx="4695408" cy="1208446"/>
          </a:xfrm>
          <a:prstGeom prst="roundRect">
            <a:avLst>
              <a:gd name="adj" fmla="val 1329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88978692-B935-FC55-CAD2-368408266251}"/>
              </a:ext>
            </a:extLst>
          </p:cNvPr>
          <p:cNvSpPr txBox="1"/>
          <p:nvPr/>
        </p:nvSpPr>
        <p:spPr>
          <a:xfrm>
            <a:off x="7417082" y="3748031"/>
            <a:ext cx="3397295" cy="276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Viva Glint (2)</a:t>
            </a:r>
          </a:p>
        </p:txBody>
      </p:sp>
      <p:sp>
        <p:nvSpPr>
          <p:cNvPr id="25" name="TextBox 24">
            <a:extLst>
              <a:ext uri="{FF2B5EF4-FFF2-40B4-BE49-F238E27FC236}">
                <a16:creationId xmlns:a16="http://schemas.microsoft.com/office/drawing/2014/main" id="{365CE568-B838-4E6A-7C38-31050D9F4519}"/>
              </a:ext>
            </a:extLst>
          </p:cNvPr>
          <p:cNvSpPr txBox="1"/>
          <p:nvPr/>
        </p:nvSpPr>
        <p:spPr>
          <a:xfrm>
            <a:off x="7308454" y="4024231"/>
            <a:ext cx="4583000" cy="738664"/>
          </a:xfrm>
          <a:prstGeom prst="rect">
            <a:avLst/>
          </a:prstGeom>
          <a:noFill/>
        </p:spPr>
        <p:txBody>
          <a:bodyPr wrap="square">
            <a:spAutoFit/>
          </a:bodyPr>
          <a:lstStyle>
            <a:defPPr>
              <a:defRPr lang="en-US"/>
            </a:defPPr>
            <a:lvl1pPr marL="385200" indent="-285750">
              <a:buFont typeface="Arial" panose="020B0604020202020204" pitchFamily="34" charset="0"/>
              <a:buChar char="•"/>
              <a:defRPr sz="1600"/>
            </a:lvl1pPr>
          </a:lstStyle>
          <a:p>
            <a:r>
              <a:rPr lang="en-GB" sz="1400" dirty="0"/>
              <a:t>Copilot employee experience outcomes report with Viva Glint [Web]</a:t>
            </a:r>
          </a:p>
          <a:p>
            <a:r>
              <a:rPr lang="en-GB" sz="1400" dirty="0"/>
              <a:t>Workplace patterns report in Viva Glint [Web]</a:t>
            </a:r>
            <a:endParaRPr lang="en-US" sz="1400" dirty="0"/>
          </a:p>
        </p:txBody>
      </p:sp>
      <p:sp>
        <p:nvSpPr>
          <p:cNvPr id="90" name="TextBox 89">
            <a:extLst>
              <a:ext uri="{FF2B5EF4-FFF2-40B4-BE49-F238E27FC236}">
                <a16:creationId xmlns:a16="http://schemas.microsoft.com/office/drawing/2014/main" id="{7BF0F05B-FD80-642F-EFF5-F4424F5A48B8}"/>
              </a:ext>
              <a:ext uri="{C183D7F6-B498-43B3-948B-1728B52AA6E4}">
                <adec:decorative xmlns:adec="http://schemas.microsoft.com/office/drawing/2017/decorative" val="1"/>
              </a:ext>
            </a:extLst>
          </p:cNvPr>
          <p:cNvSpPr txBox="1"/>
          <p:nvPr/>
        </p:nvSpPr>
        <p:spPr>
          <a:xfrm>
            <a:off x="7337023" y="5306492"/>
            <a:ext cx="4677839" cy="835005"/>
          </a:xfrm>
          <a:prstGeom prst="roundRect">
            <a:avLst>
              <a:gd name="adj" fmla="val 1501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91" name="TextBox 90">
            <a:extLst>
              <a:ext uri="{FF2B5EF4-FFF2-40B4-BE49-F238E27FC236}">
                <a16:creationId xmlns:a16="http://schemas.microsoft.com/office/drawing/2014/main" id="{C2778D4C-E7B9-3493-ABE7-5A0C3737ED3B}"/>
              </a:ext>
            </a:extLst>
          </p:cNvPr>
          <p:cNvSpPr txBox="1"/>
          <p:nvPr/>
        </p:nvSpPr>
        <p:spPr>
          <a:xfrm>
            <a:off x="7416389" y="5215230"/>
            <a:ext cx="3397988" cy="28203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Admin Center (1)</a:t>
            </a:r>
          </a:p>
        </p:txBody>
      </p:sp>
      <p:sp>
        <p:nvSpPr>
          <p:cNvPr id="92" name="TextBox 91">
            <a:extLst>
              <a:ext uri="{FF2B5EF4-FFF2-40B4-BE49-F238E27FC236}">
                <a16:creationId xmlns:a16="http://schemas.microsoft.com/office/drawing/2014/main" id="{60260E83-4D38-F243-6B27-E76DF54B66E7}"/>
              </a:ext>
            </a:extLst>
          </p:cNvPr>
          <p:cNvSpPr txBox="1"/>
          <p:nvPr/>
        </p:nvSpPr>
        <p:spPr>
          <a:xfrm>
            <a:off x="7245649" y="5477069"/>
            <a:ext cx="4645805" cy="523220"/>
          </a:xfrm>
          <a:prstGeom prst="rect">
            <a:avLst/>
          </a:prstGeom>
          <a:noFill/>
        </p:spPr>
        <p:txBody>
          <a:bodyPr wrap="square">
            <a:spAutoFit/>
          </a:bodyPr>
          <a:lstStyle/>
          <a:p>
            <a:pPr marL="385200" indent="-285750">
              <a:buFont typeface="Arial" panose="020B0604020202020204" pitchFamily="34" charset="0"/>
              <a:buChar char="•"/>
            </a:pPr>
            <a:r>
              <a:rPr lang="en-GB" sz="1400" dirty="0"/>
              <a:t>Admin control to customize AI disclaimers in Copilot Chat [Windows, Web]</a:t>
            </a:r>
            <a:endParaRPr lang="en-US" sz="1400" noProof="0" dirty="0"/>
          </a:p>
        </p:txBody>
      </p:sp>
      <p:sp>
        <p:nvSpPr>
          <p:cNvPr id="9" name="TextBox 8">
            <a:extLst>
              <a:ext uri="{FF2B5EF4-FFF2-40B4-BE49-F238E27FC236}">
                <a16:creationId xmlns:a16="http://schemas.microsoft.com/office/drawing/2014/main" id="{43C3EDE8-5079-68F3-3BB6-29A52C10849F}"/>
              </a:ext>
              <a:ext uri="{C183D7F6-B498-43B3-948B-1728B52AA6E4}">
                <adec:decorative xmlns:adec="http://schemas.microsoft.com/office/drawing/2017/decorative" val="1"/>
              </a:ext>
            </a:extLst>
          </p:cNvPr>
          <p:cNvSpPr txBox="1"/>
          <p:nvPr/>
        </p:nvSpPr>
        <p:spPr>
          <a:xfrm>
            <a:off x="8196793" y="6652930"/>
            <a:ext cx="4169638" cy="230832"/>
          </a:xfrm>
          <a:prstGeom prst="rect">
            <a:avLst/>
          </a:prstGeom>
          <a:noFill/>
        </p:spPr>
        <p:txBody>
          <a:bodyPr wrap="square">
            <a:spAutoFit/>
          </a:bodyPr>
          <a:lstStyle/>
          <a:p>
            <a:r>
              <a:rPr lang="en-GB" sz="900" b="1" i="1" dirty="0">
                <a:solidFill>
                  <a:schemeClr val="bg1"/>
                </a:solidFill>
                <a:latin typeface="Segoe UI" panose="020B0502040204020203" pitchFamily="34" charset="0"/>
              </a:rPr>
              <a:t>28 Updates released between December 23, 2025, and January 27, 2026.</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8BA2655D-45F2-1A6D-B67A-E058962E3A91}"/>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Tree>
    <p:extLst>
      <p:ext uri="{BB962C8B-B14F-4D97-AF65-F5344CB8AC3E}">
        <p14:creationId xmlns:p14="http://schemas.microsoft.com/office/powerpoint/2010/main" val="111211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42" presetClass="path" presetSubtype="0" decel="100000" fill="hold" grpId="1" nodeType="withEffect">
                                  <p:stCondLst>
                                    <p:cond delay="0"/>
                                  </p:stCondLst>
                                  <p:childTnLst>
                                    <p:animMotion origin="layout" path="M -8.33333E-7 -4.81481E-6 L -8.33333E-7 0.03542 " pathEditMode="relative" rAng="0" ptsTypes="AA">
                                      <p:cBhvr>
                                        <p:cTn id="18" dur="700" spd="-100000" fill="hold"/>
                                        <p:tgtEl>
                                          <p:spTgt spid="45"/>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42" presetClass="path" presetSubtype="0" decel="100000" fill="hold" grpId="1" nodeType="withEffect">
                                  <p:stCondLst>
                                    <p:cond delay="0"/>
                                  </p:stCondLst>
                                  <p:childTnLst>
                                    <p:animMotion origin="layout" path="M -4.58333E-6 4.81481E-6 L -4.58333E-6 0.03541 " pathEditMode="relative" rAng="0" ptsTypes="AA">
                                      <p:cBhvr>
                                        <p:cTn id="33" dur="700" spd="-100000" fill="hold"/>
                                        <p:tgtEl>
                                          <p:spTgt spid="2"/>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500" fill="hold"/>
                                        <p:tgtEl>
                                          <p:spTgt spid="75"/>
                                        </p:tgtEl>
                                        <p:attrNameLst>
                                          <p:attrName>ppt_x</p:attrName>
                                        </p:attrNameLst>
                                      </p:cBhvr>
                                      <p:tavLst>
                                        <p:tav tm="0">
                                          <p:val>
                                            <p:strVal val="#ppt_x"/>
                                          </p:val>
                                        </p:tav>
                                        <p:tav tm="100000">
                                          <p:val>
                                            <p:strVal val="#ppt_x"/>
                                          </p:val>
                                        </p:tav>
                                      </p:tavLst>
                                    </p:anim>
                                    <p:anim calcmode="lin" valueType="num">
                                      <p:cBhvr additive="base">
                                        <p:cTn id="43" dur="500" fill="hold"/>
                                        <p:tgtEl>
                                          <p:spTgt spid="75"/>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42" presetClass="path" presetSubtype="0" decel="100000" fill="hold" grpId="1" nodeType="withEffect">
                                  <p:stCondLst>
                                    <p:cond delay="0"/>
                                  </p:stCondLst>
                                  <p:childTnLst>
                                    <p:animMotion origin="layout" path="M 1.875E-6 7.40741E-7 L 1.875E-6 0.03542 " pathEditMode="relative" rAng="0" ptsTypes="AA">
                                      <p:cBhvr>
                                        <p:cTn id="48" dur="700" spd="-100000" fill="hold"/>
                                        <p:tgtEl>
                                          <p:spTgt spid="7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42" presetClass="path" presetSubtype="0" decel="100000" fill="hold" grpId="1" nodeType="withEffect">
                                  <p:stCondLst>
                                    <p:cond delay="0"/>
                                  </p:stCondLst>
                                  <p:childTnLst>
                                    <p:animMotion origin="layout" path="M -8.33333E-7 -3.33333E-6 L -8.33333E-7 0.03542 " pathEditMode="relative" rAng="0" ptsTypes="AA">
                                      <p:cBhvr>
                                        <p:cTn id="63" dur="700" spd="-100000" fill="hold"/>
                                        <p:tgtEl>
                                          <p:spTgt spid="34"/>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42" presetClass="path" presetSubtype="0" decel="100000" fill="hold" grpId="1" nodeType="withEffect">
                                  <p:stCondLst>
                                    <p:cond delay="0"/>
                                  </p:stCondLst>
                                  <p:childTnLst>
                                    <p:animMotion origin="layout" path="M 2.5E-6 -4.07407E-6 L 2.5E-6 0.03542 " pathEditMode="relative" rAng="0" ptsTypes="AA">
                                      <p:cBhvr>
                                        <p:cTn id="78" dur="700" spd="-100000" fill="hold"/>
                                        <p:tgtEl>
                                          <p:spTgt spid="27"/>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42" presetClass="path" presetSubtype="0" decel="100000" fill="hold" grpId="1" nodeType="withEffect">
                                  <p:stCondLst>
                                    <p:cond delay="0"/>
                                  </p:stCondLst>
                                  <p:childTnLst>
                                    <p:animMotion origin="layout" path="M 2.29167E-6 0 L 2.29167E-6 0.03542 " pathEditMode="relative" rAng="0" ptsTypes="AA">
                                      <p:cBhvr>
                                        <p:cTn id="93" dur="700" spd="-100000" fill="hold"/>
                                        <p:tgtEl>
                                          <p:spTgt spid="23"/>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additive="base">
                                        <p:cTn id="97" dur="500" fill="hold"/>
                                        <p:tgtEl>
                                          <p:spTgt spid="91"/>
                                        </p:tgtEl>
                                        <p:attrNameLst>
                                          <p:attrName>ppt_x</p:attrName>
                                        </p:attrNameLst>
                                      </p:cBhvr>
                                      <p:tavLst>
                                        <p:tav tm="0">
                                          <p:val>
                                            <p:strVal val="#ppt_x"/>
                                          </p:val>
                                        </p:tav>
                                        <p:tav tm="100000">
                                          <p:val>
                                            <p:strVal val="#ppt_x"/>
                                          </p:val>
                                        </p:tav>
                                      </p:tavLst>
                                    </p:anim>
                                    <p:anim calcmode="lin" valueType="num">
                                      <p:cBhvr additive="base">
                                        <p:cTn id="98" dur="500" fill="hold"/>
                                        <p:tgtEl>
                                          <p:spTgt spid="91"/>
                                        </p:tgtEl>
                                        <p:attrNameLst>
                                          <p:attrName>ppt_y</p:attrName>
                                        </p:attrNameLst>
                                      </p:cBhvr>
                                      <p:tavLst>
                                        <p:tav tm="0">
                                          <p:val>
                                            <p:strVal val="1+#ppt_h/2"/>
                                          </p:val>
                                        </p:tav>
                                        <p:tav tm="100000">
                                          <p:val>
                                            <p:strVal val="#ppt_y"/>
                                          </p:val>
                                        </p:tav>
                                      </p:tavLst>
                                    </p:anim>
                                  </p:childTnLst>
                                </p:cTn>
                              </p:par>
                            </p:childTnLst>
                          </p:cTn>
                        </p:par>
                        <p:par>
                          <p:cTn id="99" fill="hold">
                            <p:stCondLst>
                              <p:cond delay="7700"/>
                            </p:stCondLst>
                            <p:childTnLst>
                              <p:par>
                                <p:cTn id="100" presetID="2" presetClass="entr" presetSubtype="4" fill="hold" grpId="0" nodeType="afterEffect">
                                  <p:stCondLst>
                                    <p:cond delay="0"/>
                                  </p:stCondLst>
                                  <p:childTnLst>
                                    <p:set>
                                      <p:cBhvr>
                                        <p:cTn id="101" dur="1" fill="hold">
                                          <p:stCondLst>
                                            <p:cond delay="0"/>
                                          </p:stCondLst>
                                        </p:cTn>
                                        <p:tgtEl>
                                          <p:spTgt spid="92"/>
                                        </p:tgtEl>
                                        <p:attrNameLst>
                                          <p:attrName>style.visibility</p:attrName>
                                        </p:attrNameLst>
                                      </p:cBhvr>
                                      <p:to>
                                        <p:strVal val="visible"/>
                                      </p:to>
                                    </p:set>
                                    <p:anim calcmode="lin" valueType="num">
                                      <p:cBhvr additive="base">
                                        <p:cTn id="102" dur="500" fill="hold"/>
                                        <p:tgtEl>
                                          <p:spTgt spid="92"/>
                                        </p:tgtEl>
                                        <p:attrNameLst>
                                          <p:attrName>ppt_x</p:attrName>
                                        </p:attrNameLst>
                                      </p:cBhvr>
                                      <p:tavLst>
                                        <p:tav tm="0">
                                          <p:val>
                                            <p:strVal val="#ppt_x"/>
                                          </p:val>
                                        </p:tav>
                                        <p:tav tm="100000">
                                          <p:val>
                                            <p:strVal val="#ppt_x"/>
                                          </p:val>
                                        </p:tav>
                                      </p:tavLst>
                                    </p:anim>
                                    <p:anim calcmode="lin" valueType="num">
                                      <p:cBhvr additive="base">
                                        <p:cTn id="103" dur="500" fill="hold"/>
                                        <p:tgtEl>
                                          <p:spTgt spid="92"/>
                                        </p:tgtEl>
                                        <p:attrNameLst>
                                          <p:attrName>ppt_y</p:attrName>
                                        </p:attrNameLst>
                                      </p:cBhvr>
                                      <p:tavLst>
                                        <p:tav tm="0">
                                          <p:val>
                                            <p:strVal val="1+#ppt_h/2"/>
                                          </p:val>
                                        </p:tav>
                                        <p:tav tm="100000">
                                          <p:val>
                                            <p:strVal val="#ppt_y"/>
                                          </p:val>
                                        </p:tav>
                                      </p:tavLst>
                                    </p:anim>
                                  </p:childTnLst>
                                </p:cTn>
                              </p:par>
                              <p:par>
                                <p:cTn id="104" presetID="10"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par>
                                <p:cTn id="107" presetID="42" presetClass="path" presetSubtype="0" decel="100000" fill="hold" grpId="1" nodeType="withEffect">
                                  <p:stCondLst>
                                    <p:cond delay="0"/>
                                  </p:stCondLst>
                                  <p:childTnLst>
                                    <p:animMotion origin="layout" path="M -4.16667E-7 2.22222E-6 L -4.16667E-7 0.03541 " pathEditMode="relative" rAng="0" ptsTypes="AA">
                                      <p:cBhvr>
                                        <p:cTn id="108" dur="700" spd="-100000" fill="hold"/>
                                        <p:tgtEl>
                                          <p:spTgt spid="9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7" grpId="0"/>
      <p:bldP spid="2" grpId="0" animBg="1"/>
      <p:bldP spid="2" grpId="1" animBg="1"/>
      <p:bldP spid="3" grpId="0" animBg="1"/>
      <p:bldP spid="18" grpId="0"/>
      <p:bldP spid="73" grpId="0" animBg="1"/>
      <p:bldP spid="73" grpId="1" animBg="1"/>
      <p:bldP spid="74" grpId="0" animBg="1"/>
      <p:bldP spid="75" grpId="0"/>
      <p:bldP spid="34" grpId="0" animBg="1"/>
      <p:bldP spid="34" grpId="1" animBg="1"/>
      <p:bldP spid="37" grpId="0" animBg="1"/>
      <p:bldP spid="38" grpId="0"/>
      <p:bldP spid="27" grpId="0" animBg="1"/>
      <p:bldP spid="27" grpId="1" animBg="1"/>
      <p:bldP spid="28" grpId="0" animBg="1"/>
      <p:bldP spid="35" grpId="0"/>
      <p:bldP spid="23" grpId="0" animBg="1"/>
      <p:bldP spid="23" grpId="1" animBg="1"/>
      <p:bldP spid="24" grpId="0" animBg="1"/>
      <p:bldP spid="25" grpId="0"/>
      <p:bldP spid="90" grpId="0" animBg="1"/>
      <p:bldP spid="90" grpId="1" animBg="1"/>
      <p:bldP spid="91" grpId="0" animBg="1"/>
      <p:bldP spid="92"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FF4244-4708-5868-6656-64B5C8D0E793}"/>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EB2F3603-D982-7349-CFC7-A5A6DC716E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4142" y="145307"/>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DE3C8A1B-C19C-6ECC-44DB-E2152EB0D24C}"/>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December</a:t>
            </a:r>
            <a:r>
              <a:rPr kumimoji="0" lang="en-US" sz="28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800BC54C-3B2C-C8FB-3F13-F71C1633FF89}"/>
              </a:ext>
              <a:ext uri="{C183D7F6-B498-43B3-948B-1728B52AA6E4}">
                <adec:decorative xmlns:adec="http://schemas.microsoft.com/office/drawing/2017/decorative" val="1"/>
              </a:ext>
            </a:extLst>
          </p:cNvPr>
          <p:cNvSpPr txBox="1"/>
          <p:nvPr/>
        </p:nvSpPr>
        <p:spPr>
          <a:xfrm>
            <a:off x="65764" y="856332"/>
            <a:ext cx="4055930" cy="4511674"/>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A98C9EE7-F4BA-BACA-5B67-30E8316ED2BB}"/>
              </a:ext>
            </a:extLst>
          </p:cNvPr>
          <p:cNvSpPr txBox="1">
            <a:spLocks noChangeAspect="1"/>
          </p:cNvSpPr>
          <p:nvPr/>
        </p:nvSpPr>
        <p:spPr>
          <a:xfrm>
            <a:off x="167745" y="761860"/>
            <a:ext cx="2729669" cy="261533"/>
          </a:xfrm>
          <a:prstGeom prst="roundRect">
            <a:avLst>
              <a:gd name="adj" fmla="val 50000"/>
            </a:avLst>
          </a:prstGeom>
          <a:gradFill flip="none" rotWithShape="1">
            <a:gsLst>
              <a:gs pos="88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4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Copilot </a:t>
            </a:r>
            <a:r>
              <a:rPr lang="en-US"/>
              <a:t>extensibility (9)</a:t>
            </a:r>
            <a:endParaRPr lang="en-US" dirty="0"/>
          </a:p>
        </p:txBody>
      </p:sp>
      <p:sp>
        <p:nvSpPr>
          <p:cNvPr id="18" name="TextBox 17">
            <a:extLst>
              <a:ext uri="{FF2B5EF4-FFF2-40B4-BE49-F238E27FC236}">
                <a16:creationId xmlns:a16="http://schemas.microsoft.com/office/drawing/2014/main" id="{40D07A80-776E-325C-C597-9DFD02EBD2B8}"/>
              </a:ext>
            </a:extLst>
          </p:cNvPr>
          <p:cNvSpPr txBox="1"/>
          <p:nvPr/>
        </p:nvSpPr>
        <p:spPr>
          <a:xfrm>
            <a:off x="52128" y="995285"/>
            <a:ext cx="3914197" cy="4185761"/>
          </a:xfrm>
          <a:prstGeom prst="rect">
            <a:avLst/>
          </a:prstGeom>
          <a:noFill/>
        </p:spPr>
        <p:txBody>
          <a:bodyPr wrap="square">
            <a:spAutoFit/>
          </a:bodyPr>
          <a:lstStyle/>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Access IT service documentation with </a:t>
            </a:r>
            <a:r>
              <a:rPr lang="en-US" sz="1400" dirty="0" err="1">
                <a:latin typeface="Segoe UI" panose="020B0502040204020203" pitchFamily="34" charset="0"/>
                <a:cs typeface="Segoe UI" panose="020B0502040204020203" pitchFamily="34" charset="0"/>
              </a:rPr>
              <a:t>Freshservice</a:t>
            </a:r>
            <a:r>
              <a:rPr lang="en-US" sz="1400" dirty="0">
                <a:latin typeface="Segoe UI" panose="020B0502040204020203" pitchFamily="34" charset="0"/>
                <a:cs typeface="Segoe UI" panose="020B0502040204020203" pitchFamily="34" charset="0"/>
              </a:rPr>
              <a:t> integration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Upload larger files in Copilot Studio Agent Builder (512 MB support) [Android, Windows, iOS,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.NET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Python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TypeScript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View and manage SharePoint agents with greater control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Access custom engine agents in multiple apps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Edit adaptive cards inline for a faster build process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Better security insights help you build confidently [Web]</a:t>
            </a:r>
            <a:endParaRPr lang="en-US" sz="1400" noProof="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111198E-B988-1445-2022-C212D27E1D12}"/>
              </a:ext>
              <a:ext uri="{C183D7F6-B498-43B3-948B-1728B52AA6E4}">
                <adec:decorative xmlns:adec="http://schemas.microsoft.com/office/drawing/2017/decorative" val="1"/>
              </a:ext>
            </a:extLst>
          </p:cNvPr>
          <p:cNvSpPr txBox="1"/>
          <p:nvPr/>
        </p:nvSpPr>
        <p:spPr>
          <a:xfrm>
            <a:off x="43313" y="5725690"/>
            <a:ext cx="4066301" cy="852151"/>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29" name="TextBox 28">
            <a:extLst>
              <a:ext uri="{FF2B5EF4-FFF2-40B4-BE49-F238E27FC236}">
                <a16:creationId xmlns:a16="http://schemas.microsoft.com/office/drawing/2014/main" id="{67252428-8F09-B778-E283-0C40E3CA710B}"/>
              </a:ext>
            </a:extLst>
          </p:cNvPr>
          <p:cNvSpPr txBox="1"/>
          <p:nvPr/>
        </p:nvSpPr>
        <p:spPr>
          <a:xfrm>
            <a:off x="165029" y="5613531"/>
            <a:ext cx="2732385" cy="24918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4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Copilot Studio (1)</a:t>
            </a:r>
            <a:endParaRPr lang="en-US" dirty="0"/>
          </a:p>
        </p:txBody>
      </p:sp>
      <p:sp>
        <p:nvSpPr>
          <p:cNvPr id="30" name="TextBox 29">
            <a:extLst>
              <a:ext uri="{FF2B5EF4-FFF2-40B4-BE49-F238E27FC236}">
                <a16:creationId xmlns:a16="http://schemas.microsoft.com/office/drawing/2014/main" id="{471715D4-0A8B-E551-F73A-5F13019E7EA7}"/>
              </a:ext>
            </a:extLst>
          </p:cNvPr>
          <p:cNvSpPr txBox="1"/>
          <p:nvPr/>
        </p:nvSpPr>
        <p:spPr>
          <a:xfrm>
            <a:off x="-86565" y="5846630"/>
            <a:ext cx="4315371" cy="523220"/>
          </a:xfrm>
          <a:prstGeom prst="rect">
            <a:avLst/>
          </a:prstGeom>
          <a:noFill/>
        </p:spPr>
        <p:txBody>
          <a:bodyPr wrap="square">
            <a:spAutoFit/>
          </a:bodyPr>
          <a:lstStyle/>
          <a:p>
            <a:pPr marL="171450" indent="-72000">
              <a:buFont typeface="Arial" panose="020B0604020202020204" pitchFamily="34" charset="0"/>
              <a:buChar char="•"/>
            </a:pPr>
            <a:r>
              <a:rPr lang="en-GB" sz="1400" dirty="0"/>
              <a:t>Build Copilot agents using organizational People data [Windows, Web]</a:t>
            </a:r>
            <a:endParaRPr lang="en-US" sz="1400" noProof="0" dirty="0"/>
          </a:p>
        </p:txBody>
      </p:sp>
      <p:sp>
        <p:nvSpPr>
          <p:cNvPr id="34" name="TextBox 33">
            <a:extLst>
              <a:ext uri="{FF2B5EF4-FFF2-40B4-BE49-F238E27FC236}">
                <a16:creationId xmlns:a16="http://schemas.microsoft.com/office/drawing/2014/main" id="{186B6373-6DBB-D431-1F56-5A51CA2F9350}"/>
              </a:ext>
              <a:ext uri="{C183D7F6-B498-43B3-948B-1728B52AA6E4}">
                <adec:decorative xmlns:adec="http://schemas.microsoft.com/office/drawing/2017/decorative" val="1"/>
              </a:ext>
            </a:extLst>
          </p:cNvPr>
          <p:cNvSpPr txBox="1"/>
          <p:nvPr/>
        </p:nvSpPr>
        <p:spPr>
          <a:xfrm>
            <a:off x="4160074" y="874367"/>
            <a:ext cx="4077383" cy="1663382"/>
          </a:xfrm>
          <a:prstGeom prst="roundRect">
            <a:avLst>
              <a:gd name="adj" fmla="val 489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BAEB8841-31E8-03EB-3095-CA53F16E4BA8}"/>
              </a:ext>
            </a:extLst>
          </p:cNvPr>
          <p:cNvSpPr txBox="1"/>
          <p:nvPr/>
        </p:nvSpPr>
        <p:spPr>
          <a:xfrm>
            <a:off x="4238082" y="762391"/>
            <a:ext cx="2810447" cy="2520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Microsoft 365 Copilot app (3)</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38" name="TextBox 37">
            <a:extLst>
              <a:ext uri="{FF2B5EF4-FFF2-40B4-BE49-F238E27FC236}">
                <a16:creationId xmlns:a16="http://schemas.microsoft.com/office/drawing/2014/main" id="{0083B3EE-9AD4-DBFD-63A0-33593C5B0D75}"/>
              </a:ext>
            </a:extLst>
          </p:cNvPr>
          <p:cNvSpPr txBox="1"/>
          <p:nvPr/>
        </p:nvSpPr>
        <p:spPr>
          <a:xfrm>
            <a:off x="4039623" y="1045015"/>
            <a:ext cx="4124537" cy="1384995"/>
          </a:xfrm>
          <a:prstGeom prst="rect">
            <a:avLst/>
          </a:prstGeom>
          <a:noFill/>
        </p:spPr>
        <p:txBody>
          <a:bodyPr wrap="square">
            <a:spAutoFit/>
          </a:bodyPr>
          <a:lstStyle/>
          <a:p>
            <a:pPr marL="171450" indent="-72000">
              <a:buFont typeface="Arial" panose="020B0604020202020204" pitchFamily="34" charset="0"/>
              <a:buChar char="•"/>
            </a:pPr>
            <a:r>
              <a:rPr lang="en-GB" sz="1400" dirty="0"/>
              <a:t>GPT-5 powers Copilot Chat by default [Android, Windows, iOS, Mac, Web]</a:t>
            </a:r>
          </a:p>
          <a:p>
            <a:pPr marL="171450" indent="-72000">
              <a:buFont typeface="Arial" panose="020B0604020202020204" pitchFamily="34" charset="0"/>
              <a:buChar char="•"/>
            </a:pPr>
            <a:r>
              <a:rPr lang="en-GB" sz="1400" dirty="0"/>
              <a:t>Create polished videos faster with seamless editing and brand customization [Web]</a:t>
            </a:r>
          </a:p>
          <a:p>
            <a:pPr marL="171450" indent="-72000">
              <a:buFont typeface="Arial" panose="020B0604020202020204" pitchFamily="34" charset="0"/>
              <a:buChar char="•"/>
            </a:pPr>
            <a:r>
              <a:rPr lang="en-GB" sz="1400" dirty="0"/>
              <a:t>Get AI-powered summaries with search views [Web]</a:t>
            </a:r>
            <a:endParaRPr lang="en-US" sz="1400" noProof="0" dirty="0"/>
          </a:p>
        </p:txBody>
      </p:sp>
      <p:sp>
        <p:nvSpPr>
          <p:cNvPr id="45" name="TextBox 44">
            <a:extLst>
              <a:ext uri="{FF2B5EF4-FFF2-40B4-BE49-F238E27FC236}">
                <a16:creationId xmlns:a16="http://schemas.microsoft.com/office/drawing/2014/main" id="{E04EA9BF-A2F2-37DE-E8B0-EE63ADA59952}"/>
              </a:ext>
              <a:ext uri="{C183D7F6-B498-43B3-948B-1728B52AA6E4}">
                <adec:decorative xmlns:adec="http://schemas.microsoft.com/office/drawing/2017/decorative" val="1"/>
              </a:ext>
            </a:extLst>
          </p:cNvPr>
          <p:cNvSpPr txBox="1"/>
          <p:nvPr/>
        </p:nvSpPr>
        <p:spPr>
          <a:xfrm>
            <a:off x="4160074" y="2749912"/>
            <a:ext cx="4100227" cy="1069618"/>
          </a:xfrm>
          <a:prstGeom prst="roundRect">
            <a:avLst>
              <a:gd name="adj" fmla="val 1172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90E31311-842C-66C4-0DEF-2AF98D93B66B}"/>
              </a:ext>
            </a:extLst>
          </p:cNvPr>
          <p:cNvSpPr txBox="1"/>
          <p:nvPr/>
        </p:nvSpPr>
        <p:spPr>
          <a:xfrm>
            <a:off x="4228806" y="2693714"/>
            <a:ext cx="2861939" cy="29594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Microsoft 365 Copilot Chat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47" name="TextBox 46">
            <a:extLst>
              <a:ext uri="{FF2B5EF4-FFF2-40B4-BE49-F238E27FC236}">
                <a16:creationId xmlns:a16="http://schemas.microsoft.com/office/drawing/2014/main" id="{692C37A5-226B-ECE0-2D04-419FF83C5D0A}"/>
              </a:ext>
            </a:extLst>
          </p:cNvPr>
          <p:cNvSpPr txBox="1"/>
          <p:nvPr/>
        </p:nvSpPr>
        <p:spPr>
          <a:xfrm>
            <a:off x="4040114" y="3044217"/>
            <a:ext cx="4197343" cy="523220"/>
          </a:xfrm>
          <a:prstGeom prst="rect">
            <a:avLst/>
          </a:prstGeom>
          <a:noFill/>
        </p:spPr>
        <p:txBody>
          <a:bodyPr wrap="square">
            <a:spAutoFit/>
          </a:bodyPr>
          <a:lstStyle/>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Streamlined Copilot chat navigation with expanded history [Windows, Web]</a:t>
            </a:r>
            <a:endParaRPr lang="en-US" sz="1400" noProof="0" dirty="0">
              <a:latin typeface="Segoe UI" panose="020B0502040204020203" pitchFamily="34" charset="0"/>
              <a:cs typeface="Segoe UI" panose="020B0502040204020203" pitchFamily="34" charset="0"/>
            </a:endParaRPr>
          </a:p>
        </p:txBody>
      </p:sp>
      <p:sp>
        <p:nvSpPr>
          <p:cNvPr id="73" name="TextBox 72">
            <a:extLst>
              <a:ext uri="{FF2B5EF4-FFF2-40B4-BE49-F238E27FC236}">
                <a16:creationId xmlns:a16="http://schemas.microsoft.com/office/drawing/2014/main" id="{B668D900-6854-0933-2C9D-F9BD87DA1EEF}"/>
              </a:ext>
              <a:ext uri="{C183D7F6-B498-43B3-948B-1728B52AA6E4}">
                <adec:decorative xmlns:adec="http://schemas.microsoft.com/office/drawing/2017/decorative" val="1"/>
              </a:ext>
            </a:extLst>
          </p:cNvPr>
          <p:cNvSpPr txBox="1"/>
          <p:nvPr/>
        </p:nvSpPr>
        <p:spPr>
          <a:xfrm>
            <a:off x="4203436" y="4154906"/>
            <a:ext cx="4055930" cy="1069618"/>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ED3517A9-27A2-931C-7007-0FCD2EB522F7}"/>
              </a:ext>
            </a:extLst>
          </p:cNvPr>
          <p:cNvSpPr txBox="1"/>
          <p:nvPr/>
        </p:nvSpPr>
        <p:spPr>
          <a:xfrm>
            <a:off x="4290977" y="4018059"/>
            <a:ext cx="2318400" cy="2304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PowerPoint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75" name="TextBox 74">
            <a:extLst>
              <a:ext uri="{FF2B5EF4-FFF2-40B4-BE49-F238E27FC236}">
                <a16:creationId xmlns:a16="http://schemas.microsoft.com/office/drawing/2014/main" id="{1841C4A7-CD4C-0C87-A311-FA49170BBDA1}"/>
              </a:ext>
            </a:extLst>
          </p:cNvPr>
          <p:cNvSpPr txBox="1"/>
          <p:nvPr/>
        </p:nvSpPr>
        <p:spPr>
          <a:xfrm>
            <a:off x="4039623" y="4271437"/>
            <a:ext cx="4030686" cy="523220"/>
          </a:xfrm>
          <a:prstGeom prst="rect">
            <a:avLst/>
          </a:prstGeom>
          <a:noFill/>
        </p:spPr>
        <p:txBody>
          <a:bodyPr wrap="square">
            <a:spAutoFit/>
          </a:bodyPr>
          <a:lstStyle/>
          <a:p>
            <a:pPr marL="171450" indent="-72000">
              <a:buFont typeface="Arial" panose="020B0604020202020204" pitchFamily="34" charset="0"/>
              <a:buChar char="•"/>
            </a:pPr>
            <a:r>
              <a:rPr lang="en-GB" sz="1400" dirty="0"/>
              <a:t>Use your organization’s approved assets in Copilot presentations [Mac, Windows, Web]</a:t>
            </a:r>
            <a:endParaRPr lang="en-US" sz="1400" noProof="0" dirty="0"/>
          </a:p>
        </p:txBody>
      </p:sp>
      <p:sp>
        <p:nvSpPr>
          <p:cNvPr id="20" name="TextBox 19">
            <a:extLst>
              <a:ext uri="{FF2B5EF4-FFF2-40B4-BE49-F238E27FC236}">
                <a16:creationId xmlns:a16="http://schemas.microsoft.com/office/drawing/2014/main" id="{8E1D8D83-9DCE-4FA0-6EDF-59E83D00BAFD}"/>
              </a:ext>
              <a:ext uri="{C183D7F6-B498-43B3-948B-1728B52AA6E4}">
                <adec:decorative xmlns:adec="http://schemas.microsoft.com/office/drawing/2017/decorative" val="1"/>
              </a:ext>
            </a:extLst>
          </p:cNvPr>
          <p:cNvSpPr txBox="1"/>
          <p:nvPr/>
        </p:nvSpPr>
        <p:spPr>
          <a:xfrm>
            <a:off x="8389199" y="858894"/>
            <a:ext cx="3779278" cy="749869"/>
          </a:xfrm>
          <a:prstGeom prst="roundRect">
            <a:avLst>
              <a:gd name="adj" fmla="val 1616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1" name="TextBox 20">
            <a:extLst>
              <a:ext uri="{FF2B5EF4-FFF2-40B4-BE49-F238E27FC236}">
                <a16:creationId xmlns:a16="http://schemas.microsoft.com/office/drawing/2014/main" id="{81BB1B68-9337-2098-2BE6-7A4F504F1813}"/>
              </a:ext>
            </a:extLst>
          </p:cNvPr>
          <p:cNvSpPr txBox="1"/>
          <p:nvPr/>
        </p:nvSpPr>
        <p:spPr>
          <a:xfrm>
            <a:off x="8509408" y="768844"/>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SharePoint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22" name="TextBox 21">
            <a:extLst>
              <a:ext uri="{FF2B5EF4-FFF2-40B4-BE49-F238E27FC236}">
                <a16:creationId xmlns:a16="http://schemas.microsoft.com/office/drawing/2014/main" id="{71498BC7-A99F-52E8-5A81-EC7BA997BF5C}"/>
              </a:ext>
            </a:extLst>
          </p:cNvPr>
          <p:cNvSpPr txBox="1"/>
          <p:nvPr/>
        </p:nvSpPr>
        <p:spPr>
          <a:xfrm>
            <a:off x="8333599" y="956850"/>
            <a:ext cx="3690656" cy="523220"/>
          </a:xfrm>
          <a:prstGeom prst="rect">
            <a:avLst/>
          </a:prstGeom>
          <a:noFill/>
        </p:spPr>
        <p:txBody>
          <a:bodyPr wrap="square">
            <a:spAutoFit/>
          </a:bodyPr>
          <a:lstStyle/>
          <a:p>
            <a:pPr marL="171450" indent="-72000">
              <a:buFont typeface="Arial" panose="020B0604020202020204" pitchFamily="34" charset="0"/>
              <a:buChar char="•"/>
            </a:pPr>
            <a:r>
              <a:rPr lang="en-GB" sz="1400" dirty="0"/>
              <a:t>Add multiple SharePoint agents in one Teams conversation [Web]</a:t>
            </a:r>
            <a:endParaRPr lang="en-US" sz="1400" noProof="0" dirty="0"/>
          </a:p>
        </p:txBody>
      </p:sp>
      <p:sp>
        <p:nvSpPr>
          <p:cNvPr id="9" name="TextBox 8">
            <a:extLst>
              <a:ext uri="{FF2B5EF4-FFF2-40B4-BE49-F238E27FC236}">
                <a16:creationId xmlns:a16="http://schemas.microsoft.com/office/drawing/2014/main" id="{C063EACB-33BA-F56F-C87C-DC7277973B25}"/>
              </a:ext>
              <a:ext uri="{C183D7F6-B498-43B3-948B-1728B52AA6E4}">
                <adec:decorative xmlns:adec="http://schemas.microsoft.com/office/drawing/2017/decorative" val="1"/>
              </a:ext>
            </a:extLst>
          </p:cNvPr>
          <p:cNvSpPr txBox="1"/>
          <p:nvPr/>
        </p:nvSpPr>
        <p:spPr>
          <a:xfrm>
            <a:off x="8070309" y="6668750"/>
            <a:ext cx="4636703" cy="230832"/>
          </a:xfrm>
          <a:prstGeom prst="rect">
            <a:avLst/>
          </a:prstGeom>
          <a:noFill/>
        </p:spPr>
        <p:txBody>
          <a:bodyPr wrap="square">
            <a:spAutoFit/>
          </a:bodyPr>
          <a:lstStyle/>
          <a:p>
            <a:r>
              <a:rPr lang="en-US" sz="900" b="1" i="1" noProof="0" dirty="0">
                <a:solidFill>
                  <a:schemeClr val="bg1"/>
                </a:solidFill>
                <a:effectLst/>
                <a:latin typeface="Segoe UI" panose="020B0502040204020203" pitchFamily="34" charset="0"/>
              </a:rPr>
              <a:t>16 </a:t>
            </a:r>
            <a:r>
              <a:rPr lang="en-GB" sz="900" b="1" i="1" noProof="0" dirty="0">
                <a:solidFill>
                  <a:schemeClr val="bg1"/>
                </a:solidFill>
                <a:effectLst/>
                <a:latin typeface="Segoe UI" panose="020B0502040204020203" pitchFamily="34" charset="0"/>
              </a:rPr>
              <a:t>Updates released between November 25, 2025, and December 23, 2025</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135E1178-142D-9CBD-4742-45B4DD700942}"/>
              </a:ext>
              <a:ext uri="{C183D7F6-B498-43B3-948B-1728B52AA6E4}">
                <adec:decorative xmlns:adec="http://schemas.microsoft.com/office/drawing/2017/decorative" val="1"/>
              </a:ext>
            </a:extLst>
          </p:cNvPr>
          <p:cNvSpPr txBox="1"/>
          <p:nvPr/>
        </p:nvSpPr>
        <p:spPr>
          <a:xfrm>
            <a:off x="-3846" y="6657605"/>
            <a:ext cx="7733574"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36" name="TextBox 35">
            <a:extLst>
              <a:ext uri="{FF2B5EF4-FFF2-40B4-BE49-F238E27FC236}">
                <a16:creationId xmlns:a16="http://schemas.microsoft.com/office/drawing/2014/main" id="{3DEBA17D-9C90-18DF-FBF8-AA250E5BFA99}"/>
              </a:ext>
              <a:ext uri="{C183D7F6-B498-43B3-948B-1728B52AA6E4}">
                <adec:decorative xmlns:adec="http://schemas.microsoft.com/office/drawing/2017/decorative" val="1"/>
              </a:ext>
            </a:extLst>
          </p:cNvPr>
          <p:cNvSpPr txBox="1"/>
          <p:nvPr/>
        </p:nvSpPr>
        <p:spPr>
          <a:xfrm>
            <a:off x="8403393" y="1924628"/>
            <a:ext cx="3754706" cy="771065"/>
          </a:xfrm>
          <a:prstGeom prst="roundRect">
            <a:avLst>
              <a:gd name="adj" fmla="val 154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9" name="TextBox 38">
            <a:extLst>
              <a:ext uri="{FF2B5EF4-FFF2-40B4-BE49-F238E27FC236}">
                <a16:creationId xmlns:a16="http://schemas.microsoft.com/office/drawing/2014/main" id="{BD9C20A5-A978-3CBE-3C27-2A50EBAD05D2}"/>
              </a:ext>
            </a:extLst>
          </p:cNvPr>
          <p:cNvSpPr txBox="1"/>
          <p:nvPr/>
        </p:nvSpPr>
        <p:spPr>
          <a:xfrm>
            <a:off x="8490241" y="1888243"/>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Viva Glint</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40" name="TextBox 39">
            <a:extLst>
              <a:ext uri="{FF2B5EF4-FFF2-40B4-BE49-F238E27FC236}">
                <a16:creationId xmlns:a16="http://schemas.microsoft.com/office/drawing/2014/main" id="{B0A4B63D-C6FF-5976-BBFD-F0E28703C6AB}"/>
              </a:ext>
            </a:extLst>
          </p:cNvPr>
          <p:cNvSpPr txBox="1"/>
          <p:nvPr/>
        </p:nvSpPr>
        <p:spPr>
          <a:xfrm>
            <a:off x="8260301" y="2096827"/>
            <a:ext cx="3955126" cy="523220"/>
          </a:xfrm>
          <a:prstGeom prst="rect">
            <a:avLst/>
          </a:prstGeom>
          <a:noFill/>
        </p:spPr>
        <p:txBody>
          <a:bodyPr wrap="square">
            <a:spAutoFit/>
          </a:bodyPr>
          <a:lstStyle/>
          <a:p>
            <a:pPr marL="171450" indent="-72000">
              <a:buFont typeface="Arial" panose="020B0604020202020204" pitchFamily="34" charset="0"/>
              <a:buChar char="•"/>
            </a:pPr>
            <a:r>
              <a:rPr lang="en-GB" sz="1400" dirty="0"/>
              <a:t>Multilingual support in Copilot for Viva Glint [Web]</a:t>
            </a:r>
            <a:endParaRPr lang="en-US" sz="1400" noProof="0" dirty="0"/>
          </a:p>
        </p:txBody>
      </p:sp>
      <p:sp>
        <p:nvSpPr>
          <p:cNvPr id="84" name="TextBox 83">
            <a:extLst>
              <a:ext uri="{FF2B5EF4-FFF2-40B4-BE49-F238E27FC236}">
                <a16:creationId xmlns:a16="http://schemas.microsoft.com/office/drawing/2014/main" id="{41034FB4-06EA-375C-7281-44EFE4F34B4D}"/>
              </a:ext>
              <a:ext uri="{C183D7F6-B498-43B3-948B-1728B52AA6E4}">
                <adec:decorative xmlns:adec="http://schemas.microsoft.com/office/drawing/2017/decorative" val="1"/>
              </a:ext>
            </a:extLst>
          </p:cNvPr>
          <p:cNvSpPr txBox="1"/>
          <p:nvPr/>
        </p:nvSpPr>
        <p:spPr>
          <a:xfrm>
            <a:off x="8451472" y="2995829"/>
            <a:ext cx="3675554" cy="633611"/>
          </a:xfrm>
          <a:prstGeom prst="roundRect">
            <a:avLst>
              <a:gd name="adj" fmla="val 6195"/>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85" name="TextBox 84">
            <a:extLst>
              <a:ext uri="{FF2B5EF4-FFF2-40B4-BE49-F238E27FC236}">
                <a16:creationId xmlns:a16="http://schemas.microsoft.com/office/drawing/2014/main" id="{4EF218D1-F6F9-2297-72CE-85047DA7A6FA}"/>
              </a:ext>
            </a:extLst>
          </p:cNvPr>
          <p:cNvSpPr txBox="1"/>
          <p:nvPr/>
        </p:nvSpPr>
        <p:spPr>
          <a:xfrm>
            <a:off x="8496671" y="2879554"/>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Word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86" name="TextBox 85">
            <a:extLst>
              <a:ext uri="{FF2B5EF4-FFF2-40B4-BE49-F238E27FC236}">
                <a16:creationId xmlns:a16="http://schemas.microsoft.com/office/drawing/2014/main" id="{7548D052-4176-C6EA-633C-F75685369754}"/>
              </a:ext>
            </a:extLst>
          </p:cNvPr>
          <p:cNvSpPr txBox="1"/>
          <p:nvPr/>
        </p:nvSpPr>
        <p:spPr>
          <a:xfrm>
            <a:off x="8333599" y="3080691"/>
            <a:ext cx="3938773" cy="523220"/>
          </a:xfrm>
          <a:prstGeom prst="rect">
            <a:avLst/>
          </a:prstGeom>
          <a:noFill/>
        </p:spPr>
        <p:txBody>
          <a:bodyPr wrap="square">
            <a:spAutoFit/>
          </a:bodyPr>
          <a:lstStyle/>
          <a:p>
            <a:pPr marL="171450" indent="-72000">
              <a:buFont typeface="Arial" panose="020B0604020202020204" pitchFamily="34" charset="0"/>
              <a:buChar char="•"/>
            </a:pPr>
            <a:r>
              <a:rPr lang="en-GB" sz="1400" dirty="0"/>
              <a:t>Referenced sources cited in drafted content [Windows]</a:t>
            </a:r>
            <a:endParaRPr lang="en-US" sz="1400" noProof="0" dirty="0"/>
          </a:p>
        </p:txBody>
      </p:sp>
      <p:grpSp>
        <p:nvGrpSpPr>
          <p:cNvPr id="10" name="Group 9">
            <a:extLst>
              <a:ext uri="{FF2B5EF4-FFF2-40B4-BE49-F238E27FC236}">
                <a16:creationId xmlns:a16="http://schemas.microsoft.com/office/drawing/2014/main" id="{0A12BDDF-6A62-3388-DECE-E0A2AA27B4FC}"/>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2" name="Diagonal Stripe 11">
              <a:extLst>
                <a:ext uri="{FF2B5EF4-FFF2-40B4-BE49-F238E27FC236}">
                  <a16:creationId xmlns:a16="http://schemas.microsoft.com/office/drawing/2014/main" id="{091BDD90-1207-9B0E-6A57-844FE0F040D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3" name="TextBox 12">
              <a:extLst>
                <a:ext uri="{FF2B5EF4-FFF2-40B4-BE49-F238E27FC236}">
                  <a16:creationId xmlns:a16="http://schemas.microsoft.com/office/drawing/2014/main" id="{7FE18D0F-C84F-50FB-EA5E-D2E66CA9E38F}"/>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13965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4.58333E-6 -3.7037E-6 L -4.58333E-6 0.03542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42" presetClass="path" presetSubtype="0" decel="100000" fill="hold" grpId="1" nodeType="withEffect">
                                  <p:stCondLst>
                                    <p:cond delay="0"/>
                                  </p:stCondLst>
                                  <p:childTnLst>
                                    <p:animMotion origin="layout" path="M -2.5E-6 -7.40741E-7 L -2.5E-6 0.03542 " pathEditMode="relative" rAng="0" ptsTypes="AA">
                                      <p:cBhvr>
                                        <p:cTn id="33" dur="700" spd="-100000" fill="hold"/>
                                        <p:tgtEl>
                                          <p:spTgt spid="7"/>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42" presetClass="path" presetSubtype="0" decel="100000" fill="hold" grpId="1" nodeType="withEffect">
                                  <p:stCondLst>
                                    <p:cond delay="0"/>
                                  </p:stCondLst>
                                  <p:childTnLst>
                                    <p:animMotion origin="layout" path="M -3.54167E-6 -2.59259E-6 L -3.54167E-6 0.03542 " pathEditMode="relative" rAng="0" ptsTypes="AA">
                                      <p:cBhvr>
                                        <p:cTn id="48" dur="700" spd="-100000" fill="hold"/>
                                        <p:tgtEl>
                                          <p:spTgt spid="34"/>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ppt_x"/>
                                          </p:val>
                                        </p:tav>
                                        <p:tav tm="100000">
                                          <p:val>
                                            <p:strVal val="#ppt_x"/>
                                          </p:val>
                                        </p:tav>
                                      </p:tavLst>
                                    </p:anim>
                                    <p:anim calcmode="lin" valueType="num">
                                      <p:cBhvr additive="base">
                                        <p:cTn id="53" dur="500" fill="hold"/>
                                        <p:tgtEl>
                                          <p:spTgt spid="46"/>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500" fill="hold"/>
                                        <p:tgtEl>
                                          <p:spTgt spid="47"/>
                                        </p:tgtEl>
                                        <p:attrNameLst>
                                          <p:attrName>ppt_x</p:attrName>
                                        </p:attrNameLst>
                                      </p:cBhvr>
                                      <p:tavLst>
                                        <p:tav tm="0">
                                          <p:val>
                                            <p:strVal val="#ppt_x"/>
                                          </p:val>
                                        </p:tav>
                                        <p:tav tm="100000">
                                          <p:val>
                                            <p:strVal val="#ppt_x"/>
                                          </p:val>
                                        </p:tav>
                                      </p:tavLst>
                                    </p:anim>
                                    <p:anim calcmode="lin" valueType="num">
                                      <p:cBhvr additive="base">
                                        <p:cTn id="58" dur="500" fill="hold"/>
                                        <p:tgtEl>
                                          <p:spTgt spid="4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42" presetClass="path" presetSubtype="0" decel="100000" fill="hold" grpId="1" nodeType="withEffect">
                                  <p:stCondLst>
                                    <p:cond delay="0"/>
                                  </p:stCondLst>
                                  <p:childTnLst>
                                    <p:animMotion origin="layout" path="M 5E-6 4.81481E-6 L 5E-6 0.03541 " pathEditMode="relative" rAng="0" ptsTypes="AA">
                                      <p:cBhvr>
                                        <p:cTn id="63" dur="700" spd="-100000" fill="hold"/>
                                        <p:tgtEl>
                                          <p:spTgt spid="45"/>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additive="base">
                                        <p:cTn id="72" dur="500" fill="hold"/>
                                        <p:tgtEl>
                                          <p:spTgt spid="75"/>
                                        </p:tgtEl>
                                        <p:attrNameLst>
                                          <p:attrName>ppt_x</p:attrName>
                                        </p:attrNameLst>
                                      </p:cBhvr>
                                      <p:tavLst>
                                        <p:tav tm="0">
                                          <p:val>
                                            <p:strVal val="#ppt_x"/>
                                          </p:val>
                                        </p:tav>
                                        <p:tav tm="100000">
                                          <p:val>
                                            <p:strVal val="#ppt_x"/>
                                          </p:val>
                                        </p:tav>
                                      </p:tavLst>
                                    </p:anim>
                                    <p:anim calcmode="lin" valueType="num">
                                      <p:cBhvr additive="base">
                                        <p:cTn id="73" dur="500" fill="hold"/>
                                        <p:tgtEl>
                                          <p:spTgt spid="7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par>
                                <p:cTn id="77" presetID="42" presetClass="path" presetSubtype="0" decel="100000" fill="hold" grpId="1" nodeType="withEffect">
                                  <p:stCondLst>
                                    <p:cond delay="0"/>
                                  </p:stCondLst>
                                  <p:childTnLst>
                                    <p:animMotion origin="layout" path="M 2.29167E-6 3.7037E-6 L 2.29167E-6 0.03541 " pathEditMode="relative" rAng="0" ptsTypes="AA">
                                      <p:cBhvr>
                                        <p:cTn id="78" dur="700" spd="-100000" fill="hold"/>
                                        <p:tgtEl>
                                          <p:spTgt spid="73"/>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par>
                                <p:cTn id="92" presetID="42" presetClass="path" presetSubtype="0" decel="100000" fill="hold" grpId="1" nodeType="withEffect">
                                  <p:stCondLst>
                                    <p:cond delay="0"/>
                                  </p:stCondLst>
                                  <p:childTnLst>
                                    <p:animMotion origin="layout" path="M 1.04167E-6 -1.11111E-6 L 1.04167E-6 0.03542 " pathEditMode="relative" rAng="0" ptsTypes="AA">
                                      <p:cBhvr>
                                        <p:cTn id="93" dur="700" spd="-100000" fill="hold"/>
                                        <p:tgtEl>
                                          <p:spTgt spid="20"/>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par>
                                <p:cTn id="99" presetID="10" presetClass="entr" presetSubtype="0"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par>
                                <p:cTn id="102" presetID="42" presetClass="path" presetSubtype="0" decel="100000" fill="hold" grpId="1" nodeType="withEffect">
                                  <p:stCondLst>
                                    <p:cond delay="0"/>
                                  </p:stCondLst>
                                  <p:childTnLst>
                                    <p:animMotion origin="layout" path="M 8.33333E-7 4.44444E-6 L 8.33333E-7 0.03541 " pathEditMode="relative" rAng="0" ptsTypes="AA">
                                      <p:cBhvr>
                                        <p:cTn id="103" dur="700" spd="-100000" fill="hold"/>
                                        <p:tgtEl>
                                          <p:spTgt spid="36"/>
                                        </p:tgtEl>
                                        <p:attrNameLst>
                                          <p:attrName>ppt_x</p:attrName>
                                          <p:attrName>ppt_y</p:attrName>
                                        </p:attrNameLst>
                                      </p:cBhvr>
                                      <p:rCtr x="0" y="1759"/>
                                    </p:animMotion>
                                  </p:childTnLst>
                                </p:cTn>
                              </p:par>
                            </p:childTnLst>
                          </p:cTn>
                        </p:par>
                        <p:par>
                          <p:cTn id="104" fill="hold">
                            <p:stCondLst>
                              <p:cond delay="7900"/>
                            </p:stCondLst>
                            <p:childTnLst>
                              <p:par>
                                <p:cTn id="105" presetID="2" presetClass="entr" presetSubtype="4"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par>
                          <p:cTn id="109" fill="hold">
                            <p:stCondLst>
                              <p:cond delay="8400"/>
                            </p:stCondLst>
                            <p:childTnLst>
                              <p:par>
                                <p:cTn id="110" presetID="2" presetClass="entr" presetSubtype="4" fill="hold" grpId="0" nodeType="afterEffect">
                                  <p:stCondLst>
                                    <p:cond delay="0"/>
                                  </p:stCondLst>
                                  <p:childTnLst>
                                    <p:set>
                                      <p:cBhvr>
                                        <p:cTn id="111" dur="1" fill="hold">
                                          <p:stCondLst>
                                            <p:cond delay="0"/>
                                          </p:stCondLst>
                                        </p:cTn>
                                        <p:tgtEl>
                                          <p:spTgt spid="85"/>
                                        </p:tgtEl>
                                        <p:attrNameLst>
                                          <p:attrName>style.visibility</p:attrName>
                                        </p:attrNameLst>
                                      </p:cBhvr>
                                      <p:to>
                                        <p:strVal val="visible"/>
                                      </p:to>
                                    </p:set>
                                    <p:anim calcmode="lin" valueType="num">
                                      <p:cBhvr additive="base">
                                        <p:cTn id="112" dur="500" fill="hold"/>
                                        <p:tgtEl>
                                          <p:spTgt spid="85"/>
                                        </p:tgtEl>
                                        <p:attrNameLst>
                                          <p:attrName>ppt_x</p:attrName>
                                        </p:attrNameLst>
                                      </p:cBhvr>
                                      <p:tavLst>
                                        <p:tav tm="0">
                                          <p:val>
                                            <p:strVal val="#ppt_x"/>
                                          </p:val>
                                        </p:tav>
                                        <p:tav tm="100000">
                                          <p:val>
                                            <p:strVal val="#ppt_x"/>
                                          </p:val>
                                        </p:tav>
                                      </p:tavLst>
                                    </p:anim>
                                    <p:anim calcmode="lin" valueType="num">
                                      <p:cBhvr additive="base">
                                        <p:cTn id="113" dur="500" fill="hold"/>
                                        <p:tgtEl>
                                          <p:spTgt spid="85"/>
                                        </p:tgtEl>
                                        <p:attrNameLst>
                                          <p:attrName>ppt_y</p:attrName>
                                        </p:attrNameLst>
                                      </p:cBhvr>
                                      <p:tavLst>
                                        <p:tav tm="0">
                                          <p:val>
                                            <p:strVal val="1+#ppt_h/2"/>
                                          </p:val>
                                        </p:tav>
                                        <p:tav tm="100000">
                                          <p:val>
                                            <p:strVal val="#ppt_y"/>
                                          </p:val>
                                        </p:tav>
                                      </p:tavLst>
                                    </p:anim>
                                  </p:childTnLst>
                                </p:cTn>
                              </p:par>
                            </p:childTnLst>
                          </p:cTn>
                        </p:par>
                        <p:par>
                          <p:cTn id="114" fill="hold">
                            <p:stCondLst>
                              <p:cond delay="8900"/>
                            </p:stCondLst>
                            <p:childTnLst>
                              <p:par>
                                <p:cTn id="115" presetID="2" presetClass="entr" presetSubtype="4" fill="hold" grpId="0" nodeType="afterEffect">
                                  <p:stCondLst>
                                    <p:cond delay="0"/>
                                  </p:stCondLst>
                                  <p:childTnLst>
                                    <p:set>
                                      <p:cBhvr>
                                        <p:cTn id="116" dur="1" fill="hold">
                                          <p:stCondLst>
                                            <p:cond delay="0"/>
                                          </p:stCondLst>
                                        </p:cTn>
                                        <p:tgtEl>
                                          <p:spTgt spid="86"/>
                                        </p:tgtEl>
                                        <p:attrNameLst>
                                          <p:attrName>style.visibility</p:attrName>
                                        </p:attrNameLst>
                                      </p:cBhvr>
                                      <p:to>
                                        <p:strVal val="visible"/>
                                      </p:to>
                                    </p:set>
                                    <p:anim calcmode="lin" valueType="num">
                                      <p:cBhvr additive="base">
                                        <p:cTn id="117" dur="500" fill="hold"/>
                                        <p:tgtEl>
                                          <p:spTgt spid="86"/>
                                        </p:tgtEl>
                                        <p:attrNameLst>
                                          <p:attrName>ppt_x</p:attrName>
                                        </p:attrNameLst>
                                      </p:cBhvr>
                                      <p:tavLst>
                                        <p:tav tm="0">
                                          <p:val>
                                            <p:strVal val="#ppt_x"/>
                                          </p:val>
                                        </p:tav>
                                        <p:tav tm="100000">
                                          <p:val>
                                            <p:strVal val="#ppt_x"/>
                                          </p:val>
                                        </p:tav>
                                      </p:tavLst>
                                    </p:anim>
                                    <p:anim calcmode="lin" valueType="num">
                                      <p:cBhvr additive="base">
                                        <p:cTn id="118" dur="500" fill="hold"/>
                                        <p:tgtEl>
                                          <p:spTgt spid="86"/>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fade">
                                      <p:cBhvr>
                                        <p:cTn id="121" dur="500"/>
                                        <p:tgtEl>
                                          <p:spTgt spid="84"/>
                                        </p:tgtEl>
                                      </p:cBhvr>
                                    </p:animEffect>
                                  </p:childTnLst>
                                </p:cTn>
                              </p:par>
                              <p:par>
                                <p:cTn id="122" presetID="42" presetClass="path" presetSubtype="0" decel="100000" fill="hold" grpId="1" nodeType="withEffect">
                                  <p:stCondLst>
                                    <p:cond delay="0"/>
                                  </p:stCondLst>
                                  <p:childTnLst>
                                    <p:animMotion origin="layout" path="M -2.08333E-7 -3.7037E-7 L -2.08333E-7 0.03542 " pathEditMode="relative" rAng="0" ptsTypes="AA">
                                      <p:cBhvr>
                                        <p:cTn id="123" dur="700" spd="-100000" fill="hold"/>
                                        <p:tgtEl>
                                          <p:spTgt spid="8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8" grpId="0"/>
      <p:bldP spid="7" grpId="0" animBg="1"/>
      <p:bldP spid="7" grpId="1" animBg="1"/>
      <p:bldP spid="29" grpId="0" animBg="1"/>
      <p:bldP spid="30" grpId="0"/>
      <p:bldP spid="34" grpId="0" animBg="1"/>
      <p:bldP spid="34" grpId="1" animBg="1"/>
      <p:bldP spid="37" grpId="0" animBg="1"/>
      <p:bldP spid="38" grpId="0"/>
      <p:bldP spid="45" grpId="0" animBg="1"/>
      <p:bldP spid="45" grpId="1" animBg="1"/>
      <p:bldP spid="46" grpId="0" animBg="1"/>
      <p:bldP spid="47" grpId="0"/>
      <p:bldP spid="73" grpId="0" animBg="1"/>
      <p:bldP spid="73" grpId="1" animBg="1"/>
      <p:bldP spid="74" grpId="0" animBg="1"/>
      <p:bldP spid="75" grpId="0"/>
      <p:bldP spid="20" grpId="0" animBg="1"/>
      <p:bldP spid="20" grpId="1" animBg="1"/>
      <p:bldP spid="21" grpId="0" animBg="1"/>
      <p:bldP spid="22" grpId="0"/>
      <p:bldP spid="36" grpId="0" animBg="1"/>
      <p:bldP spid="36" grpId="1" animBg="1"/>
      <p:bldP spid="39" grpId="0" animBg="1"/>
      <p:bldP spid="40" grpId="0"/>
      <p:bldP spid="84" grpId="0" animBg="1"/>
      <p:bldP spid="84" grpId="1" animBg="1"/>
      <p:bldP spid="85" grpId="0" animBg="1"/>
      <p:bldP spid="8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20F256-9FEE-7D14-5066-CF7A66C79A8D}"/>
            </a:ext>
          </a:extLst>
        </p:cNvPr>
        <p:cNvGrpSpPr/>
        <p:nvPr/>
      </p:nvGrpSpPr>
      <p:grpSpPr>
        <a:xfrm>
          <a:off x="0" y="0"/>
          <a:ext cx="0" cy="0"/>
          <a:chOff x="0" y="0"/>
          <a:chExt cx="0" cy="0"/>
        </a:xfrm>
      </p:grpSpPr>
      <p:sp>
        <p:nvSpPr>
          <p:cNvPr id="43" name="TextBox 42">
            <a:extLst>
              <a:ext uri="{FF2B5EF4-FFF2-40B4-BE49-F238E27FC236}">
                <a16:creationId xmlns:a16="http://schemas.microsoft.com/office/drawing/2014/main" id="{892F3F97-E734-1171-73F2-3B772930E19E}"/>
              </a:ext>
              <a:ext uri="{C183D7F6-B498-43B3-948B-1728B52AA6E4}">
                <adec:decorative xmlns:adec="http://schemas.microsoft.com/office/drawing/2017/decorative" val="1"/>
              </a:ext>
            </a:extLst>
          </p:cNvPr>
          <p:cNvSpPr txBox="1"/>
          <p:nvPr/>
        </p:nvSpPr>
        <p:spPr>
          <a:xfrm>
            <a:off x="43238" y="4082120"/>
            <a:ext cx="3966961" cy="566579"/>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pic>
        <p:nvPicPr>
          <p:cNvPr id="52" name="!Copilot">
            <a:extLst>
              <a:ext uri="{FF2B5EF4-FFF2-40B4-BE49-F238E27FC236}">
                <a16:creationId xmlns:a16="http://schemas.microsoft.com/office/drawing/2014/main" id="{B89A7F2E-A033-F8EA-4D27-F7991264EE6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4142" y="145307"/>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30FA863A-4914-8680-1B38-716C0FA74819}"/>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November</a:t>
            </a:r>
            <a:r>
              <a:rPr kumimoji="0" lang="en-US" sz="28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EA0C2FAA-C019-75CD-CEC2-2D4D124FD6EF}"/>
              </a:ext>
              <a:ext uri="{C183D7F6-B498-43B3-948B-1728B52AA6E4}">
                <adec:decorative xmlns:adec="http://schemas.microsoft.com/office/drawing/2017/decorative" val="1"/>
              </a:ext>
            </a:extLst>
          </p:cNvPr>
          <p:cNvSpPr txBox="1"/>
          <p:nvPr/>
        </p:nvSpPr>
        <p:spPr>
          <a:xfrm>
            <a:off x="65764" y="856332"/>
            <a:ext cx="3944435" cy="201803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1C400EAC-83B3-6D66-AB23-C395730C43CA}"/>
              </a:ext>
            </a:extLst>
          </p:cNvPr>
          <p:cNvSpPr txBox="1">
            <a:spLocks noChangeAspect="1"/>
          </p:cNvSpPr>
          <p:nvPr/>
        </p:nvSpPr>
        <p:spPr>
          <a:xfrm>
            <a:off x="167745" y="761861"/>
            <a:ext cx="2317707" cy="22206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Copilot extensibility (6)</a:t>
            </a:r>
          </a:p>
        </p:txBody>
      </p:sp>
      <p:sp>
        <p:nvSpPr>
          <p:cNvPr id="18" name="TextBox 17">
            <a:extLst>
              <a:ext uri="{FF2B5EF4-FFF2-40B4-BE49-F238E27FC236}">
                <a16:creationId xmlns:a16="http://schemas.microsoft.com/office/drawing/2014/main" id="{91D621FC-63D1-25DA-5417-307722377E9D}"/>
              </a:ext>
            </a:extLst>
          </p:cNvPr>
          <p:cNvSpPr txBox="1"/>
          <p:nvPr/>
        </p:nvSpPr>
        <p:spPr>
          <a:xfrm>
            <a:off x="-82390" y="930588"/>
            <a:ext cx="4076209" cy="1938992"/>
          </a:xfrm>
          <a:prstGeom prst="rect">
            <a:avLst/>
          </a:prstGeom>
          <a:noFill/>
        </p:spPr>
        <p:txBody>
          <a:bodyPr wrap="square">
            <a:spAutoFit/>
          </a:bodyPr>
          <a:lstStyle/>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Access Custom Engine Agents on Copilot Chat (Mobile) [Android, iOS]</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Custom Agents in Office Applications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Enhanced Agent Store Search Experience [Windows,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Export Detailed Agent Metadata for Governance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Message Extensions as Declarative Agents on Mobile [Android, iOS]</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Unified Permissions Management for Agents [Windows, Web]</a:t>
            </a:r>
            <a:endParaRPr lang="en-US" sz="1200" noProof="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EDB03960-227C-FF4B-B159-60A34035E9D4}"/>
              </a:ext>
              <a:ext uri="{C183D7F6-B498-43B3-948B-1728B52AA6E4}">
                <adec:decorative xmlns:adec="http://schemas.microsoft.com/office/drawing/2017/decorative" val="1"/>
              </a:ext>
            </a:extLst>
          </p:cNvPr>
          <p:cNvSpPr txBox="1"/>
          <p:nvPr/>
        </p:nvSpPr>
        <p:spPr>
          <a:xfrm>
            <a:off x="43238" y="3049002"/>
            <a:ext cx="3966961" cy="852151"/>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29" name="TextBox 28">
            <a:extLst>
              <a:ext uri="{FF2B5EF4-FFF2-40B4-BE49-F238E27FC236}">
                <a16:creationId xmlns:a16="http://schemas.microsoft.com/office/drawing/2014/main" id="{21A8407B-7F85-E1A7-62EC-FE90C75ECE1F}"/>
              </a:ext>
            </a:extLst>
          </p:cNvPr>
          <p:cNvSpPr txBox="1"/>
          <p:nvPr/>
        </p:nvSpPr>
        <p:spPr>
          <a:xfrm>
            <a:off x="164954" y="2936843"/>
            <a:ext cx="2770762" cy="23212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Copilot Studio (3)</a:t>
            </a:r>
          </a:p>
        </p:txBody>
      </p:sp>
      <p:sp>
        <p:nvSpPr>
          <p:cNvPr id="30" name="TextBox 29">
            <a:extLst>
              <a:ext uri="{FF2B5EF4-FFF2-40B4-BE49-F238E27FC236}">
                <a16:creationId xmlns:a16="http://schemas.microsoft.com/office/drawing/2014/main" id="{686DE913-0AEB-86C0-CDE5-FFBC95BF557F}"/>
              </a:ext>
            </a:extLst>
          </p:cNvPr>
          <p:cNvSpPr txBox="1"/>
          <p:nvPr/>
        </p:nvSpPr>
        <p:spPr>
          <a:xfrm>
            <a:off x="-84987" y="3132408"/>
            <a:ext cx="4300225" cy="646331"/>
          </a:xfrm>
          <a:prstGeom prst="rect">
            <a:avLst/>
          </a:prstGeom>
          <a:noFill/>
        </p:spPr>
        <p:txBody>
          <a:bodyPr wrap="square">
            <a:spAutoFit/>
          </a:bodyPr>
          <a:lstStyle/>
          <a:p>
            <a:pPr marL="171450" indent="-72000">
              <a:buFont typeface="Arial" panose="020B0604020202020204" pitchFamily="34" charset="0"/>
              <a:buChar char="•"/>
            </a:pPr>
            <a:r>
              <a:rPr lang="en-GB" sz="1200" dirty="0"/>
              <a:t>Control Org‑Wide Agent Sharing from One Place [Web]</a:t>
            </a:r>
          </a:p>
          <a:p>
            <a:pPr marL="171450" indent="-72000">
              <a:buFont typeface="Arial" panose="020B0604020202020204" pitchFamily="34" charset="0"/>
              <a:buChar char="•"/>
            </a:pPr>
            <a:r>
              <a:rPr lang="en-GB" sz="1200" dirty="0"/>
              <a:t>Quarantine and Block Unsecured Agents [Web]</a:t>
            </a:r>
          </a:p>
          <a:p>
            <a:pPr marL="171450" indent="-72000">
              <a:buFont typeface="Arial" panose="020B0604020202020204" pitchFamily="34" charset="0"/>
              <a:buChar char="•"/>
            </a:pPr>
            <a:r>
              <a:rPr lang="en-GB" sz="1200" dirty="0"/>
              <a:t>Upload Up to 1,000 Files for Agent Training [Web]</a:t>
            </a:r>
            <a:endParaRPr lang="en-US" sz="1200" noProof="0" dirty="0"/>
          </a:p>
        </p:txBody>
      </p:sp>
      <p:sp>
        <p:nvSpPr>
          <p:cNvPr id="32" name="TextBox 31">
            <a:extLst>
              <a:ext uri="{FF2B5EF4-FFF2-40B4-BE49-F238E27FC236}">
                <a16:creationId xmlns:a16="http://schemas.microsoft.com/office/drawing/2014/main" id="{7DDD358D-E91F-ABFE-E832-2B3549DB829B}"/>
              </a:ext>
            </a:extLst>
          </p:cNvPr>
          <p:cNvSpPr txBox="1"/>
          <p:nvPr/>
        </p:nvSpPr>
        <p:spPr>
          <a:xfrm>
            <a:off x="164954" y="3980308"/>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1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noProof="0" dirty="0"/>
              <a:t>Excel (1)</a:t>
            </a:r>
          </a:p>
        </p:txBody>
      </p:sp>
      <p:sp>
        <p:nvSpPr>
          <p:cNvPr id="33" name="TextBox 32">
            <a:extLst>
              <a:ext uri="{FF2B5EF4-FFF2-40B4-BE49-F238E27FC236}">
                <a16:creationId xmlns:a16="http://schemas.microsoft.com/office/drawing/2014/main" id="{8756D247-0CAC-239C-52E9-D55F8E43DAF3}"/>
              </a:ext>
              <a:ext uri="{C183D7F6-B498-43B3-948B-1728B52AA6E4}">
                <adec:decorative xmlns:adec="http://schemas.microsoft.com/office/drawing/2017/decorative" val="1"/>
              </a:ext>
            </a:extLst>
          </p:cNvPr>
          <p:cNvSpPr txBox="1"/>
          <p:nvPr/>
        </p:nvSpPr>
        <p:spPr>
          <a:xfrm>
            <a:off x="-88026" y="4149277"/>
            <a:ext cx="4305861" cy="461665"/>
          </a:xfrm>
          <a:prstGeom prst="rect">
            <a:avLst/>
          </a:prstGeom>
          <a:noFill/>
        </p:spPr>
        <p:txBody>
          <a:bodyPr wrap="square">
            <a:spAutoFit/>
          </a:bodyPr>
          <a:lstStyle/>
          <a:p>
            <a:pPr marL="171450" lvl="4" indent="-72000">
              <a:buFont typeface="Arial" panose="020B0604020202020204" pitchFamily="34" charset="0"/>
              <a:buChar char="•"/>
              <a:defRPr/>
            </a:pPr>
            <a:r>
              <a:rPr lang="en-GB" sz="1200" dirty="0">
                <a:latin typeface="Segoe UI" panose="020B0502040204020203" pitchFamily="34" charset="0"/>
                <a:cs typeface="Segoe UI" panose="020B0502040204020203" pitchFamily="34" charset="0"/>
              </a:rPr>
              <a:t>Build and </a:t>
            </a:r>
            <a:r>
              <a:rPr lang="en-GB" sz="1200" dirty="0" err="1">
                <a:latin typeface="Segoe UI" panose="020B0502040204020203" pitchFamily="34" charset="0"/>
                <a:cs typeface="Segoe UI" panose="020B0502040204020203" pitchFamily="34" charset="0"/>
              </a:rPr>
              <a:t>Analyze</a:t>
            </a:r>
            <a:r>
              <a:rPr lang="en-GB" sz="1200" dirty="0">
                <a:latin typeface="Segoe UI" panose="020B0502040204020203" pitchFamily="34" charset="0"/>
                <a:cs typeface="Segoe UI" panose="020B0502040204020203" pitchFamily="34" charset="0"/>
              </a:rPr>
              <a:t> Surveys with Surveys Agent [Windows, Mac, Web]</a:t>
            </a:r>
            <a:endParaRPr lang="en-US" sz="1200" noProof="0" dirty="0">
              <a:latin typeface="Segoe UI" panose="020B0502040204020203" pitchFamily="34" charset="0"/>
              <a:cs typeface="Segoe UI" panose="020B0502040204020203" pitchFamily="34" charset="0"/>
            </a:endParaRPr>
          </a:p>
        </p:txBody>
      </p:sp>
      <p:sp>
        <p:nvSpPr>
          <p:cNvPr id="34" name="TextBox 33">
            <a:extLst>
              <a:ext uri="{FF2B5EF4-FFF2-40B4-BE49-F238E27FC236}">
                <a16:creationId xmlns:a16="http://schemas.microsoft.com/office/drawing/2014/main" id="{493B9EC5-835E-43BD-1EC1-C1959E5052AE}"/>
              </a:ext>
              <a:ext uri="{C183D7F6-B498-43B3-948B-1728B52AA6E4}">
                <adec:decorative xmlns:adec="http://schemas.microsoft.com/office/drawing/2017/decorative" val="1"/>
              </a:ext>
            </a:extLst>
          </p:cNvPr>
          <p:cNvSpPr txBox="1"/>
          <p:nvPr/>
        </p:nvSpPr>
        <p:spPr>
          <a:xfrm>
            <a:off x="38062" y="4836009"/>
            <a:ext cx="3955126" cy="557939"/>
          </a:xfrm>
          <a:prstGeom prst="roundRect">
            <a:avLst>
              <a:gd name="adj" fmla="val 489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AB8AA8A6-DB14-3690-FB3C-83AB69BEAE23}"/>
              </a:ext>
            </a:extLst>
          </p:cNvPr>
          <p:cNvSpPr txBox="1"/>
          <p:nvPr/>
        </p:nvSpPr>
        <p:spPr>
          <a:xfrm>
            <a:off x="116071" y="4724034"/>
            <a:ext cx="2681720" cy="2574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Microsoft 365 Copilot app (1)</a:t>
            </a:r>
          </a:p>
        </p:txBody>
      </p:sp>
      <p:sp>
        <p:nvSpPr>
          <p:cNvPr id="38" name="TextBox 37">
            <a:extLst>
              <a:ext uri="{FF2B5EF4-FFF2-40B4-BE49-F238E27FC236}">
                <a16:creationId xmlns:a16="http://schemas.microsoft.com/office/drawing/2014/main" id="{E2C334AF-4216-BA37-A8ED-9F78A4453E0F}"/>
              </a:ext>
            </a:extLst>
          </p:cNvPr>
          <p:cNvSpPr txBox="1"/>
          <p:nvPr/>
        </p:nvSpPr>
        <p:spPr>
          <a:xfrm>
            <a:off x="-86374" y="4954598"/>
            <a:ext cx="4154244" cy="461665"/>
          </a:xfrm>
          <a:prstGeom prst="rect">
            <a:avLst/>
          </a:prstGeom>
          <a:noFill/>
        </p:spPr>
        <p:txBody>
          <a:bodyPr wrap="square">
            <a:spAutoFit/>
          </a:bodyPr>
          <a:lstStyle/>
          <a:p>
            <a:pPr marL="171450" indent="-72000">
              <a:buFont typeface="Arial" panose="020B0604020202020204" pitchFamily="34" charset="0"/>
              <a:buChar char="•"/>
            </a:pPr>
            <a:r>
              <a:rPr lang="en-GB" sz="1200" dirty="0"/>
              <a:t>Customize Audio Overviews for Copilot Notebooks [Web]</a:t>
            </a:r>
            <a:endParaRPr lang="en-US" sz="1200" noProof="0" dirty="0"/>
          </a:p>
        </p:txBody>
      </p:sp>
      <p:sp>
        <p:nvSpPr>
          <p:cNvPr id="45" name="TextBox 44">
            <a:extLst>
              <a:ext uri="{FF2B5EF4-FFF2-40B4-BE49-F238E27FC236}">
                <a16:creationId xmlns:a16="http://schemas.microsoft.com/office/drawing/2014/main" id="{F636B884-B9D1-F6CD-4C08-CD5C61C75990}"/>
              </a:ext>
              <a:ext uri="{C183D7F6-B498-43B3-948B-1728B52AA6E4}">
                <adec:decorative xmlns:adec="http://schemas.microsoft.com/office/drawing/2017/decorative" val="1"/>
              </a:ext>
            </a:extLst>
          </p:cNvPr>
          <p:cNvSpPr txBox="1"/>
          <p:nvPr/>
        </p:nvSpPr>
        <p:spPr>
          <a:xfrm>
            <a:off x="4182984" y="829989"/>
            <a:ext cx="4101519" cy="2044382"/>
          </a:xfrm>
          <a:prstGeom prst="roundRect">
            <a:avLst>
              <a:gd name="adj" fmla="val 534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E0077310-CA8E-3005-17F6-AF676ADCD7BF}"/>
              </a:ext>
            </a:extLst>
          </p:cNvPr>
          <p:cNvSpPr txBox="1"/>
          <p:nvPr/>
        </p:nvSpPr>
        <p:spPr>
          <a:xfrm>
            <a:off x="4251716" y="759867"/>
            <a:ext cx="2845120" cy="25023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Microsoft 365 Copilot Chat (</a:t>
            </a:r>
            <a:r>
              <a:rPr lang="en-US" dirty="0">
                <a:solidFill>
                  <a:srgbClr val="FFFFFF"/>
                </a:solidFill>
                <a:latin typeface="Segoe UI Semibold" panose="020B0502040204020203" pitchFamily="34" charset="0"/>
                <a:cs typeface="Segoe UI Semibold" panose="020B0502040204020203" pitchFamily="34" charset="0"/>
              </a:rPr>
              <a:t>6</a:t>
            </a:r>
            <a:r>
              <a:rPr lang="en-US" noProof="0" dirty="0">
                <a:solidFill>
                  <a:srgbClr val="FFFFFF"/>
                </a:solidFill>
                <a:latin typeface="Segoe UI Semibold" panose="020B0502040204020203" pitchFamily="34" charset="0"/>
                <a:cs typeface="Segoe UI Semibold" panose="020B0502040204020203" pitchFamily="34" charset="0"/>
              </a:rPr>
              <a:t>)</a:t>
            </a:r>
          </a:p>
        </p:txBody>
      </p:sp>
      <p:sp>
        <p:nvSpPr>
          <p:cNvPr id="47" name="TextBox 46">
            <a:extLst>
              <a:ext uri="{FF2B5EF4-FFF2-40B4-BE49-F238E27FC236}">
                <a16:creationId xmlns:a16="http://schemas.microsoft.com/office/drawing/2014/main" id="{3CF514D3-A960-5D76-BC7F-EE69AC367486}"/>
              </a:ext>
            </a:extLst>
          </p:cNvPr>
          <p:cNvSpPr txBox="1"/>
          <p:nvPr/>
        </p:nvSpPr>
        <p:spPr>
          <a:xfrm>
            <a:off x="4067870" y="1016398"/>
            <a:ext cx="4335623" cy="1754326"/>
          </a:xfrm>
          <a:prstGeom prst="rect">
            <a:avLst/>
          </a:prstGeom>
          <a:noFill/>
        </p:spPr>
        <p:txBody>
          <a:bodyPr wrap="square">
            <a:spAutoFit/>
          </a:bodyPr>
          <a:lstStyle/>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Access Shared Mailboxes in Copilot Chat [Android, Windows, iOS, Mac,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Find Files Faster with Improved Filters [Windows,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Iterate on Images with Multi‑Turn Editing [Windows, Mac,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RSVP‑Based Meeting Search [Android, Windows,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Talk to Copilot with Voice [Android, Windows, iOS, Mac, Web]</a:t>
            </a:r>
          </a:p>
          <a:p>
            <a:pPr marL="171450" lvl="4" indent="-72000">
              <a:buFont typeface="Arial" panose="020B0604020202020204" pitchFamily="34" charset="0"/>
              <a:buChar char="•"/>
              <a:defRPr/>
            </a:pPr>
            <a:r>
              <a:rPr lang="en-US" sz="1200" dirty="0">
                <a:latin typeface="Segoe UI" panose="020B0502040204020203" pitchFamily="34" charset="0"/>
                <a:cs typeface="Segoe UI" panose="020B0502040204020203" pitchFamily="34" charset="0"/>
              </a:rPr>
              <a:t>Updated Copilot Chat Navigation Pane in Teams [Web]</a:t>
            </a:r>
            <a:endParaRPr lang="en-US" sz="1200" noProof="0" dirty="0">
              <a:latin typeface="Segoe UI" panose="020B0502040204020203" pitchFamily="34" charset="0"/>
              <a:cs typeface="Segoe UI" panose="020B0502040204020203" pitchFamily="34" charset="0"/>
            </a:endParaRPr>
          </a:p>
        </p:txBody>
      </p:sp>
      <p:sp>
        <p:nvSpPr>
          <p:cNvPr id="90" name="TextBox 89">
            <a:extLst>
              <a:ext uri="{FF2B5EF4-FFF2-40B4-BE49-F238E27FC236}">
                <a16:creationId xmlns:a16="http://schemas.microsoft.com/office/drawing/2014/main" id="{35CB27C5-F9DC-B26E-191E-257711C39B6D}"/>
              </a:ext>
              <a:ext uri="{C183D7F6-B498-43B3-948B-1728B52AA6E4}">
                <adec:decorative xmlns:adec="http://schemas.microsoft.com/office/drawing/2017/decorative" val="1"/>
              </a:ext>
            </a:extLst>
          </p:cNvPr>
          <p:cNvSpPr txBox="1"/>
          <p:nvPr/>
        </p:nvSpPr>
        <p:spPr>
          <a:xfrm>
            <a:off x="4153865" y="3057367"/>
            <a:ext cx="4140956" cy="1538187"/>
          </a:xfrm>
          <a:prstGeom prst="roundRect">
            <a:avLst>
              <a:gd name="adj" fmla="val 686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91" name="TextBox 90">
            <a:extLst>
              <a:ext uri="{FF2B5EF4-FFF2-40B4-BE49-F238E27FC236}">
                <a16:creationId xmlns:a16="http://schemas.microsoft.com/office/drawing/2014/main" id="{5BF56261-B7B4-35EB-55A8-07DA42FDD321}"/>
              </a:ext>
            </a:extLst>
          </p:cNvPr>
          <p:cNvSpPr txBox="1"/>
          <p:nvPr/>
        </p:nvSpPr>
        <p:spPr>
          <a:xfrm>
            <a:off x="4229813" y="2945767"/>
            <a:ext cx="3112683" cy="25961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Microsoft 365 Admin Center (5)</a:t>
            </a:r>
          </a:p>
        </p:txBody>
      </p:sp>
      <p:sp>
        <p:nvSpPr>
          <p:cNvPr id="92" name="TextBox 91">
            <a:extLst>
              <a:ext uri="{FF2B5EF4-FFF2-40B4-BE49-F238E27FC236}">
                <a16:creationId xmlns:a16="http://schemas.microsoft.com/office/drawing/2014/main" id="{655AD8AA-9EA2-889E-D193-A7BD297BCE62}"/>
              </a:ext>
            </a:extLst>
          </p:cNvPr>
          <p:cNvSpPr txBox="1"/>
          <p:nvPr/>
        </p:nvSpPr>
        <p:spPr>
          <a:xfrm>
            <a:off x="4047939" y="3132408"/>
            <a:ext cx="4393468" cy="1384995"/>
          </a:xfrm>
          <a:prstGeom prst="rect">
            <a:avLst/>
          </a:prstGeom>
          <a:noFill/>
        </p:spPr>
        <p:txBody>
          <a:bodyPr wrap="square">
            <a:spAutoFit/>
          </a:bodyPr>
          <a:lstStyle/>
          <a:p>
            <a:pPr marL="171450" indent="-72000">
              <a:buFont typeface="Arial" panose="020B0604020202020204" pitchFamily="34" charset="0"/>
              <a:buChar char="•"/>
            </a:pPr>
            <a:r>
              <a:rPr lang="en-GB" sz="1200" dirty="0"/>
              <a:t>Block SharePoint Agents from Agents &amp; Connectors Page [Web]</a:t>
            </a:r>
          </a:p>
          <a:p>
            <a:pPr marL="171450" indent="-72000">
              <a:buFont typeface="Arial" panose="020B0604020202020204" pitchFamily="34" charset="0"/>
              <a:buChar char="•"/>
            </a:pPr>
            <a:r>
              <a:rPr lang="en-GB" sz="1200" dirty="0"/>
              <a:t>Monitor Copilot Usage with Capacity Packs [Mac]</a:t>
            </a:r>
          </a:p>
          <a:p>
            <a:pPr marL="171450" indent="-72000">
              <a:buFont typeface="Arial" panose="020B0604020202020204" pitchFamily="34" charset="0"/>
              <a:buChar char="•"/>
            </a:pPr>
            <a:r>
              <a:rPr lang="en-GB" sz="1200" dirty="0"/>
              <a:t>New Enhancements in Organizational Data Ingestion [Web]</a:t>
            </a:r>
          </a:p>
          <a:p>
            <a:pPr marL="171450" indent="-72000">
              <a:buFont typeface="Arial" panose="020B0604020202020204" pitchFamily="34" charset="0"/>
              <a:buChar char="•"/>
            </a:pPr>
            <a:r>
              <a:rPr lang="en-GB" sz="1200" dirty="0"/>
              <a:t>Reassign Agent Ownership [Windows, Web]</a:t>
            </a:r>
          </a:p>
          <a:p>
            <a:pPr marL="171450" indent="-72000">
              <a:buFont typeface="Arial" panose="020B0604020202020204" pitchFamily="34" charset="0"/>
              <a:buChar char="•"/>
            </a:pPr>
            <a:r>
              <a:rPr lang="en-GB" sz="1200" dirty="0"/>
              <a:t>Restrict Org‑Wide Agent Sharing for Better Governance [Web]</a:t>
            </a:r>
            <a:endParaRPr lang="en-US" sz="1200" noProof="0" dirty="0"/>
          </a:p>
        </p:txBody>
      </p:sp>
      <p:sp>
        <p:nvSpPr>
          <p:cNvPr id="4" name="TextBox 3">
            <a:extLst>
              <a:ext uri="{FF2B5EF4-FFF2-40B4-BE49-F238E27FC236}">
                <a16:creationId xmlns:a16="http://schemas.microsoft.com/office/drawing/2014/main" id="{6A2A6E08-7125-F73D-B98C-8CCD4EA8767A}"/>
              </a:ext>
              <a:ext uri="{C183D7F6-B498-43B3-948B-1728B52AA6E4}">
                <adec:decorative xmlns:adec="http://schemas.microsoft.com/office/drawing/2017/decorative" val="1"/>
              </a:ext>
            </a:extLst>
          </p:cNvPr>
          <p:cNvSpPr txBox="1"/>
          <p:nvPr/>
        </p:nvSpPr>
        <p:spPr>
          <a:xfrm>
            <a:off x="8365797" y="870612"/>
            <a:ext cx="3704708" cy="443369"/>
          </a:xfrm>
          <a:prstGeom prst="roundRect">
            <a:avLst>
              <a:gd name="adj" fmla="val 1424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5" name="TextBox 4">
            <a:extLst>
              <a:ext uri="{FF2B5EF4-FFF2-40B4-BE49-F238E27FC236}">
                <a16:creationId xmlns:a16="http://schemas.microsoft.com/office/drawing/2014/main" id="{8B944DE2-238A-8190-F04A-6CE66664AA8A}"/>
              </a:ext>
            </a:extLst>
          </p:cNvPr>
          <p:cNvSpPr txBox="1"/>
          <p:nvPr/>
        </p:nvSpPr>
        <p:spPr>
          <a:xfrm>
            <a:off x="8413222" y="790714"/>
            <a:ext cx="2317707" cy="22206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Outlook (1)</a:t>
            </a:r>
          </a:p>
        </p:txBody>
      </p:sp>
      <p:sp>
        <p:nvSpPr>
          <p:cNvPr id="6" name="TextBox 5">
            <a:extLst>
              <a:ext uri="{FF2B5EF4-FFF2-40B4-BE49-F238E27FC236}">
                <a16:creationId xmlns:a16="http://schemas.microsoft.com/office/drawing/2014/main" id="{7E0B79FD-8E1F-717B-FA5D-522E29AEE490}"/>
              </a:ext>
            </a:extLst>
          </p:cNvPr>
          <p:cNvSpPr txBox="1"/>
          <p:nvPr/>
        </p:nvSpPr>
        <p:spPr>
          <a:xfrm>
            <a:off x="8201982" y="1010101"/>
            <a:ext cx="4169639" cy="276999"/>
          </a:xfrm>
          <a:prstGeom prst="rect">
            <a:avLst/>
          </a:prstGeom>
          <a:noFill/>
        </p:spPr>
        <p:txBody>
          <a:bodyPr wrap="square">
            <a:spAutoFit/>
          </a:bodyPr>
          <a:lstStyle/>
          <a:p>
            <a:pPr marL="171450" indent="-72000">
              <a:buFont typeface="Arial" panose="020B0604020202020204" pitchFamily="34" charset="0"/>
              <a:buChar char="•"/>
            </a:pPr>
            <a:r>
              <a:rPr lang="en-GB" sz="1200" dirty="0"/>
              <a:t>Intelligent Draft Agenda with Copilot [Web]</a:t>
            </a:r>
            <a:endParaRPr lang="en-US" sz="1200" noProof="0" dirty="0"/>
          </a:p>
        </p:txBody>
      </p:sp>
      <p:sp>
        <p:nvSpPr>
          <p:cNvPr id="73" name="TextBox 72">
            <a:extLst>
              <a:ext uri="{FF2B5EF4-FFF2-40B4-BE49-F238E27FC236}">
                <a16:creationId xmlns:a16="http://schemas.microsoft.com/office/drawing/2014/main" id="{3154DF92-B477-946A-15AA-7DB3AAB1D9BF}"/>
              </a:ext>
              <a:ext uri="{C183D7F6-B498-43B3-948B-1728B52AA6E4}">
                <adec:decorative xmlns:adec="http://schemas.microsoft.com/office/drawing/2017/decorative" val="1"/>
              </a:ext>
            </a:extLst>
          </p:cNvPr>
          <p:cNvSpPr txBox="1"/>
          <p:nvPr/>
        </p:nvSpPr>
        <p:spPr>
          <a:xfrm>
            <a:off x="8365796" y="1487650"/>
            <a:ext cx="3756861" cy="912807"/>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64FC148E-DA04-F114-C9C8-37AEDCA76D48}"/>
              </a:ext>
            </a:extLst>
          </p:cNvPr>
          <p:cNvSpPr txBox="1"/>
          <p:nvPr/>
        </p:nvSpPr>
        <p:spPr>
          <a:xfrm>
            <a:off x="8453337" y="1350803"/>
            <a:ext cx="2318400" cy="2304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PowerPoint (2)</a:t>
            </a:r>
          </a:p>
        </p:txBody>
      </p:sp>
      <p:sp>
        <p:nvSpPr>
          <p:cNvPr id="75" name="TextBox 74">
            <a:extLst>
              <a:ext uri="{FF2B5EF4-FFF2-40B4-BE49-F238E27FC236}">
                <a16:creationId xmlns:a16="http://schemas.microsoft.com/office/drawing/2014/main" id="{80972919-3B65-104F-9A27-C08720805F81}"/>
              </a:ext>
            </a:extLst>
          </p:cNvPr>
          <p:cNvSpPr txBox="1"/>
          <p:nvPr/>
        </p:nvSpPr>
        <p:spPr>
          <a:xfrm>
            <a:off x="8201983" y="1507816"/>
            <a:ext cx="3756862" cy="830997"/>
          </a:xfrm>
          <a:prstGeom prst="rect">
            <a:avLst/>
          </a:prstGeom>
          <a:noFill/>
        </p:spPr>
        <p:txBody>
          <a:bodyPr wrap="square">
            <a:spAutoFit/>
          </a:bodyPr>
          <a:lstStyle/>
          <a:p>
            <a:pPr marL="171450" indent="-72000">
              <a:buFont typeface="Arial" panose="020B0604020202020204" pitchFamily="34" charset="0"/>
              <a:buChar char="•"/>
            </a:pPr>
            <a:r>
              <a:rPr lang="en-GB" sz="1200" dirty="0"/>
              <a:t>Create New Presentations Without Overwriting Originals [Windows, Mac, Web]Reference Loop Components or Pages in Presentations [Mac, Windows, Web]</a:t>
            </a:r>
            <a:endParaRPr lang="en-US" sz="1200" noProof="0" dirty="0"/>
          </a:p>
        </p:txBody>
      </p:sp>
      <p:sp>
        <p:nvSpPr>
          <p:cNvPr id="20" name="TextBox 19">
            <a:extLst>
              <a:ext uri="{FF2B5EF4-FFF2-40B4-BE49-F238E27FC236}">
                <a16:creationId xmlns:a16="http://schemas.microsoft.com/office/drawing/2014/main" id="{84A18449-4CC5-CA3F-E0E3-8D0DF85B3535}"/>
              </a:ext>
              <a:ext uri="{C183D7F6-B498-43B3-948B-1728B52AA6E4}">
                <adec:decorative xmlns:adec="http://schemas.microsoft.com/office/drawing/2017/decorative" val="1"/>
              </a:ext>
            </a:extLst>
          </p:cNvPr>
          <p:cNvSpPr txBox="1"/>
          <p:nvPr/>
        </p:nvSpPr>
        <p:spPr>
          <a:xfrm>
            <a:off x="8349236" y="2522623"/>
            <a:ext cx="3737827" cy="527146"/>
          </a:xfrm>
          <a:prstGeom prst="roundRect">
            <a:avLst>
              <a:gd name="adj" fmla="val 1616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1" name="TextBox 20">
            <a:extLst>
              <a:ext uri="{FF2B5EF4-FFF2-40B4-BE49-F238E27FC236}">
                <a16:creationId xmlns:a16="http://schemas.microsoft.com/office/drawing/2014/main" id="{CC82E7FA-0FB9-6930-08A3-3A70CA4F5456}"/>
              </a:ext>
            </a:extLst>
          </p:cNvPr>
          <p:cNvSpPr txBox="1"/>
          <p:nvPr/>
        </p:nvSpPr>
        <p:spPr>
          <a:xfrm>
            <a:off x="8423287" y="2447201"/>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SharePoint (1)</a:t>
            </a:r>
          </a:p>
        </p:txBody>
      </p:sp>
      <p:sp>
        <p:nvSpPr>
          <p:cNvPr id="22" name="TextBox 21">
            <a:extLst>
              <a:ext uri="{FF2B5EF4-FFF2-40B4-BE49-F238E27FC236}">
                <a16:creationId xmlns:a16="http://schemas.microsoft.com/office/drawing/2014/main" id="{064544F9-2385-0A01-716C-8B39A6847BDA}"/>
              </a:ext>
            </a:extLst>
          </p:cNvPr>
          <p:cNvSpPr txBox="1"/>
          <p:nvPr/>
        </p:nvSpPr>
        <p:spPr>
          <a:xfrm>
            <a:off x="8209323" y="2606794"/>
            <a:ext cx="3926180" cy="461665"/>
          </a:xfrm>
          <a:prstGeom prst="rect">
            <a:avLst/>
          </a:prstGeom>
          <a:noFill/>
        </p:spPr>
        <p:txBody>
          <a:bodyPr wrap="square">
            <a:spAutoFit/>
          </a:bodyPr>
          <a:lstStyle/>
          <a:p>
            <a:pPr marL="171450" indent="-72000">
              <a:buFont typeface="Arial" panose="020B0604020202020204" pitchFamily="34" charset="0"/>
              <a:buChar char="•"/>
            </a:pPr>
            <a:r>
              <a:rPr lang="en-GB" sz="1200" dirty="0"/>
              <a:t>Copilot Skills for Smarter SharePoint Administration [Web]</a:t>
            </a:r>
            <a:endParaRPr lang="en-US" sz="1200" noProof="0" dirty="0"/>
          </a:p>
        </p:txBody>
      </p:sp>
      <p:grpSp>
        <p:nvGrpSpPr>
          <p:cNvPr id="96" name="Group 95">
            <a:extLst>
              <a:ext uri="{FF2B5EF4-FFF2-40B4-BE49-F238E27FC236}">
                <a16:creationId xmlns:a16="http://schemas.microsoft.com/office/drawing/2014/main" id="{43392992-1C49-0F8E-53F5-2ADD5B155FEC}"/>
              </a:ext>
              <a:ext uri="{C183D7F6-B498-43B3-948B-1728B52AA6E4}">
                <adec:decorative xmlns:adec="http://schemas.microsoft.com/office/drawing/2017/decorative" val="1"/>
              </a:ext>
            </a:extLst>
          </p:cNvPr>
          <p:cNvGrpSpPr/>
          <p:nvPr/>
        </p:nvGrpSpPr>
        <p:grpSpPr>
          <a:xfrm>
            <a:off x="10814376" y="499"/>
            <a:ext cx="1379715" cy="1219186"/>
            <a:chOff x="10404657" y="488"/>
            <a:chExt cx="1789201" cy="1955102"/>
          </a:xfrm>
          <a:solidFill>
            <a:srgbClr val="727372"/>
          </a:solidFill>
        </p:grpSpPr>
        <p:sp>
          <p:nvSpPr>
            <p:cNvPr id="97" name="Diagonal Stripe 96">
              <a:extLst>
                <a:ext uri="{FF2B5EF4-FFF2-40B4-BE49-F238E27FC236}">
                  <a16:creationId xmlns:a16="http://schemas.microsoft.com/office/drawing/2014/main" id="{B3493EF9-9FF3-864E-409F-8B431F16BD3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24802909-B033-61EC-882C-60C30B02A8A5}"/>
                </a:ext>
              </a:extLst>
            </p:cNvPr>
            <p:cNvSpPr txBox="1"/>
            <p:nvPr/>
          </p:nvSpPr>
          <p:spPr>
            <a:xfrm rot="2502686">
              <a:off x="10826368" y="609465"/>
              <a:ext cx="1367490"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19</a:t>
              </a:r>
              <a:r>
                <a:rPr lang="en-US" sz="1100" kern="0" spc="-71" baseline="30000" noProof="0" dirty="0" err="1">
                  <a:solidFill>
                    <a:srgbClr val="5C5AD4"/>
                  </a:solidFill>
                  <a:latin typeface="Segoe UI Semibold"/>
                </a:rPr>
                <a:t>th</a:t>
              </a:r>
              <a:r>
                <a:rPr lang="en-US" sz="1100" kern="0" spc="-71" noProof="0" dirty="0">
                  <a:solidFill>
                    <a:srgbClr val="5C5AD4"/>
                  </a:solidFill>
                  <a:latin typeface="Segoe UI Semibold"/>
                </a:rPr>
                <a:t> Dec</a:t>
              </a:r>
              <a:r>
                <a:rPr kumimoji="0" lang="en-US" sz="1100" b="0" i="0" u="none" strike="noStrike" kern="0" cap="none" spc="-71" normalizeH="0" baseline="0" noProof="0" dirty="0">
                  <a:ln>
                    <a:noFill/>
                  </a:ln>
                  <a:solidFill>
                    <a:srgbClr val="5C5AD4"/>
                  </a:solidFill>
                  <a:effectLst/>
                  <a:uLnTx/>
                  <a:uFillTx/>
                  <a:latin typeface="Segoe UI Semibold"/>
                </a:rPr>
                <a:t> 2025</a:t>
              </a:r>
            </a:p>
          </p:txBody>
        </p:sp>
      </p:grpSp>
      <p:sp>
        <p:nvSpPr>
          <p:cNvPr id="9" name="TextBox 8">
            <a:extLst>
              <a:ext uri="{FF2B5EF4-FFF2-40B4-BE49-F238E27FC236}">
                <a16:creationId xmlns:a16="http://schemas.microsoft.com/office/drawing/2014/main" id="{5CDB0A60-F5E7-6FEE-8531-98C8E350D1BC}"/>
              </a:ext>
              <a:ext uri="{C183D7F6-B498-43B3-948B-1728B52AA6E4}">
                <adec:decorative xmlns:adec="http://schemas.microsoft.com/office/drawing/2017/decorative" val="1"/>
              </a:ext>
            </a:extLst>
          </p:cNvPr>
          <p:cNvSpPr txBox="1"/>
          <p:nvPr/>
        </p:nvSpPr>
        <p:spPr>
          <a:xfrm>
            <a:off x="7729728" y="6652930"/>
            <a:ext cx="4636703" cy="230832"/>
          </a:xfrm>
          <a:prstGeom prst="rect">
            <a:avLst/>
          </a:prstGeom>
          <a:noFill/>
        </p:spPr>
        <p:txBody>
          <a:bodyPr wrap="square">
            <a:spAutoFit/>
          </a:bodyPr>
          <a:lstStyle/>
          <a:p>
            <a:r>
              <a:rPr lang="en-US" sz="900" b="1" i="1" dirty="0">
                <a:solidFill>
                  <a:schemeClr val="bg1"/>
                </a:solidFill>
                <a:latin typeface="Segoe UI" panose="020B0502040204020203" pitchFamily="34" charset="0"/>
              </a:rPr>
              <a:t>27</a:t>
            </a:r>
            <a:r>
              <a:rPr lang="en-US" sz="900" b="1" i="1" noProof="0" dirty="0">
                <a:solidFill>
                  <a:schemeClr val="bg1"/>
                </a:solidFill>
                <a:effectLst/>
                <a:latin typeface="Segoe UI" panose="020B0502040204020203" pitchFamily="34" charset="0"/>
              </a:rPr>
              <a:t> Updates released between </a:t>
            </a:r>
            <a:r>
              <a:rPr lang="en-GB" sz="900" b="1" i="1" noProof="0" dirty="0">
                <a:solidFill>
                  <a:schemeClr val="bg1"/>
                </a:solidFill>
                <a:effectLst/>
                <a:latin typeface="Segoe UI" panose="020B0502040204020203" pitchFamily="34" charset="0"/>
              </a:rPr>
              <a:t>between October 28, 2025, and November 25, 2025</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636C4326-40B7-931A-ECDD-6E11C1E8BD20}"/>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23" name="TextBox 22">
            <a:extLst>
              <a:ext uri="{FF2B5EF4-FFF2-40B4-BE49-F238E27FC236}">
                <a16:creationId xmlns:a16="http://schemas.microsoft.com/office/drawing/2014/main" id="{C23800B0-C508-79C8-0BC0-80D610FCDE59}"/>
              </a:ext>
              <a:ext uri="{C183D7F6-B498-43B3-948B-1728B52AA6E4}">
                <adec:decorative xmlns:adec="http://schemas.microsoft.com/office/drawing/2017/decorative" val="1"/>
              </a:ext>
            </a:extLst>
          </p:cNvPr>
          <p:cNvSpPr txBox="1"/>
          <p:nvPr/>
        </p:nvSpPr>
        <p:spPr>
          <a:xfrm>
            <a:off x="8363577" y="3205385"/>
            <a:ext cx="3759487" cy="646331"/>
          </a:xfrm>
          <a:prstGeom prst="roundRect">
            <a:avLst>
              <a:gd name="adj" fmla="val 1329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37E426FB-EA64-E58F-0331-8A97EDA3433C}"/>
              </a:ext>
            </a:extLst>
          </p:cNvPr>
          <p:cNvSpPr txBox="1"/>
          <p:nvPr/>
        </p:nvSpPr>
        <p:spPr>
          <a:xfrm>
            <a:off x="8461263" y="3133777"/>
            <a:ext cx="2317707" cy="23786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noProof="0" dirty="0">
                <a:solidFill>
                  <a:srgbClr val="FFFFFF"/>
                </a:solidFill>
                <a:latin typeface="Segoe UI Semibold" panose="020B0502040204020203" pitchFamily="34" charset="0"/>
                <a:cs typeface="Segoe UI Semibold" panose="020B0502040204020203" pitchFamily="34" charset="0"/>
              </a:rPr>
              <a:t>Viva Insights (1)</a:t>
            </a:r>
          </a:p>
        </p:txBody>
      </p:sp>
      <p:sp>
        <p:nvSpPr>
          <p:cNvPr id="25" name="TextBox 24">
            <a:extLst>
              <a:ext uri="{FF2B5EF4-FFF2-40B4-BE49-F238E27FC236}">
                <a16:creationId xmlns:a16="http://schemas.microsoft.com/office/drawing/2014/main" id="{9E52B6F1-28E4-35A4-1BC5-79B2A38ECC25}"/>
              </a:ext>
            </a:extLst>
          </p:cNvPr>
          <p:cNvSpPr txBox="1"/>
          <p:nvPr/>
        </p:nvSpPr>
        <p:spPr>
          <a:xfrm>
            <a:off x="8209323" y="3321166"/>
            <a:ext cx="3863744" cy="461665"/>
          </a:xfrm>
          <a:prstGeom prst="rect">
            <a:avLst/>
          </a:prstGeom>
          <a:noFill/>
        </p:spPr>
        <p:txBody>
          <a:bodyPr wrap="square">
            <a:spAutoFit/>
          </a:bodyPr>
          <a:lstStyle>
            <a:defPPr>
              <a:defRPr lang="en-US"/>
            </a:defPPr>
            <a:lvl1pPr marL="171450" indent="-72000">
              <a:buFont typeface="Arial" panose="020B0604020202020204" pitchFamily="34" charset="0"/>
              <a:buChar char="•"/>
              <a:defRPr sz="1000"/>
            </a:lvl1pPr>
          </a:lstStyle>
          <a:p>
            <a:r>
              <a:rPr lang="en-GB" sz="1200" dirty="0"/>
              <a:t>Copilot Chat Metrics in Teams &amp; Outlook [Windows, Web]</a:t>
            </a:r>
            <a:endParaRPr lang="en-US" sz="1200" noProof="0" dirty="0"/>
          </a:p>
        </p:txBody>
      </p:sp>
    </p:spTree>
    <p:extLst>
      <p:ext uri="{BB962C8B-B14F-4D97-AF65-F5344CB8AC3E}">
        <p14:creationId xmlns:p14="http://schemas.microsoft.com/office/powerpoint/2010/main" val="2849876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2.70833E-6 -7.40741E-7 L 2.70833E-6 0.03542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42" presetClass="path" presetSubtype="0" decel="100000" fill="hold" grpId="1" nodeType="withEffect">
                                  <p:stCondLst>
                                    <p:cond delay="0"/>
                                  </p:stCondLst>
                                  <p:childTnLst>
                                    <p:animMotion origin="layout" path="M 4.16667E-6 -2.96296E-6 L 4.16667E-6 0.03542 " pathEditMode="relative" rAng="0" ptsTypes="AA">
                                      <p:cBhvr>
                                        <p:cTn id="33" dur="700" spd="-100000" fill="hold"/>
                                        <p:tgtEl>
                                          <p:spTgt spid="7"/>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42" presetClass="path" presetSubtype="0" decel="100000" fill="hold" grpId="1" nodeType="withEffect">
                                  <p:stCondLst>
                                    <p:cond delay="0"/>
                                  </p:stCondLst>
                                  <p:childTnLst>
                                    <p:animMotion origin="layout" path="M 4.16667E-6 -2.59259E-6 L 4.16667E-6 0.03542 " pathEditMode="relative" rAng="0" ptsTypes="AA">
                                      <p:cBhvr>
                                        <p:cTn id="48" dur="700" spd="-100000" fill="hold"/>
                                        <p:tgtEl>
                                          <p:spTgt spid="4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42" presetClass="path" presetSubtype="0" decel="100000" fill="hold" grpId="1" nodeType="withEffect">
                                  <p:stCondLst>
                                    <p:cond delay="0"/>
                                  </p:stCondLst>
                                  <p:childTnLst>
                                    <p:animMotion origin="layout" path="M -4.375E-6 -3.33333E-6 L -4.375E-6 0.03542 " pathEditMode="relative" rAng="0" ptsTypes="AA">
                                      <p:cBhvr>
                                        <p:cTn id="63" dur="700" spd="-100000" fill="hold"/>
                                        <p:tgtEl>
                                          <p:spTgt spid="34"/>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47"/>
                                        </p:tgtEl>
                                        <p:attrNameLst>
                                          <p:attrName>style.visibility</p:attrName>
                                        </p:attrNameLst>
                                      </p:cBhvr>
                                      <p:to>
                                        <p:strVal val="visible"/>
                                      </p:to>
                                    </p:set>
                                    <p:anim calcmode="lin" valueType="num">
                                      <p:cBhvr additive="base">
                                        <p:cTn id="72" dur="500" fill="hold"/>
                                        <p:tgtEl>
                                          <p:spTgt spid="47"/>
                                        </p:tgtEl>
                                        <p:attrNameLst>
                                          <p:attrName>ppt_x</p:attrName>
                                        </p:attrNameLst>
                                      </p:cBhvr>
                                      <p:tavLst>
                                        <p:tav tm="0">
                                          <p:val>
                                            <p:strVal val="#ppt_x"/>
                                          </p:val>
                                        </p:tav>
                                        <p:tav tm="100000">
                                          <p:val>
                                            <p:strVal val="#ppt_x"/>
                                          </p:val>
                                        </p:tav>
                                      </p:tavLst>
                                    </p:anim>
                                    <p:anim calcmode="lin" valueType="num">
                                      <p:cBhvr additive="base">
                                        <p:cTn id="73" dur="500" fill="hold"/>
                                        <p:tgtEl>
                                          <p:spTgt spid="47"/>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42" presetClass="path" presetSubtype="0" decel="100000" fill="hold" grpId="1" nodeType="withEffect">
                                  <p:stCondLst>
                                    <p:cond delay="0"/>
                                  </p:stCondLst>
                                  <p:childTnLst>
                                    <p:animMotion origin="layout" path="M 1.875E-6 1.11111E-6 L 1.875E-6 0.03542 " pathEditMode="relative" rAng="0" ptsTypes="AA">
                                      <p:cBhvr>
                                        <p:cTn id="78" dur="700" spd="-100000" fill="hold"/>
                                        <p:tgtEl>
                                          <p:spTgt spid="45"/>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91"/>
                                        </p:tgtEl>
                                        <p:attrNameLst>
                                          <p:attrName>style.visibility</p:attrName>
                                        </p:attrNameLst>
                                      </p:cBhvr>
                                      <p:to>
                                        <p:strVal val="visible"/>
                                      </p:to>
                                    </p:set>
                                    <p:anim calcmode="lin" valueType="num">
                                      <p:cBhvr additive="base">
                                        <p:cTn id="82" dur="500" fill="hold"/>
                                        <p:tgtEl>
                                          <p:spTgt spid="91"/>
                                        </p:tgtEl>
                                        <p:attrNameLst>
                                          <p:attrName>ppt_x</p:attrName>
                                        </p:attrNameLst>
                                      </p:cBhvr>
                                      <p:tavLst>
                                        <p:tav tm="0">
                                          <p:val>
                                            <p:strVal val="#ppt_x"/>
                                          </p:val>
                                        </p:tav>
                                        <p:tav tm="100000">
                                          <p:val>
                                            <p:strVal val="#ppt_x"/>
                                          </p:val>
                                        </p:tav>
                                      </p:tavLst>
                                    </p:anim>
                                    <p:anim calcmode="lin" valueType="num">
                                      <p:cBhvr additive="base">
                                        <p:cTn id="83" dur="500" fill="hold"/>
                                        <p:tgtEl>
                                          <p:spTgt spid="91"/>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500" fill="hold"/>
                                        <p:tgtEl>
                                          <p:spTgt spid="92"/>
                                        </p:tgtEl>
                                        <p:attrNameLst>
                                          <p:attrName>ppt_x</p:attrName>
                                        </p:attrNameLst>
                                      </p:cBhvr>
                                      <p:tavLst>
                                        <p:tav tm="0">
                                          <p:val>
                                            <p:strVal val="#ppt_x"/>
                                          </p:val>
                                        </p:tav>
                                        <p:tav tm="100000">
                                          <p:val>
                                            <p:strVal val="#ppt_x"/>
                                          </p:val>
                                        </p:tav>
                                      </p:tavLst>
                                    </p:anim>
                                    <p:anim calcmode="lin" valueType="num">
                                      <p:cBhvr additive="base">
                                        <p:cTn id="88" dur="500" fill="hold"/>
                                        <p:tgtEl>
                                          <p:spTgt spid="92"/>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90"/>
                                        </p:tgtEl>
                                        <p:attrNameLst>
                                          <p:attrName>style.visibility</p:attrName>
                                        </p:attrNameLst>
                                      </p:cBhvr>
                                      <p:to>
                                        <p:strVal val="visible"/>
                                      </p:to>
                                    </p:set>
                                    <p:animEffect transition="in" filter="fade">
                                      <p:cBhvr>
                                        <p:cTn id="91" dur="500"/>
                                        <p:tgtEl>
                                          <p:spTgt spid="90"/>
                                        </p:tgtEl>
                                      </p:cBhvr>
                                    </p:animEffect>
                                  </p:childTnLst>
                                </p:cTn>
                              </p:par>
                              <p:par>
                                <p:cTn id="92" presetID="42" presetClass="path" presetSubtype="0" decel="100000" fill="hold" grpId="1" nodeType="withEffect">
                                  <p:stCondLst>
                                    <p:cond delay="0"/>
                                  </p:stCondLst>
                                  <p:childTnLst>
                                    <p:animMotion origin="layout" path="M 3.125E-6 -3.7037E-7 L 3.125E-6 0.03542 " pathEditMode="relative" rAng="0" ptsTypes="AA">
                                      <p:cBhvr>
                                        <p:cTn id="93" dur="700" spd="-100000" fill="hold"/>
                                        <p:tgtEl>
                                          <p:spTgt spid="90"/>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par>
                          <p:cTn id="99" fill="hold">
                            <p:stCondLst>
                              <p:cond delay="7700"/>
                            </p:stCondLst>
                            <p:childTnLst>
                              <p:par>
                                <p:cTn id="100" presetID="2" presetClass="entr" presetSubtype="4" fill="hold" grpId="0" nodeType="afterEffect">
                                  <p:stCondLst>
                                    <p:cond delay="0"/>
                                  </p:stCondLst>
                                  <p:childTnLst>
                                    <p:set>
                                      <p:cBhvr>
                                        <p:cTn id="101" dur="1" fill="hold">
                                          <p:stCondLst>
                                            <p:cond delay="0"/>
                                          </p:stCondLst>
                                        </p:cTn>
                                        <p:tgtEl>
                                          <p:spTgt spid="6"/>
                                        </p:tgtEl>
                                        <p:attrNameLst>
                                          <p:attrName>style.visibility</p:attrName>
                                        </p:attrNameLst>
                                      </p:cBhvr>
                                      <p:to>
                                        <p:strVal val="visible"/>
                                      </p:to>
                                    </p:set>
                                    <p:anim calcmode="lin" valueType="num">
                                      <p:cBhvr additive="base">
                                        <p:cTn id="102" dur="500" fill="hold"/>
                                        <p:tgtEl>
                                          <p:spTgt spid="6"/>
                                        </p:tgtEl>
                                        <p:attrNameLst>
                                          <p:attrName>ppt_x</p:attrName>
                                        </p:attrNameLst>
                                      </p:cBhvr>
                                      <p:tavLst>
                                        <p:tav tm="0">
                                          <p:val>
                                            <p:strVal val="#ppt_x"/>
                                          </p:val>
                                        </p:tav>
                                        <p:tav tm="100000">
                                          <p:val>
                                            <p:strVal val="#ppt_x"/>
                                          </p:val>
                                        </p:tav>
                                      </p:tavLst>
                                    </p:anim>
                                    <p:anim calcmode="lin" valueType="num">
                                      <p:cBhvr additive="base">
                                        <p:cTn id="103" dur="500" fill="hold"/>
                                        <p:tgtEl>
                                          <p:spTgt spid="6"/>
                                        </p:tgtEl>
                                        <p:attrNameLst>
                                          <p:attrName>ppt_y</p:attrName>
                                        </p:attrNameLst>
                                      </p:cBhvr>
                                      <p:tavLst>
                                        <p:tav tm="0">
                                          <p:val>
                                            <p:strVal val="1+#ppt_h/2"/>
                                          </p:val>
                                        </p:tav>
                                        <p:tav tm="100000">
                                          <p:val>
                                            <p:strVal val="#ppt_y"/>
                                          </p:val>
                                        </p:tav>
                                      </p:tavLst>
                                    </p:anim>
                                  </p:childTnLst>
                                </p:cTn>
                              </p:par>
                              <p:par>
                                <p:cTn id="104" presetID="10" presetClass="entr" presetSubtype="0" fill="hold" grpId="0" nodeType="with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par>
                                <p:cTn id="107" presetID="42" presetClass="path" presetSubtype="0" decel="100000" fill="hold" grpId="1" nodeType="withEffect">
                                  <p:stCondLst>
                                    <p:cond delay="0"/>
                                  </p:stCondLst>
                                  <p:childTnLst>
                                    <p:animMotion origin="layout" path="M -8.33333E-7 7.40741E-7 L -8.33333E-7 0.03542 " pathEditMode="relative" rAng="0" ptsTypes="AA">
                                      <p:cBhvr>
                                        <p:cTn id="108" dur="700" spd="-100000" fill="hold"/>
                                        <p:tgtEl>
                                          <p:spTgt spid="4"/>
                                        </p:tgtEl>
                                        <p:attrNameLst>
                                          <p:attrName>ppt_x</p:attrName>
                                          <p:attrName>ppt_y</p:attrName>
                                        </p:attrNameLst>
                                      </p:cBhvr>
                                      <p:rCtr x="0" y="1759"/>
                                    </p:animMotion>
                                  </p:childTnLst>
                                </p:cTn>
                              </p:par>
                            </p:childTnLst>
                          </p:cTn>
                        </p:par>
                        <p:par>
                          <p:cTn id="109" fill="hold">
                            <p:stCondLst>
                              <p:cond delay="8400"/>
                            </p:stCondLst>
                            <p:childTnLst>
                              <p:par>
                                <p:cTn id="110" presetID="2" presetClass="entr" presetSubtype="4" fill="hold" grpId="0" nodeType="afterEffect">
                                  <p:stCondLst>
                                    <p:cond delay="0"/>
                                  </p:stCondLst>
                                  <p:childTnLst>
                                    <p:set>
                                      <p:cBhvr>
                                        <p:cTn id="111" dur="1" fill="hold">
                                          <p:stCondLst>
                                            <p:cond delay="0"/>
                                          </p:stCondLst>
                                        </p:cTn>
                                        <p:tgtEl>
                                          <p:spTgt spid="74"/>
                                        </p:tgtEl>
                                        <p:attrNameLst>
                                          <p:attrName>style.visibility</p:attrName>
                                        </p:attrNameLst>
                                      </p:cBhvr>
                                      <p:to>
                                        <p:strVal val="visible"/>
                                      </p:to>
                                    </p:set>
                                    <p:anim calcmode="lin" valueType="num">
                                      <p:cBhvr additive="base">
                                        <p:cTn id="112" dur="500" fill="hold"/>
                                        <p:tgtEl>
                                          <p:spTgt spid="74"/>
                                        </p:tgtEl>
                                        <p:attrNameLst>
                                          <p:attrName>ppt_x</p:attrName>
                                        </p:attrNameLst>
                                      </p:cBhvr>
                                      <p:tavLst>
                                        <p:tav tm="0">
                                          <p:val>
                                            <p:strVal val="#ppt_x"/>
                                          </p:val>
                                        </p:tav>
                                        <p:tav tm="100000">
                                          <p:val>
                                            <p:strVal val="#ppt_x"/>
                                          </p:val>
                                        </p:tav>
                                      </p:tavLst>
                                    </p:anim>
                                    <p:anim calcmode="lin" valueType="num">
                                      <p:cBhvr additive="base">
                                        <p:cTn id="113" dur="500" fill="hold"/>
                                        <p:tgtEl>
                                          <p:spTgt spid="74"/>
                                        </p:tgtEl>
                                        <p:attrNameLst>
                                          <p:attrName>ppt_y</p:attrName>
                                        </p:attrNameLst>
                                      </p:cBhvr>
                                      <p:tavLst>
                                        <p:tav tm="0">
                                          <p:val>
                                            <p:strVal val="1+#ppt_h/2"/>
                                          </p:val>
                                        </p:tav>
                                        <p:tav tm="100000">
                                          <p:val>
                                            <p:strVal val="#ppt_y"/>
                                          </p:val>
                                        </p:tav>
                                      </p:tavLst>
                                    </p:anim>
                                  </p:childTnLst>
                                </p:cTn>
                              </p:par>
                            </p:childTnLst>
                          </p:cTn>
                        </p:par>
                        <p:par>
                          <p:cTn id="114" fill="hold">
                            <p:stCondLst>
                              <p:cond delay="8900"/>
                            </p:stCondLst>
                            <p:childTnLst>
                              <p:par>
                                <p:cTn id="115" presetID="2" presetClass="entr" presetSubtype="4" fill="hold" grpId="0" nodeType="afterEffect">
                                  <p:stCondLst>
                                    <p:cond delay="0"/>
                                  </p:stCondLst>
                                  <p:childTnLst>
                                    <p:set>
                                      <p:cBhvr>
                                        <p:cTn id="116" dur="1" fill="hold">
                                          <p:stCondLst>
                                            <p:cond delay="0"/>
                                          </p:stCondLst>
                                        </p:cTn>
                                        <p:tgtEl>
                                          <p:spTgt spid="75"/>
                                        </p:tgtEl>
                                        <p:attrNameLst>
                                          <p:attrName>style.visibility</p:attrName>
                                        </p:attrNameLst>
                                      </p:cBhvr>
                                      <p:to>
                                        <p:strVal val="visible"/>
                                      </p:to>
                                    </p:set>
                                    <p:anim calcmode="lin" valueType="num">
                                      <p:cBhvr additive="base">
                                        <p:cTn id="117" dur="500" fill="hold"/>
                                        <p:tgtEl>
                                          <p:spTgt spid="75"/>
                                        </p:tgtEl>
                                        <p:attrNameLst>
                                          <p:attrName>ppt_x</p:attrName>
                                        </p:attrNameLst>
                                      </p:cBhvr>
                                      <p:tavLst>
                                        <p:tav tm="0">
                                          <p:val>
                                            <p:strVal val="#ppt_x"/>
                                          </p:val>
                                        </p:tav>
                                        <p:tav tm="100000">
                                          <p:val>
                                            <p:strVal val="#ppt_x"/>
                                          </p:val>
                                        </p:tav>
                                      </p:tavLst>
                                    </p:anim>
                                    <p:anim calcmode="lin" valueType="num">
                                      <p:cBhvr additive="base">
                                        <p:cTn id="118" dur="500" fill="hold"/>
                                        <p:tgtEl>
                                          <p:spTgt spid="75"/>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73"/>
                                        </p:tgtEl>
                                        <p:attrNameLst>
                                          <p:attrName>style.visibility</p:attrName>
                                        </p:attrNameLst>
                                      </p:cBhvr>
                                      <p:to>
                                        <p:strVal val="visible"/>
                                      </p:to>
                                    </p:set>
                                    <p:animEffect transition="in" filter="fade">
                                      <p:cBhvr>
                                        <p:cTn id="121" dur="500"/>
                                        <p:tgtEl>
                                          <p:spTgt spid="73"/>
                                        </p:tgtEl>
                                      </p:cBhvr>
                                    </p:animEffect>
                                  </p:childTnLst>
                                </p:cTn>
                              </p:par>
                              <p:par>
                                <p:cTn id="122" presetID="42" presetClass="path" presetSubtype="0" decel="100000" fill="hold" grpId="1" nodeType="withEffect">
                                  <p:stCondLst>
                                    <p:cond delay="0"/>
                                  </p:stCondLst>
                                  <p:childTnLst>
                                    <p:animMotion origin="layout" path="M -4.375E-6 -3.33333E-6 L -4.375E-6 0.03542 " pathEditMode="relative" rAng="0" ptsTypes="AA">
                                      <p:cBhvr>
                                        <p:cTn id="123" dur="700" spd="-100000" fill="hold"/>
                                        <p:tgtEl>
                                          <p:spTgt spid="73"/>
                                        </p:tgtEl>
                                        <p:attrNameLst>
                                          <p:attrName>ppt_x</p:attrName>
                                          <p:attrName>ppt_y</p:attrName>
                                        </p:attrNameLst>
                                      </p:cBhvr>
                                      <p:rCtr x="0" y="1759"/>
                                    </p:animMotion>
                                  </p:childTnLst>
                                </p:cTn>
                              </p:par>
                            </p:childTnLst>
                          </p:cTn>
                        </p:par>
                        <p:par>
                          <p:cTn id="124" fill="hold">
                            <p:stCondLst>
                              <p:cond delay="9600"/>
                            </p:stCondLst>
                            <p:childTnLst>
                              <p:par>
                                <p:cTn id="125" presetID="2" presetClass="entr" presetSubtype="4" fill="hold" grpId="0" nodeType="after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additive="base">
                                        <p:cTn id="127" dur="500" fill="hold"/>
                                        <p:tgtEl>
                                          <p:spTgt spid="21"/>
                                        </p:tgtEl>
                                        <p:attrNameLst>
                                          <p:attrName>ppt_x</p:attrName>
                                        </p:attrNameLst>
                                      </p:cBhvr>
                                      <p:tavLst>
                                        <p:tav tm="0">
                                          <p:val>
                                            <p:strVal val="#ppt_x"/>
                                          </p:val>
                                        </p:tav>
                                        <p:tav tm="100000">
                                          <p:val>
                                            <p:strVal val="#ppt_x"/>
                                          </p:val>
                                        </p:tav>
                                      </p:tavLst>
                                    </p:anim>
                                    <p:anim calcmode="lin" valueType="num">
                                      <p:cBhvr additive="base">
                                        <p:cTn id="128" dur="500" fill="hold"/>
                                        <p:tgtEl>
                                          <p:spTgt spid="21"/>
                                        </p:tgtEl>
                                        <p:attrNameLst>
                                          <p:attrName>ppt_y</p:attrName>
                                        </p:attrNameLst>
                                      </p:cBhvr>
                                      <p:tavLst>
                                        <p:tav tm="0">
                                          <p:val>
                                            <p:strVal val="1+#ppt_h/2"/>
                                          </p:val>
                                        </p:tav>
                                        <p:tav tm="100000">
                                          <p:val>
                                            <p:strVal val="#ppt_y"/>
                                          </p:val>
                                        </p:tav>
                                      </p:tavLst>
                                    </p:anim>
                                  </p:childTnLst>
                                </p:cTn>
                              </p:par>
                            </p:childTnLst>
                          </p:cTn>
                        </p:par>
                        <p:par>
                          <p:cTn id="129" fill="hold">
                            <p:stCondLst>
                              <p:cond delay="10100"/>
                            </p:stCondLst>
                            <p:childTnLst>
                              <p:par>
                                <p:cTn id="130" presetID="2" presetClass="entr" presetSubtype="4" fill="hold" grpId="0" nodeType="afterEffect">
                                  <p:stCondLst>
                                    <p:cond delay="0"/>
                                  </p:stCondLst>
                                  <p:childTnLst>
                                    <p:set>
                                      <p:cBhvr>
                                        <p:cTn id="131" dur="1" fill="hold">
                                          <p:stCondLst>
                                            <p:cond delay="0"/>
                                          </p:stCondLst>
                                        </p:cTn>
                                        <p:tgtEl>
                                          <p:spTgt spid="22"/>
                                        </p:tgtEl>
                                        <p:attrNameLst>
                                          <p:attrName>style.visibility</p:attrName>
                                        </p:attrNameLst>
                                      </p:cBhvr>
                                      <p:to>
                                        <p:strVal val="visible"/>
                                      </p:to>
                                    </p:set>
                                    <p:anim calcmode="lin" valueType="num">
                                      <p:cBhvr additive="base">
                                        <p:cTn id="132" dur="500" fill="hold"/>
                                        <p:tgtEl>
                                          <p:spTgt spid="22"/>
                                        </p:tgtEl>
                                        <p:attrNameLst>
                                          <p:attrName>ppt_x</p:attrName>
                                        </p:attrNameLst>
                                      </p:cBhvr>
                                      <p:tavLst>
                                        <p:tav tm="0">
                                          <p:val>
                                            <p:strVal val="#ppt_x"/>
                                          </p:val>
                                        </p:tav>
                                        <p:tav tm="100000">
                                          <p:val>
                                            <p:strVal val="#ppt_x"/>
                                          </p:val>
                                        </p:tav>
                                      </p:tavLst>
                                    </p:anim>
                                    <p:anim calcmode="lin" valueType="num">
                                      <p:cBhvr additive="base">
                                        <p:cTn id="133" dur="500" fill="hold"/>
                                        <p:tgtEl>
                                          <p:spTgt spid="22"/>
                                        </p:tgtEl>
                                        <p:attrNameLst>
                                          <p:attrName>ppt_y</p:attrName>
                                        </p:attrNameLst>
                                      </p:cBhvr>
                                      <p:tavLst>
                                        <p:tav tm="0">
                                          <p:val>
                                            <p:strVal val="1+#ppt_h/2"/>
                                          </p:val>
                                        </p:tav>
                                        <p:tav tm="100000">
                                          <p:val>
                                            <p:strVal val="#ppt_y"/>
                                          </p:val>
                                        </p:tav>
                                      </p:tavLst>
                                    </p:anim>
                                  </p:childTnLst>
                                </p:cTn>
                              </p:par>
                              <p:par>
                                <p:cTn id="134" presetID="10" presetClass="entr" presetSubtype="0" fill="hold" grpId="0" nodeType="withEffect">
                                  <p:stCondLst>
                                    <p:cond delay="0"/>
                                  </p:stCondLst>
                                  <p:childTnLst>
                                    <p:set>
                                      <p:cBhvr>
                                        <p:cTn id="135" dur="1" fill="hold">
                                          <p:stCondLst>
                                            <p:cond delay="0"/>
                                          </p:stCondLst>
                                        </p:cTn>
                                        <p:tgtEl>
                                          <p:spTgt spid="20"/>
                                        </p:tgtEl>
                                        <p:attrNameLst>
                                          <p:attrName>style.visibility</p:attrName>
                                        </p:attrNameLst>
                                      </p:cBhvr>
                                      <p:to>
                                        <p:strVal val="visible"/>
                                      </p:to>
                                    </p:set>
                                    <p:animEffect transition="in" filter="fade">
                                      <p:cBhvr>
                                        <p:cTn id="136" dur="500"/>
                                        <p:tgtEl>
                                          <p:spTgt spid="20"/>
                                        </p:tgtEl>
                                      </p:cBhvr>
                                    </p:animEffect>
                                  </p:childTnLst>
                                </p:cTn>
                              </p:par>
                              <p:par>
                                <p:cTn id="137" presetID="42" presetClass="path" presetSubtype="0" decel="100000" fill="hold" grpId="1" nodeType="withEffect">
                                  <p:stCondLst>
                                    <p:cond delay="0"/>
                                  </p:stCondLst>
                                  <p:childTnLst>
                                    <p:animMotion origin="layout" path="M -8.33333E-7 0 L -8.33333E-7 0.03542 " pathEditMode="relative" rAng="0" ptsTypes="AA">
                                      <p:cBhvr>
                                        <p:cTn id="138" dur="700" spd="-100000" fill="hold"/>
                                        <p:tgtEl>
                                          <p:spTgt spid="20"/>
                                        </p:tgtEl>
                                        <p:attrNameLst>
                                          <p:attrName>ppt_x</p:attrName>
                                          <p:attrName>ppt_y</p:attrName>
                                        </p:attrNameLst>
                                      </p:cBhvr>
                                      <p:rCtr x="0" y="1759"/>
                                    </p:animMotion>
                                  </p:childTnLst>
                                </p:cTn>
                              </p:par>
                            </p:childTnLst>
                          </p:cTn>
                        </p:par>
                        <p:par>
                          <p:cTn id="139" fill="hold">
                            <p:stCondLst>
                              <p:cond delay="10800"/>
                            </p:stCondLst>
                            <p:childTnLst>
                              <p:par>
                                <p:cTn id="140" presetID="2" presetClass="entr" presetSubtype="4" fill="hold" grpId="0" nodeType="afterEffect">
                                  <p:stCondLst>
                                    <p:cond delay="0"/>
                                  </p:stCondLst>
                                  <p:childTnLst>
                                    <p:set>
                                      <p:cBhvr>
                                        <p:cTn id="141" dur="1" fill="hold">
                                          <p:stCondLst>
                                            <p:cond delay="0"/>
                                          </p:stCondLst>
                                        </p:cTn>
                                        <p:tgtEl>
                                          <p:spTgt spid="24"/>
                                        </p:tgtEl>
                                        <p:attrNameLst>
                                          <p:attrName>style.visibility</p:attrName>
                                        </p:attrNameLst>
                                      </p:cBhvr>
                                      <p:to>
                                        <p:strVal val="visible"/>
                                      </p:to>
                                    </p:set>
                                    <p:anim calcmode="lin" valueType="num">
                                      <p:cBhvr additive="base">
                                        <p:cTn id="142" dur="500" fill="hold"/>
                                        <p:tgtEl>
                                          <p:spTgt spid="24"/>
                                        </p:tgtEl>
                                        <p:attrNameLst>
                                          <p:attrName>ppt_x</p:attrName>
                                        </p:attrNameLst>
                                      </p:cBhvr>
                                      <p:tavLst>
                                        <p:tav tm="0">
                                          <p:val>
                                            <p:strVal val="#ppt_x"/>
                                          </p:val>
                                        </p:tav>
                                        <p:tav tm="100000">
                                          <p:val>
                                            <p:strVal val="#ppt_x"/>
                                          </p:val>
                                        </p:tav>
                                      </p:tavLst>
                                    </p:anim>
                                    <p:anim calcmode="lin" valueType="num">
                                      <p:cBhvr additive="base">
                                        <p:cTn id="143" dur="500" fill="hold"/>
                                        <p:tgtEl>
                                          <p:spTgt spid="24"/>
                                        </p:tgtEl>
                                        <p:attrNameLst>
                                          <p:attrName>ppt_y</p:attrName>
                                        </p:attrNameLst>
                                      </p:cBhvr>
                                      <p:tavLst>
                                        <p:tav tm="0">
                                          <p:val>
                                            <p:strVal val="1+#ppt_h/2"/>
                                          </p:val>
                                        </p:tav>
                                        <p:tav tm="100000">
                                          <p:val>
                                            <p:strVal val="#ppt_y"/>
                                          </p:val>
                                        </p:tav>
                                      </p:tavLst>
                                    </p:anim>
                                  </p:childTnLst>
                                </p:cTn>
                              </p:par>
                            </p:childTnLst>
                          </p:cTn>
                        </p:par>
                        <p:par>
                          <p:cTn id="144" fill="hold">
                            <p:stCondLst>
                              <p:cond delay="11300"/>
                            </p:stCondLst>
                            <p:childTnLst>
                              <p:par>
                                <p:cTn id="145" presetID="2" presetClass="entr" presetSubtype="4" fill="hold" grpId="0" nodeType="afterEffect">
                                  <p:stCondLst>
                                    <p:cond delay="0"/>
                                  </p:stCondLst>
                                  <p:childTnLst>
                                    <p:set>
                                      <p:cBhvr>
                                        <p:cTn id="146" dur="1" fill="hold">
                                          <p:stCondLst>
                                            <p:cond delay="0"/>
                                          </p:stCondLst>
                                        </p:cTn>
                                        <p:tgtEl>
                                          <p:spTgt spid="25"/>
                                        </p:tgtEl>
                                        <p:attrNameLst>
                                          <p:attrName>style.visibility</p:attrName>
                                        </p:attrNameLst>
                                      </p:cBhvr>
                                      <p:to>
                                        <p:strVal val="visible"/>
                                      </p:to>
                                    </p:set>
                                    <p:anim calcmode="lin" valueType="num">
                                      <p:cBhvr additive="base">
                                        <p:cTn id="147" dur="500" fill="hold"/>
                                        <p:tgtEl>
                                          <p:spTgt spid="25"/>
                                        </p:tgtEl>
                                        <p:attrNameLst>
                                          <p:attrName>ppt_x</p:attrName>
                                        </p:attrNameLst>
                                      </p:cBhvr>
                                      <p:tavLst>
                                        <p:tav tm="0">
                                          <p:val>
                                            <p:strVal val="#ppt_x"/>
                                          </p:val>
                                        </p:tav>
                                        <p:tav tm="100000">
                                          <p:val>
                                            <p:strVal val="#ppt_x"/>
                                          </p:val>
                                        </p:tav>
                                      </p:tavLst>
                                    </p:anim>
                                    <p:anim calcmode="lin" valueType="num">
                                      <p:cBhvr additive="base">
                                        <p:cTn id="148" dur="500" fill="hold"/>
                                        <p:tgtEl>
                                          <p:spTgt spid="25"/>
                                        </p:tgtEl>
                                        <p:attrNameLst>
                                          <p:attrName>ppt_y</p:attrName>
                                        </p:attrNameLst>
                                      </p:cBhvr>
                                      <p:tavLst>
                                        <p:tav tm="0">
                                          <p:val>
                                            <p:strVal val="1+#ppt_h/2"/>
                                          </p:val>
                                        </p:tav>
                                        <p:tav tm="100000">
                                          <p:val>
                                            <p:strVal val="#ppt_y"/>
                                          </p:val>
                                        </p:tav>
                                      </p:tavLst>
                                    </p:anim>
                                  </p:childTnLst>
                                </p:cTn>
                              </p:par>
                              <p:par>
                                <p:cTn id="149" presetID="10" presetClass="entr" presetSubtype="0" fill="hold" grpId="0" nodeType="withEffect">
                                  <p:stCondLst>
                                    <p:cond delay="0"/>
                                  </p:stCondLst>
                                  <p:childTnLst>
                                    <p:set>
                                      <p:cBhvr>
                                        <p:cTn id="150" dur="1" fill="hold">
                                          <p:stCondLst>
                                            <p:cond delay="0"/>
                                          </p:stCondLst>
                                        </p:cTn>
                                        <p:tgtEl>
                                          <p:spTgt spid="23"/>
                                        </p:tgtEl>
                                        <p:attrNameLst>
                                          <p:attrName>style.visibility</p:attrName>
                                        </p:attrNameLst>
                                      </p:cBhvr>
                                      <p:to>
                                        <p:strVal val="visible"/>
                                      </p:to>
                                    </p:set>
                                    <p:animEffect transition="in" filter="fade">
                                      <p:cBhvr>
                                        <p:cTn id="151" dur="500"/>
                                        <p:tgtEl>
                                          <p:spTgt spid="23"/>
                                        </p:tgtEl>
                                      </p:cBhvr>
                                    </p:animEffect>
                                  </p:childTnLst>
                                </p:cTn>
                              </p:par>
                              <p:par>
                                <p:cTn id="152" presetID="42" presetClass="path" presetSubtype="0" decel="100000" fill="hold" grpId="1" nodeType="withEffect">
                                  <p:stCondLst>
                                    <p:cond delay="0"/>
                                  </p:stCondLst>
                                  <p:childTnLst>
                                    <p:animMotion origin="layout" path="M -4.16667E-6 -1.85185E-6 L -4.16667E-6 0.03542 " pathEditMode="relative" rAng="0" ptsTypes="AA">
                                      <p:cBhvr>
                                        <p:cTn id="153"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2" grpId="0" animBg="1"/>
      <p:bldP spid="2" grpId="1" animBg="1"/>
      <p:bldP spid="3" grpId="0" animBg="1"/>
      <p:bldP spid="18" grpId="0"/>
      <p:bldP spid="7" grpId="0" animBg="1"/>
      <p:bldP spid="7" grpId="1" animBg="1"/>
      <p:bldP spid="29" grpId="0" animBg="1"/>
      <p:bldP spid="30" grpId="0"/>
      <p:bldP spid="32" grpId="0" animBg="1"/>
      <p:bldP spid="33" grpId="0"/>
      <p:bldP spid="34" grpId="0" animBg="1"/>
      <p:bldP spid="34" grpId="1" animBg="1"/>
      <p:bldP spid="37" grpId="0" animBg="1"/>
      <p:bldP spid="38" grpId="0"/>
      <p:bldP spid="45" grpId="0" animBg="1"/>
      <p:bldP spid="45" grpId="1" animBg="1"/>
      <p:bldP spid="46" grpId="0" animBg="1"/>
      <p:bldP spid="47" grpId="0"/>
      <p:bldP spid="90" grpId="0" animBg="1"/>
      <p:bldP spid="90" grpId="1" animBg="1"/>
      <p:bldP spid="91" grpId="0" animBg="1"/>
      <p:bldP spid="92" grpId="0"/>
      <p:bldP spid="4" grpId="0" animBg="1"/>
      <p:bldP spid="4" grpId="1" animBg="1"/>
      <p:bldP spid="5" grpId="0" animBg="1"/>
      <p:bldP spid="6" grpId="0"/>
      <p:bldP spid="73" grpId="0" animBg="1"/>
      <p:bldP spid="73" grpId="1" animBg="1"/>
      <p:bldP spid="74" grpId="0" animBg="1"/>
      <p:bldP spid="75" grpId="0"/>
      <p:bldP spid="20" grpId="0" animBg="1"/>
      <p:bldP spid="20" grpId="1" animBg="1"/>
      <p:bldP spid="21" grpId="0" animBg="1"/>
      <p:bldP spid="22" grpId="0"/>
      <p:bldP spid="23" grpId="0" animBg="1"/>
      <p:bldP spid="23" grpId="1" animBg="1"/>
      <p:bldP spid="24" grpId="0" animBg="1"/>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4C7C-C9F3-92CE-88C6-BB828E40281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91E53B4F-B9CF-735F-0D12-04CE78162FFA}"/>
              </a:ext>
            </a:extLst>
          </p:cNvPr>
          <p:cNvSpPr txBox="1">
            <a:spLocks noGrp="1"/>
          </p:cNvSpPr>
          <p:nvPr>
            <p:ph type="title"/>
          </p:nvPr>
        </p:nvSpPr>
        <p:spPr>
          <a:xfrm>
            <a:off x="1524000" y="2070593"/>
            <a:ext cx="9144000" cy="299158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 Public Roadmap</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3600" i="1" noProof="0" dirty="0">
                <a:gradFill>
                  <a:gsLst>
                    <a:gs pos="971">
                      <a:srgbClr val="2897CE"/>
                    </a:gs>
                    <a:gs pos="100000">
                      <a:srgbClr val="8678D6"/>
                    </a:gs>
                  </a:gsLst>
                  <a:lin ang="2700000" scaled="0"/>
                </a:gradFill>
                <a:cs typeface="Segoe UI Semibold"/>
              </a:rPr>
              <a:t>Changes this month</a:t>
            </a:r>
            <a:endParaRPr lang="en-US" sz="3200" i="1" noProof="0" dirty="0">
              <a:gradFill>
                <a:gsLst>
                  <a:gs pos="971">
                    <a:srgbClr val="2897CE"/>
                  </a:gs>
                  <a:gs pos="100000">
                    <a:srgbClr val="8678D6"/>
                  </a:gs>
                </a:gsLst>
                <a:lin ang="2700000" scaled="0"/>
              </a:gradFill>
              <a:cs typeface="Segoe UI Semibold"/>
            </a:endParaRPr>
          </a:p>
        </p:txBody>
      </p:sp>
      <p:sp>
        <p:nvSpPr>
          <p:cNvPr id="3" name="TextBox 2">
            <a:extLst>
              <a:ext uri="{FF2B5EF4-FFF2-40B4-BE49-F238E27FC236}">
                <a16:creationId xmlns:a16="http://schemas.microsoft.com/office/drawing/2014/main" id="{14EA88F9-8847-E8B5-59B0-967D11A89673}"/>
              </a:ext>
            </a:extLst>
          </p:cNvPr>
          <p:cNvSpPr txBox="1"/>
          <p:nvPr/>
        </p:nvSpPr>
        <p:spPr>
          <a:xfrm>
            <a:off x="2793242" y="6373083"/>
            <a:ext cx="6605516" cy="369332"/>
          </a:xfrm>
          <a:prstGeom prst="rect">
            <a:avLst/>
          </a:prstGeom>
          <a:noFill/>
        </p:spPr>
        <p:txBody>
          <a:bodyPr wrap="square">
            <a:spAutoFit/>
          </a:bodyPr>
          <a:lstStyle/>
          <a:p>
            <a:r>
              <a:rPr lang="en-US" noProof="0" dirty="0">
                <a:solidFill>
                  <a:srgbClr val="7030A0"/>
                </a:solidFill>
                <a:hlinkClick r:id="rId3">
                  <a:extLst>
                    <a:ext uri="{A12FA001-AC4F-418D-AE19-62706E023703}">
                      <ahyp:hlinkClr xmlns:ahyp="http://schemas.microsoft.com/office/drawing/2018/hyperlinkcolor" val="tx"/>
                    </a:ext>
                  </a:extLst>
                </a:hlinkClick>
              </a:rPr>
              <a:t>Microsoft 365 Roadmap - See What's Coming | Microsoft 365</a:t>
            </a:r>
            <a:endParaRPr lang="en-US" noProof="0" dirty="0">
              <a:solidFill>
                <a:srgbClr val="7030A0"/>
              </a:solidFill>
            </a:endParaRPr>
          </a:p>
        </p:txBody>
      </p:sp>
      <p:pic>
        <p:nvPicPr>
          <p:cNvPr id="2" name="!Copilot">
            <a:extLst>
              <a:ext uri="{FF2B5EF4-FFF2-40B4-BE49-F238E27FC236}">
                <a16:creationId xmlns:a16="http://schemas.microsoft.com/office/drawing/2014/main" id="{19BDC4B2-0F63-95F5-9061-5BC3CCD2AA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9383"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8" name="Group 7">
            <a:extLst>
              <a:ext uri="{FF2B5EF4-FFF2-40B4-BE49-F238E27FC236}">
                <a16:creationId xmlns:a16="http://schemas.microsoft.com/office/drawing/2014/main" id="{85F9A494-928F-449D-BF62-B48521CE559C}"/>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E3D7D887-20F0-B5E2-20D5-BE485072244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BAA9EFAD-30FA-1CE1-1FF2-0440A82ED843}"/>
                </a:ext>
              </a:extLst>
            </p:cNvPr>
            <p:cNvSpPr txBox="1"/>
            <p:nvPr/>
          </p:nvSpPr>
          <p:spPr>
            <a:xfrm rot="2502686">
              <a:off x="10830526" y="609465"/>
              <a:ext cx="1359174"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48451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2.59259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484FA0E-9BAA-1CE0-97C9-09D013F81F35}"/>
              </a:ext>
              <a:ext uri="{C183D7F6-B498-43B3-948B-1728B52AA6E4}">
                <adec:decorative xmlns:adec="http://schemas.microsoft.com/office/drawing/2017/decorative" val="1"/>
              </a:ext>
            </a:extLst>
          </p:cNvPr>
          <p:cNvSpPr/>
          <p:nvPr/>
        </p:nvSpPr>
        <p:spPr bwMode="white">
          <a:xfrm>
            <a:off x="172896" y="1335505"/>
            <a:ext cx="6851176" cy="5444067"/>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Launched</a:t>
            </a:r>
            <a:r>
              <a:rPr kumimoji="0" lang="en-US" b="0" i="0"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and Rolling Out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 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60126" y="1784886"/>
            <a:ext cx="6645641" cy="5039670"/>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Wingdings" panose="05000000000000000000" pitchFamily="2" charset="2"/>
              <a:buChar char="ü"/>
            </a:pPr>
            <a:r>
              <a:rPr lang="en-GB" sz="1200" u="sng" dirty="0">
                <a:hlinkClick r:id="rId4"/>
              </a:rPr>
              <a:t>Automatic summary of documents on file-open in Word</a:t>
            </a:r>
          </a:p>
          <a:p>
            <a:pPr marL="171450" indent="-171450" fontAlgn="b">
              <a:buFont typeface="Wingdings" panose="05000000000000000000" pitchFamily="2" charset="2"/>
              <a:buChar char="ü"/>
            </a:pPr>
            <a:r>
              <a:rPr lang="en-GB" sz="1200" u="sng" dirty="0">
                <a:hlinkClick r:id="rId5"/>
              </a:rPr>
              <a:t>Catch up on a summary of document comments in the top of your document</a:t>
            </a:r>
          </a:p>
          <a:p>
            <a:pPr marL="171450" indent="-171450" fontAlgn="b">
              <a:buFont typeface="Wingdings" panose="05000000000000000000" pitchFamily="2" charset="2"/>
              <a:buChar char="ü"/>
            </a:pPr>
            <a:r>
              <a:rPr lang="en-GB" sz="1200" u="sng" dirty="0">
                <a:hlinkClick r:id="rId6"/>
              </a:rPr>
              <a:t>Copilot can now answer questions about opened Copilot Pages in chat</a:t>
            </a:r>
          </a:p>
          <a:p>
            <a:pPr marL="171450" indent="-171450" fontAlgn="b">
              <a:buFont typeface="Wingdings" panose="05000000000000000000" pitchFamily="2" charset="2"/>
              <a:buChar char="ü"/>
            </a:pPr>
            <a:r>
              <a:rPr lang="en-US" sz="1200" u="sng" dirty="0">
                <a:hlinkClick r:id="rId7"/>
              </a:rPr>
              <a:t>Data source specific filters</a:t>
            </a:r>
          </a:p>
          <a:p>
            <a:pPr marL="171450" indent="-171450" fontAlgn="b">
              <a:buFont typeface="Wingdings" panose="05000000000000000000" pitchFamily="2" charset="2"/>
              <a:buChar char="ü"/>
            </a:pPr>
            <a:r>
              <a:rPr lang="en-GB" sz="1200" u="sng" dirty="0">
                <a:hlinkClick r:id="rId8"/>
              </a:rPr>
              <a:t>Generate icons for your agents using AI in Microsoft 365 Copilot</a:t>
            </a:r>
          </a:p>
          <a:p>
            <a:pPr marL="171450" indent="-171450" fontAlgn="b">
              <a:buFont typeface="Wingdings" panose="05000000000000000000" pitchFamily="2" charset="2"/>
              <a:buChar char="ü"/>
            </a:pPr>
            <a:r>
              <a:rPr lang="en-GB" sz="1200" u="sng" dirty="0">
                <a:hlinkClick r:id="rId9"/>
              </a:rPr>
              <a:t>Generating PPT grounded on a Copilot Page</a:t>
            </a:r>
          </a:p>
          <a:p>
            <a:pPr marL="171450" indent="-171450" fontAlgn="b">
              <a:buFont typeface="Wingdings" panose="05000000000000000000" pitchFamily="2" charset="2"/>
              <a:buChar char="ü"/>
            </a:pPr>
            <a:r>
              <a:rPr lang="en-GB" sz="1200" u="sng" dirty="0">
                <a:hlinkClick r:id="rId10"/>
              </a:rPr>
              <a:t>Improved Python-powered answers in Copilot in Excel</a:t>
            </a:r>
          </a:p>
          <a:p>
            <a:pPr marL="171450" indent="-171450" fontAlgn="b">
              <a:buFont typeface="Wingdings" panose="05000000000000000000" pitchFamily="2" charset="2"/>
              <a:buChar char="ü"/>
            </a:pPr>
            <a:r>
              <a:rPr lang="en-GB" sz="1200" u="sng" dirty="0">
                <a:hlinkClick r:id="rId11"/>
              </a:rPr>
              <a:t>In Copilot Pages, the Chat can now be used to modify the Page</a:t>
            </a:r>
          </a:p>
          <a:p>
            <a:pPr marL="171450" indent="-171450" fontAlgn="b">
              <a:buFont typeface="Wingdings" panose="05000000000000000000" pitchFamily="2" charset="2"/>
              <a:buChar char="ü"/>
            </a:pPr>
            <a:r>
              <a:rPr lang="en-GB" sz="1200" u="sng" dirty="0">
                <a:hlinkClick r:id="rId12"/>
              </a:rPr>
              <a:t>Knowledge templates support for ServiceNow Knowledge Connector</a:t>
            </a:r>
          </a:p>
          <a:p>
            <a:pPr marL="171450" indent="-171450" fontAlgn="b">
              <a:buFont typeface="Wingdings" panose="05000000000000000000" pitchFamily="2" charset="2"/>
              <a:buChar char="ü"/>
            </a:pPr>
            <a:r>
              <a:rPr lang="en-GB" sz="1200" u="sng" dirty="0">
                <a:hlinkClick r:id="rId13"/>
              </a:rPr>
              <a:t>Microsoft 365 admin </a:t>
            </a:r>
            <a:r>
              <a:rPr lang="en-GB" sz="1200" u="sng" dirty="0" err="1">
                <a:hlinkClick r:id="rId13"/>
              </a:rPr>
              <a:t>center</a:t>
            </a:r>
            <a:r>
              <a:rPr lang="en-GB" sz="1200" u="sng" dirty="0">
                <a:hlinkClick r:id="rId13"/>
              </a:rPr>
              <a:t>: Agent Ownership Reassignment</a:t>
            </a:r>
          </a:p>
          <a:p>
            <a:pPr marL="171450" indent="-171450" fontAlgn="b">
              <a:buFont typeface="Wingdings" panose="05000000000000000000" pitchFamily="2" charset="2"/>
              <a:buChar char="ü"/>
            </a:pPr>
            <a:r>
              <a:rPr lang="en-GB" sz="1200" u="sng" dirty="0">
                <a:hlinkClick r:id="rId14"/>
              </a:rPr>
              <a:t>Microsoft 365 Copilot - your AI assistant in the GCCH environment</a:t>
            </a:r>
          </a:p>
          <a:p>
            <a:pPr marL="171450" indent="-171450" fontAlgn="b">
              <a:buFont typeface="Wingdings" panose="05000000000000000000" pitchFamily="2" charset="2"/>
              <a:buChar char="ü"/>
            </a:pPr>
            <a:r>
              <a:rPr lang="en-GB" sz="1200" u="sng" dirty="0">
                <a:hlinkClick r:id="rId15"/>
              </a:rPr>
              <a:t>Microsoft 365 Copilot Chat - General Availability for the GCC High environment</a:t>
            </a:r>
          </a:p>
          <a:p>
            <a:pPr marL="171450" indent="-171450" fontAlgn="b">
              <a:buFont typeface="Wingdings" panose="05000000000000000000" pitchFamily="2" charset="2"/>
              <a:buChar char="ü"/>
            </a:pPr>
            <a:r>
              <a:rPr lang="en-GB" sz="1200" u="sng" dirty="0">
                <a:hlinkClick r:id="rId16"/>
              </a:rPr>
              <a:t>Microsoft Edge: v.144 - Contextual nudges on address bar offering help summarizing webpages.</a:t>
            </a:r>
          </a:p>
          <a:p>
            <a:pPr marL="171450" indent="-171450" fontAlgn="b">
              <a:buFont typeface="Wingdings" panose="05000000000000000000" pitchFamily="2" charset="2"/>
              <a:buChar char="ü"/>
            </a:pPr>
            <a:r>
              <a:rPr lang="it-IT" sz="1200" u="sng" dirty="0">
                <a:hlinkClick r:id="rId17"/>
              </a:rPr>
              <a:t>Microsoft Edge: v.144 - </a:t>
            </a:r>
            <a:r>
              <a:rPr lang="it-IT" sz="1200" u="sng" dirty="0" err="1">
                <a:hlinkClick r:id="rId17"/>
              </a:rPr>
              <a:t>Copilot</a:t>
            </a:r>
            <a:r>
              <a:rPr lang="it-IT" sz="1200" u="sng" dirty="0">
                <a:hlinkClick r:id="rId17"/>
              </a:rPr>
              <a:t> </a:t>
            </a:r>
            <a:r>
              <a:rPr lang="it-IT" sz="1200" u="sng" dirty="0" err="1">
                <a:hlinkClick r:id="rId17"/>
              </a:rPr>
              <a:t>icon</a:t>
            </a:r>
            <a:r>
              <a:rPr lang="it-IT" sz="1200" u="sng" dirty="0">
                <a:hlinkClick r:id="rId17"/>
              </a:rPr>
              <a:t> </a:t>
            </a:r>
            <a:r>
              <a:rPr lang="it-IT" sz="1200" u="sng" dirty="0" err="1">
                <a:hlinkClick r:id="rId17"/>
              </a:rPr>
              <a:t>visibility</a:t>
            </a:r>
            <a:endParaRPr lang="it-IT" sz="1200" u="sng" dirty="0">
              <a:hlinkClick r:id="rId17"/>
            </a:endParaRPr>
          </a:p>
          <a:p>
            <a:pPr marL="171450" indent="-171450" fontAlgn="b">
              <a:buFont typeface="Wingdings" panose="05000000000000000000" pitchFamily="2" charset="2"/>
              <a:buChar char="ü"/>
            </a:pPr>
            <a:r>
              <a:rPr lang="en-US" sz="1200" u="sng" dirty="0">
                <a:hlinkClick r:id="rId18"/>
              </a:rPr>
              <a:t>Microsoft Graph: Graph API - Copilot for Microsoft 365 usage</a:t>
            </a:r>
          </a:p>
          <a:p>
            <a:pPr marL="171450" indent="-171450" fontAlgn="b">
              <a:buFont typeface="Wingdings" panose="05000000000000000000" pitchFamily="2" charset="2"/>
              <a:buChar char="ü"/>
            </a:pPr>
            <a:r>
              <a:rPr lang="en-GB" sz="1200" u="sng" dirty="0">
                <a:hlinkClick r:id="rId19"/>
              </a:rPr>
              <a:t>Microsoft Purview Information Protection: Doc library default </a:t>
            </a:r>
            <a:r>
              <a:rPr lang="en-GB" sz="1200" u="sng" dirty="0" err="1">
                <a:hlinkClick r:id="rId19"/>
              </a:rPr>
              <a:t>labeling</a:t>
            </a:r>
            <a:r>
              <a:rPr lang="en-GB" sz="1200" u="sng" dirty="0">
                <a:hlinkClick r:id="rId19"/>
              </a:rPr>
              <a:t> for SharePoint Online and Copilot</a:t>
            </a:r>
          </a:p>
          <a:p>
            <a:pPr marL="171450" indent="-171450" fontAlgn="b">
              <a:buFont typeface="Wingdings" panose="05000000000000000000" pitchFamily="2" charset="2"/>
              <a:buChar char="ü"/>
            </a:pPr>
            <a:r>
              <a:rPr lang="en-GB" sz="1200" u="sng" dirty="0">
                <a:hlinkClick r:id="rId20"/>
              </a:rPr>
              <a:t>Microsoft Purview: Data Loss Prevention - Data Loss Prevention to restrict Microsoft 365 Copilot processing on content with sensitivity labels</a:t>
            </a:r>
          </a:p>
          <a:p>
            <a:pPr marL="171450" indent="-171450" fontAlgn="b">
              <a:buFont typeface="Wingdings" panose="05000000000000000000" pitchFamily="2" charset="2"/>
              <a:buChar char="ü"/>
            </a:pPr>
            <a:r>
              <a:rPr lang="en-GB" sz="1200" u="sng" dirty="0">
                <a:hlinkClick r:id="rId21"/>
              </a:rPr>
              <a:t>Microsoft Teams: Ability for IT admins to customize the user notification strings for recording and transcription </a:t>
            </a:r>
          </a:p>
          <a:p>
            <a:pPr marL="171450" indent="-171450" fontAlgn="b">
              <a:buFont typeface="Wingdings" panose="05000000000000000000" pitchFamily="2" charset="2"/>
              <a:buChar char="ü"/>
            </a:pPr>
            <a:r>
              <a:rPr lang="en-GB" sz="1200" u="sng" dirty="0">
                <a:hlinkClick r:id="rId22"/>
              </a:rPr>
              <a:t>Microsoft Teams: Enhancements to Interpreter and multilingual meeting experience </a:t>
            </a:r>
          </a:p>
          <a:p>
            <a:pPr marL="171450" indent="-171450" fontAlgn="b">
              <a:buFont typeface="Wingdings" panose="05000000000000000000" pitchFamily="2" charset="2"/>
              <a:buChar char="ü"/>
            </a:pPr>
            <a:r>
              <a:rPr lang="en-GB" sz="1200" u="sng" dirty="0">
                <a:hlinkClick r:id="rId23"/>
              </a:rPr>
              <a:t>Microsoft Viva: Copilot Analytics - Copilot Employee Experience Outcomes Report with Viva Glint</a:t>
            </a:r>
          </a:p>
          <a:p>
            <a:pPr marL="171450" indent="-171450" fontAlgn="b">
              <a:buFont typeface="Wingdings" panose="05000000000000000000" pitchFamily="2" charset="2"/>
              <a:buChar char="ü"/>
            </a:pPr>
            <a:r>
              <a:rPr lang="en-GB" sz="1200" u="sng" dirty="0">
                <a:hlinkClick r:id="rId24"/>
              </a:rPr>
              <a:t>Microsoft Viva: Enhancement to Copilot studio agents report </a:t>
            </a:r>
          </a:p>
          <a:p>
            <a:pPr marL="171450" indent="-171450" fontAlgn="b">
              <a:buFont typeface="Wingdings" panose="05000000000000000000" pitchFamily="2" charset="2"/>
              <a:buChar char="ü"/>
            </a:pPr>
            <a:r>
              <a:rPr lang="en-GB" sz="1200" u="sng" dirty="0">
                <a:hlinkClick r:id="rId25"/>
              </a:rPr>
              <a:t>PowerPoint: Designer is now part of Copilot, enhanced with new template and slide Suggestions.</a:t>
            </a:r>
          </a:p>
          <a:p>
            <a:pPr marL="171450" indent="-171450" fontAlgn="b">
              <a:buFont typeface="Wingdings" panose="05000000000000000000" pitchFamily="2" charset="2"/>
              <a:buChar char="ü"/>
            </a:pPr>
            <a:r>
              <a:rPr lang="en-GB" sz="1200" u="sng" dirty="0">
                <a:hlinkClick r:id="rId26"/>
              </a:rPr>
              <a:t>Steer your presentation length, tone, style, and images when creating with Copilot.</a:t>
            </a:r>
            <a:endParaRPr lang="en-GB" sz="1200" u="sng" dirty="0">
              <a:solidFill>
                <a:srgbClr val="0563C1"/>
              </a:solidFill>
              <a:latin typeface="Calibri" panose="020F0502020204030204" pitchFamily="34" charset="0"/>
            </a:endParaRPr>
          </a:p>
        </p:txBody>
      </p:sp>
      <p:sp>
        <p:nvSpPr>
          <p:cNvPr id="17" name="Rectangle: Rounded Corners 16">
            <a:extLst>
              <a:ext uri="{FF2B5EF4-FFF2-40B4-BE49-F238E27FC236}">
                <a16:creationId xmlns:a16="http://schemas.microsoft.com/office/drawing/2014/main" id="{C49623DC-E533-AF2F-E115-E701B43A2B42}"/>
              </a:ext>
              <a:ext uri="{C183D7F6-B498-43B3-948B-1728B52AA6E4}">
                <adec:decorative xmlns:adec="http://schemas.microsoft.com/office/drawing/2017/decorative" val="1"/>
              </a:ext>
            </a:extLst>
          </p:cNvPr>
          <p:cNvSpPr/>
          <p:nvPr/>
        </p:nvSpPr>
        <p:spPr bwMode="auto">
          <a:xfrm>
            <a:off x="191942" y="1363028"/>
            <a:ext cx="3193017"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32472" rtl="0" eaLnBrk="1" fontAlgn="base" latinLnBrk="0" hangingPunct="1">
              <a:lnSpc>
                <a:spcPct val="100000"/>
              </a:lnSpc>
              <a:spcBef>
                <a:spcPct val="0"/>
              </a:spcBef>
              <a:spcAft>
                <a:spcPct val="0"/>
              </a:spcAft>
              <a:buClrTx/>
              <a:buSzTx/>
              <a:buFontTx/>
              <a:buNone/>
              <a:tabLst/>
              <a:defRPr/>
            </a:pPr>
            <a:r>
              <a:rPr lang="en-US" noProof="0" dirty="0">
                <a:solidFill>
                  <a:srgbClr val="0078D4"/>
                </a:solidFill>
                <a:latin typeface="Segoe UI Semibold"/>
              </a:rPr>
              <a:t>       </a:t>
            </a:r>
            <a:r>
              <a:rPr lang="en-US" sz="1600" noProof="0" dirty="0">
                <a:solidFill>
                  <a:srgbClr val="0078D4"/>
                </a:solidFill>
                <a:latin typeface="Segoe UI Semibold"/>
              </a:rPr>
              <a:t>Launched </a:t>
            </a:r>
            <a:r>
              <a:rPr lang="en-US" sz="1600" i="1" noProof="0" dirty="0">
                <a:solidFill>
                  <a:srgbClr val="0078D4"/>
                </a:solidFill>
                <a:latin typeface="Segoe UI Semibold"/>
              </a:rPr>
              <a:t>(2</a:t>
            </a:r>
            <a:r>
              <a:rPr lang="en-US" sz="1600" i="1" dirty="0">
                <a:solidFill>
                  <a:srgbClr val="0078D4"/>
                </a:solidFill>
                <a:latin typeface="Segoe UI Semibold"/>
              </a:rPr>
              <a:t>3</a:t>
            </a:r>
            <a:r>
              <a:rPr lang="en-US" sz="1600" i="1" noProof="0" dirty="0">
                <a:solidFill>
                  <a:srgbClr val="0078D4"/>
                </a:solidFill>
                <a:latin typeface="Segoe UI Semibold"/>
              </a:rPr>
              <a:t>) 🚀</a:t>
            </a:r>
            <a:endParaRPr kumimoji="0" lang="en-US" b="0" i="1" u="none" strike="noStrike" kern="1200" cap="none" spc="0" normalizeH="0" baseline="0" noProof="0" dirty="0">
              <a:ln>
                <a:noFill/>
              </a:ln>
              <a:solidFill>
                <a:srgbClr val="0078D4"/>
              </a:solidFill>
              <a:effectLst/>
              <a:uLnTx/>
              <a:uFillTx/>
              <a:latin typeface="Segoe UI Semibold"/>
            </a:endParaRPr>
          </a:p>
        </p:txBody>
      </p:sp>
      <p:pic>
        <p:nvPicPr>
          <p:cNvPr id="20" name="Picture 19">
            <a:extLst>
              <a:ext uri="{FF2B5EF4-FFF2-40B4-BE49-F238E27FC236}">
                <a16:creationId xmlns:a16="http://schemas.microsoft.com/office/drawing/2014/main" id="{71884B25-AF47-7742-C3F9-680176A28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937" y="1396057"/>
            <a:ext cx="303921" cy="306542"/>
          </a:xfrm>
          <a:prstGeom prst="rect">
            <a:avLst/>
          </a:prstGeom>
        </p:spPr>
      </p:pic>
      <p:sp>
        <p:nvSpPr>
          <p:cNvPr id="5" name="Freeform 8">
            <a:extLst>
              <a:ext uri="{FF2B5EF4-FFF2-40B4-BE49-F238E27FC236}">
                <a16:creationId xmlns:a16="http://schemas.microsoft.com/office/drawing/2014/main" id="{A2EBF85E-E902-F2C5-1BD6-33EC12C5A43B}"/>
              </a:ext>
              <a:ext uri="{C183D7F6-B498-43B3-948B-1728B52AA6E4}">
                <adec:decorative xmlns:adec="http://schemas.microsoft.com/office/drawing/2017/decorative" val="1"/>
              </a:ext>
            </a:extLst>
          </p:cNvPr>
          <p:cNvSpPr/>
          <p:nvPr/>
        </p:nvSpPr>
        <p:spPr bwMode="white">
          <a:xfrm>
            <a:off x="7111302" y="1335506"/>
            <a:ext cx="4936905" cy="544406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686F7321-62E7-9BC7-3995-506140FA8317}"/>
              </a:ext>
              <a:ext uri="{C183D7F6-B498-43B3-948B-1728B52AA6E4}">
                <adec:decorative xmlns:adec="http://schemas.microsoft.com/office/drawing/2017/decorative" val="1"/>
              </a:ext>
            </a:extLst>
          </p:cNvPr>
          <p:cNvSpPr/>
          <p:nvPr/>
        </p:nvSpPr>
        <p:spPr bwMode="auto">
          <a:xfrm>
            <a:off x="8114064" y="1351050"/>
            <a:ext cx="3182216"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defTabSz="932472" fontAlgn="base">
              <a:spcBef>
                <a:spcPct val="0"/>
              </a:spcBef>
              <a:spcAft>
                <a:spcPct val="0"/>
              </a:spcAft>
              <a:defRPr/>
            </a:pPr>
            <a:r>
              <a:rPr lang="en-US" sz="1600" noProof="0" dirty="0">
                <a:solidFill>
                  <a:srgbClr val="0078D4"/>
                </a:solidFill>
                <a:latin typeface="Segoe UI Semibold"/>
              </a:rPr>
              <a:t>Rolling Out </a:t>
            </a:r>
            <a:r>
              <a:rPr lang="en-US" sz="1600" i="1" noProof="0" dirty="0">
                <a:solidFill>
                  <a:srgbClr val="0078D4"/>
                </a:solidFill>
                <a:latin typeface="Segoe UI Semibold"/>
              </a:rPr>
              <a:t>(15)</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12" name="TextBox 18">
            <a:extLst>
              <a:ext uri="{FF2B5EF4-FFF2-40B4-BE49-F238E27FC236}">
                <a16:creationId xmlns:a16="http://schemas.microsoft.com/office/drawing/2014/main" id="{8A455321-1A56-5C98-7105-A46F484090DD}"/>
              </a:ext>
            </a:extLst>
          </p:cNvPr>
          <p:cNvSpPr txBox="1"/>
          <p:nvPr/>
        </p:nvSpPr>
        <p:spPr>
          <a:xfrm>
            <a:off x="7274257" y="1799723"/>
            <a:ext cx="4624055" cy="978701"/>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Wingdings" panose="05000000000000000000" pitchFamily="2" charset="2"/>
              <a:buChar char="Ø"/>
            </a:pPr>
            <a:r>
              <a:rPr lang="en-GB" sz="1200" u="sng" dirty="0">
                <a:hlinkClick r:id="rId27"/>
              </a:rPr>
              <a:t>[Copilot Chat] Agent Mode in Excel</a:t>
            </a:r>
          </a:p>
          <a:p>
            <a:pPr marL="171450" indent="-171450" fontAlgn="b">
              <a:buFont typeface="Wingdings" panose="05000000000000000000" pitchFamily="2" charset="2"/>
              <a:buChar char="Ø"/>
            </a:pPr>
            <a:r>
              <a:rPr lang="en-GB" sz="1200" u="sng" dirty="0">
                <a:hlinkClick r:id="rId28"/>
              </a:rPr>
              <a:t>[Copilot Extensibility] Customers can connect M365 Copilot with Dropbox to access and manage cloud files with Copilot Connector</a:t>
            </a:r>
          </a:p>
          <a:p>
            <a:pPr marL="171450" indent="-171450" fontAlgn="b">
              <a:buFont typeface="Wingdings" panose="05000000000000000000" pitchFamily="2" charset="2"/>
              <a:buChar char="Ø"/>
            </a:pPr>
            <a:r>
              <a:rPr lang="en-GB" sz="1200" u="sng" dirty="0">
                <a:hlinkClick r:id="rId29"/>
              </a:rPr>
              <a:t>Admins can create and deploy custom Model Context Protocol (MCP) connectors across Microsoft 365.</a:t>
            </a:r>
          </a:p>
          <a:p>
            <a:pPr marL="171450" indent="-171450" fontAlgn="b">
              <a:buFont typeface="Wingdings" panose="05000000000000000000" pitchFamily="2" charset="2"/>
              <a:buChar char="Ø"/>
            </a:pPr>
            <a:r>
              <a:rPr lang="en-GB" sz="1200" u="sng" dirty="0">
                <a:hlinkClick r:id="rId30"/>
              </a:rPr>
              <a:t>Agent Mode in Excel for desktop apps</a:t>
            </a:r>
          </a:p>
          <a:p>
            <a:pPr marL="171450" indent="-171450" fontAlgn="b">
              <a:buFont typeface="Wingdings" panose="05000000000000000000" pitchFamily="2" charset="2"/>
              <a:buChar char="Ø"/>
            </a:pPr>
            <a:r>
              <a:rPr lang="en-GB" sz="1200" u="sng" dirty="0">
                <a:hlinkClick r:id="rId31"/>
              </a:rPr>
              <a:t>Calendar search for email delegates</a:t>
            </a:r>
          </a:p>
          <a:p>
            <a:pPr marL="171450" indent="-171450" fontAlgn="b">
              <a:buFont typeface="Wingdings" panose="05000000000000000000" pitchFamily="2" charset="2"/>
              <a:buChar char="Ø"/>
            </a:pPr>
            <a:r>
              <a:rPr lang="en-US" sz="1200" u="sng" dirty="0">
                <a:hlinkClick r:id="rId32"/>
              </a:rPr>
              <a:t>Chat History Landing page: Filtering UI Refresh</a:t>
            </a:r>
          </a:p>
          <a:p>
            <a:pPr marL="171450" indent="-171450" fontAlgn="b">
              <a:buFont typeface="Wingdings" panose="05000000000000000000" pitchFamily="2" charset="2"/>
              <a:buChar char="Ø"/>
            </a:pPr>
            <a:r>
              <a:rPr lang="en-GB" sz="1200" u="sng" dirty="0">
                <a:hlinkClick r:id="rId33"/>
              </a:rPr>
              <a:t>Copilot Chat in Outlook expands to reason over inbox, calendar, and enterprise data</a:t>
            </a:r>
          </a:p>
          <a:p>
            <a:pPr marL="171450" indent="-171450" fontAlgn="b">
              <a:buFont typeface="Wingdings" panose="05000000000000000000" pitchFamily="2" charset="2"/>
              <a:buChar char="Ø"/>
            </a:pPr>
            <a:r>
              <a:rPr lang="en-US" sz="1200" u="sng" dirty="0">
                <a:hlinkClick r:id="rId34"/>
              </a:rPr>
              <a:t>Edit Scheduled prompts</a:t>
            </a:r>
          </a:p>
          <a:p>
            <a:pPr marL="171450" indent="-171450" fontAlgn="b">
              <a:buFont typeface="Wingdings" panose="05000000000000000000" pitchFamily="2" charset="2"/>
              <a:buChar char="Ø"/>
            </a:pPr>
            <a:r>
              <a:rPr lang="en-GB" sz="1200" u="sng" dirty="0">
                <a:hlinkClick r:id="rId35"/>
              </a:rPr>
              <a:t>Microsoft Purview: Insider Risk Management - Risky AI usage</a:t>
            </a:r>
          </a:p>
          <a:p>
            <a:pPr marL="171450" indent="-171450" fontAlgn="b">
              <a:buFont typeface="Wingdings" panose="05000000000000000000" pitchFamily="2" charset="2"/>
              <a:buChar char="Ø"/>
            </a:pPr>
            <a:r>
              <a:rPr lang="en-GB" sz="1200" u="sng" dirty="0">
                <a:hlinkClick r:id="rId36"/>
              </a:rPr>
              <a:t>Outlook: Agents for Microsoft 365 Copilot available in Copilot Chat in classic Outlook for Windows</a:t>
            </a:r>
          </a:p>
          <a:p>
            <a:pPr marL="171450" indent="-171450" fontAlgn="b">
              <a:buFont typeface="Wingdings" panose="05000000000000000000" pitchFamily="2" charset="2"/>
              <a:buChar char="Ø"/>
            </a:pPr>
            <a:r>
              <a:rPr lang="en-GB" sz="1200" u="sng" dirty="0">
                <a:hlinkClick r:id="rId37"/>
              </a:rPr>
              <a:t>Quickly edit an image in PowerPoint</a:t>
            </a:r>
          </a:p>
          <a:p>
            <a:pPr marL="171450" indent="-171450" fontAlgn="b">
              <a:buFont typeface="Wingdings" panose="05000000000000000000" pitchFamily="2" charset="2"/>
              <a:buChar char="Ø"/>
            </a:pPr>
            <a:r>
              <a:rPr lang="en-US" sz="1200" u="sng" dirty="0">
                <a:hlinkClick r:id="rId38"/>
              </a:rPr>
              <a:t>Scheduling with Copilot</a:t>
            </a:r>
          </a:p>
          <a:p>
            <a:pPr marL="171450" indent="-171450" fontAlgn="b">
              <a:buFont typeface="Wingdings" panose="05000000000000000000" pitchFamily="2" charset="2"/>
              <a:buChar char="Ø"/>
            </a:pPr>
            <a:r>
              <a:rPr lang="en-GB" sz="1200" u="sng" dirty="0">
                <a:hlinkClick r:id="rId39"/>
              </a:rPr>
              <a:t>Updates to Memory and Personalization in Microsoft 365 Copilot</a:t>
            </a:r>
          </a:p>
          <a:p>
            <a:pPr marL="171450" indent="-171450" fontAlgn="b">
              <a:buFont typeface="Wingdings" panose="05000000000000000000" pitchFamily="2" charset="2"/>
              <a:buChar char="Ø"/>
            </a:pPr>
            <a:r>
              <a:rPr lang="en-GB" sz="1200" u="sng" dirty="0">
                <a:hlinkClick r:id="rId40"/>
              </a:rPr>
              <a:t>Use Copilot to Share with Summary for OneDrive files in Windows</a:t>
            </a:r>
          </a:p>
          <a:p>
            <a:pPr marL="171450" indent="-171450" fontAlgn="b">
              <a:buFont typeface="Wingdings" panose="05000000000000000000" pitchFamily="2" charset="2"/>
              <a:buChar char="Ø"/>
            </a:pPr>
            <a:r>
              <a:rPr lang="en-GB" sz="1200" u="sng" dirty="0">
                <a:hlinkClick r:id="rId41"/>
              </a:rPr>
              <a:t>Use Copilot with OneDrive files in Finder</a:t>
            </a:r>
            <a:endParaRPr lang="en-GB" sz="1200" u="sng" dirty="0">
              <a:solidFill>
                <a:srgbClr val="0563C1"/>
              </a:solidFill>
              <a:latin typeface="Calibri" panose="020F0502020204030204" pitchFamily="34" charset="0"/>
            </a:endParaRPr>
          </a:p>
        </p:txBody>
      </p:sp>
      <p:grpSp>
        <p:nvGrpSpPr>
          <p:cNvPr id="35" name="Group 34">
            <a:extLst>
              <a:ext uri="{FF2B5EF4-FFF2-40B4-BE49-F238E27FC236}">
                <a16:creationId xmlns:a16="http://schemas.microsoft.com/office/drawing/2014/main" id="{74C4C58C-4F86-D291-880F-B354220C5533}"/>
              </a:ext>
              <a:ext uri="{C183D7F6-B498-43B3-948B-1728B52AA6E4}">
                <adec:decorative xmlns:adec="http://schemas.microsoft.com/office/drawing/2017/decorative" val="1"/>
              </a:ext>
            </a:extLst>
          </p:cNvPr>
          <p:cNvGrpSpPr/>
          <p:nvPr/>
        </p:nvGrpSpPr>
        <p:grpSpPr>
          <a:xfrm>
            <a:off x="10340627" y="1462974"/>
            <a:ext cx="550456" cy="172709"/>
            <a:chOff x="8673838" y="1451867"/>
            <a:chExt cx="550456" cy="172709"/>
          </a:xfrm>
        </p:grpSpPr>
        <p:pic>
          <p:nvPicPr>
            <p:cNvPr id="21" name="Graphic 20" descr="Stop with solid fill">
              <a:extLst>
                <a:ext uri="{FF2B5EF4-FFF2-40B4-BE49-F238E27FC236}">
                  <a16:creationId xmlns:a16="http://schemas.microsoft.com/office/drawing/2014/main" id="{C6E8F5BB-9574-AE78-5713-3F272DCCD259}"/>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863230" y="1451867"/>
              <a:ext cx="172709" cy="172709"/>
            </a:xfrm>
            <a:prstGeom prst="rect">
              <a:avLst/>
            </a:prstGeom>
          </p:spPr>
        </p:pic>
        <p:pic>
          <p:nvPicPr>
            <p:cNvPr id="33" name="Graphic 32" descr="Stop with solid fill">
              <a:extLst>
                <a:ext uri="{FF2B5EF4-FFF2-40B4-BE49-F238E27FC236}">
                  <a16:creationId xmlns:a16="http://schemas.microsoft.com/office/drawing/2014/main" id="{30AD3202-B7D2-3DAB-CDDC-1B132C8A9FE7}"/>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051585" y="1451867"/>
              <a:ext cx="172709" cy="172709"/>
            </a:xfrm>
            <a:prstGeom prst="rect">
              <a:avLst/>
            </a:prstGeom>
          </p:spPr>
        </p:pic>
        <p:pic>
          <p:nvPicPr>
            <p:cNvPr id="34" name="Graphic 33" descr="Stop with solid fill">
              <a:extLst>
                <a:ext uri="{FF2B5EF4-FFF2-40B4-BE49-F238E27FC236}">
                  <a16:creationId xmlns:a16="http://schemas.microsoft.com/office/drawing/2014/main" id="{751188D7-C436-EA59-72D0-6E41A3A1F41D}"/>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8673838" y="1451867"/>
              <a:ext cx="172709" cy="172709"/>
            </a:xfrm>
            <a:prstGeom prst="rect">
              <a:avLst/>
            </a:prstGeom>
          </p:spPr>
        </p:pic>
      </p:grpSp>
      <p:grpSp>
        <p:nvGrpSpPr>
          <p:cNvPr id="36" name="Group 35">
            <a:extLst>
              <a:ext uri="{FF2B5EF4-FFF2-40B4-BE49-F238E27FC236}">
                <a16:creationId xmlns:a16="http://schemas.microsoft.com/office/drawing/2014/main" id="{8C885BA8-F7DC-248F-958D-D2204DAADD86}"/>
              </a:ext>
              <a:ext uri="{C183D7F6-B498-43B3-948B-1728B52AA6E4}">
                <adec:decorative xmlns:adec="http://schemas.microsoft.com/office/drawing/2017/decorative" val="1"/>
              </a:ext>
            </a:extLst>
          </p:cNvPr>
          <p:cNvGrpSpPr/>
          <p:nvPr/>
        </p:nvGrpSpPr>
        <p:grpSpPr>
          <a:xfrm>
            <a:off x="2712521" y="1473841"/>
            <a:ext cx="550456" cy="172709"/>
            <a:chOff x="8673838" y="1451867"/>
            <a:chExt cx="550456" cy="172709"/>
          </a:xfrm>
        </p:grpSpPr>
        <p:pic>
          <p:nvPicPr>
            <p:cNvPr id="37" name="Graphic 36" descr="Stop with solid fill">
              <a:extLst>
                <a:ext uri="{FF2B5EF4-FFF2-40B4-BE49-F238E27FC236}">
                  <a16:creationId xmlns:a16="http://schemas.microsoft.com/office/drawing/2014/main" id="{635B12FE-DEE3-DC47-99A6-607D6462B16F}"/>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863230" y="1451867"/>
              <a:ext cx="172709" cy="172709"/>
            </a:xfrm>
            <a:prstGeom prst="rect">
              <a:avLst/>
            </a:prstGeom>
          </p:spPr>
        </p:pic>
        <p:pic>
          <p:nvPicPr>
            <p:cNvPr id="38" name="Graphic 37" descr="Stop with solid fill">
              <a:extLst>
                <a:ext uri="{FF2B5EF4-FFF2-40B4-BE49-F238E27FC236}">
                  <a16:creationId xmlns:a16="http://schemas.microsoft.com/office/drawing/2014/main" id="{D36FB53F-CDDD-6CD8-E7CD-9FB15C07F8B0}"/>
                </a:ext>
              </a:extLst>
            </p:cNvPr>
            <p:cNvPicPr>
              <a:picLocks noChangeAspect="1"/>
            </p:cNvPicPr>
            <p:nvPr/>
          </p:nvPicPr>
          <p:blipFill>
            <a:blip r:embed="rId46">
              <a:extLst>
                <a:ext uri="{96DAC541-7B7A-43D3-8B79-37D633B846F1}">
                  <asvg:svgBlip xmlns:asvg="http://schemas.microsoft.com/office/drawing/2016/SVG/main" r:embed="rId48"/>
                </a:ext>
              </a:extLst>
            </a:blip>
            <a:stretch>
              <a:fillRect/>
            </a:stretch>
          </p:blipFill>
          <p:spPr>
            <a:xfrm>
              <a:off x="9051585" y="1451867"/>
              <a:ext cx="172709" cy="172709"/>
            </a:xfrm>
            <a:prstGeom prst="rect">
              <a:avLst/>
            </a:prstGeom>
          </p:spPr>
        </p:pic>
        <p:pic>
          <p:nvPicPr>
            <p:cNvPr id="39" name="Graphic 38" descr="Stop with solid fill">
              <a:extLst>
                <a:ext uri="{FF2B5EF4-FFF2-40B4-BE49-F238E27FC236}">
                  <a16:creationId xmlns:a16="http://schemas.microsoft.com/office/drawing/2014/main" id="{543CC00C-5253-0134-85B7-0C69A4F92507}"/>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673838" y="1451867"/>
              <a:ext cx="172709" cy="172709"/>
            </a:xfrm>
            <a:prstGeom prst="rect">
              <a:avLst/>
            </a:prstGeom>
          </p:spPr>
        </p:pic>
      </p:grpSp>
      <p:grpSp>
        <p:nvGrpSpPr>
          <p:cNvPr id="11" name="Group 10">
            <a:extLst>
              <a:ext uri="{FF2B5EF4-FFF2-40B4-BE49-F238E27FC236}">
                <a16:creationId xmlns:a16="http://schemas.microsoft.com/office/drawing/2014/main" id="{09E04EAA-2BE2-FA8A-6C6E-DC43F7E76DD1}"/>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3" name="Diagonal Stripe 12">
              <a:extLst>
                <a:ext uri="{FF2B5EF4-FFF2-40B4-BE49-F238E27FC236}">
                  <a16:creationId xmlns:a16="http://schemas.microsoft.com/office/drawing/2014/main" id="{67D64C76-701C-C6DF-6B19-253092A09F12}"/>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4" name="TextBox 13">
              <a:extLst>
                <a:ext uri="{FF2B5EF4-FFF2-40B4-BE49-F238E27FC236}">
                  <a16:creationId xmlns:a16="http://schemas.microsoft.com/office/drawing/2014/main" id="{D52593B5-AA72-DE51-AC18-9E8907CEC9B4}"/>
                </a:ext>
              </a:extLst>
            </p:cNvPr>
            <p:cNvSpPr txBox="1"/>
            <p:nvPr/>
          </p:nvSpPr>
          <p:spPr>
            <a:xfrm rot="2502686">
              <a:off x="10830526" y="609465"/>
              <a:ext cx="1359174"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148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42" presetClass="path" presetSubtype="0" decel="100000" fill="hold" grpId="1" nodeType="withEffect">
                                  <p:stCondLst>
                                    <p:cond delay="0"/>
                                  </p:stCondLst>
                                  <p:childTnLst>
                                    <p:animMotion origin="layout" path="M -4.58333E-6 -0.03473 L -4.58333E-6 3.7037E-6 " pathEditMode="relative" rAng="0" ptsTypes="AA">
                                      <p:cBhvr>
                                        <p:cTn id="22" dur="700" fill="hold"/>
                                        <p:tgtEl>
                                          <p:spTgt spid="17"/>
                                        </p:tgtEl>
                                        <p:attrNameLst>
                                          <p:attrName>ppt_x</p:attrName>
                                          <p:attrName>ppt_y</p:attrName>
                                        </p:attrNameLst>
                                      </p:cBhvr>
                                      <p:rCtr x="0" y="1736"/>
                                    </p:animMotion>
                                  </p:childTnLst>
                                </p:cTn>
                              </p:par>
                            </p:childTnLst>
                          </p:cTn>
                        </p:par>
                        <p:par>
                          <p:cTn id="23" fill="hold">
                            <p:stCondLst>
                              <p:cond delay="19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24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42" presetClass="path" presetSubtype="0" decel="100000" fill="hold" nodeType="withEffect">
                                  <p:stCondLst>
                                    <p:cond delay="0"/>
                                  </p:stCondLst>
                                  <p:childTnLst>
                                    <p:animMotion origin="layout" path="M -4.58333E-6 -0.03473 L -4.58333E-6 3.7037E-6 " pathEditMode="relative" rAng="0" ptsTypes="AA">
                                      <p:cBhvr>
                                        <p:cTn id="34" dur="700" fill="hold"/>
                                        <p:tgtEl>
                                          <p:spTgt spid="36"/>
                                        </p:tgtEl>
                                        <p:attrNameLst>
                                          <p:attrName>ppt_x</p:attrName>
                                          <p:attrName>ppt_y</p:attrName>
                                        </p:attrNameLst>
                                      </p:cBhvr>
                                      <p:rCtr x="0" y="1736"/>
                                    </p:animMotion>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0"/>
                                  </p:stCondLst>
                                  <p:childTnLst>
                                    <p:animMotion origin="layout" path="M -2.08333E-7 0.03889 L -2.08333E-7 3.7037E-6 " pathEditMode="relative" rAng="0" ptsTypes="AA">
                                      <p:cBhvr>
                                        <p:cTn id="39" dur="700" fill="hold"/>
                                        <p:tgtEl>
                                          <p:spTgt spid="26"/>
                                        </p:tgtEl>
                                        <p:attrNameLst>
                                          <p:attrName>ppt_x</p:attrName>
                                          <p:attrName>ppt_y</p:attrName>
                                        </p:attrNameLst>
                                      </p:cBhvr>
                                      <p:rCtr x="0" y="-1944"/>
                                    </p:animMotion>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3100"/>
                            </p:stCondLst>
                            <p:childTnLst>
                              <p:par>
                                <p:cTn id="43" presetID="10"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36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42" presetClass="path" presetSubtype="0" decel="100000" fill="hold" grpId="1" nodeType="withEffect">
                                  <p:stCondLst>
                                    <p:cond delay="0"/>
                                  </p:stCondLst>
                                  <p:childTnLst>
                                    <p:animMotion origin="layout" path="M -4.58333E-6 -0.03473 L -4.58333E-6 3.7037E-6 " pathEditMode="relative" rAng="0" ptsTypes="AA">
                                      <p:cBhvr>
                                        <p:cTn id="51" dur="700" fill="hold"/>
                                        <p:tgtEl>
                                          <p:spTgt spid="10"/>
                                        </p:tgtEl>
                                        <p:attrNameLst>
                                          <p:attrName>ppt_x</p:attrName>
                                          <p:attrName>ppt_y</p:attrName>
                                        </p:attrNameLst>
                                      </p:cBhvr>
                                      <p:rCtr x="0" y="1736"/>
                                    </p:animMotion>
                                  </p:childTnLst>
                                </p:cTn>
                              </p:par>
                            </p:childTnLst>
                          </p:cTn>
                        </p:par>
                        <p:par>
                          <p:cTn id="52" fill="hold">
                            <p:stCondLst>
                              <p:cond delay="43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42" presetClass="path" presetSubtype="0" decel="100000" fill="hold" nodeType="withEffect">
                                  <p:stCondLst>
                                    <p:cond delay="0"/>
                                  </p:stCondLst>
                                  <p:childTnLst>
                                    <p:animMotion origin="layout" path="M -4.58333E-6 -0.03473 L -4.58333E-6 3.7037E-6 " pathEditMode="relative" rAng="0" ptsTypes="AA">
                                      <p:cBhvr>
                                        <p:cTn id="57" dur="700" fill="hold"/>
                                        <p:tgtEl>
                                          <p:spTgt spid="35"/>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42" presetClass="path" presetSubtype="0" decel="100000" fill="hold" grpId="1" nodeType="withEffect">
                                  <p:stCondLst>
                                    <p:cond delay="0"/>
                                  </p:stCondLst>
                                  <p:childTnLst>
                                    <p:animMotion origin="layout" path="M 2.08333E-6 0.03889 L 2.08333E-6 3.7037E-6 " pathEditMode="relative" rAng="0" ptsTypes="AA">
                                      <p:cBhvr>
                                        <p:cTn id="62" dur="700" fill="hold"/>
                                        <p:tgtEl>
                                          <p:spTgt spid="1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30" grpId="0" animBg="1"/>
      <p:bldP spid="30" grpId="1" animBg="1"/>
      <p:bldP spid="26" grpId="0"/>
      <p:bldP spid="26" grpId="1"/>
      <p:bldP spid="17" grpId="0" animBg="1"/>
      <p:bldP spid="17" grpId="1" animBg="1"/>
      <p:bldP spid="5" grpId="0" animBg="1"/>
      <p:bldP spid="10" grpId="0" animBg="1"/>
      <p:bldP spid="10" grpId="1" animBg="1"/>
      <p:bldP spid="12" grpId="0"/>
      <p:bldP spid="1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0604E9DF-CD4A-CFA8-6AB7-E2F52271EA63}"/>
              </a:ext>
              <a:ext uri="{C183D7F6-B498-43B3-948B-1728B52AA6E4}">
                <adec:decorative xmlns:adec="http://schemas.microsoft.com/office/drawing/2017/decorative" val="1"/>
              </a:ext>
            </a:extLst>
          </p:cNvPr>
          <p:cNvSpPr/>
          <p:nvPr/>
        </p:nvSpPr>
        <p:spPr bwMode="white">
          <a:xfrm>
            <a:off x="121475" y="1359059"/>
            <a:ext cx="11949049" cy="5485564"/>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Microsoft 365 Copilot Public</a:t>
            </a:r>
            <a:r>
              <a:rPr kumimoji="0" lang="en-US" sz="3600" b="1" i="0" u="none" strike="noStrike" kern="1200" cap="none" spc="-50" normalizeH="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619D6472-F7BD-4F4E-9DB3-A0958A9617A7}"/>
              </a:ext>
              <a:ext uri="{C183D7F6-B498-43B3-948B-1728B52AA6E4}">
                <adec:decorative xmlns:adec="http://schemas.microsoft.com/office/drawing/2017/decorative" val="1"/>
              </a:ext>
            </a:extLst>
          </p:cNvPr>
          <p:cNvSpPr/>
          <p:nvPr/>
        </p:nvSpPr>
        <p:spPr bwMode="auto">
          <a:xfrm>
            <a:off x="121475" y="1305222"/>
            <a:ext cx="5731291"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932472" fontAlgn="base">
              <a:spcBef>
                <a:spcPct val="0"/>
              </a:spcBef>
              <a:spcAft>
                <a:spcPct val="0"/>
              </a:spcAft>
              <a:defRPr/>
            </a:pPr>
            <a:r>
              <a:rPr kumimoji="0" lang="en-US" sz="1600" b="1" i="1" u="none" strike="noStrike" kern="1200" cap="none" spc="0" normalizeH="0" baseline="0" noProof="0" dirty="0">
                <a:ln>
                  <a:noFill/>
                </a:ln>
                <a:solidFill>
                  <a:srgbClr val="0078D4"/>
                </a:solidFill>
                <a:effectLst/>
                <a:uLnTx/>
                <a:uFillTx/>
                <a:latin typeface="Segoe UI Semibold"/>
              </a:rPr>
              <a:t>New items (</a:t>
            </a:r>
            <a:r>
              <a:rPr lang="en-US" sz="1600" b="1" i="1" noProof="0" dirty="0">
                <a:solidFill>
                  <a:srgbClr val="0078D4"/>
                </a:solidFill>
                <a:latin typeface="Segoe UI Semibold"/>
              </a:rPr>
              <a:t>21</a:t>
            </a:r>
            <a:r>
              <a:rPr kumimoji="0" lang="en-US" sz="1600" b="1" i="1" u="none" strike="noStrike" kern="1200" cap="none" spc="0" normalizeH="0" baseline="0" noProof="0" dirty="0">
                <a:ln>
                  <a:noFill/>
                </a:ln>
                <a:solidFill>
                  <a:srgbClr val="0078D4"/>
                </a:solidFill>
                <a:effectLst/>
                <a:uLnTx/>
                <a:uFillTx/>
                <a:latin typeface="Segoe UI Semibold"/>
              </a:rPr>
              <a:t>) </a:t>
            </a:r>
            <a:r>
              <a:rPr kumimoji="0" lang="en-US" sz="1600" b="0" i="1" u="none" strike="noStrike" kern="1200" cap="none" spc="0" normalizeH="0" baseline="0" noProof="0" dirty="0">
                <a:ln>
                  <a:noFill/>
                </a:ln>
                <a:solidFill>
                  <a:srgbClr val="0078D4"/>
                </a:solidFill>
                <a:effectLst/>
                <a:uLnTx/>
                <a:uFillTx/>
                <a:latin typeface="Segoe UI Semibold"/>
              </a:rPr>
              <a:t>– In</a:t>
            </a:r>
            <a:r>
              <a:rPr kumimoji="0" lang="en-US" sz="1600" b="0" i="1" u="none" strike="noStrike" kern="1200" cap="none" spc="0" normalizeH="0" noProof="0" dirty="0">
                <a:ln>
                  <a:noFill/>
                </a:ln>
                <a:solidFill>
                  <a:srgbClr val="0078D4"/>
                </a:solidFill>
                <a:effectLst/>
                <a:uLnTx/>
                <a:uFillTx/>
                <a:latin typeface="Segoe UI Semibold"/>
              </a:rPr>
              <a:t> development</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items added </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within the</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09614" y="1763566"/>
            <a:ext cx="11716157" cy="4955479"/>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Arial" panose="020B0604020202020204" pitchFamily="34" charset="0"/>
              <a:buChar char="•"/>
            </a:pPr>
            <a:r>
              <a:rPr lang="en-US" u="sng" dirty="0">
                <a:hlinkClick r:id="rId4"/>
              </a:rPr>
              <a:t>Agent Mode in PowerPoint</a:t>
            </a:r>
          </a:p>
          <a:p>
            <a:pPr marL="171450" indent="-171450" fontAlgn="b">
              <a:buFont typeface="Arial" panose="020B0604020202020204" pitchFamily="34" charset="0"/>
              <a:buChar char="•"/>
            </a:pPr>
            <a:r>
              <a:rPr lang="en-GB" u="sng" dirty="0">
                <a:hlinkClick r:id="rId5"/>
              </a:rPr>
              <a:t>Business Justification for Copilot License Requests</a:t>
            </a:r>
          </a:p>
          <a:p>
            <a:pPr marL="171450" indent="-171450" fontAlgn="b">
              <a:buFont typeface="Arial" panose="020B0604020202020204" pitchFamily="34" charset="0"/>
              <a:buChar char="•"/>
            </a:pPr>
            <a:r>
              <a:rPr lang="en-GB" u="sng" dirty="0">
                <a:hlinkClick r:id="rId6"/>
              </a:rPr>
              <a:t>Customize M365 Copilot for your organization with Copilot Tuning</a:t>
            </a:r>
          </a:p>
          <a:p>
            <a:pPr marL="171450" indent="-171450" fontAlgn="b">
              <a:buFont typeface="Arial" panose="020B0604020202020204" pitchFamily="34" charset="0"/>
              <a:buChar char="•"/>
            </a:pPr>
            <a:r>
              <a:rPr lang="en-GB" u="sng" dirty="0">
                <a:hlinkClick r:id="rId7"/>
              </a:rPr>
              <a:t>Enable watermarks for AI-generated content for M365 Copilot</a:t>
            </a:r>
          </a:p>
          <a:p>
            <a:pPr marL="171450" indent="-171450" fontAlgn="b">
              <a:buFont typeface="Arial" panose="020B0604020202020204" pitchFamily="34" charset="0"/>
              <a:buChar char="•"/>
            </a:pPr>
            <a:r>
              <a:rPr lang="en-GB" u="sng" dirty="0">
                <a:hlinkClick r:id="rId8"/>
              </a:rPr>
              <a:t>Enhanced M365 Copilot Memory - Copilot is now personalized with work data</a:t>
            </a:r>
          </a:p>
          <a:p>
            <a:pPr marL="171450" indent="-171450" fontAlgn="b">
              <a:buFont typeface="Arial" panose="020B0604020202020204" pitchFamily="34" charset="0"/>
              <a:buChar char="•"/>
            </a:pPr>
            <a:r>
              <a:rPr lang="en-GB" u="sng" dirty="0">
                <a:hlinkClick r:id="rId9"/>
              </a:rPr>
              <a:t>Image Upload in Copilot Chat for Government Cloud</a:t>
            </a:r>
          </a:p>
          <a:p>
            <a:pPr marL="171450" indent="-171450" fontAlgn="b">
              <a:buFont typeface="Arial" panose="020B0604020202020204" pitchFamily="34" charset="0"/>
              <a:buChar char="•"/>
            </a:pPr>
            <a:r>
              <a:rPr lang="en-GB" u="sng" dirty="0">
                <a:hlinkClick r:id="rId10"/>
              </a:rPr>
              <a:t>Microsoft 365: New profile cards for buildings, rooms and desks </a:t>
            </a:r>
          </a:p>
          <a:p>
            <a:pPr marL="171450" indent="-171450" fontAlgn="b">
              <a:buFont typeface="Arial" panose="020B0604020202020204" pitchFamily="34" charset="0"/>
              <a:buChar char="•"/>
            </a:pPr>
            <a:r>
              <a:rPr lang="en-GB" u="sng" dirty="0">
                <a:hlinkClick r:id="rId11"/>
              </a:rPr>
              <a:t>Microsoft Copilot (Microsoft 365): Copilot connectors are available for U.S. Department of </a:t>
            </a:r>
            <a:r>
              <a:rPr lang="en-GB" u="sng" dirty="0" err="1">
                <a:hlinkClick r:id="rId11"/>
              </a:rPr>
              <a:t>Defense</a:t>
            </a:r>
            <a:r>
              <a:rPr lang="en-GB" u="sng" dirty="0">
                <a:hlinkClick r:id="rId11"/>
              </a:rPr>
              <a:t> environment</a:t>
            </a:r>
          </a:p>
          <a:p>
            <a:pPr marL="171450" indent="-171450" fontAlgn="b">
              <a:buFont typeface="Arial" panose="020B0604020202020204" pitchFamily="34" charset="0"/>
              <a:buChar char="•"/>
            </a:pPr>
            <a:r>
              <a:rPr lang="en-GB" u="sng" dirty="0">
                <a:hlinkClick r:id="rId12"/>
              </a:rPr>
              <a:t>Microsoft Viva: Copilot Analytics - Copilot configuration insights in the Copilot Dashboard Readiness page</a:t>
            </a:r>
          </a:p>
          <a:p>
            <a:pPr marL="171450" indent="-171450" fontAlgn="b">
              <a:buFont typeface="Arial" panose="020B0604020202020204" pitchFamily="34" charset="0"/>
              <a:buChar char="•"/>
            </a:pPr>
            <a:r>
              <a:rPr lang="en-GB" u="sng" dirty="0">
                <a:hlinkClick r:id="rId13"/>
              </a:rPr>
              <a:t>Microsoft Viva: Copilot Analytics - Export metrics in the Copilot Dashboard at Day Level</a:t>
            </a:r>
          </a:p>
          <a:p>
            <a:pPr marL="171450" indent="-171450" fontAlgn="b">
              <a:buFont typeface="Arial" panose="020B0604020202020204" pitchFamily="34" charset="0"/>
              <a:buChar char="•"/>
            </a:pPr>
            <a:r>
              <a:rPr lang="en-GB" u="sng" dirty="0">
                <a:hlinkClick r:id="rId14"/>
              </a:rPr>
              <a:t>Newly created Declarative Agents now understand referenced scanned PDFs</a:t>
            </a:r>
          </a:p>
          <a:p>
            <a:pPr marL="171450" indent="-171450" fontAlgn="b">
              <a:buFont typeface="Arial" panose="020B0604020202020204" pitchFamily="34" charset="0"/>
              <a:buChar char="•"/>
            </a:pPr>
            <a:r>
              <a:rPr lang="en-GB" u="sng" dirty="0">
                <a:hlinkClick r:id="rId15"/>
              </a:rPr>
              <a:t>Open Word, Excel, and PowerPoint Files in Copilot Chat</a:t>
            </a:r>
          </a:p>
          <a:p>
            <a:pPr marL="171450" indent="-171450" fontAlgn="b">
              <a:buFont typeface="Arial" panose="020B0604020202020204" pitchFamily="34" charset="0"/>
              <a:buChar char="•"/>
            </a:pPr>
            <a:r>
              <a:rPr lang="en-GB" u="sng" dirty="0">
                <a:hlinkClick r:id="rId16"/>
              </a:rPr>
              <a:t>People Skills - Expanded AI inferencing for E3/E5 users </a:t>
            </a:r>
          </a:p>
          <a:p>
            <a:pPr marL="171450" indent="-171450" fontAlgn="b">
              <a:buFont typeface="Arial" panose="020B0604020202020204" pitchFamily="34" charset="0"/>
              <a:buChar char="•"/>
            </a:pPr>
            <a:r>
              <a:rPr lang="en-GB" u="sng" dirty="0">
                <a:hlinkClick r:id="rId17"/>
              </a:rPr>
              <a:t>Quickly edit an image in PowerPoint</a:t>
            </a:r>
          </a:p>
          <a:p>
            <a:pPr marL="171450" indent="-171450" fontAlgn="b">
              <a:buFont typeface="Arial" panose="020B0604020202020204" pitchFamily="34" charset="0"/>
              <a:buChar char="•"/>
            </a:pPr>
            <a:r>
              <a:rPr lang="en-US" u="sng" dirty="0">
                <a:hlinkClick r:id="rId18"/>
              </a:rPr>
              <a:t>Researcher Output Formats</a:t>
            </a:r>
          </a:p>
          <a:p>
            <a:pPr marL="171450" indent="-171450" fontAlgn="b">
              <a:buFont typeface="Arial" panose="020B0604020202020204" pitchFamily="34" charset="0"/>
              <a:buChar char="•"/>
            </a:pPr>
            <a:r>
              <a:rPr lang="en-GB" u="sng" dirty="0">
                <a:hlinkClick r:id="rId19"/>
              </a:rPr>
              <a:t>Simplifying Content in the Input Box</a:t>
            </a:r>
          </a:p>
          <a:p>
            <a:pPr marL="171450" indent="-171450" fontAlgn="b">
              <a:buFont typeface="Arial" panose="020B0604020202020204" pitchFamily="34" charset="0"/>
              <a:buChar char="•"/>
            </a:pPr>
            <a:r>
              <a:rPr lang="en-GB" u="sng" dirty="0">
                <a:hlinkClick r:id="rId20"/>
              </a:rPr>
              <a:t>Structured Document Generation with Forms</a:t>
            </a:r>
          </a:p>
          <a:p>
            <a:pPr marL="171450" indent="-171450" fontAlgn="b">
              <a:buFont typeface="Arial" panose="020B0604020202020204" pitchFamily="34" charset="0"/>
              <a:buChar char="•"/>
            </a:pPr>
            <a:r>
              <a:rPr lang="en-GB" u="sng" dirty="0">
                <a:hlinkClick r:id="rId21"/>
              </a:rPr>
              <a:t>Surveys Agent and Copilot Chat in Microsoft Forms</a:t>
            </a:r>
          </a:p>
          <a:p>
            <a:pPr marL="171450" indent="-171450" fontAlgn="b">
              <a:buFont typeface="Arial" panose="020B0604020202020204" pitchFamily="34" charset="0"/>
              <a:buChar char="•"/>
            </a:pPr>
            <a:r>
              <a:rPr lang="en-GB" u="sng" dirty="0">
                <a:hlinkClick r:id="rId22"/>
              </a:rPr>
              <a:t>Upload Local Files now Support .</a:t>
            </a:r>
            <a:r>
              <a:rPr lang="en-GB" u="sng" dirty="0" err="1">
                <a:hlinkClick r:id="rId22"/>
              </a:rPr>
              <a:t>eml</a:t>
            </a:r>
            <a:r>
              <a:rPr lang="en-GB" u="sng" dirty="0">
                <a:hlinkClick r:id="rId22"/>
              </a:rPr>
              <a:t> and .</a:t>
            </a:r>
            <a:r>
              <a:rPr lang="en-GB" u="sng" dirty="0" err="1">
                <a:hlinkClick r:id="rId22"/>
              </a:rPr>
              <a:t>msg</a:t>
            </a:r>
            <a:r>
              <a:rPr lang="en-GB" u="sng" dirty="0">
                <a:hlinkClick r:id="rId22"/>
              </a:rPr>
              <a:t> file types</a:t>
            </a:r>
          </a:p>
          <a:p>
            <a:pPr marL="171450" indent="-171450" fontAlgn="b">
              <a:buFont typeface="Arial" panose="020B0604020202020204" pitchFamily="34" charset="0"/>
              <a:buChar char="•"/>
            </a:pPr>
            <a:r>
              <a:rPr lang="en-GB" u="sng" dirty="0">
                <a:hlinkClick r:id="rId23"/>
              </a:rPr>
              <a:t>When using Agent Mode in Word, you will be able to manually select which model to use</a:t>
            </a:r>
            <a:endParaRPr lang="en-GB" u="sng" dirty="0">
              <a:solidFill>
                <a:srgbClr val="0563C1"/>
              </a:solidFill>
              <a:latin typeface="Calibri" panose="020F0502020204030204" pitchFamily="34" charset="0"/>
            </a:endParaRPr>
          </a:p>
        </p:txBody>
      </p:sp>
      <p:grpSp>
        <p:nvGrpSpPr>
          <p:cNvPr id="6" name="Group 5">
            <a:extLst>
              <a:ext uri="{FF2B5EF4-FFF2-40B4-BE49-F238E27FC236}">
                <a16:creationId xmlns:a16="http://schemas.microsoft.com/office/drawing/2014/main" id="{F6351D45-45D2-90F1-ED78-8FD0EAF8B530}"/>
              </a:ext>
              <a:ext uri="{C183D7F6-B498-43B3-948B-1728B52AA6E4}">
                <adec:decorative xmlns:adec="http://schemas.microsoft.com/office/drawing/2017/decorative" val="1"/>
              </a:ext>
            </a:extLst>
          </p:cNvPr>
          <p:cNvGrpSpPr/>
          <p:nvPr/>
        </p:nvGrpSpPr>
        <p:grpSpPr>
          <a:xfrm>
            <a:off x="5063943" y="1398856"/>
            <a:ext cx="550456" cy="172709"/>
            <a:chOff x="8673838" y="1451867"/>
            <a:chExt cx="550456" cy="172709"/>
          </a:xfrm>
        </p:grpSpPr>
        <p:pic>
          <p:nvPicPr>
            <p:cNvPr id="7" name="Graphic 6" descr="Stop with solid fill">
              <a:extLst>
                <a:ext uri="{FF2B5EF4-FFF2-40B4-BE49-F238E27FC236}">
                  <a16:creationId xmlns:a16="http://schemas.microsoft.com/office/drawing/2014/main" id="{61CF4470-1A35-BAB4-BD54-2747AA3A7CA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8863230" y="1451867"/>
              <a:ext cx="172709" cy="172709"/>
            </a:xfrm>
            <a:prstGeom prst="rect">
              <a:avLst/>
            </a:prstGeom>
          </p:spPr>
        </p:pic>
        <p:pic>
          <p:nvPicPr>
            <p:cNvPr id="8" name="Graphic 7" descr="Stop with solid fill">
              <a:extLst>
                <a:ext uri="{FF2B5EF4-FFF2-40B4-BE49-F238E27FC236}">
                  <a16:creationId xmlns:a16="http://schemas.microsoft.com/office/drawing/2014/main" id="{F5FAA50F-83A7-8BD3-A9CE-B57959C475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51585" y="1451867"/>
              <a:ext cx="172709" cy="172709"/>
            </a:xfrm>
            <a:prstGeom prst="rect">
              <a:avLst/>
            </a:prstGeom>
          </p:spPr>
        </p:pic>
        <p:pic>
          <p:nvPicPr>
            <p:cNvPr id="9" name="Graphic 8" descr="Stop with solid fill">
              <a:extLst>
                <a:ext uri="{FF2B5EF4-FFF2-40B4-BE49-F238E27FC236}">
                  <a16:creationId xmlns:a16="http://schemas.microsoft.com/office/drawing/2014/main" id="{6628A0DC-05E6-7D0C-A5DB-C7D289AFE5A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73838" y="1451867"/>
              <a:ext cx="172709" cy="172709"/>
            </a:xfrm>
            <a:prstGeom prst="rect">
              <a:avLst/>
            </a:prstGeom>
          </p:spPr>
        </p:pic>
      </p:grpSp>
      <p:grpSp>
        <p:nvGrpSpPr>
          <p:cNvPr id="10" name="Group 9">
            <a:extLst>
              <a:ext uri="{FF2B5EF4-FFF2-40B4-BE49-F238E27FC236}">
                <a16:creationId xmlns:a16="http://schemas.microsoft.com/office/drawing/2014/main" id="{001C3497-FADB-B89E-5437-793B81C1FDD6}"/>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1" name="Diagonal Stripe 10">
              <a:extLst>
                <a:ext uri="{FF2B5EF4-FFF2-40B4-BE49-F238E27FC236}">
                  <a16:creationId xmlns:a16="http://schemas.microsoft.com/office/drawing/2014/main" id="{0E3E2A1D-0331-1FD3-C283-23CDEA1A8E8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2" name="TextBox 11">
              <a:extLst>
                <a:ext uri="{FF2B5EF4-FFF2-40B4-BE49-F238E27FC236}">
                  <a16:creationId xmlns:a16="http://schemas.microsoft.com/office/drawing/2014/main" id="{B0CC74E1-4C0B-B3D3-D5B2-4E141724F0A1}"/>
                </a:ext>
              </a:extLst>
            </p:cNvPr>
            <p:cNvSpPr txBox="1"/>
            <p:nvPr/>
          </p:nvSpPr>
          <p:spPr>
            <a:xfrm rot="2502686">
              <a:off x="10830526" y="609465"/>
              <a:ext cx="1359174"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14465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3.75E-6 0.03889 L 3.75E-6 2.96296E-6 " pathEditMode="relative" rAng="0" ptsTypes="AA">
                                      <p:cBhvr>
                                        <p:cTn id="21" dur="700" fill="hold"/>
                                        <p:tgtEl>
                                          <p:spTgt spid="26"/>
                                        </p:tgtEl>
                                        <p:attrNameLst>
                                          <p:attrName>ppt_x</p:attrName>
                                          <p:attrName>ppt_y</p:attrName>
                                        </p:attrNameLst>
                                      </p:cBhvr>
                                      <p:rCtr x="0" y="-1944"/>
                                    </p:animMotion>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B4DF9-A737-819F-7FF2-97B5A7900EED}"/>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DBCE3511-EEFF-4E77-8DFB-2A1931ED9CC3}"/>
              </a:ext>
              <a:ext uri="{C183D7F6-B498-43B3-948B-1728B52AA6E4}">
                <adec:decorative xmlns:adec="http://schemas.microsoft.com/office/drawing/2017/decorative" val="1"/>
              </a:ext>
            </a:extLst>
          </p:cNvPr>
          <p:cNvSpPr/>
          <p:nvPr/>
        </p:nvSpPr>
        <p:spPr bwMode="white">
          <a:xfrm>
            <a:off x="121475" y="1282444"/>
            <a:ext cx="11949049" cy="5443209"/>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AFE1E6B5-0064-8E02-F860-092E17B1D4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EA05900A-BCD4-9DC7-48C9-EC053FE7CE12}"/>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C3995224-E863-EAAE-1DD9-B0E07BAC160C}"/>
              </a:ext>
              <a:ext uri="{C183D7F6-B498-43B3-948B-1728B52AA6E4}">
                <adec:decorative xmlns:adec="http://schemas.microsoft.com/office/drawing/2017/decorative" val="1"/>
              </a:ext>
            </a:extLst>
          </p:cNvPr>
          <p:cNvSpPr/>
          <p:nvPr/>
        </p:nvSpPr>
        <p:spPr bwMode="auto">
          <a:xfrm>
            <a:off x="147108" y="1304007"/>
            <a:ext cx="5731291"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932472" fontAlgn="base">
              <a:spcBef>
                <a:spcPct val="0"/>
              </a:spcBef>
              <a:spcAft>
                <a:spcPct val="0"/>
              </a:spcAft>
              <a:defRPr/>
            </a:pPr>
            <a:r>
              <a:rPr lang="en-US" noProof="0" dirty="0">
                <a:solidFill>
                  <a:srgbClr val="0078D4"/>
                </a:solidFill>
                <a:latin typeface="Segoe UI Semibold"/>
              </a:rPr>
              <a:t>In development (41)</a:t>
            </a:r>
            <a:endParaRPr kumimoji="0" lang="en-US"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30" name="Rounded Rectangle 18">
            <a:extLst>
              <a:ext uri="{FF2B5EF4-FFF2-40B4-BE49-F238E27FC236}">
                <a16:creationId xmlns:a16="http://schemas.microsoft.com/office/drawing/2014/main" id="{7E177032-1ABD-1819-D2E7-6DF713EC31E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In development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44365621-2C67-30DA-87D9-517B77A6DD2F}"/>
              </a:ext>
            </a:extLst>
          </p:cNvPr>
          <p:cNvSpPr txBox="1"/>
          <p:nvPr/>
        </p:nvSpPr>
        <p:spPr>
          <a:xfrm>
            <a:off x="233467" y="1739718"/>
            <a:ext cx="11873720" cy="4944558"/>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fontAlgn="b">
              <a:buFont typeface="Arial" panose="020B0604020202020204" pitchFamily="34" charset="0"/>
              <a:buChar char="•"/>
            </a:pPr>
            <a:r>
              <a:rPr lang="en-GB" sz="1200" u="sng" dirty="0">
                <a:hlinkClick r:id="rId4"/>
              </a:rPr>
              <a:t>[Copilot Extensibility] [</a:t>
            </a:r>
            <a:r>
              <a:rPr lang="en-GB" sz="1200" u="sng" dirty="0" err="1">
                <a:hlinkClick r:id="rId4"/>
              </a:rPr>
              <a:t>AdminX</a:t>
            </a:r>
            <a:r>
              <a:rPr lang="en-GB" sz="1200" u="sng" dirty="0">
                <a:hlinkClick r:id="rId4"/>
              </a:rPr>
              <a:t>]  Pre-setup guides, editability, actionable errors &amp; alerting support available for Connector admins</a:t>
            </a:r>
          </a:p>
          <a:p>
            <a:pPr marL="171450" indent="-171450" fontAlgn="b">
              <a:buFont typeface="Arial" panose="020B0604020202020204" pitchFamily="34" charset="0"/>
              <a:buChar char="•"/>
            </a:pPr>
            <a:r>
              <a:rPr lang="en-GB" sz="1200" u="sng" dirty="0">
                <a:hlinkClick r:id="rId5"/>
              </a:rPr>
              <a:t>[Copilot Search] [Copilot Search] Copilot Chat available when using Copilot Search</a:t>
            </a:r>
          </a:p>
          <a:p>
            <a:pPr marL="171450" indent="-171450" fontAlgn="b">
              <a:buFont typeface="Arial" panose="020B0604020202020204" pitchFamily="34" charset="0"/>
              <a:buChar char="•"/>
            </a:pPr>
            <a:r>
              <a:rPr lang="en-GB" sz="1200" u="sng" dirty="0">
                <a:hlinkClick r:id="rId6"/>
              </a:rPr>
              <a:t>Agent Mode in Excel for GCC</a:t>
            </a:r>
          </a:p>
          <a:p>
            <a:pPr marL="171450" indent="-171450" fontAlgn="b">
              <a:buFont typeface="Arial" panose="020B0604020202020204" pitchFamily="34" charset="0"/>
              <a:buChar char="•"/>
            </a:pPr>
            <a:r>
              <a:rPr lang="en-GB" sz="1200" u="sng" dirty="0">
                <a:hlinkClick r:id="rId7"/>
              </a:rPr>
              <a:t>Ask Copilot about highlighted response content</a:t>
            </a:r>
          </a:p>
          <a:p>
            <a:pPr marL="171450" indent="-171450" fontAlgn="b">
              <a:buFont typeface="Arial" panose="020B0604020202020204" pitchFamily="34" charset="0"/>
              <a:buChar char="•"/>
            </a:pPr>
            <a:r>
              <a:rPr lang="en-GB" sz="1200" u="sng" dirty="0">
                <a:hlinkClick r:id="rId8"/>
              </a:rPr>
              <a:t>Catchup on important emails in Copilot Chat</a:t>
            </a:r>
          </a:p>
          <a:p>
            <a:pPr marL="171450" indent="-171450" fontAlgn="b">
              <a:buFont typeface="Arial" panose="020B0604020202020204" pitchFamily="34" charset="0"/>
              <a:buChar char="•"/>
            </a:pPr>
            <a:r>
              <a:rPr lang="en-US" sz="1200" u="sng" dirty="0">
                <a:hlinkClick r:id="rId9"/>
              </a:rPr>
              <a:t>Content Sources in Copilot Chat</a:t>
            </a:r>
          </a:p>
          <a:p>
            <a:pPr marL="171450" indent="-171450" fontAlgn="b">
              <a:buFont typeface="Arial" panose="020B0604020202020204" pitchFamily="34" charset="0"/>
              <a:buChar char="•"/>
            </a:pPr>
            <a:r>
              <a:rPr lang="en-GB" sz="1200" u="sng" dirty="0">
                <a:hlinkClick r:id="rId10"/>
              </a:rPr>
              <a:t>Domain exclusion for web grounding</a:t>
            </a:r>
          </a:p>
          <a:p>
            <a:pPr marL="171450" indent="-171450" fontAlgn="b">
              <a:buFont typeface="Arial" panose="020B0604020202020204" pitchFamily="34" charset="0"/>
              <a:buChar char="•"/>
            </a:pPr>
            <a:r>
              <a:rPr lang="en-US" sz="1200" u="sng" dirty="0">
                <a:hlinkClick r:id="rId11"/>
              </a:rPr>
              <a:t>Excel: =COPILOT Function</a:t>
            </a:r>
          </a:p>
          <a:p>
            <a:pPr marL="171450" indent="-171450" fontAlgn="b">
              <a:buFont typeface="Arial" panose="020B0604020202020204" pitchFamily="34" charset="0"/>
              <a:buChar char="•"/>
            </a:pPr>
            <a:r>
              <a:rPr lang="en-GB" sz="1200" u="sng" dirty="0">
                <a:hlinkClick r:id="rId12"/>
              </a:rPr>
              <a:t>Frontier and Microsoft agent user request approval flow in Microsoft 365 admin </a:t>
            </a:r>
            <a:r>
              <a:rPr lang="en-GB" sz="1200" u="sng" dirty="0" err="1">
                <a:hlinkClick r:id="rId12"/>
              </a:rPr>
              <a:t>center</a:t>
            </a:r>
            <a:endParaRPr lang="en-GB" sz="1200" u="sng" dirty="0">
              <a:hlinkClick r:id="rId12"/>
            </a:endParaRPr>
          </a:p>
          <a:p>
            <a:pPr marL="171450" indent="-171450" fontAlgn="b">
              <a:buFont typeface="Arial" panose="020B0604020202020204" pitchFamily="34" charset="0"/>
              <a:buChar char="•"/>
            </a:pPr>
            <a:r>
              <a:rPr lang="en-GB" sz="1200" u="sng" dirty="0">
                <a:hlinkClick r:id="rId13"/>
              </a:rPr>
              <a:t>Generate text for a PowerPoint slide using slide context</a:t>
            </a:r>
          </a:p>
          <a:p>
            <a:pPr marL="171450" indent="-171450" fontAlgn="b">
              <a:buFont typeface="Arial" panose="020B0604020202020204" pitchFamily="34" charset="0"/>
              <a:buChar char="•"/>
            </a:pPr>
            <a:r>
              <a:rPr lang="en-GB" sz="1200" u="sng" dirty="0">
                <a:hlinkClick r:id="rId14"/>
              </a:rPr>
              <a:t>Learning agent in Microsoft 365 Copilot</a:t>
            </a:r>
          </a:p>
          <a:p>
            <a:pPr marL="171450" indent="-171450" fontAlgn="b">
              <a:buFont typeface="Arial" panose="020B0604020202020204" pitchFamily="34" charset="0"/>
              <a:buChar char="•"/>
            </a:pPr>
            <a:r>
              <a:rPr lang="en-US" sz="1200" u="sng" dirty="0">
                <a:hlinkClick r:id="rId15"/>
              </a:rPr>
              <a:t>Lists in Context IQ</a:t>
            </a:r>
          </a:p>
          <a:p>
            <a:pPr marL="171450" indent="-171450" fontAlgn="b">
              <a:buFont typeface="Arial" panose="020B0604020202020204" pitchFamily="34" charset="0"/>
              <a:buChar char="•"/>
            </a:pPr>
            <a:r>
              <a:rPr lang="en-GB" sz="1200" u="sng" dirty="0">
                <a:hlinkClick r:id="rId16"/>
              </a:rPr>
              <a:t>Meeting Prepare from Up Next</a:t>
            </a:r>
          </a:p>
          <a:p>
            <a:pPr marL="171450" indent="-171450" fontAlgn="b">
              <a:buFont typeface="Arial" panose="020B0604020202020204" pitchFamily="34" charset="0"/>
              <a:buChar char="•"/>
            </a:pPr>
            <a:r>
              <a:rPr lang="en-GB" sz="1200" u="sng" dirty="0">
                <a:hlinkClick r:id="rId17"/>
              </a:rPr>
              <a:t>Microsoft 365 admin </a:t>
            </a:r>
            <a:r>
              <a:rPr lang="en-GB" sz="1200" u="sng" dirty="0" err="1">
                <a:hlinkClick r:id="rId17"/>
              </a:rPr>
              <a:t>center</a:t>
            </a:r>
            <a:r>
              <a:rPr lang="en-GB" sz="1200" u="sng" dirty="0">
                <a:hlinkClick r:id="rId17"/>
              </a:rPr>
              <a:t>: Copilot settings – readiness</a:t>
            </a:r>
          </a:p>
          <a:p>
            <a:pPr marL="171450" indent="-171450" fontAlgn="b">
              <a:buFont typeface="Arial" panose="020B0604020202020204" pitchFamily="34" charset="0"/>
              <a:buChar char="•"/>
            </a:pPr>
            <a:r>
              <a:rPr lang="en-GB" sz="1200" u="sng" dirty="0">
                <a:hlinkClick r:id="rId18"/>
              </a:rPr>
              <a:t>Microsoft 365 Admin </a:t>
            </a:r>
            <a:r>
              <a:rPr lang="en-GB" sz="1200" u="sng" dirty="0" err="1">
                <a:hlinkClick r:id="rId18"/>
              </a:rPr>
              <a:t>Center</a:t>
            </a:r>
            <a:r>
              <a:rPr lang="en-GB" sz="1200" u="sng" dirty="0">
                <a:hlinkClick r:id="rId18"/>
              </a:rPr>
              <a:t>: Usage reports - Message consumption for Pay-as-you-go experiences in Copilot Chat.</a:t>
            </a:r>
          </a:p>
          <a:p>
            <a:pPr marL="171450" indent="-171450" fontAlgn="b">
              <a:buFont typeface="Arial" panose="020B0604020202020204" pitchFamily="34" charset="0"/>
              <a:buChar char="•"/>
            </a:pPr>
            <a:r>
              <a:rPr lang="en-US" sz="1200" u="sng" dirty="0">
                <a:hlinkClick r:id="rId19"/>
              </a:rPr>
              <a:t>Microsoft CoPilot (Microsoft 365): Microsoft Graph APIs for App &amp; Agent Inventory and Details. </a:t>
            </a:r>
          </a:p>
          <a:p>
            <a:pPr marL="171450" indent="-171450" fontAlgn="b">
              <a:buFont typeface="Arial" panose="020B0604020202020204" pitchFamily="34" charset="0"/>
              <a:buChar char="•"/>
            </a:pPr>
            <a:r>
              <a:rPr lang="en-GB" sz="1200" u="sng" dirty="0">
                <a:hlinkClick r:id="rId20"/>
              </a:rPr>
              <a:t>Microsoft Edge: Adding contextual nudges to the Microsoft 365 Copilot Chat icon</a:t>
            </a:r>
          </a:p>
          <a:p>
            <a:pPr marL="171450" indent="-171450" fontAlgn="b">
              <a:buFont typeface="Arial" panose="020B0604020202020204" pitchFamily="34" charset="0"/>
              <a:buChar char="•"/>
            </a:pPr>
            <a:r>
              <a:rPr lang="en-GB" sz="1200" u="sng" dirty="0">
                <a:hlinkClick r:id="rId21"/>
              </a:rPr>
              <a:t>Microsoft Edge: Ground Microsoft 365 Copilot Chat in Edge for Business in your open OneDrive and SharePoint documents</a:t>
            </a:r>
          </a:p>
          <a:p>
            <a:pPr marL="171450" indent="-171450" fontAlgn="b">
              <a:buFont typeface="Arial" panose="020B0604020202020204" pitchFamily="34" charset="0"/>
              <a:buChar char="•"/>
            </a:pPr>
            <a:r>
              <a:rPr lang="en-GB" sz="1200" u="sng" dirty="0">
                <a:hlinkClick r:id="rId22"/>
              </a:rPr>
              <a:t>Microsoft Edge: Ground Microsoft 365 Copilot Chat in Edge for Business in your open YouTube videos</a:t>
            </a:r>
          </a:p>
          <a:p>
            <a:pPr marL="171450" indent="-171450" fontAlgn="b">
              <a:buFont typeface="Arial" panose="020B0604020202020204" pitchFamily="34" charset="0"/>
              <a:buChar char="•"/>
            </a:pPr>
            <a:r>
              <a:rPr lang="en-GB" sz="1200" u="sng" dirty="0">
                <a:hlinkClick r:id="rId23"/>
              </a:rPr>
              <a:t>Microsoft Edge: Microsoft 365 Copilot Chat access to page content will soon extend to work across multiple open tabs</a:t>
            </a:r>
          </a:p>
          <a:p>
            <a:pPr marL="171450" indent="-171450" fontAlgn="b">
              <a:buFont typeface="Arial" panose="020B0604020202020204" pitchFamily="34" charset="0"/>
              <a:buChar char="•"/>
            </a:pPr>
            <a:r>
              <a:rPr lang="en-GB" sz="1200" u="sng" dirty="0">
                <a:hlinkClick r:id="rId24"/>
              </a:rPr>
              <a:t>Microsoft Edge: Microsoft Edge can now send work related browsing history to Copilot for more relevant work results when searching on M365 Copilot search</a:t>
            </a:r>
          </a:p>
          <a:p>
            <a:pPr marL="171450" indent="-171450" fontAlgn="b">
              <a:buFont typeface="Arial" panose="020B0604020202020204" pitchFamily="34" charset="0"/>
              <a:buChar char="•"/>
            </a:pPr>
            <a:r>
              <a:rPr lang="en-GB" sz="1200" u="sng" dirty="0">
                <a:hlinkClick r:id="rId25"/>
              </a:rPr>
              <a:t>Microsoft Edge: Securely enable AI generated applications</a:t>
            </a:r>
          </a:p>
          <a:p>
            <a:pPr marL="171450" indent="-171450" fontAlgn="b">
              <a:buFont typeface="Arial" panose="020B0604020202020204" pitchFamily="34" charset="0"/>
              <a:buChar char="•"/>
            </a:pPr>
            <a:r>
              <a:rPr lang="en-GB" sz="1200" u="sng" dirty="0">
                <a:hlinkClick r:id="rId26"/>
              </a:rPr>
              <a:t>Microsoft Teams: Enhanced Copilot chat summary</a:t>
            </a:r>
          </a:p>
          <a:p>
            <a:pPr marL="171450" indent="-171450" fontAlgn="b">
              <a:buFont typeface="Arial" panose="020B0604020202020204" pitchFamily="34" charset="0"/>
              <a:buChar char="•"/>
            </a:pPr>
            <a:r>
              <a:rPr lang="en-GB" sz="1200" u="sng" dirty="0">
                <a:hlinkClick r:id="rId27"/>
              </a:rPr>
              <a:t>Microsoft Teams: Express voice </a:t>
            </a:r>
            <a:r>
              <a:rPr lang="en-GB" sz="1200" u="sng" dirty="0" err="1">
                <a:hlinkClick r:id="rId27"/>
              </a:rPr>
              <a:t>enrollment</a:t>
            </a:r>
            <a:r>
              <a:rPr lang="en-GB" sz="1200" u="sng" dirty="0">
                <a:hlinkClick r:id="rId27"/>
              </a:rPr>
              <a:t> in Microsoft Teams</a:t>
            </a:r>
          </a:p>
          <a:p>
            <a:pPr marL="171450" indent="-171450" fontAlgn="b">
              <a:buFont typeface="Arial" panose="020B0604020202020204" pitchFamily="34" charset="0"/>
              <a:buChar char="•"/>
            </a:pPr>
            <a:r>
              <a:rPr lang="en-GB" sz="1200" u="sng" dirty="0">
                <a:hlinkClick r:id="rId28"/>
              </a:rPr>
              <a:t>Microsoft Viva: Copilot Analytics - Agent Dashboard.</a:t>
            </a:r>
          </a:p>
          <a:p>
            <a:pPr marL="171450" indent="-171450" fontAlgn="b">
              <a:buFont typeface="Arial" panose="020B0604020202020204" pitchFamily="34" charset="0"/>
              <a:buChar char="•"/>
            </a:pPr>
            <a:r>
              <a:rPr lang="en-GB" sz="1200" u="sng" dirty="0">
                <a:hlinkClick r:id="rId29"/>
              </a:rPr>
              <a:t>Microsoft Viva: Copilot Analytics - Highlights on Copilot adoption from Viva Engage</a:t>
            </a:r>
          </a:p>
          <a:p>
            <a:pPr marL="171450" indent="-171450" fontAlgn="b">
              <a:buFont typeface="Arial" panose="020B0604020202020204" pitchFamily="34" charset="0"/>
              <a:buChar char="•"/>
            </a:pPr>
            <a:r>
              <a:rPr lang="en-US" sz="1200" u="sng" dirty="0">
                <a:hlinkClick r:id="rId30"/>
              </a:rPr>
              <a:t>Microsoft Viva: Copilot Analytics - Prompt category metrics for Microsoft 365 Copilot Chat</a:t>
            </a:r>
          </a:p>
          <a:p>
            <a:pPr marL="171450" indent="-171450" fontAlgn="b">
              <a:buFont typeface="Arial" panose="020B0604020202020204" pitchFamily="34" charset="0"/>
              <a:buChar char="•"/>
            </a:pPr>
            <a:r>
              <a:rPr lang="en-GB" sz="1200" u="sng" dirty="0">
                <a:hlinkClick r:id="rId31"/>
              </a:rPr>
              <a:t>Microsoft Viva: Copilot Dashboard - Broader access to M365 Copilot Chat insights</a:t>
            </a:r>
          </a:p>
          <a:p>
            <a:pPr marL="171450" indent="-171450" fontAlgn="b">
              <a:buFont typeface="Arial" panose="020B0604020202020204" pitchFamily="34" charset="0"/>
              <a:buChar char="•"/>
            </a:pPr>
            <a:r>
              <a:rPr lang="en-GB" sz="1200" u="sng" dirty="0">
                <a:hlinkClick r:id="rId32"/>
              </a:rPr>
              <a:t>Natural language support for Scheduling prompts</a:t>
            </a:r>
          </a:p>
          <a:p>
            <a:pPr marL="171450" indent="-171450" fontAlgn="b">
              <a:buFont typeface="Arial" panose="020B0604020202020204" pitchFamily="34" charset="0"/>
              <a:buChar char="•"/>
            </a:pPr>
            <a:r>
              <a:rPr lang="en-GB" sz="1200" u="sng" dirty="0">
                <a:hlinkClick r:id="rId33"/>
              </a:rPr>
              <a:t>OneNote: Summary and Q&amp;A in OneNote Mobile with Copilot (Android)</a:t>
            </a:r>
          </a:p>
          <a:p>
            <a:pPr marL="171450" indent="-171450" fontAlgn="b">
              <a:buFont typeface="Arial" panose="020B0604020202020204" pitchFamily="34" charset="0"/>
              <a:buChar char="•"/>
            </a:pPr>
            <a:r>
              <a:rPr lang="en-GB" sz="1200" u="sng" dirty="0">
                <a:hlinkClick r:id="rId34"/>
              </a:rPr>
              <a:t>OneNote: Summary and Q&amp;A in OneNote Mobile with Copilot (</a:t>
            </a:r>
            <a:r>
              <a:rPr lang="en-GB" sz="1200" u="sng" dirty="0" err="1">
                <a:hlinkClick r:id="rId34"/>
              </a:rPr>
              <a:t>Iphone</a:t>
            </a:r>
            <a:r>
              <a:rPr lang="en-GB" sz="1200" u="sng" dirty="0">
                <a:hlinkClick r:id="rId34"/>
              </a:rPr>
              <a:t>)</a:t>
            </a:r>
          </a:p>
          <a:p>
            <a:pPr marL="171450" indent="-171450" fontAlgn="b">
              <a:buFont typeface="Arial" panose="020B0604020202020204" pitchFamily="34" charset="0"/>
              <a:buChar char="•"/>
            </a:pPr>
            <a:r>
              <a:rPr lang="en-GB" sz="1200" u="sng" dirty="0">
                <a:hlinkClick r:id="rId35"/>
              </a:rPr>
              <a:t>Planner capabilities in Copilot chat (M365 Copilot)</a:t>
            </a:r>
          </a:p>
          <a:p>
            <a:pPr marL="171450" indent="-171450" fontAlgn="b">
              <a:buFont typeface="Arial" panose="020B0604020202020204" pitchFamily="34" charset="0"/>
              <a:buChar char="•"/>
            </a:pPr>
            <a:r>
              <a:rPr lang="en-GB" sz="1200" u="sng" dirty="0">
                <a:hlinkClick r:id="rId36"/>
              </a:rPr>
              <a:t>Project Manager Agent in M365 Copilot</a:t>
            </a:r>
          </a:p>
          <a:p>
            <a:pPr marL="171450" indent="-171450" fontAlgn="b">
              <a:buFont typeface="Arial" panose="020B0604020202020204" pitchFamily="34" charset="0"/>
              <a:buChar char="•"/>
            </a:pPr>
            <a:r>
              <a:rPr lang="en-GB" sz="1200" u="sng" dirty="0">
                <a:hlinkClick r:id="rId37"/>
              </a:rPr>
              <a:t>Real-time voice interactions in a podcast in Word</a:t>
            </a:r>
          </a:p>
          <a:p>
            <a:pPr marL="171450" indent="-171450" fontAlgn="b">
              <a:buFont typeface="Arial" panose="020B0604020202020204" pitchFamily="34" charset="0"/>
              <a:buChar char="•"/>
            </a:pPr>
            <a:r>
              <a:rPr lang="en-GB" sz="1200" u="sng" dirty="0">
                <a:hlinkClick r:id="rId38"/>
              </a:rPr>
              <a:t>Say "Hey Copilot" to activate voice conversations with the Microsoft 365 Copilot app on Windows</a:t>
            </a:r>
          </a:p>
          <a:p>
            <a:pPr marL="171450" indent="-171450" fontAlgn="b">
              <a:buFont typeface="Arial" panose="020B0604020202020204" pitchFamily="34" charset="0"/>
              <a:buChar char="•"/>
            </a:pPr>
            <a:r>
              <a:rPr lang="en-US" sz="1200" u="sng" dirty="0">
                <a:hlinkClick r:id="rId39"/>
              </a:rPr>
              <a:t>Scheduled prompts for Agents</a:t>
            </a:r>
          </a:p>
          <a:p>
            <a:pPr marL="171450" indent="-171450" fontAlgn="b">
              <a:buFont typeface="Arial" panose="020B0604020202020204" pitchFamily="34" charset="0"/>
              <a:buChar char="•"/>
            </a:pPr>
            <a:r>
              <a:rPr lang="en-GB" sz="1200" u="sng" dirty="0">
                <a:hlinkClick r:id="rId40"/>
              </a:rPr>
              <a:t>Scheduled prompts for Web tab</a:t>
            </a:r>
          </a:p>
          <a:p>
            <a:pPr marL="171450" indent="-171450" fontAlgn="b">
              <a:buFont typeface="Arial" panose="020B0604020202020204" pitchFamily="34" charset="0"/>
              <a:buChar char="•"/>
            </a:pPr>
            <a:r>
              <a:rPr lang="en-GB" sz="1200" u="sng" dirty="0">
                <a:hlinkClick r:id="rId41"/>
              </a:rPr>
              <a:t>Support for refining query filters for Confluence Copilot connectors</a:t>
            </a:r>
          </a:p>
          <a:p>
            <a:pPr marL="171450" indent="-171450" fontAlgn="b">
              <a:buFont typeface="Arial" panose="020B0604020202020204" pitchFamily="34" charset="0"/>
              <a:buChar char="•"/>
            </a:pPr>
            <a:r>
              <a:rPr lang="en-US" sz="1200" u="sng" dirty="0">
                <a:hlinkClick r:id="rId42"/>
              </a:rPr>
              <a:t>Updated Copilot Notebooks UX</a:t>
            </a:r>
          </a:p>
          <a:p>
            <a:pPr marL="171450" indent="-171450" fontAlgn="b">
              <a:buFont typeface="Arial" panose="020B0604020202020204" pitchFamily="34" charset="0"/>
              <a:buChar char="•"/>
            </a:pPr>
            <a:r>
              <a:rPr lang="en-GB" sz="1200" u="sng" dirty="0">
                <a:hlinkClick r:id="rId43"/>
              </a:rPr>
              <a:t>Use voice for Q&amp;A during Read Aloud in Word</a:t>
            </a:r>
          </a:p>
          <a:p>
            <a:pPr marL="171450" indent="-171450" fontAlgn="b">
              <a:buFont typeface="Arial" panose="020B0604020202020204" pitchFamily="34" charset="0"/>
              <a:buChar char="•"/>
            </a:pPr>
            <a:r>
              <a:rPr lang="en-GB" sz="1200" u="sng" dirty="0">
                <a:hlinkClick r:id="rId44"/>
              </a:rPr>
              <a:t>Web Link as a Reference in Copilot Notebooks</a:t>
            </a:r>
            <a:endParaRPr lang="en-GB" sz="1200" u="sng" dirty="0">
              <a:solidFill>
                <a:srgbClr val="0563C1"/>
              </a:solidFill>
              <a:latin typeface="Calibri" panose="020F0502020204030204" pitchFamily="34" charset="0"/>
            </a:endParaRPr>
          </a:p>
        </p:txBody>
      </p:sp>
      <p:grpSp>
        <p:nvGrpSpPr>
          <p:cNvPr id="8" name="Group 7">
            <a:extLst>
              <a:ext uri="{FF2B5EF4-FFF2-40B4-BE49-F238E27FC236}">
                <a16:creationId xmlns:a16="http://schemas.microsoft.com/office/drawing/2014/main" id="{789CA8AB-59AA-9A1C-6C16-7DAD765A6C0A}"/>
              </a:ext>
              <a:ext uri="{C183D7F6-B498-43B3-948B-1728B52AA6E4}">
                <adec:decorative xmlns:adec="http://schemas.microsoft.com/office/drawing/2017/decorative" val="1"/>
              </a:ext>
            </a:extLst>
          </p:cNvPr>
          <p:cNvGrpSpPr/>
          <p:nvPr/>
        </p:nvGrpSpPr>
        <p:grpSpPr>
          <a:xfrm>
            <a:off x="5090956" y="1418340"/>
            <a:ext cx="550456" cy="172709"/>
            <a:chOff x="8673838" y="1451867"/>
            <a:chExt cx="550456" cy="172709"/>
          </a:xfrm>
        </p:grpSpPr>
        <p:pic>
          <p:nvPicPr>
            <p:cNvPr id="9" name="Graphic 8" descr="Stop with solid fill">
              <a:extLst>
                <a:ext uri="{FF2B5EF4-FFF2-40B4-BE49-F238E27FC236}">
                  <a16:creationId xmlns:a16="http://schemas.microsoft.com/office/drawing/2014/main" id="{2C129B39-2FFA-99F4-39E8-253E194684BE}"/>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8863230" y="1451867"/>
              <a:ext cx="172709" cy="172709"/>
            </a:xfrm>
            <a:prstGeom prst="rect">
              <a:avLst/>
            </a:prstGeom>
          </p:spPr>
        </p:pic>
        <p:pic>
          <p:nvPicPr>
            <p:cNvPr id="11" name="Graphic 10" descr="Stop with solid fill">
              <a:extLst>
                <a:ext uri="{FF2B5EF4-FFF2-40B4-BE49-F238E27FC236}">
                  <a16:creationId xmlns:a16="http://schemas.microsoft.com/office/drawing/2014/main" id="{27124EBF-BC7E-0645-8CE3-C9B9BAE3DCA3}"/>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9051585" y="1451867"/>
              <a:ext cx="172709" cy="172709"/>
            </a:xfrm>
            <a:prstGeom prst="rect">
              <a:avLst/>
            </a:prstGeom>
          </p:spPr>
        </p:pic>
        <p:pic>
          <p:nvPicPr>
            <p:cNvPr id="12" name="Graphic 11" descr="Stop with solid fill">
              <a:extLst>
                <a:ext uri="{FF2B5EF4-FFF2-40B4-BE49-F238E27FC236}">
                  <a16:creationId xmlns:a16="http://schemas.microsoft.com/office/drawing/2014/main" id="{014844A9-7094-F029-AF0D-626504C64E95}"/>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673838" y="1451867"/>
              <a:ext cx="172709" cy="172709"/>
            </a:xfrm>
            <a:prstGeom prst="rect">
              <a:avLst/>
            </a:prstGeom>
          </p:spPr>
        </p:pic>
      </p:grpSp>
      <p:grpSp>
        <p:nvGrpSpPr>
          <p:cNvPr id="10" name="Group 9">
            <a:extLst>
              <a:ext uri="{FF2B5EF4-FFF2-40B4-BE49-F238E27FC236}">
                <a16:creationId xmlns:a16="http://schemas.microsoft.com/office/drawing/2014/main" id="{9A4977DA-627F-80FA-E1BC-20927F7C6BF4}"/>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3" name="Diagonal Stripe 12">
              <a:extLst>
                <a:ext uri="{FF2B5EF4-FFF2-40B4-BE49-F238E27FC236}">
                  <a16:creationId xmlns:a16="http://schemas.microsoft.com/office/drawing/2014/main" id="{1F09AA2F-1C1A-E288-0ECA-692F9663F82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4" name="TextBox 13">
              <a:extLst>
                <a:ext uri="{FF2B5EF4-FFF2-40B4-BE49-F238E27FC236}">
                  <a16:creationId xmlns:a16="http://schemas.microsoft.com/office/drawing/2014/main" id="{9CCD7C7D-4561-716D-C21A-034A3C06A9B5}"/>
                </a:ext>
              </a:extLst>
            </p:cNvPr>
            <p:cNvSpPr txBox="1"/>
            <p:nvPr/>
          </p:nvSpPr>
          <p:spPr>
            <a:xfrm rot="2502686">
              <a:off x="10830526" y="609465"/>
              <a:ext cx="1359174"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65103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2.08333E-7 0.03889 L 2.08333E-7 -3.7037E-7 " pathEditMode="relative" rAng="0" ptsTypes="AA">
                                      <p:cBhvr>
                                        <p:cTn id="21" dur="700" fill="hold"/>
                                        <p:tgtEl>
                                          <p:spTgt spid="26"/>
                                        </p:tgtEl>
                                        <p:attrNameLst>
                                          <p:attrName>ppt_x</p:attrName>
                                          <p:attrName>ppt_y</p:attrName>
                                        </p:attrNameLst>
                                      </p:cBhvr>
                                      <p:rCtr x="0" y="-1944"/>
                                    </p:animMotion>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14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D04-3E43-4F90-1C0A-13FB373266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14">
            <a:extLst>
              <a:ext uri="{FF2B5EF4-FFF2-40B4-BE49-F238E27FC236}">
                <a16:creationId xmlns:a16="http://schemas.microsoft.com/office/drawing/2014/main" id="{16794675-EC05-B52C-95A1-D5ADC26ED727}"/>
              </a:ext>
            </a:extLst>
          </p:cNvPr>
          <p:cNvSpPr txBox="1">
            <a:spLocks noGrp="1"/>
          </p:cNvSpPr>
          <p:nvPr>
            <p:ph type="title"/>
          </p:nvPr>
        </p:nvSpPr>
        <p:spPr>
          <a:xfrm>
            <a:off x="966337" y="3012707"/>
            <a:ext cx="9144000" cy="830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lang="en-US" sz="6000" b="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Thank you </a:t>
            </a:r>
            <a:r>
              <a:rPr kumimoji="0" lang="en-US" sz="6000" b="1" i="0" u="none" strike="noStrike" kern="1200" cap="none" spc="-50" normalizeH="0" baseline="0" noProof="0" dirty="0">
                <a:ln w="3175">
                  <a:noFill/>
                </a:ln>
                <a:solidFill>
                  <a:srgbClr val="3A4953"/>
                </a:solidFill>
                <a:effectLst/>
                <a:uLnTx/>
                <a:uFillTx/>
                <a:latin typeface="Segoe UI Semibold"/>
                <a:ea typeface="+mn-ea"/>
                <a:cs typeface="Segoe UI"/>
              </a:rPr>
              <a:t>👏</a:t>
            </a:r>
          </a:p>
        </p:txBody>
      </p:sp>
      <p:sp>
        <p:nvSpPr>
          <p:cNvPr id="2" name="TextBox 1">
            <a:extLst>
              <a:ext uri="{FF2B5EF4-FFF2-40B4-BE49-F238E27FC236}">
                <a16:creationId xmlns:a16="http://schemas.microsoft.com/office/drawing/2014/main" id="{42E90039-4B10-20A2-FE08-C4C34718CE94}"/>
              </a:ext>
            </a:extLst>
          </p:cNvPr>
          <p:cNvSpPr txBox="1"/>
          <p:nvPr/>
        </p:nvSpPr>
        <p:spPr>
          <a:xfrm>
            <a:off x="1104441" y="4745452"/>
            <a:ext cx="4991559" cy="615553"/>
          </a:xfrm>
          <a:prstGeom prst="rect">
            <a:avLst/>
          </a:prstGeom>
          <a:noFill/>
        </p:spPr>
        <p:txBody>
          <a:bodyPr wrap="none" lIns="0" tIns="0" rIns="0" bIns="0" rtlCol="0">
            <a:spAutoFit/>
          </a:bodyPr>
          <a:lstStyle/>
          <a:p>
            <a:pPr algn="l"/>
            <a:r>
              <a:rPr lang="en-US" sz="2000" noProof="0" dirty="0">
                <a:gradFill>
                  <a:gsLst>
                    <a:gs pos="2917">
                      <a:schemeClr val="tx1"/>
                    </a:gs>
                    <a:gs pos="30000">
                      <a:schemeClr val="tx1"/>
                    </a:gs>
                  </a:gsLst>
                  <a:lin ang="5400000" scaled="0"/>
                </a:gradFill>
              </a:rPr>
              <a:t>Got feedback ? </a:t>
            </a:r>
          </a:p>
          <a:p>
            <a:pPr algn="l"/>
            <a:r>
              <a:rPr lang="en-US" sz="2000" noProof="0" dirty="0">
                <a:gradFill>
                  <a:gsLst>
                    <a:gs pos="2917">
                      <a:schemeClr val="tx1"/>
                    </a:gs>
                    <a:gs pos="30000">
                      <a:schemeClr val="tx1"/>
                    </a:gs>
                  </a:gsLst>
                  <a:lin ang="5400000" scaled="0"/>
                </a:gradFill>
                <a:hlinkClick r:id="rId4"/>
              </a:rPr>
              <a:t>https://aka.ms/WhatsNewCopilot/Feedback</a:t>
            </a:r>
            <a:r>
              <a:rPr lang="en-US" sz="20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125E-6 1.48148E-6 L 3.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E693-9DED-ED27-1B69-355C2458B84F}"/>
              </a:ext>
            </a:extLst>
          </p:cNvPr>
          <p:cNvSpPr>
            <a:spLocks noGrp="1"/>
          </p:cNvSpPr>
          <p:nvPr>
            <p:ph type="title"/>
          </p:nvPr>
        </p:nvSpPr>
        <p:spPr>
          <a:xfrm>
            <a:off x="0" y="-705117"/>
            <a:ext cx="9144000" cy="553998"/>
          </a:xfrm>
        </p:spPr>
        <p:txBody>
          <a:bodyPr/>
          <a:lstStyle/>
          <a:p>
            <a:r>
              <a:rPr lang="en-US" noProof="0" dirty="0"/>
              <a:t>Feedback Form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0FC72286-8E9A-F140-F0B2-C11B380E693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Forms">
                <a:extLst>
                  <a:ext uri="{FF2B5EF4-FFF2-40B4-BE49-F238E27FC236}">
                    <a16:creationId xmlns:a16="http://schemas.microsoft.com/office/drawing/2014/main" id="{0FC72286-8E9A-F140-F0B2-C11B380E693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736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267068-C6AA-D7F8-7653-36226CFC3BF3}"/>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41E1C638-8B5B-D0B9-EBB6-66FCD09C073C}"/>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Resources</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7408E922-1F7F-AD79-FD02-29EFC4FCA3F8}"/>
              </a:ext>
              <a:ext uri="{C183D7F6-B498-43B3-948B-1728B52AA6E4}">
                <adec:decorative xmlns:adec="http://schemas.microsoft.com/office/drawing/2017/decorative" val="1"/>
              </a:ext>
            </a:extLst>
          </p:cNvPr>
          <p:cNvSpPr/>
          <p:nvPr/>
        </p:nvSpPr>
        <p:spPr bwMode="auto">
          <a:xfrm>
            <a:off x="550689" y="1106561"/>
            <a:ext cx="11477848" cy="5441773"/>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3"/>
              </a:rPr>
              <a:t>Microsoft 365 Copilot Blog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4"/>
              </a:rPr>
              <a:t>What’s New in Microsoft 365 Copilot | January 2026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5"/>
              </a:rPr>
              <a:t>Release Notes for Microsoft 365 Copilot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nn-NO" sz="2000" dirty="0">
                <a:hlinkClick r:id="rId6"/>
              </a:rPr>
              <a:t>Microsoft 365 Roadmap | Microsoft 365</a:t>
            </a:r>
            <a:endParaRPr lang="nn-NO"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7"/>
              </a:rPr>
              <a:t>What's new in Copilot Studio - Microsoft Copilot Studio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8"/>
              </a:rPr>
              <a:t>Copilot Studio | Microsoft Copilot Blog</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9"/>
              </a:rPr>
              <a:t>General availability of source specific filters in Copilot Search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solidFill>
                  <a:schemeClr val="accent1"/>
                </a:solidFill>
                <a:hlinkClick r:id="rId10">
                  <a:extLst>
                    <a:ext uri="{A12FA001-AC4F-418D-AE19-62706E023703}">
                      <ahyp:hlinkClr xmlns:ahyp="http://schemas.microsoft.com/office/drawing/2018/hyperlinkcolor" val="tx"/>
                    </a:ext>
                  </a:extLst>
                </a:hlinkClick>
              </a:rPr>
              <a:t>Microsoft 365 Copilot Business: The future of work for small businesses | Microsoft 365 Blog</a:t>
            </a:r>
            <a:endParaRPr lang="en-GB" sz="2000" dirty="0">
              <a:solidFill>
                <a:schemeClr val="accent1"/>
              </a:solidFill>
            </a:endParaRPr>
          </a:p>
          <a:p>
            <a:pPr marL="342900" indent="-342900" defTabSz="932472" fontAlgn="base">
              <a:spcBef>
                <a:spcPct val="0"/>
              </a:spcBef>
              <a:spcAft>
                <a:spcPct val="0"/>
              </a:spcAft>
              <a:buClr>
                <a:schemeClr val="tx1"/>
              </a:buClr>
              <a:buFont typeface="Wingdings" panose="05000000000000000000" pitchFamily="2" charset="2"/>
              <a:buChar char="§"/>
            </a:pPr>
            <a:r>
              <a:rPr lang="en-GB" sz="2000" dirty="0">
                <a:solidFill>
                  <a:schemeClr val="accent1"/>
                </a:solidFill>
                <a:hlinkClick r:id="rId11">
                  <a:extLst>
                    <a:ext uri="{A12FA001-AC4F-418D-AE19-62706E023703}">
                      <ahyp:hlinkClr xmlns:ahyp="http://schemas.microsoft.com/office/drawing/2018/hyperlinkcolor" val="tx"/>
                    </a:ext>
                  </a:extLst>
                </a:hlinkClick>
              </a:rPr>
              <a:t>Accelerating Microsoft 365 Copilot Adoption with Automated Readiness Assessment | Microsoft Community Hub</a:t>
            </a:r>
            <a:endParaRPr lang="en-GB" sz="2000" dirty="0">
              <a:solidFill>
                <a:schemeClr val="accent1"/>
              </a:solidFill>
            </a:endParaRPr>
          </a:p>
          <a:p>
            <a:pPr marL="342900" indent="-342900" defTabSz="932472" fontAlgn="base">
              <a:spcBef>
                <a:spcPct val="0"/>
              </a:spcBef>
              <a:spcAft>
                <a:spcPct val="0"/>
              </a:spcAft>
              <a:buClr>
                <a:schemeClr val="tx1"/>
              </a:buClr>
              <a:buFont typeface="Wingdings" panose="05000000000000000000" pitchFamily="2" charset="2"/>
              <a:buChar char="§"/>
            </a:pPr>
            <a:r>
              <a:rPr lang="en-US" sz="2000" dirty="0">
                <a:solidFill>
                  <a:srgbClr val="1E1E1E"/>
                </a:solidFill>
                <a:latin typeface="Segoe UI" panose="020B0502040204020203" pitchFamily="34" charset="0"/>
              </a:rPr>
              <a:t>GitHub Repository: </a:t>
            </a:r>
            <a:r>
              <a:rPr lang="en-US" sz="2000" dirty="0" err="1">
                <a:solidFill>
                  <a:schemeClr val="accent1"/>
                </a:solidFill>
                <a:latin typeface="Segoe UI" panose="020B0502040204020203" pitchFamily="34" charset="0"/>
                <a:hlinkClick r:id="rId12">
                  <a:extLst>
                    <a:ext uri="{A12FA001-AC4F-418D-AE19-62706E023703}">
                      <ahyp:hlinkClr xmlns:ahyp="http://schemas.microsoft.com/office/drawing/2018/hyperlinkcolor" val="tx"/>
                    </a:ext>
                  </a:extLst>
                </a:hlinkClick>
              </a:rPr>
              <a:t>microsoft</a:t>
            </a:r>
            <a:r>
              <a:rPr lang="en-US" sz="2000" dirty="0">
                <a:solidFill>
                  <a:schemeClr val="accent1"/>
                </a:solidFill>
                <a:latin typeface="Segoe UI" panose="020B0502040204020203" pitchFamily="34" charset="0"/>
                <a:hlinkClick r:id="rId12">
                  <a:extLst>
                    <a:ext uri="{A12FA001-AC4F-418D-AE19-62706E023703}">
                      <ahyp:hlinkClr xmlns:ahyp="http://schemas.microsoft.com/office/drawing/2018/hyperlinkcolor" val="tx"/>
                    </a:ext>
                  </a:extLst>
                </a:hlinkClick>
              </a:rPr>
              <a:t>/m365-copilot-automated-readiness-assessment</a:t>
            </a:r>
            <a:endParaRPr lang="en-US" sz="2000" dirty="0">
              <a:solidFill>
                <a:schemeClr val="accent1"/>
              </a:solidFill>
              <a:latin typeface="Segoe UI" panose="020B0502040204020203" pitchFamily="34" charset="0"/>
            </a:endParaRPr>
          </a:p>
          <a:p>
            <a:pPr marL="342900" indent="-342900" defTabSz="932472" fontAlgn="base">
              <a:spcBef>
                <a:spcPct val="0"/>
              </a:spcBef>
              <a:spcAft>
                <a:spcPct val="0"/>
              </a:spcAft>
              <a:buClr>
                <a:schemeClr val="tx1"/>
              </a:buClr>
              <a:buFont typeface="Wingdings" panose="05000000000000000000" pitchFamily="2" charset="2"/>
              <a:buChar char="§"/>
            </a:pPr>
            <a:r>
              <a:rPr lang="en-US" sz="2000" dirty="0">
                <a:solidFill>
                  <a:srgbClr val="0070C0"/>
                </a:solidFill>
                <a:hlinkClick r:id="rId13">
                  <a:extLst>
                    <a:ext uri="{A12FA001-AC4F-418D-AE19-62706E023703}">
                      <ahyp:hlinkClr xmlns:ahyp="http://schemas.microsoft.com/office/drawing/2018/hyperlinkcolor" val="tx"/>
                    </a:ext>
                  </a:extLst>
                </a:hlinkClick>
              </a:rPr>
              <a:t>Available today: GPT-5.2 in Microsoft 365 Copilot | Microsoft 365 Blog</a:t>
            </a:r>
            <a:endParaRPr lang="en-US" sz="2000" dirty="0">
              <a:solidFill>
                <a:srgbClr val="0070C0"/>
              </a:solidFill>
            </a:endParaRPr>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4"/>
              </a:rPr>
              <a:t>Microsoft 365 Copilot News and Insights | Microsoft 365 Blog</a:t>
            </a:r>
            <a:endParaRPr lang="en-US" sz="2000" dirty="0">
              <a:solidFill>
                <a:schemeClr val="accent1">
                  <a:lumMod val="75000"/>
                </a:schemeClr>
              </a:solidFill>
              <a:latin typeface="Segoe UI" panose="020B0502040204020203" pitchFamily="34" charset="0"/>
            </a:endParaRPr>
          </a:p>
          <a:p>
            <a:pPr marL="342900" indent="-342900" defTabSz="932472" fontAlgn="base">
              <a:spcBef>
                <a:spcPct val="0"/>
              </a:spcBef>
              <a:spcAft>
                <a:spcPct val="0"/>
              </a:spcAft>
              <a:buClr>
                <a:schemeClr val="tx1"/>
              </a:buClr>
              <a:buFont typeface="Wingdings" panose="05000000000000000000" pitchFamily="2" charset="2"/>
              <a:buChar char="§"/>
            </a:pPr>
            <a:endParaRPr lang="en-US" sz="2000" dirty="0">
              <a:solidFill>
                <a:schemeClr val="accent1"/>
              </a:solidFill>
            </a:endParaRPr>
          </a:p>
          <a:p>
            <a:pPr marL="342900" indent="-342900" defTabSz="932472" fontAlgn="base">
              <a:spcBef>
                <a:spcPct val="0"/>
              </a:spcBef>
              <a:spcAft>
                <a:spcPct val="0"/>
              </a:spcAft>
              <a:buClr>
                <a:schemeClr val="tx1"/>
              </a:buClr>
              <a:buFont typeface="Wingdings" panose="05000000000000000000" pitchFamily="2" charset="2"/>
              <a:buChar char="§"/>
            </a:pPr>
            <a:endParaRPr lang="en-US" sz="2000" dirty="0">
              <a:solidFill>
                <a:schemeClr val="accent1">
                  <a:lumMod val="75000"/>
                </a:schemeClr>
              </a:solidFill>
            </a:endParaRPr>
          </a:p>
          <a:p>
            <a:pPr marL="342900" indent="-342900" defTabSz="932472" fontAlgn="base">
              <a:spcBef>
                <a:spcPct val="0"/>
              </a:spcBef>
              <a:spcAft>
                <a:spcPct val="0"/>
              </a:spcAft>
              <a:buClr>
                <a:schemeClr val="tx1"/>
              </a:buClr>
              <a:buFont typeface="Wingdings" panose="05000000000000000000" pitchFamily="2" charset="2"/>
              <a:buChar char="§"/>
            </a:pP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endParaRPr lang="en-US" sz="2000" noProof="0" dirty="0">
              <a:solidFill>
                <a:schemeClr val="tx1"/>
              </a:solidFill>
              <a:latin typeface="Segoe UI"/>
              <a:cs typeface="Segoe UI" pitchFamily="34" charset="0"/>
            </a:endParaRPr>
          </a:p>
        </p:txBody>
      </p:sp>
    </p:spTree>
    <p:extLst>
      <p:ext uri="{BB962C8B-B14F-4D97-AF65-F5344CB8AC3E}">
        <p14:creationId xmlns:p14="http://schemas.microsoft.com/office/powerpoint/2010/main" val="379723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10EC-32DE-69A4-9CD8-0E8E4A59F7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63E17-A06A-C77C-47FF-F7B6DC2C04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018290"/>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774EEA5F-E383-1E77-84D1-24344F2C71B1}"/>
              </a:ext>
            </a:extLst>
          </p:cNvPr>
          <p:cNvSpPr>
            <a:spLocks noGrp="1"/>
          </p:cNvSpPr>
          <p:nvPr>
            <p:ph type="title"/>
          </p:nvPr>
        </p:nvSpPr>
        <p:spPr>
          <a:xfrm>
            <a:off x="1178983" y="3421793"/>
            <a:ext cx="9144000" cy="498598"/>
          </a:xfrm>
        </p:spPr>
        <p:txBody>
          <a:bodyPr/>
          <a:lstStyle/>
          <a:p>
            <a:r>
              <a:rPr lang="en-US" noProof="0" dirty="0"/>
              <a:t>User capabilities</a:t>
            </a:r>
          </a:p>
        </p:txBody>
      </p:sp>
    </p:spTree>
    <p:extLst>
      <p:ext uri="{BB962C8B-B14F-4D97-AF65-F5344CB8AC3E}">
        <p14:creationId xmlns:p14="http://schemas.microsoft.com/office/powerpoint/2010/main" val="311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B3CE-5DA0-30F9-847D-BD68A2DC6898}"/>
              </a:ext>
            </a:extLst>
          </p:cNvPr>
          <p:cNvSpPr>
            <a:spLocks noGrp="1"/>
          </p:cNvSpPr>
          <p:nvPr>
            <p:ph type="title"/>
          </p:nvPr>
        </p:nvSpPr>
        <p:spPr/>
        <p:txBody>
          <a:bodyPr/>
          <a:lstStyle/>
          <a:p>
            <a:r>
              <a:rPr lang="en-US" noProof="0" dirty="0" err="1"/>
              <a:t>Whats</a:t>
            </a:r>
            <a:r>
              <a:rPr lang="en-US" noProof="0" dirty="0"/>
              <a:t> new in Copilot Studio</a:t>
            </a:r>
          </a:p>
        </p:txBody>
      </p:sp>
      <p:sp>
        <p:nvSpPr>
          <p:cNvPr id="3" name="Text Placeholder 2">
            <a:extLst>
              <a:ext uri="{FF2B5EF4-FFF2-40B4-BE49-F238E27FC236}">
                <a16:creationId xmlns:a16="http://schemas.microsoft.com/office/drawing/2014/main" id="{6DD9E10C-7D42-D5D4-4A94-D14475027BC9}"/>
              </a:ext>
            </a:extLst>
          </p:cNvPr>
          <p:cNvSpPr>
            <a:spLocks noGrp="1"/>
          </p:cNvSpPr>
          <p:nvPr>
            <p:ph type="body" sz="quarter" idx="12"/>
          </p:nvPr>
        </p:nvSpPr>
        <p:spPr/>
        <p:txBody>
          <a:bodyPr/>
          <a:lstStyle/>
          <a:p>
            <a:endParaRPr lang="en-US" noProof="0" dirty="0"/>
          </a:p>
        </p:txBody>
      </p:sp>
      <p:pic>
        <p:nvPicPr>
          <p:cNvPr id="7" name="Picture 6" descr="Image of Whats new in Copilot Studio">
            <a:extLst>
              <a:ext uri="{FF2B5EF4-FFF2-40B4-BE49-F238E27FC236}">
                <a16:creationId xmlns:a16="http://schemas.microsoft.com/office/drawing/2014/main" id="{62D49CE1-3D4D-9D4B-4AC1-07F2C791C6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3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CA3C1-3709-5FDF-5032-A723CAD4A40E}"/>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AB29BA85-D4FC-C7F6-A408-2AD62DC8973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Copilot Studio  </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25BA6B63-8C61-2483-7855-F7CC36BA60EE}"/>
              </a:ext>
              <a:ext uri="{C183D7F6-B498-43B3-948B-1728B52AA6E4}">
                <adec:decorative xmlns:adec="http://schemas.microsoft.com/office/drawing/2017/decorative" val="1"/>
              </a:ext>
            </a:extLst>
          </p:cNvPr>
          <p:cNvSpPr/>
          <p:nvPr/>
        </p:nvSpPr>
        <p:spPr bwMode="auto">
          <a:xfrm>
            <a:off x="550689" y="1464276"/>
            <a:ext cx="11477848" cy="4929590"/>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dirty="0">
              <a:gradFill>
                <a:gsLst>
                  <a:gs pos="0">
                    <a:srgbClr val="FFFFFF"/>
                  </a:gs>
                  <a:gs pos="100000">
                    <a:srgbClr val="FFFFFF"/>
                  </a:gs>
                </a:gsLst>
                <a:lin ang="5400000" scaled="0"/>
              </a:gradFill>
              <a:latin typeface="Segoe UI"/>
              <a:cs typeface="Segoe UI" pitchFamily="34" charset="0"/>
            </a:endParaRPr>
          </a:p>
        </p:txBody>
      </p:sp>
      <p:sp>
        <p:nvSpPr>
          <p:cNvPr id="14" name="TextBox 13">
            <a:extLst>
              <a:ext uri="{FF2B5EF4-FFF2-40B4-BE49-F238E27FC236}">
                <a16:creationId xmlns:a16="http://schemas.microsoft.com/office/drawing/2014/main" id="{F9B54E1C-6499-04C6-E992-BC815CBC5E90}"/>
              </a:ext>
            </a:extLst>
          </p:cNvPr>
          <p:cNvSpPr txBox="1"/>
          <p:nvPr/>
        </p:nvSpPr>
        <p:spPr>
          <a:xfrm>
            <a:off x="550689" y="768007"/>
            <a:ext cx="10769423" cy="338554"/>
          </a:xfrm>
          <a:prstGeom prst="rect">
            <a:avLst/>
          </a:prstGeom>
          <a:noFill/>
        </p:spPr>
        <p:txBody>
          <a:bodyPr wrap="square">
            <a:spAutoFit/>
          </a:bodyPr>
          <a:lstStyle/>
          <a:p>
            <a:r>
              <a:rPr lang="en-US" sz="1600" noProof="0" dirty="0"/>
              <a:t>The following table displays the month of release for each new feature.</a:t>
            </a:r>
          </a:p>
        </p:txBody>
      </p:sp>
      <p:sp>
        <p:nvSpPr>
          <p:cNvPr id="7" name="Rectangle: Top Corners Rounded 6">
            <a:extLst>
              <a:ext uri="{FF2B5EF4-FFF2-40B4-BE49-F238E27FC236}">
                <a16:creationId xmlns:a16="http://schemas.microsoft.com/office/drawing/2014/main" id="{8151DBD7-1FA7-93C9-2299-C9EEF576A2CF}"/>
              </a:ext>
              <a:ext uri="{C183D7F6-B498-43B3-948B-1728B52AA6E4}">
                <adec:decorative xmlns:adec="http://schemas.microsoft.com/office/drawing/2017/decorative" val="1"/>
              </a:ext>
            </a:extLst>
          </p:cNvPr>
          <p:cNvSpPr/>
          <p:nvPr/>
        </p:nvSpPr>
        <p:spPr bwMode="auto">
          <a:xfrm>
            <a:off x="550689" y="1152290"/>
            <a:ext cx="11481592" cy="328515"/>
          </a:xfrm>
          <a:prstGeom prst="round2SameRect">
            <a:avLst>
              <a:gd name="adj1" fmla="val 42300"/>
              <a:gd name="adj2" fmla="val 0"/>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dirty="0">
              <a:solidFill>
                <a:srgbClr val="FFFFFF"/>
              </a:solidFill>
              <a:ea typeface="Segoe UI" pitchFamily="34" charset="0"/>
              <a:cs typeface="Segoe UI" pitchFamily="34" charset="0"/>
            </a:endParaRPr>
          </a:p>
        </p:txBody>
      </p:sp>
      <p:graphicFrame>
        <p:nvGraphicFramePr>
          <p:cNvPr id="6" name="Table 9" descr="Table of Teams value vs Teams Premium value">
            <a:extLst>
              <a:ext uri="{FF2B5EF4-FFF2-40B4-BE49-F238E27FC236}">
                <a16:creationId xmlns:a16="http://schemas.microsoft.com/office/drawing/2014/main" id="{78EF50D1-A330-F005-306A-99E2A7EEB1D0}"/>
              </a:ext>
            </a:extLst>
          </p:cNvPr>
          <p:cNvGraphicFramePr>
            <a:graphicFrameLocks noGrp="1"/>
          </p:cNvGraphicFramePr>
          <p:nvPr/>
        </p:nvGraphicFramePr>
        <p:xfrm>
          <a:off x="550689" y="1186571"/>
          <a:ext cx="11477848" cy="5145437"/>
        </p:xfrm>
        <a:graphic>
          <a:graphicData uri="http://schemas.openxmlformats.org/drawingml/2006/table">
            <a:tbl>
              <a:tblPr firstRow="1" bandRow="1">
                <a:tableStyleId>{2D5ABB26-0587-4C30-8999-92F81FD0307C}</a:tableStyleId>
              </a:tblPr>
              <a:tblGrid>
                <a:gridCol w="1537418">
                  <a:extLst>
                    <a:ext uri="{9D8B030D-6E8A-4147-A177-3AD203B41FA5}">
                      <a16:colId xmlns:a16="http://schemas.microsoft.com/office/drawing/2014/main" val="1414262376"/>
                    </a:ext>
                  </a:extLst>
                </a:gridCol>
                <a:gridCol w="9940430">
                  <a:extLst>
                    <a:ext uri="{9D8B030D-6E8A-4147-A177-3AD203B41FA5}">
                      <a16:colId xmlns:a16="http://schemas.microsoft.com/office/drawing/2014/main" val="3157474236"/>
                    </a:ext>
                  </a:extLst>
                </a:gridCol>
              </a:tblGrid>
              <a:tr h="170409">
                <a:tc>
                  <a:txBody>
                    <a:bodyPr/>
                    <a:lstStyle/>
                    <a:p>
                      <a:pPr algn="l"/>
                      <a:r>
                        <a:rPr lang="en-US" sz="1400" b="0" noProof="0" dirty="0">
                          <a:solidFill>
                            <a:schemeClr val="bg1"/>
                          </a:solidFill>
                          <a:latin typeface="+mj-lt"/>
                        </a:rPr>
                        <a:t>Month of release</a:t>
                      </a:r>
                    </a:p>
                  </a:txBody>
                  <a:tcPr marL="73152" marR="7315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sz="1200" b="1" kern="1200" noProof="0" dirty="0">
                          <a:solidFill>
                            <a:schemeClr val="bg1"/>
                          </a:solidFill>
                          <a:latin typeface="+mj-lt"/>
                        </a:rPr>
                        <a:t>What’s new</a:t>
                      </a:r>
                      <a:endParaRPr lang="en-US" sz="1200" b="1" kern="1200" noProof="0" dirty="0">
                        <a:solidFill>
                          <a:schemeClr val="bg1"/>
                        </a:solidFill>
                        <a:latin typeface="+mj-lt"/>
                        <a:ea typeface="+mn-ea"/>
                        <a:cs typeface="Segoe UI"/>
                      </a:endParaRPr>
                    </a:p>
                  </a:txBody>
                  <a:tcPr marL="73152" marR="73152" marT="27432" marB="2743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45915496"/>
                  </a:ext>
                </a:extLst>
              </a:tr>
              <a:tr h="396653">
                <a:tc>
                  <a:txBody>
                    <a:bodyPr/>
                    <a:lstStyle/>
                    <a:p>
                      <a:pPr algn="l" fontAlgn="t"/>
                      <a:r>
                        <a:rPr lang="en-US" sz="1400" noProof="0" dirty="0">
                          <a:effectLst/>
                          <a:latin typeface="+mj-lt"/>
                        </a:rPr>
                        <a:t>December 2025</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Compare multiple agent versions side by side to validate improvements and quickly spot regressions when </a:t>
                      </a:r>
                      <a:r>
                        <a:rPr lang="en-GB" sz="1200" b="0" i="0" u="none" strike="noStrike" kern="1200" dirty="0">
                          <a:solidFill>
                            <a:schemeClr val="tx1"/>
                          </a:solidFill>
                          <a:effectLst/>
                          <a:latin typeface="+mn-lt"/>
                          <a:ea typeface="+mn-ea"/>
                          <a:cs typeface="+mn-cs"/>
                          <a:hlinkClick r:id="rId3"/>
                        </a:rPr>
                        <a:t>evaluating agents with test sets</a:t>
                      </a:r>
                      <a:r>
                        <a:rPr lang="en-GB" sz="1200" b="0" i="0" kern="1200" dirty="0">
                          <a:solidFill>
                            <a:schemeClr val="tx1"/>
                          </a:solidFill>
                          <a:effectLst/>
                          <a:latin typeface="+mn-lt"/>
                          <a:ea typeface="+mn-ea"/>
                          <a:cs typeface="+mn-cs"/>
                        </a:rPr>
                        <a:t>.</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684586"/>
                  </a:ext>
                </a:extLst>
              </a:tr>
              <a:tr h="2962795">
                <a:tc>
                  <a:txBody>
                    <a:bodyPr/>
                    <a:lstStyle/>
                    <a:p>
                      <a:pPr algn="l" fontAlgn="t"/>
                      <a:r>
                        <a:rPr lang="en-US" sz="1400" noProof="0" dirty="0">
                          <a:effectLst/>
                          <a:latin typeface="+mj-lt"/>
                        </a:rPr>
                        <a:t>November 2025</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Updates for models used in Copilot Studio:</a:t>
                      </a:r>
                    </a:p>
                    <a:p>
                      <a:pPr marL="637821" lvl="1" indent="-171450">
                        <a:buFont typeface="Arial" panose="020B0604020202020204" pitchFamily="34" charset="0"/>
                        <a:buChar char="•"/>
                      </a:pPr>
                      <a:r>
                        <a:rPr lang="en-GB" sz="1200" b="0" i="0" kern="1200" dirty="0">
                          <a:solidFill>
                            <a:schemeClr val="tx1"/>
                          </a:solidFill>
                          <a:effectLst/>
                          <a:latin typeface="+mn-lt"/>
                          <a:ea typeface="+mn-ea"/>
                          <a:cs typeface="+mn-cs"/>
                        </a:rPr>
                        <a:t>On November 24, 2025, GPT-5 Chat rolls out to Copilot Studio in </a:t>
                      </a:r>
                      <a:r>
                        <a:rPr lang="en-GB" sz="1200" b="0" i="0" u="none" strike="noStrike" kern="1200" dirty="0">
                          <a:solidFill>
                            <a:schemeClr val="tx1"/>
                          </a:solidFill>
                          <a:effectLst/>
                          <a:latin typeface="+mn-lt"/>
                          <a:ea typeface="+mn-ea"/>
                          <a:cs typeface="+mn-cs"/>
                          <a:hlinkClick r:id="rId4"/>
                        </a:rPr>
                        <a:t>general availability</a:t>
                      </a:r>
                      <a:r>
                        <a:rPr lang="en-GB" sz="1200" b="0" i="0" kern="1200" dirty="0">
                          <a:solidFill>
                            <a:schemeClr val="tx1"/>
                          </a:solidFill>
                          <a:effectLst/>
                          <a:latin typeface="+mn-lt"/>
                          <a:ea typeface="+mn-ea"/>
                          <a:cs typeface="+mn-cs"/>
                        </a:rPr>
                        <a:t> for European and United States regions. You can use generally available models for orchestration in production agents. For more information on choosing orchestration models, see </a:t>
                      </a:r>
                      <a:r>
                        <a:rPr lang="en-GB" sz="1200" b="0" i="0" u="none" strike="noStrike" kern="1200" dirty="0">
                          <a:solidFill>
                            <a:schemeClr val="tx1"/>
                          </a:solidFill>
                          <a:effectLst/>
                          <a:latin typeface="+mn-lt"/>
                          <a:ea typeface="+mn-ea"/>
                          <a:cs typeface="+mn-cs"/>
                          <a:hlinkClick r:id="rId5"/>
                        </a:rPr>
                        <a:t>Select a primary AI model for your agent</a:t>
                      </a:r>
                      <a:r>
                        <a:rPr lang="en-GB"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(Preview) Automatically create </a:t>
                      </a:r>
                      <a:r>
                        <a:rPr lang="en-GB" sz="1200" b="0" i="0" u="none" strike="noStrike" kern="1200" dirty="0">
                          <a:solidFill>
                            <a:schemeClr val="tx1"/>
                          </a:solidFill>
                          <a:effectLst/>
                          <a:latin typeface="+mn-lt"/>
                          <a:ea typeface="+mn-ea"/>
                          <a:cs typeface="+mn-cs"/>
                          <a:hlinkClick r:id="rId6"/>
                        </a:rPr>
                        <a:t>Microsoft Entra agent identities</a:t>
                      </a:r>
                      <a:r>
                        <a:rPr lang="en-GB" sz="1200" b="0" i="0" kern="1200" dirty="0">
                          <a:solidFill>
                            <a:schemeClr val="tx1"/>
                          </a:solidFill>
                          <a:effectLst/>
                          <a:latin typeface="+mn-lt"/>
                          <a:ea typeface="+mn-ea"/>
                          <a:cs typeface="+mn-cs"/>
                        </a:rPr>
                        <a:t> for agents. When turned on, automatically apply identity management to individual agents by assigning a Microsoft Entra agent identity, helping admins secure and manage agents more effectively.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Improved knowledge retrieval for SharePoint-grounded agents using </a:t>
                      </a:r>
                      <a:r>
                        <a:rPr lang="en-GB" sz="1200" b="0" i="0" u="none" strike="noStrike" kern="1200" dirty="0">
                          <a:solidFill>
                            <a:schemeClr val="tx1"/>
                          </a:solidFill>
                          <a:effectLst/>
                          <a:latin typeface="+mn-lt"/>
                          <a:ea typeface="+mn-ea"/>
                          <a:cs typeface="+mn-cs"/>
                          <a:hlinkClick r:id="rId7"/>
                        </a:rPr>
                        <a:t>tenant graph grounding</a:t>
                      </a:r>
                      <a:r>
                        <a:rPr lang="en-GB" sz="1200" b="0" i="0" kern="1200" dirty="0">
                          <a:solidFill>
                            <a:schemeClr val="tx1"/>
                          </a:solidFill>
                          <a:effectLst/>
                          <a:latin typeface="+mn-lt"/>
                          <a:ea typeface="+mn-ea"/>
                          <a:cs typeface="+mn-cs"/>
                        </a:rPr>
                        <a:t>. Updated system architecture and new retrieval methods deliver more precise, context-rich responses, enhancing answer quality.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Improve response accuracy with </a:t>
                      </a:r>
                      <a:r>
                        <a:rPr lang="en-GB" sz="1200" b="0" i="0" u="none" strike="noStrike" kern="1200" dirty="0">
                          <a:solidFill>
                            <a:schemeClr val="tx1"/>
                          </a:solidFill>
                          <a:effectLst/>
                          <a:latin typeface="+mn-lt"/>
                          <a:ea typeface="+mn-ea"/>
                          <a:cs typeface="+mn-cs"/>
                          <a:hlinkClick r:id="rId8"/>
                        </a:rPr>
                        <a:t>SharePoint metadata filters</a:t>
                      </a:r>
                      <a:r>
                        <a:rPr lang="en-GB" sz="1200" b="0" i="0" kern="1200" dirty="0">
                          <a:solidFill>
                            <a:schemeClr val="tx1"/>
                          </a:solidFill>
                          <a:effectLst/>
                          <a:latin typeface="+mn-lt"/>
                          <a:ea typeface="+mn-ea"/>
                          <a:cs typeface="+mn-cs"/>
                        </a:rPr>
                        <a:t>. Use metadata like filename, owner, and modified date to refine knowledge retrieval and ensure responses come from the most relevant, up-to-date documents.</a:t>
                      </a:r>
                    </a:p>
                    <a:p>
                      <a:pPr marL="171450" indent="-171450">
                        <a:buFont typeface="Arial" panose="020B0604020202020204" pitchFamily="34" charset="0"/>
                        <a:buChar char="•"/>
                      </a:pPr>
                      <a:r>
                        <a:rPr lang="en-GB" sz="1200" b="0" i="0" u="none" strike="noStrike" kern="1200" dirty="0">
                          <a:solidFill>
                            <a:schemeClr val="tx1"/>
                          </a:solidFill>
                          <a:effectLst/>
                          <a:latin typeface="+mn-lt"/>
                          <a:ea typeface="+mn-ea"/>
                          <a:cs typeface="+mn-cs"/>
                          <a:hlinkClick r:id="rId9"/>
                        </a:rPr>
                        <a:t>Orchestrate multiple agents</a:t>
                      </a:r>
                      <a:r>
                        <a:rPr lang="en-GB" sz="1200" b="0" i="0" kern="1200" dirty="0">
                          <a:solidFill>
                            <a:schemeClr val="tx1"/>
                          </a:solidFill>
                          <a:effectLst/>
                          <a:latin typeface="+mn-lt"/>
                          <a:ea typeface="+mn-ea"/>
                          <a:cs typeface="+mn-cs"/>
                        </a:rPr>
                        <a:t> to break down complex tasks across specialized agents, improving accuracy and speeding up end‑to‑end automation. Enhance your agents by linking them to other agents—either within your environment or external sources like </a:t>
                      </a:r>
                      <a:r>
                        <a:rPr lang="en-GB" sz="1200" b="0" i="0" u="none" strike="noStrike" kern="1200" dirty="0">
                          <a:solidFill>
                            <a:schemeClr val="tx1"/>
                          </a:solidFill>
                          <a:effectLst/>
                          <a:latin typeface="+mn-lt"/>
                          <a:ea typeface="+mn-ea"/>
                          <a:cs typeface="+mn-cs"/>
                          <a:hlinkClick r:id="rId10"/>
                        </a:rPr>
                        <a:t>Microsoft Fabric</a:t>
                      </a:r>
                      <a:r>
                        <a:rPr lang="en-GB" sz="1200" b="0" i="0" kern="1200" dirty="0">
                          <a:solidFill>
                            <a:schemeClr val="tx1"/>
                          </a:solidFill>
                          <a:effectLst/>
                          <a:latin typeface="+mn-lt"/>
                          <a:ea typeface="+mn-ea"/>
                          <a:cs typeface="+mn-cs"/>
                        </a:rPr>
                        <a:t> data agents—for modular, task-specific functionality.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(Preview) </a:t>
                      </a:r>
                      <a:r>
                        <a:rPr lang="en-GB" sz="1200" b="0" i="0" u="none" strike="noStrike" kern="1200" dirty="0">
                          <a:solidFill>
                            <a:schemeClr val="tx1"/>
                          </a:solidFill>
                          <a:effectLst/>
                          <a:latin typeface="+mn-lt"/>
                          <a:ea typeface="+mn-ea"/>
                          <a:cs typeface="+mn-cs"/>
                          <a:hlinkClick r:id="rId11"/>
                        </a:rPr>
                        <a:t>Add tool groups to agents</a:t>
                      </a:r>
                      <a:r>
                        <a:rPr lang="en-GB" sz="1200" b="0" i="0" kern="1200" dirty="0">
                          <a:solidFill>
                            <a:schemeClr val="tx1"/>
                          </a:solidFill>
                          <a:effectLst/>
                          <a:latin typeface="+mn-lt"/>
                          <a:ea typeface="+mn-ea"/>
                          <a:cs typeface="+mn-cs"/>
                        </a:rPr>
                        <a:t> for faster setup. Quickly equip your agents with curated sets of tools from Outlook and SharePoint connectors in one step. This streamlines setup, reduces errors, and ensures consistent, reliable orchestration.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Copy agents from </a:t>
                      </a:r>
                      <a:r>
                        <a:rPr lang="en-GB" sz="1200" b="0" i="0" u="none" strike="noStrike" kern="1200" dirty="0">
                          <a:solidFill>
                            <a:schemeClr val="tx1"/>
                          </a:solidFill>
                          <a:effectLst/>
                          <a:latin typeface="+mn-lt"/>
                          <a:ea typeface="+mn-ea"/>
                          <a:cs typeface="+mn-cs"/>
                          <a:hlinkClick r:id="rId12"/>
                        </a:rPr>
                        <a:t>Microsoft 365 Copilot to Copilot Studio</a:t>
                      </a:r>
                      <a:r>
                        <a:rPr lang="en-GB" sz="1200" b="0" i="0" kern="1200" dirty="0">
                          <a:solidFill>
                            <a:schemeClr val="tx1"/>
                          </a:solidFill>
                          <a:effectLst/>
                          <a:latin typeface="+mn-lt"/>
                          <a:ea typeface="+mn-ea"/>
                          <a:cs typeface="+mn-cs"/>
                        </a:rPr>
                        <a:t>. Easily move agents you created in Microsoft 365 Copilot into Copilot Studio to unlock advanced capabilities like multi-step workflows, custom integrations, and broader deployment options.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(Preview) Add human input to agent workflows with the </a:t>
                      </a:r>
                      <a:r>
                        <a:rPr lang="en-GB" sz="1200" b="0" i="0" u="none" strike="noStrike" kern="1200" dirty="0">
                          <a:solidFill>
                            <a:schemeClr val="tx1"/>
                          </a:solidFill>
                          <a:effectLst/>
                          <a:latin typeface="+mn-lt"/>
                          <a:ea typeface="+mn-ea"/>
                          <a:cs typeface="+mn-cs"/>
                          <a:hlinkClick r:id="rId13"/>
                        </a:rPr>
                        <a:t>request for information</a:t>
                      </a:r>
                      <a:r>
                        <a:rPr lang="en-GB" sz="1200" b="0" i="0" kern="1200" dirty="0">
                          <a:solidFill>
                            <a:schemeClr val="tx1"/>
                          </a:solidFill>
                          <a:effectLst/>
                          <a:latin typeface="+mn-lt"/>
                          <a:ea typeface="+mn-ea"/>
                          <a:cs typeface="+mn-cs"/>
                        </a:rPr>
                        <a:t> action. Pause an agent flow to collect details from designated reviewers via Outlook, then resume execution using their responses as dynamic parameters. This action ensures workflows can handle missing data or context without relying on hard-coded values.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Update Power Platform API calls to use the </a:t>
                      </a:r>
                      <a:r>
                        <a:rPr lang="en-GB" sz="1200" b="0" i="0" u="none" strike="noStrike" kern="1200" dirty="0">
                          <a:solidFill>
                            <a:schemeClr val="tx1"/>
                          </a:solidFill>
                          <a:effectLst/>
                          <a:latin typeface="+mn-lt"/>
                          <a:ea typeface="+mn-ea"/>
                          <a:cs typeface="+mn-cs"/>
                          <a:hlinkClick r:id="rId14"/>
                        </a:rPr>
                        <a:t>new '</a:t>
                      </a:r>
                      <a:r>
                        <a:rPr lang="en-GB" sz="1200" b="0" i="0" u="none" strike="noStrike" kern="1200" dirty="0" err="1">
                          <a:solidFill>
                            <a:schemeClr val="tx1"/>
                          </a:solidFill>
                          <a:effectLst/>
                          <a:latin typeface="+mn-lt"/>
                          <a:ea typeface="+mn-ea"/>
                          <a:cs typeface="+mn-cs"/>
                          <a:hlinkClick r:id="rId14"/>
                        </a:rPr>
                        <a:t>copilotstudio</a:t>
                      </a:r>
                      <a:r>
                        <a:rPr lang="en-GB" sz="1200" b="0" i="0" u="none" strike="noStrike" kern="1200" dirty="0">
                          <a:solidFill>
                            <a:schemeClr val="tx1"/>
                          </a:solidFill>
                          <a:effectLst/>
                          <a:latin typeface="+mn-lt"/>
                          <a:ea typeface="+mn-ea"/>
                          <a:cs typeface="+mn-cs"/>
                          <a:hlinkClick r:id="rId14"/>
                        </a:rPr>
                        <a:t>' namespace</a:t>
                      </a:r>
                      <a:r>
                        <a:rPr lang="en-GB" sz="1200" b="0" i="0" kern="1200" dirty="0">
                          <a:solidFill>
                            <a:schemeClr val="tx1"/>
                          </a:solidFill>
                          <a:effectLst/>
                          <a:latin typeface="+mn-lt"/>
                          <a:ea typeface="+mn-ea"/>
                          <a:cs typeface="+mn-cs"/>
                        </a:rPr>
                        <a:t>. The previous namespace will continue to work temporarily, but switching now ensures compatibility with future updates.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Use </a:t>
                      </a:r>
                      <a:r>
                        <a:rPr lang="en-GB" sz="1200" b="0" i="0" u="none" strike="noStrike" kern="1200" dirty="0">
                          <a:solidFill>
                            <a:schemeClr val="tx1"/>
                          </a:solidFill>
                          <a:effectLst/>
                          <a:latin typeface="+mn-lt"/>
                          <a:ea typeface="+mn-ea"/>
                          <a:cs typeface="+mn-cs"/>
                          <a:hlinkClick r:id="rId15"/>
                        </a:rPr>
                        <a:t>component collections</a:t>
                      </a:r>
                      <a:r>
                        <a:rPr lang="en-GB" sz="1200" b="0" i="0" kern="1200" dirty="0">
                          <a:solidFill>
                            <a:schemeClr val="tx1"/>
                          </a:solidFill>
                          <a:effectLst/>
                          <a:latin typeface="+mn-lt"/>
                          <a:ea typeface="+mn-ea"/>
                          <a:cs typeface="+mn-cs"/>
                        </a:rPr>
                        <a:t> with new enhancements. Access collections directly from the sidebar, quickly export or import collections, and take advantage of support for primary agents and new connector types, including child agents and Model Context Protocol (MCP).</a:t>
                      </a: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324382"/>
                  </a:ext>
                </a:extLst>
              </a:tr>
            </a:tbl>
          </a:graphicData>
        </a:graphic>
      </p:graphicFrame>
      <p:sp>
        <p:nvSpPr>
          <p:cNvPr id="9" name="TextBox 8">
            <a:extLst>
              <a:ext uri="{FF2B5EF4-FFF2-40B4-BE49-F238E27FC236}">
                <a16:creationId xmlns:a16="http://schemas.microsoft.com/office/drawing/2014/main" id="{920D627A-0855-69E0-CA8D-6B37BE9400A7}"/>
              </a:ext>
            </a:extLst>
          </p:cNvPr>
          <p:cNvSpPr txBox="1"/>
          <p:nvPr/>
        </p:nvSpPr>
        <p:spPr>
          <a:xfrm>
            <a:off x="23749" y="6442375"/>
            <a:ext cx="12004787" cy="584775"/>
          </a:xfrm>
          <a:prstGeom prst="rect">
            <a:avLst/>
          </a:prstGeom>
          <a:noFill/>
        </p:spPr>
        <p:txBody>
          <a:bodyPr wrap="square">
            <a:spAutoFit/>
          </a:bodyPr>
          <a:lstStyle/>
          <a:p>
            <a:r>
              <a:rPr lang="en-US" sz="1600" noProof="0" dirty="0">
                <a:solidFill>
                  <a:srgbClr val="7030A0"/>
                </a:solidFill>
                <a:hlinkClick r:id="rId16">
                  <a:extLst>
                    <a:ext uri="{A12FA001-AC4F-418D-AE19-62706E023703}">
                      <ahyp:hlinkClr xmlns:ahyp="http://schemas.microsoft.com/office/drawing/2018/hyperlinkcolor" val="tx"/>
                    </a:ext>
                  </a:extLst>
                </a:hlinkClick>
              </a:rPr>
              <a:t>What's new in Copilot Studio - Microsoft Copilot Studio | Microsoft Learn</a:t>
            </a:r>
            <a:r>
              <a:rPr lang="en-US" sz="1600" noProof="0" dirty="0">
                <a:solidFill>
                  <a:srgbClr val="7030A0"/>
                </a:solidFill>
              </a:rPr>
              <a:t> | </a:t>
            </a:r>
            <a:r>
              <a:rPr lang="en-US" sz="1600" noProof="0" dirty="0">
                <a:solidFill>
                  <a:srgbClr val="7030A0"/>
                </a:solidFill>
                <a:hlinkClick r:id="rId17">
                  <a:extLst>
                    <a:ext uri="{A12FA001-AC4F-418D-AE19-62706E023703}">
                      <ahyp:hlinkClr xmlns:ahyp="http://schemas.microsoft.com/office/drawing/2018/hyperlinkcolor" val="tx"/>
                    </a:ext>
                  </a:extLst>
                </a:hlinkClick>
              </a:rPr>
              <a:t>Copilot Studio Archive | Microsoft Copilot Blog</a:t>
            </a:r>
            <a:endParaRPr lang="en-US" sz="1600" noProof="0" dirty="0">
              <a:solidFill>
                <a:srgbClr val="7030A0"/>
              </a:solidFill>
            </a:endParaRPr>
          </a:p>
          <a:p>
            <a:endParaRPr lang="en-US" sz="1600" noProof="0" dirty="0">
              <a:solidFill>
                <a:srgbClr val="7030A0"/>
              </a:solidFill>
            </a:endParaRPr>
          </a:p>
        </p:txBody>
      </p:sp>
    </p:spTree>
    <p:extLst>
      <p:ext uri="{BB962C8B-B14F-4D97-AF65-F5344CB8AC3E}">
        <p14:creationId xmlns:p14="http://schemas.microsoft.com/office/powerpoint/2010/main" val="2611860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125593-988E-BC03-3EF9-1794E63DC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E6459-B9EC-198C-EFA2-6805912ED489}"/>
              </a:ext>
            </a:extLst>
          </p:cNvPr>
          <p:cNvSpPr>
            <a:spLocks noGrp="1"/>
          </p:cNvSpPr>
          <p:nvPr>
            <p:ph type="title"/>
          </p:nvPr>
        </p:nvSpPr>
        <p:spPr>
          <a:xfrm>
            <a:off x="584200" y="2545663"/>
            <a:ext cx="9144000" cy="615553"/>
          </a:xfrm>
        </p:spPr>
        <p:txBody>
          <a:bodyPr/>
          <a:lstStyle/>
          <a:p>
            <a:r>
              <a:rPr lang="en-US" sz="400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Frontier</a:t>
            </a:r>
          </a:p>
        </p:txBody>
      </p:sp>
      <p:sp>
        <p:nvSpPr>
          <p:cNvPr id="3" name="Text Placeholder 2">
            <a:extLst>
              <a:ext uri="{FF2B5EF4-FFF2-40B4-BE49-F238E27FC236}">
                <a16:creationId xmlns:a16="http://schemas.microsoft.com/office/drawing/2014/main" id="{6E543E08-726E-2C72-7DE8-02AC0855EF33}"/>
              </a:ext>
            </a:extLst>
          </p:cNvPr>
          <p:cNvSpPr>
            <a:spLocks noGrp="1"/>
          </p:cNvSpPr>
          <p:nvPr>
            <p:ph type="body" sz="quarter" idx="12"/>
          </p:nvPr>
        </p:nvSpPr>
        <p:spPr>
          <a:xfrm>
            <a:off x="584200" y="3609866"/>
            <a:ext cx="5311633" cy="1661993"/>
          </a:xfrm>
        </p:spPr>
        <p:txBody>
          <a:bodyPr/>
          <a:lstStyle/>
          <a:p>
            <a:r>
              <a:rPr lang="en-GB" sz="1800" b="1" noProof="0" dirty="0"/>
              <a:t>Get hands-on with breakthrough preview features, share your insights with product teams, and help shape the future of AI. </a:t>
            </a:r>
          </a:p>
          <a:p>
            <a:endParaRPr lang="en-GB" sz="1800" b="1" dirty="0"/>
          </a:p>
          <a:p>
            <a:r>
              <a:rPr lang="en-GB" sz="1800" b="1" noProof="0" dirty="0"/>
              <a:t>With Frontier, you’re not just adopting new technology, you’re co-creating what comes next.</a:t>
            </a:r>
            <a:endParaRPr lang="en-US" sz="1800" b="1" noProof="0" dirty="0"/>
          </a:p>
        </p:txBody>
      </p:sp>
      <p:pic>
        <p:nvPicPr>
          <p:cNvPr id="5" name="Picture 4">
            <a:extLst>
              <a:ext uri="{FF2B5EF4-FFF2-40B4-BE49-F238E27FC236}">
                <a16:creationId xmlns:a16="http://schemas.microsoft.com/office/drawing/2014/main" id="{B1BF37B2-552E-2F37-27E3-5938C09E0B67}"/>
              </a:ext>
              <a:ext uri="{C183D7F6-B498-43B3-948B-1728B52AA6E4}">
                <adec:decorative xmlns:adec="http://schemas.microsoft.com/office/drawing/2017/decorative" val="1"/>
              </a:ext>
            </a:extLst>
          </p:cNvPr>
          <p:cNvPicPr>
            <a:picLocks noChangeAspect="1"/>
          </p:cNvPicPr>
          <p:nvPr/>
        </p:nvPicPr>
        <p:blipFill>
          <a:blip r:embed="rId2"/>
          <a:srcRect l="12100"/>
          <a:stretch>
            <a:fillRect/>
          </a:stretch>
        </p:blipFill>
        <p:spPr>
          <a:xfrm>
            <a:off x="5895833" y="1853201"/>
            <a:ext cx="6096000" cy="3801005"/>
          </a:xfrm>
          <a:prstGeom prst="rect">
            <a:avLst/>
          </a:prstGeom>
          <a:ln>
            <a:noFill/>
          </a:ln>
          <a:effectLst>
            <a:softEdge rad="112500"/>
          </a:effectLst>
        </p:spPr>
      </p:pic>
      <p:sp>
        <p:nvSpPr>
          <p:cNvPr id="10" name="TextBox 9">
            <a:extLst>
              <a:ext uri="{FF2B5EF4-FFF2-40B4-BE49-F238E27FC236}">
                <a16:creationId xmlns:a16="http://schemas.microsoft.com/office/drawing/2014/main" id="{671D46FB-2B24-7347-4701-B8BA468EF420}"/>
              </a:ext>
            </a:extLst>
          </p:cNvPr>
          <p:cNvSpPr txBox="1"/>
          <p:nvPr/>
        </p:nvSpPr>
        <p:spPr>
          <a:xfrm>
            <a:off x="461371" y="6349896"/>
            <a:ext cx="6605516" cy="369332"/>
          </a:xfrm>
          <a:prstGeom prst="rect">
            <a:avLst/>
          </a:prstGeom>
          <a:noFill/>
        </p:spPr>
        <p:txBody>
          <a:bodyPr wrap="square">
            <a:spAutoFit/>
          </a:bodyPr>
          <a:lstStyle/>
          <a:p>
            <a:r>
              <a:rPr lang="en-US" dirty="0">
                <a:hlinkClick r:id="rId3"/>
              </a:rPr>
              <a:t>Frontier program – Microsoft Adoption</a:t>
            </a:r>
            <a:endParaRPr lang="en-US" dirty="0"/>
          </a:p>
        </p:txBody>
      </p:sp>
    </p:spTree>
    <p:extLst>
      <p:ext uri="{BB962C8B-B14F-4D97-AF65-F5344CB8AC3E}">
        <p14:creationId xmlns:p14="http://schemas.microsoft.com/office/powerpoint/2010/main" val="6892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EB0EDE-4523-576C-E008-B07DBB2AE957}"/>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56DEA06B-6756-ABD9-B8A0-95E29411F2A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Frontier </a:t>
            </a:r>
            <a:endParaRPr lang="en-US" sz="2400" noProof="0" dirty="0">
              <a:gradFill>
                <a:gsLst>
                  <a:gs pos="971">
                    <a:srgbClr val="2897CE"/>
                  </a:gs>
                  <a:gs pos="100000">
                    <a:srgbClr val="8678D6"/>
                  </a:gs>
                </a:gsLst>
                <a:lin ang="2700000" scaled="0"/>
              </a:gradFill>
              <a:cs typeface="Segoe UI Semibold"/>
            </a:endParaRPr>
          </a:p>
        </p:txBody>
      </p:sp>
      <p:sp>
        <p:nvSpPr>
          <p:cNvPr id="14" name="TextBox 13">
            <a:extLst>
              <a:ext uri="{FF2B5EF4-FFF2-40B4-BE49-F238E27FC236}">
                <a16:creationId xmlns:a16="http://schemas.microsoft.com/office/drawing/2014/main" id="{4D8AEA10-2367-C99A-77BF-7E359C71BD0F}"/>
              </a:ext>
            </a:extLst>
          </p:cNvPr>
          <p:cNvSpPr txBox="1"/>
          <p:nvPr/>
        </p:nvSpPr>
        <p:spPr>
          <a:xfrm>
            <a:off x="550689" y="768007"/>
            <a:ext cx="10769423" cy="646331"/>
          </a:xfrm>
          <a:prstGeom prst="rect">
            <a:avLst/>
          </a:prstGeom>
          <a:noFill/>
        </p:spPr>
        <p:txBody>
          <a:bodyPr wrap="square">
            <a:spAutoFit/>
          </a:bodyPr>
          <a:lstStyle/>
          <a:p>
            <a:r>
              <a:rPr lang="en-GB" noProof="0" dirty="0"/>
              <a:t>Try out the latest agents and features in Microsoft 365 Copilot and see how they can transform your day-to-day.​</a:t>
            </a:r>
            <a:endParaRPr lang="en-US" noProof="0" dirty="0"/>
          </a:p>
        </p:txBody>
      </p:sp>
      <p:sp>
        <p:nvSpPr>
          <p:cNvPr id="9" name="TextBox 8">
            <a:extLst>
              <a:ext uri="{FF2B5EF4-FFF2-40B4-BE49-F238E27FC236}">
                <a16:creationId xmlns:a16="http://schemas.microsoft.com/office/drawing/2014/main" id="{2D98EBA9-BC1C-F1E3-06E9-1D3E830F33B5}"/>
              </a:ext>
            </a:extLst>
          </p:cNvPr>
          <p:cNvSpPr txBox="1"/>
          <p:nvPr/>
        </p:nvSpPr>
        <p:spPr>
          <a:xfrm>
            <a:off x="93606" y="6405903"/>
            <a:ext cx="12004787" cy="338554"/>
          </a:xfrm>
          <a:prstGeom prst="rect">
            <a:avLst/>
          </a:prstGeom>
          <a:noFill/>
        </p:spPr>
        <p:txBody>
          <a:bodyPr wrap="square">
            <a:spAutoFit/>
          </a:bodyPr>
          <a:lstStyle/>
          <a:p>
            <a:r>
              <a:rPr lang="en-US" sz="1600" noProof="0" dirty="0">
                <a:solidFill>
                  <a:schemeClr val="accent1">
                    <a:lumMod val="75000"/>
                  </a:schemeClr>
                </a:solidFill>
                <a:hlinkClick r:id="rId3">
                  <a:extLst>
                    <a:ext uri="{A12FA001-AC4F-418D-AE19-62706E023703}">
                      <ahyp:hlinkClr xmlns:ahyp="http://schemas.microsoft.com/office/drawing/2018/hyperlinkcolor" val="tx"/>
                    </a:ext>
                  </a:extLst>
                </a:hlinkClick>
              </a:rPr>
              <a:t>Frontier Getting started guide</a:t>
            </a:r>
            <a:endParaRPr lang="en-US" sz="1600" noProof="0" dirty="0">
              <a:solidFill>
                <a:schemeClr val="accent1">
                  <a:lumMod val="75000"/>
                </a:schemeClr>
              </a:solidFill>
            </a:endParaRPr>
          </a:p>
        </p:txBody>
      </p:sp>
      <p:sp>
        <p:nvSpPr>
          <p:cNvPr id="2" name="Rectangle: Top Corners Rounded 1">
            <a:extLst>
              <a:ext uri="{FF2B5EF4-FFF2-40B4-BE49-F238E27FC236}">
                <a16:creationId xmlns:a16="http://schemas.microsoft.com/office/drawing/2014/main" id="{82B138F3-D3FC-5315-BFC2-0E08BE61E942}"/>
              </a:ext>
              <a:ext uri="{C183D7F6-B498-43B3-948B-1728B52AA6E4}">
                <adec:decorative xmlns:adec="http://schemas.microsoft.com/office/drawing/2017/decorative" val="1"/>
              </a:ext>
            </a:extLst>
          </p:cNvPr>
          <p:cNvSpPr/>
          <p:nvPr/>
        </p:nvSpPr>
        <p:spPr bwMode="auto">
          <a:xfrm>
            <a:off x="550689" y="1556768"/>
            <a:ext cx="5863759" cy="4635014"/>
          </a:xfrm>
          <a:prstGeom prst="round2SameRect">
            <a:avLst>
              <a:gd name="adj1" fmla="val 3675"/>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u="sng" dirty="0">
                <a:hlinkClick r:id="rId4" tooltip="NEW: Agents to drive AI workforce transformation"/>
              </a:rPr>
              <a:t>NEW: Agents to drive AI workforce transformation</a:t>
            </a:r>
            <a:endParaRPr lang="en-GB" sz="1600" b="1" u="sng"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5" tooltip="NEW: Microsoft Agent 365: The control plane for AI Agents"/>
              </a:rPr>
              <a:t>NEW: Microsoft Agent 365: The control plane for AI Agents</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6" tooltip="NEW: Build and create with Copilot Pages"/>
              </a:rPr>
              <a:t>NEW: Build and create with Copilot Pages</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7" tooltip="NEW: Learn more about the Sales Development Agent"/>
              </a:rPr>
              <a:t>NEW: Learn more about the Sales Development Agent</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8" tooltip="NEW: How Sales Development Agent connects with Dynamics 365"/>
              </a:rPr>
              <a:t>NEW: How Sales Development Agent connects with Dynamics 365</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9" tooltip="NEW: Learn more about Project Opal"/>
              </a:rPr>
              <a:t>NEW: Learn more about Project Opal</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10" tooltip="NEW: Experience next-gen productivity with Windows 365 AI-enabled Cloud PCs"/>
              </a:rPr>
              <a:t>NEW: Experience next-gen productivity with Windows 365 AI-enabled Cloud PCs</a:t>
            </a:r>
            <a:endParaRPr lang="en-US" noProof="0" dirty="0">
              <a:solidFill>
                <a:schemeClr val="tx1"/>
              </a:solidFill>
              <a:latin typeface="Segoe UI"/>
              <a:cs typeface="Segoe UI" pitchFamily="34" charset="0"/>
            </a:endParaRPr>
          </a:p>
        </p:txBody>
      </p:sp>
      <p:pic>
        <p:nvPicPr>
          <p:cNvPr id="5" name="Picture 4">
            <a:extLst>
              <a:ext uri="{FF2B5EF4-FFF2-40B4-BE49-F238E27FC236}">
                <a16:creationId xmlns:a16="http://schemas.microsoft.com/office/drawing/2014/main" id="{312A0141-ECF1-EBB9-581A-FD1312B204E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893493" y="1556864"/>
            <a:ext cx="4870877" cy="46349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6121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1A40CF-FF6C-8458-1BD7-58C23BC848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93DBED-7993-37A1-8332-06A9E94F7E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CB20A42F-6CBF-9312-22CD-4689C2E40CA3}"/>
              </a:ext>
              <a:ext uri="{C183D7F6-B498-43B3-948B-1728B52AA6E4}">
                <adec:decorative xmlns:adec="http://schemas.microsoft.com/office/drawing/2017/decorative" val="1"/>
              </a:ext>
            </a:extLst>
          </p:cNvPr>
          <p:cNvSpPr txBox="1"/>
          <p:nvPr/>
        </p:nvSpPr>
        <p:spPr>
          <a:xfrm>
            <a:off x="5414897" y="1355524"/>
            <a:ext cx="6647792" cy="527728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BF84F04B-610B-23DB-A783-47E49612CFAD}"/>
              </a:ext>
              <a:ext uri="{C183D7F6-B498-43B3-948B-1728B52AA6E4}">
                <adec:decorative xmlns:adec="http://schemas.microsoft.com/office/drawing/2017/decorative" val="1"/>
              </a:ext>
            </a:extLst>
          </p:cNvPr>
          <p:cNvSpPr txBox="1"/>
          <p:nvPr/>
        </p:nvSpPr>
        <p:spPr>
          <a:xfrm>
            <a:off x="156605" y="1328227"/>
            <a:ext cx="5183687" cy="2635651"/>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754C4E7F-A97D-B977-5AB8-11AB51E99DA9}"/>
              </a:ext>
            </a:extLst>
          </p:cNvPr>
          <p:cNvSpPr>
            <a:spLocks noGrp="1"/>
          </p:cNvSpPr>
          <p:nvPr>
            <p:ph type="title" idx="4294967295"/>
          </p:nvPr>
        </p:nvSpPr>
        <p:spPr>
          <a:xfrm>
            <a:off x="2394379" y="35966"/>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September 2025</a:t>
            </a:r>
          </a:p>
        </p:txBody>
      </p:sp>
      <p:pic>
        <p:nvPicPr>
          <p:cNvPr id="52" name="!Copilot">
            <a:extLst>
              <a:ext uri="{FF2B5EF4-FFF2-40B4-BE49-F238E27FC236}">
                <a16:creationId xmlns:a16="http://schemas.microsoft.com/office/drawing/2014/main" id="{1BC3D96C-CF9D-A8C8-EEDE-1439A7C698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4683" y="156695"/>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7E842BF0-7411-A231-15BF-93F23F8C4160}"/>
              </a:ext>
            </a:extLst>
          </p:cNvPr>
          <p:cNvSpPr txBox="1"/>
          <p:nvPr/>
        </p:nvSpPr>
        <p:spPr>
          <a:xfrm>
            <a:off x="268056" y="1087863"/>
            <a:ext cx="4110703"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E939B57B-226B-6CFA-0FDF-08831120BE7F}"/>
              </a:ext>
            </a:extLst>
          </p:cNvPr>
          <p:cNvSpPr txBox="1"/>
          <p:nvPr/>
        </p:nvSpPr>
        <p:spPr>
          <a:xfrm>
            <a:off x="32747" y="1412987"/>
            <a:ext cx="5444048" cy="2550891"/>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Expanding model choice in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Admins can view and measure agents used in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 new policy gives enhanced control over Copilot prompts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Admins can manage ownerless agents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Manage data security risks with Microsoft Purview Data Security Posture Management for AI apps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Merge people data with other sources with Microsoft Copilot connectors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Employees can use their personal Microsoft 365 subscriptions to access Copilot features at work</a:t>
            </a:r>
          </a:p>
        </p:txBody>
      </p:sp>
      <p:sp>
        <p:nvSpPr>
          <p:cNvPr id="12" name="TextBox 11">
            <a:extLst>
              <a:ext uri="{FF2B5EF4-FFF2-40B4-BE49-F238E27FC236}">
                <a16:creationId xmlns:a16="http://schemas.microsoft.com/office/drawing/2014/main" id="{84D7AAD3-8372-E193-EB99-1DC146D1307F}"/>
              </a:ext>
              <a:ext uri="{C183D7F6-B498-43B3-948B-1728B52AA6E4}">
                <adec:decorative xmlns:adec="http://schemas.microsoft.com/office/drawing/2017/decorative" val="1"/>
              </a:ext>
            </a:extLst>
          </p:cNvPr>
          <p:cNvSpPr txBox="1"/>
          <p:nvPr/>
        </p:nvSpPr>
        <p:spPr>
          <a:xfrm>
            <a:off x="156606" y="4234624"/>
            <a:ext cx="5183686" cy="2398188"/>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2E9C6400-9359-BACA-F6AA-AB4948321646}"/>
              </a:ext>
            </a:extLst>
          </p:cNvPr>
          <p:cNvSpPr txBox="1"/>
          <p:nvPr/>
        </p:nvSpPr>
        <p:spPr>
          <a:xfrm>
            <a:off x="268056" y="4023463"/>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9CA9B4AB-5E05-0679-03C4-83301EEA4931}"/>
              </a:ext>
            </a:extLst>
          </p:cNvPr>
          <p:cNvSpPr txBox="1"/>
          <p:nvPr/>
        </p:nvSpPr>
        <p:spPr>
          <a:xfrm>
            <a:off x="25673" y="4421623"/>
            <a:ext cx="5279277" cy="1996893"/>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New output controls for Researcher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Skills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Knowledge Agent in SharePoint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Facilitator in Microsoft Teams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Teams channel can now have a Channel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Agents in Viva Engage communities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SharePoint agents can now reason over metadata</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Introducing Agent Mode and Office Agent in Microsoft 365 Copilot</a:t>
            </a:r>
          </a:p>
        </p:txBody>
      </p:sp>
      <p:sp>
        <p:nvSpPr>
          <p:cNvPr id="5" name="TextBox 4">
            <a:extLst>
              <a:ext uri="{FF2B5EF4-FFF2-40B4-BE49-F238E27FC236}">
                <a16:creationId xmlns:a16="http://schemas.microsoft.com/office/drawing/2014/main" id="{D8FD5DAA-8FE6-373E-BED8-50F59CC3348A}"/>
              </a:ext>
            </a:extLst>
          </p:cNvPr>
          <p:cNvSpPr txBox="1"/>
          <p:nvPr/>
        </p:nvSpPr>
        <p:spPr>
          <a:xfrm>
            <a:off x="5591765" y="1087863"/>
            <a:ext cx="5111498"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A1BDFA31-2068-0334-D34B-77F51D259268}"/>
              </a:ext>
            </a:extLst>
          </p:cNvPr>
          <p:cNvSpPr txBox="1"/>
          <p:nvPr/>
        </p:nvSpPr>
        <p:spPr>
          <a:xfrm>
            <a:off x="5288399" y="1412987"/>
            <a:ext cx="6774289" cy="5110643"/>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The new Copilot Chat Roadmap</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Chat is now available in Word, Excel, PowerPoint, Outlook, and OneNote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Updated Copilot with a long context model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Seamlessly launch the full M365 Copilot app</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Chat now lets users interact with embedded images inside any document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Generating PPT grounded on a Copilot Page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Teams Chats and Channels in ContextIQ</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The new Edit in Outlook button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Email attachment summarization</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Access email from delegated mailboxes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access their shared mailboxes.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search for meeting RSVPs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Microsoft 365 Copilot Library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Search, users can find meetings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AI Views in Copilot Search</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Produce videos from text prompts and existing files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Formula completion with Copilot in Excel</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easily summarize any open email or email thread in a single click</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extends to helping users search their Outlook inboxes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Schedule meetings using Copilot Chat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makes it easier to resolve scheduling conflicts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Update documents and fix spelling and grammar with Copilot in Word</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Thread summaries from Copilot in Teams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Improve text with Copilot in PowerPoint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available in Viva Engage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Moving sales, service, and finance with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New app icons designed for the AI era</a:t>
            </a:r>
          </a:p>
        </p:txBody>
      </p:sp>
    </p:spTree>
    <p:extLst>
      <p:ext uri="{BB962C8B-B14F-4D97-AF65-F5344CB8AC3E}">
        <p14:creationId xmlns:p14="http://schemas.microsoft.com/office/powerpoint/2010/main" val="610011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3.7037E-7 L -6.25E-7 0.03542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3.7037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3.125E-6 2.59259E-6 L 3.125E-6 0.03541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CF5376-55EF-6198-FD1E-B997468E26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6D73FA-2623-6308-54F8-A8EC8DF48B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082BD414-BDDA-C840-C8D3-99E5B88453E8}"/>
              </a:ext>
              <a:ext uri="{C183D7F6-B498-43B3-948B-1728B52AA6E4}">
                <adec:decorative xmlns:adec="http://schemas.microsoft.com/office/drawing/2017/decorative" val="1"/>
              </a:ext>
            </a:extLst>
          </p:cNvPr>
          <p:cNvSpPr txBox="1"/>
          <p:nvPr/>
        </p:nvSpPr>
        <p:spPr>
          <a:xfrm>
            <a:off x="5414897" y="1328227"/>
            <a:ext cx="6647792"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38598A7-EB64-6C44-1365-F339A0803E6C}"/>
              </a:ext>
              <a:ext uri="{C183D7F6-B498-43B3-948B-1728B52AA6E4}">
                <adec:decorative xmlns:adec="http://schemas.microsoft.com/office/drawing/2017/decorative" val="1"/>
              </a:ext>
            </a:extLst>
          </p:cNvPr>
          <p:cNvSpPr txBox="1"/>
          <p:nvPr/>
        </p:nvSpPr>
        <p:spPr>
          <a:xfrm>
            <a:off x="156605" y="1328227"/>
            <a:ext cx="5183687" cy="3442912"/>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BB51FC0F-4B51-3780-8370-31271C3BAF31}"/>
              </a:ext>
            </a:extLst>
          </p:cNvPr>
          <p:cNvSpPr>
            <a:spLocks noGrp="1"/>
          </p:cNvSpPr>
          <p:nvPr>
            <p:ph type="title" idx="4294967295"/>
          </p:nvPr>
        </p:nvSpPr>
        <p:spPr>
          <a:xfrm>
            <a:off x="2121041" y="9805"/>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October</a:t>
            </a: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p>
        </p:txBody>
      </p:sp>
      <p:pic>
        <p:nvPicPr>
          <p:cNvPr id="52" name="!Copilot">
            <a:extLst>
              <a:ext uri="{FF2B5EF4-FFF2-40B4-BE49-F238E27FC236}">
                <a16:creationId xmlns:a16="http://schemas.microsoft.com/office/drawing/2014/main" id="{D3190B60-F5E8-C633-AB7C-DFFBD24505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5D0F9FA9-0C87-9AAE-109E-61D351702E74}"/>
              </a:ext>
            </a:extLst>
          </p:cNvPr>
          <p:cNvSpPr txBox="1"/>
          <p:nvPr/>
        </p:nvSpPr>
        <p:spPr>
          <a:xfrm>
            <a:off x="268056" y="1087863"/>
            <a:ext cx="4110703"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A5B554CC-0029-7539-59CD-97C668B1294B}"/>
              </a:ext>
            </a:extLst>
          </p:cNvPr>
          <p:cNvSpPr txBox="1"/>
          <p:nvPr/>
        </p:nvSpPr>
        <p:spPr>
          <a:xfrm>
            <a:off x="84469" y="1451227"/>
            <a:ext cx="5444048" cy="360701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Control System features on M365 Public Roadmap</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New reports and management tools in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The new Microsoft 365 Copilot usage report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ownership reassignment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Enhanced Agent Inventory Export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Model Context Protocol &amp; Unified Agent Management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Credit Capacity for SharePoint &amp; Tuning</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companion apps—People, Files, and Calendar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Team views in Copilot Dashboard</a:t>
            </a: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21AF793D-1A5D-33F8-37DC-496105CE68CA}"/>
              </a:ext>
              <a:ext uri="{C183D7F6-B498-43B3-948B-1728B52AA6E4}">
                <adec:decorative xmlns:adec="http://schemas.microsoft.com/office/drawing/2017/decorative" val="1"/>
              </a:ext>
            </a:extLst>
          </p:cNvPr>
          <p:cNvSpPr txBox="1"/>
          <p:nvPr/>
        </p:nvSpPr>
        <p:spPr>
          <a:xfrm>
            <a:off x="156606" y="5057148"/>
            <a:ext cx="5183686" cy="1575663"/>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89A6D29B-DB18-4468-F1C0-1C508E1A2939}"/>
              </a:ext>
            </a:extLst>
          </p:cNvPr>
          <p:cNvSpPr txBox="1"/>
          <p:nvPr/>
        </p:nvSpPr>
        <p:spPr>
          <a:xfrm>
            <a:off x="268055" y="4835549"/>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19E80DE6-77FF-A362-5909-818932F7C045}"/>
              </a:ext>
            </a:extLst>
          </p:cNvPr>
          <p:cNvSpPr txBox="1"/>
          <p:nvPr/>
        </p:nvSpPr>
        <p:spPr>
          <a:xfrm>
            <a:off x="61590" y="5235939"/>
            <a:ext cx="5279277" cy="138499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Employee Self-Service Agent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Surveys Agent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App Builder agent</a:t>
            </a:r>
          </a:p>
          <a:p>
            <a:pPr marL="105750" lvl="4">
              <a:lnSpc>
                <a:spcPct val="150000"/>
              </a:lnSpc>
              <a:defRPr/>
            </a:pP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Researcher updates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Introducing Researcher with Computer Use</a:t>
            </a:r>
            <a:endParaRPr lang="en-US" sz="14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621B7F3D-8CB7-46D9-9174-AE2B9987D425}"/>
              </a:ext>
            </a:extLst>
          </p:cNvPr>
          <p:cNvSpPr txBox="1"/>
          <p:nvPr/>
        </p:nvSpPr>
        <p:spPr>
          <a:xfrm>
            <a:off x="5591765" y="1087863"/>
            <a:ext cx="5111498"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FBED2D94-F8E8-6A7A-2E2E-3D288716BD62}"/>
              </a:ext>
            </a:extLst>
          </p:cNvPr>
          <p:cNvSpPr txBox="1"/>
          <p:nvPr/>
        </p:nvSpPr>
        <p:spPr>
          <a:xfrm>
            <a:off x="5288400" y="1412987"/>
            <a:ext cx="6618994" cy="500552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US" sz="1400" noProof="0" dirty="0">
                <a:latin typeface="Segoe UI" panose="020B0502040204020203" pitchFamily="34" charset="0"/>
                <a:cs typeface="Segoe UI" panose="020B0502040204020203" pitchFamily="34" charset="0"/>
              </a:rPr>
              <a:t>Copilot Chat quality Roadmap</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Session persistence enhancement for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Improving response accuracy for file-based questions</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 Agent recommendations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 will soon become the default model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is simplifying calendar management.</a:t>
            </a:r>
          </a:p>
          <a:p>
            <a:pPr marL="285750" lvl="4" indent="-180000">
              <a:lnSpc>
                <a:spcPct val="150000"/>
              </a:lnSpc>
              <a:buFont typeface="Arial" panose="020B0604020202020204" pitchFamily="34" charset="0"/>
              <a:buChar char="•"/>
              <a:defRPr/>
            </a:pPr>
            <a:r>
              <a:rPr lang="en-GB" sz="1400" noProof="0" dirty="0">
                <a:latin typeface="Segoe UI" panose="020B0502040204020203" pitchFamily="34" charset="0"/>
                <a:cs typeface="Segoe UI" panose="020B0502040204020203" pitchFamily="34" charset="0"/>
              </a:rPr>
              <a:t>Bing Web Cards</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Copilot Chat API</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AI Views in Microsoft 365 Copilot Search</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Copilot Search Enhancements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in Mobile File Preview</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Audio recap</a:t>
            </a:r>
            <a:r>
              <a:rPr lang="en-GB" sz="1400" dirty="0">
                <a:latin typeface="Segoe UI" panose="020B0502040204020203" pitchFamily="34" charset="0"/>
                <a:cs typeface="Segoe UI" panose="020B0502040204020203" pitchFamily="34" charset="0"/>
              </a:rPr>
              <a:t>new file summaries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Speaker notes and translation for Copilot in PowerPoint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Mode in Word</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Mode in Excel</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Meeting planning improvements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Teams Mode for Microsoft 365 Copilot</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Employees can use their personal Microsoft 365 subscriptions to access Copilot features at work</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771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07407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4.81481E-6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3.125E-6 -4.07407E-6 L 3.125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AB6ED6-DEE0-9A4B-0698-753458C34EB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0C0B5BF-D766-71B1-EE11-8F2F41DCF5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73C2176A-C4BC-D34B-BF7B-C1987E521676}"/>
              </a:ext>
              <a:ext uri="{C183D7F6-B498-43B3-948B-1728B52AA6E4}">
                <adec:decorative xmlns:adec="http://schemas.microsoft.com/office/drawing/2017/decorative" val="1"/>
              </a:ext>
            </a:extLst>
          </p:cNvPr>
          <p:cNvSpPr txBox="1"/>
          <p:nvPr/>
        </p:nvSpPr>
        <p:spPr>
          <a:xfrm>
            <a:off x="6410939" y="1328227"/>
            <a:ext cx="5699950"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56EBFC75-CBDC-F19D-B093-D507A35114DC}"/>
              </a:ext>
              <a:ext uri="{C183D7F6-B498-43B3-948B-1728B52AA6E4}">
                <adec:decorative xmlns:adec="http://schemas.microsoft.com/office/drawing/2017/decorative" val="1"/>
              </a:ext>
            </a:extLst>
          </p:cNvPr>
          <p:cNvSpPr txBox="1"/>
          <p:nvPr/>
        </p:nvSpPr>
        <p:spPr>
          <a:xfrm>
            <a:off x="156604" y="1328227"/>
            <a:ext cx="6097730"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60DE8E54-94D0-1433-5FC8-37BE6F2C1C38}"/>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November + December</a:t>
            </a: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p>
        </p:txBody>
      </p:sp>
      <p:pic>
        <p:nvPicPr>
          <p:cNvPr id="52" name="!Copilot">
            <a:extLst>
              <a:ext uri="{FF2B5EF4-FFF2-40B4-BE49-F238E27FC236}">
                <a16:creationId xmlns:a16="http://schemas.microsoft.com/office/drawing/2014/main" id="{66C6D854-E4E8-0E5A-EDFC-17BE19E0176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5202D06F-03AA-6B25-05F7-BAEB0BF1420B}"/>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D927E242-1A17-B0BA-CFE8-AE00FDBAD86D}"/>
              </a:ext>
            </a:extLst>
          </p:cNvPr>
          <p:cNvSpPr txBox="1"/>
          <p:nvPr/>
        </p:nvSpPr>
        <p:spPr>
          <a:xfrm>
            <a:off x="0" y="1393922"/>
            <a:ext cx="6254334"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reports and benchmarking for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Richer audit logs, baseline security mode, and organizational messages in Microsoft 365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Innovations in the SharePoint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Safeguards and remediations in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capabilities for AI admins from Ignite 2025</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Track Adoption Trends and Export Insights with Copilot and Agent Analytics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2E2E2FA4-B89B-851C-F1E7-1AE7DF6BEBFB}"/>
              </a:ext>
              <a:ext uri="{C183D7F6-B498-43B3-948B-1728B52AA6E4}">
                <adec:decorative xmlns:adec="http://schemas.microsoft.com/office/drawing/2017/decorative" val="1"/>
              </a:ext>
            </a:extLst>
          </p:cNvPr>
          <p:cNvSpPr txBox="1"/>
          <p:nvPr/>
        </p:nvSpPr>
        <p:spPr>
          <a:xfrm>
            <a:off x="156605" y="4725050"/>
            <a:ext cx="6097730"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CEFC2AD-CDFE-8994-9B15-027016491EC1}"/>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383F53C6-7FD4-8542-83E1-9EDC5DBD7D35}"/>
              </a:ext>
            </a:extLst>
          </p:cNvPr>
          <p:cNvSpPr txBox="1"/>
          <p:nvPr/>
        </p:nvSpPr>
        <p:spPr>
          <a:xfrm>
            <a:off x="0" y="4792668"/>
            <a:ext cx="6471409" cy="2123658"/>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noProof="0" dirty="0">
                <a:latin typeface="Segoe UI" panose="020B0502040204020203" pitchFamily="34" charset="0"/>
                <a:cs typeface="Segoe UI" panose="020B0502040204020203" pitchFamily="34" charset="0"/>
              </a:rPr>
              <a:t>New agents available</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People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Learning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Insight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Survey agent</a:t>
            </a:r>
          </a:p>
          <a:p>
            <a:pPr marL="742950" lvl="5" indent="-180000">
              <a:lnSpc>
                <a:spcPct val="150000"/>
              </a:lnSpc>
              <a:buFont typeface="Arial" panose="020B0604020202020204" pitchFamily="34" charset="0"/>
              <a:buChar char="•"/>
              <a:defRPr/>
            </a:pPr>
            <a:endParaRPr lang="en-GB" sz="16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noProof="0" dirty="0">
                <a:latin typeface="Segoe UI" panose="020B0502040204020203" pitchFamily="34" charset="0"/>
                <a:cs typeface="Segoe UI" panose="020B0502040204020203" pitchFamily="34" charset="0"/>
              </a:rPr>
              <a:t>Agent mode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a:t>
            </a:r>
            <a:endParaRPr lang="en-GB" sz="1600" noProof="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features in Facilitator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Enhancements to Channel Agent</a:t>
            </a: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BC673323-00E5-66FA-2C42-2FFB7BBB39D9}"/>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61429D2A-8CE2-1779-CD74-B586B76DDE36}"/>
              </a:ext>
            </a:extLst>
          </p:cNvPr>
          <p:cNvSpPr txBox="1"/>
          <p:nvPr/>
        </p:nvSpPr>
        <p:spPr>
          <a:xfrm>
            <a:off x="6471410" y="1475767"/>
            <a:ext cx="5435983" cy="494274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Work IQ enhancements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Improvements to quality and agent performance in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Updated navigation and search capabilities in the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Suggested references, student access, and OneNote availability for Copilot Notebooks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Unified experience, Entra authentication, agent update, and more for Copilot in Teams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Formula completion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Explanations and image editing for Copilot in PowerPoint</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CF399F15-C68F-B38D-4C58-771608BA5D71}"/>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C82C91BB-8693-8A7A-0E18-7DEE136AFE3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51B0F003-90FA-3308-E235-BE96A6E9D496}"/>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867427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74AB-8855-DB19-79DA-4F70FB6E5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06102-B8EA-7516-F227-D8FA39C7ADFE}"/>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GPT-5.2 in Microsoft 365 Copilot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7770F07-D518-A64F-382B-FCBB6AD55A74}"/>
              </a:ext>
              <a:ext uri="{C183D7F6-B498-43B3-948B-1728B52AA6E4}">
                <adec:decorative xmlns:adec="http://schemas.microsoft.com/office/drawing/2017/decorative" val="1"/>
              </a:ext>
            </a:extLst>
          </p:cNvPr>
          <p:cNvSpPr txBox="1"/>
          <p:nvPr/>
        </p:nvSpPr>
        <p:spPr>
          <a:xfrm>
            <a:off x="5838508" y="1389740"/>
            <a:ext cx="6051956" cy="44515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566FD9-CFBA-24BF-67E3-F02797B26B4E}"/>
              </a:ext>
            </a:extLst>
          </p:cNvPr>
          <p:cNvSpPr txBox="1">
            <a:spLocks/>
          </p:cNvSpPr>
          <p:nvPr/>
        </p:nvSpPr>
        <p:spPr>
          <a:xfrm>
            <a:off x="351287" y="1036860"/>
            <a:ext cx="531021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Microsoft 365 Copilot now includes GPT‑5.2, delivering stronger reasoning, faster everyday assistance, and deeper work‑grounded insights—securely, at scale.</a:t>
            </a:r>
          </a:p>
          <a:p>
            <a:pPr marL="0" indent="0" fontAlgn="t">
              <a:buNone/>
            </a:pPr>
            <a:endParaRPr lang="en-GB" sz="1600" dirty="0"/>
          </a:p>
          <a:p>
            <a:pPr fontAlgn="t"/>
            <a:r>
              <a:rPr lang="en-GB" sz="1600" b="1" dirty="0"/>
              <a:t>Smarter by design</a:t>
            </a:r>
            <a:br>
              <a:rPr lang="en-GB" sz="1600" dirty="0"/>
            </a:br>
            <a:r>
              <a:rPr lang="en-GB" sz="1600" dirty="0"/>
              <a:t>Combines advanced reasoning (</a:t>
            </a:r>
            <a:r>
              <a:rPr lang="en-GB" sz="1600" i="1" dirty="0"/>
              <a:t>GPT‑5.2 Thinking</a:t>
            </a:r>
            <a:r>
              <a:rPr lang="en-GB" sz="1600" dirty="0"/>
              <a:t>) with fast, efficient assistance (</a:t>
            </a:r>
            <a:r>
              <a:rPr lang="en-GB" sz="1600" i="1" dirty="0"/>
              <a:t>GPT‑5.2 Instant</a:t>
            </a:r>
            <a:r>
              <a:rPr lang="en-GB" sz="1600" dirty="0"/>
              <a:t>) for the right model, every task.</a:t>
            </a:r>
          </a:p>
          <a:p>
            <a:pPr fontAlgn="t"/>
            <a:endParaRPr lang="en-GB" sz="1600" dirty="0"/>
          </a:p>
          <a:p>
            <a:pPr fontAlgn="t"/>
            <a:r>
              <a:rPr lang="en-GB" sz="1600" b="1" dirty="0"/>
              <a:t>Grounded in your work</a:t>
            </a:r>
            <a:br>
              <a:rPr lang="en-GB" sz="1600" dirty="0"/>
            </a:br>
            <a:r>
              <a:rPr lang="en-GB" sz="1600" dirty="0"/>
              <a:t>Uses Work IQ to reason across meetings, emails, and documents for better insights, research, and planning.</a:t>
            </a:r>
          </a:p>
          <a:p>
            <a:pPr fontAlgn="t"/>
            <a:endParaRPr lang="en-GB" sz="1600" dirty="0"/>
          </a:p>
          <a:p>
            <a:pPr fontAlgn="t"/>
            <a:r>
              <a:rPr lang="en-GB" sz="1600" b="1" dirty="0"/>
              <a:t>Available across Copilot experiences</a:t>
            </a:r>
            <a:br>
              <a:rPr lang="en-GB" sz="1600" dirty="0"/>
            </a:br>
            <a:r>
              <a:rPr lang="en-GB" sz="1600" dirty="0"/>
              <a:t>Select GPT‑5.2 in Copilot Chat and Copilot Studio to power richer conversations and more capable agents.</a:t>
            </a:r>
          </a:p>
          <a:p>
            <a:pPr fontAlgn="t"/>
            <a:endParaRPr lang="en-GB" sz="1600" dirty="0"/>
          </a:p>
          <a:p>
            <a:pPr fontAlgn="t"/>
            <a:r>
              <a:rPr lang="en-GB" sz="1600" b="1" dirty="0"/>
              <a:t>Rolling out now</a:t>
            </a:r>
            <a:endParaRPr lang="en-GB" sz="1600" dirty="0"/>
          </a:p>
        </p:txBody>
      </p:sp>
      <p:sp>
        <p:nvSpPr>
          <p:cNvPr id="19" name="TextBox 18">
            <a:extLst>
              <a:ext uri="{FF2B5EF4-FFF2-40B4-BE49-F238E27FC236}">
                <a16:creationId xmlns:a16="http://schemas.microsoft.com/office/drawing/2014/main" id="{D0C82261-01C1-15D0-7E3B-4132A7B49B4F}"/>
              </a:ext>
            </a:extLst>
          </p:cNvPr>
          <p:cNvSpPr txBox="1"/>
          <p:nvPr/>
        </p:nvSpPr>
        <p:spPr>
          <a:xfrm>
            <a:off x="6209377" y="1217155"/>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GPT-5.2 in Microsoft 365 Copilot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Microsoft Copilot with a dropdown menu open in the upper-right corner showing response modes, clicking GPT-5.2.">
            <a:extLst>
              <a:ext uri="{FF2B5EF4-FFF2-40B4-BE49-F238E27FC236}">
                <a16:creationId xmlns:a16="http://schemas.microsoft.com/office/drawing/2014/main" id="{2475D4DC-D976-14FF-4DE0-14CFB30F200A}"/>
              </a:ext>
            </a:extLst>
          </p:cNvPr>
          <p:cNvPicPr>
            <a:picLocks noChangeAspect="1"/>
          </p:cNvPicPr>
          <p:nvPr/>
        </p:nvPicPr>
        <p:blipFill>
          <a:blip r:embed="rId3"/>
          <a:stretch>
            <a:fillRect/>
          </a:stretch>
        </p:blipFill>
        <p:spPr>
          <a:xfrm>
            <a:off x="6192514" y="1939534"/>
            <a:ext cx="5295879" cy="2978932"/>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0655F66-F859-4D6E-D85D-BE28A0081AD1}"/>
              </a:ext>
            </a:extLst>
          </p:cNvPr>
          <p:cNvSpPr txBox="1"/>
          <p:nvPr/>
        </p:nvSpPr>
        <p:spPr>
          <a:xfrm>
            <a:off x="6013964" y="5333068"/>
            <a:ext cx="5652977" cy="307777"/>
          </a:xfrm>
          <a:prstGeom prst="rect">
            <a:avLst/>
          </a:prstGeom>
          <a:noFill/>
        </p:spPr>
        <p:txBody>
          <a:bodyPr wrap="square">
            <a:spAutoFit/>
          </a:bodyPr>
          <a:lstStyle/>
          <a:p>
            <a:r>
              <a:rPr lang="en-US" sz="1400" dirty="0">
                <a:solidFill>
                  <a:srgbClr val="0070C0"/>
                </a:solidFill>
                <a:hlinkClick r:id="rId4">
                  <a:extLst>
                    <a:ext uri="{A12FA001-AC4F-418D-AE19-62706E023703}">
                      <ahyp:hlinkClr xmlns:ahyp="http://schemas.microsoft.com/office/drawing/2018/hyperlinkcolor" val="tx"/>
                    </a:ext>
                  </a:extLst>
                </a:hlinkClick>
              </a:rPr>
              <a:t>Available today: GPT-5.2 in Microsoft 365 Copilot | Microsoft 365 Blog</a:t>
            </a:r>
            <a:endParaRPr lang="en-US" sz="1400" dirty="0">
              <a:solidFill>
                <a:srgbClr val="0070C0"/>
              </a:solidFill>
            </a:endParaRPr>
          </a:p>
        </p:txBody>
      </p:sp>
    </p:spTree>
    <p:extLst>
      <p:ext uri="{BB962C8B-B14F-4D97-AF65-F5344CB8AC3E}">
        <p14:creationId xmlns:p14="http://schemas.microsoft.com/office/powerpoint/2010/main" val="1665033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68AA-442C-9DEE-ABC8-A80C9E3C8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E9342-B9E2-7085-9565-B795E87CF6B1}"/>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Voice chats reference memory in the Microsoft 365 Copilot app</a:t>
            </a:r>
            <a:endParaRPr lang="en-US"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E941B9C-C6D6-7AA1-049D-AB1D7A8F5FC5}"/>
              </a:ext>
              <a:ext uri="{C183D7F6-B498-43B3-948B-1728B52AA6E4}">
                <adec:decorative xmlns:adec="http://schemas.microsoft.com/office/drawing/2017/decorative" val="1"/>
              </a:ext>
            </a:extLst>
          </p:cNvPr>
          <p:cNvSpPr txBox="1"/>
          <p:nvPr/>
        </p:nvSpPr>
        <p:spPr>
          <a:xfrm>
            <a:off x="5505750" y="1389742"/>
            <a:ext cx="6384716"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CEF9CAD-78D4-1267-DD21-244EB4469FA3}"/>
              </a:ext>
            </a:extLst>
          </p:cNvPr>
          <p:cNvSpPr txBox="1">
            <a:spLocks/>
          </p:cNvSpPr>
          <p:nvPr/>
        </p:nvSpPr>
        <p:spPr>
          <a:xfrm>
            <a:off x="461764" y="1103539"/>
            <a:ext cx="463123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voice chats in the Microsoft 365 Copilot app can now use stored user memories to deliver more personalised, context‑aware responses.</a:t>
            </a:r>
          </a:p>
          <a:p>
            <a:pPr marL="0" indent="0" fontAlgn="t">
              <a:buNone/>
            </a:pPr>
            <a:endParaRPr lang="en-GB" sz="1800" b="1" dirty="0"/>
          </a:p>
          <a:p>
            <a:pPr fontAlgn="t"/>
            <a:r>
              <a:rPr lang="en-GB" sz="1800" b="1" dirty="0"/>
              <a:t>Personalized Context</a:t>
            </a:r>
            <a:r>
              <a:rPr lang="en-GB" sz="1800" dirty="0"/>
              <a:t> — Draws on existing memories from personalization settings for tailored answers.</a:t>
            </a:r>
          </a:p>
          <a:p>
            <a:pPr fontAlgn="t"/>
            <a:endParaRPr lang="en-GB" sz="1800" dirty="0"/>
          </a:p>
          <a:p>
            <a:pPr fontAlgn="t"/>
            <a:r>
              <a:rPr lang="en-GB" sz="1800" b="1" dirty="0"/>
              <a:t>Privacy Safeguards</a:t>
            </a:r>
            <a:r>
              <a:rPr lang="en-GB" sz="1800" dirty="0"/>
              <a:t> — Memories are used securely, with safeguards in place to protect user data and ensure responsible access.</a:t>
            </a:r>
          </a:p>
          <a:p>
            <a:pPr fontAlgn="t"/>
            <a:endParaRPr lang="en-GB" sz="1800" dirty="0"/>
          </a:p>
          <a:p>
            <a:pPr fontAlgn="t"/>
            <a:r>
              <a:rPr lang="en-GB" sz="1800" b="1" dirty="0"/>
              <a:t>Less Repetition</a:t>
            </a:r>
            <a:r>
              <a:rPr lang="en-GB" sz="1800" dirty="0"/>
              <a:t> — Reduces the need to restate known preferences or details.</a:t>
            </a:r>
          </a:p>
          <a:p>
            <a:pPr marL="0" indent="0" fontAlgn="t">
              <a:buNone/>
            </a:pPr>
            <a:endParaRPr lang="en-GB" sz="1800" dirty="0"/>
          </a:p>
        </p:txBody>
      </p:sp>
      <p:sp>
        <p:nvSpPr>
          <p:cNvPr id="19" name="TextBox 18">
            <a:extLst>
              <a:ext uri="{FF2B5EF4-FFF2-40B4-BE49-F238E27FC236}">
                <a16:creationId xmlns:a16="http://schemas.microsoft.com/office/drawing/2014/main" id="{34C2D3BD-F37C-8F87-12C4-65C1357B0A24}"/>
              </a:ext>
            </a:extLst>
          </p:cNvPr>
          <p:cNvSpPr txBox="1"/>
          <p:nvPr/>
        </p:nvSpPr>
        <p:spPr>
          <a:xfrm>
            <a:off x="5765181" y="1184370"/>
            <a:ext cx="5864843" cy="5931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M365 Copilot app: V</a:t>
            </a:r>
            <a:r>
              <a:rPr kumimoji="0" lang="en-GB" sz="1600" b="1" i="0" u="none" strike="noStrike" kern="1200" cap="none" spc="0" normalizeH="0" baseline="0" noProof="0" dirty="0" err="1">
                <a:ln w="3175">
                  <a:noFill/>
                </a:ln>
                <a:solidFill>
                  <a:srgbClr val="FFFFFF"/>
                </a:solidFill>
                <a:effectLst/>
                <a:uLnTx/>
                <a:uFillTx/>
                <a:latin typeface="Segoe UI Semibold" panose="020B0502040204020203" pitchFamily="34" charset="0"/>
                <a:ea typeface="+mn-ea"/>
                <a:cs typeface="Segoe UI Semibold" panose="020B0502040204020203" pitchFamily="34" charset="0"/>
              </a:rPr>
              <a:t>oice</a:t>
            </a: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 chats can now reference memory</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Image of Microsoft 365 Copilot Chat.">
            <a:extLst>
              <a:ext uri="{FF2B5EF4-FFF2-40B4-BE49-F238E27FC236}">
                <a16:creationId xmlns:a16="http://schemas.microsoft.com/office/drawing/2014/main" id="{BE81321A-FC32-2FB9-0E21-AB79A13D622C}"/>
              </a:ext>
            </a:extLst>
          </p:cNvPr>
          <p:cNvPicPr>
            <a:picLocks noChangeAspect="1"/>
          </p:cNvPicPr>
          <p:nvPr/>
        </p:nvPicPr>
        <p:blipFill>
          <a:blip r:embed="rId3"/>
          <a:stretch>
            <a:fillRect/>
          </a:stretch>
        </p:blipFill>
        <p:spPr>
          <a:xfrm>
            <a:off x="5966085" y="2218155"/>
            <a:ext cx="5475404" cy="306622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741D4B8-4569-15C3-B84C-DD8A76CB475F}"/>
              </a:ext>
            </a:extLst>
          </p:cNvPr>
          <p:cNvSpPr txBox="1"/>
          <p:nvPr/>
        </p:nvSpPr>
        <p:spPr>
          <a:xfrm>
            <a:off x="5832596" y="5601463"/>
            <a:ext cx="5864842" cy="307777"/>
          </a:xfrm>
          <a:prstGeom prst="rect">
            <a:avLst/>
          </a:prstGeom>
          <a:noFill/>
        </p:spPr>
        <p:txBody>
          <a:bodyPr wrap="square">
            <a:spAutoFit/>
          </a:bodyPr>
          <a:lstStyle/>
          <a:p>
            <a:pPr algn="ctr"/>
            <a:r>
              <a:rPr lang="en-GB" sz="1400" b="0" i="0" dirty="0">
                <a:solidFill>
                  <a:srgbClr val="1E1E1E"/>
                </a:solidFill>
                <a:effectLst/>
                <a:latin typeface="Segoe UI" panose="020B0502040204020203" pitchFamily="34" charset="0"/>
              </a:rPr>
              <a:t>This feature </a:t>
            </a:r>
            <a:r>
              <a:rPr lang="en-GB" sz="1400" b="0" i="0" dirty="0">
                <a:solidFill>
                  <a:schemeClr val="accent1">
                    <a:lumMod val="75000"/>
                  </a:schemeClr>
                </a:solidFill>
                <a:effectLst/>
                <a:latin typeface="Segoe UI" panose="020B0502040204020203" pitchFamily="34" charset="0"/>
                <a:hlinkClick r:id="rId4">
                  <a:extLst>
                    <a:ext uri="{A12FA001-AC4F-418D-AE19-62706E023703}">
                      <ahyp:hlinkClr xmlns:ahyp="http://schemas.microsoft.com/office/drawing/2018/hyperlinkcolor" val="tx"/>
                    </a:ext>
                  </a:extLst>
                </a:hlinkClick>
              </a:rPr>
              <a:t>rolled out in January</a:t>
            </a:r>
            <a:r>
              <a:rPr lang="en-GB" sz="1400" b="0" i="0" dirty="0">
                <a:solidFill>
                  <a:schemeClr val="accent1">
                    <a:lumMod val="75000"/>
                  </a:schemeClr>
                </a:solidFill>
                <a:effectLst/>
                <a:latin typeface="Segoe UI" panose="020B0502040204020203" pitchFamily="34" charset="0"/>
              </a:rPr>
              <a:t>.</a:t>
            </a:r>
            <a:endParaRPr lang="en-US" sz="1100" i="1" noProof="0" dirty="0">
              <a:solidFill>
                <a:schemeClr val="accent1">
                  <a:lumMod val="75000"/>
                </a:schemeClr>
              </a:solidFill>
            </a:endParaRPr>
          </a:p>
        </p:txBody>
      </p:sp>
      <p:sp>
        <p:nvSpPr>
          <p:cNvPr id="5" name="TextBox 4">
            <a:extLst>
              <a:ext uri="{FF2B5EF4-FFF2-40B4-BE49-F238E27FC236}">
                <a16:creationId xmlns:a16="http://schemas.microsoft.com/office/drawing/2014/main" id="{51C07E3B-1023-3C7A-B8F3-3881687B0EC5}"/>
              </a:ext>
            </a:extLst>
          </p:cNvPr>
          <p:cNvSpPr txBox="1"/>
          <p:nvPr/>
        </p:nvSpPr>
        <p:spPr>
          <a:xfrm>
            <a:off x="11153553" y="6189816"/>
            <a:ext cx="946298" cy="415498"/>
          </a:xfrm>
          <a:prstGeom prst="rect">
            <a:avLst/>
          </a:prstGeom>
          <a:noFill/>
        </p:spPr>
        <p:txBody>
          <a:bodyPr wrap="square">
            <a:sp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523204</a:t>
            </a:r>
          </a:p>
        </p:txBody>
      </p:sp>
    </p:spTree>
    <p:extLst>
      <p:ext uri="{BB962C8B-B14F-4D97-AF65-F5344CB8AC3E}">
        <p14:creationId xmlns:p14="http://schemas.microsoft.com/office/powerpoint/2010/main" val="192698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23A3-7BD4-D22D-D477-2765DDC5D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0737D-0341-4359-8D72-439248514C4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in Outlook mobile now offers an interactive voice experience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7C36B38-B97B-638F-62F0-84CF43FE9603}"/>
              </a:ext>
              <a:ext uri="{C183D7F6-B498-43B3-948B-1728B52AA6E4}">
                <adec:decorative xmlns:adec="http://schemas.microsoft.com/office/drawing/2017/decorative" val="1"/>
              </a:ext>
            </a:extLst>
          </p:cNvPr>
          <p:cNvSpPr txBox="1"/>
          <p:nvPr/>
        </p:nvSpPr>
        <p:spPr>
          <a:xfrm>
            <a:off x="5450305" y="1534389"/>
            <a:ext cx="6272144" cy="474275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9AB31B5-EDFF-4B79-C62D-7E0116B80D41}"/>
              </a:ext>
            </a:extLst>
          </p:cNvPr>
          <p:cNvSpPr txBox="1">
            <a:spLocks/>
          </p:cNvSpPr>
          <p:nvPr/>
        </p:nvSpPr>
        <p:spPr>
          <a:xfrm>
            <a:off x="524540" y="1119889"/>
            <a:ext cx="489089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Outlook mobile now offers hands‑free voice catch‑up that summarizes unread email and guides common actions.</a:t>
            </a:r>
          </a:p>
          <a:p>
            <a:pPr marL="0" indent="0" fontAlgn="t">
              <a:buNone/>
            </a:pPr>
            <a:endParaRPr lang="en-GB" sz="1800" dirty="0"/>
          </a:p>
          <a:p>
            <a:pPr fontAlgn="t"/>
            <a:r>
              <a:rPr lang="en-GB" sz="1800" b="1" dirty="0"/>
              <a:t>Hands‑free email catch‑up</a:t>
            </a:r>
            <a:br>
              <a:rPr lang="en-GB" sz="1800" dirty="0"/>
            </a:br>
            <a:r>
              <a:rPr lang="en-GB" sz="1800" dirty="0"/>
              <a:t>Copilot can summarise unread emails using voice, helping users quickly understand what needs attention.</a:t>
            </a:r>
          </a:p>
          <a:p>
            <a:pPr fontAlgn="t"/>
            <a:endParaRPr lang="en-GB" sz="1800" dirty="0"/>
          </a:p>
          <a:p>
            <a:pPr fontAlgn="t"/>
            <a:r>
              <a:rPr lang="en-GB" sz="1800" b="1" dirty="0"/>
              <a:t>Guided voice actions</a:t>
            </a:r>
            <a:br>
              <a:rPr lang="en-GB" sz="1800" dirty="0"/>
            </a:br>
            <a:r>
              <a:rPr lang="en-GB" sz="1800" dirty="0"/>
              <a:t>Users can draft replies, delete, archive, pin, or flag emails through voice commands, streamlining inbox management on the go.</a:t>
            </a:r>
          </a:p>
          <a:p>
            <a:pPr fontAlgn="t"/>
            <a:endParaRPr lang="en-GB" sz="1800" dirty="0"/>
          </a:p>
          <a:p>
            <a:pPr fontAlgn="t"/>
            <a:r>
              <a:rPr lang="en-GB" sz="1800" b="1" dirty="0"/>
              <a:t>Easy to access in Outlook mobile</a:t>
            </a:r>
            <a:br>
              <a:rPr lang="en-GB" sz="1800" dirty="0"/>
            </a:br>
            <a:r>
              <a:rPr lang="en-GB" sz="1800" dirty="0"/>
              <a:t>The experience is launched from the Outlook mobile home screen by opening Copilot and selecting </a:t>
            </a:r>
            <a:r>
              <a:rPr lang="en-GB" sz="1800" b="1" dirty="0"/>
              <a:t>“voice catch‑up.”</a:t>
            </a:r>
            <a:endParaRPr lang="en-GB" sz="1800" dirty="0"/>
          </a:p>
        </p:txBody>
      </p:sp>
      <p:sp>
        <p:nvSpPr>
          <p:cNvPr id="19" name="TextBox 18">
            <a:extLst>
              <a:ext uri="{FF2B5EF4-FFF2-40B4-BE49-F238E27FC236}">
                <a16:creationId xmlns:a16="http://schemas.microsoft.com/office/drawing/2014/main" id="{89F7F3B5-C079-5686-B483-61DA1D407926}"/>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in Outlook: Interactive voice experience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C80017E2-B64B-79B9-CAB6-C4520988F20F}"/>
              </a:ext>
            </a:extLst>
          </p:cNvPr>
          <p:cNvSpPr txBox="1"/>
          <p:nvPr/>
        </p:nvSpPr>
        <p:spPr>
          <a:xfrm>
            <a:off x="5929077" y="5680159"/>
            <a:ext cx="5314600" cy="523220"/>
          </a:xfrm>
          <a:prstGeom prst="rect">
            <a:avLst/>
          </a:prstGeom>
          <a:noFill/>
        </p:spPr>
        <p:txBody>
          <a:bodyPr wrap="square">
            <a:spAutoFit/>
          </a:bodyPr>
          <a:lstStyle/>
          <a:p>
            <a:pPr algn="ctr"/>
            <a:r>
              <a:rPr lang="en-GB" sz="1400" dirty="0"/>
              <a:t>This feature began rolling out on iOS in January and will roll out on Android in February.</a:t>
            </a:r>
            <a:endParaRPr lang="en-US" sz="1050" i="1" noProof="0" dirty="0">
              <a:solidFill>
                <a:srgbClr val="7030A0"/>
              </a:solidFill>
            </a:endParaRPr>
          </a:p>
        </p:txBody>
      </p:sp>
      <p:pic>
        <p:nvPicPr>
          <p:cNvPr id="3" name="Picture 2">
            <a:extLst>
              <a:ext uri="{FF2B5EF4-FFF2-40B4-BE49-F238E27FC236}">
                <a16:creationId xmlns:a16="http://schemas.microsoft.com/office/drawing/2014/main" id="{894530F4-1EA6-7107-39AE-CBCDD20BA16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749153" y="2000570"/>
            <a:ext cx="3639579" cy="3639579"/>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AB496CC-4BD0-E3DE-F0DF-718ADA2CBCF0}"/>
              </a:ext>
            </a:extLst>
          </p:cNvPr>
          <p:cNvSpPr txBox="1"/>
          <p:nvPr/>
        </p:nvSpPr>
        <p:spPr>
          <a:xfrm>
            <a:off x="11338963" y="6312986"/>
            <a:ext cx="921774" cy="430887"/>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MC1187805</a:t>
            </a:r>
          </a:p>
        </p:txBody>
      </p:sp>
    </p:spTree>
    <p:extLst>
      <p:ext uri="{BB962C8B-B14F-4D97-AF65-F5344CB8AC3E}">
        <p14:creationId xmlns:p14="http://schemas.microsoft.com/office/powerpoint/2010/main" val="351506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6698-CB12-0BAE-3A19-F7733E3BB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D60C6-67A3-2D63-6EF5-672B620E270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Implicit grounding on emails and text in Copilot Chat in Outlook</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2B08E47-2973-4B4F-FDD7-FCAD5F0FB20D}"/>
              </a:ext>
              <a:ext uri="{C183D7F6-B498-43B3-948B-1728B52AA6E4}">
                <adec:decorative xmlns:adec="http://schemas.microsoft.com/office/drawing/2017/decorative" val="1"/>
              </a:ext>
            </a:extLst>
          </p:cNvPr>
          <p:cNvSpPr txBox="1"/>
          <p:nvPr/>
        </p:nvSpPr>
        <p:spPr>
          <a:xfrm>
            <a:off x="5450305" y="1534389"/>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E729B6-282A-8F82-F204-724EC149AAED}"/>
              </a:ext>
            </a:extLst>
          </p:cNvPr>
          <p:cNvSpPr txBox="1">
            <a:spLocks/>
          </p:cNvSpPr>
          <p:nvPr/>
        </p:nvSpPr>
        <p:spPr>
          <a:xfrm>
            <a:off x="524539" y="1119889"/>
            <a:ext cx="474844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in Outlook now automatically uses the email content users are working on as context, improving accuracy and reducing manual steps.</a:t>
            </a:r>
          </a:p>
          <a:p>
            <a:pPr marL="0" indent="0" fontAlgn="t">
              <a:buNone/>
            </a:pPr>
            <a:endParaRPr lang="en-GB" sz="1800" dirty="0"/>
          </a:p>
          <a:p>
            <a:pPr fontAlgn="t"/>
            <a:r>
              <a:rPr lang="en-GB" sz="1800" b="1" dirty="0"/>
              <a:t>Auto Email Context</a:t>
            </a:r>
            <a:r>
              <a:rPr lang="en-GB" sz="1800" dirty="0"/>
              <a:t> — The open email is added as a grounding source in the prompt box.</a:t>
            </a:r>
          </a:p>
          <a:p>
            <a:pPr fontAlgn="t"/>
            <a:endParaRPr lang="en-GB" sz="1800" dirty="0"/>
          </a:p>
          <a:p>
            <a:pPr fontAlgn="t"/>
            <a:r>
              <a:rPr lang="en-GB" sz="1800" b="1" dirty="0"/>
              <a:t>Highlight Precision</a:t>
            </a:r>
            <a:r>
              <a:rPr lang="en-GB" sz="1800" dirty="0"/>
              <a:t> — Grounding updates to use only the highlighted text when selected.</a:t>
            </a:r>
          </a:p>
          <a:p>
            <a:pPr fontAlgn="t"/>
            <a:endParaRPr lang="en-GB" sz="1800" dirty="0"/>
          </a:p>
          <a:p>
            <a:pPr fontAlgn="t"/>
            <a:r>
              <a:rPr lang="en-GB" sz="1800" b="1" dirty="0"/>
              <a:t>Fewer Copy‑Paste Steps</a:t>
            </a:r>
            <a:r>
              <a:rPr lang="en-GB" sz="1800" dirty="0"/>
              <a:t> — Work faster with less manual context switching.</a:t>
            </a:r>
          </a:p>
        </p:txBody>
      </p:sp>
      <p:sp>
        <p:nvSpPr>
          <p:cNvPr id="19" name="TextBox 18">
            <a:extLst>
              <a:ext uri="{FF2B5EF4-FFF2-40B4-BE49-F238E27FC236}">
                <a16:creationId xmlns:a16="http://schemas.microsoft.com/office/drawing/2014/main" id="{69052BE8-2F40-369F-3934-139EC9079AC1}"/>
              </a:ext>
            </a:extLst>
          </p:cNvPr>
          <p:cNvSpPr txBox="1"/>
          <p:nvPr/>
        </p:nvSpPr>
        <p:spPr>
          <a:xfrm>
            <a:off x="5911644"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600" dirty="0">
                <a:solidFill>
                  <a:srgbClr val="FFFFFF"/>
                </a:solidFill>
                <a:latin typeface="Segoe UI Semibold" panose="020B0502040204020203" pitchFamily="34" charset="0"/>
                <a:cs typeface="Segoe UI Semibold" panose="020B0502040204020203" pitchFamily="34" charset="0"/>
              </a:rPr>
              <a:t>Copilot Chat in Outlook: </a:t>
            </a: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Implicit grounding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Screenshot of Outlook showing Copilot Chat pane">
            <a:extLst>
              <a:ext uri="{FF2B5EF4-FFF2-40B4-BE49-F238E27FC236}">
                <a16:creationId xmlns:a16="http://schemas.microsoft.com/office/drawing/2014/main" id="{E2360FA2-25CB-D738-E24D-7B85CA0FBF51}"/>
              </a:ext>
            </a:extLst>
          </p:cNvPr>
          <p:cNvPicPr>
            <a:picLocks noChangeAspect="1"/>
          </p:cNvPicPr>
          <p:nvPr/>
        </p:nvPicPr>
        <p:blipFill>
          <a:blip r:embed="rId3"/>
          <a:stretch>
            <a:fillRect/>
          </a:stretch>
        </p:blipFill>
        <p:spPr>
          <a:xfrm>
            <a:off x="5929077" y="2288914"/>
            <a:ext cx="5317065" cy="2977556"/>
          </a:xfrm>
          <a:prstGeom prst="rect">
            <a:avLst/>
          </a:prstGeom>
        </p:spPr>
      </p:pic>
      <p:sp>
        <p:nvSpPr>
          <p:cNvPr id="8" name="TextBox 7">
            <a:extLst>
              <a:ext uri="{FF2B5EF4-FFF2-40B4-BE49-F238E27FC236}">
                <a16:creationId xmlns:a16="http://schemas.microsoft.com/office/drawing/2014/main" id="{652031E8-4175-113B-D046-28F80D2E8970}"/>
              </a:ext>
            </a:extLst>
          </p:cNvPr>
          <p:cNvSpPr txBox="1"/>
          <p:nvPr/>
        </p:nvSpPr>
        <p:spPr>
          <a:xfrm>
            <a:off x="5929077" y="5586818"/>
            <a:ext cx="5314600" cy="307777"/>
          </a:xfrm>
          <a:prstGeom prst="rect">
            <a:avLst/>
          </a:prstGeom>
          <a:noFill/>
        </p:spPr>
        <p:txBody>
          <a:bodyPr wrap="square">
            <a:spAutoFit/>
          </a:bodyPr>
          <a:lstStyle/>
          <a:p>
            <a:pPr algn="ctr"/>
            <a:r>
              <a:rPr lang="en-GB" sz="1400" noProof="0" dirty="0"/>
              <a:t>This feature rolled out in December.</a:t>
            </a:r>
            <a:endParaRPr lang="en-US" sz="1100" i="1" noProof="0" dirty="0"/>
          </a:p>
        </p:txBody>
      </p:sp>
      <p:sp>
        <p:nvSpPr>
          <p:cNvPr id="7" name="TextBox 6">
            <a:extLst>
              <a:ext uri="{FF2B5EF4-FFF2-40B4-BE49-F238E27FC236}">
                <a16:creationId xmlns:a16="http://schemas.microsoft.com/office/drawing/2014/main" id="{4A31C93C-DE7D-9D82-AA07-1CCEE89110D3}"/>
              </a:ext>
            </a:extLst>
          </p:cNvPr>
          <p:cNvSpPr txBox="1"/>
          <p:nvPr/>
        </p:nvSpPr>
        <p:spPr>
          <a:xfrm>
            <a:off x="11243677" y="6277148"/>
            <a:ext cx="88781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MC1223826</a:t>
            </a:r>
          </a:p>
        </p:txBody>
      </p:sp>
    </p:spTree>
    <p:extLst>
      <p:ext uri="{BB962C8B-B14F-4D97-AF65-F5344CB8AC3E}">
        <p14:creationId xmlns:p14="http://schemas.microsoft.com/office/powerpoint/2010/main" val="294105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6EA0-56B8-E5A1-31DF-A556F7D2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5B76-B176-0D15-64FF-AAF5648DA6C4}"/>
              </a:ext>
            </a:extLst>
          </p:cNvPr>
          <p:cNvSpPr>
            <a:spLocks noGrp="1"/>
          </p:cNvSpPr>
          <p:nvPr>
            <p:ph type="title"/>
          </p:nvPr>
        </p:nvSpPr>
        <p:spPr>
          <a:xfrm>
            <a:off x="578783" y="505895"/>
            <a:ext cx="10363195" cy="775597"/>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Chat in Outlook: Common email triage actions using natural language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12F2795-5E06-A63A-7156-2EEA327BC485}"/>
              </a:ext>
              <a:ext uri="{C183D7F6-B498-43B3-948B-1728B52AA6E4}">
                <adec:decorative xmlns:adec="http://schemas.microsoft.com/office/drawing/2017/decorative" val="1"/>
              </a:ext>
            </a:extLst>
          </p:cNvPr>
          <p:cNvSpPr txBox="1"/>
          <p:nvPr/>
        </p:nvSpPr>
        <p:spPr>
          <a:xfrm>
            <a:off x="5450305" y="1514023"/>
            <a:ext cx="6272144" cy="459230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C890C2-391B-E9C5-6148-17EDB24B57BA}"/>
              </a:ext>
            </a:extLst>
          </p:cNvPr>
          <p:cNvSpPr txBox="1">
            <a:spLocks/>
          </p:cNvSpPr>
          <p:nvPr/>
        </p:nvSpPr>
        <p:spPr>
          <a:xfrm>
            <a:off x="578783" y="1327638"/>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Users can perform common email triage using natural‑language prompts in Copilot Chat across Outlook and the Microsoft 365 Copilot app.</a:t>
            </a:r>
          </a:p>
          <a:p>
            <a:pPr marL="0" indent="0" fontAlgn="t">
              <a:buNone/>
            </a:pPr>
            <a:endParaRPr lang="en-GB" sz="1800" b="1" dirty="0"/>
          </a:p>
          <a:p>
            <a:pPr fontAlgn="t"/>
            <a:r>
              <a:rPr lang="en-GB" sz="1800" b="1" dirty="0"/>
              <a:t>Natural‑language email actions </a:t>
            </a:r>
            <a:r>
              <a:rPr lang="en-GB" sz="1800" dirty="0"/>
              <a:t>— Mark read/unread, pin/unpin, flag/unflag, and archive by asking.</a:t>
            </a:r>
          </a:p>
          <a:p>
            <a:pPr fontAlgn="t"/>
            <a:endParaRPr lang="en-GB" sz="1800" dirty="0"/>
          </a:p>
          <a:p>
            <a:pPr fontAlgn="t"/>
            <a:r>
              <a:rPr lang="en-GB" sz="1800" b="1" dirty="0"/>
              <a:t>Organized Faster</a:t>
            </a:r>
            <a:r>
              <a:rPr lang="en-GB" sz="1800" dirty="0"/>
              <a:t> — Clear inboxes and prioritize messages with fewer clicks.</a:t>
            </a:r>
          </a:p>
          <a:p>
            <a:pPr fontAlgn="t"/>
            <a:endParaRPr lang="en-GB" sz="1800" dirty="0"/>
          </a:p>
          <a:p>
            <a:pPr fontAlgn="t"/>
            <a:r>
              <a:rPr lang="en-GB" sz="1800" b="1" dirty="0"/>
              <a:t>Cross‑App Use</a:t>
            </a:r>
            <a:r>
              <a:rPr lang="en-GB" sz="1800" dirty="0"/>
              <a:t> — Works in Outlook and the Microsoft 365 Copilot app for consistent control.</a:t>
            </a:r>
          </a:p>
        </p:txBody>
      </p:sp>
      <p:sp>
        <p:nvSpPr>
          <p:cNvPr id="19" name="TextBox 18">
            <a:extLst>
              <a:ext uri="{FF2B5EF4-FFF2-40B4-BE49-F238E27FC236}">
                <a16:creationId xmlns:a16="http://schemas.microsoft.com/office/drawing/2014/main" id="{93811C3C-45EC-0CF5-3E77-A83077028B9D}"/>
              </a:ext>
            </a:extLst>
          </p:cNvPr>
          <p:cNvSpPr txBox="1"/>
          <p:nvPr/>
        </p:nvSpPr>
        <p:spPr>
          <a:xfrm>
            <a:off x="5682112" y="1340489"/>
            <a:ext cx="5711928" cy="48527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Chat: Common email triage actions using </a:t>
            </a:r>
          </a:p>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natural language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computer screenshot of the Outlook app with a Copilot Chat window open and working on pinning emails.">
            <a:extLst>
              <a:ext uri="{FF2B5EF4-FFF2-40B4-BE49-F238E27FC236}">
                <a16:creationId xmlns:a16="http://schemas.microsoft.com/office/drawing/2014/main" id="{307707EF-DC18-8330-3D84-4DC4426F3566}"/>
              </a:ext>
            </a:extLst>
          </p:cNvPr>
          <p:cNvPicPr>
            <a:picLocks noChangeAspect="1"/>
          </p:cNvPicPr>
          <p:nvPr/>
        </p:nvPicPr>
        <p:blipFill>
          <a:blip r:embed="rId3"/>
          <a:stretch>
            <a:fillRect/>
          </a:stretch>
        </p:blipFill>
        <p:spPr>
          <a:xfrm>
            <a:off x="5682111" y="2053058"/>
            <a:ext cx="5808531" cy="329091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076B0DF-BE33-0B33-9333-A85C901B546F}"/>
              </a:ext>
            </a:extLst>
          </p:cNvPr>
          <p:cNvSpPr txBox="1"/>
          <p:nvPr/>
        </p:nvSpPr>
        <p:spPr>
          <a:xfrm>
            <a:off x="5911643" y="5571266"/>
            <a:ext cx="5314600" cy="307777"/>
          </a:xfrm>
          <a:prstGeom prst="rect">
            <a:avLst/>
          </a:prstGeom>
          <a:noFill/>
        </p:spPr>
        <p:txBody>
          <a:bodyPr wrap="square">
            <a:spAutoFit/>
          </a:bodyPr>
          <a:lstStyle/>
          <a:p>
            <a:pPr algn="ctr"/>
            <a:r>
              <a:rPr lang="en-GB" sz="1400" dirty="0"/>
              <a:t>This feature began rolling out in December.</a:t>
            </a:r>
          </a:p>
        </p:txBody>
      </p:sp>
      <p:sp>
        <p:nvSpPr>
          <p:cNvPr id="6" name="TextBox 5">
            <a:extLst>
              <a:ext uri="{FF2B5EF4-FFF2-40B4-BE49-F238E27FC236}">
                <a16:creationId xmlns:a16="http://schemas.microsoft.com/office/drawing/2014/main" id="{18CCEE05-1064-A30B-5E0C-77A61D472F1E}"/>
              </a:ext>
            </a:extLst>
          </p:cNvPr>
          <p:cNvSpPr txBox="1"/>
          <p:nvPr/>
        </p:nvSpPr>
        <p:spPr>
          <a:xfrm>
            <a:off x="11252845" y="6277148"/>
            <a:ext cx="939207"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MC1193695</a:t>
            </a:r>
          </a:p>
        </p:txBody>
      </p:sp>
    </p:spTree>
    <p:extLst>
      <p:ext uri="{BB962C8B-B14F-4D97-AF65-F5344CB8AC3E}">
        <p14:creationId xmlns:p14="http://schemas.microsoft.com/office/powerpoint/2010/main" val="234036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5.xml><?xml version="1.0" encoding="utf-8"?>
<a:theme xmlns:a="http://schemas.openxmlformats.org/drawingml/2006/main" name="4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Microsoft 365 Template Light">
  <a:themeElements>
    <a:clrScheme name="PRDefault">
      <a:dk1>
        <a:srgbClr val="091F2C"/>
      </a:dk1>
      <a:lt1>
        <a:srgbClr val="FFF8F3"/>
      </a:lt1>
      <a:dk2>
        <a:srgbClr val="091F2C"/>
      </a:dk2>
      <a:lt2>
        <a:srgbClr val="E8E6DF"/>
      </a:lt2>
      <a:accent1>
        <a:srgbClr val="225B62"/>
      </a:accent1>
      <a:accent2>
        <a:srgbClr val="2A446F"/>
      </a:accent2>
      <a:accent3>
        <a:srgbClr val="702573"/>
      </a:accent3>
      <a:accent4>
        <a:srgbClr val="FFA38B"/>
      </a:accent4>
      <a:accent5>
        <a:srgbClr val="8DE971"/>
      </a:accent5>
      <a:accent6>
        <a:srgbClr val="FFE399"/>
      </a:accent6>
      <a:hlink>
        <a:srgbClr val="1E3BCC"/>
      </a:hlink>
      <a:folHlink>
        <a:srgbClr val="1E3BCC"/>
      </a:folHlink>
    </a:clrScheme>
    <a:fontScheme name="Microsoft 365">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7150" cap="flat" cmpd="sng" algn="ctr">
          <a:solidFill>
            <a:srgbClr val="FFBD00"/>
          </a:solidFill>
          <a:prstDash val="solid"/>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marL="0" marR="0" indent="0" algn="ctr" defTabSz="932472" eaLnBrk="1" fontAlgn="base" latinLnBrk="0" hangingPunct="1">
          <a:lnSpc>
            <a:spcPct val="90000"/>
          </a:lnSpc>
          <a:spcBef>
            <a:spcPct val="0"/>
          </a:spcBef>
          <a:spcAft>
            <a:spcPct val="0"/>
          </a:spcAft>
          <a:buClrTx/>
          <a:buSzTx/>
          <a:buFontTx/>
          <a:buNone/>
          <a:tabLst/>
          <a:defRPr kumimoji="0" sz="2400" b="0" i="0" u="none" strike="noStrike" kern="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defRPr>
        </a:defPPr>
      </a:lstStyle>
    </a:spDef>
    <a:lnDef>
      <a:spPr>
        <a:noFill/>
        <a:ln w="57150" cap="flat" cmpd="sng" algn="ctr">
          <a:solidFill>
            <a:srgbClr val="FFBD00"/>
          </a:solidFill>
          <a:prstDash val="solid"/>
          <a:headEnd type="none" w="med" len="med"/>
          <a:tailEnd type="none" w="med" len="med"/>
        </a:ln>
        <a:effectLst/>
      </a:spPr>
      <a:bodyPr/>
      <a:lst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_template_v09.potx" id="{B82214A9-21D3-41B7-9840-190BF918AD7D}" vid="{EDB60C7D-238C-45E6-878C-CB51F099DC0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9FECEC96-5979-4EDF-AC81-835C3DEFEA53}">
  <we:reference id="wa104381526" version="1.0.0.2" store="en-US" storeType="OMEX"/>
  <we:alternateReferences>
    <we:reference id="WA104381526" version="1.0.0.2" store="WA104381526" storeType="OMEX"/>
  </we:alternateReferences>
  <we:properties>
    <we:property name="FormID" value="&quot;v4j5cvGGr0GRqy180BHbR_NTQNdOCXRIugBi8qtpOzpUOE9HWVZFR0ZMNDYzTlpaQTBQM0JRUk43MS4u&quot;"/>
    <we:property name="FormMode" value="&quot;Runtime&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Owner xmlns="d6c6fe15-d90d-49f3-937e-f318cae44aa6">
      <UserInfo>
        <DisplayName>Martin Boam</DisplayName>
        <AccountId>1805</AccountId>
        <AccountType/>
      </UserInfo>
    </Owner>
    <Topic xmlns="d6c6fe15-d90d-49f3-937e-f318cae44aa6">
      <Value>Copilot</Value>
    </Topic>
    <Resource_x0020_type xmlns="d6c6fe15-d90d-49f3-937e-f318cae44aa6" xsi:nil="true"/>
    <Security_x002c__x0020_Compliance_x002c__x0020__x0026__x0020_Identity_x0020_subtopic xmlns="d6c6fe15-d90d-49f3-937e-f318cae44aa6" xsi:nil="true"/>
    <lcf76f155ced4ddcb4097134ff3c332f xmlns="d6c6fe15-d90d-49f3-937e-f318cae44aa6">
      <Terms xmlns="http://schemas.microsoft.com/office/infopath/2007/PartnerControls"/>
    </lcf76f155ced4ddcb4097134ff3c332f>
    <_ip_UnifiedCompliancePolicyProperties xmlns="http://schemas.microsoft.com/sharepoint/v3" xsi:nil="true"/>
    <Description xmlns="d6c6fe15-d90d-49f3-937e-f318cae44aa6" xsi:nil="true"/>
    <Ticket_x0020_Number xmlns="d6c6fe15-d90d-49f3-937e-f318cae44aa6">4839</Ticket_x0020_Number>
    <Teamssubtopic xmlns="d6c6fe15-d90d-49f3-937e-f318cae44aa6" xsi:nil="true"/>
    <TaxCatchAll xmlns="230e9df3-be65-4c73-a93b-d1236ebd67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9778E09143CF4FB8167E0D38CBEC68" ma:contentTypeVersion="28" ma:contentTypeDescription="Create a new document." ma:contentTypeScope="" ma:versionID="91723fd8b4b0ad3c87d5b35574caf74d">
  <xsd:schema xmlns:xsd="http://www.w3.org/2001/XMLSchema" xmlns:xs="http://www.w3.org/2001/XMLSchema" xmlns:p="http://schemas.microsoft.com/office/2006/metadata/properties" xmlns:ns1="http://schemas.microsoft.com/sharepoint/v3" xmlns:ns2="d6c6fe15-d90d-49f3-937e-f318cae44aa6" xmlns:ns3="230e9df3-be65-4c73-a93b-d1236ebd677e" xmlns:ns4="99b6429f-2bb1-4f8b-b013-422cb7c5f309" targetNamespace="http://schemas.microsoft.com/office/2006/metadata/properties" ma:root="true" ma:fieldsID="a20a5d8ce6494db306215e282db60e19" ns1:_="" ns2:_="" ns3:_="" ns4:_="">
    <xsd:import namespace="http://schemas.microsoft.com/sharepoint/v3"/>
    <xsd:import namespace="d6c6fe15-d90d-49f3-937e-f318cae44aa6"/>
    <xsd:import namespace="230e9df3-be65-4c73-a93b-d1236ebd677e"/>
    <xsd:import namespace="99b6429f-2bb1-4f8b-b013-422cb7c5f309"/>
    <xsd:element name="properties">
      <xsd:complexType>
        <xsd:sequence>
          <xsd:element name="documentManagement">
            <xsd:complexType>
              <xsd:all>
                <xsd:element ref="ns2:Ticket_x0020_Number"/>
                <xsd:element ref="ns2:Description" minOccurs="0"/>
                <xsd:element ref="ns2:Owner"/>
                <xsd:element ref="ns2:Resource_x0020_type" minOccurs="0"/>
                <xsd:element ref="ns2:Topic" minOccurs="0"/>
                <xsd:element ref="ns2:Teamssubtopic" minOccurs="0"/>
                <xsd:element ref="ns2:Security_x002c__x0020_Compliance_x002c__x0020__x0026__x0020_Identity_x0020_subtopic" minOccurs="0"/>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4:SharedWithUsers" minOccurs="0"/>
                <xsd:element ref="ns4:SharedWithDetails" minOccurs="0"/>
                <xsd:element ref="ns1:_ip_UnifiedCompliancePolicyProperties" minOccurs="0"/>
                <xsd:element ref="ns1:_ip_UnifiedCompliancePolicyUIAction" minOccurs="0"/>
                <xsd:element ref="ns2:MediaServiceSearchProperties" minOccurs="0"/>
                <xsd:element ref="ns2:MediaServiceDocTag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9" nillable="true" ma:displayName="Unified Compliance Policy Properties" ma:hidden="true" ma:internalName="_ip_UnifiedCompliancePolicyProperties">
      <xsd:simpleType>
        <xsd:restriction base="dms:Note"/>
      </xsd:simpleType>
    </xsd:element>
    <xsd:element name="_ip_UnifiedCompliancePolicyUIAction" ma:index="3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c6fe15-d90d-49f3-937e-f318cae44aa6" elementFormDefault="qualified">
    <xsd:import namespace="http://schemas.microsoft.com/office/2006/documentManagement/types"/>
    <xsd:import namespace="http://schemas.microsoft.com/office/infopath/2007/PartnerControls"/>
    <xsd:element name="Ticket_x0020_Number" ma:index="1" ma:displayName="Ticket Number" ma:description="Enter the Request ID from your request submission." ma:internalName="Ticket_x0020_Number">
      <xsd:simpleType>
        <xsd:restriction base="dms:Text">
          <xsd:maxLength value="4"/>
        </xsd:restriction>
      </xsd:simpleType>
    </xsd:element>
    <xsd:element name="Description" ma:index="3" nillable="true" ma:displayName="Description" ma:format="Dropdown" ma:internalName="Description">
      <xsd:simpleType>
        <xsd:restriction base="dms:Note">
          <xsd:maxLength value="255"/>
        </xsd:restriction>
      </xsd:simpleType>
    </xsd:element>
    <xsd:element name="Owner" ma:index="4" ma:displayName="FTE Owner" ma:format="Dropdown" ma:list="UserInfo" ma:SharePointGroup="0" ma:internalName="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Resource_x0020_type" ma:index="5" nillable="true" ma:displayName="Resource type" ma:format="Dropdown" ma:internalName="Resource_x0020_type">
      <xsd:simpleType>
        <xsd:restriction base="dms:Choice">
          <xsd:enumeration value="Hidden"/>
          <xsd:enumeration value="Marketing Materials"/>
          <xsd:enumeration value="Sales Tools"/>
          <xsd:enumeration value="Success Stories/Case Studies"/>
          <xsd:enumeration value="Practice Development"/>
          <xsd:enumeration value="Workshops"/>
          <xsd:enumeration value="FAQ"/>
        </xsd:restriction>
      </xsd:simpleType>
    </xsd:element>
    <xsd:element name="Topic" ma:index="6" nillable="true" ma:displayName="Topic" ma:format="Dropdown" ma:internalName="Topic" ma:requiredMultiChoice="true">
      <xsd:complexType>
        <xsd:complexContent>
          <xsd:extension base="dms:MultiChoice">
            <xsd:sequence>
              <xsd:element name="Value" maxOccurs="unbounded" minOccurs="0" nillable="true">
                <xsd:simpleType>
                  <xsd:restriction base="dms:Choice">
                    <xsd:enumeration value="Hidden"/>
                    <xsd:enumeration value="Microsoft 365"/>
                    <xsd:enumeration value="Copilot"/>
                    <xsd:enumeration value="Teams"/>
                    <xsd:enumeration value="Employee Experience"/>
                    <xsd:enumeration value="Endpoint Management"/>
                    <xsd:enumeration value="Frontline Worker"/>
                    <xsd:enumeration value="Security"/>
                    <xsd:enumeration value="CSP"/>
                    <xsd:enumeration value="SMB"/>
                    <xsd:enumeration value="ISV"/>
                  </xsd:restriction>
                </xsd:simpleType>
              </xsd:element>
            </xsd:sequence>
          </xsd:extension>
        </xsd:complexContent>
      </xsd:complexType>
    </xsd:element>
    <xsd:element name="Teamssubtopic" ma:index="7" nillable="true" ma:displayName="Teams subtopic" ma:format="RadioButtons" ma:internalName="Teamssubtopic">
      <xsd:simpleType>
        <xsd:restriction base="dms:Choice">
          <xsd:enumeration value="Teams Meetings"/>
          <xsd:enumeration value="Teams Phone"/>
          <xsd:enumeration value="Teams Premium"/>
          <xsd:enumeration value="Teams Rooms"/>
        </xsd:restriction>
      </xsd:simpleType>
    </xsd:element>
    <xsd:element name="Security_x002c__x0020_Compliance_x002c__x0020__x0026__x0020_Identity_x0020_subtopic" ma:index="8" nillable="true" ma:displayName="Endpoint Management subtopic" ma:format="Dropdown" ma:internalName="Security_x002c__x0020_Compliance_x002c__x0020__x0026__x0020_Identity_x0020_subtopic">
      <xsd:simpleType>
        <xsd:restriction base="dms:Choice">
          <xsd:enumeration value="Intune"/>
          <xsd:enumeration value="Windows"/>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DocTags" ma:index="32" nillable="true" ma:displayName="MediaServiceDocTags" ma:hidden="true" ma:internalName="MediaServiceDocTag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e847729-6ebe-44fc-9437-6c532099daf1}" ma:internalName="TaxCatchAll" ma:showField="CatchAllData" ma:web="99b6429f-2bb1-4f8b-b013-422cb7c5f3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9b6429f-2bb1-4f8b-b013-422cb7c5f309"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72C0E2-E2A6-4F25-BE61-F36EE2AADFE6}">
  <ds:schemaRefs>
    <ds:schemaRef ds:uri="http://schemas.microsoft.com/office/2006/metadata/properties"/>
    <ds:schemaRef ds:uri="http://schemas.microsoft.com/office/infopath/2007/PartnerControls"/>
    <ds:schemaRef ds:uri="http://schemas.microsoft.com/sharepoint/v3"/>
    <ds:schemaRef ds:uri="d6c6fe15-d90d-49f3-937e-f318cae44aa6"/>
    <ds:schemaRef ds:uri="230e9df3-be65-4c73-a93b-d1236ebd677e"/>
  </ds:schemaRefs>
</ds:datastoreItem>
</file>

<file path=customXml/itemProps2.xml><?xml version="1.0" encoding="utf-8"?>
<ds:datastoreItem xmlns:ds="http://schemas.openxmlformats.org/officeDocument/2006/customXml" ds:itemID="{479FDA66-5997-42CE-B07C-D7A1F7AE1D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c6fe15-d90d-49f3-937e-f318cae44aa6"/>
    <ds:schemaRef ds:uri="230e9df3-be65-4c73-a93b-d1236ebd677e"/>
    <ds:schemaRef ds:uri="99b6429f-2bb1-4f8b-b013-422cb7c5f3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E271D4-7C1E-4318-AEE5-EB5E6E98CEDD}">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1650</TotalTime>
  <Words>10532</Words>
  <Application>Microsoft Office PowerPoint</Application>
  <PresentationFormat>Widescreen</PresentationFormat>
  <Paragraphs>900</Paragraphs>
  <Slides>46</Slides>
  <Notes>43</Notes>
  <HiddenSlides>12</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46</vt:i4>
      </vt:variant>
    </vt:vector>
  </HeadingPairs>
  <TitlesOfParts>
    <vt:vector size="64" baseType="lpstr">
      <vt:lpstr>-apple-system</vt:lpstr>
      <vt:lpstr>Aptos</vt:lpstr>
      <vt:lpstr>Arial</vt:lpstr>
      <vt:lpstr>Calibri</vt:lpstr>
      <vt:lpstr>Segoe Sans Display</vt:lpstr>
      <vt:lpstr>Segoe Sans Display Semibold</vt:lpstr>
      <vt:lpstr>Segoe UI</vt:lpstr>
      <vt:lpstr>Segoe UI Light</vt:lpstr>
      <vt:lpstr>Segoe UI Semibold</vt:lpstr>
      <vt:lpstr>Segoe UI Variable Display Semibold</vt:lpstr>
      <vt:lpstr>Segoe UI Variable Display Semibold</vt:lpstr>
      <vt:lpstr>Wingdings</vt:lpstr>
      <vt:lpstr>LIGHT GRAY TEMPLATE</vt:lpstr>
      <vt:lpstr>1_LIGHT GRAY TEMPLATE</vt:lpstr>
      <vt:lpstr>3_Microsoft 365 Template</vt:lpstr>
      <vt:lpstr>White template</vt:lpstr>
      <vt:lpstr>4_Microsoft 365 Template</vt:lpstr>
      <vt:lpstr>Microsoft 365 Template Light</vt:lpstr>
      <vt:lpstr>What’s new in  Microsoft 365 Copilot</vt:lpstr>
      <vt:lpstr>What's new in Microsoft 365 Copilot</vt:lpstr>
      <vt:lpstr>What’s new in Microsoft 365 Copilot  January 2026</vt:lpstr>
      <vt:lpstr>User capabilities</vt:lpstr>
      <vt:lpstr>GPT-5.2 in Microsoft 365 Copilot</vt:lpstr>
      <vt:lpstr>Voice chats reference memory in the Microsoft 365 Copilot app</vt:lpstr>
      <vt:lpstr>Copilot in Outlook mobile now offers an interactive voice experience</vt:lpstr>
      <vt:lpstr>Implicit grounding on emails and text in Copilot Chat in Outlook</vt:lpstr>
      <vt:lpstr>Copilot Chat in Outlook: Common email triage actions using natural language</vt:lpstr>
      <vt:lpstr>Set up automatic replies using natural language</vt:lpstr>
      <vt:lpstr>Locally stored modern workbooks for Copilot in Excel</vt:lpstr>
      <vt:lpstr>View-only mode for Copilot in PowerPoint</vt:lpstr>
      <vt:lpstr>Automatically use approved enterprise assets for  Copilot in PowerPoint</vt:lpstr>
      <vt:lpstr>Users now have more control when creating presentations with Copilot in PowerPoint. </vt:lpstr>
      <vt:lpstr>General availability of source specific filters in Copilot Search</vt:lpstr>
      <vt:lpstr>Copilot in Outlook (new Outlook for Windows and Web): Proactively RSVP to meetings and remove cancelled meetings in Outlook</vt:lpstr>
      <vt:lpstr>Unified Plus Menu in Copilot Chat</vt:lpstr>
      <vt:lpstr>Agents</vt:lpstr>
      <vt:lpstr>Agent mode in Word, Excel, and PowerPoint</vt:lpstr>
      <vt:lpstr>Word, Excel, and PowerPoint Agents from Copilot Chat</vt:lpstr>
      <vt:lpstr>Ground Agents on a Copilot Notebook</vt:lpstr>
      <vt:lpstr>Copilot Control System</vt:lpstr>
      <vt:lpstr>Expanded availability of Copilot Chat Insights in Copilot Dashboard</vt:lpstr>
      <vt:lpstr>Drive secure adoption of Copilot with Microsoft Purview</vt:lpstr>
      <vt:lpstr>Redesigned Copilot overview page in the Microsoft 365 admin center</vt:lpstr>
      <vt:lpstr>A new Copilot readiness page in the Microsoft 365 admin center</vt:lpstr>
      <vt:lpstr>Accelerating Microsoft 365 Copilot Adoption with Automated Readiness Assessment</vt:lpstr>
      <vt:lpstr>General availability of Microsoft 365 Copilot Business</vt:lpstr>
      <vt:lpstr>Microsoft 365 Copilot release notes</vt:lpstr>
      <vt:lpstr>Microsoft 365 Copilot release notes – January 2026</vt:lpstr>
      <vt:lpstr>Microsoft 365 Copilot release notes – December 2025</vt:lpstr>
      <vt:lpstr>Microsoft 365 Copilot release notes – November 2025</vt:lpstr>
      <vt:lpstr>Microsoft 365 Copilot Public Roadmap  Changes this month</vt:lpstr>
      <vt:lpstr>Microsoft 365 Copilot Public Roadmap   </vt:lpstr>
      <vt:lpstr>Microsoft 365 Copilot Public Roadmap  </vt:lpstr>
      <vt:lpstr>Microsoft 365 Copilot Public Roadmap </vt:lpstr>
      <vt:lpstr>Thank you 👏</vt:lpstr>
      <vt:lpstr>Feedback Form</vt:lpstr>
      <vt:lpstr>Resources</vt:lpstr>
      <vt:lpstr>Whats new in Copilot Studio</vt:lpstr>
      <vt:lpstr>What's new in Copilot Studio  </vt:lpstr>
      <vt:lpstr>What's new in Frontier</vt:lpstr>
      <vt:lpstr>What's new in Frontier </vt:lpstr>
      <vt:lpstr>Microsoft 365 Copilot  September 2025</vt:lpstr>
      <vt:lpstr>Microsoft 365 Copilot  October 2025</vt:lpstr>
      <vt:lpstr>Microsoft 365 Copilot  November + December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Microsoft 365 Copilot - January 2026</dc:title>
  <dc:creator/>
  <cp:lastModifiedBy>Ondrej Stefka</cp:lastModifiedBy>
  <cp:revision>1</cp:revision>
  <dcterms:created xsi:type="dcterms:W3CDTF">2026-01-02T16:45:23Z</dcterms:created>
  <dcterms:modified xsi:type="dcterms:W3CDTF">2026-02-17T06:25:05Z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0x010100239778E09143CF4FB8167E0D38CBEC68</vt:lpwstr>
  </property>
  <property fmtid="{D5CDD505-2E9C-101B-9397-08002B2CF9AE}" pid="3" name="MediaServiceImageTags">
    <vt:lpwstr/>
  </property>
</Properties>
</file>