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webextensions/webextension1.xml" ContentType="application/vnd.ms-office.webextension+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4"/>
    <p:sldMasterId id="2147484630" r:id="rId5"/>
    <p:sldMasterId id="2147484759" r:id="rId6"/>
    <p:sldMasterId id="2147484947" r:id="rId7"/>
    <p:sldMasterId id="2147484960" r:id="rId8"/>
  </p:sldMasterIdLst>
  <p:notesMasterIdLst>
    <p:notesMasterId r:id="rId86"/>
  </p:notesMasterIdLst>
  <p:sldIdLst>
    <p:sldId id="2147479503" r:id="rId9"/>
    <p:sldId id="2147470605" r:id="rId10"/>
    <p:sldId id="2147483624" r:id="rId11"/>
    <p:sldId id="278" r:id="rId12"/>
    <p:sldId id="2147483488" r:id="rId13"/>
    <p:sldId id="267" r:id="rId14"/>
    <p:sldId id="2147483643" r:id="rId15"/>
    <p:sldId id="2147483576" r:id="rId16"/>
    <p:sldId id="268" r:id="rId17"/>
    <p:sldId id="269" r:id="rId18"/>
    <p:sldId id="282" r:id="rId19"/>
    <p:sldId id="284" r:id="rId20"/>
    <p:sldId id="2147483489" r:id="rId21"/>
    <p:sldId id="285" r:id="rId22"/>
    <p:sldId id="2147483490" r:id="rId23"/>
    <p:sldId id="2147483591" r:id="rId24"/>
    <p:sldId id="2147483592" r:id="rId25"/>
    <p:sldId id="2147483644" r:id="rId26"/>
    <p:sldId id="288" r:id="rId27"/>
    <p:sldId id="256" r:id="rId28"/>
    <p:sldId id="258" r:id="rId29"/>
    <p:sldId id="260" r:id="rId30"/>
    <p:sldId id="261" r:id="rId31"/>
    <p:sldId id="262" r:id="rId32"/>
    <p:sldId id="283" r:id="rId33"/>
    <p:sldId id="292" r:id="rId34"/>
    <p:sldId id="2147483476" r:id="rId35"/>
    <p:sldId id="296" r:id="rId36"/>
    <p:sldId id="297" r:id="rId37"/>
    <p:sldId id="2147483645" r:id="rId38"/>
    <p:sldId id="2147483647" r:id="rId39"/>
    <p:sldId id="263" r:id="rId40"/>
    <p:sldId id="281" r:id="rId41"/>
    <p:sldId id="259" r:id="rId42"/>
    <p:sldId id="277" r:id="rId43"/>
    <p:sldId id="279" r:id="rId44"/>
    <p:sldId id="2147483621" r:id="rId45"/>
    <p:sldId id="2147483577" r:id="rId46"/>
    <p:sldId id="2147483579" r:id="rId47"/>
    <p:sldId id="2147483500" r:id="rId48"/>
    <p:sldId id="2147483501" r:id="rId49"/>
    <p:sldId id="2147483463" r:id="rId50"/>
    <p:sldId id="274" r:id="rId51"/>
    <p:sldId id="275" r:id="rId52"/>
    <p:sldId id="264" r:id="rId53"/>
    <p:sldId id="265" r:id="rId54"/>
    <p:sldId id="270" r:id="rId55"/>
    <p:sldId id="273" r:id="rId56"/>
    <p:sldId id="276" r:id="rId57"/>
    <p:sldId id="280" r:id="rId58"/>
    <p:sldId id="286" r:id="rId59"/>
    <p:sldId id="287" r:id="rId60"/>
    <p:sldId id="293" r:id="rId61"/>
    <p:sldId id="294" r:id="rId62"/>
    <p:sldId id="298" r:id="rId63"/>
    <p:sldId id="299" r:id="rId64"/>
    <p:sldId id="300" r:id="rId65"/>
    <p:sldId id="301" r:id="rId66"/>
    <p:sldId id="302" r:id="rId67"/>
    <p:sldId id="303" r:id="rId68"/>
    <p:sldId id="304" r:id="rId69"/>
    <p:sldId id="2147483394" r:id="rId70"/>
    <p:sldId id="271" r:id="rId71"/>
    <p:sldId id="272" r:id="rId72"/>
    <p:sldId id="295" r:id="rId73"/>
    <p:sldId id="257" r:id="rId74"/>
    <p:sldId id="2147483347" r:id="rId75"/>
    <p:sldId id="2147483346" r:id="rId76"/>
    <p:sldId id="2147483382" r:id="rId77"/>
    <p:sldId id="2147481163" r:id="rId78"/>
    <p:sldId id="290" r:id="rId79"/>
    <p:sldId id="2147483477" r:id="rId80"/>
    <p:sldId id="2147483475" r:id="rId81"/>
    <p:sldId id="2147483384" r:id="rId82"/>
    <p:sldId id="2147483623" r:id="rId83"/>
    <p:sldId id="291" r:id="rId84"/>
    <p:sldId id="26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8B5150-A82C-42D5-AAA7-92FF5002593C}">
          <p14:sldIdLst>
            <p14:sldId id="2147479503"/>
            <p14:sldId id="2147470605"/>
          </p14:sldIdLst>
        </p14:section>
        <p14:section name="November &amp; December 2025 - Summary" id="{DEB3B0AD-5BEB-4685-A985-C2D3BEF85E6D}">
          <p14:sldIdLst>
            <p14:sldId id="2147483624"/>
          </p14:sldIdLst>
        </p14:section>
        <p14:section name="User capabilities" id="{EFE84744-192F-4670-ABF3-24A2F80FE468}">
          <p14:sldIdLst>
            <p14:sldId id="278"/>
            <p14:sldId id="2147483488"/>
            <p14:sldId id="267"/>
            <p14:sldId id="2147483643"/>
            <p14:sldId id="2147483576"/>
            <p14:sldId id="268"/>
            <p14:sldId id="269"/>
            <p14:sldId id="282"/>
            <p14:sldId id="284"/>
            <p14:sldId id="2147483489"/>
            <p14:sldId id="285"/>
            <p14:sldId id="2147483490"/>
            <p14:sldId id="2147483591"/>
            <p14:sldId id="2147483592"/>
            <p14:sldId id="2147483644"/>
            <p14:sldId id="288"/>
            <p14:sldId id="256"/>
            <p14:sldId id="258"/>
            <p14:sldId id="260"/>
            <p14:sldId id="261"/>
            <p14:sldId id="262"/>
          </p14:sldIdLst>
        </p14:section>
        <p14:section name="Agents" id="{56C1879F-FD8C-4980-AEB4-2E9F3A40A892}">
          <p14:sldIdLst>
            <p14:sldId id="283"/>
            <p14:sldId id="292"/>
            <p14:sldId id="2147483476"/>
            <p14:sldId id="296"/>
            <p14:sldId id="297"/>
            <p14:sldId id="2147483645"/>
            <p14:sldId id="2147483647"/>
            <p14:sldId id="263"/>
            <p14:sldId id="281"/>
            <p14:sldId id="259"/>
          </p14:sldIdLst>
        </p14:section>
        <p14:section name="Copilot Control System" id="{6AD2C149-3C15-4F3E-8F90-98AECFA88E07}">
          <p14:sldIdLst>
            <p14:sldId id="277"/>
            <p14:sldId id="279"/>
            <p14:sldId id="2147483621"/>
            <p14:sldId id="2147483577"/>
            <p14:sldId id="2147483579"/>
            <p14:sldId id="2147483500"/>
            <p14:sldId id="2147483501"/>
            <p14:sldId id="2147483463"/>
          </p14:sldIdLst>
        </p14:section>
        <p14:section name="Innovations in the SharePoint admin center" id="{DA548F00-5F70-4194-9AE7-4D7B8CD3416C}">
          <p14:sldIdLst>
            <p14:sldId id="274"/>
            <p14:sldId id="275"/>
            <p14:sldId id="264"/>
            <p14:sldId id="265"/>
            <p14:sldId id="270"/>
          </p14:sldIdLst>
        </p14:section>
        <p14:section name="New capabilities for AI admins from Ignite 2025" id="{974A3582-1D43-42ED-B373-BCD143F89018}">
          <p14:sldIdLst>
            <p14:sldId id="273"/>
            <p14:sldId id="276"/>
            <p14:sldId id="280"/>
            <p14:sldId id="286"/>
            <p14:sldId id="287"/>
            <p14:sldId id="293"/>
            <p14:sldId id="294"/>
            <p14:sldId id="298"/>
            <p14:sldId id="299"/>
            <p14:sldId id="300"/>
            <p14:sldId id="301"/>
            <p14:sldId id="302"/>
            <p14:sldId id="303"/>
          </p14:sldIdLst>
        </p14:section>
        <p14:section name="Track Adoption Trends and Export Insights with Copilot and Agent Analytics" id="{DAE94253-77BA-444E-AEB7-FD439A2A3EB1}">
          <p14:sldIdLst>
            <p14:sldId id="304"/>
          </p14:sldIdLst>
        </p14:section>
        <p14:section name="Copilot release notes" id="{8C174E54-AF06-4BE2-8537-22016944D84B}">
          <p14:sldIdLst>
            <p14:sldId id="2147483394"/>
            <p14:sldId id="271"/>
            <p14:sldId id="272"/>
            <p14:sldId id="295"/>
          </p14:sldIdLst>
        </p14:section>
        <p14:section name="Roadmap" id="{2154919D-A2E9-4489-9B19-A62298A5D09F}">
          <p14:sldIdLst>
            <p14:sldId id="257"/>
            <p14:sldId id="2147483347"/>
            <p14:sldId id="2147483346"/>
            <p14:sldId id="2147483382"/>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 name="Copilot Studio" id="{B9EFC7B2-D944-4DE5-813D-B1674339AF2D}">
          <p14:sldIdLst>
            <p14:sldId id="2147483475"/>
            <p14:sldId id="2147483384"/>
          </p14:sldIdLst>
        </p14:section>
        <p14:section name="August 2025" id="{930CF951-3D04-43D1-A0D4-64FE24714792}">
          <p14:sldIdLst>
            <p14:sldId id="2147483623"/>
          </p14:sldIdLst>
        </p14:section>
        <p14:section name="September 2025" id="{1337A0C4-D235-4CDA-93DD-F62E3663ACA3}">
          <p14:sldIdLst>
            <p14:sldId id="291"/>
          </p14:sldIdLst>
        </p14:section>
        <p14:section name="October 2025" id="{B1E09EAB-916D-4A7D-9D76-DFB11A223923}">
          <p14:sldIdLst>
            <p14:sldId id="2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0CC"/>
    <a:srgbClr val="EFF0F2"/>
    <a:srgbClr val="1C96DF"/>
    <a:srgbClr val="232323"/>
    <a:srgbClr val="4FE5FF"/>
    <a:srgbClr val="00B0F0"/>
    <a:srgbClr val="5C5AD4"/>
    <a:srgbClr val="F2F2F2"/>
    <a:srgbClr val="FFB900"/>
    <a:srgbClr val="3A4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4727" autoAdjust="0"/>
  </p:normalViewPr>
  <p:slideViewPr>
    <p:cSldViewPr snapToGrid="0">
      <p:cViewPr varScale="1">
        <p:scale>
          <a:sx n="105" d="100"/>
          <a:sy n="105" d="100"/>
        </p:scale>
        <p:origin x="1317" y="285"/>
      </p:cViewPr>
      <p:guideLst/>
    </p:cSldViewPr>
  </p:slideViewPr>
  <p:outlineViewPr>
    <p:cViewPr>
      <p:scale>
        <a:sx n="33" d="100"/>
        <a:sy n="33" d="100"/>
      </p:scale>
      <p:origin x="0" y="-78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drej Stefka" userId="028697cc-7de8-45a8-ac54-186dbe0665b4" providerId="ADAL" clId="{3A3FDFEB-8149-4DEB-85F2-93F2F1B23B00}"/>
    <pc:docChg chg="mod">
      <pc:chgData name="Ondrej Stefka" userId="028697cc-7de8-45a8-ac54-186dbe0665b4" providerId="ADAL" clId="{3A3FDFEB-8149-4DEB-85F2-93F2F1B23B00}" dt="2026-01-19T16:12:30.402"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1/19/2026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dirty="0"/>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icrosoft.com/en-us/microsoft-365/roadmap?id=48783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rosoft.com/en-US/microsoft-365/roadmap?filters=&amp;searchterms=49942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chcommunity.microsoft.com/blog/microsoft365copilotblog/what%E2%80%99s-new-in-microsoft-365-copilot--november--december-2025/446973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aka.ms/A365Website"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chcommunity.microsoft.com/blog/microsoft365copilotblog/what%E2%80%99s-new-in-microsoft-365-copilot--november--december-2025/446973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icrosoft.com/en-us/microsoft-365/roadmap?id=50063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January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dirty="0"/>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dirty="0"/>
          </a:p>
          <a:p>
            <a:pPr marL="0" marR="0" lvl="0" indent="0" algn="l" defTabSz="932509" rtl="0" eaLnBrk="1" fontAlgn="auto" latinLnBrk="0" hangingPunct="1">
              <a:lnSpc>
                <a:spcPct val="100000"/>
              </a:lnSpc>
              <a:spcBef>
                <a:spcPts val="0"/>
              </a:spcBef>
              <a:spcAft>
                <a:spcPts val="0"/>
              </a:spcAft>
              <a:buClrTx/>
              <a:buSzTx/>
              <a:buFontTx/>
              <a:buNone/>
              <a:tabLst/>
              <a:defRPr/>
            </a:pPr>
            <a:r>
              <a:rPr lang="en-US" dirty="0"/>
              <a:t>Got Feedback ? – https://aka.ms/WhatsNewCopilot/Feedback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Resources - check appendix slides </a:t>
            </a:r>
            <a:r>
              <a:rPr lang="en-US" dirty="0">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1/19/2026 5:11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B867F-5D58-39E1-C7D1-7BB90DC43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4E73F-F5BD-8034-47FC-3A9A98951DB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7AEAF64-8325-EC43-437A-EECEB2B4C968}"/>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“Copilot conversations are now fully integrated into Copilot Search.”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makes it much easier for users to revisit and reuse past interactions without digging through different parts of the app.</a:t>
            </a:r>
          </a:p>
          <a:p>
            <a:pPr fontAlgn="t"/>
            <a:r>
              <a:rPr lang="en-GB" sz="1200" b="0" i="1" kern="1200" dirty="0">
                <a:solidFill>
                  <a:schemeClr val="tx1"/>
                </a:solidFill>
                <a:effectLst/>
                <a:latin typeface="+mn-lt"/>
                <a:ea typeface="+mn-ea"/>
                <a:cs typeface="+mn-cs"/>
              </a:rPr>
              <a:t>“We’re unifying the search experience.”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Historical chats—from notebooks, agents, and the main Copilot interface—now appear directly in search results, bringing everything into one place.</a:t>
            </a:r>
          </a:p>
          <a:p>
            <a:pPr fontAlgn="t"/>
            <a:r>
              <a:rPr lang="en-GB" sz="1200" b="0" i="1" kern="1200" dirty="0">
                <a:solidFill>
                  <a:schemeClr val="tx1"/>
                </a:solidFill>
                <a:effectLst/>
                <a:latin typeface="+mn-lt"/>
                <a:ea typeface="+mn-ea"/>
                <a:cs typeface="+mn-cs"/>
              </a:rPr>
              <a:t>“There’s also a new ‘Copilot Chats’ data source.”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sits in the right rail and lets users run </a:t>
            </a:r>
            <a:r>
              <a:rPr lang="en-GB" sz="1200" b="1" i="0" kern="1200" dirty="0">
                <a:solidFill>
                  <a:schemeClr val="tx1"/>
                </a:solidFill>
                <a:effectLst/>
                <a:latin typeface="+mn-lt"/>
                <a:ea typeface="+mn-ea"/>
                <a:cs typeface="+mn-cs"/>
              </a:rPr>
              <a:t>scoped searches</a:t>
            </a:r>
            <a:r>
              <a:rPr lang="en-GB" sz="1200" b="0" i="0" kern="1200" dirty="0">
                <a:solidFill>
                  <a:schemeClr val="tx1"/>
                </a:solidFill>
                <a:effectLst/>
                <a:latin typeface="+mn-lt"/>
                <a:ea typeface="+mn-ea"/>
                <a:cs typeface="+mn-cs"/>
              </a:rPr>
              <a:t> specifically focused on Copilot‑generated content.</a:t>
            </a:r>
          </a:p>
          <a:p>
            <a:pPr fontAlgn="t"/>
            <a:r>
              <a:rPr lang="en-GB" sz="1200" b="0" i="1" kern="1200" dirty="0">
                <a:solidFill>
                  <a:schemeClr val="tx1"/>
                </a:solidFill>
                <a:effectLst/>
                <a:latin typeface="+mn-lt"/>
                <a:ea typeface="+mn-ea"/>
                <a:cs typeface="+mn-cs"/>
              </a:rPr>
              <a:t>“The search box now adapts to user intent.”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Dynamic suggestions help people distinguish between recalling a previous conversation and starting a brand‑new prompt, ensuring the results match what they're trying to do.</a:t>
            </a:r>
          </a:p>
          <a:p>
            <a:pPr fontAlgn="t"/>
            <a:r>
              <a:rPr lang="en-GB" sz="1200" b="0" i="1" kern="1200" dirty="0">
                <a:solidFill>
                  <a:schemeClr val="tx1"/>
                </a:solidFill>
                <a:effectLst/>
                <a:latin typeface="+mn-lt"/>
                <a:ea typeface="+mn-ea"/>
                <a:cs typeface="+mn-cs"/>
              </a:rPr>
              <a:t>“This rolled out in November.”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should already be seeing this improvement in their day‑to‑day Copilot experience.</a:t>
            </a:r>
          </a:p>
        </p:txBody>
      </p:sp>
      <p:sp>
        <p:nvSpPr>
          <p:cNvPr id="4" name="Slide Number Placeholder 3">
            <a:extLst>
              <a:ext uri="{FF2B5EF4-FFF2-40B4-BE49-F238E27FC236}">
                <a16:creationId xmlns:a16="http://schemas.microsoft.com/office/drawing/2014/main" id="{9F782AC1-83C5-138A-8C4E-6B32FC200F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863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9D320-90B0-CDED-7F0A-12C4C2954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C705C-30F0-D6A4-07FF-27DA5444D12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FC5B293-7050-1FEF-2515-3B7E8A08EB55}"/>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“Copilot Search now includes intelligent, dynamic filters to make searching more precise and intuitive.”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filters adjust based on what the user types, helping refine results with minimal effort.</a:t>
            </a:r>
          </a:p>
          <a:p>
            <a:pPr fontAlgn="t"/>
            <a:r>
              <a:rPr lang="en-GB" sz="1200" b="0" i="1" kern="1200" dirty="0">
                <a:solidFill>
                  <a:schemeClr val="tx1"/>
                </a:solidFill>
                <a:effectLst/>
                <a:latin typeface="+mn-lt"/>
                <a:ea typeface="+mn-ea"/>
                <a:cs typeface="+mn-cs"/>
              </a:rPr>
              <a:t>“Typing ‘person:’ or ‘source:’ now triggers smart suggestions.”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Copilot automatically recommends people or data sources to complete the prompt, reducing guesswork.</a:t>
            </a:r>
          </a:p>
          <a:p>
            <a:pPr fontAlgn="t"/>
            <a:r>
              <a:rPr lang="en-GB" sz="1200" b="0" i="1" kern="1200" dirty="0">
                <a:solidFill>
                  <a:schemeClr val="tx1"/>
                </a:solidFill>
                <a:effectLst/>
                <a:latin typeface="+mn-lt"/>
                <a:ea typeface="+mn-ea"/>
                <a:cs typeface="+mn-cs"/>
              </a:rPr>
              <a:t>“Filters adapt as the user selects an option.”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Once a person or source is chosen, Copilot updates further suggestions to focus only on that context—making searches faster and far more relevant.</a:t>
            </a:r>
          </a:p>
          <a:p>
            <a:pPr fontAlgn="t"/>
            <a:r>
              <a:rPr lang="en-GB" sz="1200" b="0" i="1" kern="1200" dirty="0">
                <a:solidFill>
                  <a:schemeClr val="tx1"/>
                </a:solidFill>
                <a:effectLst/>
                <a:latin typeface="+mn-lt"/>
                <a:ea typeface="+mn-ea"/>
                <a:cs typeface="+mn-cs"/>
              </a:rPr>
              <a:t>“This significantly improves the search experience.”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can quickly drill down to exactly what they need without extra steps or trial-and-error searching.</a:t>
            </a:r>
          </a:p>
          <a:p>
            <a:pPr fontAlgn="t"/>
            <a:r>
              <a:rPr lang="en-GB" sz="1200" b="0" i="1" kern="1200" dirty="0">
                <a:solidFill>
                  <a:schemeClr val="tx1"/>
                </a:solidFill>
                <a:effectLst/>
                <a:latin typeface="+mn-lt"/>
                <a:ea typeface="+mn-ea"/>
                <a:cs typeface="+mn-cs"/>
              </a:rPr>
              <a:t>“These enhancements rolled out in November and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users should already be benefiting from the more streamlined search workflow.</a:t>
            </a:r>
          </a:p>
        </p:txBody>
      </p:sp>
      <p:sp>
        <p:nvSpPr>
          <p:cNvPr id="4" name="Slide Number Placeholder 3">
            <a:extLst>
              <a:ext uri="{FF2B5EF4-FFF2-40B4-BE49-F238E27FC236}">
                <a16:creationId xmlns:a16="http://schemas.microsoft.com/office/drawing/2014/main" id="{2C71A442-0C17-DF31-6055-73E0428A11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9673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18F3-E768-30C2-9FA7-1706B025A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B8F3D-8AEF-2BCD-3B8C-A8CCD0B36AC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EA3C62-C885-95D2-3CB1-C1ADC06BB953}"/>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“AI Views now provide much richer summaries in Copilot Search results.”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just showing text snippets, they now bring together deeper context so users can understand relevance instantly.</a:t>
            </a:r>
          </a:p>
          <a:p>
            <a:pPr fontAlgn="t"/>
            <a:r>
              <a:rPr lang="en-GB" sz="1200" b="0" i="1" kern="1200" dirty="0">
                <a:solidFill>
                  <a:schemeClr val="tx1"/>
                </a:solidFill>
                <a:effectLst/>
                <a:latin typeface="+mn-lt"/>
                <a:ea typeface="+mn-ea"/>
                <a:cs typeface="+mn-cs"/>
              </a:rPr>
              <a:t>“These summaries go beyond the surface.”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AI Views incorporate </a:t>
            </a:r>
            <a:r>
              <a:rPr lang="en-GB" sz="1200" b="1" i="0" kern="1200" dirty="0">
                <a:solidFill>
                  <a:schemeClr val="tx1"/>
                </a:solidFill>
                <a:effectLst/>
                <a:latin typeface="+mn-lt"/>
                <a:ea typeface="+mn-ea"/>
                <a:cs typeface="+mn-cs"/>
              </a:rPr>
              <a:t>metadata</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related resources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suggested actions</a:t>
            </a:r>
            <a:r>
              <a:rPr lang="en-GB" sz="1200" b="0" i="0" kern="1200" dirty="0">
                <a:solidFill>
                  <a:schemeClr val="tx1"/>
                </a:solidFill>
                <a:effectLst/>
                <a:latin typeface="+mn-lt"/>
                <a:ea typeface="+mn-ea"/>
                <a:cs typeface="+mn-cs"/>
              </a:rPr>
              <a:t>, giving users a clearer picture before opening the file or message.</a:t>
            </a:r>
          </a:p>
          <a:p>
            <a:pPr fontAlgn="t"/>
            <a:r>
              <a:rPr lang="en-GB" sz="1200" b="0" i="1" kern="1200" dirty="0">
                <a:solidFill>
                  <a:schemeClr val="tx1"/>
                </a:solidFill>
                <a:effectLst/>
                <a:latin typeface="+mn-lt"/>
                <a:ea typeface="+mn-ea"/>
                <a:cs typeface="+mn-cs"/>
              </a:rPr>
              <a:t>“Coverage is broader than ever.”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capability now spans more Microsoft 365 apps and major third‑party platforms, making it useful across a wide range of enterprise scenarios.</a:t>
            </a:r>
          </a:p>
          <a:p>
            <a:pPr fontAlgn="t"/>
            <a:r>
              <a:rPr lang="en-GB" sz="1200" b="0" i="1" kern="1200" dirty="0">
                <a:solidFill>
                  <a:schemeClr val="tx1"/>
                </a:solidFill>
                <a:effectLst/>
                <a:latin typeface="+mn-lt"/>
                <a:ea typeface="+mn-ea"/>
                <a:cs typeface="+mn-cs"/>
              </a:rPr>
              <a:t>“This helps users make decisions faster.”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They can assess what’s important at a glance, which reduces time spent opening, navigating, and reviewing content.</a:t>
            </a:r>
          </a:p>
          <a:p>
            <a:pPr fontAlgn="t"/>
            <a:r>
              <a:rPr lang="en-GB" sz="1200" b="0" i="1" kern="1200" dirty="0">
                <a:solidFill>
                  <a:schemeClr val="tx1"/>
                </a:solidFill>
                <a:effectLst/>
                <a:latin typeface="+mn-lt"/>
                <a:ea typeface="+mn-ea"/>
                <a:cs typeface="+mn-cs"/>
              </a:rPr>
              <a:t>“This rolled out in November.”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should already see the upgraded AI View experience in their search results.</a:t>
            </a:r>
          </a:p>
        </p:txBody>
      </p:sp>
      <p:sp>
        <p:nvSpPr>
          <p:cNvPr id="4" name="Slide Number Placeholder 3">
            <a:extLst>
              <a:ext uri="{FF2B5EF4-FFF2-40B4-BE49-F238E27FC236}">
                <a16:creationId xmlns:a16="http://schemas.microsoft.com/office/drawing/2014/main" id="{3EB84589-6D45-F22D-F9A7-2A11E7CEE7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09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AEB0C-4F8E-F8D2-FFFA-FE071E6E8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189B3-E7D7-9F37-9B7C-120C2E0D804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2366F66-64B8-1318-276D-FE627F4AAFEC}"/>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“Suggested references now help users enrich their Notebook content automatically.”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Copilot identifies the most relevant files, emails, and meeting notes and surfaces them at just the right time.</a:t>
            </a:r>
          </a:p>
          <a:p>
            <a:pPr fontAlgn="t"/>
            <a:r>
              <a:rPr lang="en-GB" sz="1200" b="0" i="1" kern="1200" dirty="0">
                <a:solidFill>
                  <a:schemeClr val="tx1"/>
                </a:solidFill>
                <a:effectLst/>
                <a:latin typeface="+mn-lt"/>
                <a:ea typeface="+mn-ea"/>
                <a:cs typeface="+mn-cs"/>
              </a:rPr>
              <a:t>“This removes the need to search across multiple apps.”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jumping between Outlook, Teams, SharePoint, and Notebooks, users get the context they need delivered directly into their workflow.</a:t>
            </a:r>
          </a:p>
          <a:p>
            <a:pPr fontAlgn="t"/>
            <a:r>
              <a:rPr lang="en-GB" sz="1200" b="0" i="1" kern="1200" dirty="0">
                <a:solidFill>
                  <a:schemeClr val="tx1"/>
                </a:solidFill>
                <a:effectLst/>
                <a:latin typeface="+mn-lt"/>
                <a:ea typeface="+mn-ea"/>
                <a:cs typeface="+mn-cs"/>
              </a:rPr>
              <a:t>“It makes creating high‑quality content much faster.”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pulling in the right supporting information instantly, users can focus on writing, planning, or analysis rather than gathering materials.</a:t>
            </a:r>
          </a:p>
          <a:p>
            <a:pPr fontAlgn="t"/>
            <a:r>
              <a:rPr lang="en-GB" sz="1200" b="0" i="1" kern="1200" dirty="0">
                <a:solidFill>
                  <a:schemeClr val="tx1"/>
                </a:solidFill>
                <a:effectLst/>
                <a:latin typeface="+mn-lt"/>
                <a:ea typeface="+mn-ea"/>
                <a:cs typeface="+mn-cs"/>
              </a:rPr>
              <a:t>“The experience is fully integrated into Copilot.”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works seamlessly behind the scenes to keep the workflow smooth, consistent, and efficient.</a:t>
            </a:r>
          </a:p>
          <a:p>
            <a:pPr fontAlgn="t"/>
            <a:r>
              <a:rPr lang="en-GB" sz="1200" b="0" i="1" kern="1200" dirty="0">
                <a:solidFill>
                  <a:schemeClr val="tx1"/>
                </a:solidFill>
                <a:effectLst/>
                <a:latin typeface="+mn-lt"/>
                <a:ea typeface="+mn-ea"/>
                <a:cs typeface="+mn-cs"/>
              </a:rPr>
              <a:t>“This capability rolls out in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will soon see richer, more contextual Notebook experiences with far fewer manual steps.</a:t>
            </a:r>
          </a:p>
        </p:txBody>
      </p:sp>
      <p:sp>
        <p:nvSpPr>
          <p:cNvPr id="4" name="Slide Number Placeholder 3">
            <a:extLst>
              <a:ext uri="{FF2B5EF4-FFF2-40B4-BE49-F238E27FC236}">
                <a16:creationId xmlns:a16="http://schemas.microsoft.com/office/drawing/2014/main" id="{5AF5541A-5E13-EC97-1DCC-4B52F61E0D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654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CB2C0-7CC8-2243-802C-12A60ECDF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BC56A-DC2F-44B8-9B32-FAC612C9F1E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49A4234-B803-2268-6013-D8148CDB3E86}"/>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“Students aged 13–17 with Entra ID accounts can now use Copilot Notebooks in both Microsoft 365 Copilot and OneNote.”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opens up AI‑powered project support to younger learners.</a:t>
            </a:r>
          </a:p>
          <a:p>
            <a:pPr fontAlgn="t"/>
            <a:r>
              <a:rPr lang="en-GB" sz="1200" b="0" i="1" kern="1200" dirty="0">
                <a:solidFill>
                  <a:schemeClr val="tx1"/>
                </a:solidFill>
                <a:effectLst/>
                <a:latin typeface="+mn-lt"/>
                <a:ea typeface="+mn-ea"/>
                <a:cs typeface="+mn-cs"/>
              </a:rPr>
              <a:t>“Notebooks become a central workspace for student projects.”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Students can gather and organise all their project‑related content in one place—notes, files, sources, and drafts.</a:t>
            </a:r>
          </a:p>
          <a:p>
            <a:pPr fontAlgn="t"/>
            <a:r>
              <a:rPr lang="en-GB" sz="1200" b="0" i="1" kern="1200" dirty="0">
                <a:solidFill>
                  <a:schemeClr val="tx1"/>
                </a:solidFill>
                <a:effectLst/>
                <a:latin typeface="+mn-lt"/>
                <a:ea typeface="+mn-ea"/>
                <a:cs typeface="+mn-cs"/>
              </a:rPr>
              <a:t>“Copilot uses this content to provide targeted help.”</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grounding responses in the material students collect, Copilot can offer </a:t>
            </a:r>
            <a:r>
              <a:rPr lang="en-GB" sz="1200" b="1" i="0" kern="1200" dirty="0">
                <a:solidFill>
                  <a:schemeClr val="tx1"/>
                </a:solidFill>
                <a:effectLst/>
                <a:latin typeface="+mn-lt"/>
                <a:ea typeface="+mn-ea"/>
                <a:cs typeface="+mn-cs"/>
              </a:rPr>
              <a:t>focused insights, updates, and guidance</a:t>
            </a:r>
            <a:r>
              <a:rPr lang="en-GB" sz="1200" b="0" i="0" kern="1200" dirty="0">
                <a:solidFill>
                  <a:schemeClr val="tx1"/>
                </a:solidFill>
                <a:effectLst/>
                <a:latin typeface="+mn-lt"/>
                <a:ea typeface="+mn-ea"/>
                <a:cs typeface="+mn-cs"/>
              </a:rPr>
              <a:t> as their work develops.</a:t>
            </a:r>
          </a:p>
          <a:p>
            <a:pPr fontAlgn="t"/>
            <a:r>
              <a:rPr lang="en-GB" sz="1200" b="0" i="1" kern="1200" dirty="0">
                <a:solidFill>
                  <a:schemeClr val="tx1"/>
                </a:solidFill>
                <a:effectLst/>
                <a:latin typeface="+mn-lt"/>
                <a:ea typeface="+mn-ea"/>
                <a:cs typeface="+mn-cs"/>
              </a:rPr>
              <a:t>“This really supports iterative learning.”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As students add more content, Copilot adapts, helping them refine ideas, improve structure, and stay on track.</a:t>
            </a:r>
          </a:p>
          <a:p>
            <a:pPr fontAlgn="t"/>
            <a:r>
              <a:rPr lang="en-GB" sz="1200" b="0" i="1" kern="1200" dirty="0">
                <a:solidFill>
                  <a:schemeClr val="tx1"/>
                </a:solidFill>
                <a:effectLst/>
                <a:latin typeface="+mn-lt"/>
                <a:ea typeface="+mn-ea"/>
                <a:cs typeface="+mn-cs"/>
              </a:rPr>
              <a:t>“This feature rolled out in November.”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already available to eligible students across education tenants.</a:t>
            </a:r>
          </a:p>
        </p:txBody>
      </p:sp>
      <p:sp>
        <p:nvSpPr>
          <p:cNvPr id="4" name="Slide Number Placeholder 3">
            <a:extLst>
              <a:ext uri="{FF2B5EF4-FFF2-40B4-BE49-F238E27FC236}">
                <a16:creationId xmlns:a16="http://schemas.microsoft.com/office/drawing/2014/main" id="{EB0701B0-A858-7B72-3B6C-33C4A03407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651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07D6E-AB0D-1EE7-0EA0-57E1B3702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B9242-097D-B684-AF7A-24927BC5D1D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9714BFD-3740-410C-0D83-727C73867834}"/>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“Copilot Notebooks is now available directly inside OneNote.”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brings together OneNote’s organisational strengths with Copilot’s ability to deliver targeted AI assistance.</a:t>
            </a:r>
          </a:p>
          <a:p>
            <a:pPr fontAlgn="t"/>
            <a:r>
              <a:rPr lang="en-GB" sz="1200" b="0" i="1" kern="1200" dirty="0">
                <a:solidFill>
                  <a:schemeClr val="tx1"/>
                </a:solidFill>
                <a:effectLst/>
                <a:latin typeface="+mn-lt"/>
                <a:ea typeface="+mn-ea"/>
                <a:cs typeface="+mn-cs"/>
              </a:rPr>
              <a:t>“OneNote becomes a central hub for project 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can pull together everything—notes, files, images, recordings, and more—into one unified workspace.</a:t>
            </a:r>
          </a:p>
          <a:p>
            <a:pPr fontAlgn="t"/>
            <a:r>
              <a:rPr lang="en-GB" sz="1200" b="0" i="1" kern="1200" dirty="0">
                <a:solidFill>
                  <a:schemeClr val="tx1"/>
                </a:solidFill>
                <a:effectLst/>
                <a:latin typeface="+mn-lt"/>
                <a:ea typeface="+mn-ea"/>
                <a:cs typeface="+mn-cs"/>
              </a:rPr>
              <a:t>“Copilot grounds its intelligence in that content.”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using the material stored in OneNote, Copilot can offer </a:t>
            </a:r>
            <a:r>
              <a:rPr lang="en-GB" sz="1200" b="1" i="0" kern="1200" dirty="0">
                <a:solidFill>
                  <a:schemeClr val="tx1"/>
                </a:solidFill>
                <a:effectLst/>
                <a:latin typeface="+mn-lt"/>
                <a:ea typeface="+mn-ea"/>
                <a:cs typeface="+mn-cs"/>
              </a:rPr>
              <a:t>context‑rich insights, updates, and suggestions</a:t>
            </a:r>
            <a:r>
              <a:rPr lang="en-GB" sz="1200" b="0" i="0" kern="1200" dirty="0">
                <a:solidFill>
                  <a:schemeClr val="tx1"/>
                </a:solidFill>
                <a:effectLst/>
                <a:latin typeface="+mn-lt"/>
                <a:ea typeface="+mn-ea"/>
                <a:cs typeface="+mn-cs"/>
              </a:rPr>
              <a:t> that evolve as the project progresses.</a:t>
            </a:r>
          </a:p>
          <a:p>
            <a:pPr fontAlgn="t"/>
            <a:r>
              <a:rPr lang="en-GB" sz="1200" b="0" i="1" kern="1200" dirty="0">
                <a:solidFill>
                  <a:schemeClr val="tx1"/>
                </a:solidFill>
                <a:effectLst/>
                <a:latin typeface="+mn-lt"/>
                <a:ea typeface="+mn-ea"/>
                <a:cs typeface="+mn-cs"/>
              </a:rPr>
              <a:t>“This reduces app‑switching and improves collaboration.”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Teams can stay focused, work more fluidly, and keep all project information connected in a single location.</a:t>
            </a:r>
          </a:p>
          <a:p>
            <a:pPr fontAlgn="t"/>
            <a:r>
              <a:rPr lang="en-GB" sz="1200" b="0" i="1" kern="1200" dirty="0">
                <a:solidFill>
                  <a:schemeClr val="tx1"/>
                </a:solidFill>
                <a:effectLst/>
                <a:latin typeface="+mn-lt"/>
                <a:ea typeface="+mn-ea"/>
                <a:cs typeface="+mn-cs"/>
              </a:rPr>
              <a:t>“This feature rolled out in November on the web.”</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OneNote web users already have access to this enhanced, AI‑powered workspace.</a:t>
            </a:r>
          </a:p>
        </p:txBody>
      </p:sp>
      <p:sp>
        <p:nvSpPr>
          <p:cNvPr id="4" name="Slide Number Placeholder 3">
            <a:extLst>
              <a:ext uri="{FF2B5EF4-FFF2-40B4-BE49-F238E27FC236}">
                <a16:creationId xmlns:a16="http://schemas.microsoft.com/office/drawing/2014/main" id="{F50A9724-B2C8-5458-0424-02CF15AB72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7039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337-523A-F793-1AF5-2BA22B24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F98D-49A3-0336-938B-4C2465C72A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21A7DC-FC9F-A875-DEBB-EC72C80F9208}"/>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“Copilot in Teams is now unified across chats, channels, and meetings.”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means the experience is consistent with the Microsoft 365 Copilot app, reducing friction as users move between tools.</a:t>
            </a:r>
          </a:p>
          <a:p>
            <a:pPr fontAlgn="t"/>
            <a:r>
              <a:rPr lang="en-GB" sz="1200" b="0" i="1" kern="1200" dirty="0">
                <a:solidFill>
                  <a:schemeClr val="tx1"/>
                </a:solidFill>
                <a:effectLst/>
                <a:latin typeface="+mn-lt"/>
                <a:ea typeface="+mn-ea"/>
                <a:cs typeface="+mn-cs"/>
              </a:rPr>
              <a:t>“The updates go beyond the interface.”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Copilot can now </a:t>
            </a:r>
            <a:r>
              <a:rPr lang="en-GB" sz="1200" b="0" i="0" kern="1200" dirty="0" err="1">
                <a:solidFill>
                  <a:schemeClr val="tx1"/>
                </a:solidFill>
                <a:effectLst/>
                <a:latin typeface="+mn-lt"/>
                <a:ea typeface="+mn-ea"/>
                <a:cs typeface="+mn-cs"/>
              </a:rPr>
              <a:t>analyze</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chat history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meeting transcripts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calendar content</a:t>
            </a:r>
            <a:r>
              <a:rPr lang="en-GB" sz="1200" b="0" i="0" kern="1200" dirty="0">
                <a:solidFill>
                  <a:schemeClr val="tx1"/>
                </a:solidFill>
                <a:effectLst/>
                <a:latin typeface="+mn-lt"/>
                <a:ea typeface="+mn-ea"/>
                <a:cs typeface="+mn-cs"/>
              </a:rPr>
              <a:t> to give users more intelligent, personalised support.</a:t>
            </a:r>
          </a:p>
          <a:p>
            <a:pPr fontAlgn="t"/>
            <a:r>
              <a:rPr lang="en-GB" sz="1200" b="0" i="1" kern="1200" dirty="0">
                <a:solidFill>
                  <a:schemeClr val="tx1"/>
                </a:solidFill>
                <a:effectLst/>
                <a:latin typeface="+mn-lt"/>
                <a:ea typeface="+mn-ea"/>
                <a:cs typeface="+mn-cs"/>
              </a:rPr>
              <a:t>“It delivers context‑aware assistance wherever you are in Teams.”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Whether someone is reviewing a long chat thread or catching up after a meeting, Copilot generates </a:t>
            </a:r>
            <a:r>
              <a:rPr lang="en-GB" sz="1200" b="1" i="0" kern="1200" dirty="0">
                <a:solidFill>
                  <a:schemeClr val="tx1"/>
                </a:solidFill>
                <a:effectLst/>
                <a:latin typeface="+mn-lt"/>
                <a:ea typeface="+mn-ea"/>
                <a:cs typeface="+mn-cs"/>
              </a:rPr>
              <a:t>smart recaps</a:t>
            </a:r>
            <a:r>
              <a:rPr lang="en-GB" sz="1200" b="0" i="0" kern="1200" dirty="0">
                <a:solidFill>
                  <a:schemeClr val="tx1"/>
                </a:solidFill>
                <a:effectLst/>
                <a:latin typeface="+mn-lt"/>
                <a:ea typeface="+mn-ea"/>
                <a:cs typeface="+mn-cs"/>
              </a:rPr>
              <a:t>, rewrites messages, and surfaces relevant insights based on what the user is working on.</a:t>
            </a:r>
          </a:p>
          <a:p>
            <a:pPr fontAlgn="t"/>
            <a:r>
              <a:rPr lang="en-GB" sz="1200" b="0" i="1" kern="1200" dirty="0">
                <a:solidFill>
                  <a:schemeClr val="tx1"/>
                </a:solidFill>
                <a:effectLst/>
                <a:latin typeface="+mn-lt"/>
                <a:ea typeface="+mn-ea"/>
                <a:cs typeface="+mn-cs"/>
              </a:rPr>
              <a:t>“This directly boosts productivity.”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save time, get clearer next steps, and can act faster because Copilot understands the ongoing context and goals.</a:t>
            </a:r>
          </a:p>
          <a:p>
            <a:pPr fontAlgn="t"/>
            <a:r>
              <a:rPr lang="en-GB" sz="1200" b="0" i="1" kern="1200" dirty="0">
                <a:solidFill>
                  <a:schemeClr val="tx1"/>
                </a:solidFill>
                <a:effectLst/>
                <a:latin typeface="+mn-lt"/>
                <a:ea typeface="+mn-ea"/>
                <a:cs typeface="+mn-cs"/>
              </a:rPr>
              <a:t>“Rollout details.”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unified experience has been available in </a:t>
            </a:r>
            <a:r>
              <a:rPr lang="en-GB" sz="1200" b="1" i="0" kern="1200" dirty="0">
                <a:solidFill>
                  <a:schemeClr val="tx1"/>
                </a:solidFill>
                <a:effectLst/>
                <a:latin typeface="+mn-lt"/>
                <a:ea typeface="+mn-ea"/>
                <a:cs typeface="+mn-cs"/>
              </a:rPr>
              <a:t>chats and channels since November</a:t>
            </a:r>
            <a:r>
              <a:rPr lang="en-GB" sz="1200" b="0" i="0" kern="1200" dirty="0">
                <a:solidFill>
                  <a:schemeClr val="tx1"/>
                </a:solidFill>
                <a:effectLst/>
                <a:latin typeface="+mn-lt"/>
                <a:ea typeface="+mn-ea"/>
                <a:cs typeface="+mn-cs"/>
              </a:rPr>
              <a:t>, with </a:t>
            </a:r>
            <a:r>
              <a:rPr lang="en-GB" sz="1200" b="1" i="0" kern="1200" dirty="0">
                <a:solidFill>
                  <a:schemeClr val="tx1"/>
                </a:solidFill>
                <a:effectLst/>
                <a:latin typeface="+mn-lt"/>
                <a:ea typeface="+mn-ea"/>
                <a:cs typeface="+mn-cs"/>
              </a:rPr>
              <a:t>public preview for meetings rolling out in December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EF772CD2-096F-97E8-73E2-117AB91FD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0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ED166-00E2-907F-B1FB-56898BAA3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48E0C-4D0D-ABE2-4D54-76F88316AA3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7F492F-6BC0-C53E-D7A4-9AAB3AE755A8}"/>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“Teams agents and bots in group chats now authenticate securely using Entra.”</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introduces a clearer, more controlled permission model for users.</a:t>
            </a:r>
          </a:p>
          <a:p>
            <a:pPr fontAlgn="t"/>
            <a:r>
              <a:rPr lang="en-GB" sz="1200" b="0" i="1" kern="1200" dirty="0">
                <a:solidFill>
                  <a:schemeClr val="tx1"/>
                </a:solidFill>
                <a:effectLst/>
                <a:latin typeface="+mn-lt"/>
                <a:ea typeface="+mn-ea"/>
                <a:cs typeface="+mn-cs"/>
              </a:rPr>
              <a:t>“The experience is private and user-friendly.”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an agent or bot needs an Entra token and the user hasn’t granted permission yet, they’ll get a </a:t>
            </a:r>
            <a:r>
              <a:rPr lang="en-GB" sz="1200" b="1" i="0" kern="1200" dirty="0">
                <a:solidFill>
                  <a:schemeClr val="tx1"/>
                </a:solidFill>
                <a:effectLst/>
                <a:latin typeface="+mn-lt"/>
                <a:ea typeface="+mn-ea"/>
                <a:cs typeface="+mn-cs"/>
              </a:rPr>
              <a:t>private message</a:t>
            </a:r>
            <a:r>
              <a:rPr lang="en-GB" sz="1200" b="0" i="0" kern="1200" dirty="0">
                <a:solidFill>
                  <a:schemeClr val="tx1"/>
                </a:solidFill>
                <a:effectLst/>
                <a:latin typeface="+mn-lt"/>
                <a:ea typeface="+mn-ea"/>
                <a:cs typeface="+mn-cs"/>
              </a:rPr>
              <a:t>—only visible to them—guiding them through installation and permission approval.</a:t>
            </a:r>
          </a:p>
          <a:p>
            <a:pPr fontAlgn="t"/>
            <a:r>
              <a:rPr lang="en-GB" sz="1200" b="0" i="1" kern="1200" dirty="0">
                <a:solidFill>
                  <a:schemeClr val="tx1"/>
                </a:solidFill>
                <a:effectLst/>
                <a:latin typeface="+mn-lt"/>
                <a:ea typeface="+mn-ea"/>
                <a:cs typeface="+mn-cs"/>
              </a:rPr>
              <a:t>“This keeps security front and center.”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stay in control of what they grant, and the workflow ensures no sensitive permissions are requested publicly in the group chat.</a:t>
            </a:r>
          </a:p>
          <a:p>
            <a:pPr fontAlgn="t"/>
            <a:r>
              <a:rPr lang="en-GB" sz="1200" b="0" i="1" kern="1200" dirty="0">
                <a:solidFill>
                  <a:schemeClr val="tx1"/>
                </a:solidFill>
                <a:effectLst/>
                <a:latin typeface="+mn-lt"/>
                <a:ea typeface="+mn-ea"/>
                <a:cs typeface="+mn-cs"/>
              </a:rPr>
              <a:t>“Once permissions are granted, everything just works.”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agent/bot can then access what it needs—like </a:t>
            </a:r>
            <a:r>
              <a:rPr lang="en-GB" sz="1200" b="1" i="0" kern="1200" dirty="0">
                <a:solidFill>
                  <a:schemeClr val="tx1"/>
                </a:solidFill>
                <a:effectLst/>
                <a:latin typeface="+mn-lt"/>
                <a:ea typeface="+mn-ea"/>
                <a:cs typeface="+mn-cs"/>
              </a:rPr>
              <a:t>Microsoft Graph</a:t>
            </a:r>
            <a:r>
              <a:rPr lang="en-GB" sz="1200" b="0" i="0" kern="1200" dirty="0">
                <a:solidFill>
                  <a:schemeClr val="tx1"/>
                </a:solidFill>
                <a:effectLst/>
                <a:latin typeface="+mn-lt"/>
                <a:ea typeface="+mn-ea"/>
                <a:cs typeface="+mn-cs"/>
              </a:rPr>
              <a:t>—so users receive the full, intended experience without interruptions.</a:t>
            </a:r>
          </a:p>
          <a:p>
            <a:pPr fontAlgn="t"/>
            <a:r>
              <a:rPr lang="en-GB" sz="1200" b="0" i="1" kern="1200" dirty="0">
                <a:solidFill>
                  <a:schemeClr val="tx1"/>
                </a:solidFill>
                <a:effectLst/>
                <a:latin typeface="+mn-lt"/>
                <a:ea typeface="+mn-ea"/>
                <a:cs typeface="+mn-cs"/>
              </a:rPr>
              <a:t>“This feature rolled out in November.”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already available, improving how agents and bots operate in group conversations.</a:t>
            </a:r>
          </a:p>
        </p:txBody>
      </p:sp>
      <p:sp>
        <p:nvSpPr>
          <p:cNvPr id="4" name="Slide Number Placeholder 3">
            <a:extLst>
              <a:ext uri="{FF2B5EF4-FFF2-40B4-BE49-F238E27FC236}">
                <a16:creationId xmlns:a16="http://schemas.microsoft.com/office/drawing/2014/main" id="{84967640-8DCD-0CBE-79EE-86BC25CD77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47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EA90-E99A-2FE7-5D42-DE94540EF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1C082-10F1-196C-0BAE-3822002F25B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F38D402-3217-F7D0-E65E-84D613AC0912}"/>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“Teams Mode brings collaboration directly into Copilot.”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AI being a solo experience, users can now bring colleagues into the same conversation, transforming individual Copilot chats into </a:t>
            </a:r>
            <a:r>
              <a:rPr lang="en-GB" sz="1200" b="1" i="0" kern="1200" dirty="0">
                <a:solidFill>
                  <a:schemeClr val="tx1"/>
                </a:solidFill>
                <a:effectLst/>
                <a:latin typeface="+mn-lt"/>
                <a:ea typeface="+mn-ea"/>
                <a:cs typeface="+mn-cs"/>
              </a:rPr>
              <a:t>group AI chats</a:t>
            </a:r>
            <a:r>
              <a:rPr lang="en-GB" sz="1200" b="0" i="0" kern="1200" dirty="0">
                <a:solidFill>
                  <a:schemeClr val="tx1"/>
                </a:solidFill>
                <a:effectLst/>
                <a:latin typeface="+mn-lt"/>
                <a:ea typeface="+mn-ea"/>
                <a:cs typeface="+mn-cs"/>
              </a:rPr>
              <a:t> inside Microsoft Teams.</a:t>
            </a:r>
          </a:p>
          <a:p>
            <a:pPr fontAlgn="t"/>
            <a:r>
              <a:rPr lang="en-GB" sz="1200" b="0" i="1" kern="1200" dirty="0">
                <a:solidFill>
                  <a:schemeClr val="tx1"/>
                </a:solidFill>
                <a:effectLst/>
                <a:latin typeface="+mn-lt"/>
                <a:ea typeface="+mn-ea"/>
                <a:cs typeface="+mn-cs"/>
              </a:rPr>
              <a:t>“It’s simple to start.”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From a 1:1 Copilot chat, users just select </a:t>
            </a:r>
            <a:r>
              <a:rPr lang="en-GB" sz="1200" b="1" i="0" kern="1200" dirty="0">
                <a:solidFill>
                  <a:schemeClr val="tx1"/>
                </a:solidFill>
                <a:effectLst/>
                <a:latin typeface="+mn-lt"/>
                <a:ea typeface="+mn-ea"/>
                <a:cs typeface="+mn-cs"/>
              </a:rPr>
              <a:t>‘start a group chat’</a:t>
            </a:r>
            <a:r>
              <a:rPr lang="en-GB" sz="1200" b="0" i="0" kern="1200" dirty="0">
                <a:solidFill>
                  <a:schemeClr val="tx1"/>
                </a:solidFill>
                <a:effectLst/>
                <a:latin typeface="+mn-lt"/>
                <a:ea typeface="+mn-ea"/>
                <a:cs typeface="+mn-cs"/>
              </a:rPr>
              <a:t>. This instantly creates a group chat in Teams with selected colleagues </a:t>
            </a:r>
            <a:r>
              <a:rPr lang="en-GB" sz="1200" b="0" i="1" kern="1200" dirty="0">
                <a:solidFill>
                  <a:schemeClr val="tx1"/>
                </a:solidFill>
                <a:effectLst/>
                <a:latin typeface="+mn-lt"/>
                <a:ea typeface="+mn-ea"/>
                <a:cs typeface="+mn-cs"/>
              </a:rPr>
              <a:t>and</a:t>
            </a:r>
            <a:r>
              <a:rPr lang="en-GB" sz="1200" b="0" i="0" kern="1200" dirty="0">
                <a:solidFill>
                  <a:schemeClr val="tx1"/>
                </a:solidFill>
                <a:effectLst/>
                <a:latin typeface="+mn-lt"/>
                <a:ea typeface="+mn-ea"/>
                <a:cs typeface="+mn-cs"/>
              </a:rPr>
              <a:t> Copilot included.</a:t>
            </a:r>
          </a:p>
          <a:p>
            <a:pPr fontAlgn="t"/>
            <a:r>
              <a:rPr lang="en-GB" sz="1200" b="0" i="1" kern="1200" dirty="0">
                <a:solidFill>
                  <a:schemeClr val="tx1"/>
                </a:solidFill>
                <a:effectLst/>
                <a:latin typeface="+mn-lt"/>
                <a:ea typeface="+mn-ea"/>
                <a:cs typeface="+mn-cs"/>
              </a:rPr>
              <a:t>“It works with existing Teams chats too.”</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can also add Copilot to any existing Teams group chat—just like adding another teammate—so the whole group can get help drafting, researching, planning, or coordinating tasks together.</a:t>
            </a:r>
          </a:p>
          <a:p>
            <a:pPr fontAlgn="t"/>
            <a:r>
              <a:rPr lang="en-GB" sz="1200" b="0" i="1" kern="1200" dirty="0">
                <a:solidFill>
                  <a:schemeClr val="tx1"/>
                </a:solidFill>
                <a:effectLst/>
                <a:latin typeface="+mn-lt"/>
                <a:ea typeface="+mn-ea"/>
                <a:cs typeface="+mn-cs"/>
              </a:rPr>
              <a:t>“Everyone participates.”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Any member of the group can call on Copilot by typing </a:t>
            </a:r>
            <a:r>
              <a:rPr lang="en-GB" sz="1200" b="1" i="0" kern="1200" dirty="0">
                <a:solidFill>
                  <a:schemeClr val="tx1"/>
                </a:solidFill>
                <a:effectLst/>
                <a:latin typeface="+mn-lt"/>
                <a:ea typeface="+mn-ea"/>
                <a:cs typeface="+mn-cs"/>
              </a:rPr>
              <a:t>@copilot</a:t>
            </a:r>
            <a:r>
              <a:rPr lang="en-GB" sz="1200" b="0" i="0" kern="1200" dirty="0">
                <a:solidFill>
                  <a:schemeClr val="tx1"/>
                </a:solidFill>
                <a:effectLst/>
                <a:latin typeface="+mn-lt"/>
                <a:ea typeface="+mn-ea"/>
                <a:cs typeface="+mn-cs"/>
              </a:rPr>
              <a:t> and making a request, keeping the whole team aligned and accelerating the work.</a:t>
            </a:r>
          </a:p>
          <a:p>
            <a:pPr fontAlgn="t"/>
            <a:r>
              <a:rPr lang="en-GB" sz="1200" b="0" i="1" kern="1200" dirty="0">
                <a:solidFill>
                  <a:schemeClr val="tx1"/>
                </a:solidFill>
                <a:effectLst/>
                <a:latin typeface="+mn-lt"/>
                <a:ea typeface="+mn-ea"/>
                <a:cs typeface="+mn-cs"/>
              </a:rPr>
              <a:t>“Availability.”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capability rolled out to </a:t>
            </a:r>
            <a:r>
              <a:rPr lang="en-GB" sz="1200" b="1" i="0" kern="1200" dirty="0">
                <a:solidFill>
                  <a:schemeClr val="tx1"/>
                </a:solidFill>
                <a:effectLst/>
                <a:latin typeface="+mn-lt"/>
                <a:ea typeface="+mn-ea"/>
                <a:cs typeface="+mn-cs"/>
              </a:rPr>
              <a:t>public preview in 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25D6EECD-10FA-D234-06AC-F620E9E149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91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755F1-E190-94FF-AD59-6CC9C9F4F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6825C-7F01-24B4-D1F2-287063C8FCF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6B4D218-4277-8B54-020C-A3122C0003DE}"/>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is all about extending Channel Agent beyond Microsoft tools.”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connecting to Asana, Atlassian, and GitHub via the MCP server, the agent can now operate across multiple third‑party platforms.</a:t>
            </a:r>
          </a:p>
          <a:p>
            <a:pPr fontAlgn="t"/>
            <a:r>
              <a:rPr lang="en-GB" sz="1200" b="0" i="1" kern="1200" dirty="0">
                <a:solidFill>
                  <a:schemeClr val="tx1"/>
                </a:solidFill>
                <a:effectLst/>
                <a:latin typeface="+mn-lt"/>
                <a:ea typeface="+mn-ea"/>
                <a:cs typeface="+mn-cs"/>
              </a:rPr>
              <a:t>“It means the agent can run workflows on behalf of users.”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just providing guidance, Channel Agent can actually execute tasks in these external systems, helping teams move faster and avoid app‑switching.</a:t>
            </a:r>
          </a:p>
          <a:p>
            <a:pPr fontAlgn="t"/>
            <a:r>
              <a:rPr lang="en-GB" sz="1200" b="0" i="1" kern="1200" dirty="0">
                <a:solidFill>
                  <a:schemeClr val="tx1"/>
                </a:solidFill>
                <a:effectLst/>
                <a:latin typeface="+mn-lt"/>
                <a:ea typeface="+mn-ea"/>
                <a:cs typeface="+mn-cs"/>
              </a:rPr>
              <a:t>“This unlocks much more complex scenarios.”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agent‑to‑MCP communication, Channel Agent can bridge processes between tools, coordinate multi‑system tasks, and support work that traditionally required manual hand‑offs.</a:t>
            </a:r>
          </a:p>
          <a:p>
            <a:pPr fontAlgn="t"/>
            <a:r>
              <a:rPr lang="en-GB" sz="1200" b="0" i="1" kern="1200" dirty="0">
                <a:solidFill>
                  <a:schemeClr val="tx1"/>
                </a:solidFill>
                <a:effectLst/>
                <a:latin typeface="+mn-lt"/>
                <a:ea typeface="+mn-ea"/>
                <a:cs typeface="+mn-cs"/>
              </a:rPr>
              <a:t>“This is already live in Public Preview.”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integrations rolled out in November, so teams can take advantage of them right away.</a:t>
            </a:r>
          </a:p>
        </p:txBody>
      </p:sp>
      <p:sp>
        <p:nvSpPr>
          <p:cNvPr id="4" name="Slide Number Placeholder 3">
            <a:extLst>
              <a:ext uri="{FF2B5EF4-FFF2-40B4-BE49-F238E27FC236}">
                <a16:creationId xmlns:a16="http://schemas.microsoft.com/office/drawing/2014/main" id="{70703B34-E1DA-AAE0-990C-34C6879F9C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095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Feedback – https://aka.ms/WhatsNewCopilot/Feedback</a:t>
            </a:r>
          </a:p>
          <a:p>
            <a:endParaRPr lang="en-US" dirty="0"/>
          </a:p>
          <a:p>
            <a:r>
              <a:rPr lang="en-GB" sz="1200" b="0" i="1" kern="1200" dirty="0">
                <a:solidFill>
                  <a:schemeClr val="tx1"/>
                </a:solidFill>
                <a:effectLst/>
                <a:latin typeface="+mn-lt"/>
                <a:ea typeface="+mn-ea"/>
                <a:cs typeface="+mn-cs"/>
              </a:rPr>
              <a:t>Please note that the dates mentioned in this presentation are tentative and subject to change.</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dirty="0"/>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D6045-02F1-34B2-6CA8-480C1F5BD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ECABE-6C81-522B-A4C9-9191C19747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552BEAA-1309-2FE9-A0B8-948AA48873DB}"/>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gives teams full control over how their AI meeting notes are structured.”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one generic format, users can now tailor recaps to match exactly how their team prefers to consume information.</a:t>
            </a:r>
          </a:p>
          <a:p>
            <a:pPr fontAlgn="t"/>
            <a:r>
              <a:rPr lang="en-GB" sz="1200" b="0" i="1" kern="1200" dirty="0">
                <a:solidFill>
                  <a:schemeClr val="tx1"/>
                </a:solidFill>
                <a:effectLst/>
                <a:latin typeface="+mn-lt"/>
                <a:ea typeface="+mn-ea"/>
                <a:cs typeface="+mn-cs"/>
              </a:rPr>
              <a:t>“We’re introducing two ready-made templates to make this simple.”</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Speaker Summary</a:t>
            </a:r>
            <a:r>
              <a:rPr lang="en-GB" sz="1200" b="0" i="0" kern="1200" dirty="0">
                <a:solidFill>
                  <a:schemeClr val="tx1"/>
                </a:solidFill>
                <a:effectLst/>
                <a:latin typeface="+mn-lt"/>
                <a:ea typeface="+mn-ea"/>
                <a:cs typeface="+mn-cs"/>
              </a:rPr>
              <a:t> organizes insights by participant, while </a:t>
            </a:r>
            <a:r>
              <a:rPr lang="en-GB" sz="1200" b="1" i="0" kern="1200" dirty="0">
                <a:solidFill>
                  <a:schemeClr val="tx1"/>
                </a:solidFill>
                <a:effectLst/>
                <a:latin typeface="+mn-lt"/>
                <a:ea typeface="+mn-ea"/>
                <a:cs typeface="+mn-cs"/>
              </a:rPr>
              <a:t>Executive Summary</a:t>
            </a:r>
            <a:r>
              <a:rPr lang="en-GB" sz="1200" b="0" i="0" kern="1200" dirty="0">
                <a:solidFill>
                  <a:schemeClr val="tx1"/>
                </a:solidFill>
                <a:effectLst/>
                <a:latin typeface="+mn-lt"/>
                <a:ea typeface="+mn-ea"/>
                <a:cs typeface="+mn-cs"/>
              </a:rPr>
              <a:t> highlights the key takeaways at a glance. These options help teams quickly pick a format that fits their workflow.</a:t>
            </a:r>
          </a:p>
          <a:p>
            <a:pPr fontAlgn="t"/>
            <a:r>
              <a:rPr lang="en-GB" sz="1200" b="0" i="1" kern="1200" dirty="0">
                <a:solidFill>
                  <a:schemeClr val="tx1"/>
                </a:solidFill>
                <a:effectLst/>
                <a:latin typeface="+mn-lt"/>
                <a:ea typeface="+mn-ea"/>
                <a:cs typeface="+mn-cs"/>
              </a:rPr>
              <a:t>“But the real power comes from custom templates.”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can write a simple free‑text description—or even paste in an existing format they already use—and the AI will instantly generate notes in that structure. No complex setup required.</a:t>
            </a:r>
          </a:p>
          <a:p>
            <a:pPr fontAlgn="t"/>
            <a:r>
              <a:rPr lang="en-GB" sz="1200" b="0" i="1" kern="1200" dirty="0">
                <a:solidFill>
                  <a:schemeClr val="tx1"/>
                </a:solidFill>
                <a:effectLst/>
                <a:latin typeface="+mn-lt"/>
                <a:ea typeface="+mn-ea"/>
                <a:cs typeface="+mn-cs"/>
              </a:rPr>
              <a:t>“These templates are reusable.”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Custom templates can be saved and applied to future meetings, ensuring consistency and clarity across the team’s entire meeting rhythm.</a:t>
            </a:r>
          </a:p>
          <a:p>
            <a:pPr fontAlgn="t"/>
            <a:r>
              <a:rPr lang="en-GB" sz="1200" b="0" i="1" kern="1200" dirty="0">
                <a:solidFill>
                  <a:schemeClr val="tx1"/>
                </a:solidFill>
                <a:effectLst/>
                <a:latin typeface="+mn-lt"/>
                <a:ea typeface="+mn-ea"/>
                <a:cs typeface="+mn-cs"/>
              </a:rPr>
              <a:t>“And this capability is rolling out to Public Preview in December.”</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BD80140-B875-9D22-896A-53168A75C6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358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031AA-52BC-B05F-D7C2-5ED5D399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67A1E-5862-84F0-DE72-3C80B79325C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5691CAA-B7D8-CB2B-7339-3FAEBBA275EF}"/>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brings a big quality-of-life improvement for anyone who works with formulas in Excel.”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As soon as the user types “=”, Excel now proactively suggests formulas, helping them get started faster.</a:t>
            </a:r>
          </a:p>
          <a:p>
            <a:pPr fontAlgn="t"/>
            <a:r>
              <a:rPr lang="en-GB" sz="1200" b="0" i="1" kern="1200" dirty="0">
                <a:solidFill>
                  <a:schemeClr val="tx1"/>
                </a:solidFill>
                <a:effectLst/>
                <a:latin typeface="+mn-lt"/>
                <a:ea typeface="+mn-ea"/>
                <a:cs typeface="+mn-cs"/>
              </a:rPr>
              <a:t>“What makes this powerful is the context awareness.”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Copilot looks at headers, nearby cells, and tables in the worksheet to generate accurate, relevant suggestions—not generic guesses.</a:t>
            </a:r>
          </a:p>
          <a:p>
            <a:pPr fontAlgn="t"/>
            <a:r>
              <a:rPr lang="en-GB" sz="1200" b="0" i="1" kern="1200" dirty="0">
                <a:solidFill>
                  <a:schemeClr val="tx1"/>
                </a:solidFill>
                <a:effectLst/>
                <a:latin typeface="+mn-lt"/>
                <a:ea typeface="+mn-ea"/>
                <a:cs typeface="+mn-cs"/>
              </a:rPr>
              <a:t>“This reduces both time and errors.”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no longer need to remember formula syntax or troubleshoot mistakes; they can focus on analysing data rather than wrestling with the formula bar.</a:t>
            </a:r>
          </a:p>
          <a:p>
            <a:pPr fontAlgn="t"/>
            <a:r>
              <a:rPr lang="en-GB" sz="1200" b="0" i="1" kern="1200" dirty="0">
                <a:solidFill>
                  <a:schemeClr val="tx1"/>
                </a:solidFill>
                <a:effectLst/>
                <a:latin typeface="+mn-lt"/>
                <a:ea typeface="+mn-ea"/>
                <a:cs typeface="+mn-cs"/>
              </a:rPr>
              <a:t>“And this feature is already available.”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Formula completion rolled out on Windows in November, so users can try it immediately.</a:t>
            </a:r>
          </a:p>
        </p:txBody>
      </p:sp>
      <p:sp>
        <p:nvSpPr>
          <p:cNvPr id="4" name="Slide Number Placeholder 3">
            <a:extLst>
              <a:ext uri="{FF2B5EF4-FFF2-40B4-BE49-F238E27FC236}">
                <a16:creationId xmlns:a16="http://schemas.microsoft.com/office/drawing/2014/main" id="{033B8563-1202-0258-EDEF-3A88F07865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236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A202-DB36-796C-6627-D66ABFF45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6A04B-FCA2-D80B-8F7A-702C39746F1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8D16921-7530-7CB3-18B8-99F1C466186F}"/>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feature is all about speeding up understanding.”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a:t>
            </a:r>
            <a:r>
              <a:rPr lang="en-GB" sz="1200" b="1" i="0" kern="1200" dirty="0">
                <a:solidFill>
                  <a:schemeClr val="tx1"/>
                </a:solidFill>
                <a:effectLst/>
                <a:latin typeface="+mn-lt"/>
                <a:ea typeface="+mn-ea"/>
                <a:cs typeface="+mn-cs"/>
              </a:rPr>
              <a:t>Explain This</a:t>
            </a:r>
            <a:r>
              <a:rPr lang="en-GB" sz="1200" b="0" i="0" kern="1200" dirty="0">
                <a:solidFill>
                  <a:schemeClr val="tx1"/>
                </a:solidFill>
                <a:effectLst/>
                <a:latin typeface="+mn-lt"/>
                <a:ea typeface="+mn-ea"/>
                <a:cs typeface="+mn-cs"/>
              </a:rPr>
              <a:t>, users can select an acronym, a text box, a table, or even an entire slide, and Copilot instantly provides a clear, contextual explanation of whatever they highlighted.</a:t>
            </a:r>
          </a:p>
          <a:p>
            <a:pPr fontAlgn="t"/>
            <a:r>
              <a:rPr lang="en-GB" sz="1200" b="0" i="1" kern="1200" dirty="0">
                <a:solidFill>
                  <a:schemeClr val="tx1"/>
                </a:solidFill>
                <a:effectLst/>
                <a:latin typeface="+mn-lt"/>
                <a:ea typeface="+mn-ea"/>
                <a:cs typeface="+mn-cs"/>
              </a:rPr>
              <a:t>“It removes the guesswork.”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hunting for definitions or asking for clarification, users get tailored explanations right inside PowerPoint, helping them quickly grasp complex content.</a:t>
            </a:r>
          </a:p>
          <a:p>
            <a:pPr fontAlgn="t"/>
            <a:r>
              <a:rPr lang="en-GB" sz="1200" b="0" i="1" kern="1200" dirty="0">
                <a:solidFill>
                  <a:schemeClr val="tx1"/>
                </a:solidFill>
                <a:effectLst/>
                <a:latin typeface="+mn-lt"/>
                <a:ea typeface="+mn-ea"/>
                <a:cs typeface="+mn-cs"/>
              </a:rPr>
              <a:t>“The productivity impact is huge.”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reducing confusion and keeping everything in context, users stay in the flow—no switching apps or searching external references.</a:t>
            </a:r>
          </a:p>
          <a:p>
            <a:pPr fontAlgn="t"/>
            <a:r>
              <a:rPr lang="en-GB" sz="1200" b="0" i="1" kern="1200" dirty="0">
                <a:solidFill>
                  <a:schemeClr val="tx1"/>
                </a:solidFill>
                <a:effectLst/>
                <a:latin typeface="+mn-lt"/>
                <a:ea typeface="+mn-ea"/>
                <a:cs typeface="+mn-cs"/>
              </a:rPr>
              <a:t>“And it's rolling out broadly.”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feature launched on the web in November and is expanding to Windows desktop and Mac in December.</a:t>
            </a:r>
          </a:p>
        </p:txBody>
      </p:sp>
      <p:sp>
        <p:nvSpPr>
          <p:cNvPr id="4" name="Slide Number Placeholder 3">
            <a:extLst>
              <a:ext uri="{FF2B5EF4-FFF2-40B4-BE49-F238E27FC236}">
                <a16:creationId xmlns:a16="http://schemas.microsoft.com/office/drawing/2014/main" id="{BCE96813-C391-65C9-1716-C3CC160121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576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FFE-B059-0BEA-05AF-B63B0FFB3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2FBC4-4BCF-A3E6-24F8-592DB0E2690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3A7AA9-ECDB-1967-AF86-4A848A852CF8}"/>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brings a modern image‑editing experience directly into PowerPoint.”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no longer need to switch to external apps just to crop, adjust, or refine images—the editing tools are now built straight into the PowerPoint interface.</a:t>
            </a:r>
          </a:p>
          <a:p>
            <a:pPr fontAlgn="t"/>
            <a:r>
              <a:rPr lang="en-GB" sz="1200" b="0" i="1" kern="1200" dirty="0">
                <a:solidFill>
                  <a:schemeClr val="tx1"/>
                </a:solidFill>
                <a:effectLst/>
                <a:latin typeface="+mn-lt"/>
                <a:ea typeface="+mn-ea"/>
                <a:cs typeface="+mn-cs"/>
              </a:rPr>
              <a:t>“The goal is to keep people in the flow.”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eliminating app‑switching, users can stay focused on building their presentations while still making professional, polished visual edits.</a:t>
            </a:r>
          </a:p>
          <a:p>
            <a:pPr fontAlgn="t"/>
            <a:r>
              <a:rPr lang="en-GB" sz="1200" b="0" i="1" kern="1200" dirty="0">
                <a:solidFill>
                  <a:schemeClr val="tx1"/>
                </a:solidFill>
                <a:effectLst/>
                <a:latin typeface="+mn-lt"/>
                <a:ea typeface="+mn-ea"/>
                <a:cs typeface="+mn-cs"/>
              </a:rPr>
              <a:t>“It also makes slides look better, faster.”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Whether it’s marketing content, product imagery, or simple presentation visuals, users can enhance and refine images seamlessly without breaking their workflow.</a:t>
            </a:r>
          </a:p>
          <a:p>
            <a:pPr fontAlgn="t"/>
            <a:r>
              <a:rPr lang="en-GB" sz="1200" b="0" i="1" kern="1200" dirty="0">
                <a:solidFill>
                  <a:schemeClr val="tx1"/>
                </a:solidFill>
                <a:effectLst/>
                <a:latin typeface="+mn-lt"/>
                <a:ea typeface="+mn-ea"/>
                <a:cs typeface="+mn-cs"/>
              </a:rPr>
              <a:t>“And this feature is rolling out this month.”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Image editor integration begins rolling out in </a:t>
            </a:r>
            <a:r>
              <a:rPr lang="en-GB" sz="1200" b="1" i="0" kern="1200" dirty="0">
                <a:solidFill>
                  <a:schemeClr val="tx1"/>
                </a:solidFill>
                <a:effectLst/>
                <a:latin typeface="+mn-lt"/>
                <a:ea typeface="+mn-ea"/>
                <a:cs typeface="+mn-cs"/>
              </a:rPr>
              <a:t>December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0F03023-DF05-0E84-72E0-28A5EDF0D2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9609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CA4FF-FB33-080C-7BBE-266BCCB67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C7F215-85CD-88B2-FA7E-0F01F2BEE4A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83FFD8A-B8CE-D6BC-7328-F49227C7ACCE}"/>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feature makes it much easier for teams to stay on brand.”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Organization Images provides a built‑in library of company‑approved visuals—logos, icons, and photos—directly inside PowerPoint.</a:t>
            </a:r>
          </a:p>
          <a:p>
            <a:pPr fontAlgn="t"/>
            <a:r>
              <a:rPr lang="en-GB" sz="1200" b="0" i="1" kern="1200" dirty="0">
                <a:solidFill>
                  <a:schemeClr val="tx1"/>
                </a:solidFill>
                <a:effectLst/>
                <a:latin typeface="+mn-lt"/>
                <a:ea typeface="+mn-ea"/>
                <a:cs typeface="+mn-cs"/>
              </a:rPr>
              <a:t>“It’s all integrated into the normal workflow.”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Under </a:t>
            </a:r>
            <a:r>
              <a:rPr lang="en-GB" sz="1200" b="1" i="0" kern="1200" dirty="0">
                <a:solidFill>
                  <a:schemeClr val="tx1"/>
                </a:solidFill>
                <a:effectLst/>
                <a:latin typeface="+mn-lt"/>
                <a:ea typeface="+mn-ea"/>
                <a:cs typeface="+mn-cs"/>
              </a:rPr>
              <a:t>Insert &gt; Picture</a:t>
            </a:r>
            <a:r>
              <a:rPr lang="en-GB" sz="1200" b="0" i="0" kern="1200" dirty="0">
                <a:solidFill>
                  <a:schemeClr val="tx1"/>
                </a:solidFill>
                <a:effectLst/>
                <a:latin typeface="+mn-lt"/>
                <a:ea typeface="+mn-ea"/>
                <a:cs typeface="+mn-cs"/>
              </a:rPr>
              <a:t>, users will now see a new </a:t>
            </a:r>
            <a:r>
              <a:rPr lang="en-GB" sz="1200" b="1" i="0" kern="1200" dirty="0">
                <a:solidFill>
                  <a:schemeClr val="tx1"/>
                </a:solidFill>
                <a:effectLst/>
                <a:latin typeface="+mn-lt"/>
                <a:ea typeface="+mn-ea"/>
                <a:cs typeface="+mn-cs"/>
              </a:rPr>
              <a:t>Organization Images</a:t>
            </a:r>
            <a:r>
              <a:rPr lang="en-GB" sz="1200" b="0" i="0" kern="1200" dirty="0">
                <a:solidFill>
                  <a:schemeClr val="tx1"/>
                </a:solidFill>
                <a:effectLst/>
                <a:latin typeface="+mn-lt"/>
                <a:ea typeface="+mn-ea"/>
                <a:cs typeface="+mn-cs"/>
              </a:rPr>
              <a:t> option. From there, they can browse all approved assets without leaving PowerPoint.</a:t>
            </a:r>
          </a:p>
          <a:p>
            <a:pPr fontAlgn="t"/>
            <a:r>
              <a:rPr lang="en-GB" sz="1200" b="0" i="1" kern="1200" dirty="0">
                <a:solidFill>
                  <a:schemeClr val="tx1"/>
                </a:solidFill>
                <a:effectLst/>
                <a:latin typeface="+mn-lt"/>
                <a:ea typeface="+mn-ea"/>
                <a:cs typeface="+mn-cs"/>
              </a:rPr>
              <a:t>“This removes the usual hurdles.”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No more digging through shared drives, outdated folders, or old decks to find the right logo. Everything is centralised, up‑to‑date, and instantly accessible.</a:t>
            </a:r>
          </a:p>
          <a:p>
            <a:pPr fontAlgn="t"/>
            <a:r>
              <a:rPr lang="en-GB" sz="1200" b="0" i="1" kern="1200" dirty="0">
                <a:solidFill>
                  <a:schemeClr val="tx1"/>
                </a:solidFill>
                <a:effectLst/>
                <a:latin typeface="+mn-lt"/>
                <a:ea typeface="+mn-ea"/>
                <a:cs typeface="+mn-cs"/>
              </a:rPr>
              <a:t>“The result is greater consistency and faster slide creation.”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Teams can build polished, professional, on‑brand presentations without extra effort.</a:t>
            </a:r>
          </a:p>
          <a:p>
            <a:pPr fontAlgn="t"/>
            <a:r>
              <a:rPr lang="en-GB" sz="1200" b="0" i="1" kern="1200" dirty="0">
                <a:solidFill>
                  <a:schemeClr val="tx1"/>
                </a:solidFill>
                <a:effectLst/>
                <a:latin typeface="+mn-lt"/>
                <a:ea typeface="+mn-ea"/>
                <a:cs typeface="+mn-cs"/>
              </a:rPr>
              <a:t>“And rollout is well underway.”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feature launched on the web in November and is rolling out to Windows desktop and Mac in December.</a:t>
            </a:r>
          </a:p>
        </p:txBody>
      </p:sp>
      <p:sp>
        <p:nvSpPr>
          <p:cNvPr id="4" name="Slide Number Placeholder 3">
            <a:extLst>
              <a:ext uri="{FF2B5EF4-FFF2-40B4-BE49-F238E27FC236}">
                <a16:creationId xmlns:a16="http://schemas.microsoft.com/office/drawing/2014/main" id="{96B36EEB-2BC0-280C-9458-FA34C82D16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1826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25</a:t>
            </a:fld>
            <a:endParaRPr lang="en-US" dirty="0"/>
          </a:p>
        </p:txBody>
      </p:sp>
    </p:spTree>
    <p:extLst>
      <p:ext uri="{BB962C8B-B14F-4D97-AF65-F5344CB8AC3E}">
        <p14:creationId xmlns:p14="http://schemas.microsoft.com/office/powerpoint/2010/main" val="309438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2B36-C416-7AFD-BF63-82050816B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4B60A-8B22-6AF0-BBCA-9B9FCC6155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6977BC-90B8-FFE9-62D6-5A297DC613CB}"/>
              </a:ext>
            </a:extLst>
          </p:cNvPr>
          <p:cNvSpPr>
            <a:spLocks noGrp="1"/>
          </p:cNvSpPr>
          <p:nvPr>
            <p:ph type="body" idx="1"/>
          </p:nvPr>
        </p:nvSpPr>
        <p:spPr/>
        <p:txBody>
          <a:bodyPr/>
          <a:lstStyle/>
          <a:p>
            <a:r>
              <a:rPr lang="en-GB" sz="1200" b="0" i="0" kern="1200">
                <a:solidFill>
                  <a:schemeClr val="tx1"/>
                </a:solidFill>
                <a:effectLst/>
                <a:latin typeface="+mn-lt"/>
                <a:ea typeface="+mn-ea"/>
                <a:cs typeface="+mn-cs"/>
              </a:rPr>
              <a:t>Finding the right person at the right time is becoming increasingly challenging as organizational structures evolve. Powered by WorkIQ, the People agent brings all your people-related information together in one place – helping you quickly find colleagues by role or skill, view your top collaborators, and prepare for upcoming interactions. </a:t>
            </a:r>
          </a:p>
          <a:p>
            <a:r>
              <a:rPr lang="en-GB" sz="1200" b="0" i="0" kern="1200">
                <a:solidFill>
                  <a:schemeClr val="tx1"/>
                </a:solidFill>
                <a:effectLst/>
                <a:latin typeface="+mn-lt"/>
                <a:ea typeface="+mn-ea"/>
                <a:cs typeface="+mn-cs"/>
              </a:rPr>
              <a:t>This agent offers a guided experience with suggested prompts tailored to your role, communication patterns, and collaboration history, so you can make meaningful connections faster and nurture existing relationships. With the People agent, employees spend less time searching and more time building relationships that move work forward. </a:t>
            </a:r>
          </a:p>
          <a:p>
            <a:r>
              <a:rPr lang="en-GB" sz="1200" b="0" i="1" kern="1200">
                <a:solidFill>
                  <a:schemeClr val="tx1"/>
                </a:solidFill>
                <a:effectLst/>
                <a:latin typeface="+mn-lt"/>
                <a:ea typeface="+mn-ea"/>
                <a:cs typeface="+mn-cs"/>
              </a:rPr>
              <a:t>The People agent is available now for customers with a Microsoft 365 Copilot license as part of the Frontier program. </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CB1103-A6D7-821D-527D-319429060E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571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FB87E-769A-5DDD-97CA-4E7768397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D0E94-D902-6AC0-33AA-D96440B420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971F96-818C-4973-0749-209B737D5924}"/>
              </a:ext>
            </a:extLst>
          </p:cNvPr>
          <p:cNvSpPr>
            <a:spLocks noGrp="1"/>
          </p:cNvSpPr>
          <p:nvPr>
            <p:ph type="body" idx="1"/>
          </p:nvPr>
        </p:nvSpPr>
        <p:spPr/>
        <p:txBody>
          <a:bodyPr/>
          <a:lstStyle/>
          <a:p>
            <a:r>
              <a:rPr lang="en-GB" sz="1200" b="0" i="0" kern="1200">
                <a:solidFill>
                  <a:schemeClr val="tx1"/>
                </a:solidFill>
                <a:effectLst/>
                <a:latin typeface="+mn-lt"/>
                <a:ea typeface="+mn-ea"/>
                <a:cs typeface="+mn-cs"/>
              </a:rPr>
              <a:t>Learning new skills can feel overwhelming, especially if you’re unsure what to focus on or where to start. The Learning agent guides employees through their skill development journey. It understands the tasks you’re working on and provides relevant, actionable recommendations to help you work smarter with Copilot. </a:t>
            </a:r>
          </a:p>
          <a:p>
            <a:r>
              <a:rPr lang="en-GB" sz="1200" b="0" i="0" kern="1200">
                <a:solidFill>
                  <a:schemeClr val="tx1"/>
                </a:solidFill>
                <a:effectLst/>
                <a:latin typeface="+mn-lt"/>
                <a:ea typeface="+mn-ea"/>
                <a:cs typeface="+mn-cs"/>
              </a:rPr>
              <a:t>You’ll receive tailored learning suggestions based on your role and skills. For organizations using LinkedIn Learning, the agent also offers AI-powered role-play scenarios to practice real-world interactions and strengthen soft skills. The Learning agent empowers employees to own their skilling journey and maximize Copilot’s capabilities in everyday workflows. </a:t>
            </a:r>
          </a:p>
          <a:p>
            <a:r>
              <a:rPr lang="en-GB" sz="1200" b="0" i="1" kern="1200">
                <a:solidFill>
                  <a:schemeClr val="tx1"/>
                </a:solidFill>
                <a:effectLst/>
                <a:latin typeface="+mn-lt"/>
                <a:ea typeface="+mn-ea"/>
                <a:cs typeface="+mn-cs"/>
              </a:rPr>
              <a:t>The Learning agent is available now for customers with a Microsoft 365 Copilot license as part of the Frontier program.</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172D659-1726-FB6A-D4AC-C559782E0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5654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8744-02CE-FB5A-10FA-00BD6F7BC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FF02F-250F-BBD1-7E7A-A1B4826CF7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A7BF0E-A6FE-A3CA-B6B9-387AC2842229}"/>
              </a:ext>
            </a:extLst>
          </p:cNvPr>
          <p:cNvSpPr>
            <a:spLocks noGrp="1"/>
          </p:cNvSpPr>
          <p:nvPr>
            <p:ph type="body" idx="1"/>
          </p:nvPr>
        </p:nvSpPr>
        <p:spPr/>
        <p:txBody>
          <a:bodyPr/>
          <a:lstStyle/>
          <a:p>
            <a:r>
              <a:rPr lang="en-GB" sz="1200" b="0" i="0" kern="1200">
                <a:solidFill>
                  <a:schemeClr val="tx1"/>
                </a:solidFill>
                <a:effectLst/>
                <a:latin typeface="+mn-lt"/>
                <a:ea typeface="+mn-ea"/>
                <a:cs typeface="+mn-cs"/>
              </a:rPr>
              <a:t>For managers and leaders, understanding who’s doing what, spotting gaps, and shaping the right team structure can often feel daunting. The Workforce Insights agent provides a clear, up-to-date view of your workforce so you can make smarter decisions about hiring, upskilling, and organizational design – keeping your business ahead of the curve. </a:t>
            </a:r>
          </a:p>
          <a:p>
            <a:r>
              <a:rPr lang="en-GB" sz="1200" b="0" i="0" kern="1200">
                <a:solidFill>
                  <a:schemeClr val="tx1"/>
                </a:solidFill>
                <a:effectLst/>
                <a:latin typeface="+mn-lt"/>
                <a:ea typeface="+mn-ea"/>
                <a:cs typeface="+mn-cs"/>
              </a:rPr>
              <a:t>Instead of spending hours analyzing org charts and static reports, Workforce Insights leverages WorkIQ to deliver dynamic, actionable insights in minutes. With prompts like “Show me how my organization is staffed by role, location, and level. Suggest steps to improve based on industry benchmarks,” leaders can quickly uncover opportunities to rebalance teams, close skill gaps, and plan for growth. </a:t>
            </a:r>
          </a:p>
          <a:p>
            <a:r>
              <a:rPr lang="en-GB" sz="1200" b="0" i="1" kern="1200">
                <a:solidFill>
                  <a:schemeClr val="tx1"/>
                </a:solidFill>
                <a:effectLst/>
                <a:latin typeface="+mn-lt"/>
                <a:ea typeface="+mn-ea"/>
                <a:cs typeface="+mn-cs"/>
              </a:rPr>
              <a:t>The Workforce Insights agent is available now for customers with a Microsoft 365 Copilot license as part of the Frontier program.</a:t>
            </a:r>
            <a:endParaRPr lang="en-GB"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87D07BC-337A-EF84-CA17-AEA62FCE7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141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92B2E-A4E5-DF58-09CA-D9EB3F12C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31E77-4381-D6D2-5100-7EA76F11559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3AE94AD-E321-DF4D-E5F0-E840729C6B7B}"/>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Employee Self-Service Agent provides a centralized experience for employee support, starting with HR and IT, helping employees quickly find answers and complete tasks like checking leave balances or submitting IT tickets. It integrates with existing systems and can hand off inline and with context to Workday or ServiceNow agents, so users don't have to switch between tools. Built in Copilot Studio for HR and IT scenarios, this custom agent has connectors and preconfigured workflows for existing systems such as Workday, ServiceNow, and SAP SuccessFactors, while also being customizable and fully extensible to fit organizational needs. The agent streamlines employee experiences, improves resolution times, and supports Microsoft 365 security and compliance, with future support for Facilities and other verticals. This agent is </a:t>
            </a:r>
            <a:r>
              <a:rPr lang="en-GB" sz="1200" b="0" i="0" kern="1200" dirty="0">
                <a:solidFill>
                  <a:schemeClr val="tx1"/>
                </a:solidFill>
                <a:effectLst/>
                <a:latin typeface="+mn-lt"/>
                <a:ea typeface="+mn-ea"/>
                <a:cs typeface="+mn-cs"/>
                <a:hlinkClick r:id="rId3"/>
              </a:rPr>
              <a:t>rolling out in 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11337DE3-35F4-9321-5F38-DCC4BEA2C7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1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B3A9-1CA0-72A8-FD72-D9002816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B13F-FA46-D32B-79C7-D3B37F019D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044C6C-7B31-C9A8-594F-5CF1B6E3F3E8}"/>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January 2026 </a:t>
            </a:r>
          </a:p>
        </p:txBody>
      </p:sp>
      <p:sp>
        <p:nvSpPr>
          <p:cNvPr id="4" name="Slide Number Placeholder 3">
            <a:extLst>
              <a:ext uri="{FF2B5EF4-FFF2-40B4-BE49-F238E27FC236}">
                <a16:creationId xmlns:a16="http://schemas.microsoft.com/office/drawing/2014/main" id="{212536A5-DBD0-F6C5-124D-C6649539D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391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C746-B6F5-EDF1-582D-1A9B3340D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00171-581E-5E35-E017-3BF52887E93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0C4DB5-5692-F8C0-EF3E-030A2E0BA1A6}"/>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“Channel Agent continues to get smarter.”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enhancements make the agent more context‑aware by using conversations, files, and meetings to act like a domain expert for the team.</a:t>
            </a:r>
          </a:p>
          <a:p>
            <a:pPr fontAlgn="t"/>
            <a:r>
              <a:rPr lang="en-GB" sz="1200" b="0" i="1" kern="1200" dirty="0">
                <a:solidFill>
                  <a:schemeClr val="tx1"/>
                </a:solidFill>
                <a:effectLst/>
                <a:latin typeface="+mn-lt"/>
                <a:ea typeface="+mn-ea"/>
                <a:cs typeface="+mn-cs"/>
              </a:rPr>
              <a:t>“Status reports are now effortless.”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 can simply @mention the agent and say something like </a:t>
            </a:r>
            <a:r>
              <a:rPr lang="en-GB" sz="1200" b="0" i="1" kern="1200" dirty="0">
                <a:solidFill>
                  <a:schemeClr val="tx1"/>
                </a:solidFill>
                <a:effectLst/>
                <a:latin typeface="+mn-lt"/>
                <a:ea typeface="+mn-ea"/>
                <a:cs typeface="+mn-cs"/>
              </a:rPr>
              <a:t>‘create a status report’</a:t>
            </a:r>
            <a:r>
              <a:rPr lang="en-GB" sz="1200" b="0" i="0" kern="1200" dirty="0">
                <a:solidFill>
                  <a:schemeClr val="tx1"/>
                </a:solidFill>
                <a:effectLst/>
                <a:latin typeface="+mn-lt"/>
                <a:ea typeface="+mn-ea"/>
                <a:cs typeface="+mn-cs"/>
              </a:rPr>
              <a:t>. The report is generated automatically and posted straight into the channel so the whole team stays aligned.</a:t>
            </a:r>
          </a:p>
          <a:p>
            <a:pPr fontAlgn="t"/>
            <a:r>
              <a:rPr lang="en-GB" sz="1200" b="0" i="1" kern="1200" dirty="0">
                <a:solidFill>
                  <a:schemeClr val="tx1"/>
                </a:solidFill>
                <a:effectLst/>
                <a:latin typeface="+mn-lt"/>
                <a:ea typeface="+mn-ea"/>
                <a:cs typeface="+mn-cs"/>
              </a:rPr>
              <a:t>“Workback planning is now built‑in.”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When a user provides an objective and a deadline, the agent creates a sequenced task plan with due dates. You can quickly review and adjust it before pushing it into Planner.</a:t>
            </a:r>
          </a:p>
          <a:p>
            <a:pPr fontAlgn="t"/>
            <a:r>
              <a:rPr lang="en-GB" sz="1200" b="0" i="1" kern="1200" dirty="0">
                <a:solidFill>
                  <a:schemeClr val="tx1"/>
                </a:solidFill>
                <a:effectLst/>
                <a:latin typeface="+mn-lt"/>
                <a:ea typeface="+mn-ea"/>
                <a:cs typeface="+mn-cs"/>
              </a:rPr>
              <a:t>“All of this is already available in Public Preview.”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improvements rolled out in November, so teams can start using them today.</a:t>
            </a:r>
          </a:p>
        </p:txBody>
      </p:sp>
      <p:sp>
        <p:nvSpPr>
          <p:cNvPr id="4" name="Slide Number Placeholder 3">
            <a:extLst>
              <a:ext uri="{FF2B5EF4-FFF2-40B4-BE49-F238E27FC236}">
                <a16:creationId xmlns:a16="http://schemas.microsoft.com/office/drawing/2014/main" id="{46C2AE32-DD50-62BF-49BD-68C2A1A24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7468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F2BD-B9A8-0C80-AFD6-9DD5DC0C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BC89B-33F3-1DBC-EF89-97C7F47F95B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A52059D-3B40-3B09-962E-BD6C0218B783}"/>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“Facilitator is becoming even more proactive and context‑aware.”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updates are all about helping meetings stay focused, productive, and moving forward without extra effort from the team.</a:t>
            </a:r>
          </a:p>
          <a:p>
            <a:pPr fontAlgn="t"/>
            <a:r>
              <a:rPr lang="en-GB" sz="1200" b="0" i="1" kern="1200" dirty="0">
                <a:solidFill>
                  <a:schemeClr val="tx1"/>
                </a:solidFill>
                <a:effectLst/>
                <a:latin typeface="+mn-lt"/>
                <a:ea typeface="+mn-ea"/>
                <a:cs typeface="+mn-cs"/>
              </a:rPr>
              <a:t>“First, it now recognises agendas shared in the meeting chat.”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Previously it relied on the invite or meeting notes, but now if someone drops an agenda in chat, Facilitator picks it up and automatically builds a </a:t>
            </a:r>
            <a:r>
              <a:rPr lang="en-GB" sz="1200" b="1" i="0" kern="1200" dirty="0">
                <a:solidFill>
                  <a:schemeClr val="tx1"/>
                </a:solidFill>
                <a:effectLst/>
                <a:latin typeface="+mn-lt"/>
                <a:ea typeface="+mn-ea"/>
                <a:cs typeface="+mn-cs"/>
              </a:rPr>
              <a:t>live progress tracker</a:t>
            </a:r>
            <a:r>
              <a:rPr lang="en-GB" sz="1200" b="0" i="0" kern="1200" dirty="0">
                <a:solidFill>
                  <a:schemeClr val="tx1"/>
                </a:solidFill>
                <a:effectLst/>
                <a:latin typeface="+mn-lt"/>
                <a:ea typeface="+mn-ea"/>
                <a:cs typeface="+mn-cs"/>
              </a:rPr>
              <a:t> at the top of the meeting. This rolled out in November.</a:t>
            </a:r>
          </a:p>
          <a:p>
            <a:pPr fontAlgn="t"/>
            <a:r>
              <a:rPr lang="en-GB" sz="1200" b="0" i="1" kern="1200" dirty="0">
                <a:solidFill>
                  <a:schemeClr val="tx1"/>
                </a:solidFill>
                <a:effectLst/>
                <a:latin typeface="+mn-lt"/>
                <a:ea typeface="+mn-ea"/>
                <a:cs typeface="+mn-cs"/>
              </a:rPr>
              <a:t>“Next, it helps get the right people into the meeting at the right time.”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someone is invited but hasn’t joined, and their name comes up twice, Facilitator politely pings them in chat. This is rolling out in the new year and helps avoid stalled discussions.</a:t>
            </a:r>
          </a:p>
          <a:p>
            <a:pPr fontAlgn="t"/>
            <a:r>
              <a:rPr lang="en-GB" sz="1200" b="0" i="1" kern="1200" dirty="0">
                <a:solidFill>
                  <a:schemeClr val="tx1"/>
                </a:solidFill>
                <a:effectLst/>
                <a:latin typeface="+mn-lt"/>
                <a:ea typeface="+mn-ea"/>
                <a:cs typeface="+mn-cs"/>
              </a:rPr>
              <a:t>“It can also turn meeting conversations into documents.”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Whether you need a blog, a whitepaper, or a project brief, Facilitator can draft it in Word or Loop based on what was said. This is live as of November and helps teams turn ideas into action more quickly.</a:t>
            </a:r>
          </a:p>
          <a:p>
            <a:pPr fontAlgn="t"/>
            <a:r>
              <a:rPr lang="en-GB" sz="1200" b="0" i="1" kern="1200" dirty="0">
                <a:solidFill>
                  <a:schemeClr val="tx1"/>
                </a:solidFill>
                <a:effectLst/>
                <a:latin typeface="+mn-lt"/>
                <a:ea typeface="+mn-ea"/>
                <a:cs typeface="+mn-cs"/>
              </a:rPr>
              <a:t>“And finally, it’s getting smarter with tasks.”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Facilitator captures tasks as they’re mentioned and can add, update, or reassign tasks through chat. This also rolled out in November.</a:t>
            </a:r>
          </a:p>
        </p:txBody>
      </p:sp>
      <p:sp>
        <p:nvSpPr>
          <p:cNvPr id="4" name="Slide Number Placeholder 3">
            <a:extLst>
              <a:ext uri="{FF2B5EF4-FFF2-40B4-BE49-F238E27FC236}">
                <a16:creationId xmlns:a16="http://schemas.microsoft.com/office/drawing/2014/main" id="{905A3489-8BF4-A1F8-C24F-3ADDFC553F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558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88471-BCB8-28C9-85E4-ECE82FC1D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DA04F-B7EA-9DA7-2AC1-0B258C15197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6D9BE47-6D41-575B-E79B-6358A6EB7C1B}"/>
              </a:ext>
            </a:extLst>
          </p:cNvPr>
          <p:cNvSpPr>
            <a:spLocks noGrp="1"/>
          </p:cNvSpPr>
          <p:nvPr>
            <p:ph type="body" idx="1"/>
          </p:nvPr>
        </p:nvSpPr>
        <p:spPr/>
        <p:txBody>
          <a:bodyPr/>
          <a:lstStyle/>
          <a:p>
            <a:r>
              <a:rPr lang="en-GB" sz="1200" b="1" i="0" kern="1200" dirty="0">
                <a:solidFill>
                  <a:schemeClr val="tx1"/>
                </a:solidFill>
                <a:effectLst/>
                <a:latin typeface="+mn-lt"/>
                <a:ea typeface="+mn-ea"/>
                <a:cs typeface="+mn-cs"/>
              </a:rPr>
              <a:t>Agent Mode in Excel</a:t>
            </a:r>
            <a:r>
              <a:rPr lang="en-GB" sz="1200" b="0" i="0" kern="1200" dirty="0">
                <a:solidFill>
                  <a:schemeClr val="tx1"/>
                </a:solidFill>
                <a:effectLst/>
                <a:latin typeface="+mn-lt"/>
                <a:ea typeface="+mn-ea"/>
                <a:cs typeface="+mn-cs"/>
              </a:rPr>
              <a:t> plans, executes, and validates multi-step tasks—like building models, reshaping tables, and creating charts—directly in the grid. Users stay in control with transparent steps and editable outputs, making complex workflows faster and more intuitive. Agent Mode in Excel rolled out in October through the </a:t>
            </a:r>
            <a:r>
              <a:rPr lang="en-GB" sz="1200" b="0" i="0" kern="1200" dirty="0">
                <a:solidFill>
                  <a:schemeClr val="tx1"/>
                </a:solidFill>
                <a:effectLst/>
                <a:latin typeface="+mn-lt"/>
                <a:ea typeface="+mn-ea"/>
                <a:cs typeface="+mn-cs"/>
                <a:hlinkClick r:id="rId3"/>
              </a:rPr>
              <a:t>Frontier program</a:t>
            </a:r>
            <a:r>
              <a:rPr lang="en-GB" sz="1200" b="0" i="0" kern="1200" dirty="0">
                <a:solidFill>
                  <a:schemeClr val="tx1"/>
                </a:solidFill>
                <a:effectLst/>
                <a:latin typeface="+mn-lt"/>
                <a:ea typeface="+mn-ea"/>
                <a:cs typeface="+mn-cs"/>
              </a:rPr>
              <a:t>, now available directly in Copilot in Excel for Web through the Tools menu, and will be rolling out to desktop in the future.</a:t>
            </a:r>
          </a:p>
        </p:txBody>
      </p:sp>
      <p:sp>
        <p:nvSpPr>
          <p:cNvPr id="4" name="Slide Number Placeholder 3">
            <a:extLst>
              <a:ext uri="{FF2B5EF4-FFF2-40B4-BE49-F238E27FC236}">
                <a16:creationId xmlns:a16="http://schemas.microsoft.com/office/drawing/2014/main" id="{3C8410C3-0267-E95B-2CFB-4811C73787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9344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We’re introducing Agent Mode in Microsoft 365 Copilot in Word that enhance how users interact with Copilot to create and refine content. These updates are designed to streamline document creation and editing through a more conversational and iterative experience.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Roadmap ID </a:t>
            </a:r>
            <a:r>
              <a:rPr lang="en-US" sz="1200" b="0" i="0" u="sng" kern="1200" dirty="0">
                <a:solidFill>
                  <a:schemeClr val="tx1"/>
                </a:solidFill>
                <a:effectLst/>
                <a:latin typeface="+mn-lt"/>
                <a:ea typeface="+mn-ea"/>
                <a:cs typeface="+mn-cs"/>
                <a:hlinkClick r:id="rId3" tooltip="Microsoft 365 Roadmap ID ‎499428‎"/>
              </a:rPr>
              <a:t>499428</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33</a:t>
            </a:fld>
            <a:endParaRPr lang="en-US" dirty="0"/>
          </a:p>
        </p:txBody>
      </p:sp>
    </p:spTree>
    <p:extLst>
      <p:ext uri="{BB962C8B-B14F-4D97-AF65-F5344CB8AC3E}">
        <p14:creationId xmlns:p14="http://schemas.microsoft.com/office/powerpoint/2010/main" val="3014322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49D21-410D-EE93-1D15-3C36035F5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F47D7-73A3-B46B-FD91-90206945DF6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A4F3DC7-D5A9-B32F-34EC-37A14A0E0042}"/>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“Agent Mode is designed to take the friction out of complex Excel 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can plan, execute, and validate multi‑step tasks directly in the grid—things like building models, reshaping tables, and creating charts—without needing to jump between menus or formulas.</a:t>
            </a:r>
          </a:p>
          <a:p>
            <a:pPr fontAlgn="t"/>
            <a:r>
              <a:rPr lang="en-GB" sz="1200" b="0" i="1" kern="1200" dirty="0">
                <a:solidFill>
                  <a:schemeClr val="tx1"/>
                </a:solidFill>
                <a:effectLst/>
                <a:latin typeface="+mn-lt"/>
                <a:ea typeface="+mn-ea"/>
                <a:cs typeface="+mn-cs"/>
              </a:rPr>
              <a:t>“Users stay fully in control.”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Every step the agent takes is transparent, and all outputs remain editable. This keeps the workflow intuitive while still giving users the flexibility to adjust anything the agent produces.</a:t>
            </a:r>
          </a:p>
          <a:p>
            <a:pPr fontAlgn="t"/>
            <a:r>
              <a:rPr lang="en-GB" sz="1200" b="0" i="1" kern="1200" dirty="0">
                <a:solidFill>
                  <a:schemeClr val="tx1"/>
                </a:solidFill>
                <a:effectLst/>
                <a:latin typeface="+mn-lt"/>
                <a:ea typeface="+mn-ea"/>
                <a:cs typeface="+mn-cs"/>
              </a:rPr>
              <a:t>“The real value is speed and clarity.”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Tasks that normally take multiple manual steps can now be completed in a streamlined flow, reducing time spent on setup and letting users focus on the insights their data can provide.</a:t>
            </a:r>
          </a:p>
          <a:p>
            <a:pPr fontAlgn="t"/>
            <a:r>
              <a:rPr lang="en-GB" sz="1200" b="0" i="1" kern="1200" dirty="0">
                <a:solidFill>
                  <a:schemeClr val="tx1"/>
                </a:solidFill>
                <a:effectLst/>
                <a:latin typeface="+mn-lt"/>
                <a:ea typeface="+mn-ea"/>
                <a:cs typeface="+mn-cs"/>
              </a:rPr>
              <a:t>“And this capability is already rolling out.”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Agent Mode launched in November on Windows through the Frontier program, and it’s currently rolling out to Excel for the Web in December.</a:t>
            </a:r>
          </a:p>
        </p:txBody>
      </p:sp>
      <p:sp>
        <p:nvSpPr>
          <p:cNvPr id="4" name="Slide Number Placeholder 3">
            <a:extLst>
              <a:ext uri="{FF2B5EF4-FFF2-40B4-BE49-F238E27FC236}">
                <a16:creationId xmlns:a16="http://schemas.microsoft.com/office/drawing/2014/main" id="{A3D1C95A-E377-BBB1-E856-20EC2336A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5319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35</a:t>
            </a:fld>
            <a:endParaRPr lang="en-US" dirty="0"/>
          </a:p>
        </p:txBody>
      </p:sp>
    </p:spTree>
    <p:extLst>
      <p:ext uri="{BB962C8B-B14F-4D97-AF65-F5344CB8AC3E}">
        <p14:creationId xmlns:p14="http://schemas.microsoft.com/office/powerpoint/2010/main" val="3309477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19CAB-398E-23F3-0606-646B36B730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F8BBB-720A-9A1C-B51F-A2B4978DCA5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B0EF2F-606B-892C-3BA1-C3BA67510DF9}"/>
              </a:ext>
            </a:extLst>
          </p:cNvPr>
          <p:cNvSpPr>
            <a:spLocks noGrp="1"/>
          </p:cNvSpPr>
          <p:nvPr>
            <p:ph type="body" idx="1"/>
          </p:nvPr>
        </p:nvSpPr>
        <p:spPr/>
        <p:txBody>
          <a:bodyPr/>
          <a:lstStyle/>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E9DD596-0247-309D-4DE4-ACA96A01B2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056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51C5-4E1E-0B81-1712-7C78007D5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D0C25-29D5-CA36-0A9A-20A56FF9EF8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1D188D5-F630-2451-B6D0-63BA8A073ACA}"/>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gives admins and analysts far more flexibility in how they work with Copilot data.”</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new </a:t>
            </a:r>
            <a:r>
              <a:rPr lang="en-GB" sz="1200" b="1" i="0" kern="1200" dirty="0">
                <a:solidFill>
                  <a:schemeClr val="tx1"/>
                </a:solidFill>
                <a:effectLst/>
                <a:latin typeface="+mn-lt"/>
                <a:ea typeface="+mn-ea"/>
                <a:cs typeface="+mn-cs"/>
              </a:rPr>
              <a:t>Copilot Analytics endpoints</a:t>
            </a:r>
            <a:r>
              <a:rPr lang="en-GB" sz="1200" b="0" i="0" kern="1200" dirty="0">
                <a:solidFill>
                  <a:schemeClr val="tx1"/>
                </a:solidFill>
                <a:effectLst/>
                <a:latin typeface="+mn-lt"/>
                <a:ea typeface="+mn-ea"/>
                <a:cs typeface="+mn-cs"/>
              </a:rPr>
              <a:t> now available in Microsoft Graph API, organisations can pull usage data programmatically and integrate it directly into their own internal tools, dashboards, and datasets.</a:t>
            </a:r>
          </a:p>
          <a:p>
            <a:pPr fontAlgn="t"/>
            <a:r>
              <a:rPr lang="en-GB" sz="1200" b="0" i="1" kern="1200" dirty="0">
                <a:solidFill>
                  <a:schemeClr val="tx1"/>
                </a:solidFill>
                <a:effectLst/>
                <a:latin typeface="+mn-lt"/>
                <a:ea typeface="+mn-ea"/>
                <a:cs typeface="+mn-cs"/>
              </a:rPr>
              <a:t>“It unlocks true custom reporting.”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relying only on the built‑in dashboards, teams can build fully customised views that align to their business needs, governance requirements, or transformation goals.</a:t>
            </a:r>
          </a:p>
          <a:p>
            <a:pPr fontAlgn="t"/>
            <a:r>
              <a:rPr lang="en-GB" sz="1200" b="0" i="1" kern="1200" dirty="0">
                <a:solidFill>
                  <a:schemeClr val="tx1"/>
                </a:solidFill>
                <a:effectLst/>
                <a:latin typeface="+mn-lt"/>
                <a:ea typeface="+mn-ea"/>
                <a:cs typeface="+mn-cs"/>
              </a:rPr>
              <a:t>“All the key metrics are available.”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endpoints expose the same robust data found in the Microsoft 365 Copilot usage report — including </a:t>
            </a:r>
            <a:r>
              <a:rPr lang="en-GB" sz="1200" b="1" i="0" kern="1200" dirty="0">
                <a:solidFill>
                  <a:schemeClr val="tx1"/>
                </a:solidFill>
                <a:effectLst/>
                <a:latin typeface="+mn-lt"/>
                <a:ea typeface="+mn-ea"/>
                <a:cs typeface="+mn-cs"/>
              </a:rPr>
              <a:t>tenant‑level counts of enabled and active users</a:t>
            </a:r>
            <a:r>
              <a:rPr lang="en-GB" sz="1200" b="0" i="0" kern="1200" dirty="0">
                <a:solidFill>
                  <a:schemeClr val="tx1"/>
                </a:solidFill>
                <a:effectLst/>
                <a:latin typeface="+mn-lt"/>
                <a:ea typeface="+mn-ea"/>
                <a:cs typeface="+mn-cs"/>
              </a:rPr>
              <a:t>, plus each user’s </a:t>
            </a:r>
            <a:r>
              <a:rPr lang="en-GB" sz="1200" b="1" i="0" kern="1200" dirty="0">
                <a:solidFill>
                  <a:schemeClr val="tx1"/>
                </a:solidFill>
                <a:effectLst/>
                <a:latin typeface="+mn-lt"/>
                <a:ea typeface="+mn-ea"/>
                <a:cs typeface="+mn-cs"/>
              </a:rPr>
              <a:t>last activity date</a:t>
            </a:r>
            <a:r>
              <a:rPr lang="en-GB" sz="1200" b="0" i="0" kern="1200" dirty="0">
                <a:solidFill>
                  <a:schemeClr val="tx1"/>
                </a:solidFill>
                <a:effectLst/>
                <a:latin typeface="+mn-lt"/>
                <a:ea typeface="+mn-ea"/>
                <a:cs typeface="+mn-cs"/>
              </a:rPr>
              <a:t> across Microsoft 365 apps.</a:t>
            </a:r>
          </a:p>
          <a:p>
            <a:pPr fontAlgn="t"/>
            <a:r>
              <a:rPr lang="en-GB" sz="1200" b="0" i="1" kern="1200" dirty="0">
                <a:solidFill>
                  <a:schemeClr val="tx1"/>
                </a:solidFill>
                <a:effectLst/>
                <a:latin typeface="+mn-lt"/>
                <a:ea typeface="+mn-ea"/>
                <a:cs typeface="+mn-cs"/>
              </a:rPr>
              <a:t>“This is already live.”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Graph API analytics endpoints </a:t>
            </a:r>
            <a:r>
              <a:rPr lang="en-GB" sz="1200" b="1" i="0" kern="1200" dirty="0">
                <a:solidFill>
                  <a:schemeClr val="tx1"/>
                </a:solidFill>
                <a:effectLst/>
                <a:latin typeface="+mn-lt"/>
                <a:ea typeface="+mn-ea"/>
                <a:cs typeface="+mn-cs"/>
              </a:rPr>
              <a:t>rolled out in November</a:t>
            </a:r>
            <a:r>
              <a:rPr lang="en-GB" sz="1200" b="0" i="0" kern="1200" dirty="0">
                <a:solidFill>
                  <a:schemeClr val="tx1"/>
                </a:solidFill>
                <a:effectLst/>
                <a:latin typeface="+mn-lt"/>
                <a:ea typeface="+mn-ea"/>
                <a:cs typeface="+mn-cs"/>
              </a:rPr>
              <a:t>, so teams can start integrating them into their analytics workflows today.</a:t>
            </a:r>
          </a:p>
        </p:txBody>
      </p:sp>
      <p:sp>
        <p:nvSpPr>
          <p:cNvPr id="4" name="Slide Number Placeholder 3">
            <a:extLst>
              <a:ext uri="{FF2B5EF4-FFF2-40B4-BE49-F238E27FC236}">
                <a16:creationId xmlns:a16="http://schemas.microsoft.com/office/drawing/2014/main" id="{50C3AFBD-D46A-BDD7-B618-08FF95333A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09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06AEE-6E7B-0D82-CA3D-1E90448B6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91C99-5407-D873-E96C-16C6EF91428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700BA7-11EC-3B56-732B-D858E9CD5B44}"/>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helps organisations understand not just how Copilot is being used, but how it’s impacting people.”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new </a:t>
            </a:r>
            <a:r>
              <a:rPr lang="en-GB" sz="1200" b="1" i="0" kern="1200" dirty="0">
                <a:solidFill>
                  <a:schemeClr val="tx1"/>
                </a:solidFill>
                <a:effectLst/>
                <a:latin typeface="+mn-lt"/>
                <a:ea typeface="+mn-ea"/>
                <a:cs typeface="+mn-cs"/>
              </a:rPr>
              <a:t>Copilot Employee Experience Report</a:t>
            </a:r>
            <a:r>
              <a:rPr lang="en-GB" sz="1200" b="0" i="0" kern="1200" dirty="0">
                <a:solidFill>
                  <a:schemeClr val="tx1"/>
                </a:solidFill>
                <a:effectLst/>
                <a:latin typeface="+mn-lt"/>
                <a:ea typeface="+mn-ea"/>
                <a:cs typeface="+mn-cs"/>
              </a:rPr>
              <a:t> connects Copilot usage data with employee sentiment from </a:t>
            </a:r>
            <a:r>
              <a:rPr lang="en-GB" sz="1200" b="1" i="0" kern="1200" dirty="0">
                <a:solidFill>
                  <a:schemeClr val="tx1"/>
                </a:solidFill>
                <a:effectLst/>
                <a:latin typeface="+mn-lt"/>
                <a:ea typeface="+mn-ea"/>
                <a:cs typeface="+mn-cs"/>
              </a:rPr>
              <a:t>Viva Glint</a:t>
            </a:r>
            <a:r>
              <a:rPr lang="en-GB" sz="1200" b="0" i="0" kern="1200" dirty="0">
                <a:solidFill>
                  <a:schemeClr val="tx1"/>
                </a:solidFill>
                <a:effectLst/>
                <a:latin typeface="+mn-lt"/>
                <a:ea typeface="+mn-ea"/>
                <a:cs typeface="+mn-cs"/>
              </a:rPr>
              <a:t>, giving admins a clearer view of how AI adoption relates to engagement and experience.</a:t>
            </a:r>
          </a:p>
          <a:p>
            <a:pPr fontAlgn="t"/>
            <a:r>
              <a:rPr lang="en-GB" sz="1200" b="0" i="1" kern="1200" dirty="0">
                <a:solidFill>
                  <a:schemeClr val="tx1"/>
                </a:solidFill>
                <a:effectLst/>
                <a:latin typeface="+mn-lt"/>
                <a:ea typeface="+mn-ea"/>
                <a:cs typeface="+mn-cs"/>
              </a:rPr>
              <a:t>“It helps identify what’s working — and where to improve.”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analysing correlations between usage patterns and Glint insights, admins can spot teams that are thriving with Copilot and areas where additional support, training, or change management could drive deeper impact.</a:t>
            </a:r>
          </a:p>
          <a:p>
            <a:pPr fontAlgn="t"/>
            <a:r>
              <a:rPr lang="en-GB" sz="1200" b="0" i="1" kern="1200" dirty="0">
                <a:solidFill>
                  <a:schemeClr val="tx1"/>
                </a:solidFill>
                <a:effectLst/>
                <a:latin typeface="+mn-lt"/>
                <a:ea typeface="+mn-ea"/>
                <a:cs typeface="+mn-cs"/>
              </a:rPr>
              <a:t>“The analysis is customisable.”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Admins can tailor their view using key metrics from Glint surveys, allowing more targeted insights based on organisational priorities or culture goals.</a:t>
            </a:r>
          </a:p>
          <a:p>
            <a:pPr fontAlgn="t"/>
            <a:r>
              <a:rPr lang="en-GB" sz="1200" b="0" i="1" kern="1200" dirty="0">
                <a:solidFill>
                  <a:schemeClr val="tx1"/>
                </a:solidFill>
                <a:effectLst/>
                <a:latin typeface="+mn-lt"/>
                <a:ea typeface="+mn-ea"/>
                <a:cs typeface="+mn-cs"/>
              </a:rPr>
              <a:t>“There are a couple of requirements.”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Organisations need both </a:t>
            </a:r>
            <a:r>
              <a:rPr lang="en-GB" sz="1200" b="1" i="0" kern="1200" dirty="0">
                <a:solidFill>
                  <a:schemeClr val="tx1"/>
                </a:solidFill>
                <a:effectLst/>
                <a:latin typeface="+mn-lt"/>
                <a:ea typeface="+mn-ea"/>
                <a:cs typeface="+mn-cs"/>
              </a:rPr>
              <a:t>Microsoft 365 Copilot</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Viva Glint</a:t>
            </a:r>
            <a:r>
              <a:rPr lang="en-GB" sz="1200" b="0" i="0" kern="1200" dirty="0">
                <a:solidFill>
                  <a:schemeClr val="tx1"/>
                </a:solidFill>
                <a:effectLst/>
                <a:latin typeface="+mn-lt"/>
                <a:ea typeface="+mn-ea"/>
                <a:cs typeface="+mn-cs"/>
              </a:rPr>
              <a:t> to use this report.</a:t>
            </a:r>
          </a:p>
          <a:p>
            <a:pPr fontAlgn="t"/>
            <a:r>
              <a:rPr lang="en-GB" sz="1200" b="0" i="1" kern="1200" dirty="0">
                <a:solidFill>
                  <a:schemeClr val="tx1"/>
                </a:solidFill>
                <a:effectLst/>
                <a:latin typeface="+mn-lt"/>
                <a:ea typeface="+mn-ea"/>
                <a:cs typeface="+mn-cs"/>
              </a:rPr>
              <a:t>“And this feature is already live.”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rolled out in </a:t>
            </a:r>
            <a:r>
              <a:rPr lang="en-GB" sz="1200" b="1" i="0" kern="1200" dirty="0">
                <a:solidFill>
                  <a:schemeClr val="tx1"/>
                </a:solidFill>
                <a:effectLst/>
                <a:latin typeface="+mn-lt"/>
                <a:ea typeface="+mn-ea"/>
                <a:cs typeface="+mn-cs"/>
              </a:rPr>
              <a:t>November</a:t>
            </a:r>
            <a:r>
              <a:rPr lang="en-GB" sz="1200" b="0" i="0" kern="1200" dirty="0">
                <a:solidFill>
                  <a:schemeClr val="tx1"/>
                </a:solidFill>
                <a:effectLst/>
                <a:latin typeface="+mn-lt"/>
                <a:ea typeface="+mn-ea"/>
                <a:cs typeface="+mn-cs"/>
              </a:rPr>
              <a:t>, so teams can begin exploring these insights right away.</a:t>
            </a:r>
          </a:p>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4F65B91-DD2D-937F-1EE6-F7F793C62F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3546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E5301-9ADB-76F3-BEFA-FBE9FE3B9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6E4A8-09B3-312D-27EC-0FAF4516498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D389847-6904-EA78-A50B-2BC4A4BB76D4}"/>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gives admins clearer context for Copilot adoption.”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new benchmarking capability in the Copilot Dashboard lets organisations compare their usage against both external peers and internal groups.</a:t>
            </a:r>
          </a:p>
          <a:p>
            <a:pPr fontAlgn="t"/>
            <a:r>
              <a:rPr lang="en-GB" sz="1200" b="0" i="1" kern="1200" dirty="0">
                <a:solidFill>
                  <a:schemeClr val="tx1"/>
                </a:solidFill>
                <a:effectLst/>
                <a:latin typeface="+mn-lt"/>
                <a:ea typeface="+mn-ea"/>
                <a:cs typeface="+mn-cs"/>
              </a:rPr>
              <a:t>“External benchmarks provide a broader market view.”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Admins can now see how their </a:t>
            </a:r>
            <a:r>
              <a:rPr lang="en-GB" sz="1200" b="1" i="0" kern="1200" dirty="0">
                <a:solidFill>
                  <a:schemeClr val="tx1"/>
                </a:solidFill>
                <a:effectLst/>
                <a:latin typeface="+mn-lt"/>
                <a:ea typeface="+mn-ea"/>
                <a:cs typeface="+mn-cs"/>
              </a:rPr>
              <a:t>active usage</a:t>
            </a:r>
            <a:r>
              <a:rPr lang="en-GB" sz="1200" b="0" i="0" kern="1200" dirty="0">
                <a:solidFill>
                  <a:schemeClr val="tx1"/>
                </a:solidFill>
                <a:effectLst/>
                <a:latin typeface="+mn-lt"/>
                <a:ea typeface="+mn-ea"/>
                <a:cs typeface="+mn-cs"/>
              </a:rPr>
              <a:t> compares to other companies by </a:t>
            </a:r>
            <a:r>
              <a:rPr lang="en-GB" sz="1200" b="1" i="0" kern="1200" dirty="0">
                <a:solidFill>
                  <a:schemeClr val="tx1"/>
                </a:solidFill>
                <a:effectLst/>
                <a:latin typeface="+mn-lt"/>
                <a:ea typeface="+mn-ea"/>
                <a:cs typeface="+mn-cs"/>
              </a:rPr>
              <a:t>industry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company size</a:t>
            </a:r>
            <a:r>
              <a:rPr lang="en-GB" sz="1200" b="0" i="0" kern="1200" dirty="0">
                <a:solidFill>
                  <a:schemeClr val="tx1"/>
                </a:solidFill>
                <a:effectLst/>
                <a:latin typeface="+mn-lt"/>
                <a:ea typeface="+mn-ea"/>
                <a:cs typeface="+mn-cs"/>
              </a:rPr>
              <a:t>, and even against the </a:t>
            </a:r>
            <a:r>
              <a:rPr lang="en-GB" sz="1200" b="1" i="0" kern="1200" dirty="0">
                <a:solidFill>
                  <a:schemeClr val="tx1"/>
                </a:solidFill>
                <a:effectLst/>
                <a:latin typeface="+mn-lt"/>
                <a:ea typeface="+mn-ea"/>
                <a:cs typeface="+mn-cs"/>
              </a:rPr>
              <a:t>top 10% and top 25% of users</a:t>
            </a:r>
            <a:r>
              <a:rPr lang="en-GB" sz="1200" b="0" i="0" kern="1200" dirty="0">
                <a:solidFill>
                  <a:schemeClr val="tx1"/>
                </a:solidFill>
                <a:effectLst/>
                <a:latin typeface="+mn-lt"/>
                <a:ea typeface="+mn-ea"/>
                <a:cs typeface="+mn-cs"/>
              </a:rPr>
              <a:t>. This helps leaders understand whether their adoption is ahead, behind, or right on track.</a:t>
            </a:r>
          </a:p>
          <a:p>
            <a:pPr fontAlgn="t"/>
            <a:r>
              <a:rPr lang="en-GB" sz="1200" b="0" i="1" kern="1200" dirty="0">
                <a:solidFill>
                  <a:schemeClr val="tx1"/>
                </a:solidFill>
                <a:effectLst/>
                <a:latin typeface="+mn-lt"/>
                <a:ea typeface="+mn-ea"/>
                <a:cs typeface="+mn-cs"/>
              </a:rPr>
              <a:t>“Internal benchmarks offer an equally important lens.”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These allow admins to compare usage across similar teams or departments within the organisation, giving insight into where Copilot is thriving and where targeted enablement might be needed.</a:t>
            </a:r>
          </a:p>
          <a:p>
            <a:pPr fontAlgn="t"/>
            <a:r>
              <a:rPr lang="en-GB" sz="1200" b="0" i="1" kern="1200" dirty="0">
                <a:solidFill>
                  <a:schemeClr val="tx1"/>
                </a:solidFill>
                <a:effectLst/>
                <a:latin typeface="+mn-lt"/>
                <a:ea typeface="+mn-ea"/>
                <a:cs typeface="+mn-cs"/>
              </a:rPr>
              <a:t>“The metrics are practical and meaningful.”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Benchmarks include </a:t>
            </a:r>
            <a:r>
              <a:rPr lang="en-GB" sz="1200" b="1" i="0" kern="1200" dirty="0">
                <a:solidFill>
                  <a:schemeClr val="tx1"/>
                </a:solidFill>
                <a:effectLst/>
                <a:latin typeface="+mn-lt"/>
                <a:ea typeface="+mn-ea"/>
                <a:cs typeface="+mn-cs"/>
              </a:rPr>
              <a:t>active users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adoption by app</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retention percentage</a:t>
            </a:r>
            <a:r>
              <a:rPr lang="en-GB" sz="1200" b="0" i="0" kern="1200" dirty="0">
                <a:solidFill>
                  <a:schemeClr val="tx1"/>
                </a:solidFill>
                <a:effectLst/>
                <a:latin typeface="+mn-lt"/>
                <a:ea typeface="+mn-ea"/>
                <a:cs typeface="+mn-cs"/>
              </a:rPr>
              <a:t>, giving a fuller picture of engagement trends.</a:t>
            </a:r>
          </a:p>
          <a:p>
            <a:pPr fontAlgn="t"/>
            <a:r>
              <a:rPr lang="en-GB" sz="1200" b="0" i="1" kern="1200" dirty="0">
                <a:solidFill>
                  <a:schemeClr val="tx1"/>
                </a:solidFill>
                <a:effectLst/>
                <a:latin typeface="+mn-lt"/>
                <a:ea typeface="+mn-ea"/>
                <a:cs typeface="+mn-cs"/>
              </a:rPr>
              <a:t>“And this capability is already available.”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Benchmarks rolled out to the Copilot Dashboard in </a:t>
            </a:r>
            <a:r>
              <a:rPr lang="en-GB" sz="1200" b="1" i="0" kern="1200" dirty="0">
                <a:solidFill>
                  <a:schemeClr val="tx1"/>
                </a:solidFill>
                <a:effectLst/>
                <a:latin typeface="+mn-lt"/>
                <a:ea typeface="+mn-ea"/>
                <a:cs typeface="+mn-cs"/>
              </a:rPr>
              <a:t>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7F1B9905-1046-97FE-5636-3829012E4B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52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dirty="0"/>
          </a:p>
        </p:txBody>
      </p:sp>
    </p:spTree>
    <p:extLst>
      <p:ext uri="{BB962C8B-B14F-4D97-AF65-F5344CB8AC3E}">
        <p14:creationId xmlns:p14="http://schemas.microsoft.com/office/powerpoint/2010/main" val="308933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2E21A-6336-5BD0-5F28-FCF88BBAE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F842EA-F2AE-9B5C-72D5-F0B58A8CC87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C0BD384-9596-51B8-A0A2-9F084D565AAA}"/>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brings much deeper visibility into how Copilot Chat is being used across the organisation.”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Admins can now see total users, usage trends over time, which groups are adopting Copilot Chat, how intensely they’re using it, and how well they’re retaining it.</a:t>
            </a:r>
          </a:p>
          <a:p>
            <a:pPr fontAlgn="t"/>
            <a:r>
              <a:rPr lang="en-GB" sz="1200" b="0" i="1" kern="1200" dirty="0">
                <a:solidFill>
                  <a:schemeClr val="tx1"/>
                </a:solidFill>
                <a:effectLst/>
                <a:latin typeface="+mn-lt"/>
                <a:ea typeface="+mn-ea"/>
                <a:cs typeface="+mn-cs"/>
              </a:rPr>
              <a:t>“It’s extremely useful for targeted enablement.”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Because the data can be broken down by organisational attributes, admins can quickly spot which departments or teams are embracing Copilot Chat — and where additional training or support may be needed.</a:t>
            </a:r>
          </a:p>
          <a:p>
            <a:pPr fontAlgn="t"/>
            <a:r>
              <a:rPr lang="en-GB" sz="1200" b="0" i="1" kern="1200" dirty="0">
                <a:solidFill>
                  <a:schemeClr val="tx1"/>
                </a:solidFill>
                <a:effectLst/>
                <a:latin typeface="+mn-lt"/>
                <a:ea typeface="+mn-ea"/>
                <a:cs typeface="+mn-cs"/>
              </a:rPr>
              <a:t>“It also helps optimise licensing.”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clearer insight into active usage and group‑level patterns, organisations can make more informed decisions about Copilot license allocation and expansion.</a:t>
            </a:r>
          </a:p>
          <a:p>
            <a:pPr fontAlgn="t"/>
            <a:r>
              <a:rPr lang="en-GB" sz="1200" b="0" i="1" kern="1200" dirty="0">
                <a:solidFill>
                  <a:schemeClr val="tx1"/>
                </a:solidFill>
                <a:effectLst/>
                <a:latin typeface="+mn-lt"/>
                <a:ea typeface="+mn-ea"/>
                <a:cs typeface="+mn-cs"/>
              </a:rPr>
              <a:t>“There are some prerequisites.”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capability is available to customers who have </a:t>
            </a:r>
            <a:r>
              <a:rPr lang="en-GB" sz="1200" b="1" i="0" kern="1200" dirty="0">
                <a:solidFill>
                  <a:schemeClr val="tx1"/>
                </a:solidFill>
                <a:effectLst/>
                <a:latin typeface="+mn-lt"/>
                <a:ea typeface="+mn-ea"/>
                <a:cs typeface="+mn-cs"/>
              </a:rPr>
              <a:t>50 or more Microsoft 365 Copilot licenses</a:t>
            </a:r>
            <a:r>
              <a:rPr lang="en-GB" sz="1200" b="0" i="0" kern="1200" dirty="0">
                <a:solidFill>
                  <a:schemeClr val="tx1"/>
                </a:solidFill>
                <a:effectLst/>
                <a:latin typeface="+mn-lt"/>
                <a:ea typeface="+mn-ea"/>
                <a:cs typeface="+mn-cs"/>
              </a:rPr>
              <a:t> and access to the Copilot Dashboard.</a:t>
            </a:r>
          </a:p>
          <a:p>
            <a:pPr fontAlgn="t"/>
            <a:r>
              <a:rPr lang="en-GB" sz="1200" b="0" i="1" kern="1200" dirty="0">
                <a:solidFill>
                  <a:schemeClr val="tx1"/>
                </a:solidFill>
                <a:effectLst/>
                <a:latin typeface="+mn-lt"/>
                <a:ea typeface="+mn-ea"/>
                <a:cs typeface="+mn-cs"/>
              </a:rPr>
              <a:t>“And it’s already live.”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Copilot Chat adoption tracking rolled out in </a:t>
            </a:r>
            <a:r>
              <a:rPr lang="en-GB" sz="1200" b="1" i="0" kern="1200" dirty="0">
                <a:solidFill>
                  <a:schemeClr val="tx1"/>
                </a:solidFill>
                <a:effectLst/>
                <a:latin typeface="+mn-lt"/>
                <a:ea typeface="+mn-ea"/>
                <a:cs typeface="+mn-cs"/>
              </a:rPr>
              <a:t>November</a:t>
            </a:r>
            <a:r>
              <a:rPr lang="en-GB"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DA76D90A-1D36-CE18-78E9-FA7BE5896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4883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01C54-2B55-0321-4ACC-BA572D6BA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FB63D-9E2F-4634-6B54-DE19AB1F0E6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4FE00D9-A1B1-5940-A202-692AB5286109}"/>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brings full visibility into how agents are being managed across the organisation.”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Purview unified audit logs will now capture all agent-related admin actions in the Microsoft 365 admin center — including publishing, updating, and removing agents.</a:t>
            </a:r>
          </a:p>
          <a:p>
            <a:pPr fontAlgn="t"/>
            <a:r>
              <a:rPr lang="en-GB" sz="1200" b="0" i="1" kern="1200" dirty="0">
                <a:solidFill>
                  <a:schemeClr val="tx1"/>
                </a:solidFill>
                <a:effectLst/>
                <a:latin typeface="+mn-lt"/>
                <a:ea typeface="+mn-ea"/>
                <a:cs typeface="+mn-cs"/>
              </a:rPr>
              <a:t>“It strengthens enterprise compliance and governance.”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logging every configuration change, organisations can validate their security posture, meet regulatory requirements, and maintain a clear audit trail for internal or external reviews.</a:t>
            </a:r>
          </a:p>
          <a:p>
            <a:pPr fontAlgn="t"/>
            <a:r>
              <a:rPr lang="en-GB" sz="1200" b="0" i="1" kern="1200" dirty="0">
                <a:solidFill>
                  <a:schemeClr val="tx1"/>
                </a:solidFill>
                <a:effectLst/>
                <a:latin typeface="+mn-lt"/>
                <a:ea typeface="+mn-ea"/>
                <a:cs typeface="+mn-cs"/>
              </a:rPr>
              <a:t>“It also streamlines investigations.”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all agent lifecycle events centrally audited, IT teams can quickly troubleshoot issues, understand what changed and when, and demonstrate adherence to policies.</a:t>
            </a:r>
          </a:p>
          <a:p>
            <a:pPr fontAlgn="t"/>
            <a:r>
              <a:rPr lang="en-GB" sz="1200" b="0" i="1" kern="1200" dirty="0">
                <a:solidFill>
                  <a:schemeClr val="tx1"/>
                </a:solidFill>
                <a:effectLst/>
                <a:latin typeface="+mn-lt"/>
                <a:ea typeface="+mn-ea"/>
                <a:cs typeface="+mn-cs"/>
              </a:rPr>
              <a:t>“And rollout is imminent.”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capability is </a:t>
            </a:r>
            <a:r>
              <a:rPr lang="en-GB" sz="1200" b="1" i="0" kern="1200" dirty="0">
                <a:solidFill>
                  <a:schemeClr val="tx1"/>
                </a:solidFill>
                <a:effectLst/>
                <a:latin typeface="+mn-lt"/>
                <a:ea typeface="+mn-ea"/>
                <a:cs typeface="+mn-cs"/>
              </a:rPr>
              <a:t>rolling out in December</a:t>
            </a:r>
            <a:r>
              <a:rPr lang="en-GB" sz="1200" b="0" i="0" kern="1200" dirty="0">
                <a:solidFill>
                  <a:schemeClr val="tx1"/>
                </a:solidFill>
                <a:effectLst/>
                <a:latin typeface="+mn-lt"/>
                <a:ea typeface="+mn-ea"/>
                <a:cs typeface="+mn-cs"/>
              </a:rPr>
              <a:t>, giving customers more oversight and control heading into the new year.</a:t>
            </a:r>
          </a:p>
        </p:txBody>
      </p:sp>
      <p:sp>
        <p:nvSpPr>
          <p:cNvPr id="4" name="Slide Number Placeholder 3">
            <a:extLst>
              <a:ext uri="{FF2B5EF4-FFF2-40B4-BE49-F238E27FC236}">
                <a16:creationId xmlns:a16="http://schemas.microsoft.com/office/drawing/2014/main" id="{75A742FB-8BD6-9D14-595D-F3CEF31FE2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1213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3981-891E-896A-7EBC-90C1EFFF2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2C6D8-BB27-C7D3-0808-EB06CF37A0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07F44D-B219-D9A6-2E58-D769638B485A}"/>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“Baseline Security Mode brings a consistent, recommended security posture across Microsoft 365.”</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configuring protections separately, this mode applies Microsoft‑recommended settings across Microsoft 365 apps, SharePoint, OneDrive, Teams, Exchange Online, and the Entra identity platform.</a:t>
            </a:r>
          </a:p>
          <a:p>
            <a:pPr fontAlgn="t"/>
            <a:r>
              <a:rPr lang="en-GB" sz="1200" b="0" i="1" kern="1200" dirty="0">
                <a:solidFill>
                  <a:schemeClr val="tx1"/>
                </a:solidFill>
                <a:effectLst/>
                <a:latin typeface="+mn-lt"/>
                <a:ea typeface="+mn-ea"/>
                <a:cs typeface="+mn-cs"/>
              </a:rPr>
              <a:t>“It makes it much easier for admins to spot gaps and reduce risk.”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With standardized settings in place, organisations can avoid inconsistent configurations and strengthen their cloud security baseline.</a:t>
            </a:r>
          </a:p>
          <a:p>
            <a:pPr fontAlgn="t"/>
            <a:r>
              <a:rPr lang="en-GB" sz="1200" b="0" i="1" kern="1200" dirty="0">
                <a:solidFill>
                  <a:schemeClr val="tx1"/>
                </a:solidFill>
                <a:effectLst/>
                <a:latin typeface="+mn-lt"/>
                <a:ea typeface="+mn-ea"/>
                <a:cs typeface="+mn-cs"/>
              </a:rPr>
              <a:t>“It includes tailored recommendations to protect against real-world risks.”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Preconfigured defaults help guard against legacy vulnerabilities and emerging AI‑driven threats that may try to exploit outdated configurations.</a:t>
            </a:r>
          </a:p>
          <a:p>
            <a:pPr fontAlgn="t"/>
            <a:r>
              <a:rPr lang="en-GB" sz="1200" b="0" i="1" kern="1200" dirty="0">
                <a:solidFill>
                  <a:schemeClr val="tx1"/>
                </a:solidFill>
                <a:effectLst/>
                <a:latin typeface="+mn-lt"/>
                <a:ea typeface="+mn-ea"/>
                <a:cs typeface="+mn-cs"/>
              </a:rPr>
              <a:t>“And you can adopt changes safely.”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Admins can test everything in </a:t>
            </a:r>
            <a:r>
              <a:rPr lang="en-GB" sz="1200" b="1" i="0" kern="1200" dirty="0">
                <a:solidFill>
                  <a:schemeClr val="tx1"/>
                </a:solidFill>
                <a:effectLst/>
                <a:latin typeface="+mn-lt"/>
                <a:ea typeface="+mn-ea"/>
                <a:cs typeface="+mn-cs"/>
              </a:rPr>
              <a:t>simulation mode</a:t>
            </a:r>
            <a:r>
              <a:rPr lang="en-GB" sz="1200" b="0" i="0" kern="1200" dirty="0">
                <a:solidFill>
                  <a:schemeClr val="tx1"/>
                </a:solidFill>
                <a:effectLst/>
                <a:latin typeface="+mn-lt"/>
                <a:ea typeface="+mn-ea"/>
                <a:cs typeface="+mn-cs"/>
              </a:rPr>
              <a:t> before rollout, ensuring changes don’t disrupt users or workloads.</a:t>
            </a:r>
          </a:p>
          <a:p>
            <a:pPr fontAlgn="t"/>
            <a:r>
              <a:rPr lang="en-GB" sz="1200" b="0" i="1" kern="1200" dirty="0">
                <a:solidFill>
                  <a:schemeClr val="tx1"/>
                </a:solidFill>
                <a:effectLst/>
                <a:latin typeface="+mn-lt"/>
                <a:ea typeface="+mn-ea"/>
                <a:cs typeface="+mn-cs"/>
              </a:rPr>
              <a:t>“This capability is already available.”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Baseline Security Mode rolled out in </a:t>
            </a:r>
            <a:r>
              <a:rPr lang="en-GB" sz="1200" b="1" i="0" kern="1200" dirty="0">
                <a:solidFill>
                  <a:schemeClr val="tx1"/>
                </a:solidFill>
                <a:effectLst/>
                <a:latin typeface="+mn-lt"/>
                <a:ea typeface="+mn-ea"/>
                <a:cs typeface="+mn-cs"/>
              </a:rPr>
              <a:t>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225B8A6A-BB81-5228-7BC2-8BE778E10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78036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241E-DF69-C434-7FE7-A32CF7064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14276-3083-1C9E-0C7D-43D21BBDDB1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457B683-4842-EA06-1B70-E453AB66F31A}"/>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feature gives admins a clear, tenant‑wide view of how agents are being used across SharePoint.”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Agent Insights surfaces site‑level activity so IT can quickly see where agent usage is high and where additional governance might be needed.</a:t>
            </a:r>
          </a:p>
          <a:p>
            <a:pPr fontAlgn="t"/>
            <a:r>
              <a:rPr lang="en-GB" sz="1200" b="0" i="1" kern="1200" dirty="0">
                <a:solidFill>
                  <a:schemeClr val="tx1"/>
                </a:solidFill>
                <a:effectLst/>
                <a:latin typeface="+mn-lt"/>
                <a:ea typeface="+mn-ea"/>
                <a:cs typeface="+mn-cs"/>
              </a:rPr>
              <a:t>“The visibility is very actionable.”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Admins can pivot on key metrics like how many agents were created or used per site, and whether important safeguards — </a:t>
            </a:r>
            <a:r>
              <a:rPr lang="en-GB" sz="1200" b="1" i="0" kern="1200" dirty="0">
                <a:solidFill>
                  <a:schemeClr val="tx1"/>
                </a:solidFill>
                <a:effectLst/>
                <a:latin typeface="+mn-lt"/>
                <a:ea typeface="+mn-ea"/>
                <a:cs typeface="+mn-cs"/>
              </a:rPr>
              <a:t>Restricted Content Discovery (RCD)</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Restricted Access Control (RAC)</a:t>
            </a:r>
            <a:r>
              <a:rPr lang="en-GB" sz="1200" b="0" i="0" kern="1200" dirty="0">
                <a:solidFill>
                  <a:schemeClr val="tx1"/>
                </a:solidFill>
                <a:effectLst/>
                <a:latin typeface="+mn-lt"/>
                <a:ea typeface="+mn-ea"/>
                <a:cs typeface="+mn-cs"/>
              </a:rPr>
              <a:t> — are already in place.</a:t>
            </a:r>
          </a:p>
          <a:p>
            <a:pPr fontAlgn="t"/>
            <a:r>
              <a:rPr lang="en-GB" sz="1200" b="0" i="1" kern="1200" dirty="0">
                <a:solidFill>
                  <a:schemeClr val="tx1"/>
                </a:solidFill>
                <a:effectLst/>
                <a:latin typeface="+mn-lt"/>
                <a:ea typeface="+mn-ea"/>
                <a:cs typeface="+mn-cs"/>
              </a:rPr>
              <a:t>“It strengthens governance and reduces risk.”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understanding which sites are most active, admins can prioritise oversight, tighten controls, and ensure responsible agent usage across the tenant.</a:t>
            </a:r>
          </a:p>
          <a:p>
            <a:pPr fontAlgn="t"/>
            <a:r>
              <a:rPr lang="en-GB" sz="1200" b="0" i="1" kern="1200" dirty="0">
                <a:solidFill>
                  <a:schemeClr val="tx1"/>
                </a:solidFill>
                <a:effectLst/>
                <a:latin typeface="+mn-lt"/>
                <a:ea typeface="+mn-ea"/>
                <a:cs typeface="+mn-cs"/>
              </a:rPr>
              <a:t>“Reporting is flexible.”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Insights are available directly in the SharePoint admin center, and admins can also </a:t>
            </a:r>
            <a:r>
              <a:rPr lang="en-GB" sz="1200" b="1" i="0" kern="1200" dirty="0">
                <a:solidFill>
                  <a:schemeClr val="tx1"/>
                </a:solidFill>
                <a:effectLst/>
                <a:latin typeface="+mn-lt"/>
                <a:ea typeface="+mn-ea"/>
                <a:cs typeface="+mn-cs"/>
              </a:rPr>
              <a:t>export reports</a:t>
            </a:r>
            <a:r>
              <a:rPr lang="en-GB" sz="1200" b="0" i="0" kern="1200" dirty="0">
                <a:solidFill>
                  <a:schemeClr val="tx1"/>
                </a:solidFill>
                <a:effectLst/>
                <a:latin typeface="+mn-lt"/>
                <a:ea typeface="+mn-ea"/>
                <a:cs typeface="+mn-cs"/>
              </a:rPr>
              <a:t> or use </a:t>
            </a:r>
            <a:r>
              <a:rPr lang="en-GB" sz="1200" b="1" i="0" kern="1200" dirty="0">
                <a:solidFill>
                  <a:schemeClr val="tx1"/>
                </a:solidFill>
                <a:effectLst/>
                <a:latin typeface="+mn-lt"/>
                <a:ea typeface="+mn-ea"/>
                <a:cs typeface="+mn-cs"/>
              </a:rPr>
              <a:t>PowerShell</a:t>
            </a:r>
            <a:r>
              <a:rPr lang="en-GB" sz="1200" b="0" i="0" kern="1200" dirty="0">
                <a:solidFill>
                  <a:schemeClr val="tx1"/>
                </a:solidFill>
                <a:effectLst/>
                <a:latin typeface="+mn-lt"/>
                <a:ea typeface="+mn-ea"/>
                <a:cs typeface="+mn-cs"/>
              </a:rPr>
              <a:t> for deeper analysis and automation workflows.</a:t>
            </a:r>
          </a:p>
          <a:p>
            <a:pPr fontAlgn="t"/>
            <a:r>
              <a:rPr lang="en-GB" sz="1200" b="0" i="1" kern="1200" dirty="0">
                <a:solidFill>
                  <a:schemeClr val="tx1"/>
                </a:solidFill>
                <a:effectLst/>
                <a:latin typeface="+mn-lt"/>
                <a:ea typeface="+mn-ea"/>
                <a:cs typeface="+mn-cs"/>
              </a:rPr>
              <a:t>“And this capability is already live.”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Agent Insights with SAM </a:t>
            </a:r>
            <a:r>
              <a:rPr lang="en-GB" sz="1200" b="1" i="0" kern="1200" dirty="0">
                <a:solidFill>
                  <a:schemeClr val="tx1"/>
                </a:solidFill>
                <a:effectLst/>
                <a:latin typeface="+mn-lt"/>
                <a:ea typeface="+mn-ea"/>
                <a:cs typeface="+mn-cs"/>
              </a:rPr>
              <a:t>rolled out in 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3953BA7B-AF3F-C536-64E0-4BAFF4D90E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6315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255F-513A-614A-E4C2-1FA84FED4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5719A-516F-FE67-ADBA-6640A9FF76B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1F4B97-BA3B-8C68-D747-B5C259D30EF3}"/>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feature gives admins a single, consolidated view of site health and readiness.”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Content Management Assessment brings together key governance signals—site health, permissions, and lifecycle status—into one actionable report.</a:t>
            </a:r>
          </a:p>
          <a:p>
            <a:pPr fontAlgn="t"/>
            <a:r>
              <a:rPr lang="en-GB" sz="1200" b="0" i="1" kern="1200" dirty="0">
                <a:solidFill>
                  <a:schemeClr val="tx1"/>
                </a:solidFill>
                <a:effectLst/>
                <a:latin typeface="+mn-lt"/>
                <a:ea typeface="+mn-ea"/>
                <a:cs typeface="+mn-cs"/>
              </a:rPr>
              <a:t>“It unifies multiple SAM reports into one place.”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reviewing Site Lifecycle Management and Data Access Governance separately, admins can now see both in a combined, streamlined view.</a:t>
            </a:r>
          </a:p>
          <a:p>
            <a:pPr fontAlgn="t"/>
            <a:r>
              <a:rPr lang="en-GB" sz="1200" b="0" i="1" kern="1200" dirty="0">
                <a:solidFill>
                  <a:schemeClr val="tx1"/>
                </a:solidFill>
                <a:effectLst/>
                <a:latin typeface="+mn-lt"/>
                <a:ea typeface="+mn-ea"/>
                <a:cs typeface="+mn-cs"/>
              </a:rPr>
              <a:t>“The output is highly actionable.”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report provides clear, tailored recommendations to strengthen governance controls and ensure sites are properly prepared for Copilot onboarding.</a:t>
            </a:r>
          </a:p>
          <a:p>
            <a:pPr fontAlgn="t"/>
            <a:r>
              <a:rPr lang="en-GB" sz="1200" b="0" i="1" kern="1200" dirty="0">
                <a:solidFill>
                  <a:schemeClr val="tx1"/>
                </a:solidFill>
                <a:effectLst/>
                <a:latin typeface="+mn-lt"/>
                <a:ea typeface="+mn-ea"/>
                <a:cs typeface="+mn-cs"/>
              </a:rPr>
              <a:t>“It simplifies admin workflows.”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consolidating multiple assessments, it helps IT teams make faster decisions and identify risks or gaps more efficiently.</a:t>
            </a:r>
          </a:p>
          <a:p>
            <a:pPr fontAlgn="t"/>
            <a:r>
              <a:rPr lang="en-GB" sz="1200" b="0" i="1" kern="1200" dirty="0">
                <a:solidFill>
                  <a:schemeClr val="tx1"/>
                </a:solidFill>
                <a:effectLst/>
                <a:latin typeface="+mn-lt"/>
                <a:ea typeface="+mn-ea"/>
                <a:cs typeface="+mn-cs"/>
              </a:rPr>
              <a:t>“And this capability is already live.”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Content Management Assessment </a:t>
            </a:r>
            <a:r>
              <a:rPr lang="en-GB" sz="1200" b="1" i="0" kern="1200" dirty="0">
                <a:solidFill>
                  <a:schemeClr val="tx1"/>
                </a:solidFill>
                <a:effectLst/>
                <a:latin typeface="+mn-lt"/>
                <a:ea typeface="+mn-ea"/>
                <a:cs typeface="+mn-cs"/>
              </a:rPr>
              <a:t>rolled out in October</a:t>
            </a:r>
            <a:r>
              <a:rPr lang="en-GB" sz="1200" b="0" i="0" kern="1200" dirty="0">
                <a:solidFill>
                  <a:schemeClr val="tx1"/>
                </a:solidFill>
                <a:effectLst/>
                <a:latin typeface="+mn-lt"/>
                <a:ea typeface="+mn-ea"/>
                <a:cs typeface="+mn-cs"/>
              </a:rPr>
              <a:t>.</a:t>
            </a:r>
          </a:p>
          <a:p>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13E1A989-9803-8483-9EDF-2004099557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348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FD54-8FF0-5611-D5ED-DEC23F9A82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9F1A0-BBB5-7A60-C5F6-91E27B1B6D1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F9AFDF-DA43-C354-F05E-6C4B19D2B44B}"/>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“SharePoint Admin Agent is designed to simplify governance in the AI era.”</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supports admins who are responsible for keeping organizational content secure, compliant, and well‑managed — but without requiring deep knowledge of every SAM report or setting.</a:t>
            </a:r>
          </a:p>
          <a:p>
            <a:pPr fontAlgn="t"/>
            <a:r>
              <a:rPr lang="en-GB" sz="1200" b="0" i="1" kern="1200" dirty="0">
                <a:solidFill>
                  <a:schemeClr val="tx1"/>
                </a:solidFill>
                <a:effectLst/>
                <a:latin typeface="+mn-lt"/>
                <a:ea typeface="+mn-ea"/>
                <a:cs typeface="+mn-cs"/>
              </a:rPr>
              <a:t>“The key shift is that it’s problem‑focused, not report‑focused.”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needing to know which reports to run, how to interpret them, or what actions to take, admins can simply describe the issue they’re trying to solve. The agent guides them through the recommended steps.</a:t>
            </a:r>
          </a:p>
          <a:p>
            <a:pPr fontAlgn="t"/>
            <a:r>
              <a:rPr lang="en-GB" sz="1200" b="0" i="1" kern="1200" dirty="0">
                <a:solidFill>
                  <a:schemeClr val="tx1"/>
                </a:solidFill>
                <a:effectLst/>
                <a:latin typeface="+mn-lt"/>
                <a:ea typeface="+mn-ea"/>
                <a:cs typeface="+mn-cs"/>
              </a:rPr>
              <a:t>“It handles a wide range of governance tasks.”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agent can help manage </a:t>
            </a:r>
            <a:r>
              <a:rPr lang="en-GB" sz="1200" b="1" i="0" kern="1200" dirty="0">
                <a:solidFill>
                  <a:schemeClr val="tx1"/>
                </a:solidFill>
                <a:effectLst/>
                <a:latin typeface="+mn-lt"/>
                <a:ea typeface="+mn-ea"/>
                <a:cs typeface="+mn-cs"/>
              </a:rPr>
              <a:t>permissions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storage</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lifecycle</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access</a:t>
            </a:r>
            <a:r>
              <a:rPr lang="en-GB" sz="1200" b="0" i="0" kern="1200" dirty="0">
                <a:solidFill>
                  <a:schemeClr val="tx1"/>
                </a:solidFill>
                <a:effectLst/>
                <a:latin typeface="+mn-lt"/>
                <a:ea typeface="+mn-ea"/>
                <a:cs typeface="+mn-cs"/>
              </a:rPr>
              <a:t>, with even more capabilities planned in future updates.</a:t>
            </a:r>
          </a:p>
          <a:p>
            <a:pPr fontAlgn="t"/>
            <a:r>
              <a:rPr lang="en-GB" sz="1200" b="0" i="1" kern="1200" dirty="0">
                <a:solidFill>
                  <a:schemeClr val="tx1"/>
                </a:solidFill>
                <a:effectLst/>
                <a:latin typeface="+mn-lt"/>
                <a:ea typeface="+mn-ea"/>
                <a:cs typeface="+mn-cs"/>
              </a:rPr>
              <a:t>“This lowers the barrier for effective governance.”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removing complexity, it allows more admins — not just specialists — to maintain strong governance across the environment.</a:t>
            </a:r>
          </a:p>
          <a:p>
            <a:pPr fontAlgn="t"/>
            <a:r>
              <a:rPr lang="en-GB" sz="1200" b="0" i="1" kern="1200" dirty="0">
                <a:solidFill>
                  <a:schemeClr val="tx1"/>
                </a:solidFill>
                <a:effectLst/>
                <a:latin typeface="+mn-lt"/>
                <a:ea typeface="+mn-ea"/>
                <a:cs typeface="+mn-cs"/>
              </a:rPr>
              <a:t>“And it’s already available.”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SharePoint Admin Agent rolled out to </a:t>
            </a:r>
            <a:r>
              <a:rPr lang="en-GB" sz="1200" b="1" i="0" kern="1200" dirty="0">
                <a:solidFill>
                  <a:schemeClr val="tx1"/>
                </a:solidFill>
                <a:effectLst/>
                <a:latin typeface="+mn-lt"/>
                <a:ea typeface="+mn-ea"/>
                <a:cs typeface="+mn-cs"/>
              </a:rPr>
              <a:t>Public Preview in 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CB11147B-FD63-86D2-598D-4621A15417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2453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5517-57F8-FEE7-0B99-AF5014D2C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2E94E-7A7E-0B49-C3A5-0DB7D6BA60C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319543-DA49-BEC9-EE3F-E64E53AF8A49}"/>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strengthens Copilot’s security posture by extending Data Loss Prevention to prompts themselves.”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DLP for Microsoft 365 Copilot now safeguards sensitive information </a:t>
            </a:r>
            <a:r>
              <a:rPr lang="en-GB" sz="1200" b="1" i="0" kern="1200" dirty="0">
                <a:solidFill>
                  <a:schemeClr val="tx1"/>
                </a:solidFill>
                <a:effectLst/>
                <a:latin typeface="+mn-lt"/>
                <a:ea typeface="+mn-ea"/>
                <a:cs typeface="+mn-cs"/>
              </a:rPr>
              <a:t>at the moment a user types it</a:t>
            </a:r>
            <a:r>
              <a:rPr lang="en-GB" sz="1200" b="0" i="0" kern="1200" dirty="0">
                <a:solidFill>
                  <a:schemeClr val="tx1"/>
                </a:solidFill>
                <a:effectLst/>
                <a:latin typeface="+mn-lt"/>
                <a:ea typeface="+mn-ea"/>
                <a:cs typeface="+mn-cs"/>
              </a:rPr>
              <a:t>, helping organisations prevent accidental data leakage.</a:t>
            </a:r>
          </a:p>
          <a:p>
            <a:pPr fontAlgn="t"/>
            <a:r>
              <a:rPr lang="en-GB" sz="1200" b="0" i="1" kern="1200" dirty="0">
                <a:solidFill>
                  <a:schemeClr val="tx1"/>
                </a:solidFill>
                <a:effectLst/>
                <a:latin typeface="+mn-lt"/>
                <a:ea typeface="+mn-ea"/>
                <a:cs typeface="+mn-cs"/>
              </a:rPr>
              <a:t>“Coverage is broad and automatic.”</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protection now applies to </a:t>
            </a:r>
            <a:r>
              <a:rPr lang="en-GB" sz="1200" b="1" i="0" kern="1200" dirty="0">
                <a:solidFill>
                  <a:schemeClr val="tx1"/>
                </a:solidFill>
                <a:effectLst/>
                <a:latin typeface="+mn-lt"/>
                <a:ea typeface="+mn-ea"/>
                <a:cs typeface="+mn-cs"/>
              </a:rPr>
              <a:t>all Microsoft 365 Copilot and Copilot Chat users</a:t>
            </a:r>
            <a:r>
              <a:rPr lang="en-GB" sz="1200" b="0" i="0" kern="1200" dirty="0">
                <a:solidFill>
                  <a:schemeClr val="tx1"/>
                </a:solidFill>
                <a:effectLst/>
                <a:latin typeface="+mn-lt"/>
                <a:ea typeface="+mn-ea"/>
                <a:cs typeface="+mn-cs"/>
              </a:rPr>
              <a:t>, including </a:t>
            </a:r>
            <a:r>
              <a:rPr lang="en-GB" sz="1200" b="1" i="0" kern="1200" dirty="0">
                <a:solidFill>
                  <a:schemeClr val="tx1"/>
                </a:solidFill>
                <a:effectLst/>
                <a:latin typeface="+mn-lt"/>
                <a:ea typeface="+mn-ea"/>
                <a:cs typeface="+mn-cs"/>
              </a:rPr>
              <a:t>pre‑built agents</a:t>
            </a:r>
            <a:r>
              <a:rPr lang="en-GB" sz="1200" b="0" i="0" kern="1200" dirty="0">
                <a:solidFill>
                  <a:schemeClr val="tx1"/>
                </a:solidFill>
                <a:effectLst/>
                <a:latin typeface="+mn-lt"/>
                <a:ea typeface="+mn-ea"/>
                <a:cs typeface="+mn-cs"/>
              </a:rPr>
              <a:t> in the experience. No extra configuration is required to begin benefiting from this expanded guardrail.</a:t>
            </a:r>
          </a:p>
          <a:p>
            <a:pPr fontAlgn="t"/>
            <a:r>
              <a:rPr lang="en-GB" sz="1200" b="0" i="1" kern="1200" dirty="0">
                <a:solidFill>
                  <a:schemeClr val="tx1"/>
                </a:solidFill>
                <a:effectLst/>
                <a:latin typeface="+mn-lt"/>
                <a:ea typeface="+mn-ea"/>
                <a:cs typeface="+mn-cs"/>
              </a:rPr>
              <a:t>“The control works in real time.”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a prompt contains sensitive data — such as confidential financials, regulated info, or protected content — Copilot simply does </a:t>
            </a:r>
            <a:r>
              <a:rPr lang="en-GB" sz="1200" b="1" i="0" kern="1200" dirty="0">
                <a:solidFill>
                  <a:schemeClr val="tx1"/>
                </a:solidFill>
                <a:effectLst/>
                <a:latin typeface="+mn-lt"/>
                <a:ea typeface="+mn-ea"/>
                <a:cs typeface="+mn-cs"/>
              </a:rPr>
              <a:t>not return a response</a:t>
            </a:r>
            <a:r>
              <a:rPr lang="en-GB" sz="1200" b="0" i="0" kern="1200" dirty="0">
                <a:solidFill>
                  <a:schemeClr val="tx1"/>
                </a:solidFill>
                <a:effectLst/>
                <a:latin typeface="+mn-lt"/>
                <a:ea typeface="+mn-ea"/>
                <a:cs typeface="+mn-cs"/>
              </a:rPr>
              <a:t>. This prevents oversharing before it happens.</a:t>
            </a:r>
          </a:p>
          <a:p>
            <a:pPr fontAlgn="t"/>
            <a:r>
              <a:rPr lang="en-GB" sz="1200" b="0" i="1" kern="1200" dirty="0">
                <a:solidFill>
                  <a:schemeClr val="tx1"/>
                </a:solidFill>
                <a:effectLst/>
                <a:latin typeface="+mn-lt"/>
                <a:ea typeface="+mn-ea"/>
                <a:cs typeface="+mn-cs"/>
              </a:rPr>
              <a:t>“This helps admins reduce risk at scale.”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stopping sensitive prompts from generating AI output, organisations can better maintain compliance, reduce exposure, and uphold internal data‑handling policies.</a:t>
            </a:r>
          </a:p>
          <a:p>
            <a:pPr fontAlgn="t"/>
            <a:r>
              <a:rPr lang="en-GB" sz="1200" b="0" i="1" kern="1200" dirty="0">
                <a:solidFill>
                  <a:schemeClr val="tx1"/>
                </a:solidFill>
                <a:effectLst/>
                <a:latin typeface="+mn-lt"/>
                <a:ea typeface="+mn-ea"/>
                <a:cs typeface="+mn-cs"/>
              </a:rPr>
              <a:t>“And it’s already available in Public Preview.”</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expanded DLP protections </a:t>
            </a:r>
            <a:r>
              <a:rPr lang="en-GB" sz="1200" b="1" i="0" kern="1200" dirty="0">
                <a:solidFill>
                  <a:schemeClr val="tx1"/>
                </a:solidFill>
                <a:effectLst/>
                <a:latin typeface="+mn-lt"/>
                <a:ea typeface="+mn-ea"/>
                <a:cs typeface="+mn-cs"/>
              </a:rPr>
              <a:t>rolled out in November</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24E3BE6A-93D7-FA4E-F407-F65FC24FB1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356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9D2A-D50E-9F65-38A3-AF7C4F120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AE460-0887-2156-628E-3668A20F16C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160FAC-6049-9832-E057-06D43B847B89}"/>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significantly strengthens data security by addressing oversharing at scale.”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Microsoft Purview DSPM now supports </a:t>
            </a:r>
            <a:r>
              <a:rPr lang="en-GB" sz="1200" b="1" i="0" kern="1200" dirty="0">
                <a:solidFill>
                  <a:schemeClr val="tx1"/>
                </a:solidFill>
                <a:effectLst/>
                <a:latin typeface="+mn-lt"/>
                <a:ea typeface="+mn-ea"/>
                <a:cs typeface="+mn-cs"/>
              </a:rPr>
              <a:t>item‑level investigation and remediation</a:t>
            </a:r>
            <a:r>
              <a:rPr lang="en-GB" sz="1200" b="0" i="0" kern="1200" dirty="0">
                <a:solidFill>
                  <a:schemeClr val="tx1"/>
                </a:solidFill>
                <a:effectLst/>
                <a:latin typeface="+mn-lt"/>
                <a:ea typeface="+mn-ea"/>
                <a:cs typeface="+mn-cs"/>
              </a:rPr>
              <a:t>, enabling admins to identify overshared links across SharePoint sites with much greater precision.</a:t>
            </a:r>
          </a:p>
          <a:p>
            <a:pPr fontAlgn="t"/>
            <a:r>
              <a:rPr lang="en-GB" sz="1200" b="0" i="1" kern="1200" dirty="0">
                <a:solidFill>
                  <a:schemeClr val="tx1"/>
                </a:solidFill>
                <a:effectLst/>
                <a:latin typeface="+mn-lt"/>
                <a:ea typeface="+mn-ea"/>
                <a:cs typeface="+mn-cs"/>
              </a:rPr>
              <a:t>“The biggest improvement is bulk remediation.”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Instead of fixing overshared links one at a time, admins can now </a:t>
            </a:r>
            <a:r>
              <a:rPr lang="en-GB" sz="1200" b="1" i="0" kern="1200" dirty="0">
                <a:solidFill>
                  <a:schemeClr val="tx1"/>
                </a:solidFill>
                <a:effectLst/>
                <a:latin typeface="+mn-lt"/>
                <a:ea typeface="+mn-ea"/>
                <a:cs typeface="+mn-cs"/>
              </a:rPr>
              <a:t>remediate or disable them in bulk</a:t>
            </a:r>
            <a:r>
              <a:rPr lang="en-GB" sz="1200" b="0" i="0" kern="1200" dirty="0">
                <a:solidFill>
                  <a:schemeClr val="tx1"/>
                </a:solidFill>
                <a:effectLst/>
                <a:latin typeface="+mn-lt"/>
                <a:ea typeface="+mn-ea"/>
                <a:cs typeface="+mn-cs"/>
              </a:rPr>
              <a:t>, dramatically reducing the time and effort required to close security gaps.</a:t>
            </a:r>
          </a:p>
          <a:p>
            <a:pPr fontAlgn="t"/>
            <a:r>
              <a:rPr lang="en-GB" sz="1200" b="0" i="1" kern="1200" dirty="0">
                <a:solidFill>
                  <a:schemeClr val="tx1"/>
                </a:solidFill>
                <a:effectLst/>
                <a:latin typeface="+mn-lt"/>
                <a:ea typeface="+mn-ea"/>
                <a:cs typeface="+mn-cs"/>
              </a:rPr>
              <a:t>“This has a major impact on compliance posture.”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eliminating oversharing quickly and consistently, organisations can proactively reduce exposure, ensure sensitive files are only accessible to the right people, and strengthen overall data governance.</a:t>
            </a:r>
          </a:p>
          <a:p>
            <a:pPr fontAlgn="t"/>
            <a:r>
              <a:rPr lang="en-GB" sz="1200" b="0" i="1" kern="1200" dirty="0">
                <a:solidFill>
                  <a:schemeClr val="tx1"/>
                </a:solidFill>
                <a:effectLst/>
                <a:latin typeface="+mn-lt"/>
                <a:ea typeface="+mn-ea"/>
                <a:cs typeface="+mn-cs"/>
              </a:rPr>
              <a:t>“This capability is built for scale.”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Whether dealing with thousands of files or dozens of sites, DSPM allows IT teams to take action efficiently through the Purview interface.</a:t>
            </a:r>
          </a:p>
          <a:p>
            <a:pPr fontAlgn="t"/>
            <a:r>
              <a:rPr lang="en-GB" sz="1200" b="0" i="1" kern="1200">
                <a:solidFill>
                  <a:schemeClr val="tx1"/>
                </a:solidFill>
                <a:effectLst/>
                <a:latin typeface="+mn-lt"/>
                <a:ea typeface="+mn-ea"/>
                <a:cs typeface="+mn-cs"/>
              </a:rPr>
              <a:t>“And it’s already available.”</a:t>
            </a:r>
            <a:br>
              <a:rPr lang="en-GB" sz="1200" b="0" i="0" kern="1200">
                <a:solidFill>
                  <a:schemeClr val="tx1"/>
                </a:solidFill>
                <a:effectLst/>
                <a:latin typeface="+mn-lt"/>
                <a:ea typeface="+mn-ea"/>
                <a:cs typeface="+mn-cs"/>
              </a:rPr>
            </a:br>
            <a:r>
              <a:rPr lang="en-GB" sz="1200" b="0" i="0" kern="1200">
                <a:solidFill>
                  <a:schemeClr val="tx1"/>
                </a:solidFill>
                <a:effectLst/>
                <a:latin typeface="+mn-lt"/>
                <a:ea typeface="+mn-ea"/>
                <a:cs typeface="+mn-cs"/>
              </a:rPr>
              <a:t>Item‑level investigation and bulk remediation </a:t>
            </a:r>
            <a:r>
              <a:rPr lang="en-GB" sz="1200" b="1" i="0" kern="1200">
                <a:solidFill>
                  <a:schemeClr val="tx1"/>
                </a:solidFill>
                <a:effectLst/>
                <a:latin typeface="+mn-lt"/>
                <a:ea typeface="+mn-ea"/>
                <a:cs typeface="+mn-cs"/>
              </a:rPr>
              <a:t>rolled out to Public Preview in November</a:t>
            </a:r>
            <a:r>
              <a:rPr lang="en-GB" sz="1200" b="0" i="0" kern="1200">
                <a:solidFill>
                  <a:schemeClr val="tx1"/>
                </a:solidFill>
                <a:effectLst/>
                <a:latin typeface="+mn-lt"/>
                <a:ea typeface="+mn-ea"/>
                <a:cs typeface="+mn-cs"/>
              </a:rPr>
              <a:t>.</a:t>
            </a:r>
          </a:p>
          <a:p>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ED7EEEE6-0481-3045-1F16-C5B2EDA436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1407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044D5-ED08-6A5C-498E-4C90266D1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679B1-C7B1-07AE-4D80-4E3AF9B7991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7267DA8-014C-F0D6-DB43-5A316DEA6F0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has launched a dedicated AI Admin home page in the Microsoft 365 admin center to support the Entra AI Administrator role.”</a:t>
            </a:r>
          </a:p>
          <a:p>
            <a:pPr fontAlgn="t"/>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Centralized AI view:</a:t>
            </a:r>
            <a:r>
              <a:rPr lang="en-GB" sz="1200" b="0" i="0" kern="1200" dirty="0">
                <a:solidFill>
                  <a:schemeClr val="tx1"/>
                </a:solidFill>
                <a:effectLst/>
                <a:latin typeface="+mn-lt"/>
                <a:ea typeface="+mn-ea"/>
                <a:cs typeface="+mn-cs"/>
              </a:rPr>
              <a:t> Gives admins a quick snapshot of key Copilot and agent metrics.</a:t>
            </a:r>
          </a:p>
          <a:p>
            <a:pPr fontAlgn="t"/>
            <a:r>
              <a:rPr lang="en-GB" sz="1200" b="1" i="0" kern="1200" dirty="0">
                <a:solidFill>
                  <a:schemeClr val="tx1"/>
                </a:solidFill>
                <a:effectLst/>
                <a:latin typeface="+mn-lt"/>
                <a:ea typeface="+mn-ea"/>
                <a:cs typeface="+mn-cs"/>
              </a:rPr>
              <a:t>Quick access to tools:</a:t>
            </a:r>
            <a:r>
              <a:rPr lang="en-GB" sz="1200" b="0" i="0" kern="1200" dirty="0">
                <a:solidFill>
                  <a:schemeClr val="tx1"/>
                </a:solidFill>
                <a:effectLst/>
                <a:latin typeface="+mn-lt"/>
                <a:ea typeface="+mn-ea"/>
                <a:cs typeface="+mn-cs"/>
              </a:rPr>
              <a:t> Direct links to core AI management surfaces for faster navigation.</a:t>
            </a:r>
          </a:p>
          <a:p>
            <a:pPr fontAlgn="t"/>
            <a:r>
              <a:rPr lang="en-GB" sz="1200" b="1" i="0" kern="1200" dirty="0">
                <a:solidFill>
                  <a:schemeClr val="tx1"/>
                </a:solidFill>
                <a:effectLst/>
                <a:latin typeface="+mn-lt"/>
                <a:ea typeface="+mn-ea"/>
                <a:cs typeface="+mn-cs"/>
              </a:rPr>
              <a:t>Built‑in learning resources:</a:t>
            </a:r>
            <a:r>
              <a:rPr lang="en-GB" sz="1200" b="0" i="0" kern="1200" dirty="0">
                <a:solidFill>
                  <a:schemeClr val="tx1"/>
                </a:solidFill>
                <a:effectLst/>
                <a:latin typeface="+mn-lt"/>
                <a:ea typeface="+mn-ea"/>
                <a:cs typeface="+mn-cs"/>
              </a:rPr>
              <a:t> Curated Microsoft training and guidance to help admins stay current.</a:t>
            </a:r>
          </a:p>
          <a:p>
            <a:pPr fontAlgn="t"/>
            <a:r>
              <a:rPr lang="en-GB" sz="1200" b="1" i="0" kern="1200" dirty="0">
                <a:solidFill>
                  <a:schemeClr val="tx1"/>
                </a:solidFill>
                <a:effectLst/>
                <a:latin typeface="+mn-lt"/>
                <a:ea typeface="+mn-ea"/>
                <a:cs typeface="+mn-cs"/>
              </a:rPr>
              <a:t>Designed for AI admins:</a:t>
            </a:r>
            <a:r>
              <a:rPr lang="en-GB" sz="1200" b="0" i="0" kern="1200" dirty="0">
                <a:solidFill>
                  <a:schemeClr val="tx1"/>
                </a:solidFill>
                <a:effectLst/>
                <a:latin typeface="+mn-lt"/>
                <a:ea typeface="+mn-ea"/>
                <a:cs typeface="+mn-cs"/>
              </a:rPr>
              <a:t> Expands the capabilities of the Entra AI Administrator role introduced last year.</a:t>
            </a:r>
          </a:p>
          <a:p>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60899914-CCA0-D9CF-A154-DC22D4F362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6043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8421-83DA-BD36-C8BD-B95064D14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621AB-51C7-8CB6-D576-263224E60B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AF3414B-9DEB-DB09-0C73-6824050B90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update reflects customer feedback asking for clearer, more centralized Copilot management. The redesigned overview pulls together environment-specific insights and recommended actions across Copilot Chat, agents, and M365 Copilot. These insights map directly to the Copilot Control System pillars — security, management controls, and reporting — to support responsible and scalable AI adoption. It’s currently in Private Preview following the Ignite announcement, with GA expected in January 2025.”</a:t>
            </a:r>
          </a:p>
          <a:p>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877C8287-A9EF-F5E0-DE4E-F79E3FD798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476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5090-2BA6-EF19-C5AE-E9776BCD4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3F717-C733-D5FA-8ABC-3CECEC5494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C66C53-8B56-1B53-8B59-D0EBD642B0CB}"/>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“Work IQ is getting smarter with enhanced memory capabilities.”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update allows Copilot to recall relevant details from previous conversations, making responses feel more personal and more accurate.</a:t>
            </a:r>
          </a:p>
          <a:p>
            <a:pPr fontAlgn="t"/>
            <a:r>
              <a:rPr lang="en-GB" sz="1200" b="0" i="1" kern="1200" dirty="0">
                <a:solidFill>
                  <a:schemeClr val="tx1"/>
                </a:solidFill>
                <a:effectLst/>
                <a:latin typeface="+mn-lt"/>
                <a:ea typeface="+mn-ea"/>
                <a:cs typeface="+mn-cs"/>
              </a:rPr>
              <a:t>“This isn’t just a technical upgrade — it’s about context.”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Because Work IQ understands a user’s role, preferences, and organisational environment, these new memory features help Copilot adapt to how each person works.</a:t>
            </a:r>
          </a:p>
          <a:p>
            <a:pPr fontAlgn="t"/>
            <a:r>
              <a:rPr lang="en-GB" sz="1200" b="0" i="1" kern="1200" dirty="0">
                <a:solidFill>
                  <a:schemeClr val="tx1"/>
                </a:solidFill>
                <a:effectLst/>
                <a:latin typeface="+mn-lt"/>
                <a:ea typeface="+mn-ea"/>
                <a:cs typeface="+mn-cs"/>
              </a:rPr>
              <a:t>“Users stay in control.”</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new settings make it easy for people to see, manage, and fine‑tune the memories Copilot uses, which reinforces trust and keeps the experience transparent.</a:t>
            </a:r>
          </a:p>
          <a:p>
            <a:pPr fontAlgn="t"/>
            <a:r>
              <a:rPr lang="en-GB" sz="1200" b="0" i="1" kern="1200" dirty="0">
                <a:solidFill>
                  <a:schemeClr val="tx1"/>
                </a:solidFill>
                <a:effectLst/>
                <a:latin typeface="+mn-lt"/>
                <a:ea typeface="+mn-ea"/>
                <a:cs typeface="+mn-cs"/>
              </a:rPr>
              <a:t>“Rollout begins in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organisations and users will start feeling the benefits very soon.</a:t>
            </a:r>
          </a:p>
          <a:p>
            <a:pPr fontAlgn="t"/>
            <a:endParaRPr lang="en-GB" sz="1200" b="0" i="0" kern="1200" dirty="0">
              <a:solidFill>
                <a:schemeClr val="tx1"/>
              </a:solidFill>
              <a:effectLst/>
              <a:latin typeface="+mn-lt"/>
              <a:ea typeface="+mn-ea"/>
              <a:cs typeface="+mn-cs"/>
            </a:endParaRPr>
          </a:p>
          <a:p>
            <a:pPr fontAlgn="t"/>
            <a:r>
              <a:rPr lang="en-GB" dirty="0">
                <a:hlinkClick r:id="rId3"/>
              </a:rPr>
              <a:t>What’s New in Microsoft 365 Copilot | November &amp; December 2025 | Microsoft Community Hub</a:t>
            </a:r>
            <a:endParaRPr lang="en-GB" dirty="0"/>
          </a:p>
          <a:p>
            <a:pPr fontAlgn="t"/>
            <a:r>
              <a:rPr lang="en-GB" sz="1200" b="0" i="1" kern="1200" dirty="0">
                <a:solidFill>
                  <a:schemeClr val="tx1"/>
                </a:solidFill>
                <a:effectLst/>
                <a:latin typeface="+mn-lt"/>
                <a:ea typeface="+mn-ea"/>
                <a:cs typeface="+mn-cs"/>
              </a:rPr>
              <a:t>https://techcommunity.microsoft.com/blog/microsoft365copilotblog/what%E2%80%99s-new-in-microsoft-365-copilot--november--december-2025/4469738</a:t>
            </a: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C657ACC-30F3-A584-A641-20E8CD9771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7161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494F-27AD-F3EA-FE50-633A6F700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7D6F1-03D7-4772-BC75-56665DEB3DC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42545EE-413E-3C01-24E6-AA639B739E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new readiness page gives AI admins a more structured way to manage Copilot rollout. Instead of the old flat list of settings, Microsoft now organizes all recommended controls into meaningful categories—deployment essentials, end‑user experience, and data security. The page also shows progress indicators, user coverage, and descriptions to help admins plan and sequence their rollout. And importantly, it highlights recommended actions like enabling image generation, so teams can ensure users get the full Copilot experience.”</a:t>
            </a:r>
          </a:p>
          <a:p>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BC838A90-7ECA-1882-4025-E9AAED321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6629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C3C68-3950-A231-D861-EE3979F1E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2B7C6-B89A-0125-D67D-A2765319DE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B926173-C185-238B-5B6E-E1E447338CC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is enhancing Organizational Messages to make Copilot and agent adoption more effective. First, Action Segments allow admins to target users based on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 — like inactive Copilot users — giving much smarter, more purposeful messaging. Second, Organizational Messages can now be delivered via email, alongside Windows and Teams channels, with customizable templates arriving at GA in March 2026. Overall, this helps IT teams reach users in familiar places and deliver more relevant guidance to drive adoption.”</a:t>
            </a:r>
          </a:p>
        </p:txBody>
      </p:sp>
      <p:sp>
        <p:nvSpPr>
          <p:cNvPr id="4" name="Slide Number Placeholder 3">
            <a:extLst>
              <a:ext uri="{FF2B5EF4-FFF2-40B4-BE49-F238E27FC236}">
                <a16:creationId xmlns:a16="http://schemas.microsoft.com/office/drawing/2014/main" id="{BEB2161E-6D0C-E01D-0782-988F2126B0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5108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1313-89D9-B49C-AE4B-D0FB366BB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5A915-E070-BE6F-BFA6-75DEF7A0444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509F2C5-83E6-D562-1A74-675BAC53FEA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new Agent Overview page gives admins a single dashboard to understand all their agents at a glance. It shows high‑level impact metrics like number of agents, unique active users, and even estimated hours saved. Admins also get richer analytics such as trending agents, usage patterns, and breakdowns by publisher or platform. Importantly, it surfaces top actions that need attention — things like access requests, risky agents, ownerless agents, or exceptions — so admins always know where to focus and can take quick, informed action.”</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Customers can start exploring Agent 365 today through the </a:t>
            </a:r>
            <a:r>
              <a:rPr lang="en-GB" sz="1200" b="0" i="0" kern="1200" dirty="0">
                <a:solidFill>
                  <a:schemeClr val="tx1"/>
                </a:solidFill>
                <a:effectLst/>
                <a:latin typeface="+mn-lt"/>
                <a:ea typeface="+mn-ea"/>
                <a:cs typeface="+mn-cs"/>
                <a:hlinkClick r:id="rId3"/>
              </a:rPr>
              <a:t>Frontier early access program</a:t>
            </a:r>
            <a:r>
              <a:rPr lang="en-GB" sz="1200" b="0" i="0" kern="1200" dirty="0">
                <a:solidFill>
                  <a:schemeClr val="tx1"/>
                </a:solidFill>
                <a:effectLst/>
                <a:latin typeface="+mn-lt"/>
                <a:ea typeface="+mn-ea"/>
                <a:cs typeface="+mn-cs"/>
              </a:rPr>
              <a:t> . Learn more at the </a:t>
            </a:r>
            <a:r>
              <a:rPr lang="en-GB" sz="1200" b="0" i="0" kern="1200" dirty="0">
                <a:solidFill>
                  <a:schemeClr val="tx1"/>
                </a:solidFill>
                <a:effectLst/>
                <a:latin typeface="+mn-lt"/>
                <a:ea typeface="+mn-ea"/>
                <a:cs typeface="+mn-cs"/>
                <a:hlinkClick r:id="rId4"/>
              </a:rPr>
              <a:t>Microsoft Agent 365 web page</a:t>
            </a:r>
            <a:r>
              <a:rPr lang="en-GB" sz="1200" b="0" i="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62474B98-4966-1341-DBCC-AE147F9F0E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05464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68837-39F8-4B1E-6819-DB2686AEF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EC53D-1DC0-43D7-83D3-4E0ED876667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CF7A336-1509-2598-7D37-7E4D7E8EB46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“Ownerless agents are a big governance risk because they often occur when employees leave or change roles. They create compliance gaps and blind spots for IT. To address this, Microsoft added a simple workflow in the admin center. Admins can now filter for ownerless agents using the ‘Missing an owner’ card and take immediate action — block, reassign, or retire them — all from the Agents Registry page. This helps maintain security and continuity without manual tracking.”</a:t>
            </a:r>
          </a:p>
        </p:txBody>
      </p:sp>
      <p:sp>
        <p:nvSpPr>
          <p:cNvPr id="4" name="Slide Number Placeholder 3">
            <a:extLst>
              <a:ext uri="{FF2B5EF4-FFF2-40B4-BE49-F238E27FC236}">
                <a16:creationId xmlns:a16="http://schemas.microsoft.com/office/drawing/2014/main" id="{00E08C93-D715-7280-267C-FA873837D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790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88C61-27AA-2D6B-8CB2-FE549868A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B413C-F695-0C62-A670-A7BFF14D4E6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B0DD80F-8FFB-9629-FE57-D0ABBDA2553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“Pinning agents in Copilot ensures users have quick access to the most relevant AI capabilities for their roles. With new admin controls, IT can now centrally curate and pin high‑value agents across the organization or tailor pinning for specific groups. This helps guide adoption, highlight strategic workflows, and make Copilot agents more useful and discoverable from the start.”</a:t>
            </a:r>
          </a:p>
        </p:txBody>
      </p:sp>
      <p:sp>
        <p:nvSpPr>
          <p:cNvPr id="4" name="Slide Number Placeholder 3">
            <a:extLst>
              <a:ext uri="{FF2B5EF4-FFF2-40B4-BE49-F238E27FC236}">
                <a16:creationId xmlns:a16="http://schemas.microsoft.com/office/drawing/2014/main" id="{0F66755B-3ACF-7FE1-F924-330E7206C7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9793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E8680-AAFF-6ECF-9B30-D034C9467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B357D-9A10-299C-8F01-D39146B4C52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9BD8D68-FAF3-40F7-3AC0-B58A08D544D4}"/>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“To help IT manage agent adoption responsibly, Microsoft added new enablement controls under Agents &gt; Settings in the admin center. Admins can now enable agents by security groups or departments for phased rollouts, control which publisher types are allowed, and restrict who can create org‑wide sharing links for user‑built agents. These controls give organizations the flexibility to scale Copilot agents safely while maintaining governance.”</a:t>
            </a:r>
          </a:p>
        </p:txBody>
      </p:sp>
      <p:sp>
        <p:nvSpPr>
          <p:cNvPr id="4" name="Slide Number Placeholder 3">
            <a:extLst>
              <a:ext uri="{FF2B5EF4-FFF2-40B4-BE49-F238E27FC236}">
                <a16:creationId xmlns:a16="http://schemas.microsoft.com/office/drawing/2014/main" id="{B2C5F53A-7A67-05B4-80E5-F264565542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81307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B228-006F-D5F5-3E67-2E3042B58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61652-92F5-01FF-DEFE-31AB4EBAD1B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D902473-D5FC-846F-EA81-163B5C4BCB1C}"/>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“Agent Policies bring automation to agent governance with an intuitive ‘If This Then That’ approach. IT can set rules like expiring agents unused for 90 days or blocking risky ones and notifying security. These policies run continuously, reducing manual effort and improving consistency. With audit logs and full visibility, this feature turns agent management into an automated, secure process.”</a:t>
            </a:r>
          </a:p>
        </p:txBody>
      </p:sp>
      <p:sp>
        <p:nvSpPr>
          <p:cNvPr id="4" name="Slide Number Placeholder 3">
            <a:extLst>
              <a:ext uri="{FF2B5EF4-FFF2-40B4-BE49-F238E27FC236}">
                <a16:creationId xmlns:a16="http://schemas.microsoft.com/office/drawing/2014/main" id="{B45BF765-9F2E-B427-D5AD-AFE3EDACAB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78284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CDC9-C243-F62F-61F9-45EB8BB63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CE543-A5F1-61CA-9B19-C69CD700BE9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BF4C10B-F8D2-5B49-0F38-5FE5B2CE4BF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“Customers asked for deeper automation beyond the UI, and Microsoft is delivering with new Graph API support. In Public Preview next month, IT can script tasks like retrieving agent inventories and filtering by attributes. Soon, APIs will allow updating agent states and uploading packages, enabling full lifecycle automation. For organizations managing hundreds or thousands of agents, this means integrating governance into existing workflows for greater scalability and consistency.”</a:t>
            </a:r>
          </a:p>
        </p:txBody>
      </p:sp>
      <p:sp>
        <p:nvSpPr>
          <p:cNvPr id="4" name="Slide Number Placeholder 3">
            <a:extLst>
              <a:ext uri="{FF2B5EF4-FFF2-40B4-BE49-F238E27FC236}">
                <a16:creationId xmlns:a16="http://schemas.microsoft.com/office/drawing/2014/main" id="{3E46EA5A-8CF8-55CC-ACBF-6169F81B96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7121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A1603-1AFD-AA00-3679-470B29144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16C4B-E1E2-70DB-84B6-57E8B77C69C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1B102C2-69CD-1E8E-24B0-B9715A96DC37}"/>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has introduced MCP server management in the admin center for Frontier program customers. This gives AI admins a centralized dashboard to monitor all MCP servers powering Copilot and agent experiences across apps like Teams, Outlook, Word, and SharePoint. Admins can block or unblock servers, review metadata, and apply filters to maintain compliance and security. This capability ensures trust and consistency as organizations scale agent-based productivity.”</a:t>
            </a:r>
          </a:p>
        </p:txBody>
      </p:sp>
      <p:sp>
        <p:nvSpPr>
          <p:cNvPr id="4" name="Slide Number Placeholder 3">
            <a:extLst>
              <a:ext uri="{FF2B5EF4-FFF2-40B4-BE49-F238E27FC236}">
                <a16:creationId xmlns:a16="http://schemas.microsoft.com/office/drawing/2014/main" id="{33A94B4C-E6CB-C63F-C0A0-1D8393A8D2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81673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83407-C808-C313-76E8-FE264E160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C2A1F-4A45-6D05-4148-2154D775E47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13BE7DD-4A83-39DB-A06F-CE97536369E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“Model Context Protocol is becoming the backbone for integrating tools and APIs with Copilot and agents. MCP servers expose callable actions that make agents more powerful and flexible. Starting this month, admins can see MCP-enabled agents in the Microsoft 365 admin center, along with rich metadata and server details like URL and authentication type. This visibility ensures governance and compliance as MCP becomes core to the Copilot ecosystem.”</a:t>
            </a:r>
          </a:p>
        </p:txBody>
      </p:sp>
      <p:sp>
        <p:nvSpPr>
          <p:cNvPr id="4" name="Slide Number Placeholder 3">
            <a:extLst>
              <a:ext uri="{FF2B5EF4-FFF2-40B4-BE49-F238E27FC236}">
                <a16:creationId xmlns:a16="http://schemas.microsoft.com/office/drawing/2014/main" id="{D83A4139-3F1A-D911-E578-7D13DD00C4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912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74B90-299D-6069-9E96-6BF7C21B5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40747-F0E2-A15A-96E4-AA7FAFBDF27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01F56B-D056-8607-A902-98B061D861BC}"/>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“We’ve continued innovating on Copilot, but we’ve placed a strong emphasis on improving the core quality of Copilot Chat.”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Over the last six months, we’ve seen clear, measurable improvements driven directly by user feedback.</a:t>
            </a:r>
          </a:p>
          <a:p>
            <a:pPr fontAlgn="t"/>
            <a:r>
              <a:rPr lang="en-GB" sz="1200" b="0" i="1" kern="1200" dirty="0">
                <a:solidFill>
                  <a:schemeClr val="tx1"/>
                </a:solidFill>
                <a:effectLst/>
                <a:latin typeface="+mn-lt"/>
                <a:ea typeface="+mn-ea"/>
                <a:cs typeface="+mn-cs"/>
              </a:rPr>
              <a:t>“The numbers really highlight the progress.”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We’re seeing </a:t>
            </a:r>
            <a:r>
              <a:rPr lang="en-GB" sz="1200" b="1" i="0" kern="1200" dirty="0">
                <a:solidFill>
                  <a:schemeClr val="tx1"/>
                </a:solidFill>
                <a:effectLst/>
                <a:latin typeface="+mn-lt"/>
                <a:ea typeface="+mn-ea"/>
                <a:cs typeface="+mn-cs"/>
              </a:rPr>
              <a:t>three times more thumbs up</a:t>
            </a:r>
            <a:r>
              <a:rPr lang="en-GB" sz="1200" b="0" i="0" kern="1200" dirty="0">
                <a:solidFill>
                  <a:schemeClr val="tx1"/>
                </a:solidFill>
                <a:effectLst/>
                <a:latin typeface="+mn-lt"/>
                <a:ea typeface="+mn-ea"/>
                <a:cs typeface="+mn-cs"/>
              </a:rPr>
              <a:t>, a </a:t>
            </a:r>
            <a:r>
              <a:rPr lang="en-GB" sz="1200" b="1" i="0" kern="1200" dirty="0">
                <a:solidFill>
                  <a:schemeClr val="tx1"/>
                </a:solidFill>
                <a:effectLst/>
                <a:latin typeface="+mn-lt"/>
                <a:ea typeface="+mn-ea"/>
                <a:cs typeface="+mn-cs"/>
              </a:rPr>
              <a:t>17% increase in satisfaction</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thumbs down cut in half</a:t>
            </a:r>
            <a:r>
              <a:rPr lang="en-GB" sz="1200" b="0" i="0" kern="1200" dirty="0">
                <a:solidFill>
                  <a:schemeClr val="tx1"/>
                </a:solidFill>
                <a:effectLst/>
                <a:latin typeface="+mn-lt"/>
                <a:ea typeface="+mn-ea"/>
                <a:cs typeface="+mn-cs"/>
              </a:rPr>
              <a:t>. This shows the quality investments are resonating.</a:t>
            </a:r>
          </a:p>
          <a:p>
            <a:pPr fontAlgn="t"/>
            <a:r>
              <a:rPr lang="en-GB" sz="1200" b="0" i="1" kern="1200" dirty="0">
                <a:solidFill>
                  <a:schemeClr val="tx1"/>
                </a:solidFill>
                <a:effectLst/>
                <a:latin typeface="+mn-lt"/>
                <a:ea typeface="+mn-ea"/>
                <a:cs typeface="+mn-cs"/>
              </a:rPr>
              <a:t>“Your feedback genuinely shapes the product.”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Thumbs up/down signals help guide the next rounds of improvements. And the monthly </a:t>
            </a:r>
            <a:r>
              <a:rPr lang="en-GB" sz="1200" b="1" i="0" kern="1200" dirty="0">
                <a:solidFill>
                  <a:schemeClr val="tx1"/>
                </a:solidFill>
                <a:effectLst/>
                <a:latin typeface="+mn-lt"/>
                <a:ea typeface="+mn-ea"/>
                <a:cs typeface="+mn-cs"/>
              </a:rPr>
              <a:t>Copilot Chat Quality Roadmap</a:t>
            </a:r>
            <a:r>
              <a:rPr lang="en-GB" sz="1200" b="0" i="0" kern="1200" dirty="0">
                <a:solidFill>
                  <a:schemeClr val="tx1"/>
                </a:solidFill>
                <a:effectLst/>
                <a:latin typeface="+mn-lt"/>
                <a:ea typeface="+mn-ea"/>
                <a:cs typeface="+mn-cs"/>
              </a:rPr>
              <a:t> is the best place to see what’s shipped and what’s coming next.</a:t>
            </a:r>
          </a:p>
          <a:p>
            <a:pPr fontAlgn="t"/>
            <a:r>
              <a:rPr lang="en-GB" sz="1200" b="0" i="1" kern="1200" dirty="0">
                <a:solidFill>
                  <a:schemeClr val="tx1"/>
                </a:solidFill>
                <a:effectLst/>
                <a:latin typeface="+mn-lt"/>
                <a:ea typeface="+mn-ea"/>
                <a:cs typeface="+mn-cs"/>
              </a:rPr>
              <a:t>“Declarative Agents just got significantly smarter.”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They can now interpret </a:t>
            </a:r>
            <a:r>
              <a:rPr lang="en-GB" sz="1200" b="1" i="0" kern="1200" dirty="0">
                <a:solidFill>
                  <a:schemeClr val="tx1"/>
                </a:solidFill>
                <a:effectLst/>
                <a:latin typeface="+mn-lt"/>
                <a:ea typeface="+mn-ea"/>
                <a:cs typeface="+mn-cs"/>
              </a:rPr>
              <a:t>images inside Word, PPT, and PDF files</a:t>
            </a:r>
            <a:r>
              <a:rPr lang="en-GB" sz="1200" b="0" i="0" kern="1200" dirty="0">
                <a:solidFill>
                  <a:schemeClr val="tx1"/>
                </a:solidFill>
                <a:effectLst/>
                <a:latin typeface="+mn-lt"/>
                <a:ea typeface="+mn-ea"/>
                <a:cs typeface="+mn-cs"/>
              </a:rPr>
              <a:t> — things like charts, diagrams, screenshots — to ground responses in visual context, not just text.</a:t>
            </a:r>
          </a:p>
          <a:p>
            <a:pPr fontAlgn="t"/>
            <a:r>
              <a:rPr lang="en-GB" sz="1200" b="0" i="1" kern="1200" dirty="0">
                <a:solidFill>
                  <a:schemeClr val="tx1"/>
                </a:solidFill>
                <a:effectLst/>
                <a:latin typeface="+mn-lt"/>
                <a:ea typeface="+mn-ea"/>
                <a:cs typeface="+mn-cs"/>
              </a:rPr>
              <a:t>“This means more complete and accurate answers.”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combining text and visual understanding, Copilot can handle more complex queries with higher-quality responses.</a:t>
            </a:r>
          </a:p>
          <a:p>
            <a:pPr fontAlgn="t"/>
            <a:r>
              <a:rPr lang="en-GB" sz="1200" b="0" i="1" kern="1200" dirty="0">
                <a:solidFill>
                  <a:schemeClr val="tx1"/>
                </a:solidFill>
                <a:effectLst/>
                <a:latin typeface="+mn-lt"/>
                <a:ea typeface="+mn-ea"/>
                <a:cs typeface="+mn-cs"/>
              </a:rPr>
              <a:t>“This enhancement begins rolling out in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customers will start benefiting right away.</a:t>
            </a:r>
          </a:p>
          <a:p>
            <a:pPr fontAlgn="t"/>
            <a:endParaRPr lang="en-GB" sz="1200" b="0" i="0" kern="1200" dirty="0">
              <a:solidFill>
                <a:schemeClr val="tx1"/>
              </a:solidFill>
              <a:effectLst/>
              <a:latin typeface="+mn-lt"/>
              <a:ea typeface="+mn-ea"/>
              <a:cs typeface="+mn-cs"/>
            </a:endParaRPr>
          </a:p>
          <a:p>
            <a:pPr fontAlgn="t"/>
            <a:r>
              <a:rPr lang="en-GB" dirty="0">
                <a:hlinkClick r:id="rId3"/>
              </a:rPr>
              <a:t>What’s New in Microsoft 365 Copilot | November &amp; December 2025 | Microsoft Community Hub</a:t>
            </a:r>
            <a:endParaRPr lang="en-GB" dirty="0"/>
          </a:p>
          <a:p>
            <a:pPr fontAlgn="t"/>
            <a:r>
              <a:rPr lang="en-GB" sz="1200" b="0" i="0" kern="1200" dirty="0">
                <a:solidFill>
                  <a:schemeClr val="tx1"/>
                </a:solidFill>
                <a:effectLst/>
                <a:latin typeface="+mn-lt"/>
                <a:ea typeface="+mn-ea"/>
                <a:cs typeface="+mn-cs"/>
              </a:rPr>
              <a:t>https://techcommunity.microsoft.com/blog/microsoft365copilotblog/what%E2%80%99s-new-in-microsoft-365-copilot--november--december-2025/4469738</a:t>
            </a:r>
          </a:p>
        </p:txBody>
      </p:sp>
      <p:sp>
        <p:nvSpPr>
          <p:cNvPr id="4" name="Slide Number Placeholder 3">
            <a:extLst>
              <a:ext uri="{FF2B5EF4-FFF2-40B4-BE49-F238E27FC236}">
                <a16:creationId xmlns:a16="http://schemas.microsoft.com/office/drawing/2014/main" id="{3B2E1F2D-84BA-4C05-467B-EFE5558255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5509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9B868-CFE8-4000-5231-C5C01BC14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DC54D-A3E3-3459-FC82-DFF86FB084E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16FF75C-20E7-FCE8-861B-672C7F8FFA7C}"/>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“Cloud Update is now generally available and modernizes how organizations manage Microsoft 365 Apps. It automates updates to keep environments secure and consistent, which is critical for Copilot and agents to run optimally. By reducing manual maintenance, admins can focus on enabling AI experiences. This approach also ensures compatibility and readiness for AI workloads, providing a strong foundation for accurate and secure assistance across Microsoft 365.”</a:t>
            </a:r>
          </a:p>
        </p:txBody>
      </p:sp>
      <p:sp>
        <p:nvSpPr>
          <p:cNvPr id="4" name="Slide Number Placeholder 3">
            <a:extLst>
              <a:ext uri="{FF2B5EF4-FFF2-40B4-BE49-F238E27FC236}">
                <a16:creationId xmlns:a16="http://schemas.microsoft.com/office/drawing/2014/main" id="{33C8ED1B-FE1C-022A-AB8E-6106AA8BCF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2014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A3DF8-1E49-A6B3-9D00-70C9CFF38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9E2F3-A203-AC2E-4936-10014ED6259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E53B508-BD43-40B3-C1FA-51659B62712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“At Ignite 2025, Microsoft introduced major updates to Copilot and Agent Analytics to give organizations transparent, actionable insights into AI adoption. These features include dashboards for Copilot Chat and agent performance, benchmarks to compare adoption against peers, and readiness recommendations to guide rollout. Export functionality and Graph API integration allow deeper custom analysis, helping IT and business leaders optimize AI deployment and measure impact at scale.”</a:t>
            </a:r>
          </a:p>
        </p:txBody>
      </p:sp>
      <p:sp>
        <p:nvSpPr>
          <p:cNvPr id="4" name="Slide Number Placeholder 3">
            <a:extLst>
              <a:ext uri="{FF2B5EF4-FFF2-40B4-BE49-F238E27FC236}">
                <a16:creationId xmlns:a16="http://schemas.microsoft.com/office/drawing/2014/main" id="{3B824848-95FE-A2D3-5546-70AD36C320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8595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7DE7-0CEC-1397-B235-B25DEF87D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08AB-42A7-25B7-A405-B362BDD6B4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3DFBD-8CA3-E2C7-F611-1ABCB201F140}"/>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January 2025</a:t>
            </a:r>
          </a:p>
          <a:p>
            <a:pPr>
              <a:defRPr/>
            </a:pPr>
            <a:endParaRPr lang="en-US" b="0" i="0" dirty="0">
              <a:solidFill>
                <a:srgbClr val="111111"/>
              </a:solidFill>
              <a:effectLst/>
              <a:latin typeface="-apple-system"/>
            </a:endParaRPr>
          </a:p>
          <a:p>
            <a:pPr>
              <a:defRPr/>
            </a:pPr>
            <a:r>
              <a:rPr lang="en-GB" b="0" i="0" dirty="0">
                <a:solidFill>
                  <a:srgbClr val="161616"/>
                </a:solidFill>
                <a:effectLst/>
                <a:latin typeface="Segoe UI" panose="020B0502040204020203" pitchFamily="34" charset="0"/>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E90A6B3D-699F-2120-79B4-9C2761860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417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0D1B-63A1-DFB3-C9C8-21105922C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6EF13-609D-1BD9-FF64-352DBB7668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AB15EAB-0B0F-E51B-7170-1439AFF39D1C}"/>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Updates released between November 25, 2025, and December 23, 2025.</a:t>
            </a:r>
          </a:p>
          <a:p>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marL="0" marR="0" lvl="0" indent="0" defTabSz="932509" eaLnBrk="1" fontAlgn="auto" latinLnBrk="0" hangingPunct="1">
              <a:lnSpc>
                <a:spcPct val="100000"/>
              </a:lnSpc>
              <a:spcBef>
                <a:spcPts val="0"/>
              </a:spcBef>
              <a:spcAft>
                <a:spcPts val="0"/>
              </a:spcAft>
              <a:buClrTx/>
              <a:buSzTx/>
              <a:buFontTx/>
              <a:buNone/>
              <a:tabLst/>
              <a:defRPr/>
            </a:pPr>
            <a:r>
              <a:rPr kumimoji="0" lang="en-US" sz="1200" b="0" i="0" u="none" strike="noStrike" kern="0" cap="none" spc="-71" normalizeH="0" baseline="0" noProof="0" dirty="0">
                <a:ln>
                  <a:noFill/>
                </a:ln>
                <a:solidFill>
                  <a:srgbClr val="5C5AD4"/>
                </a:solidFill>
                <a:effectLst/>
                <a:uLnTx/>
                <a:uFillTx/>
                <a:latin typeface="Segoe UI Semibold"/>
              </a:rPr>
              <a:t>As of  2</a:t>
            </a:r>
            <a:r>
              <a:rPr kumimoji="0" lang="en-US" sz="1200" b="0" i="0" u="none" strike="noStrike" kern="0" cap="none" spc="-71" normalizeH="0" baseline="30000" noProof="0" dirty="0">
                <a:ln>
                  <a:noFill/>
                </a:ln>
                <a:solidFill>
                  <a:srgbClr val="5C5AD4"/>
                </a:solidFill>
                <a:effectLst/>
                <a:uLnTx/>
                <a:uFillTx/>
                <a:latin typeface="Segoe UI Semibold"/>
              </a:rPr>
              <a:t>nd</a:t>
            </a:r>
            <a:r>
              <a:rPr kumimoji="0" lang="en-US" sz="1200" b="0" i="0" u="none" strike="noStrike" kern="0" cap="none" spc="-71" normalizeH="0" baseline="0" noProof="0" dirty="0">
                <a:ln>
                  <a:noFill/>
                </a:ln>
                <a:solidFill>
                  <a:srgbClr val="5C5AD4"/>
                </a:solidFill>
                <a:effectLst/>
                <a:uLnTx/>
                <a:uFillTx/>
                <a:latin typeface="Segoe UI Semibold"/>
              </a:rPr>
              <a:t> January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US"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CF7374DD-DF56-8A30-E18D-88F54B447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5192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7BEA-8919-843C-14B6-7ED77A7C6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9E8AD-08E0-5612-333E-307616B2275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EBBA069-C3AF-754E-DA0C-8CE92BD83DAF}"/>
              </a:ext>
            </a:extLst>
          </p:cNvPr>
          <p:cNvSpPr>
            <a:spLocks noGrp="1"/>
          </p:cNvSpPr>
          <p:nvPr>
            <p:ph type="body" idx="1"/>
          </p:nvPr>
        </p:nvSpPr>
        <p:spPr/>
        <p:txBody>
          <a:bodyPr/>
          <a:lstStyle/>
          <a:p>
            <a:r>
              <a:rPr lang="en-US" sz="1200" b="1" i="1" dirty="0">
                <a:solidFill>
                  <a:schemeClr val="bg1"/>
                </a:solidFill>
                <a:latin typeface="Segoe UI" panose="020B0502040204020203" pitchFamily="34" charset="0"/>
              </a:rPr>
              <a:t>27</a:t>
            </a:r>
            <a:r>
              <a:rPr lang="en-US" sz="1200" b="1" i="1" noProof="0" dirty="0">
                <a:solidFill>
                  <a:schemeClr val="bg1"/>
                </a:solidFill>
                <a:effectLst/>
                <a:latin typeface="Segoe UI" panose="020B0502040204020203" pitchFamily="34" charset="0"/>
              </a:rPr>
              <a:t> Updates released between </a:t>
            </a:r>
            <a:r>
              <a:rPr lang="en-GB" sz="1200" b="1" i="1" noProof="0" dirty="0">
                <a:solidFill>
                  <a:schemeClr val="bg1"/>
                </a:solidFill>
                <a:effectLst/>
                <a:latin typeface="Segoe UI" panose="020B0502040204020203" pitchFamily="34" charset="0"/>
              </a:rPr>
              <a:t>between October 28, 2025, and November 25, 2025</a:t>
            </a:r>
            <a:endParaRPr lang="en-US" sz="1200" b="1" i="1" noProof="0" dirty="0">
              <a:solidFill>
                <a:schemeClr val="bg1"/>
              </a:solidFill>
              <a:effectLst/>
              <a:latin typeface="Segoe UI" panose="020B0502040204020203" pitchFamily="34" charset="0"/>
            </a:endParaRP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marL="0" marR="0" lvl="0" indent="0" defTabSz="932509" eaLnBrk="1" fontAlgn="auto" latinLnBrk="0" hangingPunct="1">
              <a:lnSpc>
                <a:spcPct val="100000"/>
              </a:lnSpc>
              <a:spcBef>
                <a:spcPts val="0"/>
              </a:spcBef>
              <a:spcAft>
                <a:spcPts val="0"/>
              </a:spcAft>
              <a:buClrTx/>
              <a:buSzTx/>
              <a:buFontTx/>
              <a:buNone/>
              <a:tabLst/>
              <a:defRPr/>
            </a:pPr>
            <a:r>
              <a:rPr kumimoji="0" lang="en-US" sz="1200" b="0" i="0" u="none" strike="noStrike" kern="0" cap="none" spc="-71" normalizeH="0" baseline="0" noProof="0" dirty="0">
                <a:ln>
                  <a:noFill/>
                </a:ln>
                <a:solidFill>
                  <a:srgbClr val="5C5AD4"/>
                </a:solidFill>
                <a:effectLst/>
                <a:uLnTx/>
                <a:uFillTx/>
                <a:latin typeface="Segoe UI Semibold"/>
              </a:rPr>
              <a:t>As of </a:t>
            </a:r>
            <a:r>
              <a:rPr kumimoji="0" lang="en-US" sz="1200" b="0" i="0" u="none" strike="noStrike" kern="0" cap="none" spc="-71" normalizeH="0" baseline="0" dirty="0">
                <a:ln>
                  <a:noFill/>
                </a:ln>
                <a:solidFill>
                  <a:srgbClr val="5C5AD4"/>
                </a:solidFill>
                <a:effectLst/>
                <a:uLnTx/>
                <a:uFillTx/>
                <a:latin typeface="Segoe UI Semibold"/>
              </a:rPr>
              <a:t>19</a:t>
            </a:r>
            <a:r>
              <a:rPr lang="en-US" sz="1200" kern="0" spc="-71" baseline="30000" noProof="0" dirty="0" err="1">
                <a:solidFill>
                  <a:srgbClr val="5C5AD4"/>
                </a:solidFill>
                <a:latin typeface="Segoe UI Semibold"/>
              </a:rPr>
              <a:t>th</a:t>
            </a:r>
            <a:r>
              <a:rPr lang="en-US" sz="1200" kern="0" spc="-71" noProof="0" dirty="0">
                <a:solidFill>
                  <a:srgbClr val="5C5AD4"/>
                </a:solidFill>
                <a:latin typeface="Segoe UI Semibold"/>
              </a:rPr>
              <a:t> December</a:t>
            </a:r>
            <a:r>
              <a:rPr kumimoji="0" lang="en-US" sz="1200" b="0" i="0" u="none" strike="noStrike" kern="0" cap="none" spc="-71" normalizeH="0" baseline="0" noProof="0" dirty="0">
                <a:ln>
                  <a:noFill/>
                </a:ln>
                <a:solidFill>
                  <a:srgbClr val="5C5AD4"/>
                </a:solidFill>
                <a:effectLst/>
                <a:uLnTx/>
                <a:uFillTx/>
                <a:latin typeface="Segoe UI Semibold"/>
              </a:rPr>
              <a:t> 2025</a:t>
            </a:r>
          </a:p>
          <a:p>
            <a:pPr marL="0" marR="0" lvl="0" indent="0" defTabSz="932509"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C14F5640-E2CA-CEBD-31BD-2F59653163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4415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FBE6F-8EE0-5217-9186-2A24ECEA6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0AD08-55AC-2E80-F68B-15729C7696C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318B7A5-9298-3461-0CEE-43D69CFD7341}"/>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Updates released September 30, 2025 and October 28, 2025</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5</a:t>
            </a:r>
            <a:r>
              <a:rPr lang="en-US" b="0" i="0" baseline="30000" dirty="0">
                <a:solidFill>
                  <a:srgbClr val="111111"/>
                </a:solidFill>
                <a:effectLst/>
                <a:latin typeface="-apple-system"/>
              </a:rPr>
              <a:t>th</a:t>
            </a:r>
            <a:r>
              <a:rPr lang="en-US" b="0" i="0" dirty="0">
                <a:solidFill>
                  <a:srgbClr val="111111"/>
                </a:solidFill>
                <a:effectLst/>
                <a:latin typeface="-apple-system"/>
              </a:rPr>
              <a:t> November 2025</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297B8FA4-C712-CDE9-A1DE-40F95D6694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171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D354-51C1-CC0D-43F2-81366FD43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E8FD-207C-4DF6-F399-C048FE173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BDF3BD-C169-359D-1781-3F2826F35D50}"/>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January 2026</a:t>
            </a:r>
          </a:p>
        </p:txBody>
      </p:sp>
      <p:sp>
        <p:nvSpPr>
          <p:cNvPr id="4" name="Slide Number Placeholder 3">
            <a:extLst>
              <a:ext uri="{FF2B5EF4-FFF2-40B4-BE49-F238E27FC236}">
                <a16:creationId xmlns:a16="http://schemas.microsoft.com/office/drawing/2014/main" id="{EDB9BD21-8613-1CDF-34C7-891F0A4FF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41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January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21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January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943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0585-A2E6-2F7C-03DC-F5F6579B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FC052-4638-640A-7FE0-C4326AC937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E676B-1DCE-E841-F2EA-A1586FBADBF1}"/>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January 2026</a:t>
            </a:r>
          </a:p>
        </p:txBody>
      </p:sp>
      <p:sp>
        <p:nvSpPr>
          <p:cNvPr id="4" name="Slide Number Placeholder 3">
            <a:extLst>
              <a:ext uri="{FF2B5EF4-FFF2-40B4-BE49-F238E27FC236}">
                <a16:creationId xmlns:a16="http://schemas.microsoft.com/office/drawing/2014/main" id="{F0A51027-F55A-7625-F097-BCF086CF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8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F952A-F33F-18F3-B328-36DDDAE4B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8BE93-E3C3-9D2D-00BB-A023D2C1606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7AD69C7-605F-784E-2F97-DE42A021FF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kern="1200" dirty="0">
                <a:solidFill>
                  <a:schemeClr val="tx1"/>
                </a:solidFill>
                <a:effectLst/>
                <a:latin typeface="+mn-lt"/>
                <a:ea typeface="+mn-ea"/>
                <a:cs typeface="+mn-cs"/>
              </a:rPr>
              <a:t>With the new </a:t>
            </a:r>
            <a:r>
              <a:rPr lang="en-GB" sz="1200" b="1" i="0" kern="1200" dirty="0">
                <a:solidFill>
                  <a:schemeClr val="tx1"/>
                </a:solidFill>
                <a:effectLst/>
                <a:latin typeface="+mn-lt"/>
                <a:ea typeface="+mn-ea"/>
                <a:cs typeface="+mn-cs"/>
              </a:rPr>
              <a:t>session persistence enhancement</a:t>
            </a:r>
            <a:r>
              <a:rPr lang="en-GB" sz="1200" b="0" i="0" kern="1200" dirty="0">
                <a:solidFill>
                  <a:schemeClr val="tx1"/>
                </a:solidFill>
                <a:effectLst/>
                <a:latin typeface="+mn-lt"/>
                <a:ea typeface="+mn-ea"/>
                <a:cs typeface="+mn-cs"/>
              </a:rPr>
              <a:t> for Copilot Chat, users can seamlessly continue conversations even after navigating away from a session, meaning they never lose progress and can easily pick up right where they left off. After submitting a prompt, Copilot instantly creates an entry in the navigation pane’s session history, preserving the conversation. This means users can leave the current session and return later to find everything just as they left it. This update also boosts reliability and continuity, making navigation smoother and ensuring workflows remain uninterrupted. This feature </a:t>
            </a:r>
            <a:r>
              <a:rPr lang="en-GB" sz="1200" b="0" i="0" kern="1200" dirty="0">
                <a:solidFill>
                  <a:schemeClr val="tx1"/>
                </a:solidFill>
                <a:effectLst/>
                <a:latin typeface="+mn-lt"/>
                <a:ea typeface="+mn-ea"/>
                <a:cs typeface="+mn-cs"/>
                <a:hlinkClick r:id="rId3"/>
              </a:rPr>
              <a:t>rolled out in October</a:t>
            </a:r>
            <a:r>
              <a:rPr lang="en-GB" sz="1200" b="0" i="0" kern="1200" dirty="0">
                <a:solidFill>
                  <a:schemeClr val="tx1"/>
                </a:solidFill>
                <a:effectLst/>
                <a:latin typeface="+mn-lt"/>
                <a:ea typeface="+mn-ea"/>
                <a:cs typeface="+mn-cs"/>
              </a:rPr>
              <a:t>.</a:t>
            </a:r>
            <a:endParaRPr lang="en-US" sz="900" dirty="0">
              <a:effectLst/>
              <a:latin typeface="Segoe UI Semilight" panose="020B0402040204020203" pitchFamily="34" charset="0"/>
              <a:ea typeface="SimSun" panose="02010600030101010101" pitchFamily="2" charset="-122"/>
              <a:cs typeface="Arial" panose="020B0604020202020204" pitchFamily="34" charset="0"/>
            </a:endParaRPr>
          </a:p>
        </p:txBody>
      </p:sp>
      <p:sp>
        <p:nvSpPr>
          <p:cNvPr id="4" name="Slide Number Placeholder 3">
            <a:extLst>
              <a:ext uri="{FF2B5EF4-FFF2-40B4-BE49-F238E27FC236}">
                <a16:creationId xmlns:a16="http://schemas.microsoft.com/office/drawing/2014/main" id="{1DC06458-A5BA-B0E5-2920-975CF5D965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56792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Thank you. </a:t>
            </a:r>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71</a:t>
            </a:fld>
            <a:endParaRPr lang="en-US" dirty="0"/>
          </a:p>
        </p:txBody>
      </p:sp>
    </p:spTree>
    <p:extLst>
      <p:ext uri="{BB962C8B-B14F-4D97-AF65-F5344CB8AC3E}">
        <p14:creationId xmlns:p14="http://schemas.microsoft.com/office/powerpoint/2010/main" val="4252972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4A3D-3A8D-8270-D313-4DC29FE4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7E703-70DB-7B16-3A2D-D26961F498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6FEA12-1074-93A7-D983-FA1CA2DB147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1</a:t>
            </a:r>
            <a:r>
              <a:rPr lang="en-US" b="0" i="0" baseline="30000" dirty="0">
                <a:solidFill>
                  <a:srgbClr val="111111"/>
                </a:solidFill>
                <a:effectLst/>
                <a:latin typeface="-apple-system"/>
              </a:rPr>
              <a:t>st</a:t>
            </a:r>
            <a:r>
              <a:rPr lang="en-US" b="0" i="0" dirty="0">
                <a:solidFill>
                  <a:srgbClr val="111111"/>
                </a:solidFill>
                <a:effectLst/>
                <a:latin typeface="-apple-system"/>
              </a:rPr>
              <a:t> September 2025</a:t>
            </a: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03C8D0A4-DDE3-223C-A973-AF42B0E28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421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1644B-6EF9-FD83-A03A-FDC622389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206EB-51B5-2AA8-587C-BAC7E50EC13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3287EB0-44DB-0BE0-B4E3-13990A9BA376}"/>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1</a:t>
            </a:r>
            <a:r>
              <a:rPr kumimoji="0" lang="en-GB" sz="1200" b="0" i="0" u="none" strike="noStrike" kern="0" cap="none" spc="-71" normalizeH="0" baseline="30000" noProof="0" dirty="0">
                <a:ln>
                  <a:noFill/>
                </a:ln>
                <a:solidFill>
                  <a:srgbClr val="5C5AD4"/>
                </a:solidFill>
                <a:effectLst/>
                <a:uLnTx/>
                <a:uFillTx/>
                <a:latin typeface="Segoe UI Semibold"/>
              </a:rPr>
              <a:t>st</a:t>
            </a:r>
            <a:r>
              <a:rPr kumimoji="0" lang="en-GB" sz="1200" b="0" i="0" u="none" strike="noStrike" kern="0" cap="none" spc="-71" normalizeH="0" baseline="0" noProof="0" dirty="0">
                <a:ln>
                  <a:noFill/>
                </a:ln>
                <a:solidFill>
                  <a:srgbClr val="5C5AD4"/>
                </a:solidFill>
                <a:effectLst/>
                <a:uLnTx/>
                <a:uFillTx/>
                <a:latin typeface="Segoe UI Semibold"/>
              </a:rPr>
              <a:t> September 2025</a:t>
            </a:r>
          </a:p>
        </p:txBody>
      </p:sp>
      <p:sp>
        <p:nvSpPr>
          <p:cNvPr id="4" name="Slide Number Placeholder 3">
            <a:extLst>
              <a:ext uri="{FF2B5EF4-FFF2-40B4-BE49-F238E27FC236}">
                <a16:creationId xmlns:a16="http://schemas.microsoft.com/office/drawing/2014/main" id="{BF530845-FB38-725C-DF4B-9BEC9B06E6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57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B4E9-876C-0949-1537-55861216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AF3FA-CE6F-409D-BA86-4503C3ABFF0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C31A36F-EE93-4138-840E-CE5DE2B48FF1}"/>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3</a:t>
            </a:r>
            <a:r>
              <a:rPr kumimoji="0" lang="en-GB" sz="1200" b="0" i="0" u="none" strike="noStrike" kern="0" cap="none" spc="-71" normalizeH="0" baseline="30000" noProof="0" dirty="0">
                <a:ln>
                  <a:noFill/>
                </a:ln>
                <a:solidFill>
                  <a:srgbClr val="5C5AD4"/>
                </a:solidFill>
                <a:effectLst/>
                <a:uLnTx/>
                <a:uFillTx/>
                <a:latin typeface="Segoe UI Semibold"/>
              </a:rPr>
              <a:t>rd</a:t>
            </a:r>
            <a:r>
              <a:rPr lang="en-GB" sz="1200" kern="0" spc="-71" dirty="0">
                <a:solidFill>
                  <a:srgbClr val="5C5AD4"/>
                </a:solidFill>
                <a:latin typeface="Segoe UI Semibold"/>
              </a:rPr>
              <a:t> July</a:t>
            </a:r>
            <a:r>
              <a:rPr kumimoji="0" lang="en-GB" sz="1200" b="0" i="0" u="none" strike="noStrike" kern="0" cap="none" spc="-71" normalizeH="0" baseline="0" noProof="0" dirty="0">
                <a:ln>
                  <a:noFill/>
                </a:ln>
                <a:solidFill>
                  <a:srgbClr val="5C5AD4"/>
                </a:solidFill>
                <a:effectLst/>
                <a:uLnTx/>
                <a:uFillTx/>
                <a:latin typeface="Segoe UI Semibold"/>
              </a:rPr>
              <a:t> 2025</a:t>
            </a:r>
          </a:p>
        </p:txBody>
      </p:sp>
      <p:sp>
        <p:nvSpPr>
          <p:cNvPr id="4" name="Slide Number Placeholder 3">
            <a:extLst>
              <a:ext uri="{FF2B5EF4-FFF2-40B4-BE49-F238E27FC236}">
                <a16:creationId xmlns:a16="http://schemas.microsoft.com/office/drawing/2014/main" id="{4CA37CE1-28B7-709D-88CB-6ABF2F90A9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5574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6ED8E-E578-8C88-38A3-C13950FB3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0CCF-B98B-0EAA-6B18-2E2F1BB8354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F73029-5B6D-20DA-14C7-0E4B8DD6B3BC}"/>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5</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October 2025</a:t>
            </a:r>
          </a:p>
        </p:txBody>
      </p:sp>
      <p:sp>
        <p:nvSpPr>
          <p:cNvPr id="4" name="Slide Number Placeholder 3">
            <a:extLst>
              <a:ext uri="{FF2B5EF4-FFF2-40B4-BE49-F238E27FC236}">
                <a16:creationId xmlns:a16="http://schemas.microsoft.com/office/drawing/2014/main" id="{A61B62AE-ED15-3982-6DB6-18DEFFB195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7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425C4-D7C5-B624-6752-E87D3FF1B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AA31F-6236-246D-FA6C-C494726CCE9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BE341C-E73F-D3F6-D9F5-5FAACFA1F4BE}"/>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“The Copilot app has received a major usability upgrade.”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navigation is now cleaner and more intuitive, helping users get to what they need faster.</a:t>
            </a:r>
          </a:p>
          <a:p>
            <a:pPr fontAlgn="t"/>
            <a:r>
              <a:rPr lang="en-GB" sz="1200" b="0" i="1" kern="1200" dirty="0">
                <a:solidFill>
                  <a:schemeClr val="tx1"/>
                </a:solidFill>
                <a:effectLst/>
                <a:latin typeface="+mn-lt"/>
                <a:ea typeface="+mn-ea"/>
                <a:cs typeface="+mn-cs"/>
              </a:rPr>
              <a:t>“We’ve improved discoverability across the board.”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navigation pane now includes </a:t>
            </a:r>
            <a:r>
              <a:rPr lang="en-GB" sz="1200" b="1" i="0" kern="1200" dirty="0">
                <a:solidFill>
                  <a:schemeClr val="tx1"/>
                </a:solidFill>
                <a:effectLst/>
                <a:latin typeface="+mn-lt"/>
                <a:ea typeface="+mn-ea"/>
                <a:cs typeface="+mn-cs"/>
              </a:rPr>
              <a:t>expanded chat history</a:t>
            </a:r>
            <a:r>
              <a:rPr lang="en-GB" sz="1200" b="0" i="0" kern="1200" dirty="0">
                <a:solidFill>
                  <a:schemeClr val="tx1"/>
                </a:solidFill>
                <a:effectLst/>
                <a:latin typeface="+mn-lt"/>
                <a:ea typeface="+mn-ea"/>
                <a:cs typeface="+mn-cs"/>
              </a:rPr>
              <a:t>, a </a:t>
            </a:r>
            <a:r>
              <a:rPr lang="en-GB" sz="1200" b="1" i="0" kern="1200" dirty="0">
                <a:solidFill>
                  <a:schemeClr val="tx1"/>
                </a:solidFill>
                <a:effectLst/>
                <a:latin typeface="+mn-lt"/>
                <a:ea typeface="+mn-ea"/>
                <a:cs typeface="+mn-cs"/>
              </a:rPr>
              <a:t>chat search</a:t>
            </a:r>
            <a:r>
              <a:rPr lang="en-GB" sz="1200" b="0" i="0" kern="1200" dirty="0">
                <a:solidFill>
                  <a:schemeClr val="tx1"/>
                </a:solidFill>
                <a:effectLst/>
                <a:latin typeface="+mn-lt"/>
                <a:ea typeface="+mn-ea"/>
                <a:cs typeface="+mn-cs"/>
              </a:rPr>
              <a:t>, and a more comprehensive </a:t>
            </a:r>
            <a:r>
              <a:rPr lang="en-GB" sz="1200" b="1" i="0" kern="1200" dirty="0">
                <a:solidFill>
                  <a:schemeClr val="tx1"/>
                </a:solidFill>
                <a:effectLst/>
                <a:latin typeface="+mn-lt"/>
                <a:ea typeface="+mn-ea"/>
                <a:cs typeface="+mn-cs"/>
              </a:rPr>
              <a:t>recent Notebooks list</a:t>
            </a:r>
            <a:r>
              <a:rPr lang="en-GB" sz="1200" b="0" i="0" kern="1200" dirty="0">
                <a:solidFill>
                  <a:schemeClr val="tx1"/>
                </a:solidFill>
                <a:effectLst/>
                <a:latin typeface="+mn-lt"/>
                <a:ea typeface="+mn-ea"/>
                <a:cs typeface="+mn-cs"/>
              </a:rPr>
              <a:t>, making it easier for users to return to prior work.</a:t>
            </a:r>
          </a:p>
          <a:p>
            <a:pPr fontAlgn="t"/>
            <a:r>
              <a:rPr lang="en-GB" sz="1200" b="0" i="1" kern="1200" dirty="0">
                <a:solidFill>
                  <a:schemeClr val="tx1"/>
                </a:solidFill>
                <a:effectLst/>
                <a:latin typeface="+mn-lt"/>
                <a:ea typeface="+mn-ea"/>
                <a:cs typeface="+mn-cs"/>
              </a:rPr>
              <a:t>“There’s also a brand-new Library experience.”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brings all Copilot‑generated content—like images and Pages—into one place so users don’t have to hunt across apps or chats.</a:t>
            </a:r>
          </a:p>
          <a:p>
            <a:pPr fontAlgn="t"/>
            <a:r>
              <a:rPr lang="en-GB" sz="1200" b="0" i="1" kern="1200" dirty="0">
                <a:solidFill>
                  <a:schemeClr val="tx1"/>
                </a:solidFill>
                <a:effectLst/>
                <a:latin typeface="+mn-lt"/>
                <a:ea typeface="+mn-ea"/>
                <a:cs typeface="+mn-cs"/>
              </a:rPr>
              <a:t>“And we’ve introduced the Frontier tab.”</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gives quick access to frontier experiences such as </a:t>
            </a:r>
            <a:r>
              <a:rPr lang="en-GB" sz="1200" b="1" i="0" kern="1200" dirty="0">
                <a:solidFill>
                  <a:schemeClr val="tx1"/>
                </a:solidFill>
                <a:effectLst/>
                <a:latin typeface="+mn-lt"/>
                <a:ea typeface="+mn-ea"/>
                <a:cs typeface="+mn-cs"/>
              </a:rPr>
              <a:t>Opal</a:t>
            </a:r>
            <a:r>
              <a:rPr lang="en-GB" sz="1200" b="0" i="0" kern="1200" dirty="0">
                <a:solidFill>
                  <a:schemeClr val="tx1"/>
                </a:solidFill>
                <a:effectLst/>
                <a:latin typeface="+mn-lt"/>
                <a:ea typeface="+mn-ea"/>
                <a:cs typeface="+mn-cs"/>
              </a:rPr>
              <a:t> and the </a:t>
            </a:r>
            <a:r>
              <a:rPr lang="en-GB" sz="1200" b="1" i="0" kern="1200" dirty="0">
                <a:solidFill>
                  <a:schemeClr val="tx1"/>
                </a:solidFill>
                <a:effectLst/>
                <a:latin typeface="+mn-lt"/>
                <a:ea typeface="+mn-ea"/>
                <a:cs typeface="+mn-cs"/>
              </a:rPr>
              <a:t>Word, Excel, and PowerPoint agents</a:t>
            </a:r>
            <a:r>
              <a:rPr lang="en-GB" sz="1200" b="0" i="0" kern="1200" dirty="0">
                <a:solidFill>
                  <a:schemeClr val="tx1"/>
                </a:solidFill>
                <a:effectLst/>
                <a:latin typeface="+mn-lt"/>
                <a:ea typeface="+mn-ea"/>
                <a:cs typeface="+mn-cs"/>
              </a:rPr>
              <a:t>, making it easier to explore new capabilities.</a:t>
            </a:r>
          </a:p>
          <a:p>
            <a:pPr fontAlgn="t"/>
            <a:r>
              <a:rPr lang="en-GB" sz="1200" b="0" i="1" kern="1200" dirty="0">
                <a:solidFill>
                  <a:schemeClr val="tx1"/>
                </a:solidFill>
                <a:effectLst/>
                <a:latin typeface="+mn-lt"/>
                <a:ea typeface="+mn-ea"/>
                <a:cs typeface="+mn-cs"/>
              </a:rPr>
              <a:t>“All of these updates start rolling out in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users will soon notice smoother navigation and faster workflows inside the Copilot app.</a:t>
            </a:r>
          </a:p>
        </p:txBody>
      </p:sp>
      <p:sp>
        <p:nvSpPr>
          <p:cNvPr id="4" name="Slide Number Placeholder 3">
            <a:extLst>
              <a:ext uri="{FF2B5EF4-FFF2-40B4-BE49-F238E27FC236}">
                <a16:creationId xmlns:a16="http://schemas.microsoft.com/office/drawing/2014/main" id="{44108C6D-9146-95F4-3E4C-796667F3FC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91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2F906-BF5F-C37A-96D6-2D6C906E8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AA68A-09CD-596F-B961-04C1DA9099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884F4E1-9D56-3960-52EE-8F81F184950B}"/>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“Glance cards are now available to all Copilot users, even without a Microsoft 365 Copilot licence.”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broadens access to quick, contextual insights directly within search.</a:t>
            </a:r>
          </a:p>
          <a:p>
            <a:pPr fontAlgn="t"/>
            <a:r>
              <a:rPr lang="en-GB" sz="1200" b="0" i="1" kern="1200" dirty="0">
                <a:solidFill>
                  <a:schemeClr val="tx1"/>
                </a:solidFill>
                <a:effectLst/>
                <a:latin typeface="+mn-lt"/>
                <a:ea typeface="+mn-ea"/>
                <a:cs typeface="+mn-cs"/>
              </a:rPr>
              <a:t>“These cards surface the essentials instantly.”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can see </a:t>
            </a:r>
            <a:r>
              <a:rPr lang="en-GB" sz="1200" b="1" i="0" kern="1200" dirty="0">
                <a:solidFill>
                  <a:schemeClr val="tx1"/>
                </a:solidFill>
                <a:effectLst/>
                <a:latin typeface="+mn-lt"/>
                <a:ea typeface="+mn-ea"/>
                <a:cs typeface="+mn-cs"/>
              </a:rPr>
              <a:t>recent documents, upcoming meetings, and key actions</a:t>
            </a:r>
            <a:r>
              <a:rPr lang="en-GB" sz="1200" b="0" i="0" kern="1200" dirty="0">
                <a:solidFill>
                  <a:schemeClr val="tx1"/>
                </a:solidFill>
                <a:effectLst/>
                <a:latin typeface="+mn-lt"/>
                <a:ea typeface="+mn-ea"/>
                <a:cs typeface="+mn-cs"/>
              </a:rPr>
              <a:t> without running a full search or jumping across apps.</a:t>
            </a:r>
          </a:p>
          <a:p>
            <a:pPr fontAlgn="t"/>
            <a:r>
              <a:rPr lang="en-GB" sz="1200" b="0" i="1" kern="1200" dirty="0">
                <a:solidFill>
                  <a:schemeClr val="tx1"/>
                </a:solidFill>
                <a:effectLst/>
                <a:latin typeface="+mn-lt"/>
                <a:ea typeface="+mn-ea"/>
                <a:cs typeface="+mn-cs"/>
              </a:rPr>
              <a:t>“It’s all about keeping people in their flow of work.”</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By providing context at a glance, Glance cards cut down on navigation time and help users make faster, more informed decisions.</a:t>
            </a:r>
          </a:p>
          <a:p>
            <a:pPr fontAlgn="t"/>
            <a:r>
              <a:rPr lang="en-GB" sz="1200" b="0" i="1" kern="1200" dirty="0">
                <a:solidFill>
                  <a:schemeClr val="tx1"/>
                </a:solidFill>
                <a:effectLst/>
                <a:latin typeface="+mn-lt"/>
                <a:ea typeface="+mn-ea"/>
                <a:cs typeface="+mn-cs"/>
              </a:rPr>
              <a:t>“This helps keep productivity front and centre.”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Users don’t need to switch apps or dig through files—they get the right information in the right moment.</a:t>
            </a:r>
          </a:p>
          <a:p>
            <a:pPr fontAlgn="t"/>
            <a:r>
              <a:rPr lang="en-GB" sz="1200" b="0" i="1" kern="1200" dirty="0">
                <a:solidFill>
                  <a:schemeClr val="tx1"/>
                </a:solidFill>
                <a:effectLst/>
                <a:latin typeface="+mn-lt"/>
                <a:ea typeface="+mn-ea"/>
                <a:cs typeface="+mn-cs"/>
              </a:rPr>
              <a:t>“The rollout starts in December.”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organisations and users will benefit from this simplified search experience very soon.</a:t>
            </a:r>
          </a:p>
        </p:txBody>
      </p:sp>
      <p:sp>
        <p:nvSpPr>
          <p:cNvPr id="4" name="Slide Number Placeholder 3">
            <a:extLst>
              <a:ext uri="{FF2B5EF4-FFF2-40B4-BE49-F238E27FC236}">
                <a16:creationId xmlns:a16="http://schemas.microsoft.com/office/drawing/2014/main" id="{0667240F-CEC1-61D9-4D63-8644062AF4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5443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7706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465517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dirty="0"/>
              <a:t>© Microsoft Corporation                                                                                  								                      Microsoft 365 </a:t>
            </a:r>
          </a:p>
        </p:txBody>
      </p:sp>
      <p:pic>
        <p:nvPicPr>
          <p:cNvPr id="3" name="Picture 2" descr="Background pattern&#10;&#10;Description automatically generated">
            <a:extLst>
              <a:ext uri="{FF2B5EF4-FFF2-40B4-BE49-F238E27FC236}">
                <a16:creationId xmlns:a16="http://schemas.microsoft.com/office/drawing/2014/main" id="{09245482-DD91-29DD-6A0F-9BF061DBE2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611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8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383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7"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sldLayoutIdLst>
    <p:sldLayoutId id="2147484957" r:id="rId1"/>
    <p:sldLayoutId id="2147484959" r:id="rId2"/>
    <p:sldLayoutId id="214748496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sldLayoutIdLst>
    <p:sldLayoutId id="2147484962"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microsoft.com/en-us/microsoft-365/roadmap?id=50675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www.microsoft.com/en-us/microsoft-365/roadmap?id=506752" TargetMode="External"/><Relationship Id="rId4" Type="http://schemas.openxmlformats.org/officeDocument/2006/relationships/hyperlink" Target="https://www.microsoft.com/en-us/microsoft-365/roadmap?id=50852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microsoft.com/en-us/microsoft-365/roadmap?id=5101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microsoft.com/en-us/microsoft-365/roadmap?id=51179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microsoft.com/en-us/microsoft-365/roadmap?id=50355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microsoft.com/en-us/microsoft-365/roadmap?id=515466"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microsoft.com/en-us/microsoft-365/roadmap?id=50154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microsoft.com/office/2017/04/relationships/track" Target="../media/track1.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crosoft.com/en-us/microsoft-365/roadmap?id=496370"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microsoft.com/en-us/microsoft-365/roadmap?searchterms=use+copilot+to+get+a+detailed+and+contextual+explan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en-us/microsoft-365/roadmap?id=50911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introducing-new-microsoft-365-copilot-agents-to-drive-workforce-transformation/4470689"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echcommunity.microsoft.com/blog/microsoft365copilotblog/introducing-new-microsoft-365-copilot-agents-to-drive-workforce-transformation/4470689"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introducing-new-microsoft-365-copilot-agents-to-drive-workforce-transformation/447068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www.microsoft.com/en-us/microsoft-365/roadmap?id=4982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www.microsoft.com/en-us/microsoft-365/roadmap?id=527829"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8oJwUiLn6IM?feature=oembed" TargetMode="External"/><Relationship Id="rId5" Type="http://schemas.openxmlformats.org/officeDocument/2006/relationships/hyperlink" Target="https://www.microsoft.com/en-US/microsoft-365/roadmap?filters=&amp;searchterms=499428" TargetMode="Externa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hyperlink" Target="https://www.microsoft.com/en-us/microsoft-365/roadmap?id=418564"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3.gi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microsoft.com/en-us/microsoft-365/roadmap?id=396562"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microsoft.com/en-us/microsoft-365/roadmap?id=49665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microsoft.com/en-us/microsoft-365/roadmap?id=499899"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aka.ms/SecurityBlog_Ignite2025"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hyperlink" Target="https://www.microsoft.com/en-us/microsoft-365/roadmap?id=513273"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www.microsoft.com/en-us/microsoft-365/roadmap?id=49711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microsoft.com/microsoft-365/roadmap?filters=&amp;searchterms=515945"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www.microsoft.com/en-us/microsoft-365/roadmap?id=523202"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microsoft.com/en-us/microsoft-365/roadmap?id=50395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aka.ms/A365Website" TargetMode="External"/><Relationship Id="rId5" Type="http://schemas.openxmlformats.org/officeDocument/2006/relationships/hyperlink" Target="https://adoption.microsoft.com/en-us/copilot/frontier-program/" TargetMode="External"/><Relationship Id="rId4" Type="http://schemas.openxmlformats.org/officeDocument/2006/relationships/hyperlink" Target="https://techcommunity.microsoft.com/blog/microsoft365copilotblog/new-capabilities-for-ai-admins-from-ignite-2025/4478906"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new-capabilities-for-ai-admins-from-ignite-2025/4478906"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techcommunity.microsoft.com/blog/microsoft365copilotblog/new-capabilities-for-ai-admins-from-ignite-2025/4478906"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icrosoft.com/en-us/microsoft-365/roadmap?id=531758"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techcommunity.microsoft.com/blog/microsoft_365blog/cloud-update-reaches-general-availability-transforming-microsoft-365-apps-manage/4440710"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hyperlink" Target="https://techcommunity.microsoft.com/blog/microsoft365copilotblog/new-capabilities-for-ai-admins-from-ignite-2025/4478906" TargetMode="Externa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hyperlink" Target="https://techcommunity.microsoft.com/blog/microsoft365copilotblog/new-centralized-agent-dashboard-and-enhanced-reporting/4476162"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hyperlink" Target="https://learn.microsoft.com/en-gb/copilot/microsoft-365/release-notes?tabs=all" TargetMode="External"/><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microsoft.com/en-gb/microsoft-365/roadmap?filters=Microsoft%20Copilot%20for%20Microsoft%20365"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13" Type="http://schemas.openxmlformats.org/officeDocument/2006/relationships/hyperlink" Target="https://www.microsoft.com/en-us/microsoft-365/roadmap?filters=Microsoft%20Teams&amp;searchterms=500375" TargetMode="External"/><Relationship Id="rId18" Type="http://schemas.openxmlformats.org/officeDocument/2006/relationships/hyperlink" Target="https://www.microsoft.com/en-us/microsoft-365/roadmap?filters=Microsoft%20Teams&amp;searchterms=488808" TargetMode="External"/><Relationship Id="rId26" Type="http://schemas.openxmlformats.org/officeDocument/2006/relationships/hyperlink" Target="https://www.microsoft.com/en-us/microsoft-365/roadmap?filters=Microsoft%20Teams&amp;searchterms=527835" TargetMode="External"/><Relationship Id="rId39" Type="http://schemas.openxmlformats.org/officeDocument/2006/relationships/hyperlink" Target="https://www.microsoft.com/en-us/microsoft-365/roadmap?filters=Microsoft%20Teams&amp;searchterms=500865" TargetMode="External"/><Relationship Id="rId21" Type="http://schemas.openxmlformats.org/officeDocument/2006/relationships/hyperlink" Target="https://www.microsoft.com/en-us/microsoft-365/roadmap?filters=Microsoft%20Teams&amp;searchterms=494687" TargetMode="External"/><Relationship Id="rId34" Type="http://schemas.openxmlformats.org/officeDocument/2006/relationships/hyperlink" Target="https://www.microsoft.com/en-us/microsoft-365/roadmap?filters=Microsoft%20Teams&amp;searchterms=509107" TargetMode="External"/><Relationship Id="rId42" Type="http://schemas.openxmlformats.org/officeDocument/2006/relationships/hyperlink" Target="https://www.microsoft.com/en-us/microsoft-365/roadmap?filters=Microsoft%20Teams&amp;searchterms=516565" TargetMode="External"/><Relationship Id="rId47" Type="http://schemas.openxmlformats.org/officeDocument/2006/relationships/image" Target="../media/image73.svg"/><Relationship Id="rId50" Type="http://schemas.openxmlformats.org/officeDocument/2006/relationships/image" Target="../media/image76.svg"/><Relationship Id="rId7" Type="http://schemas.openxmlformats.org/officeDocument/2006/relationships/hyperlink" Target="https://www.microsoft.com/en-us/microsoft-365/roadmap?filters=Microsoft%20Teams&amp;searchterms=501454" TargetMode="External"/><Relationship Id="rId2" Type="http://schemas.openxmlformats.org/officeDocument/2006/relationships/notesSlide" Target="../notesSlides/notesSlide67.xml"/><Relationship Id="rId16" Type="http://schemas.openxmlformats.org/officeDocument/2006/relationships/hyperlink" Target="https://www.microsoft.com/en-us/microsoft-365/roadmap?filters=Microsoft%20Teams&amp;searchterms=483821" TargetMode="External"/><Relationship Id="rId29" Type="http://schemas.openxmlformats.org/officeDocument/2006/relationships/hyperlink" Target="https://www.microsoft.com/en-us/microsoft-365/roadmap?filters=Microsoft%20Teams&amp;searchterms=506751" TargetMode="External"/><Relationship Id="rId11" Type="http://schemas.openxmlformats.org/officeDocument/2006/relationships/hyperlink" Target="https://www.microsoft.com/en-us/microsoft-365/roadmap?filters=Microsoft%20Teams&amp;searchterms=496367" TargetMode="External"/><Relationship Id="rId24" Type="http://schemas.openxmlformats.org/officeDocument/2006/relationships/hyperlink" Target="https://www.microsoft.com/en-us/microsoft-365/roadmap?filters=Microsoft%20Teams&amp;searchterms=501560" TargetMode="External"/><Relationship Id="rId32" Type="http://schemas.openxmlformats.org/officeDocument/2006/relationships/hyperlink" Target="https://www.microsoft.com/en-us/microsoft-365/roadmap?filters=Microsoft%20Teams&amp;searchterms=506752" TargetMode="External"/><Relationship Id="rId37" Type="http://schemas.openxmlformats.org/officeDocument/2006/relationships/hyperlink" Target="https://www.microsoft.com/en-us/microsoft-365/roadmap?filters=Microsoft%20Teams&amp;searchterms=496654" TargetMode="External"/><Relationship Id="rId40" Type="http://schemas.openxmlformats.org/officeDocument/2006/relationships/hyperlink" Target="https://www.microsoft.com/en-us/microsoft-365/roadmap?filters=Microsoft%20Teams&amp;searchterms=429645" TargetMode="External"/><Relationship Id="rId45" Type="http://schemas.openxmlformats.org/officeDocument/2006/relationships/image" Target="../media/image71.svg"/><Relationship Id="rId5" Type="http://schemas.openxmlformats.org/officeDocument/2006/relationships/hyperlink" Target="https://www.microsoft.com/en-us/microsoft-365/roadmap?filters=Microsoft%20Teams&amp;searchterms=506753" TargetMode="External"/><Relationship Id="rId15" Type="http://schemas.openxmlformats.org/officeDocument/2006/relationships/hyperlink" Target="https://www.microsoft.com/en-us/microsoft-365/roadmap?filters=Microsoft%20Teams&amp;searchterms=487857" TargetMode="External"/><Relationship Id="rId23" Type="http://schemas.openxmlformats.org/officeDocument/2006/relationships/hyperlink" Target="https://www.microsoft.com/en-us/microsoft-365/roadmap?filters=Microsoft%20Teams&amp;searchterms=399923" TargetMode="External"/><Relationship Id="rId28" Type="http://schemas.openxmlformats.org/officeDocument/2006/relationships/hyperlink" Target="https://www.microsoft.com/en-us/microsoft-365/roadmap?filters=Microsoft%20Teams&amp;searchterms=500638" TargetMode="External"/><Relationship Id="rId36" Type="http://schemas.openxmlformats.org/officeDocument/2006/relationships/hyperlink" Target="https://www.microsoft.com/en-us/microsoft-365/roadmap?filters=Microsoft%20Teams&amp;searchterms=520389" TargetMode="External"/><Relationship Id="rId49" Type="http://schemas.openxmlformats.org/officeDocument/2006/relationships/image" Target="../media/image75.svg"/><Relationship Id="rId10" Type="http://schemas.openxmlformats.org/officeDocument/2006/relationships/hyperlink" Target="https://www.microsoft.com/en-us/microsoft-365/roadmap?filters=Microsoft%20Teams&amp;searchterms=518213" TargetMode="External"/><Relationship Id="rId19" Type="http://schemas.openxmlformats.org/officeDocument/2006/relationships/hyperlink" Target="https://www.microsoft.com/en-us/microsoft-365/roadmap?filters=Microsoft%20Teams&amp;searchterms=488298" TargetMode="External"/><Relationship Id="rId31" Type="http://schemas.openxmlformats.org/officeDocument/2006/relationships/hyperlink" Target="https://www.microsoft.com/en-us/microsoft-365/roadmap?filters=Microsoft%20Teams&amp;searchterms=501540" TargetMode="External"/><Relationship Id="rId44" Type="http://schemas.openxmlformats.org/officeDocument/2006/relationships/image" Target="../media/image70.png"/><Relationship Id="rId4" Type="http://schemas.openxmlformats.org/officeDocument/2006/relationships/hyperlink" Target="https://www.microsoft.com/en-us/microsoft-365/roadmap?filters=Microsoft%20Teams&amp;searchterms=516570" TargetMode="External"/><Relationship Id="rId9" Type="http://schemas.openxmlformats.org/officeDocument/2006/relationships/hyperlink" Target="https://www.microsoft.com/en-us/microsoft-365/roadmap?filters=Microsoft%20Teams&amp;searchterms=501574" TargetMode="External"/><Relationship Id="rId14" Type="http://schemas.openxmlformats.org/officeDocument/2006/relationships/hyperlink" Target="https://www.microsoft.com/en-us/microsoft-365/roadmap?filters=Microsoft%20Teams&amp;searchterms=501783" TargetMode="External"/><Relationship Id="rId22" Type="http://schemas.openxmlformats.org/officeDocument/2006/relationships/hyperlink" Target="https://www.microsoft.com/en-us/microsoft-365/roadmap?filters=Microsoft%20Teams&amp;searchterms=532736" TargetMode="External"/><Relationship Id="rId27" Type="http://schemas.openxmlformats.org/officeDocument/2006/relationships/hyperlink" Target="https://www.microsoft.com/en-us/microsoft-365/roadmap?filters=Microsoft%20Teams&amp;searchterms=518222" TargetMode="External"/><Relationship Id="rId30" Type="http://schemas.openxmlformats.org/officeDocument/2006/relationships/hyperlink" Target="https://www.microsoft.com/en-us/microsoft-365/roadmap?filters=Microsoft%20Teams&amp;searchterms=516569" TargetMode="External"/><Relationship Id="rId35" Type="http://schemas.openxmlformats.org/officeDocument/2006/relationships/hyperlink" Target="https://www.microsoft.com/en-us/microsoft-365/roadmap?filters=Microsoft%20Teams&amp;searchterms=396562" TargetMode="External"/><Relationship Id="rId43" Type="http://schemas.openxmlformats.org/officeDocument/2006/relationships/hyperlink" Target="https://www.microsoft.com/en-us/microsoft-365/roadmap?filters=Microsoft%20Teams&amp;searchterms=501452" TargetMode="External"/><Relationship Id="rId48" Type="http://schemas.openxmlformats.org/officeDocument/2006/relationships/image" Target="../media/image74.png"/><Relationship Id="rId8" Type="http://schemas.openxmlformats.org/officeDocument/2006/relationships/hyperlink" Target="https://www.microsoft.com/en-us/microsoft-365/roadmap?filters=Microsoft%20Teams&amp;searchterms=494510" TargetMode="External"/><Relationship Id="rId3" Type="http://schemas.openxmlformats.org/officeDocument/2006/relationships/image" Target="../media/image12.png"/><Relationship Id="rId12" Type="http://schemas.openxmlformats.org/officeDocument/2006/relationships/hyperlink" Target="https://www.microsoft.com/en-us/microsoft-365/roadmap?filters=Microsoft%20Teams&amp;searchterms=502552" TargetMode="External"/><Relationship Id="rId17" Type="http://schemas.openxmlformats.org/officeDocument/2006/relationships/hyperlink" Target="https://www.microsoft.com/en-us/microsoft-365/roadmap?filters=Microsoft%20Teams&amp;searchterms=497136" TargetMode="External"/><Relationship Id="rId25" Type="http://schemas.openxmlformats.org/officeDocument/2006/relationships/hyperlink" Target="https://www.microsoft.com/en-us/microsoft-365/roadmap?filters=Microsoft%20Teams&amp;searchterms=415418" TargetMode="External"/><Relationship Id="rId33" Type="http://schemas.openxmlformats.org/officeDocument/2006/relationships/hyperlink" Target="https://www.microsoft.com/en-us/microsoft-365/roadmap?filters=Microsoft%20Teams&amp;searchterms=473447" TargetMode="External"/><Relationship Id="rId38" Type="http://schemas.openxmlformats.org/officeDocument/2006/relationships/hyperlink" Target="https://www.microsoft.com/en-us/microsoft-365/roadmap?filters=Microsoft%20Teams&amp;searchterms=518290" TargetMode="External"/><Relationship Id="rId46" Type="http://schemas.openxmlformats.org/officeDocument/2006/relationships/image" Target="../media/image72.png"/><Relationship Id="rId20" Type="http://schemas.openxmlformats.org/officeDocument/2006/relationships/hyperlink" Target="https://www.microsoft.com/en-us/microsoft-365/roadmap?filters=Microsoft%20Teams&amp;searchterms=499899" TargetMode="External"/><Relationship Id="rId41" Type="http://schemas.openxmlformats.org/officeDocument/2006/relationships/hyperlink" Target="https://www.microsoft.com/en-us/microsoft-365/roadmap?filters=Microsoft%20Teams&amp;searchterms=533043"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513280" TargetMode="External"/></Relationships>
</file>

<file path=ppt/slides/_rels/slide68.xml.rels><?xml version="1.0" encoding="UTF-8" standalone="yes"?>
<Relationships xmlns="http://schemas.openxmlformats.org/package/2006/relationships"><Relationship Id="rId13" Type="http://schemas.openxmlformats.org/officeDocument/2006/relationships/hyperlink" Target="https://www.microsoft.com/en-us/microsoft-365/roadmap?filters=Microsoft%20Teams&amp;searchterms=523223" TargetMode="External"/><Relationship Id="rId18" Type="http://schemas.openxmlformats.org/officeDocument/2006/relationships/hyperlink" Target="https://www.microsoft.com/en-us/microsoft-365/roadmap?filters=Microsoft%20Teams&amp;searchterms=503571" TargetMode="External"/><Relationship Id="rId26" Type="http://schemas.openxmlformats.org/officeDocument/2006/relationships/hyperlink" Target="https://www.microsoft.com/en-us/microsoft-365/roadmap?filters=Microsoft%20Teams&amp;searchterms=529842" TargetMode="External"/><Relationship Id="rId3" Type="http://schemas.openxmlformats.org/officeDocument/2006/relationships/image" Target="../media/image12.png"/><Relationship Id="rId21" Type="http://schemas.openxmlformats.org/officeDocument/2006/relationships/hyperlink" Target="https://www.microsoft.com/en-us/microsoft-365/roadmap?filters=Microsoft%20Teams&amp;searchterms=536579" TargetMode="External"/><Relationship Id="rId34" Type="http://schemas.openxmlformats.org/officeDocument/2006/relationships/image" Target="../media/image78.svg"/><Relationship Id="rId7" Type="http://schemas.openxmlformats.org/officeDocument/2006/relationships/hyperlink" Target="https://www.microsoft.com/en-us/microsoft-365/roadmap?filters=Microsoft%20Teams&amp;searchterms=503587" TargetMode="External"/><Relationship Id="rId12" Type="http://schemas.openxmlformats.org/officeDocument/2006/relationships/hyperlink" Target="https://www.microsoft.com/en-us/microsoft-365/roadmap?filters=Microsoft%20Teams&amp;searchterms=529858" TargetMode="External"/><Relationship Id="rId17" Type="http://schemas.openxmlformats.org/officeDocument/2006/relationships/hyperlink" Target="https://www.microsoft.com/en-us/microsoft-365/roadmap?filters=Microsoft%20Teams&amp;searchterms=537287" TargetMode="External"/><Relationship Id="rId25" Type="http://schemas.openxmlformats.org/officeDocument/2006/relationships/hyperlink" Target="https://www.microsoft.com/en-us/microsoft-365/roadmap?filters=Microsoft%20Teams&amp;searchterms=543421" TargetMode="External"/><Relationship Id="rId33" Type="http://schemas.openxmlformats.org/officeDocument/2006/relationships/image" Target="../media/image77.png"/><Relationship Id="rId2" Type="http://schemas.openxmlformats.org/officeDocument/2006/relationships/notesSlide" Target="../notesSlides/notesSlide68.xml"/><Relationship Id="rId16" Type="http://schemas.openxmlformats.org/officeDocument/2006/relationships/hyperlink" Target="https://www.microsoft.com/en-us/microsoft-365/roadmap?filters=Microsoft%20Teams&amp;searchterms=499659" TargetMode="External"/><Relationship Id="rId20" Type="http://schemas.openxmlformats.org/officeDocument/2006/relationships/hyperlink" Target="https://www.microsoft.com/en-us/microsoft-365/roadmap?filters=Microsoft%20Teams&amp;searchterms=537284" TargetMode="External"/><Relationship Id="rId29" Type="http://schemas.openxmlformats.org/officeDocument/2006/relationships/hyperlink" Target="https://www.microsoft.com/en-us/microsoft-365/roadmap?filters=Microsoft%20Teams&amp;searchterms=534606"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537281" TargetMode="External"/><Relationship Id="rId11" Type="http://schemas.openxmlformats.org/officeDocument/2006/relationships/hyperlink" Target="https://www.microsoft.com/en-us/microsoft-365/roadmap?filters=Microsoft%20Teams&amp;searchterms=543423" TargetMode="External"/><Relationship Id="rId24" Type="http://schemas.openxmlformats.org/officeDocument/2006/relationships/hyperlink" Target="https://www.microsoft.com/en-us/microsoft-365/roadmap?filters=Microsoft%20Teams&amp;searchterms=537269" TargetMode="External"/><Relationship Id="rId32" Type="http://schemas.openxmlformats.org/officeDocument/2006/relationships/hyperlink" Target="https://www.microsoft.com/en-us/microsoft-365/roadmap?filters=Microsoft%20Teams&amp;searchterms=543420" TargetMode="External"/><Relationship Id="rId5" Type="http://schemas.openxmlformats.org/officeDocument/2006/relationships/hyperlink" Target="https://www.microsoft.com/en-us/microsoft-365/roadmap?filters=Microsoft%20Teams&amp;searchterms=543241" TargetMode="External"/><Relationship Id="rId15" Type="http://schemas.openxmlformats.org/officeDocument/2006/relationships/hyperlink" Target="https://www.microsoft.com/en-us/microsoft-365/roadmap?filters=Microsoft%20Teams&amp;searchterms=543422" TargetMode="External"/><Relationship Id="rId23" Type="http://schemas.openxmlformats.org/officeDocument/2006/relationships/hyperlink" Target="https://www.microsoft.com/en-us/microsoft-365/roadmap?filters=Microsoft%20Teams&amp;searchterms=536570" TargetMode="External"/><Relationship Id="rId28" Type="http://schemas.openxmlformats.org/officeDocument/2006/relationships/hyperlink" Target="https://www.microsoft.com/en-us/microsoft-365/roadmap?filters=Microsoft%20Teams&amp;searchterms=537288" TargetMode="External"/><Relationship Id="rId36" Type="http://schemas.openxmlformats.org/officeDocument/2006/relationships/image" Target="../media/image80.svg"/><Relationship Id="rId10" Type="http://schemas.openxmlformats.org/officeDocument/2006/relationships/hyperlink" Target="https://www.microsoft.com/en-us/microsoft-365/roadmap?filters=Microsoft%20Teams&amp;searchterms=498640" TargetMode="External"/><Relationship Id="rId19" Type="http://schemas.openxmlformats.org/officeDocument/2006/relationships/hyperlink" Target="https://www.microsoft.com/en-us/microsoft-365/roadmap?filters=Microsoft%20Teams&amp;searchterms=536574" TargetMode="External"/><Relationship Id="rId31" Type="http://schemas.openxmlformats.org/officeDocument/2006/relationships/hyperlink" Target="https://www.microsoft.com/en-us/microsoft-365/roadmap?filters=Microsoft%20Teams&amp;searchterms=503570" TargetMode="External"/><Relationship Id="rId4" Type="http://schemas.openxmlformats.org/officeDocument/2006/relationships/hyperlink" Target="https://www.microsoft.com/en-us/microsoft-365/roadmap?filters=Microsoft%20Teams&amp;searchterms=543242" TargetMode="External"/><Relationship Id="rId9" Type="http://schemas.openxmlformats.org/officeDocument/2006/relationships/hyperlink" Target="https://www.microsoft.com/en-us/microsoft-365/roadmap?filters=Microsoft%20Teams&amp;searchterms=542181" TargetMode="External"/><Relationship Id="rId14" Type="http://schemas.openxmlformats.org/officeDocument/2006/relationships/hyperlink" Target="https://www.microsoft.com/en-us/microsoft-365/roadmap?filters=Microsoft%20Teams&amp;searchterms=529859" TargetMode="External"/><Relationship Id="rId22" Type="http://schemas.openxmlformats.org/officeDocument/2006/relationships/hyperlink" Target="https://www.microsoft.com/en-us/microsoft-365/roadmap?filters=Microsoft%20Teams&amp;searchterms=537283" TargetMode="External"/><Relationship Id="rId27" Type="http://schemas.openxmlformats.org/officeDocument/2006/relationships/hyperlink" Target="https://www.microsoft.com/en-us/microsoft-365/roadmap?filters=Microsoft%20Teams&amp;searchterms=537286" TargetMode="External"/><Relationship Id="rId30" Type="http://schemas.openxmlformats.org/officeDocument/2006/relationships/hyperlink" Target="https://www.microsoft.com/en-us/microsoft-365/roadmap?filters=Microsoft%20Teams&amp;searchterms=529843" TargetMode="External"/><Relationship Id="rId35" Type="http://schemas.openxmlformats.org/officeDocument/2006/relationships/image" Target="../media/image79.png"/><Relationship Id="rId8" Type="http://schemas.openxmlformats.org/officeDocument/2006/relationships/hyperlink" Target="https://www.microsoft.com/en-us/microsoft-365/roadmap?filters=Microsoft%20Teams&amp;searchterms=542182" TargetMode="External"/></Relationships>
</file>

<file path=ppt/slides/_rels/slide69.xml.rels><?xml version="1.0" encoding="UTF-8" standalone="yes"?>
<Relationships xmlns="http://schemas.openxmlformats.org/package/2006/relationships"><Relationship Id="rId13" Type="http://schemas.openxmlformats.org/officeDocument/2006/relationships/hyperlink" Target="https://www.microsoft.com/en-us/microsoft-365/roadmap?filters=Microsoft%20Teams&amp;searchterms=516037" TargetMode="External"/><Relationship Id="rId18" Type="http://schemas.openxmlformats.org/officeDocument/2006/relationships/hyperlink" Target="https://www.microsoft.com/en-us/microsoft-365/roadmap?filters=Microsoft%20Teams&amp;searchterms=497999" TargetMode="External"/><Relationship Id="rId26" Type="http://schemas.openxmlformats.org/officeDocument/2006/relationships/hyperlink" Target="https://www.microsoft.com/en-us/microsoft-365/roadmap?filters=Microsoft%20Teams&amp;searchterms=496364" TargetMode="External"/><Relationship Id="rId39" Type="http://schemas.openxmlformats.org/officeDocument/2006/relationships/image" Target="../media/image77.png"/><Relationship Id="rId21" Type="http://schemas.openxmlformats.org/officeDocument/2006/relationships/hyperlink" Target="https://www.microsoft.com/en-us/microsoft-365/roadmap?filters=Microsoft%20Teams&amp;searchterms=512430" TargetMode="External"/><Relationship Id="rId34" Type="http://schemas.openxmlformats.org/officeDocument/2006/relationships/hyperlink" Target="https://www.microsoft.com/en-us/microsoft-365/roadmap?filters=Microsoft%20Teams&amp;searchterms=503955" TargetMode="External"/><Relationship Id="rId42" Type="http://schemas.openxmlformats.org/officeDocument/2006/relationships/image" Target="../media/image80.svg"/><Relationship Id="rId7" Type="http://schemas.openxmlformats.org/officeDocument/2006/relationships/hyperlink" Target="https://www.microsoft.com/en-us/microsoft-365/roadmap?filters=Microsoft%20Teams&amp;searchterms=501585" TargetMode="External"/><Relationship Id="rId2" Type="http://schemas.openxmlformats.org/officeDocument/2006/relationships/notesSlide" Target="../notesSlides/notesSlide69.xml"/><Relationship Id="rId16" Type="http://schemas.openxmlformats.org/officeDocument/2006/relationships/hyperlink" Target="https://www.microsoft.com/en-us/microsoft-365/roadmap?filters=Microsoft%20Teams&amp;searchterms=513427" TargetMode="External"/><Relationship Id="rId20" Type="http://schemas.openxmlformats.org/officeDocument/2006/relationships/hyperlink" Target="https://www.microsoft.com/en-us/microsoft-365/roadmap?filters=Microsoft%20Teams&amp;searchterms=490738" TargetMode="External"/><Relationship Id="rId29" Type="http://schemas.openxmlformats.org/officeDocument/2006/relationships/hyperlink" Target="https://www.microsoft.com/en-us/microsoft-365/roadmap?filters=Microsoft%20Teams&amp;searchterms=496655" TargetMode="External"/><Relationship Id="rId41"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497133" TargetMode="External"/><Relationship Id="rId11" Type="http://schemas.openxmlformats.org/officeDocument/2006/relationships/hyperlink" Target="https://www.microsoft.com/en-us/microsoft-365/roadmap?filters=Microsoft%20Teams&amp;searchterms=516038" TargetMode="External"/><Relationship Id="rId24" Type="http://schemas.openxmlformats.org/officeDocument/2006/relationships/hyperlink" Target="https://www.microsoft.com/en-us/microsoft-365/roadmap?filters=Microsoft%20Teams&amp;searchterms=499423" TargetMode="External"/><Relationship Id="rId32" Type="http://schemas.openxmlformats.org/officeDocument/2006/relationships/hyperlink" Target="https://www.microsoft.com/en-us/microsoft-365/roadmap?filters=Microsoft%20Teams&amp;searchterms=497915" TargetMode="External"/><Relationship Id="rId37" Type="http://schemas.openxmlformats.org/officeDocument/2006/relationships/hyperlink" Target="https://www.microsoft.com/en-us/microsoft-365/roadmap?filters=Microsoft%20Teams&amp;searchterms=523204" TargetMode="External"/><Relationship Id="rId40" Type="http://schemas.openxmlformats.org/officeDocument/2006/relationships/image" Target="../media/image78.svg"/><Relationship Id="rId5" Type="http://schemas.openxmlformats.org/officeDocument/2006/relationships/hyperlink" Target="https://www.microsoft.com/en-us/microsoft-365/roadmap?filters=Microsoft%20Teams&amp;searchterms=497134" TargetMode="External"/><Relationship Id="rId15" Type="http://schemas.openxmlformats.org/officeDocument/2006/relationships/hyperlink" Target="https://www.microsoft.com/en-us/microsoft-365/roadmap?filters=Microsoft%20Teams&amp;searchterms=494809" TargetMode="External"/><Relationship Id="rId23" Type="http://schemas.openxmlformats.org/officeDocument/2006/relationships/hyperlink" Target="https://www.microsoft.com/en-us/microsoft-365/roadmap?filters=Microsoft%20Teams&amp;searchterms=502875" TargetMode="External"/><Relationship Id="rId28" Type="http://schemas.openxmlformats.org/officeDocument/2006/relationships/hyperlink" Target="https://www.microsoft.com/en-us/microsoft-365/roadmap?filters=Microsoft%20Teams&amp;searchterms=486698" TargetMode="External"/><Relationship Id="rId36" Type="http://schemas.openxmlformats.org/officeDocument/2006/relationships/hyperlink" Target="https://www.microsoft.com/en-us/microsoft-365/roadmap?filters=Microsoft%20Teams&amp;searchterms=499898" TargetMode="External"/><Relationship Id="rId10" Type="http://schemas.openxmlformats.org/officeDocument/2006/relationships/hyperlink" Target="https://www.microsoft.com/en-us/microsoft-365/roadmap?filters=Microsoft%20Teams&amp;searchterms=486695" TargetMode="External"/><Relationship Id="rId19" Type="http://schemas.openxmlformats.org/officeDocument/2006/relationships/hyperlink" Target="https://www.microsoft.com/en-us/microsoft-365/roadmap?filters=Microsoft%20Teams&amp;searchterms=526793" TargetMode="External"/><Relationship Id="rId31" Type="http://schemas.openxmlformats.org/officeDocument/2006/relationships/hyperlink" Target="https://www.microsoft.com/en-us/microsoft-365/roadmap?filters=Microsoft%20Teams&amp;searchterms=523206" TargetMode="External"/><Relationship Id="rId4" Type="http://schemas.openxmlformats.org/officeDocument/2006/relationships/hyperlink" Target="https://www.microsoft.com/en-us/microsoft-365/roadmap?filters=Microsoft%20Teams&amp;searchterms=497135" TargetMode="External"/><Relationship Id="rId9" Type="http://schemas.openxmlformats.org/officeDocument/2006/relationships/hyperlink" Target="https://www.microsoft.com/en-us/microsoft-365/roadmap?filters=Microsoft%20Teams&amp;searchterms=496596" TargetMode="External"/><Relationship Id="rId14" Type="http://schemas.openxmlformats.org/officeDocument/2006/relationships/hyperlink" Target="https://www.microsoft.com/en-us/microsoft-365/roadmap?filters=Microsoft%20Teams&amp;searchterms=503144" TargetMode="External"/><Relationship Id="rId22" Type="http://schemas.openxmlformats.org/officeDocument/2006/relationships/hyperlink" Target="https://www.microsoft.com/en-us/microsoft-365/roadmap?filters=Microsoft%20Teams&amp;searchterms=497909" TargetMode="External"/><Relationship Id="rId27" Type="http://schemas.openxmlformats.org/officeDocument/2006/relationships/hyperlink" Target="https://www.microsoft.com/en-us/microsoft-365/roadmap?filters=Microsoft%20Teams&amp;searchterms=472030" TargetMode="External"/><Relationship Id="rId30" Type="http://schemas.openxmlformats.org/officeDocument/2006/relationships/hyperlink" Target="https://www.microsoft.com/en-us/microsoft-365/roadmap?filters=Microsoft%20Teams&amp;searchterms=508530" TargetMode="External"/><Relationship Id="rId35" Type="http://schemas.openxmlformats.org/officeDocument/2006/relationships/hyperlink" Target="https://www.microsoft.com/en-us/microsoft-365/roadmap?filters=Microsoft%20Teams&amp;searchterms=523205" TargetMode="External"/><Relationship Id="rId8" Type="http://schemas.openxmlformats.org/officeDocument/2006/relationships/hyperlink" Target="https://www.microsoft.com/en-us/microsoft-365/roadmap?filters=Microsoft%20Teams&amp;searchterms=490154" TargetMode="External"/><Relationship Id="rId3" Type="http://schemas.openxmlformats.org/officeDocument/2006/relationships/image" Target="../media/image12.png"/><Relationship Id="rId12" Type="http://schemas.openxmlformats.org/officeDocument/2006/relationships/hyperlink" Target="https://www.microsoft.com/en-us/microsoft-365/roadmap?filters=Microsoft%20Teams&amp;searchterms=516039" TargetMode="External"/><Relationship Id="rId17" Type="http://schemas.openxmlformats.org/officeDocument/2006/relationships/hyperlink" Target="https://www.microsoft.com/en-us/microsoft-365/roadmap?filters=Microsoft%20Teams&amp;searchterms=498548" TargetMode="External"/><Relationship Id="rId25" Type="http://schemas.openxmlformats.org/officeDocument/2006/relationships/hyperlink" Target="https://www.microsoft.com/en-us/microsoft-365/roadmap?filters=Microsoft%20Teams&amp;searchterms=499424" TargetMode="External"/><Relationship Id="rId33" Type="http://schemas.openxmlformats.org/officeDocument/2006/relationships/hyperlink" Target="https://www.microsoft.com/en-us/microsoft-365/roadmap?filters=Microsoft%20Teams&amp;searchterms=516042" TargetMode="External"/><Relationship Id="rId38" Type="http://schemas.openxmlformats.org/officeDocument/2006/relationships/hyperlink" Target="https://www.microsoft.com/en-us/microsoft-365/roadmap?filters=Microsoft%20Teams&amp;searchterms=51604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microsoft.com/en-us/microsoft-365/roadmap?id=506753"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71.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8" Type="http://schemas.openxmlformats.org/officeDocument/2006/relationships/hyperlink" Target="https://techcommunity.microsoft.com/blog/microsoft365copilotblog/security-and-governance-innovations-for-microsoft-365-copilot-and-agents-from-ig/4476172" TargetMode="External"/><Relationship Id="rId13" Type="http://schemas.openxmlformats.org/officeDocument/2006/relationships/hyperlink" Target="https://learn.microsoft.com/en-gb/microsoftteams/platform/bots/how-to/authentication/bot-sso-overview?tabs=personal" TargetMode="External"/><Relationship Id="rId3" Type="http://schemas.openxmlformats.org/officeDocument/2006/relationships/hyperlink" Target="https://techcommunity.microsoft.com/category/microsoft365copilot/blog/microsoft365copilotblog" TargetMode="External"/><Relationship Id="rId7" Type="http://schemas.openxmlformats.org/officeDocument/2006/relationships/hyperlink" Target="https://techcommunity.microsoft.com/blog/microsoft365copilotblog/new-centralized-agent-dashboard-and-enhanced-reporting/4476162" TargetMode="External"/><Relationship Id="rId12" Type="http://schemas.openxmlformats.org/officeDocument/2006/relationships/hyperlink" Target="https://www.microsoft.com/en-us/microsoft-copilot/blog/copilot-studio/"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hyperlink" Target="https://techcommunity.microsoft.com/blog/microsoft_365blog/cloud-update-reaches-general-availability-transforming-microsoft-365-apps-manage/4440710" TargetMode="External"/><Relationship Id="rId11" Type="http://schemas.openxmlformats.org/officeDocument/2006/relationships/hyperlink" Target="https://learn.microsoft.com/en-us/microsoft-copilot-studio/whats-new" TargetMode="External"/><Relationship Id="rId5" Type="http://schemas.openxmlformats.org/officeDocument/2006/relationships/hyperlink" Target="https://techcommunity.microsoft.com/blog/microsoft365copilotblog/new-capabilities-for-ai-admins-from-ignite-2025/4478906" TargetMode="External"/><Relationship Id="rId15" Type="http://schemas.openxmlformats.org/officeDocument/2006/relationships/hyperlink" Target="https://techcommunity.microsoft.com/blog/microsoft365copilotblog/five-ways-to-implement-the-great-copilot-journey/4476516" TargetMode="External"/><Relationship Id="rId10" Type="http://schemas.openxmlformats.org/officeDocument/2006/relationships/hyperlink" Target="https://www.microsoft.com/en-us/microsoft-365/roadmap?msockid=14c6111019866f7b3794053f18936e28&amp;filters=%5B%22Microsoft+Copilot+%28Microsoft+365%29%22%2C%22Changed+within%3A+last-month%22%5D" TargetMode="External"/><Relationship Id="rId4" Type="http://schemas.openxmlformats.org/officeDocument/2006/relationships/hyperlink" Target="https://techcommunity.microsoft.com/blog/microsoft365copilotblog/what%E2%80%99s-new-in-microsoft-365-copilot--november--december-2025/4469738" TargetMode="External"/><Relationship Id="rId9" Type="http://schemas.openxmlformats.org/officeDocument/2006/relationships/hyperlink" Target="https://learn.microsoft.com/en-us/copilot/microsoft-365/release-notes?tabs=all" TargetMode="External"/><Relationship Id="rId14" Type="http://schemas.openxmlformats.org/officeDocument/2006/relationships/hyperlink" Target="https://techcommunity.microsoft.com/blog/microsoft365copilotblog/introducing-teams-mode-for-microsoft-365-copilot/4463259"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hyperlink" Target="https://learn.microsoft.com/en-us/microsoft-copilot-studio/authoring-add-other-agents" TargetMode="External"/><Relationship Id="rId13" Type="http://schemas.openxmlformats.org/officeDocument/2006/relationships/hyperlink" Target="https://learn.microsoft.com/en-us/microsoft-copilot-studio/admin-api-quarantine" TargetMode="External"/><Relationship Id="rId3" Type="http://schemas.openxmlformats.org/officeDocument/2006/relationships/hyperlink" Target="https://learn.microsoft.com/en-us/microsoft-copilot-studio/authoring-select-agent-model#model-availability" TargetMode="External"/><Relationship Id="rId7" Type="http://schemas.openxmlformats.org/officeDocument/2006/relationships/hyperlink" Target="https://learn.microsoft.com/en-us/microsoft-copilot-studio/knowledge-add-sharepoint" TargetMode="External"/><Relationship Id="rId12" Type="http://schemas.openxmlformats.org/officeDocument/2006/relationships/hyperlink" Target="https://learn.microsoft.com/en-us/microsoft-copilot-studio/flows-request-for-information" TargetMode="External"/><Relationship Id="rId2" Type="http://schemas.openxmlformats.org/officeDocument/2006/relationships/notesSlide" Target="../notesSlides/notesSlide73.xml"/><Relationship Id="rId16" Type="http://schemas.openxmlformats.org/officeDocument/2006/relationships/hyperlink" Target="https://www.microsoft.com/en-us/microsoft-copilot/blog/copilot-studio/" TargetMode="External"/><Relationship Id="rId1" Type="http://schemas.openxmlformats.org/officeDocument/2006/relationships/slideLayout" Target="../slideLayouts/slideLayout4.xml"/><Relationship Id="rId6" Type="http://schemas.openxmlformats.org/officeDocument/2006/relationships/hyperlink" Target="https://learn.microsoft.com/en-us/microsoft-copilot-studio/knowledge-copilot-studio#tenant-graph-grounding-with-semantic-search" TargetMode="External"/><Relationship Id="rId11" Type="http://schemas.openxmlformats.org/officeDocument/2006/relationships/hyperlink" Target="https://learn.microsoft.com/en-us/microsoft-365-copilot/extensibility/copilot-studio-experience?context=%2Fmicrosoft-copilot-studio%2Fcontext" TargetMode="External"/><Relationship Id="rId5" Type="http://schemas.openxmlformats.org/officeDocument/2006/relationships/hyperlink" Target="https://learn.microsoft.com/en-us/microsoft-copilot-studio/admin-use-entra-agent-identities" TargetMode="External"/><Relationship Id="rId15" Type="http://schemas.openxmlformats.org/officeDocument/2006/relationships/hyperlink" Target="https://learn.microsoft.com/en-us/microsoft-copilot-studio/whats-new" TargetMode="External"/><Relationship Id="rId10" Type="http://schemas.openxmlformats.org/officeDocument/2006/relationships/hyperlink" Target="https://learn.microsoft.com/en-us/microsoft-copilot-studio/advanced-connectors#add-multiple-tools-from-a-prebuilt-connector-as-a-tool-group" TargetMode="External"/><Relationship Id="rId4" Type="http://schemas.openxmlformats.org/officeDocument/2006/relationships/hyperlink" Target="https://learn.microsoft.com/en-us/microsoft-copilot-studio/authoring-select-agent-model" TargetMode="External"/><Relationship Id="rId9" Type="http://schemas.openxmlformats.org/officeDocument/2006/relationships/hyperlink" Target="https://learn.microsoft.com/en-us/microsoft-copilot-studio/add-agent-fabric-data-agent" TargetMode="External"/><Relationship Id="rId14" Type="http://schemas.openxmlformats.org/officeDocument/2006/relationships/hyperlink" Target="https://learn.microsoft.com/en-us/microsoft-copilot-studio/authoring-export-import-copilot-component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5.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microsoft.com/en-us/microsoft-365/roadmap?id=51822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6096000" cy="584775"/>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spc="-50" dirty="0">
                <a:ln w="3175">
                  <a:noFill/>
                </a:ln>
                <a:solidFill>
                  <a:srgbClr val="1A1A1A"/>
                </a:solidFill>
                <a:latin typeface="Segoe UI Semibold"/>
                <a:cs typeface="Segoe UI" panose="020B0502040204020203" pitchFamily="34" charset="0"/>
              </a:rPr>
              <a:t>November &amp; December</a:t>
            </a:r>
            <a:r>
              <a:rPr lang="en-US" sz="3200" spc="-50" noProof="0" dirty="0">
                <a:ln w="3175">
                  <a:noFill/>
                </a:ln>
                <a:solidFill>
                  <a:srgbClr val="1A1A1A"/>
                </a:solidFill>
                <a:latin typeface="Segoe UI Semibold"/>
                <a:cs typeface="Segoe UI" panose="020B0502040204020203" pitchFamily="34" charset="0"/>
              </a:rPr>
              <a:t> 2025</a:t>
            </a:r>
            <a:endParaRPr kumimoji="0" lang="en-US" sz="3200" b="0" i="0" u="none" strike="noStrike" kern="1200" cap="none" spc="-50" normalizeH="0" baseline="0" noProof="0" dirty="0">
              <a:ln w="3175">
                <a:noFill/>
              </a:ln>
              <a:solidFill>
                <a:srgbClr val="1A1A1A"/>
              </a:solidFill>
              <a:effectLst/>
              <a:uLnTx/>
              <a:uFillTx/>
              <a:latin typeface="Segoe UI Semibold"/>
              <a:ea typeface="+mn-ea"/>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49244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Presenter name</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Title</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C776-5F47-3A98-7998-073F7CB71B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79D9C-7F0F-5DB8-DF93-EA4298EDA60E}"/>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conversations are now integrated into Copilot Search results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84881694-E394-7786-E067-D867772F4925}"/>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68300CD-65E6-28EB-E6DA-0F4E5823A4D2}"/>
              </a:ext>
            </a:extLst>
          </p:cNvPr>
          <p:cNvSpPr txBox="1">
            <a:spLocks/>
          </p:cNvSpPr>
          <p:nvPr/>
        </p:nvSpPr>
        <p:spPr>
          <a:xfrm>
            <a:off x="524540" y="1119889"/>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conversations are now integrated into Copilot Search, making it easier to revisit past interactions and retrieve relevant content.</a:t>
            </a:r>
          </a:p>
          <a:p>
            <a:pPr marL="0" indent="0" fontAlgn="t">
              <a:buNone/>
            </a:pPr>
            <a:endParaRPr lang="en-GB" sz="1600" dirty="0"/>
          </a:p>
          <a:p>
            <a:pPr fontAlgn="t"/>
            <a:r>
              <a:rPr lang="en-GB" sz="1600" b="1" dirty="0"/>
              <a:t>Unified Search Experience</a:t>
            </a:r>
            <a:br>
              <a:rPr lang="en-GB" sz="1600" dirty="0"/>
            </a:br>
            <a:r>
              <a:rPr lang="en-GB" sz="1600" dirty="0"/>
              <a:t>Historical chats from notebooks, agents, and the main Copilot interface appear directly in search results.</a:t>
            </a:r>
          </a:p>
          <a:p>
            <a:pPr fontAlgn="t"/>
            <a:endParaRPr lang="en-GB" sz="1600" dirty="0"/>
          </a:p>
          <a:p>
            <a:pPr fontAlgn="t"/>
            <a:r>
              <a:rPr lang="en-GB" sz="1600" b="1" dirty="0"/>
              <a:t>New “Copilot Chats” Source</a:t>
            </a:r>
            <a:br>
              <a:rPr lang="en-GB" sz="1600" dirty="0"/>
            </a:br>
            <a:r>
              <a:rPr lang="en-GB" sz="1600" dirty="0"/>
              <a:t>A dedicated data source in the right rail enables scoped searches focused on Copilot-generated content.</a:t>
            </a:r>
          </a:p>
          <a:p>
            <a:pPr fontAlgn="t"/>
            <a:endParaRPr lang="en-GB" sz="1600" dirty="0"/>
          </a:p>
          <a:p>
            <a:pPr fontAlgn="t"/>
            <a:r>
              <a:rPr lang="en-GB" sz="1600" b="1" dirty="0"/>
              <a:t>Smart Query Suggestions</a:t>
            </a:r>
            <a:br>
              <a:rPr lang="en-GB" sz="1600" dirty="0"/>
            </a:br>
            <a:r>
              <a:rPr lang="en-GB" sz="1600" dirty="0"/>
              <a:t>Dynamic prompts help distinguish between recalling previous sessions and creating new ones, ensuring accurate results.</a:t>
            </a:r>
          </a:p>
        </p:txBody>
      </p:sp>
      <p:sp>
        <p:nvSpPr>
          <p:cNvPr id="19" name="TextBox 18">
            <a:extLst>
              <a:ext uri="{FF2B5EF4-FFF2-40B4-BE49-F238E27FC236}">
                <a16:creationId xmlns:a16="http://schemas.microsoft.com/office/drawing/2014/main" id="{42B1949E-EA3B-34B6-2D5B-9DFB28123AB2}"/>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conversations in Copilot Search results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of the Microsoft 365 Copilot app on the Search module with a search query of conversation history.">
            <a:extLst>
              <a:ext uri="{FF2B5EF4-FFF2-40B4-BE49-F238E27FC236}">
                <a16:creationId xmlns:a16="http://schemas.microsoft.com/office/drawing/2014/main" id="{EED3A5A0-CFAC-CA04-381B-F0DC4B696CFC}"/>
              </a:ext>
            </a:extLst>
          </p:cNvPr>
          <p:cNvPicPr>
            <a:picLocks noChangeAspect="1"/>
          </p:cNvPicPr>
          <p:nvPr/>
        </p:nvPicPr>
        <p:blipFill>
          <a:blip r:embed="rId3"/>
          <a:stretch>
            <a:fillRect/>
          </a:stretch>
        </p:blipFill>
        <p:spPr>
          <a:xfrm>
            <a:off x="6016654" y="1996992"/>
            <a:ext cx="5104578" cy="3403052"/>
          </a:xfrm>
          <a:prstGeom prst="rect">
            <a:avLst/>
          </a:prstGeom>
        </p:spPr>
      </p:pic>
      <p:sp>
        <p:nvSpPr>
          <p:cNvPr id="8" name="TextBox 7">
            <a:extLst>
              <a:ext uri="{FF2B5EF4-FFF2-40B4-BE49-F238E27FC236}">
                <a16:creationId xmlns:a16="http://schemas.microsoft.com/office/drawing/2014/main" id="{3AD9C6EC-556D-270E-915B-DFA9963B5C5C}"/>
              </a:ext>
            </a:extLst>
          </p:cNvPr>
          <p:cNvSpPr txBox="1"/>
          <p:nvPr/>
        </p:nvSpPr>
        <p:spPr>
          <a:xfrm>
            <a:off x="5911643" y="5517510"/>
            <a:ext cx="5314600"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endParaRPr lang="en-US" sz="1050" i="1" noProof="0" dirty="0">
              <a:solidFill>
                <a:srgbClr val="7030A0"/>
              </a:solidFill>
            </a:endParaRPr>
          </a:p>
        </p:txBody>
      </p:sp>
    </p:spTree>
    <p:extLst>
      <p:ext uri="{BB962C8B-B14F-4D97-AF65-F5344CB8AC3E}">
        <p14:creationId xmlns:p14="http://schemas.microsoft.com/office/powerpoint/2010/main" val="3322975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8BB28-1A72-5C86-E4DD-DEB28B0BA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49F0A-DCA4-7F4F-FA41-158DCE12ABD4}"/>
              </a:ext>
            </a:extLst>
          </p:cNvPr>
          <p:cNvSpPr>
            <a:spLocks noGrp="1"/>
          </p:cNvSpPr>
          <p:nvPr>
            <p:ph type="title"/>
          </p:nvPr>
        </p:nvSpPr>
        <p:spPr>
          <a:xfrm>
            <a:off x="578783" y="505895"/>
            <a:ext cx="10039175" cy="775597"/>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Microsoft 365 Copilot Search now offers dynamic, data source-specific filters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10E7A7B-D667-7FBF-8F13-7C9E934C4885}"/>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481DFA4-2713-9006-DC79-9D17E7C938B4}"/>
              </a:ext>
            </a:extLst>
          </p:cNvPr>
          <p:cNvSpPr txBox="1">
            <a:spLocks/>
          </p:cNvSpPr>
          <p:nvPr/>
        </p:nvSpPr>
        <p:spPr>
          <a:xfrm>
            <a:off x="578783" y="1435199"/>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Search now includes dynamic, data source-specific filters to help users refine results quickly and accurately.</a:t>
            </a:r>
          </a:p>
          <a:p>
            <a:pPr marL="0" indent="0" fontAlgn="t">
              <a:buNone/>
            </a:pPr>
            <a:endParaRPr lang="en-GB" sz="1800" b="1" dirty="0"/>
          </a:p>
          <a:p>
            <a:pPr fontAlgn="t"/>
            <a:r>
              <a:rPr lang="en-GB" sz="1600" b="1" dirty="0"/>
              <a:t>Smart Filter Suggestions</a:t>
            </a:r>
            <a:br>
              <a:rPr lang="en-GB" sz="1600" dirty="0"/>
            </a:br>
            <a:r>
              <a:rPr lang="en-GB" sz="1600" dirty="0"/>
              <a:t>Typing </a:t>
            </a:r>
            <a:r>
              <a:rPr lang="en-GB" sz="1600" b="1" dirty="0"/>
              <a:t>“person:”</a:t>
            </a:r>
            <a:r>
              <a:rPr lang="en-GB" sz="1600" dirty="0"/>
              <a:t> or </a:t>
            </a:r>
            <a:r>
              <a:rPr lang="en-GB" sz="1600" b="1" dirty="0"/>
              <a:t>“source:”</a:t>
            </a:r>
            <a:r>
              <a:rPr lang="en-GB" sz="1600" dirty="0"/>
              <a:t> triggers Copilot to suggest options for narrowing the search.</a:t>
            </a:r>
          </a:p>
          <a:p>
            <a:pPr fontAlgn="t"/>
            <a:endParaRPr lang="en-GB" sz="1600" dirty="0"/>
          </a:p>
          <a:p>
            <a:pPr fontAlgn="t"/>
            <a:r>
              <a:rPr lang="en-GB" sz="1600" b="1" dirty="0"/>
              <a:t>Precision Refinement</a:t>
            </a:r>
            <a:br>
              <a:rPr lang="en-GB" sz="1600" dirty="0"/>
            </a:br>
            <a:r>
              <a:rPr lang="en-GB" sz="1600" dirty="0"/>
              <a:t>Selecting a person or source updates suggestions to focus only on that context, making searches faster and more relevant.</a:t>
            </a:r>
          </a:p>
          <a:p>
            <a:pPr fontAlgn="t"/>
            <a:endParaRPr lang="en-GB" sz="1600" dirty="0"/>
          </a:p>
          <a:p>
            <a:pPr fontAlgn="t"/>
            <a:r>
              <a:rPr lang="en-GB" sz="1600" b="1" dirty="0"/>
              <a:t>Improved Search Experience</a:t>
            </a:r>
            <a:br>
              <a:rPr lang="en-GB" sz="1600" dirty="0"/>
            </a:br>
            <a:r>
              <a:rPr lang="en-GB" sz="1600" dirty="0"/>
              <a:t>Helps users find exactly what they need without extra steps or guesswork.</a:t>
            </a:r>
          </a:p>
        </p:txBody>
      </p:sp>
      <p:sp>
        <p:nvSpPr>
          <p:cNvPr id="19" name="TextBox 18">
            <a:extLst>
              <a:ext uri="{FF2B5EF4-FFF2-40B4-BE49-F238E27FC236}">
                <a16:creationId xmlns:a16="http://schemas.microsoft.com/office/drawing/2014/main" id="{4ABFFED7-E488-3BA1-F1E8-B961072A3C26}"/>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D</a:t>
            </a:r>
            <a:r>
              <a:rPr kumimoji="0" lang="en-GB" sz="1600" b="1" i="0" u="none" strike="noStrike" kern="1200" cap="none" spc="0" normalizeH="0" baseline="0" noProof="0" dirty="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ynamic</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 data source-specific filters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the Microsoft 365 Copilot app on the Search module with a query suggesting different sources.">
            <a:extLst>
              <a:ext uri="{FF2B5EF4-FFF2-40B4-BE49-F238E27FC236}">
                <a16:creationId xmlns:a16="http://schemas.microsoft.com/office/drawing/2014/main" id="{4E5007AA-4279-4D28-6A05-44F69414D6C6}"/>
              </a:ext>
            </a:extLst>
          </p:cNvPr>
          <p:cNvPicPr>
            <a:picLocks noChangeAspect="1"/>
          </p:cNvPicPr>
          <p:nvPr/>
        </p:nvPicPr>
        <p:blipFill>
          <a:blip r:embed="rId3"/>
          <a:stretch>
            <a:fillRect/>
          </a:stretch>
        </p:blipFill>
        <p:spPr>
          <a:xfrm>
            <a:off x="5713927" y="1981185"/>
            <a:ext cx="5667278" cy="3216563"/>
          </a:xfrm>
          <a:prstGeom prst="rect">
            <a:avLst/>
          </a:prstGeom>
        </p:spPr>
      </p:pic>
      <p:sp>
        <p:nvSpPr>
          <p:cNvPr id="8" name="TextBox 7">
            <a:extLst>
              <a:ext uri="{FF2B5EF4-FFF2-40B4-BE49-F238E27FC236}">
                <a16:creationId xmlns:a16="http://schemas.microsoft.com/office/drawing/2014/main" id="{A0411594-5415-F8DC-D67E-7BDDD2BDC71B}"/>
              </a:ext>
            </a:extLst>
          </p:cNvPr>
          <p:cNvSpPr txBox="1"/>
          <p:nvPr/>
        </p:nvSpPr>
        <p:spPr>
          <a:xfrm>
            <a:off x="5911643" y="5517510"/>
            <a:ext cx="5314600" cy="307777"/>
          </a:xfrm>
          <a:prstGeom prst="rect">
            <a:avLst/>
          </a:prstGeom>
          <a:noFill/>
        </p:spPr>
        <p:txBody>
          <a:bodyPr wrap="square">
            <a:spAutoFit/>
          </a:bodyPr>
          <a:lstStyle/>
          <a:p>
            <a:pPr algn="ctr"/>
            <a:r>
              <a:rPr lang="en-GB" sz="1400" dirty="0"/>
              <a:t>These features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r>
              <a:rPr lang="en-GB" sz="1400" dirty="0">
                <a:solidFill>
                  <a:srgbClr val="7030A0"/>
                </a:solidFill>
              </a:rPr>
              <a:t> </a:t>
            </a:r>
            <a:r>
              <a:rPr lang="en-GB" sz="1400" dirty="0">
                <a:solidFill>
                  <a:srgbClr val="7030A0"/>
                </a:solidFill>
                <a:hlinkClick r:id="rId5">
                  <a:extLst>
                    <a:ext uri="{A12FA001-AC4F-418D-AE19-62706E023703}">
                      <ahyp:hlinkClr xmlns:ahyp="http://schemas.microsoft.com/office/drawing/2018/hyperlinkcolor" val="tx"/>
                    </a:ext>
                  </a:extLst>
                </a:hlinkClick>
              </a:rPr>
              <a:t>and December</a:t>
            </a:r>
            <a:r>
              <a:rPr lang="en-GB" sz="1400" dirty="0">
                <a:solidFill>
                  <a:srgbClr val="7030A0"/>
                </a:solidFill>
              </a:rPr>
              <a:t>.</a:t>
            </a:r>
            <a:endParaRPr lang="en-US" sz="900" i="1" noProof="0" dirty="0">
              <a:solidFill>
                <a:srgbClr val="7030A0"/>
              </a:solidFill>
            </a:endParaRPr>
          </a:p>
        </p:txBody>
      </p:sp>
    </p:spTree>
    <p:extLst>
      <p:ext uri="{BB962C8B-B14F-4D97-AF65-F5344CB8AC3E}">
        <p14:creationId xmlns:p14="http://schemas.microsoft.com/office/powerpoint/2010/main" val="2757989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25A1-FD9E-9657-AD8E-D1DF56F6D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36AA1-51FF-FB75-2B87-45EE8BFCA779}"/>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AI Views in Copilot Search results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51421AD-259F-4084-9169-756817394E95}"/>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4D486DB-B696-6615-B116-FBAF282822FA}"/>
              </a:ext>
            </a:extLst>
          </p:cNvPr>
          <p:cNvSpPr txBox="1">
            <a:spLocks/>
          </p:cNvSpPr>
          <p:nvPr/>
        </p:nvSpPr>
        <p:spPr>
          <a:xfrm>
            <a:off x="469551" y="1194846"/>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AI Views now provide richer, context-aware summaries in search results, helping users quickly assess relevance without opening files or messages.</a:t>
            </a:r>
          </a:p>
          <a:p>
            <a:pPr marL="0" indent="0" fontAlgn="t">
              <a:buNone/>
            </a:pPr>
            <a:endParaRPr lang="en-GB" sz="1800" b="1" dirty="0"/>
          </a:p>
          <a:p>
            <a:pPr fontAlgn="t"/>
            <a:r>
              <a:rPr lang="en-GB" sz="1600" b="1" dirty="0"/>
              <a:t>Smarter Summaries</a:t>
            </a:r>
            <a:br>
              <a:rPr lang="en-GB" sz="1600" dirty="0"/>
            </a:br>
            <a:r>
              <a:rPr lang="en-GB" sz="1600" dirty="0"/>
              <a:t>Incorporates metadata, related resources, and suggested actions for deeper context.</a:t>
            </a:r>
          </a:p>
          <a:p>
            <a:pPr fontAlgn="t"/>
            <a:endParaRPr lang="en-GB" sz="1600" dirty="0"/>
          </a:p>
          <a:p>
            <a:pPr fontAlgn="t"/>
            <a:r>
              <a:rPr lang="en-GB" sz="1600" b="1" dirty="0"/>
              <a:t>Broader Coverage</a:t>
            </a:r>
            <a:br>
              <a:rPr lang="en-GB" sz="1600" dirty="0"/>
            </a:br>
            <a:r>
              <a:rPr lang="en-GB" sz="1600" dirty="0"/>
              <a:t>Extends across more Microsoft 365 apps and major third-party platforms for enterprise-wide scenarios.</a:t>
            </a:r>
          </a:p>
          <a:p>
            <a:pPr fontAlgn="t"/>
            <a:endParaRPr lang="en-GB" sz="1600" dirty="0"/>
          </a:p>
          <a:p>
            <a:pPr fontAlgn="t"/>
            <a:r>
              <a:rPr lang="en-GB" sz="1600" b="1" dirty="0"/>
              <a:t>Faster Decision-Making</a:t>
            </a:r>
            <a:br>
              <a:rPr lang="en-GB" sz="1600" dirty="0"/>
            </a:br>
            <a:r>
              <a:rPr lang="en-GB" sz="1600" dirty="0"/>
              <a:t>Enables users to gauge relevance instantly, reducing time spent navigating content.</a:t>
            </a:r>
          </a:p>
        </p:txBody>
      </p:sp>
      <p:sp>
        <p:nvSpPr>
          <p:cNvPr id="19" name="TextBox 18">
            <a:extLst>
              <a:ext uri="{FF2B5EF4-FFF2-40B4-BE49-F238E27FC236}">
                <a16:creationId xmlns:a16="http://schemas.microsoft.com/office/drawing/2014/main" id="{254627D4-3812-B042-C747-36C34D9C2168}"/>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AI Views in Copilot Search results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of the Microsoft 365 Copilot app on the Search module with a field displaying a summary of a document.">
            <a:extLst>
              <a:ext uri="{FF2B5EF4-FFF2-40B4-BE49-F238E27FC236}">
                <a16:creationId xmlns:a16="http://schemas.microsoft.com/office/drawing/2014/main" id="{450BB870-2297-25D1-749D-37D8F7E9139B}"/>
              </a:ext>
            </a:extLst>
          </p:cNvPr>
          <p:cNvPicPr>
            <a:picLocks noChangeAspect="1"/>
          </p:cNvPicPr>
          <p:nvPr/>
        </p:nvPicPr>
        <p:blipFill>
          <a:blip r:embed="rId3"/>
          <a:stretch>
            <a:fillRect/>
          </a:stretch>
        </p:blipFill>
        <p:spPr>
          <a:xfrm>
            <a:off x="5910654" y="1876835"/>
            <a:ext cx="5315589" cy="3543726"/>
          </a:xfrm>
          <a:prstGeom prst="rect">
            <a:avLst/>
          </a:prstGeom>
        </p:spPr>
      </p:pic>
      <p:sp>
        <p:nvSpPr>
          <p:cNvPr id="8" name="TextBox 7">
            <a:extLst>
              <a:ext uri="{FF2B5EF4-FFF2-40B4-BE49-F238E27FC236}">
                <a16:creationId xmlns:a16="http://schemas.microsoft.com/office/drawing/2014/main" id="{0BA77987-47E6-EED4-762E-82C78F102CB1}"/>
              </a:ext>
            </a:extLst>
          </p:cNvPr>
          <p:cNvSpPr txBox="1"/>
          <p:nvPr/>
        </p:nvSpPr>
        <p:spPr>
          <a:xfrm>
            <a:off x="5911643" y="5517510"/>
            <a:ext cx="5314600" cy="307777"/>
          </a:xfrm>
          <a:prstGeom prst="rect">
            <a:avLst/>
          </a:prstGeom>
          <a:noFill/>
        </p:spPr>
        <p:txBody>
          <a:bodyPr wrap="square">
            <a:spAutoFit/>
          </a:bodyPr>
          <a:lstStyle/>
          <a:p>
            <a:pPr algn="ctr"/>
            <a:r>
              <a:rPr lang="en-GB" sz="1400" dirty="0"/>
              <a:t>This feature rolled out in November.</a:t>
            </a:r>
            <a:endParaRPr lang="en-US" sz="900" i="1" noProof="0" dirty="0"/>
          </a:p>
        </p:txBody>
      </p:sp>
    </p:spTree>
    <p:extLst>
      <p:ext uri="{BB962C8B-B14F-4D97-AF65-F5344CB8AC3E}">
        <p14:creationId xmlns:p14="http://schemas.microsoft.com/office/powerpoint/2010/main" val="3426337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00004-380F-DC6D-E839-BA38D1CFE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72934-461C-9EE4-9670-A1FE85D49A75}"/>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Suggested references for Copilot Notebooks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15DB817-556E-E414-2122-FDF289DFCC64}"/>
              </a:ext>
              <a:ext uri="{C183D7F6-B498-43B3-948B-1728B52AA6E4}">
                <adec:decorative xmlns:adec="http://schemas.microsoft.com/office/drawing/2017/decorative" val="1"/>
              </a:ext>
            </a:extLst>
          </p:cNvPr>
          <p:cNvSpPr txBox="1"/>
          <p:nvPr/>
        </p:nvSpPr>
        <p:spPr>
          <a:xfrm>
            <a:off x="5124892" y="1375887"/>
            <a:ext cx="6826329" cy="491802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B76DE37-6962-3C2F-862B-56FAF5963991}"/>
              </a:ext>
            </a:extLst>
          </p:cNvPr>
          <p:cNvSpPr txBox="1">
            <a:spLocks/>
          </p:cNvSpPr>
          <p:nvPr/>
        </p:nvSpPr>
        <p:spPr>
          <a:xfrm>
            <a:off x="499719" y="1041309"/>
            <a:ext cx="427400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Suggested references automatically surface relevant files, emails, and meeting notes to enrich Notebook content, saving time and improving context.</a:t>
            </a:r>
          </a:p>
          <a:p>
            <a:pPr marL="0" indent="0" fontAlgn="t">
              <a:buNone/>
            </a:pPr>
            <a:endParaRPr lang="en-GB" sz="1600" dirty="0"/>
          </a:p>
          <a:p>
            <a:pPr fontAlgn="t"/>
            <a:r>
              <a:rPr lang="en-GB" sz="1600" b="1" dirty="0"/>
              <a:t>Context Made Easy</a:t>
            </a:r>
            <a:br>
              <a:rPr lang="en-GB" sz="1600" dirty="0"/>
            </a:br>
            <a:r>
              <a:rPr lang="en-GB" sz="1600" dirty="0"/>
              <a:t>Pulls in the most useful information without searching across multiple sources.</a:t>
            </a:r>
          </a:p>
          <a:p>
            <a:pPr fontAlgn="t"/>
            <a:endParaRPr lang="en-GB" sz="1600" dirty="0"/>
          </a:p>
          <a:p>
            <a:pPr fontAlgn="t"/>
            <a:r>
              <a:rPr lang="en-GB" sz="1600" b="1" dirty="0"/>
              <a:t>Boosts Productivity</a:t>
            </a:r>
            <a:br>
              <a:rPr lang="en-GB" sz="1600" dirty="0"/>
            </a:br>
            <a:r>
              <a:rPr lang="en-GB" sz="1600" dirty="0"/>
              <a:t>Helps users quickly add depth and accuracy to their Notebook entries.</a:t>
            </a:r>
          </a:p>
          <a:p>
            <a:pPr fontAlgn="t"/>
            <a:endParaRPr lang="en-GB" sz="1600" dirty="0"/>
          </a:p>
          <a:p>
            <a:pPr fontAlgn="t"/>
            <a:r>
              <a:rPr lang="en-GB" sz="1600" b="1" dirty="0"/>
              <a:t>Integrated Experience</a:t>
            </a:r>
            <a:br>
              <a:rPr lang="en-GB" sz="1600" dirty="0"/>
            </a:br>
            <a:r>
              <a:rPr lang="en-GB" sz="1600" dirty="0"/>
              <a:t>Works seamlessly within Copilot to keep workflows smooth and efficient.</a:t>
            </a:r>
          </a:p>
        </p:txBody>
      </p:sp>
      <p:sp>
        <p:nvSpPr>
          <p:cNvPr id="19" name="TextBox 18">
            <a:extLst>
              <a:ext uri="{FF2B5EF4-FFF2-40B4-BE49-F238E27FC236}">
                <a16:creationId xmlns:a16="http://schemas.microsoft.com/office/drawing/2014/main" id="{A80122AF-7437-9D8A-2B51-BF5CB325A490}"/>
              </a:ext>
            </a:extLst>
          </p:cNvPr>
          <p:cNvSpPr txBox="1"/>
          <p:nvPr/>
        </p:nvSpPr>
        <p:spPr>
          <a:xfrm>
            <a:off x="5476056" y="1181988"/>
            <a:ext cx="612399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Suggested references for Copilot Notebooks </a:t>
            </a:r>
          </a:p>
        </p:txBody>
      </p:sp>
      <p:pic>
        <p:nvPicPr>
          <p:cNvPr id="5" name="Picture 4" descr="Screenshots of an open Copilot Notebook with the cursor over the Suggested References section.">
            <a:extLst>
              <a:ext uri="{FF2B5EF4-FFF2-40B4-BE49-F238E27FC236}">
                <a16:creationId xmlns:a16="http://schemas.microsoft.com/office/drawing/2014/main" id="{FCCCD27A-F10C-4768-B7DE-8976881EE52B}"/>
              </a:ext>
            </a:extLst>
          </p:cNvPr>
          <p:cNvPicPr>
            <a:picLocks noChangeAspect="1"/>
          </p:cNvPicPr>
          <p:nvPr/>
        </p:nvPicPr>
        <p:blipFill>
          <a:blip r:embed="rId3"/>
          <a:stretch>
            <a:fillRect/>
          </a:stretch>
        </p:blipFill>
        <p:spPr>
          <a:xfrm>
            <a:off x="5463973" y="1935495"/>
            <a:ext cx="6136076" cy="3427358"/>
          </a:xfrm>
          <a:prstGeom prst="rect">
            <a:avLst/>
          </a:prstGeom>
        </p:spPr>
      </p:pic>
      <p:sp>
        <p:nvSpPr>
          <p:cNvPr id="6" name="TextBox 5">
            <a:extLst>
              <a:ext uri="{FF2B5EF4-FFF2-40B4-BE49-F238E27FC236}">
                <a16:creationId xmlns:a16="http://schemas.microsoft.com/office/drawing/2014/main" id="{4F45AF99-42E0-BC0D-2F5E-29B485D056B9}"/>
              </a:ext>
            </a:extLst>
          </p:cNvPr>
          <p:cNvSpPr txBox="1"/>
          <p:nvPr/>
        </p:nvSpPr>
        <p:spPr>
          <a:xfrm>
            <a:off x="5310738" y="5728562"/>
            <a:ext cx="6454628" cy="307777"/>
          </a:xfrm>
          <a:prstGeom prst="rect">
            <a:avLst/>
          </a:prstGeom>
          <a:noFill/>
        </p:spPr>
        <p:txBody>
          <a:bodyPr wrap="square">
            <a:spAutoFit/>
          </a:bodyPr>
          <a:lstStyle/>
          <a:p>
            <a:pPr algn="ctr"/>
            <a:r>
              <a:rPr lang="en-GB" sz="1400" dirty="0"/>
              <a:t>This feature is rolling out in December.</a:t>
            </a:r>
            <a:endParaRPr lang="en-US" sz="1100" noProof="0" dirty="0"/>
          </a:p>
        </p:txBody>
      </p:sp>
    </p:spTree>
    <p:extLst>
      <p:ext uri="{BB962C8B-B14F-4D97-AF65-F5344CB8AC3E}">
        <p14:creationId xmlns:p14="http://schemas.microsoft.com/office/powerpoint/2010/main" val="153969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C531-15BC-7CC5-DF22-F009F7DBA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7E2386-677A-2BA9-9EFF-3D968A58204F}"/>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Notebooks for Students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03FBC9E2-77BF-B94A-22B8-BE3A934AD7F9}"/>
              </a:ext>
              <a:ext uri="{C183D7F6-B498-43B3-948B-1728B52AA6E4}">
                <adec:decorative xmlns:adec="http://schemas.microsoft.com/office/drawing/2017/decorative" val="1"/>
              </a:ext>
            </a:extLst>
          </p:cNvPr>
          <p:cNvSpPr txBox="1"/>
          <p:nvPr/>
        </p:nvSpPr>
        <p:spPr>
          <a:xfrm>
            <a:off x="5124892" y="1375887"/>
            <a:ext cx="6826329" cy="491802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33DA93E-440B-6961-1E83-1C2CBBBF2572}"/>
              </a:ext>
            </a:extLst>
          </p:cNvPr>
          <p:cNvSpPr txBox="1">
            <a:spLocks/>
          </p:cNvSpPr>
          <p:nvPr/>
        </p:nvSpPr>
        <p:spPr>
          <a:xfrm>
            <a:off x="499719" y="1041309"/>
            <a:ext cx="459717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Students aged 13–17 with Entra ID accounts can now access Copilot Notebooks in Microsoft 365 Copilot and OneNote, enabling collaborative, AI‑powered project work.</a:t>
            </a:r>
          </a:p>
          <a:p>
            <a:pPr marL="0" indent="0" fontAlgn="t">
              <a:buNone/>
            </a:pPr>
            <a:endParaRPr lang="en-GB" sz="1600" dirty="0"/>
          </a:p>
          <a:p>
            <a:pPr fontAlgn="t"/>
            <a:r>
              <a:rPr lang="en-GB" sz="1600" b="1" dirty="0"/>
              <a:t>Unified Workspace</a:t>
            </a:r>
            <a:br>
              <a:rPr lang="en-GB" sz="1600" dirty="0"/>
            </a:br>
            <a:r>
              <a:rPr lang="en-GB" sz="1600" dirty="0"/>
              <a:t>Gather and share all project‑related content in one place for easier organisation.</a:t>
            </a:r>
          </a:p>
          <a:p>
            <a:pPr fontAlgn="t"/>
            <a:endParaRPr lang="en-GB" sz="1600" dirty="0"/>
          </a:p>
          <a:p>
            <a:pPr fontAlgn="t"/>
            <a:r>
              <a:rPr lang="en-GB" sz="1600" b="1" dirty="0"/>
              <a:t>AI‑Driven Support</a:t>
            </a:r>
            <a:br>
              <a:rPr lang="en-GB" sz="1600" dirty="0"/>
            </a:br>
            <a:r>
              <a:rPr lang="en-GB" sz="1600" dirty="0"/>
              <a:t>Copilot uses Notebook content to provide focused insights, updates, and guidance as projects evolve.</a:t>
            </a:r>
          </a:p>
          <a:p>
            <a:pPr fontAlgn="t"/>
            <a:endParaRPr lang="en-GB" sz="1600" dirty="0"/>
          </a:p>
          <a:p>
            <a:pPr fontAlgn="t"/>
            <a:r>
              <a:rPr lang="en-GB" sz="1600" b="1" dirty="0"/>
              <a:t>Empowers Student Collaboration</a:t>
            </a:r>
            <a:br>
              <a:rPr lang="en-GB" sz="1600" dirty="0"/>
            </a:br>
            <a:r>
              <a:rPr lang="en-GB" sz="1600" dirty="0"/>
              <a:t>Simplifies teamwork and keeps resources centralised for better productivity.</a:t>
            </a:r>
          </a:p>
        </p:txBody>
      </p:sp>
      <p:sp>
        <p:nvSpPr>
          <p:cNvPr id="19" name="TextBox 18">
            <a:extLst>
              <a:ext uri="{FF2B5EF4-FFF2-40B4-BE49-F238E27FC236}">
                <a16:creationId xmlns:a16="http://schemas.microsoft.com/office/drawing/2014/main" id="{7FB05979-0B08-01DB-90CB-2B4F6BA327D6}"/>
              </a:ext>
            </a:extLst>
          </p:cNvPr>
          <p:cNvSpPr txBox="1"/>
          <p:nvPr/>
        </p:nvSpPr>
        <p:spPr>
          <a:xfrm>
            <a:off x="5476056" y="1181988"/>
            <a:ext cx="612399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Notebooks for Students</a:t>
            </a:r>
          </a:p>
        </p:txBody>
      </p:sp>
      <p:pic>
        <p:nvPicPr>
          <p:cNvPr id="3" name="Picture 2" descr="Conceptual images showing a high level overview of how Microsoft 365 Copilot Notebooks works">
            <a:extLst>
              <a:ext uri="{FF2B5EF4-FFF2-40B4-BE49-F238E27FC236}">
                <a16:creationId xmlns:a16="http://schemas.microsoft.com/office/drawing/2014/main" id="{347AB7E3-13DC-34B5-625F-D9053BB9C6B5}"/>
              </a:ext>
            </a:extLst>
          </p:cNvPr>
          <p:cNvPicPr>
            <a:picLocks noChangeAspect="1"/>
          </p:cNvPicPr>
          <p:nvPr/>
        </p:nvPicPr>
        <p:blipFill>
          <a:blip r:embed="rId3"/>
          <a:stretch>
            <a:fillRect/>
          </a:stretch>
        </p:blipFill>
        <p:spPr>
          <a:xfrm>
            <a:off x="5476056" y="1942294"/>
            <a:ext cx="6096000" cy="3413760"/>
          </a:xfrm>
          <a:prstGeom prst="rect">
            <a:avLst/>
          </a:prstGeom>
        </p:spPr>
      </p:pic>
      <p:sp>
        <p:nvSpPr>
          <p:cNvPr id="6" name="TextBox 5">
            <a:extLst>
              <a:ext uri="{FF2B5EF4-FFF2-40B4-BE49-F238E27FC236}">
                <a16:creationId xmlns:a16="http://schemas.microsoft.com/office/drawing/2014/main" id="{0CC54090-84F1-518E-49D0-9F0079A08AF9}"/>
              </a:ext>
            </a:extLst>
          </p:cNvPr>
          <p:cNvSpPr txBox="1"/>
          <p:nvPr/>
        </p:nvSpPr>
        <p:spPr>
          <a:xfrm>
            <a:off x="5310738" y="5728562"/>
            <a:ext cx="6454628"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endParaRPr lang="en-US" sz="1000" noProof="0" dirty="0">
              <a:solidFill>
                <a:srgbClr val="7030A0"/>
              </a:solidFill>
            </a:endParaRPr>
          </a:p>
        </p:txBody>
      </p:sp>
    </p:spTree>
    <p:extLst>
      <p:ext uri="{BB962C8B-B14F-4D97-AF65-F5344CB8AC3E}">
        <p14:creationId xmlns:p14="http://schemas.microsoft.com/office/powerpoint/2010/main" val="365585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0627F-C89E-B0C9-D7C1-AC123E6D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E2BE7-57B5-E784-522D-ADF4D66FE6C9}"/>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Notebooks is coming to OneNote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C34BA23-2369-B7E2-A31E-4D16F5D3CBF4}"/>
              </a:ext>
              <a:ext uri="{C183D7F6-B498-43B3-948B-1728B52AA6E4}">
                <adec:decorative xmlns:adec="http://schemas.microsoft.com/office/drawing/2017/decorative" val="1"/>
              </a:ext>
            </a:extLst>
          </p:cNvPr>
          <p:cNvSpPr txBox="1"/>
          <p:nvPr/>
        </p:nvSpPr>
        <p:spPr>
          <a:xfrm>
            <a:off x="5350394" y="1488725"/>
            <a:ext cx="6600824" cy="456336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2BC1A2C-9BED-C3D0-EE7E-89BC965A527B}"/>
              </a:ext>
            </a:extLst>
          </p:cNvPr>
          <p:cNvSpPr txBox="1">
            <a:spLocks/>
          </p:cNvSpPr>
          <p:nvPr/>
        </p:nvSpPr>
        <p:spPr>
          <a:xfrm>
            <a:off x="526917" y="1138635"/>
            <a:ext cx="439093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Notebooks is now integrated with OneNote, creating a unified, context‑rich workspace that combines organisation with AI assistance.</a:t>
            </a:r>
          </a:p>
          <a:p>
            <a:pPr marL="0" indent="0" fontAlgn="t">
              <a:buNone/>
            </a:pPr>
            <a:endParaRPr lang="en-GB" sz="1800" b="1" dirty="0"/>
          </a:p>
          <a:p>
            <a:pPr fontAlgn="t"/>
            <a:r>
              <a:rPr lang="en-GB" sz="1600" b="1" dirty="0"/>
              <a:t>Central Hub for Projects</a:t>
            </a:r>
            <a:br>
              <a:rPr lang="en-GB" sz="1600" dirty="0"/>
            </a:br>
            <a:r>
              <a:rPr lang="en-GB" sz="1600" dirty="0"/>
              <a:t>Capture and organise notes, files, images, recordings, and more in one place.</a:t>
            </a:r>
          </a:p>
          <a:p>
            <a:pPr fontAlgn="t"/>
            <a:endParaRPr lang="en-GB" sz="1600" dirty="0"/>
          </a:p>
          <a:p>
            <a:pPr fontAlgn="t"/>
            <a:r>
              <a:rPr lang="en-GB" sz="1600" b="1" dirty="0"/>
              <a:t>AI‑Powered Insights</a:t>
            </a:r>
            <a:br>
              <a:rPr lang="en-GB" sz="1600" dirty="0"/>
            </a:br>
            <a:r>
              <a:rPr lang="en-GB" sz="1600" dirty="0"/>
              <a:t>Copilot grounds its suggestions, updates, and insights in the content stored in OneNote.</a:t>
            </a:r>
          </a:p>
          <a:p>
            <a:pPr fontAlgn="t"/>
            <a:endParaRPr lang="en-GB" sz="1600" dirty="0"/>
          </a:p>
          <a:p>
            <a:pPr fontAlgn="t"/>
            <a:r>
              <a:rPr lang="en-GB" sz="1600" b="1" dirty="0"/>
              <a:t>Connected Collaboration</a:t>
            </a:r>
            <a:br>
              <a:rPr lang="en-GB" sz="1600" dirty="0"/>
            </a:br>
            <a:r>
              <a:rPr lang="en-GB" sz="1600" dirty="0"/>
              <a:t>Reduces app‑switching and helps teams move projects forward with clearer context.</a:t>
            </a:r>
          </a:p>
        </p:txBody>
      </p:sp>
      <p:sp>
        <p:nvSpPr>
          <p:cNvPr id="19" name="TextBox 18">
            <a:extLst>
              <a:ext uri="{FF2B5EF4-FFF2-40B4-BE49-F238E27FC236}">
                <a16:creationId xmlns:a16="http://schemas.microsoft.com/office/drawing/2014/main" id="{8D6D6543-516A-87F0-55C7-86F4D0C73F8A}"/>
              </a:ext>
            </a:extLst>
          </p:cNvPr>
          <p:cNvSpPr txBox="1"/>
          <p:nvPr/>
        </p:nvSpPr>
        <p:spPr>
          <a:xfrm>
            <a:off x="5929236" y="128902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Notebooks is coming to OneNote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Screenshot of Copilot Notebooks in OneNote on the Web.">
            <a:extLst>
              <a:ext uri="{FF2B5EF4-FFF2-40B4-BE49-F238E27FC236}">
                <a16:creationId xmlns:a16="http://schemas.microsoft.com/office/drawing/2014/main" id="{960C0128-A465-40C3-BDC5-973842CCB166}"/>
              </a:ext>
            </a:extLst>
          </p:cNvPr>
          <p:cNvPicPr>
            <a:picLocks noChangeAspect="1"/>
          </p:cNvPicPr>
          <p:nvPr/>
        </p:nvPicPr>
        <p:blipFill>
          <a:blip r:embed="rId3"/>
          <a:stretch>
            <a:fillRect/>
          </a:stretch>
        </p:blipFill>
        <p:spPr>
          <a:xfrm>
            <a:off x="5609786" y="1876523"/>
            <a:ext cx="6082040" cy="3269325"/>
          </a:xfrm>
          <a:prstGeom prst="rect">
            <a:avLst/>
          </a:prstGeom>
        </p:spPr>
      </p:pic>
      <p:sp>
        <p:nvSpPr>
          <p:cNvPr id="6" name="TextBox 5">
            <a:extLst>
              <a:ext uri="{FF2B5EF4-FFF2-40B4-BE49-F238E27FC236}">
                <a16:creationId xmlns:a16="http://schemas.microsoft.com/office/drawing/2014/main" id="{6DBFFCA9-181D-7FFA-3297-BC15DAF2D621}"/>
              </a:ext>
            </a:extLst>
          </p:cNvPr>
          <p:cNvSpPr txBox="1"/>
          <p:nvPr/>
        </p:nvSpPr>
        <p:spPr>
          <a:xfrm>
            <a:off x="6071174" y="5296341"/>
            <a:ext cx="5136676"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 on the web</a:t>
            </a:r>
            <a:r>
              <a:rPr lang="en-GB" sz="1400" dirty="0">
                <a:solidFill>
                  <a:srgbClr val="7030A0"/>
                </a:solidFill>
              </a:rPr>
              <a:t>.</a:t>
            </a:r>
            <a:endParaRPr lang="en-US" sz="1100" noProof="0" dirty="0">
              <a:solidFill>
                <a:srgbClr val="7030A0"/>
              </a:solidFill>
            </a:endParaRPr>
          </a:p>
        </p:txBody>
      </p:sp>
    </p:spTree>
    <p:extLst>
      <p:ext uri="{BB962C8B-B14F-4D97-AF65-F5344CB8AC3E}">
        <p14:creationId xmlns:p14="http://schemas.microsoft.com/office/powerpoint/2010/main" val="1603848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79167E-6 1.48148E-6 L 4.791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059E-11B1-B40F-C5CC-25885537A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58CD1-C147-6073-F8C3-4A808C126E9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Unified Copilot Experience in Teams</a:t>
            </a:r>
          </a:p>
        </p:txBody>
      </p:sp>
      <p:sp>
        <p:nvSpPr>
          <p:cNvPr id="18" name="TextBox 17">
            <a:extLst>
              <a:ext uri="{FF2B5EF4-FFF2-40B4-BE49-F238E27FC236}">
                <a16:creationId xmlns:a16="http://schemas.microsoft.com/office/drawing/2014/main" id="{DE0E892F-45B0-AF17-1206-23745B4A1294}"/>
              </a:ext>
              <a:ext uri="{C183D7F6-B498-43B3-948B-1728B52AA6E4}">
                <adec:decorative xmlns:adec="http://schemas.microsoft.com/office/drawing/2017/decorative" val="1"/>
              </a:ext>
            </a:extLst>
          </p:cNvPr>
          <p:cNvSpPr txBox="1"/>
          <p:nvPr/>
        </p:nvSpPr>
        <p:spPr>
          <a:xfrm>
            <a:off x="5745018" y="1503564"/>
            <a:ext cx="5929380"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E4F69B-41A3-C85A-DCAD-9E5171E00DE9}"/>
              </a:ext>
            </a:extLst>
          </p:cNvPr>
          <p:cNvSpPr txBox="1">
            <a:spLocks/>
          </p:cNvSpPr>
          <p:nvPr/>
        </p:nvSpPr>
        <p:spPr>
          <a:xfrm>
            <a:off x="504560" y="1136646"/>
            <a:ext cx="522741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Teams now offers a consistent experience across chats, channels, and meetings, aligned with the Microsoft 365 Copilot app.</a:t>
            </a:r>
          </a:p>
          <a:p>
            <a:pPr marL="0" indent="0" fontAlgn="t">
              <a:buNone/>
            </a:pPr>
            <a:endParaRPr lang="en-GB" sz="1800" b="1" dirty="0"/>
          </a:p>
          <a:p>
            <a:pPr fontAlgn="t"/>
            <a:r>
              <a:rPr lang="en-GB" sz="1600" b="1" dirty="0"/>
              <a:t>One Interface Everywhere</a:t>
            </a:r>
            <a:br>
              <a:rPr lang="en-GB" sz="1600" dirty="0"/>
            </a:br>
            <a:r>
              <a:rPr lang="en-GB" sz="1600" dirty="0"/>
              <a:t>Unified design across Teams and Microsoft 365 Copilot for a seamless user experience.</a:t>
            </a:r>
          </a:p>
          <a:p>
            <a:pPr fontAlgn="t"/>
            <a:endParaRPr lang="en-GB" sz="1600" dirty="0"/>
          </a:p>
          <a:p>
            <a:pPr fontAlgn="t"/>
            <a:r>
              <a:rPr lang="en-GB" sz="1600" b="1" dirty="0"/>
              <a:t>Context‑Aware Assistance</a:t>
            </a:r>
            <a:br>
              <a:rPr lang="en-GB" sz="1600" dirty="0"/>
            </a:br>
            <a:r>
              <a:rPr lang="en-GB" sz="1600" dirty="0"/>
              <a:t>Analyses chat history, meeting transcripts, and calendar content to deliver smart recaps and relevant insights.</a:t>
            </a:r>
          </a:p>
          <a:p>
            <a:pPr fontAlgn="t"/>
            <a:endParaRPr lang="en-GB" sz="1600" dirty="0"/>
          </a:p>
          <a:p>
            <a:pPr fontAlgn="t"/>
            <a:r>
              <a:rPr lang="en-GB" sz="1600" b="1" dirty="0"/>
              <a:t>Productivity Boost</a:t>
            </a:r>
            <a:br>
              <a:rPr lang="en-GB" sz="1600" dirty="0"/>
            </a:br>
            <a:r>
              <a:rPr lang="en-GB" sz="1600" dirty="0"/>
              <a:t>Generates summaries, rewrites messages, and suggests follow‑ups based on user activity and goals.</a:t>
            </a:r>
          </a:p>
        </p:txBody>
      </p:sp>
      <p:sp>
        <p:nvSpPr>
          <p:cNvPr id="19" name="TextBox 18">
            <a:extLst>
              <a:ext uri="{FF2B5EF4-FFF2-40B4-BE49-F238E27FC236}">
                <a16:creationId xmlns:a16="http://schemas.microsoft.com/office/drawing/2014/main" id="{9E108088-4707-A98D-8EC8-5B6F6602CB95}"/>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Unified Copilot Experience in Teams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Screenshot of Microsoft Teams with a Chat selected about the Ad Industry.">
            <a:extLst>
              <a:ext uri="{FF2B5EF4-FFF2-40B4-BE49-F238E27FC236}">
                <a16:creationId xmlns:a16="http://schemas.microsoft.com/office/drawing/2014/main" id="{10857296-DFAA-2724-D45D-64030EEAF285}"/>
              </a:ext>
            </a:extLst>
          </p:cNvPr>
          <p:cNvPicPr>
            <a:picLocks noChangeAspect="1"/>
          </p:cNvPicPr>
          <p:nvPr/>
        </p:nvPicPr>
        <p:blipFill>
          <a:blip r:embed="rId3"/>
          <a:stretch>
            <a:fillRect/>
          </a:stretch>
        </p:blipFill>
        <p:spPr>
          <a:xfrm>
            <a:off x="6043837" y="2230116"/>
            <a:ext cx="5124958" cy="2970321"/>
          </a:xfrm>
          <a:prstGeom prst="rect">
            <a:avLst/>
          </a:prstGeom>
        </p:spPr>
      </p:pic>
      <p:sp>
        <p:nvSpPr>
          <p:cNvPr id="8" name="TextBox 7">
            <a:extLst>
              <a:ext uri="{FF2B5EF4-FFF2-40B4-BE49-F238E27FC236}">
                <a16:creationId xmlns:a16="http://schemas.microsoft.com/office/drawing/2014/main" id="{A8D6123F-1BCD-616F-F7BD-C458C52A38F3}"/>
              </a:ext>
            </a:extLst>
          </p:cNvPr>
          <p:cNvSpPr txBox="1"/>
          <p:nvPr/>
        </p:nvSpPr>
        <p:spPr>
          <a:xfrm>
            <a:off x="5896303" y="5390710"/>
            <a:ext cx="5429524" cy="523220"/>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This feature rolled out to chat and channels in November, and is rolling out to public preview for meetings in December.</a:t>
            </a:r>
            <a:endParaRPr lang="en-US" sz="1400" dirty="0"/>
          </a:p>
        </p:txBody>
      </p:sp>
    </p:spTree>
    <p:extLst>
      <p:ext uri="{BB962C8B-B14F-4D97-AF65-F5344CB8AC3E}">
        <p14:creationId xmlns:p14="http://schemas.microsoft.com/office/powerpoint/2010/main" val="242883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622F-9A07-528E-FB88-E96469D365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B465E-7C85-3DC0-C95D-9958446FA0D4}"/>
              </a:ext>
            </a:extLst>
          </p:cNvPr>
          <p:cNvSpPr>
            <a:spLocks noGrp="1"/>
          </p:cNvSpPr>
          <p:nvPr>
            <p:ph type="title"/>
          </p:nvPr>
        </p:nvSpPr>
        <p:spPr>
          <a:xfrm>
            <a:off x="555319" y="459612"/>
            <a:ext cx="11103281"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Agents and bots in group chats can now use Entra for secure authentication</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C02B008-7C4C-63D0-2523-646A9734F79A}"/>
              </a:ext>
              <a:ext uri="{C183D7F6-B498-43B3-948B-1728B52AA6E4}">
                <adec:decorative xmlns:adec="http://schemas.microsoft.com/office/drawing/2017/decorative" val="1"/>
              </a:ext>
            </a:extLst>
          </p:cNvPr>
          <p:cNvSpPr txBox="1"/>
          <p:nvPr/>
        </p:nvSpPr>
        <p:spPr>
          <a:xfrm>
            <a:off x="5342019" y="1569493"/>
            <a:ext cx="6165003" cy="418986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5CA3CC7-5D5E-43F3-2A1D-65943C53C971}"/>
              </a:ext>
            </a:extLst>
          </p:cNvPr>
          <p:cNvSpPr txBox="1">
            <a:spLocks/>
          </p:cNvSpPr>
          <p:nvPr/>
        </p:nvSpPr>
        <p:spPr>
          <a:xfrm>
            <a:off x="474326" y="1301722"/>
            <a:ext cx="473725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Agents and bots in Teams group chats now use Entra for secure authentication, giving users more control and a seamless experience.</a:t>
            </a:r>
          </a:p>
          <a:p>
            <a:pPr marL="0" indent="0" fontAlgn="t">
              <a:buNone/>
            </a:pPr>
            <a:endParaRPr lang="en-GB" sz="1800" b="1" dirty="0"/>
          </a:p>
          <a:p>
            <a:pPr fontAlgn="t"/>
            <a:r>
              <a:rPr lang="en-GB" sz="1600" b="1" dirty="0"/>
              <a:t>Private Permission Flow</a:t>
            </a:r>
            <a:br>
              <a:rPr lang="en-GB" sz="1600" dirty="0"/>
            </a:br>
            <a:r>
              <a:rPr lang="en-GB" sz="1600" dirty="0"/>
              <a:t>If an agent/bot needs an Entra token, users receive a private message guiding them through app installation and permission granting.</a:t>
            </a:r>
          </a:p>
          <a:p>
            <a:pPr fontAlgn="t"/>
            <a:endParaRPr lang="en-GB" sz="1600" dirty="0"/>
          </a:p>
          <a:p>
            <a:pPr fontAlgn="t"/>
            <a:r>
              <a:rPr lang="en-GB" sz="1600" b="1" dirty="0"/>
              <a:t>Simple &amp; Secure</a:t>
            </a:r>
            <a:br>
              <a:rPr lang="en-GB" sz="1600" dirty="0"/>
            </a:br>
            <a:r>
              <a:rPr lang="en-GB" sz="1600" dirty="0"/>
              <a:t>The process ensures only the user sees the request, making authentication safe and hassle‑free.</a:t>
            </a:r>
          </a:p>
          <a:p>
            <a:pPr fontAlgn="t"/>
            <a:endParaRPr lang="en-GB" sz="1600" dirty="0"/>
          </a:p>
          <a:p>
            <a:pPr fontAlgn="t"/>
            <a:r>
              <a:rPr lang="en-GB" sz="1600" b="1" dirty="0"/>
              <a:t>Full Functionality</a:t>
            </a:r>
            <a:br>
              <a:rPr lang="en-GB" sz="1600" dirty="0"/>
            </a:br>
            <a:r>
              <a:rPr lang="en-GB" sz="1600" dirty="0"/>
              <a:t>Once permissions are granted, agents/bots can access resources like Microsoft Graph for complete functionality.</a:t>
            </a:r>
          </a:p>
        </p:txBody>
      </p:sp>
      <p:sp>
        <p:nvSpPr>
          <p:cNvPr id="19" name="TextBox 18">
            <a:extLst>
              <a:ext uri="{FF2B5EF4-FFF2-40B4-BE49-F238E27FC236}">
                <a16:creationId xmlns:a16="http://schemas.microsoft.com/office/drawing/2014/main" id="{130369E9-0DCD-FA63-3446-B487A52706D2}"/>
              </a:ext>
            </a:extLst>
          </p:cNvPr>
          <p:cNvSpPr txBox="1"/>
          <p:nvPr/>
        </p:nvSpPr>
        <p:spPr>
          <a:xfrm>
            <a:off x="5767220" y="137194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Agents and bots in group chats can now use Entra</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4E8DA3F9-995B-C43E-A1C3-5F18142726DA}"/>
              </a:ext>
              <a:ext uri="{C183D7F6-B498-43B3-948B-1728B52AA6E4}">
                <adec:decorative xmlns:adec="http://schemas.microsoft.com/office/drawing/2017/decorative" val="1"/>
              </a:ext>
            </a:extLst>
          </p:cNvPr>
          <p:cNvSpPr txBox="1"/>
          <p:nvPr/>
        </p:nvSpPr>
        <p:spPr>
          <a:xfrm>
            <a:off x="11177336" y="6249124"/>
            <a:ext cx="1014663" cy="419714"/>
          </a:xfrm>
          <a:prstGeom prst="rect">
            <a:avLst/>
          </a:prstGeom>
          <a:noFill/>
        </p:spPr>
        <p:txBody>
          <a:bodyPr wrap="square" numCol="1">
            <a:noAutofit/>
          </a:bodyPr>
          <a:lstStyle/>
          <a:p>
            <a:pPr algn="ctr">
              <a:spcAft>
                <a:spcPts val="1800"/>
              </a:spcAft>
              <a:buNone/>
            </a:pPr>
            <a:endParaRPr lang="en-US" sz="1000" b="0" i="0" noProof="0" dirty="0">
              <a:solidFill>
                <a:srgbClr val="323130"/>
              </a:solidFill>
              <a:effectLst/>
              <a:latin typeface="Segoe UI" panose="020B0502040204020203" pitchFamily="34" charset="0"/>
            </a:endParaRPr>
          </a:p>
        </p:txBody>
      </p:sp>
      <p:pic>
        <p:nvPicPr>
          <p:cNvPr id="6" name="Picture 5" descr="The infographic shows the bot consent flow in personal scope.">
            <a:extLst>
              <a:ext uri="{FF2B5EF4-FFF2-40B4-BE49-F238E27FC236}">
                <a16:creationId xmlns:a16="http://schemas.microsoft.com/office/drawing/2014/main" id="{AD514027-B316-C8DD-F25C-90DB582C8070}"/>
              </a:ext>
            </a:extLst>
          </p:cNvPr>
          <p:cNvPicPr>
            <a:picLocks noChangeAspect="1"/>
          </p:cNvPicPr>
          <p:nvPr/>
        </p:nvPicPr>
        <p:blipFill>
          <a:blip r:embed="rId3"/>
          <a:stretch>
            <a:fillRect/>
          </a:stretch>
        </p:blipFill>
        <p:spPr>
          <a:xfrm>
            <a:off x="5491492" y="2558761"/>
            <a:ext cx="5887198" cy="2318464"/>
          </a:xfrm>
          <a:prstGeom prst="rect">
            <a:avLst/>
          </a:prstGeom>
        </p:spPr>
      </p:pic>
      <p:sp>
        <p:nvSpPr>
          <p:cNvPr id="10" name="TextBox 9">
            <a:extLst>
              <a:ext uri="{FF2B5EF4-FFF2-40B4-BE49-F238E27FC236}">
                <a16:creationId xmlns:a16="http://schemas.microsoft.com/office/drawing/2014/main" id="{F54B761E-627A-EC83-6FEA-28494ACB51A6}"/>
              </a:ext>
            </a:extLst>
          </p:cNvPr>
          <p:cNvSpPr txBox="1"/>
          <p:nvPr/>
        </p:nvSpPr>
        <p:spPr>
          <a:xfrm>
            <a:off x="6800669" y="5178282"/>
            <a:ext cx="4142303" cy="307777"/>
          </a:xfrm>
          <a:prstGeom prst="rect">
            <a:avLst/>
          </a:prstGeom>
          <a:noFill/>
        </p:spPr>
        <p:txBody>
          <a:bodyPr wrap="square">
            <a:spAutoFit/>
          </a:bodyPr>
          <a:lstStyle/>
          <a:p>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r>
              <a:rPr lang="en-GB" sz="1400" dirty="0">
                <a:solidFill>
                  <a:srgbClr val="7030A0"/>
                </a:solidFill>
              </a:rPr>
              <a:t>.</a:t>
            </a:r>
            <a:endParaRPr lang="en-US" sz="1100" dirty="0">
              <a:solidFill>
                <a:srgbClr val="7030A0"/>
              </a:solidFill>
            </a:endParaRPr>
          </a:p>
        </p:txBody>
      </p:sp>
    </p:spTree>
    <p:extLst>
      <p:ext uri="{BB962C8B-B14F-4D97-AF65-F5344CB8AC3E}">
        <p14:creationId xmlns:p14="http://schemas.microsoft.com/office/powerpoint/2010/main" val="418145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375E-6 7.40741E-7 L 4.375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1CFF4-C67F-86DA-1AE0-3C98722EB4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8E12C-72F5-6CF6-DD60-00831F0F325D}"/>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US" b="1" noProof="0" dirty="0">
                <a:gradFill>
                  <a:gsLst>
                    <a:gs pos="971">
                      <a:srgbClr val="2897CE"/>
                    </a:gs>
                    <a:gs pos="100000">
                      <a:srgbClr val="8678D6"/>
                    </a:gs>
                  </a:gsLst>
                  <a:lin ang="2700000" scaled="0"/>
                </a:gradFill>
                <a:latin typeface="Segoe UI Semibold"/>
                <a:cs typeface="Segoe UI Semibold"/>
              </a:rPr>
              <a:t>Teams Mode for Microsoft 365 Copilot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19C2C76-0E2F-DA0E-635E-529672AEE5B5}"/>
              </a:ext>
              <a:ext uri="{C183D7F6-B498-43B3-948B-1728B52AA6E4}">
                <adec:decorative xmlns:adec="http://schemas.microsoft.com/office/drawing/2017/decorative" val="1"/>
              </a:ext>
            </a:extLst>
          </p:cNvPr>
          <p:cNvSpPr txBox="1"/>
          <p:nvPr/>
        </p:nvSpPr>
        <p:spPr>
          <a:xfrm>
            <a:off x="5494822" y="1503564"/>
            <a:ext cx="6474120"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102F41-761E-D5D2-C1A3-2677018A6FC3}"/>
              </a:ext>
            </a:extLst>
          </p:cNvPr>
          <p:cNvSpPr txBox="1">
            <a:spLocks/>
          </p:cNvSpPr>
          <p:nvPr/>
        </p:nvSpPr>
        <p:spPr>
          <a:xfrm>
            <a:off x="504681" y="985922"/>
            <a:ext cx="465625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Teams Mode lets users turn individual Copilot chats into group AI conversations in Microsoft Teams, enabling collaborative work with Copilot.</a:t>
            </a:r>
          </a:p>
          <a:p>
            <a:pPr marL="0" indent="0" fontAlgn="t">
              <a:buNone/>
            </a:pPr>
            <a:endParaRPr lang="en-GB" sz="1600" dirty="0"/>
          </a:p>
          <a:p>
            <a:pPr fontAlgn="t"/>
            <a:r>
              <a:rPr lang="en-GB" sz="1600" b="1" dirty="0"/>
              <a:t>From Solo to Group</a:t>
            </a:r>
            <a:br>
              <a:rPr lang="en-GB" sz="1600" dirty="0"/>
            </a:br>
            <a:r>
              <a:rPr lang="en-GB" sz="1600" dirty="0"/>
              <a:t>Start a group chat from the Copilot app or add Copilot to any existing Teams chat—just like adding a teammate.</a:t>
            </a:r>
          </a:p>
          <a:p>
            <a:pPr fontAlgn="t"/>
            <a:endParaRPr lang="en-GB" sz="1600" dirty="0"/>
          </a:p>
          <a:p>
            <a:pPr fontAlgn="t"/>
            <a:r>
              <a:rPr lang="en-GB" sz="1600" b="1" dirty="0"/>
              <a:t>Collaborative AI Support</a:t>
            </a:r>
            <a:br>
              <a:rPr lang="en-GB" sz="1600" dirty="0"/>
            </a:br>
            <a:r>
              <a:rPr lang="en-GB" sz="1600" dirty="0"/>
              <a:t>Copilot helps teams research, draft, coordinate, and complete tasks together.</a:t>
            </a:r>
          </a:p>
          <a:p>
            <a:pPr fontAlgn="t"/>
            <a:endParaRPr lang="en-GB" sz="1600" dirty="0"/>
          </a:p>
          <a:p>
            <a:pPr fontAlgn="t"/>
            <a:r>
              <a:rPr lang="en-GB" sz="1600" b="1" dirty="0"/>
              <a:t>Easy Interaction</a:t>
            </a:r>
            <a:br>
              <a:rPr lang="en-GB" sz="1600" dirty="0"/>
            </a:br>
            <a:r>
              <a:rPr lang="en-GB" sz="1600" dirty="0"/>
              <a:t>Within the group chat, members can request help by typing </a:t>
            </a:r>
            <a:r>
              <a:rPr lang="en-GB" sz="1600" b="1" dirty="0"/>
              <a:t>@copilot</a:t>
            </a:r>
            <a:r>
              <a:rPr lang="en-GB" sz="1600" dirty="0"/>
              <a:t> and making their request.</a:t>
            </a:r>
          </a:p>
        </p:txBody>
      </p:sp>
      <p:sp>
        <p:nvSpPr>
          <p:cNvPr id="19" name="TextBox 18">
            <a:extLst>
              <a:ext uri="{FF2B5EF4-FFF2-40B4-BE49-F238E27FC236}">
                <a16:creationId xmlns:a16="http://schemas.microsoft.com/office/drawing/2014/main" id="{562A411D-4004-5535-F29F-3D9BEF4CFD07}"/>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Teams Mode for Microsoft 365 Copilot</a:t>
            </a:r>
          </a:p>
        </p:txBody>
      </p:sp>
      <p:pic>
        <p:nvPicPr>
          <p:cNvPr id="3" name="Picture 2" descr="Image of Teams mode in Copilot">
            <a:extLst>
              <a:ext uri="{FF2B5EF4-FFF2-40B4-BE49-F238E27FC236}">
                <a16:creationId xmlns:a16="http://schemas.microsoft.com/office/drawing/2014/main" id="{A8D7F868-7389-B3D6-1AA6-59A36048B44C}"/>
              </a:ext>
            </a:extLst>
          </p:cNvPr>
          <p:cNvPicPr>
            <a:picLocks noChangeAspect="1"/>
          </p:cNvPicPr>
          <p:nvPr/>
        </p:nvPicPr>
        <p:blipFill>
          <a:blip r:embed="rId3"/>
          <a:stretch>
            <a:fillRect/>
          </a:stretch>
        </p:blipFill>
        <p:spPr>
          <a:xfrm>
            <a:off x="6542796" y="1972134"/>
            <a:ext cx="4378171" cy="3458895"/>
          </a:xfrm>
          <a:prstGeom prst="rect">
            <a:avLst/>
          </a:prstGeom>
        </p:spPr>
      </p:pic>
      <p:sp>
        <p:nvSpPr>
          <p:cNvPr id="6" name="TextBox 5">
            <a:extLst>
              <a:ext uri="{FF2B5EF4-FFF2-40B4-BE49-F238E27FC236}">
                <a16:creationId xmlns:a16="http://schemas.microsoft.com/office/drawing/2014/main" id="{453C31EA-5BE5-0FD1-6CFC-BA31753364F3}"/>
              </a:ext>
            </a:extLst>
          </p:cNvPr>
          <p:cNvSpPr txBox="1"/>
          <p:nvPr/>
        </p:nvSpPr>
        <p:spPr>
          <a:xfrm>
            <a:off x="5494821" y="5731394"/>
            <a:ext cx="6347410" cy="338554"/>
          </a:xfrm>
          <a:prstGeom prst="rect">
            <a:avLst/>
          </a:prstGeom>
          <a:noFill/>
        </p:spPr>
        <p:txBody>
          <a:bodyPr wrap="square">
            <a:spAutoFit/>
          </a:bodyPr>
          <a:lstStyle/>
          <a:p>
            <a:pPr algn="ctr"/>
            <a:r>
              <a:rPr lang="en-GB" sz="1600" noProof="0" dirty="0"/>
              <a:t>This feature rolled out to public preview in November.</a:t>
            </a:r>
            <a:endParaRPr lang="en-US" sz="1400" noProof="0" dirty="0"/>
          </a:p>
        </p:txBody>
      </p:sp>
    </p:spTree>
    <p:extLst>
      <p:ext uri="{BB962C8B-B14F-4D97-AF65-F5344CB8AC3E}">
        <p14:creationId xmlns:p14="http://schemas.microsoft.com/office/powerpoint/2010/main" val="3059448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2.59259E-6 L 4.166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635E6-A5CE-1070-9982-E05433F53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D7D54-9A76-80AB-AD82-3FC82004447A}"/>
              </a:ext>
            </a:extLst>
          </p:cNvPr>
          <p:cNvSpPr>
            <a:spLocks noGrp="1"/>
          </p:cNvSpPr>
          <p:nvPr>
            <p:ph type="title"/>
          </p:nvPr>
        </p:nvSpPr>
        <p:spPr>
          <a:xfrm>
            <a:off x="537461" y="370194"/>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Connect with Asana, Atlassian, and GitHub via MCP server</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ADF8404-AB3B-F8B3-B66A-E7032169277C}"/>
              </a:ext>
              <a:ext uri="{C183D7F6-B498-43B3-948B-1728B52AA6E4}">
                <adec:decorative xmlns:adec="http://schemas.microsoft.com/office/drawing/2017/decorative" val="1"/>
              </a:ext>
            </a:extLst>
          </p:cNvPr>
          <p:cNvSpPr txBox="1"/>
          <p:nvPr/>
        </p:nvSpPr>
        <p:spPr>
          <a:xfrm>
            <a:off x="4969164" y="1136648"/>
            <a:ext cx="6999775" cy="485775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8D79107-E9C0-E5EA-8B19-358F5358850D}"/>
              </a:ext>
            </a:extLst>
          </p:cNvPr>
          <p:cNvSpPr txBox="1">
            <a:spLocks/>
          </p:cNvSpPr>
          <p:nvPr/>
        </p:nvSpPr>
        <p:spPr>
          <a:xfrm>
            <a:off x="436117" y="1039277"/>
            <a:ext cx="423047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Channel Agent now connects to Asana, Atlassian, and GitHub via the MCP server, enabling richer workflow execution across external tools.</a:t>
            </a:r>
          </a:p>
          <a:p>
            <a:pPr marL="0" indent="0" fontAlgn="t">
              <a:buNone/>
            </a:pPr>
            <a:endParaRPr lang="en-GB" sz="1800" b="1" dirty="0"/>
          </a:p>
          <a:p>
            <a:pPr fontAlgn="t"/>
            <a:r>
              <a:rPr lang="en-GB" sz="1600" b="1" dirty="0"/>
              <a:t>Cross‑Tool Integration</a:t>
            </a:r>
            <a:br>
              <a:rPr lang="en-GB" sz="1600" dirty="0"/>
            </a:br>
            <a:r>
              <a:rPr lang="en-GB" sz="1600" dirty="0"/>
              <a:t>MCP connectivity allows the agent to work seamlessly with Asana, Atlassian, and GitHub.</a:t>
            </a:r>
          </a:p>
          <a:p>
            <a:pPr fontAlgn="t"/>
            <a:endParaRPr lang="en-GB" sz="1600" dirty="0"/>
          </a:p>
          <a:p>
            <a:pPr fontAlgn="t"/>
            <a:r>
              <a:rPr lang="en-GB" sz="1600" b="1" dirty="0"/>
              <a:t>More Complex Workflows</a:t>
            </a:r>
            <a:br>
              <a:rPr lang="en-GB" sz="1600" dirty="0"/>
            </a:br>
            <a:r>
              <a:rPr lang="en-GB" sz="1600" dirty="0"/>
              <a:t>Agents can now execute tasks outside their native domain, supporting broader scenarios.</a:t>
            </a:r>
          </a:p>
          <a:p>
            <a:pPr fontAlgn="t"/>
            <a:endParaRPr lang="en-GB" sz="1600" dirty="0"/>
          </a:p>
          <a:p>
            <a:pPr fontAlgn="t"/>
            <a:r>
              <a:rPr lang="en-GB" sz="1600" b="1" dirty="0"/>
              <a:t>Better Coordination Across Tools</a:t>
            </a:r>
            <a:br>
              <a:rPr lang="en-GB" sz="1600" dirty="0"/>
            </a:br>
            <a:r>
              <a:rPr lang="en-GB" sz="1600" dirty="0"/>
              <a:t>Helps teams bridge gaps between work systems and keep activities aligned.</a:t>
            </a:r>
          </a:p>
        </p:txBody>
      </p:sp>
      <p:sp>
        <p:nvSpPr>
          <p:cNvPr id="19" name="TextBox 18">
            <a:extLst>
              <a:ext uri="{FF2B5EF4-FFF2-40B4-BE49-F238E27FC236}">
                <a16:creationId xmlns:a16="http://schemas.microsoft.com/office/drawing/2014/main" id="{614B98FC-6DCA-CD20-27F7-8F661FD1E7C3}"/>
              </a:ext>
            </a:extLst>
          </p:cNvPr>
          <p:cNvSpPr txBox="1"/>
          <p:nvPr/>
        </p:nvSpPr>
        <p:spPr>
          <a:xfrm>
            <a:off x="5401036" y="976187"/>
            <a:ext cx="613603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Connect with Asana, Atlassian, and GitHub via MCP server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in the Microsoft Teams app showing a Channel agent called Marketing.">
            <a:extLst>
              <a:ext uri="{FF2B5EF4-FFF2-40B4-BE49-F238E27FC236}">
                <a16:creationId xmlns:a16="http://schemas.microsoft.com/office/drawing/2014/main" id="{D5A905D7-939D-96B2-933E-BB83266AD72C}"/>
              </a:ext>
            </a:extLst>
          </p:cNvPr>
          <p:cNvPicPr>
            <a:picLocks noChangeAspect="1"/>
          </p:cNvPicPr>
          <p:nvPr/>
        </p:nvPicPr>
        <p:blipFill>
          <a:blip r:embed="rId3"/>
          <a:stretch>
            <a:fillRect/>
          </a:stretch>
        </p:blipFill>
        <p:spPr>
          <a:xfrm>
            <a:off x="5401035" y="1667321"/>
            <a:ext cx="6136031" cy="3510695"/>
          </a:xfrm>
          <a:prstGeom prst="rect">
            <a:avLst/>
          </a:prstGeom>
        </p:spPr>
      </p:pic>
      <p:sp>
        <p:nvSpPr>
          <p:cNvPr id="6" name="TextBox 5">
            <a:extLst>
              <a:ext uri="{FF2B5EF4-FFF2-40B4-BE49-F238E27FC236}">
                <a16:creationId xmlns:a16="http://schemas.microsoft.com/office/drawing/2014/main" id="{D434DCB3-84F7-1054-45D0-A8F249797285}"/>
              </a:ext>
            </a:extLst>
          </p:cNvPr>
          <p:cNvSpPr txBox="1"/>
          <p:nvPr/>
        </p:nvSpPr>
        <p:spPr>
          <a:xfrm>
            <a:off x="5621529" y="5494806"/>
            <a:ext cx="6347410"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to Public Preview in November</a:t>
            </a:r>
            <a:r>
              <a:rPr lang="en-GB" sz="1400" dirty="0">
                <a:solidFill>
                  <a:srgbClr val="7030A0"/>
                </a:solidFill>
              </a:rPr>
              <a:t>.</a:t>
            </a:r>
            <a:endParaRPr lang="en-US" sz="1000" noProof="0" dirty="0">
              <a:solidFill>
                <a:srgbClr val="7030A0"/>
              </a:solidFill>
            </a:endParaRPr>
          </a:p>
        </p:txBody>
      </p:sp>
    </p:spTree>
    <p:extLst>
      <p:ext uri="{BB962C8B-B14F-4D97-AF65-F5344CB8AC3E}">
        <p14:creationId xmlns:p14="http://schemas.microsoft.com/office/powerpoint/2010/main" val="371891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5E-6 4.44444E-6 L 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dirty="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dirty="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dirty="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dirty="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dirty="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dirty="0">
                <a:gradFill>
                  <a:gsLst>
                    <a:gs pos="2917">
                      <a:schemeClr val="tx1"/>
                    </a:gs>
                    <a:gs pos="30000">
                      <a:schemeClr val="tx1"/>
                    </a:gs>
                  </a:gsLst>
                  <a:lin ang="5400000" scaled="0"/>
                </a:gradFill>
              </a:rPr>
              <a:t>Got feedback ? </a:t>
            </a:r>
          </a:p>
          <a:p>
            <a:pPr algn="l"/>
            <a:r>
              <a:rPr lang="en-US" sz="1600" noProof="0" dirty="0">
                <a:gradFill>
                  <a:gsLst>
                    <a:gs pos="2917">
                      <a:schemeClr val="tx1"/>
                    </a:gs>
                    <a:gs pos="30000">
                      <a:schemeClr val="tx1"/>
                    </a:gs>
                  </a:gsLst>
                  <a:lin ang="5400000" scaled="0"/>
                </a:gradFill>
                <a:hlinkClick r:id="rId5"/>
              </a:rPr>
              <a:t>https://aka.ms/WhatsNewCopilot/Feedback</a:t>
            </a:r>
            <a:r>
              <a:rPr lang="en-US" sz="16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8A9CC-B072-3C26-13CA-860054083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4A3474-ACAB-7250-4C1D-5576943637A7}"/>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New customizable meeting recap templates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45C87B0-002B-FBB0-231D-FA824D12A9D1}"/>
              </a:ext>
              <a:ext uri="{C183D7F6-B498-43B3-948B-1728B52AA6E4}">
                <adec:decorative xmlns:adec="http://schemas.microsoft.com/office/drawing/2017/decorative" val="1"/>
              </a:ext>
            </a:extLst>
          </p:cNvPr>
          <p:cNvSpPr txBox="1"/>
          <p:nvPr/>
        </p:nvSpPr>
        <p:spPr>
          <a:xfrm>
            <a:off x="5368116" y="1503564"/>
            <a:ext cx="6600824"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839544E-0DED-400E-F038-910E5036FE8B}"/>
              </a:ext>
            </a:extLst>
          </p:cNvPr>
          <p:cNvSpPr txBox="1">
            <a:spLocks/>
          </p:cNvSpPr>
          <p:nvPr/>
        </p:nvSpPr>
        <p:spPr>
          <a:xfrm>
            <a:off x="517601" y="1136648"/>
            <a:ext cx="458308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Customizable meeting recap templates let users tailor AI-generated notes to fit their team’s style for clarity and consistency.</a:t>
            </a:r>
          </a:p>
          <a:p>
            <a:pPr marL="0" indent="0" fontAlgn="t">
              <a:buNone/>
            </a:pPr>
            <a:endParaRPr lang="en-GB" sz="1800" b="1" dirty="0"/>
          </a:p>
          <a:p>
            <a:pPr fontAlgn="t"/>
            <a:r>
              <a:rPr lang="en-GB" sz="1600" b="1" dirty="0"/>
              <a:t>Ready-Made Options</a:t>
            </a:r>
            <a:br>
              <a:rPr lang="en-GB" sz="1600" dirty="0"/>
            </a:br>
            <a:r>
              <a:rPr lang="en-GB" sz="1600" dirty="0"/>
              <a:t>Choose from templates like </a:t>
            </a:r>
            <a:r>
              <a:rPr lang="en-GB" sz="1600" b="1" dirty="0"/>
              <a:t>Speaker Summary</a:t>
            </a:r>
            <a:r>
              <a:rPr lang="en-GB" sz="1600" dirty="0"/>
              <a:t> (organized by participant) or </a:t>
            </a:r>
            <a:r>
              <a:rPr lang="en-GB" sz="1600" b="1" dirty="0"/>
              <a:t>Executive Summary</a:t>
            </a:r>
            <a:r>
              <a:rPr lang="en-GB" sz="1600" dirty="0"/>
              <a:t> (key takeaways at a glance).</a:t>
            </a:r>
          </a:p>
          <a:p>
            <a:pPr fontAlgn="t"/>
            <a:endParaRPr lang="en-GB" sz="1600" dirty="0"/>
          </a:p>
          <a:p>
            <a:pPr fontAlgn="t"/>
            <a:r>
              <a:rPr lang="en-GB" sz="1600" b="1" dirty="0"/>
              <a:t>Create Custom Templates</a:t>
            </a:r>
            <a:br>
              <a:rPr lang="en-GB" sz="1600" dirty="0"/>
            </a:br>
            <a:r>
              <a:rPr lang="en-GB" sz="1600" dirty="0"/>
              <a:t>Use a simple text prompt or paste an existing format to design your own structure for meeting notes.</a:t>
            </a:r>
          </a:p>
          <a:p>
            <a:pPr fontAlgn="t"/>
            <a:endParaRPr lang="en-GB" sz="1600" dirty="0"/>
          </a:p>
          <a:p>
            <a:pPr fontAlgn="t"/>
            <a:r>
              <a:rPr lang="en-GB" sz="1600" b="1" dirty="0"/>
              <a:t>Save for Reuse</a:t>
            </a:r>
            <a:br>
              <a:rPr lang="en-GB" sz="1600" dirty="0"/>
            </a:br>
            <a:r>
              <a:rPr lang="en-GB" sz="1600" dirty="0"/>
              <a:t>Custom templates can be saved, ensuring every meeting follows the same clear and consistent format.</a:t>
            </a:r>
          </a:p>
        </p:txBody>
      </p:sp>
      <p:sp>
        <p:nvSpPr>
          <p:cNvPr id="19" name="TextBox 18">
            <a:extLst>
              <a:ext uri="{FF2B5EF4-FFF2-40B4-BE49-F238E27FC236}">
                <a16:creationId xmlns:a16="http://schemas.microsoft.com/office/drawing/2014/main" id="{55AC25E3-4DA2-8D6D-2888-4DDA19DD6661}"/>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New customizable meeting recap templates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20251219-1231-27.1807385" descr="Video of customizable meeting recap templates.">
            <a:hlinkClick r:id="" action="ppaction://media"/>
            <a:extLst>
              <a:ext uri="{FF2B5EF4-FFF2-40B4-BE49-F238E27FC236}">
                <a16:creationId xmlns:a16="http://schemas.microsoft.com/office/drawing/2014/main" id="{24866534-BA46-0503-BF4A-05C48599D0E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61D7E91-C474-4CBE-A329-E58C8FC97FFB}" label="noaudio" lang="" r:embed="rId5"/>
                        </p173:trackLst>
                      </p173:tracksInfo>
                    </p:ext>
                  </p14:extLst>
                </p14:media>
              </p:ext>
            </p:extLst>
          </p:nvPr>
        </p:nvPicPr>
        <p:blipFill>
          <a:blip r:embed="rId6"/>
          <a:stretch>
            <a:fillRect/>
          </a:stretch>
        </p:blipFill>
        <p:spPr>
          <a:xfrm>
            <a:off x="5635547" y="2011412"/>
            <a:ext cx="6065960" cy="3407730"/>
          </a:xfrm>
          <a:prstGeom prst="rect">
            <a:avLst/>
          </a:prstGeom>
        </p:spPr>
      </p:pic>
      <p:sp>
        <p:nvSpPr>
          <p:cNvPr id="6" name="TextBox 5">
            <a:extLst>
              <a:ext uri="{FF2B5EF4-FFF2-40B4-BE49-F238E27FC236}">
                <a16:creationId xmlns:a16="http://schemas.microsoft.com/office/drawing/2014/main" id="{D762D614-DFC8-8502-4026-2B35E10F1569}"/>
              </a:ext>
            </a:extLst>
          </p:cNvPr>
          <p:cNvSpPr txBox="1"/>
          <p:nvPr/>
        </p:nvSpPr>
        <p:spPr>
          <a:xfrm>
            <a:off x="5494822" y="5706613"/>
            <a:ext cx="6347410" cy="307777"/>
          </a:xfrm>
          <a:prstGeom prst="rect">
            <a:avLst/>
          </a:prstGeom>
          <a:noFill/>
        </p:spPr>
        <p:txBody>
          <a:bodyPr wrap="square">
            <a:spAutoFit/>
          </a:bodyPr>
          <a:lstStyle/>
          <a:p>
            <a:pPr algn="ctr"/>
            <a:r>
              <a:rPr lang="en-GB" sz="1400" dirty="0"/>
              <a:t>This feature is </a:t>
            </a:r>
            <a:r>
              <a:rPr lang="en-GB" sz="1400" dirty="0">
                <a:solidFill>
                  <a:srgbClr val="7030A0"/>
                </a:solidFill>
                <a:hlinkClick r:id="rId7">
                  <a:extLst>
                    <a:ext uri="{A12FA001-AC4F-418D-AE19-62706E023703}">
                      <ahyp:hlinkClr xmlns:ahyp="http://schemas.microsoft.com/office/drawing/2018/hyperlinkcolor" val="tx"/>
                    </a:ext>
                  </a:extLst>
                </a:hlinkClick>
              </a:rPr>
              <a:t>rolling out to Public Preview in December</a:t>
            </a:r>
            <a:r>
              <a:rPr lang="en-GB" sz="1400" dirty="0">
                <a:solidFill>
                  <a:srgbClr val="7030A0"/>
                </a:solidFill>
              </a:rPr>
              <a:t>.  </a:t>
            </a:r>
            <a:endParaRPr lang="en-US" sz="1100" noProof="0" dirty="0">
              <a:solidFill>
                <a:srgbClr val="7030A0"/>
              </a:solidFill>
            </a:endParaRPr>
          </a:p>
        </p:txBody>
      </p:sp>
    </p:spTree>
    <p:extLst>
      <p:ext uri="{BB962C8B-B14F-4D97-AF65-F5344CB8AC3E}">
        <p14:creationId xmlns:p14="http://schemas.microsoft.com/office/powerpoint/2010/main" val="1204104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82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ED1F0-E615-06E3-31DD-093547A62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4B142-80BC-5C13-9E46-18F59581402C}"/>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Formula completion in Excel</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F37237-48B8-41DE-C489-254FC6ADD78A}"/>
              </a:ext>
              <a:ext uri="{C183D7F6-B498-43B3-948B-1728B52AA6E4}">
                <adec:decorative xmlns:adec="http://schemas.microsoft.com/office/drawing/2017/decorative" val="1"/>
              </a:ext>
            </a:extLst>
          </p:cNvPr>
          <p:cNvSpPr txBox="1"/>
          <p:nvPr/>
        </p:nvSpPr>
        <p:spPr>
          <a:xfrm>
            <a:off x="5513696" y="1568656"/>
            <a:ext cx="6455244" cy="429745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847A46-F185-9C3E-7D57-646DFD9FB375}"/>
              </a:ext>
            </a:extLst>
          </p:cNvPr>
          <p:cNvSpPr txBox="1">
            <a:spLocks/>
          </p:cNvSpPr>
          <p:nvPr/>
        </p:nvSpPr>
        <p:spPr>
          <a:xfrm>
            <a:off x="517602" y="1136648"/>
            <a:ext cx="475957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Formula completion in Excel speeds up writing formulas by suggesting and autocompleting them based on worksheet context.</a:t>
            </a:r>
          </a:p>
          <a:p>
            <a:pPr marL="0" indent="0" fontAlgn="t">
              <a:buNone/>
            </a:pPr>
            <a:endParaRPr lang="en-GB" sz="1600" dirty="0"/>
          </a:p>
          <a:p>
            <a:pPr fontAlgn="t"/>
            <a:r>
              <a:rPr lang="en-GB" sz="1600" b="1" dirty="0"/>
              <a:t>Proactive Suggestions</a:t>
            </a:r>
            <a:br>
              <a:rPr lang="en-GB" sz="1600" dirty="0"/>
            </a:br>
            <a:r>
              <a:rPr lang="en-GB" sz="1600" dirty="0"/>
              <a:t>Copilot offers real-time formula recommendations as soon as users type “=”.</a:t>
            </a:r>
          </a:p>
          <a:p>
            <a:pPr fontAlgn="t"/>
            <a:endParaRPr lang="en-GB" sz="1600" dirty="0"/>
          </a:p>
          <a:p>
            <a:pPr fontAlgn="t"/>
            <a:r>
              <a:rPr lang="en-GB" sz="1600" b="1" dirty="0"/>
              <a:t>Context-Aware Accuracy</a:t>
            </a:r>
            <a:br>
              <a:rPr lang="en-GB" sz="1600" dirty="0"/>
            </a:br>
            <a:r>
              <a:rPr lang="en-GB" sz="1600" dirty="0"/>
              <a:t>Suggestions leverage headers, nearby cells, and tables for precise results.</a:t>
            </a:r>
          </a:p>
          <a:p>
            <a:pPr fontAlgn="t"/>
            <a:endParaRPr lang="en-GB" sz="1600" dirty="0"/>
          </a:p>
          <a:p>
            <a:pPr fontAlgn="t"/>
            <a:r>
              <a:rPr lang="en-GB" sz="1600" b="1" dirty="0"/>
              <a:t>Faster, Error-Free Workflows</a:t>
            </a:r>
            <a:br>
              <a:rPr lang="en-GB" sz="1600" dirty="0"/>
            </a:br>
            <a:r>
              <a:rPr lang="en-GB" sz="1600" dirty="0"/>
              <a:t>Reduces syntax errors and saves time so users can focus on insights.</a:t>
            </a:r>
          </a:p>
          <a:p>
            <a:pPr fontAlgn="t"/>
            <a:endParaRPr lang="en-GB" sz="1600" dirty="0"/>
          </a:p>
          <a:p>
            <a:pPr fontAlgn="t"/>
            <a:r>
              <a:rPr lang="en-GB" sz="1600" b="1" dirty="0"/>
              <a:t>Public Preview Availability</a:t>
            </a:r>
            <a:br>
              <a:rPr lang="en-GB" sz="1600" dirty="0"/>
            </a:br>
            <a:r>
              <a:rPr lang="en-GB" sz="1600" dirty="0"/>
              <a:t>Rolled out in November on Windows.</a:t>
            </a:r>
          </a:p>
        </p:txBody>
      </p:sp>
      <p:sp>
        <p:nvSpPr>
          <p:cNvPr id="19" name="TextBox 18">
            <a:extLst>
              <a:ext uri="{FF2B5EF4-FFF2-40B4-BE49-F238E27FC236}">
                <a16:creationId xmlns:a16="http://schemas.microsoft.com/office/drawing/2014/main" id="{5ADA14ED-7DAC-B549-4E42-2FF4B762AE66}"/>
              </a:ext>
            </a:extLst>
          </p:cNvPr>
          <p:cNvSpPr txBox="1"/>
          <p:nvPr/>
        </p:nvSpPr>
        <p:spPr>
          <a:xfrm>
            <a:off x="6375170" y="1366604"/>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Formula completion in Excel</a:t>
            </a:r>
          </a:p>
        </p:txBody>
      </p:sp>
      <p:sp>
        <p:nvSpPr>
          <p:cNvPr id="6" name="TextBox 5">
            <a:extLst>
              <a:ext uri="{FF2B5EF4-FFF2-40B4-BE49-F238E27FC236}">
                <a16:creationId xmlns:a16="http://schemas.microsoft.com/office/drawing/2014/main" id="{AB6347E2-D825-ECE2-7D15-BAC0100A7E44}"/>
              </a:ext>
            </a:extLst>
          </p:cNvPr>
          <p:cNvSpPr txBox="1"/>
          <p:nvPr/>
        </p:nvSpPr>
        <p:spPr>
          <a:xfrm>
            <a:off x="5779938" y="5183619"/>
            <a:ext cx="6347410"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3">
                  <a:extLst>
                    <a:ext uri="{A12FA001-AC4F-418D-AE19-62706E023703}">
                      <ahyp:hlinkClr xmlns:ahyp="http://schemas.microsoft.com/office/drawing/2018/hyperlinkcolor" val="tx"/>
                    </a:ext>
                  </a:extLst>
                </a:hlinkClick>
              </a:rPr>
              <a:t>rolled out in November on Windows</a:t>
            </a:r>
            <a:r>
              <a:rPr lang="en-GB" sz="1400" dirty="0">
                <a:solidFill>
                  <a:srgbClr val="7030A0"/>
                </a:solidFill>
              </a:rPr>
              <a:t>.</a:t>
            </a:r>
            <a:endParaRPr lang="en-US" sz="1100" noProof="0" dirty="0">
              <a:solidFill>
                <a:srgbClr val="7030A0"/>
              </a:solidFill>
            </a:endParaRPr>
          </a:p>
        </p:txBody>
      </p:sp>
      <p:pic>
        <p:nvPicPr>
          <p:cNvPr id="3" name="Picture 2">
            <a:extLst>
              <a:ext uri="{FF2B5EF4-FFF2-40B4-BE49-F238E27FC236}">
                <a16:creationId xmlns:a16="http://schemas.microsoft.com/office/drawing/2014/main" id="{CD88BF43-9117-B78A-9F71-5583C3C648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79938" y="2162299"/>
            <a:ext cx="6011552" cy="2641713"/>
          </a:xfrm>
          <a:prstGeom prst="rect">
            <a:avLst/>
          </a:prstGeom>
        </p:spPr>
      </p:pic>
    </p:spTree>
    <p:extLst>
      <p:ext uri="{BB962C8B-B14F-4D97-AF65-F5344CB8AC3E}">
        <p14:creationId xmlns:p14="http://schemas.microsoft.com/office/powerpoint/2010/main" val="3084012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91667E-6 1.85185E-6 L 2.916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92424-3CE6-AB6A-F5AE-5F328211A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64057C-5A4C-8EA9-ECF8-F4222A1F1CC3}"/>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Explanations for Copilot in PowerPoint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2848E168-899F-610F-FF97-79BBDDAEB3A9}"/>
              </a:ext>
              <a:ext uri="{C183D7F6-B498-43B3-948B-1728B52AA6E4}">
                <adec:decorative xmlns:adec="http://schemas.microsoft.com/office/drawing/2017/decorative" val="1"/>
              </a:ext>
            </a:extLst>
          </p:cNvPr>
          <p:cNvSpPr txBox="1"/>
          <p:nvPr/>
        </p:nvSpPr>
        <p:spPr>
          <a:xfrm>
            <a:off x="5368116" y="1503564"/>
            <a:ext cx="6600824"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0F58879-3629-C6E5-41A7-A6AD893CAAF7}"/>
              </a:ext>
            </a:extLst>
          </p:cNvPr>
          <p:cNvSpPr txBox="1">
            <a:spLocks/>
          </p:cNvSpPr>
          <p:nvPr/>
        </p:nvSpPr>
        <p:spPr>
          <a:xfrm>
            <a:off x="517602" y="1136648"/>
            <a:ext cx="462857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The “Explain this” feature in Copilot for PowerPoint provides instant, contextual explanations for selected content, helping users understand complex information quickly.</a:t>
            </a:r>
          </a:p>
          <a:p>
            <a:pPr marL="0" indent="0" fontAlgn="t">
              <a:buNone/>
            </a:pPr>
            <a:endParaRPr lang="en-GB" sz="1800" b="1" dirty="0"/>
          </a:p>
          <a:p>
            <a:pPr fontAlgn="t"/>
            <a:r>
              <a:rPr lang="en-GB" sz="1600" b="1" dirty="0"/>
              <a:t>Flexible Selection</a:t>
            </a:r>
            <a:br>
              <a:rPr lang="en-GB" sz="1600" dirty="0"/>
            </a:br>
            <a:r>
              <a:rPr lang="en-GB" sz="1600" dirty="0"/>
              <a:t>Works on acronyms, text boxes, tables, or entire slides for tailored explanations.</a:t>
            </a:r>
          </a:p>
          <a:p>
            <a:pPr fontAlgn="t"/>
            <a:endParaRPr lang="en-GB" sz="1600" dirty="0"/>
          </a:p>
          <a:p>
            <a:pPr fontAlgn="t"/>
            <a:r>
              <a:rPr lang="en-GB" sz="1600" b="1" dirty="0"/>
              <a:t>Boosts Clarity and Productivity</a:t>
            </a:r>
            <a:br>
              <a:rPr lang="en-GB" sz="1600" dirty="0"/>
            </a:br>
            <a:r>
              <a:rPr lang="en-GB" sz="1600" dirty="0"/>
              <a:t>Reduces confusion by delivering clear, relevant context for complex content.</a:t>
            </a:r>
          </a:p>
          <a:p>
            <a:pPr fontAlgn="t"/>
            <a:endParaRPr lang="en-GB" sz="1600" dirty="0"/>
          </a:p>
          <a:p>
            <a:pPr fontAlgn="t"/>
            <a:r>
              <a:rPr lang="en-GB" sz="1600" b="1" dirty="0"/>
              <a:t>Enhances Understanding</a:t>
            </a:r>
            <a:br>
              <a:rPr lang="en-GB" sz="1600" dirty="0"/>
            </a:br>
            <a:r>
              <a:rPr lang="en-GB" sz="1600" dirty="0"/>
              <a:t>Helps users grasp details without leaving the slide or searching elsewhere.</a:t>
            </a:r>
          </a:p>
        </p:txBody>
      </p:sp>
      <p:sp>
        <p:nvSpPr>
          <p:cNvPr id="19" name="TextBox 18">
            <a:extLst>
              <a:ext uri="{FF2B5EF4-FFF2-40B4-BE49-F238E27FC236}">
                <a16:creationId xmlns:a16="http://schemas.microsoft.com/office/drawing/2014/main" id="{47A34E44-E617-3612-052E-08A705AB5486}"/>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Explanations for Copilot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Users can get a detailed explanation of selected text, helping to better understand complex topics.">
            <a:extLst>
              <a:ext uri="{FF2B5EF4-FFF2-40B4-BE49-F238E27FC236}">
                <a16:creationId xmlns:a16="http://schemas.microsoft.com/office/drawing/2014/main" id="{DF8DE690-6B85-2F17-76A8-0F86A7E6572E}"/>
              </a:ext>
            </a:extLst>
          </p:cNvPr>
          <p:cNvPicPr>
            <a:picLocks noChangeAspect="1"/>
          </p:cNvPicPr>
          <p:nvPr/>
        </p:nvPicPr>
        <p:blipFill>
          <a:blip r:embed="rId3"/>
          <a:stretch>
            <a:fillRect/>
          </a:stretch>
        </p:blipFill>
        <p:spPr>
          <a:xfrm>
            <a:off x="5346837" y="1909963"/>
            <a:ext cx="6622103" cy="3910952"/>
          </a:xfrm>
          <a:prstGeom prst="rect">
            <a:avLst/>
          </a:prstGeom>
        </p:spPr>
      </p:pic>
      <p:sp>
        <p:nvSpPr>
          <p:cNvPr id="6" name="TextBox 5">
            <a:extLst>
              <a:ext uri="{FF2B5EF4-FFF2-40B4-BE49-F238E27FC236}">
                <a16:creationId xmlns:a16="http://schemas.microsoft.com/office/drawing/2014/main" id="{A25535FE-878D-DA4B-10A1-B428F674219B}"/>
              </a:ext>
            </a:extLst>
          </p:cNvPr>
          <p:cNvSpPr txBox="1"/>
          <p:nvPr/>
        </p:nvSpPr>
        <p:spPr>
          <a:xfrm>
            <a:off x="5789288" y="5586152"/>
            <a:ext cx="5758478" cy="523220"/>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 on the web and is rolling out in December on Windows desktop and Mac</a:t>
            </a:r>
            <a:r>
              <a:rPr lang="en-GB" sz="1400" dirty="0">
                <a:solidFill>
                  <a:srgbClr val="7030A0"/>
                </a:solidFill>
              </a:rPr>
              <a:t>.</a:t>
            </a:r>
            <a:endParaRPr lang="en-US" sz="1100" noProof="0" dirty="0">
              <a:solidFill>
                <a:srgbClr val="7030A0"/>
              </a:solidFill>
            </a:endParaRPr>
          </a:p>
        </p:txBody>
      </p:sp>
    </p:spTree>
    <p:extLst>
      <p:ext uri="{BB962C8B-B14F-4D97-AF65-F5344CB8AC3E}">
        <p14:creationId xmlns:p14="http://schemas.microsoft.com/office/powerpoint/2010/main" val="3749507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061D-9772-BB0B-1621-CC8A3DCA5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497D8-37DD-0E88-8DD0-D654B73F278D}"/>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Image editing for Copilot in PowerPoint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0707550-485C-4E96-4FC6-080E7C1F1C0E}"/>
              </a:ext>
              <a:ext uri="{C183D7F6-B498-43B3-948B-1728B52AA6E4}">
                <adec:decorative xmlns:adec="http://schemas.microsoft.com/office/drawing/2017/decorative" val="1"/>
              </a:ext>
            </a:extLst>
          </p:cNvPr>
          <p:cNvSpPr txBox="1"/>
          <p:nvPr/>
        </p:nvSpPr>
        <p:spPr>
          <a:xfrm>
            <a:off x="4981434" y="1356241"/>
            <a:ext cx="7028450" cy="493766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25287EC-C67F-DF9F-A739-CBEE82E868FF}"/>
              </a:ext>
            </a:extLst>
          </p:cNvPr>
          <p:cNvSpPr txBox="1">
            <a:spLocks/>
          </p:cNvSpPr>
          <p:nvPr/>
        </p:nvSpPr>
        <p:spPr>
          <a:xfrm>
            <a:off x="517602" y="1136648"/>
            <a:ext cx="443314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Image editor integration in PowerPoint allows users to edit images directly within slides, streamlining workflows and improving visual quality.</a:t>
            </a:r>
          </a:p>
          <a:p>
            <a:pPr marL="0" indent="0" fontAlgn="t">
              <a:buNone/>
            </a:pPr>
            <a:endParaRPr lang="en-GB" sz="1600" dirty="0"/>
          </a:p>
          <a:p>
            <a:pPr fontAlgn="t"/>
            <a:r>
              <a:rPr lang="en-GB" sz="1600" b="1" dirty="0"/>
              <a:t>Edit Without Leaving PowerPoint</a:t>
            </a:r>
            <a:br>
              <a:rPr lang="en-GB" sz="1600" dirty="0"/>
            </a:br>
            <a:r>
              <a:rPr lang="en-GB" sz="1600" dirty="0"/>
              <a:t>Provides a modern, intuitive interface for image editing inside the app.</a:t>
            </a:r>
          </a:p>
          <a:p>
            <a:pPr fontAlgn="t"/>
            <a:endParaRPr lang="en-GB" sz="1600" dirty="0"/>
          </a:p>
          <a:p>
            <a:pPr fontAlgn="t"/>
            <a:r>
              <a:rPr lang="en-GB" sz="1600" b="1" dirty="0"/>
              <a:t>Enhance Visuals Easily</a:t>
            </a:r>
            <a:br>
              <a:rPr lang="en-GB" sz="1600" dirty="0"/>
            </a:br>
            <a:r>
              <a:rPr lang="en-GB" sz="1600" dirty="0"/>
              <a:t>Helps refine presentation images, marketing materials, and slide aesthetics.</a:t>
            </a:r>
          </a:p>
          <a:p>
            <a:pPr fontAlgn="t"/>
            <a:endParaRPr lang="en-GB" sz="1600" dirty="0"/>
          </a:p>
          <a:p>
            <a:pPr fontAlgn="t"/>
            <a:r>
              <a:rPr lang="en-GB" sz="1600" b="1" dirty="0"/>
              <a:t>Save Time and Stay in Flow</a:t>
            </a:r>
            <a:br>
              <a:rPr lang="en-GB" sz="1600" dirty="0"/>
            </a:br>
            <a:r>
              <a:rPr lang="en-GB" sz="1600" dirty="0"/>
              <a:t>Eliminates app-switching, making it faster to create polished, professional slides.</a:t>
            </a:r>
          </a:p>
        </p:txBody>
      </p:sp>
      <p:sp>
        <p:nvSpPr>
          <p:cNvPr id="19" name="TextBox 18">
            <a:extLst>
              <a:ext uri="{FF2B5EF4-FFF2-40B4-BE49-F238E27FC236}">
                <a16:creationId xmlns:a16="http://schemas.microsoft.com/office/drawing/2014/main" id="{231ECAFE-8DC5-B8DF-F64A-592BF508DF1E}"/>
              </a:ext>
            </a:extLst>
          </p:cNvPr>
          <p:cNvSpPr txBox="1"/>
          <p:nvPr/>
        </p:nvSpPr>
        <p:spPr>
          <a:xfrm>
            <a:off x="6052172" y="113664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Image editing for Copilot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PowerPoint presentation with an image being edited.">
            <a:extLst>
              <a:ext uri="{FF2B5EF4-FFF2-40B4-BE49-F238E27FC236}">
                <a16:creationId xmlns:a16="http://schemas.microsoft.com/office/drawing/2014/main" id="{BCEA0803-B2BC-0CC4-33BE-B9AD0655460D}"/>
              </a:ext>
            </a:extLst>
          </p:cNvPr>
          <p:cNvPicPr>
            <a:picLocks noChangeAspect="1"/>
          </p:cNvPicPr>
          <p:nvPr/>
        </p:nvPicPr>
        <p:blipFill>
          <a:blip r:embed="rId3"/>
          <a:stretch>
            <a:fillRect/>
          </a:stretch>
        </p:blipFill>
        <p:spPr>
          <a:xfrm>
            <a:off x="5225935" y="1875853"/>
            <a:ext cx="6539447" cy="3678848"/>
          </a:xfrm>
          <a:prstGeom prst="rect">
            <a:avLst/>
          </a:prstGeom>
        </p:spPr>
      </p:pic>
      <p:sp>
        <p:nvSpPr>
          <p:cNvPr id="10" name="TextBox 9">
            <a:extLst>
              <a:ext uri="{FF2B5EF4-FFF2-40B4-BE49-F238E27FC236}">
                <a16:creationId xmlns:a16="http://schemas.microsoft.com/office/drawing/2014/main" id="{4DD9FEC6-B8AB-7000-587D-7FF423D918F9}"/>
              </a:ext>
            </a:extLst>
          </p:cNvPr>
          <p:cNvSpPr txBox="1"/>
          <p:nvPr/>
        </p:nvSpPr>
        <p:spPr>
          <a:xfrm>
            <a:off x="5195246" y="5865552"/>
            <a:ext cx="7028450" cy="307777"/>
          </a:xfrm>
          <a:prstGeom prst="rect">
            <a:avLst/>
          </a:prstGeom>
          <a:noFill/>
        </p:spPr>
        <p:txBody>
          <a:bodyPr wrap="square">
            <a:spAutoFit/>
          </a:bodyPr>
          <a:lstStyle/>
          <a:p>
            <a:pPr algn="ctr"/>
            <a:r>
              <a:rPr lang="en-GB" sz="1400" dirty="0"/>
              <a:t>This feature is rolling out in December.</a:t>
            </a:r>
            <a:endParaRPr lang="en-US" sz="1000" noProof="0" dirty="0"/>
          </a:p>
        </p:txBody>
      </p:sp>
    </p:spTree>
    <p:extLst>
      <p:ext uri="{BB962C8B-B14F-4D97-AF65-F5344CB8AC3E}">
        <p14:creationId xmlns:p14="http://schemas.microsoft.com/office/powerpoint/2010/main" val="1440788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79167E-6 1.11111E-6 L -4.791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3F22-87CC-7925-F3C0-D32EEFB433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18AFC-102A-21F7-1CD4-074F0B7A51C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US" b="1" noProof="0" dirty="0">
                <a:gradFill>
                  <a:gsLst>
                    <a:gs pos="971">
                      <a:srgbClr val="2897CE"/>
                    </a:gs>
                    <a:gs pos="100000">
                      <a:srgbClr val="8678D6"/>
                    </a:gs>
                  </a:gsLst>
                  <a:lin ang="2700000" scaled="0"/>
                </a:gradFill>
                <a:latin typeface="Segoe UI Semibold"/>
                <a:cs typeface="Segoe UI Semibold"/>
              </a:rPr>
              <a:t>Organization images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AEB19D-C546-CBA8-9984-B5612CE98CAB}"/>
              </a:ext>
              <a:ext uri="{C183D7F6-B498-43B3-948B-1728B52AA6E4}">
                <adec:decorative xmlns:adec="http://schemas.microsoft.com/office/drawing/2017/decorative" val="1"/>
              </a:ext>
            </a:extLst>
          </p:cNvPr>
          <p:cNvSpPr txBox="1"/>
          <p:nvPr/>
        </p:nvSpPr>
        <p:spPr>
          <a:xfrm>
            <a:off x="5340821" y="1162342"/>
            <a:ext cx="6600824"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5001810-5E09-E682-7172-FAAE294776D3}"/>
              </a:ext>
            </a:extLst>
          </p:cNvPr>
          <p:cNvSpPr txBox="1">
            <a:spLocks/>
          </p:cNvSpPr>
          <p:nvPr/>
        </p:nvSpPr>
        <p:spPr>
          <a:xfrm>
            <a:off x="517602" y="1136648"/>
            <a:ext cx="462527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Organization Images in PowerPoint provides quick access to company-approved visuals, ensuring consistency and professionalism in presentations.</a:t>
            </a:r>
          </a:p>
          <a:p>
            <a:pPr marL="0" indent="0" fontAlgn="t">
              <a:buNone/>
            </a:pPr>
            <a:endParaRPr lang="en-GB" sz="1600" dirty="0"/>
          </a:p>
          <a:p>
            <a:pPr fontAlgn="t"/>
            <a:r>
              <a:rPr lang="en-GB" sz="1600" b="1" dirty="0"/>
              <a:t>Integrated Asset Library</a:t>
            </a:r>
            <a:br>
              <a:rPr lang="en-GB" sz="1600" dirty="0"/>
            </a:br>
            <a:r>
              <a:rPr lang="en-GB" sz="1600" dirty="0"/>
              <a:t>Connects to your organization’s image sources for logos, icons, and photos.</a:t>
            </a:r>
          </a:p>
          <a:p>
            <a:pPr fontAlgn="t"/>
            <a:endParaRPr lang="en-GB" sz="1600" dirty="0"/>
          </a:p>
          <a:p>
            <a:pPr fontAlgn="t"/>
            <a:r>
              <a:rPr lang="en-GB" sz="1600" b="1" dirty="0"/>
              <a:t>Easy Access in PowerPoint</a:t>
            </a:r>
            <a:br>
              <a:rPr lang="en-GB" sz="1600" dirty="0"/>
            </a:br>
            <a:r>
              <a:rPr lang="en-GB" sz="1600" dirty="0"/>
              <a:t>Available under </a:t>
            </a:r>
            <a:r>
              <a:rPr lang="en-GB" sz="1600" b="1" dirty="0"/>
              <a:t>Insert &gt; Picture &gt; Organization Images</a:t>
            </a:r>
            <a:r>
              <a:rPr lang="en-GB" sz="1600" dirty="0"/>
              <a:t> for instant use.</a:t>
            </a:r>
          </a:p>
          <a:p>
            <a:pPr fontAlgn="t"/>
            <a:endParaRPr lang="en-GB" sz="1600" dirty="0"/>
          </a:p>
          <a:p>
            <a:pPr fontAlgn="t"/>
            <a:r>
              <a:rPr lang="en-GB" sz="1600" b="1" dirty="0"/>
              <a:t>Streamlines Brand Consistency</a:t>
            </a:r>
            <a:br>
              <a:rPr lang="en-GB" sz="1600" dirty="0"/>
            </a:br>
            <a:r>
              <a:rPr lang="en-GB" sz="1600" dirty="0"/>
              <a:t>Helps teams create polished, on-brand presentations without searching externally.</a:t>
            </a:r>
          </a:p>
        </p:txBody>
      </p:sp>
      <p:sp>
        <p:nvSpPr>
          <p:cNvPr id="19" name="TextBox 18">
            <a:extLst>
              <a:ext uri="{FF2B5EF4-FFF2-40B4-BE49-F238E27FC236}">
                <a16:creationId xmlns:a16="http://schemas.microsoft.com/office/drawing/2014/main" id="{9C6A8B11-8BCD-EF6B-7DDB-8890DFE4A8B1}"/>
              </a:ext>
            </a:extLst>
          </p:cNvPr>
          <p:cNvSpPr txBox="1"/>
          <p:nvPr/>
        </p:nvSpPr>
        <p:spPr>
          <a:xfrm>
            <a:off x="5983933" y="94274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Organization images</a:t>
            </a:r>
          </a:p>
        </p:txBody>
      </p:sp>
      <p:pic>
        <p:nvPicPr>
          <p:cNvPr id="3" name="Picture 2" descr="A PowerPoint presentation adding  brand approved images quickly and easily in PowerPoint.">
            <a:extLst>
              <a:ext uri="{FF2B5EF4-FFF2-40B4-BE49-F238E27FC236}">
                <a16:creationId xmlns:a16="http://schemas.microsoft.com/office/drawing/2014/main" id="{26B90A74-6E65-F0AF-ADB2-8DEC1B46DDDC}"/>
              </a:ext>
            </a:extLst>
          </p:cNvPr>
          <p:cNvPicPr>
            <a:picLocks noChangeAspect="1"/>
          </p:cNvPicPr>
          <p:nvPr/>
        </p:nvPicPr>
        <p:blipFill>
          <a:blip r:embed="rId3"/>
          <a:stretch>
            <a:fillRect/>
          </a:stretch>
        </p:blipFill>
        <p:spPr>
          <a:xfrm>
            <a:off x="5635356" y="1633295"/>
            <a:ext cx="6081047" cy="3591409"/>
          </a:xfrm>
          <a:prstGeom prst="rect">
            <a:avLst/>
          </a:prstGeom>
        </p:spPr>
      </p:pic>
      <p:sp>
        <p:nvSpPr>
          <p:cNvPr id="10" name="TextBox 9">
            <a:extLst>
              <a:ext uri="{FF2B5EF4-FFF2-40B4-BE49-F238E27FC236}">
                <a16:creationId xmlns:a16="http://schemas.microsoft.com/office/drawing/2014/main" id="{453556C4-DA6A-8954-E51A-ED757CC0930C}"/>
              </a:ext>
            </a:extLst>
          </p:cNvPr>
          <p:cNvSpPr txBox="1"/>
          <p:nvPr/>
        </p:nvSpPr>
        <p:spPr>
          <a:xfrm>
            <a:off x="5566056" y="5232807"/>
            <a:ext cx="6150347" cy="523220"/>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November on the web, and is rolling out in December on Windows desktop and Mac</a:t>
            </a:r>
            <a:r>
              <a:rPr lang="en-GB" sz="1400" dirty="0">
                <a:solidFill>
                  <a:srgbClr val="7030A0"/>
                </a:solidFill>
              </a:rPr>
              <a:t>.</a:t>
            </a:r>
            <a:endParaRPr lang="en-US" sz="900" noProof="0" dirty="0">
              <a:solidFill>
                <a:srgbClr val="7030A0"/>
              </a:solidFill>
            </a:endParaRPr>
          </a:p>
        </p:txBody>
      </p:sp>
    </p:spTree>
    <p:extLst>
      <p:ext uri="{BB962C8B-B14F-4D97-AF65-F5344CB8AC3E}">
        <p14:creationId xmlns:p14="http://schemas.microsoft.com/office/powerpoint/2010/main" val="3225560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95833E-6 1.11111E-6 L -3.958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1178983" y="3421793"/>
            <a:ext cx="9144000" cy="498598"/>
          </a:xfrm>
        </p:spPr>
        <p:txBody>
          <a:bodyPr/>
          <a:lstStyle/>
          <a:p>
            <a:r>
              <a:rPr lang="en-US" noProof="0" dirty="0"/>
              <a:t>Agents</a:t>
            </a:r>
          </a:p>
        </p:txBody>
      </p:sp>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9016C-2D95-F6FE-EA1E-9E4D6EDFDE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C14B310-0C1C-48A8-35E0-7BBCA6C3934D}"/>
              </a:ext>
              <a:ext uri="{C183D7F6-B498-43B3-948B-1728B52AA6E4}">
                <adec:decorative xmlns:adec="http://schemas.microsoft.com/office/drawing/2017/decorative" val="1"/>
              </a:ext>
            </a:extLst>
          </p:cNvPr>
          <p:cNvSpPr txBox="1"/>
          <p:nvPr/>
        </p:nvSpPr>
        <p:spPr>
          <a:xfrm>
            <a:off x="5223227" y="1365899"/>
            <a:ext cx="6761746" cy="503553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 name="Title 1">
            <a:extLst>
              <a:ext uri="{FF2B5EF4-FFF2-40B4-BE49-F238E27FC236}">
                <a16:creationId xmlns:a16="http://schemas.microsoft.com/office/drawing/2014/main" id="{3198A83D-09BB-FA42-3BA6-6B190A404E61}"/>
              </a:ext>
            </a:extLst>
          </p:cNvPr>
          <p:cNvSpPr>
            <a:spLocks noGrp="1"/>
          </p:cNvSpPr>
          <p:nvPr>
            <p:ph type="title"/>
          </p:nvPr>
        </p:nvSpPr>
        <p:spPr>
          <a:xfrm>
            <a:off x="356458" y="456563"/>
            <a:ext cx="11788498" cy="387798"/>
          </a:xfrm>
        </p:spPr>
        <p:txBody>
          <a:bodyPr/>
          <a:lstStyle/>
          <a:p>
            <a:pPr defTabSz="914400" fontAlgn="base">
              <a:lnSpc>
                <a:spcPct val="90000"/>
              </a:lnSpc>
              <a:spcAft>
                <a:spcPct val="0"/>
              </a:spcAft>
            </a:pPr>
            <a:r>
              <a:rPr lang="en-US" sz="2800" b="1" noProof="0" dirty="0">
                <a:gradFill>
                  <a:gsLst>
                    <a:gs pos="971">
                      <a:srgbClr val="2897CE"/>
                    </a:gs>
                    <a:gs pos="100000">
                      <a:srgbClr val="8678D6"/>
                    </a:gs>
                  </a:gsLst>
                  <a:lin ang="2700000" scaled="0"/>
                </a:gradFill>
                <a:latin typeface="Segoe UI Semibold"/>
                <a:cs typeface="Segoe UI Semibold"/>
              </a:rPr>
              <a:t>New agents available: </a:t>
            </a:r>
            <a:r>
              <a:rPr lang="en-US" sz="2800" b="1" i="1" noProof="0" dirty="0">
                <a:gradFill>
                  <a:gsLst>
                    <a:gs pos="971">
                      <a:srgbClr val="2897CE"/>
                    </a:gs>
                    <a:gs pos="100000">
                      <a:srgbClr val="8678D6"/>
                    </a:gs>
                  </a:gsLst>
                  <a:lin ang="2700000" scaled="0"/>
                </a:gradFill>
                <a:latin typeface="Segoe UI Semibold"/>
                <a:cs typeface="Segoe UI Semibold"/>
              </a:rPr>
              <a:t>People Agent</a:t>
            </a:r>
          </a:p>
        </p:txBody>
      </p:sp>
      <p:sp>
        <p:nvSpPr>
          <p:cNvPr id="12" name="Text Placeholder 4">
            <a:extLst>
              <a:ext uri="{FF2B5EF4-FFF2-40B4-BE49-F238E27FC236}">
                <a16:creationId xmlns:a16="http://schemas.microsoft.com/office/drawing/2014/main" id="{F8763B44-98BB-0827-DB2B-6B21696FE031}"/>
              </a:ext>
            </a:extLst>
          </p:cNvPr>
          <p:cNvSpPr txBox="1">
            <a:spLocks/>
          </p:cNvSpPr>
          <p:nvPr/>
        </p:nvSpPr>
        <p:spPr>
          <a:xfrm>
            <a:off x="356457" y="1142188"/>
            <a:ext cx="4653577" cy="517064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2400"/>
              </a:spcBef>
              <a:spcAft>
                <a:spcPts val="0"/>
              </a:spcAft>
              <a:buClr>
                <a:schemeClr val="tx1"/>
              </a:buClr>
              <a:buSzPct val="90000"/>
              <a:buFont typeface="Wingdings" panose="05000000000000000000" pitchFamily="2" charset="2"/>
              <a:buNone/>
              <a:tabLst/>
              <a:defRPr sz="2000" b="0" kern="1200" spc="0" baseline="0">
                <a:solidFill>
                  <a:schemeClr val="tx1"/>
                </a:soli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noProof="0" dirty="0"/>
              <a:t>Find colleagues and build connections faster with AI.</a:t>
            </a:r>
          </a:p>
          <a:p>
            <a:pPr marL="285750" indent="-285750">
              <a:buFont typeface="Arial" panose="020B0604020202020204" pitchFamily="34" charset="0"/>
              <a:buChar char="•"/>
            </a:pPr>
            <a:r>
              <a:rPr lang="en-US" sz="1800" b="1" noProof="0" dirty="0"/>
              <a:t>Smart Search</a:t>
            </a:r>
            <a:br>
              <a:rPr lang="en-US" sz="1800" noProof="0" dirty="0"/>
            </a:br>
            <a:r>
              <a:rPr lang="en-US" sz="1800" noProof="0" dirty="0"/>
              <a:t>Locate people by role or skill and view top collaborators in one place.</a:t>
            </a:r>
          </a:p>
          <a:p>
            <a:pPr marL="285750" indent="-285750">
              <a:buFont typeface="Arial" panose="020B0604020202020204" pitchFamily="34" charset="0"/>
              <a:buChar char="•"/>
            </a:pPr>
            <a:r>
              <a:rPr lang="en-US" sz="1800" b="1" noProof="0" dirty="0"/>
              <a:t>Guided Experience</a:t>
            </a:r>
            <a:br>
              <a:rPr lang="en-US" sz="1800" noProof="0" dirty="0"/>
            </a:br>
            <a:r>
              <a:rPr lang="en-US" sz="1800" noProof="0" dirty="0"/>
              <a:t>Suggested prompts tailored to your role, communication patterns, and history.</a:t>
            </a:r>
          </a:p>
          <a:p>
            <a:pPr marL="285750" indent="-285750">
              <a:buFont typeface="Arial" panose="020B0604020202020204" pitchFamily="34" charset="0"/>
              <a:buChar char="•"/>
            </a:pPr>
            <a:r>
              <a:rPr lang="en-US" sz="1800" b="1" noProof="0" dirty="0"/>
              <a:t>Relationship Building</a:t>
            </a:r>
            <a:br>
              <a:rPr lang="en-US" sz="1800" noProof="0" dirty="0"/>
            </a:br>
            <a:r>
              <a:rPr lang="en-US" sz="1800" noProof="0" dirty="0"/>
              <a:t>Spend less time searching and more time collaborating effectively.</a:t>
            </a:r>
          </a:p>
          <a:p>
            <a:pPr marL="285750" indent="-285750">
              <a:buFont typeface="Arial" panose="020B0604020202020204" pitchFamily="34" charset="0"/>
              <a:buChar char="•"/>
            </a:pPr>
            <a:r>
              <a:rPr lang="en-US" sz="1800" b="1" noProof="0" dirty="0"/>
              <a:t>Availability</a:t>
            </a:r>
            <a:br>
              <a:rPr lang="en-US" sz="1800" noProof="0" dirty="0"/>
            </a:br>
            <a:r>
              <a:rPr lang="en-GB" sz="1800" noProof="0" dirty="0"/>
              <a:t>This agent rolled out to the Frontier program in November.</a:t>
            </a:r>
            <a:endParaRPr lang="en-US" sz="1800" noProof="0" dirty="0"/>
          </a:p>
        </p:txBody>
      </p:sp>
      <p:sp>
        <p:nvSpPr>
          <p:cNvPr id="5" name="TextBox 4">
            <a:extLst>
              <a:ext uri="{FF2B5EF4-FFF2-40B4-BE49-F238E27FC236}">
                <a16:creationId xmlns:a16="http://schemas.microsoft.com/office/drawing/2014/main" id="{6AD9C902-2CA4-4586-45F1-BDE80E6C1AAF}"/>
              </a:ext>
            </a:extLst>
          </p:cNvPr>
          <p:cNvSpPr txBox="1"/>
          <p:nvPr/>
        </p:nvSpPr>
        <p:spPr>
          <a:xfrm>
            <a:off x="6096000" y="1144300"/>
            <a:ext cx="5111498"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panose="020B0502040204020203" pitchFamily="34" charset="0"/>
                <a:cs typeface="Segoe UI Semibold" panose="020B0502040204020203" pitchFamily="34" charset="0"/>
              </a:rPr>
              <a:t>Make connections effortlessly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a:extLst>
              <a:ext uri="{FF2B5EF4-FFF2-40B4-BE49-F238E27FC236}">
                <a16:creationId xmlns:a16="http://schemas.microsoft.com/office/drawing/2014/main" id="{A386DEB9-9ED6-60E8-CD17-4C25688203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36420" y="1667655"/>
            <a:ext cx="6335360" cy="4094496"/>
          </a:xfrm>
          <a:prstGeom prst="rect">
            <a:avLst/>
          </a:prstGeom>
        </p:spPr>
      </p:pic>
      <p:sp>
        <p:nvSpPr>
          <p:cNvPr id="7" name="TextBox 6">
            <a:extLst>
              <a:ext uri="{FF2B5EF4-FFF2-40B4-BE49-F238E27FC236}">
                <a16:creationId xmlns:a16="http://schemas.microsoft.com/office/drawing/2014/main" id="{340760A4-5D52-EDE1-7E75-6281B3E0B537}"/>
              </a:ext>
            </a:extLst>
          </p:cNvPr>
          <p:cNvSpPr txBox="1"/>
          <p:nvPr/>
        </p:nvSpPr>
        <p:spPr>
          <a:xfrm>
            <a:off x="5616927" y="5820184"/>
            <a:ext cx="6069644" cy="523220"/>
          </a:xfrm>
          <a:prstGeom prst="rect">
            <a:avLst/>
          </a:prstGeom>
          <a:noFill/>
        </p:spPr>
        <p:txBody>
          <a:bodyPr wrap="square">
            <a:spAutoFit/>
          </a:bodyPr>
          <a:lstStyle/>
          <a:p>
            <a:pPr algn="ctr"/>
            <a:r>
              <a:rPr lang="en-US" sz="1400" noProof="0" dirty="0">
                <a:solidFill>
                  <a:srgbClr val="7030A0"/>
                </a:solidFill>
                <a:hlinkClick r:id="rId4">
                  <a:extLst>
                    <a:ext uri="{A12FA001-AC4F-418D-AE19-62706E023703}">
                      <ahyp:hlinkClr xmlns:ahyp="http://schemas.microsoft.com/office/drawing/2018/hyperlinkcolor" val="tx"/>
                    </a:ext>
                  </a:extLst>
                </a:hlinkClick>
              </a:rPr>
              <a:t>Introducing new Microsoft 365 Copilot agents to drive workforce transformation | Microsoft Community Hub</a:t>
            </a:r>
            <a:endParaRPr lang="en-US" sz="1400" noProof="0" dirty="0">
              <a:solidFill>
                <a:srgbClr val="7030A0"/>
              </a:solidFill>
            </a:endParaRPr>
          </a:p>
        </p:txBody>
      </p:sp>
    </p:spTree>
    <p:extLst>
      <p:ext uri="{BB962C8B-B14F-4D97-AF65-F5344CB8AC3E}">
        <p14:creationId xmlns:p14="http://schemas.microsoft.com/office/powerpoint/2010/main" val="223960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100"/>
                                  </p:stCondLst>
                                  <p:childTnLst>
                                    <p:animMotion origin="layout" path="M 8.33333E-7 -3.7037E-6 L 8.33333E-7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84E93-E348-B63F-C123-D885255AC4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08A7F33-433C-42C1-EB9D-5A314D4E6E6B}"/>
              </a:ext>
              <a:ext uri="{C183D7F6-B498-43B3-948B-1728B52AA6E4}">
                <adec:decorative xmlns:adec="http://schemas.microsoft.com/office/drawing/2017/decorative" val="1"/>
              </a:ext>
            </a:extLst>
          </p:cNvPr>
          <p:cNvSpPr txBox="1"/>
          <p:nvPr/>
        </p:nvSpPr>
        <p:spPr>
          <a:xfrm>
            <a:off x="5467957" y="1365899"/>
            <a:ext cx="6517015" cy="47301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 name="Title 1">
            <a:extLst>
              <a:ext uri="{FF2B5EF4-FFF2-40B4-BE49-F238E27FC236}">
                <a16:creationId xmlns:a16="http://schemas.microsoft.com/office/drawing/2014/main" id="{04D4B75A-F9D6-8723-B312-59588C352560}"/>
              </a:ext>
            </a:extLst>
          </p:cNvPr>
          <p:cNvSpPr>
            <a:spLocks noGrp="1"/>
          </p:cNvSpPr>
          <p:nvPr>
            <p:ph type="title"/>
          </p:nvPr>
        </p:nvSpPr>
        <p:spPr>
          <a:xfrm>
            <a:off x="356458" y="456563"/>
            <a:ext cx="11788498" cy="387798"/>
          </a:xfrm>
        </p:spPr>
        <p:txBody>
          <a:bodyPr/>
          <a:lstStyle/>
          <a:p>
            <a:pPr defTabSz="914400" fontAlgn="base">
              <a:lnSpc>
                <a:spcPct val="90000"/>
              </a:lnSpc>
              <a:spcAft>
                <a:spcPct val="0"/>
              </a:spcAft>
            </a:pPr>
            <a:r>
              <a:rPr lang="en-US" sz="2800" b="1" noProof="0" dirty="0">
                <a:gradFill>
                  <a:gsLst>
                    <a:gs pos="971">
                      <a:srgbClr val="2897CE"/>
                    </a:gs>
                    <a:gs pos="100000">
                      <a:srgbClr val="8678D6"/>
                    </a:gs>
                  </a:gsLst>
                  <a:lin ang="2700000" scaled="0"/>
                </a:gradFill>
                <a:latin typeface="Segoe UI Semibold"/>
                <a:cs typeface="Segoe UI Semibold"/>
              </a:rPr>
              <a:t> </a:t>
            </a:r>
            <a:r>
              <a:rPr lang="en-US" b="1" dirty="0">
                <a:gradFill>
                  <a:gsLst>
                    <a:gs pos="971">
                      <a:srgbClr val="2897CE"/>
                    </a:gs>
                    <a:gs pos="100000">
                      <a:srgbClr val="8678D6"/>
                    </a:gs>
                  </a:gsLst>
                  <a:lin ang="2700000" scaled="0"/>
                </a:gradFill>
                <a:cs typeface="Segoe UI Semibold"/>
              </a:rPr>
              <a:t>New agents available: </a:t>
            </a:r>
            <a:r>
              <a:rPr lang="en-US" sz="2800" b="1" i="1" noProof="0" dirty="0">
                <a:gradFill>
                  <a:gsLst>
                    <a:gs pos="971">
                      <a:srgbClr val="2897CE"/>
                    </a:gs>
                    <a:gs pos="100000">
                      <a:srgbClr val="8678D6"/>
                    </a:gs>
                  </a:gsLst>
                  <a:lin ang="2700000" scaled="0"/>
                </a:gradFill>
                <a:latin typeface="Segoe UI Semibold"/>
                <a:cs typeface="Segoe UI Semibold"/>
              </a:rPr>
              <a:t>Learning agent</a:t>
            </a:r>
          </a:p>
        </p:txBody>
      </p:sp>
      <p:sp>
        <p:nvSpPr>
          <p:cNvPr id="12" name="Text Placeholder 4">
            <a:extLst>
              <a:ext uri="{FF2B5EF4-FFF2-40B4-BE49-F238E27FC236}">
                <a16:creationId xmlns:a16="http://schemas.microsoft.com/office/drawing/2014/main" id="{511107D9-48D6-1890-9927-7E0A8D23253E}"/>
              </a:ext>
            </a:extLst>
          </p:cNvPr>
          <p:cNvSpPr txBox="1">
            <a:spLocks/>
          </p:cNvSpPr>
          <p:nvPr/>
        </p:nvSpPr>
        <p:spPr>
          <a:xfrm>
            <a:off x="481439" y="1144300"/>
            <a:ext cx="4919984" cy="517064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2400"/>
              </a:spcBef>
              <a:spcAft>
                <a:spcPts val="0"/>
              </a:spcAft>
              <a:buClr>
                <a:schemeClr val="tx1"/>
              </a:buClr>
              <a:buSzPct val="90000"/>
              <a:buFont typeface="Wingdings" panose="05000000000000000000" pitchFamily="2" charset="2"/>
              <a:buNone/>
              <a:tabLst/>
              <a:defRPr sz="2000" b="0" kern="1200" spc="0" baseline="0">
                <a:solidFill>
                  <a:schemeClr val="tx1"/>
                </a:soli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noProof="0" dirty="0"/>
              <a:t>Personalized guidance for skill development and Copilot mastery.</a:t>
            </a:r>
          </a:p>
          <a:p>
            <a:pPr marL="285750" indent="-285750">
              <a:buFont typeface="Arial" panose="020B0604020202020204" pitchFamily="34" charset="0"/>
              <a:buChar char="•"/>
            </a:pPr>
            <a:r>
              <a:rPr lang="en-US" sz="1800" b="1" noProof="0" dirty="0"/>
              <a:t>Tailored Recommendations</a:t>
            </a:r>
            <a:br>
              <a:rPr lang="en-US" sz="1800" noProof="0" dirty="0"/>
            </a:br>
            <a:r>
              <a:rPr lang="en-US" sz="1800" noProof="0" dirty="0"/>
              <a:t>Suggests learning paths based on your role, tasks, and skills.</a:t>
            </a:r>
          </a:p>
          <a:p>
            <a:pPr marL="285750" indent="-285750">
              <a:buFont typeface="Arial" panose="020B0604020202020204" pitchFamily="34" charset="0"/>
              <a:buChar char="•"/>
            </a:pPr>
            <a:r>
              <a:rPr lang="en-US" sz="1800" b="1" noProof="0" dirty="0"/>
              <a:t>AI-Powered Role-Play</a:t>
            </a:r>
            <a:br>
              <a:rPr lang="en-US" sz="1800" noProof="0" dirty="0"/>
            </a:br>
            <a:r>
              <a:rPr lang="en-US" sz="1800" noProof="0" dirty="0"/>
              <a:t>For LinkedIn Learning users, practice real-world scenarios to build soft skills.</a:t>
            </a:r>
          </a:p>
          <a:p>
            <a:pPr marL="285750" indent="-285750">
              <a:buFont typeface="Arial" panose="020B0604020202020204" pitchFamily="34" charset="0"/>
              <a:buChar char="•"/>
            </a:pPr>
            <a:r>
              <a:rPr lang="en-US" sz="1800" b="1" noProof="0" dirty="0"/>
              <a:t>Empowers Employees</a:t>
            </a:r>
            <a:br>
              <a:rPr lang="en-US" sz="1800" noProof="0" dirty="0"/>
            </a:br>
            <a:r>
              <a:rPr lang="en-US" sz="1800" noProof="0" dirty="0"/>
              <a:t>Helps own skilling journey and maximize Copilot’s capabilities in daily workflows.</a:t>
            </a:r>
          </a:p>
          <a:p>
            <a:pPr marL="285750" indent="-285750">
              <a:buFont typeface="Arial" panose="020B0604020202020204" pitchFamily="34" charset="0"/>
              <a:buChar char="•"/>
            </a:pPr>
            <a:r>
              <a:rPr lang="en-US" sz="1800" b="1" noProof="0" dirty="0"/>
              <a:t>Availability</a:t>
            </a:r>
            <a:br>
              <a:rPr lang="en-US" sz="1800" noProof="0" dirty="0"/>
            </a:br>
            <a:r>
              <a:rPr lang="en-GB" sz="1800" noProof="0" dirty="0"/>
              <a:t>This agent rolled out to the Frontier program in November</a:t>
            </a:r>
            <a:endParaRPr lang="en-US" sz="1800" noProof="0" dirty="0"/>
          </a:p>
        </p:txBody>
      </p:sp>
      <p:sp>
        <p:nvSpPr>
          <p:cNvPr id="5" name="TextBox 4">
            <a:extLst>
              <a:ext uri="{FF2B5EF4-FFF2-40B4-BE49-F238E27FC236}">
                <a16:creationId xmlns:a16="http://schemas.microsoft.com/office/drawing/2014/main" id="{0808D2DD-EB03-D3ED-9889-6B9B9451B549}"/>
              </a:ext>
            </a:extLst>
          </p:cNvPr>
          <p:cNvSpPr txBox="1"/>
          <p:nvPr/>
        </p:nvSpPr>
        <p:spPr>
          <a:xfrm>
            <a:off x="6096000" y="1144300"/>
            <a:ext cx="5111498"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panose="020B0502040204020203" pitchFamily="34" charset="0"/>
                <a:cs typeface="Segoe UI Semibold" panose="020B0502040204020203" pitchFamily="34" charset="0"/>
              </a:rPr>
              <a:t>Stay ahead with personalized upskilling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ACE32EAF-77EC-FA19-55B2-498534A83031}"/>
              </a:ext>
            </a:extLst>
          </p:cNvPr>
          <p:cNvSpPr txBox="1"/>
          <p:nvPr/>
        </p:nvSpPr>
        <p:spPr>
          <a:xfrm>
            <a:off x="5558653" y="5442791"/>
            <a:ext cx="6186192" cy="523220"/>
          </a:xfrm>
          <a:prstGeom prst="rect">
            <a:avLst/>
          </a:prstGeom>
          <a:noFill/>
        </p:spPr>
        <p:txBody>
          <a:bodyPr wrap="square">
            <a:spAutoFit/>
          </a:bodyPr>
          <a:lstStyle/>
          <a:p>
            <a:pPr algn="ctr"/>
            <a:r>
              <a:rPr lang="en-US" sz="1400" noProof="0">
                <a:solidFill>
                  <a:srgbClr val="7030A0"/>
                </a:solidFill>
                <a:hlinkClick r:id="rId3">
                  <a:extLst>
                    <a:ext uri="{A12FA001-AC4F-418D-AE19-62706E023703}">
                      <ahyp:hlinkClr xmlns:ahyp="http://schemas.microsoft.com/office/drawing/2018/hyperlinkcolor" val="tx"/>
                    </a:ext>
                  </a:extLst>
                </a:hlinkClick>
              </a:rPr>
              <a:t>Introducing new Microsoft 365 Copilot agents to drive workforce transformation | Microsoft Community Hub</a:t>
            </a:r>
            <a:endParaRPr lang="en-US" sz="1400" noProof="0">
              <a:solidFill>
                <a:srgbClr val="7030A0"/>
              </a:solidFill>
            </a:endParaRPr>
          </a:p>
        </p:txBody>
      </p:sp>
      <p:pic>
        <p:nvPicPr>
          <p:cNvPr id="6" name="Picture 5">
            <a:extLst>
              <a:ext uri="{FF2B5EF4-FFF2-40B4-BE49-F238E27FC236}">
                <a16:creationId xmlns:a16="http://schemas.microsoft.com/office/drawing/2014/main" id="{17BD830C-9EFE-EAA5-CE2F-2449F7915E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15444" y="1824582"/>
            <a:ext cx="6022039" cy="3381124"/>
          </a:xfrm>
          <a:prstGeom prst="rect">
            <a:avLst/>
          </a:prstGeom>
        </p:spPr>
      </p:pic>
    </p:spTree>
    <p:extLst>
      <p:ext uri="{BB962C8B-B14F-4D97-AF65-F5344CB8AC3E}">
        <p14:creationId xmlns:p14="http://schemas.microsoft.com/office/powerpoint/2010/main" val="58917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100"/>
                                  </p:stCondLst>
                                  <p:childTnLst>
                                    <p:animMotion origin="layout" path="M 8.33333E-7 -3.7037E-6 L 8.33333E-7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EC4CF-A84C-CE9A-FF10-BCB8AF9EF11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5DB06E-30D2-7D10-F9E9-8766380D4C10}"/>
              </a:ext>
              <a:ext uri="{C183D7F6-B498-43B3-948B-1728B52AA6E4}">
                <adec:decorative xmlns:adec="http://schemas.microsoft.com/office/drawing/2017/decorative" val="1"/>
              </a:ext>
            </a:extLst>
          </p:cNvPr>
          <p:cNvSpPr txBox="1"/>
          <p:nvPr/>
        </p:nvSpPr>
        <p:spPr>
          <a:xfrm>
            <a:off x="5467957" y="1365899"/>
            <a:ext cx="6517015" cy="47301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2" name="Title 1">
            <a:extLst>
              <a:ext uri="{FF2B5EF4-FFF2-40B4-BE49-F238E27FC236}">
                <a16:creationId xmlns:a16="http://schemas.microsoft.com/office/drawing/2014/main" id="{2BAE1A51-B336-4F9E-1A33-CD7C9282AFDE}"/>
              </a:ext>
            </a:extLst>
          </p:cNvPr>
          <p:cNvSpPr>
            <a:spLocks noGrp="1"/>
          </p:cNvSpPr>
          <p:nvPr>
            <p:ph type="title"/>
          </p:nvPr>
        </p:nvSpPr>
        <p:spPr>
          <a:xfrm>
            <a:off x="356458" y="456563"/>
            <a:ext cx="11788498" cy="387798"/>
          </a:xfrm>
        </p:spPr>
        <p:txBody>
          <a:bodyPr/>
          <a:lstStyle/>
          <a:p>
            <a:pPr defTabSz="914400" fontAlgn="base">
              <a:lnSpc>
                <a:spcPct val="90000"/>
              </a:lnSpc>
              <a:spcAft>
                <a:spcPct val="0"/>
              </a:spcAft>
            </a:pPr>
            <a:r>
              <a:rPr lang="en-US" sz="2800" b="1" noProof="0">
                <a:gradFill>
                  <a:gsLst>
                    <a:gs pos="971">
                      <a:srgbClr val="2897CE"/>
                    </a:gs>
                    <a:gs pos="100000">
                      <a:srgbClr val="8678D6"/>
                    </a:gs>
                  </a:gsLst>
                  <a:lin ang="2700000" scaled="0"/>
                </a:gradFill>
                <a:latin typeface="Segoe UI Semibold"/>
                <a:cs typeface="Segoe UI Semibold"/>
              </a:rPr>
              <a:t>Workforce Insights agent</a:t>
            </a:r>
          </a:p>
        </p:txBody>
      </p:sp>
      <p:sp>
        <p:nvSpPr>
          <p:cNvPr id="12" name="Text Placeholder 4">
            <a:extLst>
              <a:ext uri="{FF2B5EF4-FFF2-40B4-BE49-F238E27FC236}">
                <a16:creationId xmlns:a16="http://schemas.microsoft.com/office/drawing/2014/main" id="{7B6D116F-7AEE-1C1D-90FF-7FB21A6D5E65}"/>
              </a:ext>
            </a:extLst>
          </p:cNvPr>
          <p:cNvSpPr txBox="1">
            <a:spLocks/>
          </p:cNvSpPr>
          <p:nvPr/>
        </p:nvSpPr>
        <p:spPr>
          <a:xfrm>
            <a:off x="356457" y="1142188"/>
            <a:ext cx="4919984" cy="517064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2400"/>
              </a:spcBef>
              <a:spcAft>
                <a:spcPts val="0"/>
              </a:spcAft>
              <a:buClr>
                <a:schemeClr val="tx1"/>
              </a:buClr>
              <a:buSzPct val="90000"/>
              <a:buFont typeface="Wingdings" panose="05000000000000000000" pitchFamily="2" charset="2"/>
              <a:buNone/>
              <a:tabLst/>
              <a:defRPr sz="2000" b="0" kern="1200" spc="0" baseline="0">
                <a:solidFill>
                  <a:schemeClr val="tx1"/>
                </a:soli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b="0" kern="1200" spc="0" baseline="0">
                <a:solidFill>
                  <a:schemeClr val="tx1"/>
                </a:soli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solidFill>
                  <a:schemeClr val="tx1"/>
                </a:soli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b="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noProof="0" dirty="0"/>
              <a:t>Smarter workforce planning powered by WorkIQ.</a:t>
            </a:r>
          </a:p>
          <a:p>
            <a:pPr marL="285750" indent="-285750">
              <a:buFont typeface="Arial" panose="020B0604020202020204" pitchFamily="34" charset="0"/>
              <a:buChar char="•"/>
            </a:pPr>
            <a:r>
              <a:rPr lang="en-US" sz="1800" b="1" noProof="0" dirty="0"/>
              <a:t>Dynamic Insights</a:t>
            </a:r>
            <a:br>
              <a:rPr lang="en-US" sz="1800" noProof="0" dirty="0"/>
            </a:br>
            <a:r>
              <a:rPr lang="en-US" sz="1800" noProof="0" dirty="0"/>
              <a:t>Provides real-time views of roles, locations, and levels for better decisions.</a:t>
            </a:r>
          </a:p>
          <a:p>
            <a:pPr marL="285750" indent="-285750">
              <a:buFont typeface="Arial" panose="020B0604020202020204" pitchFamily="34" charset="0"/>
              <a:buChar char="•"/>
            </a:pPr>
            <a:r>
              <a:rPr lang="en-US" sz="1800" b="1" noProof="0" dirty="0"/>
              <a:t>Actionable Prompts</a:t>
            </a:r>
            <a:br>
              <a:rPr lang="en-US" sz="1800" noProof="0" dirty="0"/>
            </a:br>
            <a:r>
              <a:rPr lang="en-US" sz="1800" noProof="0" dirty="0"/>
              <a:t>Suggests steps to rebalance teams, close skill gaps, and align with benchmarks.</a:t>
            </a:r>
          </a:p>
          <a:p>
            <a:pPr marL="285750" indent="-285750">
              <a:buFont typeface="Arial" panose="020B0604020202020204" pitchFamily="34" charset="0"/>
              <a:buChar char="•"/>
            </a:pPr>
            <a:r>
              <a:rPr lang="en-US" sz="1800" b="1" noProof="0" dirty="0"/>
              <a:t>Efficiency</a:t>
            </a:r>
            <a:br>
              <a:rPr lang="en-US" sz="1800" noProof="0" dirty="0"/>
            </a:br>
            <a:r>
              <a:rPr lang="en-US" sz="1800" noProof="0" dirty="0"/>
              <a:t>Eliminates manual org chart analysis—delivers insights in minutes.</a:t>
            </a:r>
          </a:p>
          <a:p>
            <a:pPr marL="285750" indent="-285750">
              <a:buFont typeface="Arial" panose="020B0604020202020204" pitchFamily="34" charset="0"/>
              <a:buChar char="•"/>
            </a:pPr>
            <a:r>
              <a:rPr lang="en-US" sz="1800" b="1" noProof="0" dirty="0"/>
              <a:t>Availability</a:t>
            </a:r>
            <a:br>
              <a:rPr lang="en-US" sz="1800" noProof="0" dirty="0"/>
            </a:br>
            <a:r>
              <a:rPr lang="en-GB" sz="1800" noProof="0" dirty="0"/>
              <a:t>This agent is rolling out to the Frontier program in December.</a:t>
            </a:r>
            <a:endParaRPr lang="en-US" sz="1800" noProof="0" dirty="0"/>
          </a:p>
        </p:txBody>
      </p:sp>
      <p:sp>
        <p:nvSpPr>
          <p:cNvPr id="5" name="TextBox 4">
            <a:extLst>
              <a:ext uri="{FF2B5EF4-FFF2-40B4-BE49-F238E27FC236}">
                <a16:creationId xmlns:a16="http://schemas.microsoft.com/office/drawing/2014/main" id="{C998E128-9849-86AF-0594-088516870661}"/>
              </a:ext>
            </a:extLst>
          </p:cNvPr>
          <p:cNvSpPr txBox="1"/>
          <p:nvPr/>
        </p:nvSpPr>
        <p:spPr>
          <a:xfrm>
            <a:off x="6096000" y="1144300"/>
            <a:ext cx="5111498"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panose="020B0502040204020203" pitchFamily="34" charset="0"/>
                <a:cs typeface="Segoe UI Semibold" panose="020B0502040204020203" pitchFamily="34" charset="0"/>
              </a:rPr>
              <a:t>Make informed workforce planning decisions </a:t>
            </a:r>
            <a:endPar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Video preview image">
            <a:extLst>
              <a:ext uri="{FF2B5EF4-FFF2-40B4-BE49-F238E27FC236}">
                <a16:creationId xmlns:a16="http://schemas.microsoft.com/office/drawing/2014/main" id="{E4205D5C-D579-D198-EBB8-B4C984298701}"/>
              </a:ext>
            </a:extLst>
          </p:cNvPr>
          <p:cNvPicPr>
            <a:picLocks noChangeAspect="1"/>
          </p:cNvPicPr>
          <p:nvPr/>
        </p:nvPicPr>
        <p:blipFill>
          <a:blip r:embed="rId3"/>
          <a:stretch>
            <a:fillRect/>
          </a:stretch>
        </p:blipFill>
        <p:spPr>
          <a:xfrm>
            <a:off x="5678464" y="1809096"/>
            <a:ext cx="6096000" cy="3429000"/>
          </a:xfrm>
          <a:prstGeom prst="rect">
            <a:avLst/>
          </a:prstGeom>
        </p:spPr>
      </p:pic>
      <p:sp>
        <p:nvSpPr>
          <p:cNvPr id="7" name="TextBox 6">
            <a:extLst>
              <a:ext uri="{FF2B5EF4-FFF2-40B4-BE49-F238E27FC236}">
                <a16:creationId xmlns:a16="http://schemas.microsoft.com/office/drawing/2014/main" id="{BFD0562E-22E5-EA95-7680-FE2F6FBC819C}"/>
              </a:ext>
            </a:extLst>
          </p:cNvPr>
          <p:cNvSpPr txBox="1"/>
          <p:nvPr/>
        </p:nvSpPr>
        <p:spPr>
          <a:xfrm>
            <a:off x="5740667" y="5405438"/>
            <a:ext cx="5971593" cy="523220"/>
          </a:xfrm>
          <a:prstGeom prst="rect">
            <a:avLst/>
          </a:prstGeom>
          <a:noFill/>
        </p:spPr>
        <p:txBody>
          <a:bodyPr wrap="square">
            <a:spAutoFit/>
          </a:bodyPr>
          <a:lstStyle/>
          <a:p>
            <a:pPr algn="ctr"/>
            <a:r>
              <a:rPr lang="en-US" sz="1400" noProof="0">
                <a:solidFill>
                  <a:srgbClr val="7030A0"/>
                </a:solidFill>
                <a:hlinkClick r:id="rId4">
                  <a:extLst>
                    <a:ext uri="{A12FA001-AC4F-418D-AE19-62706E023703}">
                      <ahyp:hlinkClr xmlns:ahyp="http://schemas.microsoft.com/office/drawing/2018/hyperlinkcolor" val="tx"/>
                    </a:ext>
                  </a:extLst>
                </a:hlinkClick>
              </a:rPr>
              <a:t>Introducing new Microsoft 365 Copilot agents to drive workforce transformation | Microsoft Community Hub</a:t>
            </a:r>
            <a:endParaRPr lang="en-US" sz="1400" noProof="0">
              <a:solidFill>
                <a:srgbClr val="7030A0"/>
              </a:solidFill>
            </a:endParaRPr>
          </a:p>
        </p:txBody>
      </p:sp>
    </p:spTree>
    <p:extLst>
      <p:ext uri="{BB962C8B-B14F-4D97-AF65-F5344CB8AC3E}">
        <p14:creationId xmlns:p14="http://schemas.microsoft.com/office/powerpoint/2010/main" val="1605975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100"/>
                                  </p:stCondLst>
                                  <p:childTnLst>
                                    <p:animMotion origin="layout" path="M 8.33333E-7 -3.7037E-6 L 8.33333E-7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08579-F66F-D1D9-72C4-3B8943CF91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A6356-13E2-FF30-368D-3D143CEBD85C}"/>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US" b="1" noProof="0" dirty="0">
                <a:gradFill>
                  <a:gsLst>
                    <a:gs pos="971">
                      <a:srgbClr val="2897CE"/>
                    </a:gs>
                    <a:gs pos="100000">
                      <a:srgbClr val="8678D6"/>
                    </a:gs>
                  </a:gsLst>
                  <a:lin ang="2700000" scaled="0"/>
                </a:gradFill>
                <a:latin typeface="Segoe UI Semibold"/>
                <a:cs typeface="Segoe UI Semibold"/>
              </a:rPr>
              <a:t>Surveys Agent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A8953819-94C6-D212-9924-39A63605F933}"/>
              </a:ext>
              <a:ext uri="{C183D7F6-B498-43B3-948B-1728B52AA6E4}">
                <adec:decorative xmlns:adec="http://schemas.microsoft.com/office/drawing/2017/decorative" val="1"/>
              </a:ext>
            </a:extLst>
          </p:cNvPr>
          <p:cNvSpPr txBox="1"/>
          <p:nvPr/>
        </p:nvSpPr>
        <p:spPr>
          <a:xfrm>
            <a:off x="5368116" y="1503564"/>
            <a:ext cx="6600824"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E0AD78F-3209-2360-722E-E4D81ED3FEE7}"/>
              </a:ext>
            </a:extLst>
          </p:cNvPr>
          <p:cNvSpPr txBox="1">
            <a:spLocks/>
          </p:cNvSpPr>
          <p:nvPr/>
        </p:nvSpPr>
        <p:spPr>
          <a:xfrm>
            <a:off x="517602" y="1136648"/>
            <a:ext cx="485051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b="1" dirty="0"/>
              <a:t>All-in-One Survey Solution</a:t>
            </a:r>
            <a:br>
              <a:rPr lang="en-GB" sz="1800" dirty="0"/>
            </a:br>
            <a:r>
              <a:rPr lang="en-GB" sz="1800" dirty="0"/>
              <a:t>Combines survey creation, distribution, and feedback analysis into one conversational experience.</a:t>
            </a:r>
          </a:p>
          <a:p>
            <a:endParaRPr lang="en-GB" sz="1800" dirty="0"/>
          </a:p>
          <a:p>
            <a:r>
              <a:rPr lang="en-GB" sz="1800" b="1" dirty="0"/>
              <a:t>Pre-Built &amp; Ready to Use</a:t>
            </a:r>
            <a:br>
              <a:rPr lang="en-GB" sz="1800" dirty="0"/>
            </a:br>
            <a:r>
              <a:rPr lang="en-GB" sz="1800" dirty="0"/>
              <a:t>Designed to simplify scenarios like training feedback, employee satisfaction, and customer research.</a:t>
            </a:r>
          </a:p>
          <a:p>
            <a:endParaRPr lang="en-GB" sz="1800" dirty="0"/>
          </a:p>
          <a:p>
            <a:r>
              <a:rPr lang="en-GB" sz="1800" b="1" dirty="0"/>
              <a:t>Streamlined Workflow</a:t>
            </a:r>
            <a:br>
              <a:rPr lang="en-GB" sz="1800" dirty="0"/>
            </a:br>
            <a:r>
              <a:rPr lang="en-GB" sz="1800" dirty="0"/>
              <a:t>Removes the need for multiple tools, saving time and reducing complexity.</a:t>
            </a:r>
          </a:p>
          <a:p>
            <a:endParaRPr lang="en-GB" sz="1800" dirty="0"/>
          </a:p>
          <a:p>
            <a:r>
              <a:rPr lang="en-GB" sz="1800" b="1" dirty="0"/>
              <a:t>Personal Survey Expert</a:t>
            </a:r>
            <a:br>
              <a:rPr lang="en-GB" sz="1800" dirty="0"/>
            </a:br>
            <a:r>
              <a:rPr lang="en-GB" sz="1800" dirty="0"/>
              <a:t>Guides users through every step, from drafting questions to interpreting results.</a:t>
            </a:r>
          </a:p>
        </p:txBody>
      </p:sp>
      <p:sp>
        <p:nvSpPr>
          <p:cNvPr id="19" name="TextBox 18">
            <a:extLst>
              <a:ext uri="{FF2B5EF4-FFF2-40B4-BE49-F238E27FC236}">
                <a16:creationId xmlns:a16="http://schemas.microsoft.com/office/drawing/2014/main" id="{08203D27-F2C6-FD84-7AC3-31C1FAC767B8}"/>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Surveys Agent</a:t>
            </a:r>
          </a:p>
        </p:txBody>
      </p:sp>
      <p:pic>
        <p:nvPicPr>
          <p:cNvPr id="6" name="Picture 5" descr="Surveys Agent interface with search bar and quick survey options in Copilot Chat.">
            <a:extLst>
              <a:ext uri="{FF2B5EF4-FFF2-40B4-BE49-F238E27FC236}">
                <a16:creationId xmlns:a16="http://schemas.microsoft.com/office/drawing/2014/main" id="{36D0B1EF-10E5-E3B7-F829-04C78492B644}"/>
              </a:ext>
            </a:extLst>
          </p:cNvPr>
          <p:cNvPicPr>
            <a:picLocks noChangeAspect="1"/>
          </p:cNvPicPr>
          <p:nvPr/>
        </p:nvPicPr>
        <p:blipFill>
          <a:blip r:embed="rId3"/>
          <a:stretch>
            <a:fillRect/>
          </a:stretch>
        </p:blipFill>
        <p:spPr>
          <a:xfrm>
            <a:off x="5457472" y="2060664"/>
            <a:ext cx="6422099" cy="3609549"/>
          </a:xfrm>
          <a:prstGeom prst="rect">
            <a:avLst/>
          </a:prstGeom>
        </p:spPr>
      </p:pic>
      <p:sp>
        <p:nvSpPr>
          <p:cNvPr id="10" name="TextBox 9">
            <a:extLst>
              <a:ext uri="{FF2B5EF4-FFF2-40B4-BE49-F238E27FC236}">
                <a16:creationId xmlns:a16="http://schemas.microsoft.com/office/drawing/2014/main" id="{38354525-C320-1BA9-BFED-3E5C92045A11}"/>
              </a:ext>
            </a:extLst>
          </p:cNvPr>
          <p:cNvSpPr txBox="1"/>
          <p:nvPr/>
        </p:nvSpPr>
        <p:spPr>
          <a:xfrm>
            <a:off x="5593349" y="5752780"/>
            <a:ext cx="6150347" cy="307777"/>
          </a:xfrm>
          <a:prstGeom prst="rect">
            <a:avLst/>
          </a:prstGeom>
          <a:noFill/>
        </p:spPr>
        <p:txBody>
          <a:bodyPr wrap="square">
            <a:spAutoFit/>
          </a:bodyPr>
          <a:lstStyle/>
          <a:p>
            <a:pPr algn="ctr"/>
            <a:r>
              <a:rPr lang="en-GB" sz="1400" dirty="0"/>
              <a:t>This agent </a:t>
            </a:r>
            <a:r>
              <a:rPr lang="en-GB" sz="1400" dirty="0">
                <a:solidFill>
                  <a:srgbClr val="7030A0"/>
                </a:solidFill>
                <a:hlinkClick r:id="rId4">
                  <a:extLst>
                    <a:ext uri="{A12FA001-AC4F-418D-AE19-62706E023703}">
                      <ahyp:hlinkClr xmlns:ahyp="http://schemas.microsoft.com/office/drawing/2018/hyperlinkcolor" val="tx"/>
                    </a:ext>
                  </a:extLst>
                </a:hlinkClick>
              </a:rPr>
              <a:t>rolled out in October.</a:t>
            </a:r>
            <a:endParaRPr lang="en-US" sz="1000" noProof="0" dirty="0">
              <a:solidFill>
                <a:srgbClr val="7030A0"/>
              </a:solidFill>
            </a:endParaRPr>
          </a:p>
        </p:txBody>
      </p:sp>
    </p:spTree>
    <p:extLst>
      <p:ext uri="{BB962C8B-B14F-4D97-AF65-F5344CB8AC3E}">
        <p14:creationId xmlns:p14="http://schemas.microsoft.com/office/powerpoint/2010/main" val="1041773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5BF2-1C18-4D55-E9BC-9C7C7E11E9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60491-5957-5372-4086-5CC8199DA0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2381CC-C182-08B1-DDC1-824D1F6DCBCC}"/>
              </a:ext>
              <a:ext uri="{C183D7F6-B498-43B3-948B-1728B52AA6E4}">
                <adec:decorative xmlns:adec="http://schemas.microsoft.com/office/drawing/2017/decorative" val="1"/>
              </a:ext>
            </a:extLst>
          </p:cNvPr>
          <p:cNvSpPr txBox="1"/>
          <p:nvPr/>
        </p:nvSpPr>
        <p:spPr>
          <a:xfrm>
            <a:off x="6410939" y="1328227"/>
            <a:ext cx="5699950"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E0DFCD3-4206-48DC-0816-C7DF984E6869}"/>
              </a:ext>
              <a:ext uri="{C183D7F6-B498-43B3-948B-1728B52AA6E4}">
                <adec:decorative xmlns:adec="http://schemas.microsoft.com/office/drawing/2017/decorative" val="1"/>
              </a:ext>
            </a:extLst>
          </p:cNvPr>
          <p:cNvSpPr txBox="1"/>
          <p:nvPr/>
        </p:nvSpPr>
        <p:spPr>
          <a:xfrm>
            <a:off x="156604" y="1328227"/>
            <a:ext cx="6097730"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D21D22A-4A2E-C45B-DA01-1CC71C270954}"/>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November + December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F14F86A4-3C4A-B9E2-8E83-E96C76E6E4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89350A8B-5495-94C4-A1FA-30D0F042765F}"/>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76798B32-ADA7-72FA-DCFA-C244D13FF8E3}"/>
              </a:ext>
            </a:extLst>
          </p:cNvPr>
          <p:cNvSpPr txBox="1"/>
          <p:nvPr/>
        </p:nvSpPr>
        <p:spPr>
          <a:xfrm>
            <a:off x="0" y="1393922"/>
            <a:ext cx="6254334"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reports and benchmarking for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Richer audit logs, baseline security mode, and organizational messages in Microsoft 365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Innovations in the SharePoint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Safeguards and remediations in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capabilities for AI admins from Ignite 2025</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Track Adoption Trends and Export Insights with Copilot and Agent Analytics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35BB99F8-4983-B9F3-781E-939D9976DFAF}"/>
              </a:ext>
              <a:ext uri="{C183D7F6-B498-43B3-948B-1728B52AA6E4}">
                <adec:decorative xmlns:adec="http://schemas.microsoft.com/office/drawing/2017/decorative" val="1"/>
              </a:ext>
            </a:extLst>
          </p:cNvPr>
          <p:cNvSpPr txBox="1"/>
          <p:nvPr/>
        </p:nvSpPr>
        <p:spPr>
          <a:xfrm>
            <a:off x="156605" y="4725050"/>
            <a:ext cx="6097730"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ABCE318-3C0E-F16E-F8FD-F0C935935B4F}"/>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F1BABFD2-5EE8-999E-3417-24F70A880D92}"/>
              </a:ext>
            </a:extLst>
          </p:cNvPr>
          <p:cNvSpPr txBox="1"/>
          <p:nvPr/>
        </p:nvSpPr>
        <p:spPr>
          <a:xfrm>
            <a:off x="0" y="4792668"/>
            <a:ext cx="6471409" cy="2123658"/>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New agents available</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People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Learning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Insight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Survey agent</a:t>
            </a:r>
          </a:p>
          <a:p>
            <a:pPr marL="742950" lvl="5" indent="-180000">
              <a:lnSpc>
                <a:spcPct val="150000"/>
              </a:lnSpc>
              <a:buFont typeface="Arial" panose="020B0604020202020204" pitchFamily="34" charset="0"/>
              <a:buChar char="•"/>
              <a:defRPr/>
            </a:pP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a:t>
            </a:r>
            <a:endParaRPr lang="en-GB" sz="1600" noProof="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features in Facilitator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Enhancements to Channel Agent</a:t>
            </a: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C61416EB-B728-4325-91D8-6EEB1431787E}"/>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135455C4-36E7-A385-AD14-E0DF62C509CD}"/>
              </a:ext>
            </a:extLst>
          </p:cNvPr>
          <p:cNvSpPr txBox="1"/>
          <p:nvPr/>
        </p:nvSpPr>
        <p:spPr>
          <a:xfrm>
            <a:off x="6471410" y="1475767"/>
            <a:ext cx="5435983" cy="494274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Work IQ enhancements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Improvements to quality and agent performance in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Updated navigation and search capabilities in the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Suggested references, student access, and OneNote availability for Copilot Notebooks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Unified experience, Entra authentication, agent update, and more for Copilot in Teams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Formula completion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Explanations and image editing for Copilot in PowerPoint</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07225E1-0E3E-8BDD-936C-102AF911F797}"/>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378057FC-03B6-5FCA-273C-7093A522881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96BF5DD0-FECD-1105-F39B-898E9F95C64E}"/>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77373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1815-6ED7-E886-8120-3AD11C3FC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7D798-C01F-FFAE-9BD0-B4CFAE1E1B99}"/>
              </a:ext>
            </a:extLst>
          </p:cNvPr>
          <p:cNvSpPr>
            <a:spLocks noGrp="1"/>
          </p:cNvSpPr>
          <p:nvPr>
            <p:ph type="title"/>
          </p:nvPr>
        </p:nvSpPr>
        <p:spPr>
          <a:xfrm>
            <a:off x="537461" y="370194"/>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New enhancements to Channel Agent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C4C39E5-44CE-5259-2F7F-CFF90EEF8064}"/>
              </a:ext>
              <a:ext uri="{C183D7F6-B498-43B3-948B-1728B52AA6E4}">
                <adec:decorative xmlns:adec="http://schemas.microsoft.com/office/drawing/2017/decorative" val="1"/>
              </a:ext>
            </a:extLst>
          </p:cNvPr>
          <p:cNvSpPr txBox="1"/>
          <p:nvPr/>
        </p:nvSpPr>
        <p:spPr>
          <a:xfrm>
            <a:off x="4969164" y="1136648"/>
            <a:ext cx="6999775" cy="485775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B4E4C22-33F5-10B6-452C-51272E589FFA}"/>
              </a:ext>
            </a:extLst>
          </p:cNvPr>
          <p:cNvSpPr txBox="1">
            <a:spLocks/>
          </p:cNvSpPr>
          <p:nvPr/>
        </p:nvSpPr>
        <p:spPr>
          <a:xfrm>
            <a:off x="436117" y="1039277"/>
            <a:ext cx="423047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Channel Agent now offers smarter, context‑aware support with new capabilities for generating status reports and workback plans directly in the channel.</a:t>
            </a:r>
          </a:p>
          <a:p>
            <a:pPr marL="0" indent="0" fontAlgn="t">
              <a:buNone/>
            </a:pPr>
            <a:endParaRPr lang="en-GB" sz="1600" dirty="0"/>
          </a:p>
          <a:p>
            <a:pPr fontAlgn="t"/>
            <a:r>
              <a:rPr lang="en-GB" sz="1600" b="1" dirty="0"/>
              <a:t>Smarter, Contextual Assistance</a:t>
            </a:r>
            <a:br>
              <a:rPr lang="en-GB" sz="1600" dirty="0"/>
            </a:br>
            <a:r>
              <a:rPr lang="en-GB" sz="1600" dirty="0"/>
              <a:t>Draws on conversations, files, and meetings to act as a domain expert.</a:t>
            </a:r>
          </a:p>
          <a:p>
            <a:pPr fontAlgn="t"/>
            <a:endParaRPr lang="en-GB" sz="1600" dirty="0"/>
          </a:p>
          <a:p>
            <a:pPr fontAlgn="t"/>
            <a:r>
              <a:rPr lang="en-GB" sz="1600" b="1" dirty="0"/>
              <a:t>Automatic Status Reports</a:t>
            </a:r>
            <a:br>
              <a:rPr lang="en-GB" sz="1600" dirty="0"/>
            </a:br>
            <a:r>
              <a:rPr lang="en-GB" sz="1600" dirty="0"/>
              <a:t>@mention the agent to instantly create and post status updates in the channel.</a:t>
            </a:r>
          </a:p>
          <a:p>
            <a:pPr fontAlgn="t"/>
            <a:endParaRPr lang="en-GB" sz="1600" dirty="0"/>
          </a:p>
          <a:p>
            <a:pPr fontAlgn="t"/>
            <a:r>
              <a:rPr lang="en-GB" sz="1600" b="1" dirty="0"/>
              <a:t>Easy Workback Plans</a:t>
            </a:r>
            <a:br>
              <a:rPr lang="en-GB" sz="1600" dirty="0"/>
            </a:br>
            <a:r>
              <a:rPr lang="en-GB" sz="1600" dirty="0"/>
              <a:t>Provide an objective and deadline to automatically generate a sequenced task plan before sending to Planner.</a:t>
            </a:r>
          </a:p>
        </p:txBody>
      </p:sp>
      <p:sp>
        <p:nvSpPr>
          <p:cNvPr id="19" name="TextBox 18">
            <a:extLst>
              <a:ext uri="{FF2B5EF4-FFF2-40B4-BE49-F238E27FC236}">
                <a16:creationId xmlns:a16="http://schemas.microsoft.com/office/drawing/2014/main" id="{E33E7EEA-9D1A-A8D3-9970-15BAC7D3E72D}"/>
              </a:ext>
            </a:extLst>
          </p:cNvPr>
          <p:cNvSpPr txBox="1"/>
          <p:nvPr/>
        </p:nvSpPr>
        <p:spPr>
          <a:xfrm>
            <a:off x="6011226" y="95947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New enhancements to Channel Agent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264BD6A0-4772-5C12-50B5-14006EFBD096}"/>
              </a:ext>
            </a:extLst>
          </p:cNvPr>
          <p:cNvSpPr txBox="1"/>
          <p:nvPr/>
        </p:nvSpPr>
        <p:spPr>
          <a:xfrm>
            <a:off x="5621529" y="5494806"/>
            <a:ext cx="6347410" cy="307777"/>
          </a:xfrm>
          <a:prstGeom prst="rect">
            <a:avLst/>
          </a:prstGeom>
          <a:noFill/>
        </p:spPr>
        <p:txBody>
          <a:bodyPr wrap="square">
            <a:spAutoFit/>
          </a:bodyPr>
          <a:lstStyle/>
          <a:p>
            <a:pPr algn="ctr"/>
            <a:r>
              <a:rPr lang="en-GB" sz="1400" dirty="0"/>
              <a:t>New enhancements </a:t>
            </a:r>
            <a:r>
              <a:rPr lang="en-GB" sz="1400" dirty="0">
                <a:solidFill>
                  <a:srgbClr val="7030A0"/>
                </a:solidFill>
                <a:hlinkClick r:id="rId3">
                  <a:extLst>
                    <a:ext uri="{A12FA001-AC4F-418D-AE19-62706E023703}">
                      <ahyp:hlinkClr xmlns:ahyp="http://schemas.microsoft.com/office/drawing/2018/hyperlinkcolor" val="tx"/>
                    </a:ext>
                  </a:extLst>
                </a:hlinkClick>
              </a:rPr>
              <a:t>rolled out to public preview in November</a:t>
            </a:r>
            <a:r>
              <a:rPr lang="en-GB" sz="1400" dirty="0">
                <a:solidFill>
                  <a:srgbClr val="7030A0"/>
                </a:solidFill>
              </a:rPr>
              <a:t>.</a:t>
            </a:r>
            <a:endParaRPr lang="en-US" sz="1100" noProof="0" dirty="0">
              <a:solidFill>
                <a:srgbClr val="7030A0"/>
              </a:solidFill>
            </a:endParaRPr>
          </a:p>
        </p:txBody>
      </p:sp>
      <p:pic>
        <p:nvPicPr>
          <p:cNvPr id="3" name="Picture 2">
            <a:extLst>
              <a:ext uri="{FF2B5EF4-FFF2-40B4-BE49-F238E27FC236}">
                <a16:creationId xmlns:a16="http://schemas.microsoft.com/office/drawing/2014/main" id="{7DFDEF29-A05E-0108-1D71-2A45653E0C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26761" y="1685277"/>
            <a:ext cx="6684579" cy="3760494"/>
          </a:xfrm>
          <a:prstGeom prst="rect">
            <a:avLst/>
          </a:prstGeom>
        </p:spPr>
      </p:pic>
    </p:spTree>
    <p:extLst>
      <p:ext uri="{BB962C8B-B14F-4D97-AF65-F5344CB8AC3E}">
        <p14:creationId xmlns:p14="http://schemas.microsoft.com/office/powerpoint/2010/main" val="1178054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5E-6 4.44444E-6 L 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815C-BB9E-8246-39D3-5E8FE5032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137B4-0F78-324E-ACDE-1E62E7405BC5}"/>
              </a:ext>
            </a:extLst>
          </p:cNvPr>
          <p:cNvSpPr>
            <a:spLocks noGrp="1"/>
          </p:cNvSpPr>
          <p:nvPr>
            <p:ph type="title"/>
          </p:nvPr>
        </p:nvSpPr>
        <p:spPr>
          <a:xfrm>
            <a:off x="555320" y="459612"/>
            <a:ext cx="112869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New features in Facilitator</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B9356E3-5B37-308A-8D33-237BFEFAB4DA}"/>
              </a:ext>
              <a:ext uri="{C183D7F6-B498-43B3-948B-1728B52AA6E4}">
                <adec:decorative xmlns:adec="http://schemas.microsoft.com/office/drawing/2017/decorative" val="1"/>
              </a:ext>
            </a:extLst>
          </p:cNvPr>
          <p:cNvSpPr txBox="1"/>
          <p:nvPr/>
        </p:nvSpPr>
        <p:spPr>
          <a:xfrm>
            <a:off x="5745706" y="1503564"/>
            <a:ext cx="6223233"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C8194AB-1A92-51E1-9E26-DF5EDD17275C}"/>
              </a:ext>
            </a:extLst>
          </p:cNvPr>
          <p:cNvSpPr txBox="1">
            <a:spLocks/>
          </p:cNvSpPr>
          <p:nvPr/>
        </p:nvSpPr>
        <p:spPr>
          <a:xfrm>
            <a:off x="442913" y="1070055"/>
            <a:ext cx="517608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Facilitator introduces new features to keep meetings focused and productive, combining context awareness with proactive support.</a:t>
            </a:r>
          </a:p>
          <a:p>
            <a:pPr marL="0" indent="0" fontAlgn="t">
              <a:buNone/>
            </a:pPr>
            <a:endParaRPr lang="en-GB" sz="1800" b="1" dirty="0"/>
          </a:p>
          <a:p>
            <a:pPr fontAlgn="t"/>
            <a:r>
              <a:rPr lang="en-GB" sz="1600" b="1" dirty="0"/>
              <a:t>Agenda Recognition &amp; Progress Tracker</a:t>
            </a:r>
            <a:br>
              <a:rPr lang="en-GB" sz="1600" dirty="0"/>
            </a:br>
            <a:r>
              <a:rPr lang="en-GB" sz="1600" dirty="0"/>
              <a:t>Detects agendas from chat, invites, or notes and builds a live tracker at the top of the meeting. </a:t>
            </a:r>
            <a:r>
              <a:rPr lang="en-GB" sz="1600" i="1" dirty="0"/>
              <a:t>(Rolled out in November)</a:t>
            </a:r>
            <a:endParaRPr lang="en-GB" sz="1600" dirty="0"/>
          </a:p>
          <a:p>
            <a:pPr fontAlgn="t"/>
            <a:r>
              <a:rPr lang="en-GB" sz="1600" b="1" dirty="0"/>
              <a:t>Proactive Participant Reminders</a:t>
            </a:r>
            <a:br>
              <a:rPr lang="en-GB" sz="1600" dirty="0"/>
            </a:br>
            <a:r>
              <a:rPr lang="en-GB" sz="1600" dirty="0"/>
              <a:t>If an invited person hasn’t joined and is mentioned twice, Facilitator pings them to join. </a:t>
            </a:r>
            <a:r>
              <a:rPr lang="en-GB" sz="1600" i="1" dirty="0"/>
              <a:t>(Rolling out in the new year)</a:t>
            </a:r>
            <a:endParaRPr lang="en-GB" sz="1600" dirty="0"/>
          </a:p>
          <a:p>
            <a:pPr fontAlgn="t"/>
            <a:r>
              <a:rPr lang="en-GB" sz="1600" b="1" dirty="0"/>
              <a:t>Document Drafting</a:t>
            </a:r>
            <a:br>
              <a:rPr lang="en-GB" sz="1600" dirty="0"/>
            </a:br>
            <a:r>
              <a:rPr lang="en-GB" sz="1600" dirty="0"/>
              <a:t>Creates Word or Loop documents from meeting discussions, shaping outputs like blogs, briefs, or whitepapers. </a:t>
            </a:r>
            <a:r>
              <a:rPr lang="en-GB" sz="1600" i="1" dirty="0"/>
              <a:t>(Rolled out in November)</a:t>
            </a:r>
            <a:endParaRPr lang="en-GB" sz="1600" dirty="0"/>
          </a:p>
          <a:p>
            <a:pPr fontAlgn="t"/>
            <a:r>
              <a:rPr lang="en-GB" sz="1600" b="1" dirty="0"/>
              <a:t>Task Capture &amp; Management</a:t>
            </a:r>
            <a:br>
              <a:rPr lang="en-GB" sz="1600" dirty="0"/>
            </a:br>
            <a:r>
              <a:rPr lang="en-GB" sz="1600" dirty="0"/>
              <a:t>Automatically captures tasks as mentioned and allows updates or reassignment via chat. </a:t>
            </a:r>
            <a:r>
              <a:rPr lang="en-GB" sz="1600" i="1" dirty="0"/>
              <a:t>(Rolled out in November)</a:t>
            </a:r>
            <a:endParaRPr lang="en-GB" sz="1600" dirty="0"/>
          </a:p>
        </p:txBody>
      </p:sp>
      <p:sp>
        <p:nvSpPr>
          <p:cNvPr id="19" name="TextBox 18">
            <a:extLst>
              <a:ext uri="{FF2B5EF4-FFF2-40B4-BE49-F238E27FC236}">
                <a16:creationId xmlns:a16="http://schemas.microsoft.com/office/drawing/2014/main" id="{4450948D-CBFC-540E-CC40-BE5D6478CA3D}"/>
              </a:ext>
            </a:extLst>
          </p:cNvPr>
          <p:cNvSpPr txBox="1"/>
          <p:nvPr/>
        </p:nvSpPr>
        <p:spPr>
          <a:xfrm>
            <a:off x="6282125" y="132284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New features in Facilitator</a:t>
            </a:r>
          </a:p>
        </p:txBody>
      </p:sp>
      <p:pic>
        <p:nvPicPr>
          <p:cNvPr id="3" name="Picture 2">
            <a:extLst>
              <a:ext uri="{FF2B5EF4-FFF2-40B4-BE49-F238E27FC236}">
                <a16:creationId xmlns:a16="http://schemas.microsoft.com/office/drawing/2014/main" id="{2600B6F8-553C-7CB3-ED26-80FCAE483F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80058" y="2069531"/>
            <a:ext cx="5554527" cy="3591816"/>
          </a:xfrm>
          <a:prstGeom prst="rect">
            <a:avLst/>
          </a:prstGeom>
        </p:spPr>
      </p:pic>
    </p:spTree>
    <p:extLst>
      <p:ext uri="{BB962C8B-B14F-4D97-AF65-F5344CB8AC3E}">
        <p14:creationId xmlns:p14="http://schemas.microsoft.com/office/powerpoint/2010/main" val="1035544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29167E-6 2.59259E-6 L -2.29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88FF0-806C-0FD0-0D6C-23BA5CBE1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83491-953D-0616-2C22-CE4B4BC5D596}"/>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US" b="1" noProof="0" dirty="0">
                <a:gradFill>
                  <a:gsLst>
                    <a:gs pos="971">
                      <a:srgbClr val="2897CE"/>
                    </a:gs>
                    <a:gs pos="100000">
                      <a:srgbClr val="8678D6"/>
                    </a:gs>
                  </a:gsLst>
                  <a:lin ang="2700000" scaled="0"/>
                </a:gradFill>
                <a:latin typeface="Segoe UI Semibold"/>
                <a:cs typeface="Segoe UI Semibold"/>
              </a:rPr>
              <a:t>Agent Mode in Word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792B8FE-A7D0-9349-BB51-BA12A11703C1}"/>
              </a:ext>
              <a:ext uri="{C183D7F6-B498-43B3-948B-1728B52AA6E4}">
                <adec:decorative xmlns:adec="http://schemas.microsoft.com/office/drawing/2017/decorative" val="1"/>
              </a:ext>
            </a:extLst>
          </p:cNvPr>
          <p:cNvSpPr txBox="1"/>
          <p:nvPr/>
        </p:nvSpPr>
        <p:spPr>
          <a:xfrm>
            <a:off x="4954137" y="1503564"/>
            <a:ext cx="7014803" cy="472375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F3A37E-ECBE-DE4C-8BBD-87234E08893D}"/>
              </a:ext>
            </a:extLst>
          </p:cNvPr>
          <p:cNvSpPr txBox="1">
            <a:spLocks/>
          </p:cNvSpPr>
          <p:nvPr/>
        </p:nvSpPr>
        <p:spPr>
          <a:xfrm>
            <a:off x="517602" y="1136648"/>
            <a:ext cx="430220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Mode in Word transforms document creation into an interactive, conversational experience, making writing faster and more engaging.</a:t>
            </a:r>
          </a:p>
          <a:p>
            <a:pPr marL="0" indent="0" fontAlgn="t">
              <a:buNone/>
            </a:pPr>
            <a:endParaRPr lang="en-GB" sz="1800" b="1" dirty="0"/>
          </a:p>
          <a:p>
            <a:pPr fontAlgn="t"/>
            <a:r>
              <a:rPr lang="en-GB" sz="1600" b="1" dirty="0"/>
              <a:t>Conversational Writing</a:t>
            </a:r>
            <a:br>
              <a:rPr lang="en-GB" sz="1600" dirty="0"/>
            </a:br>
            <a:r>
              <a:rPr lang="en-GB" sz="1600" dirty="0"/>
              <a:t>Users describe what they need, and Copilot drafts content, suggests refinements, and asks clarifying questions.</a:t>
            </a:r>
          </a:p>
          <a:p>
            <a:pPr fontAlgn="t"/>
            <a:endParaRPr lang="en-GB" sz="1600" dirty="0"/>
          </a:p>
          <a:p>
            <a:pPr fontAlgn="t"/>
            <a:r>
              <a:rPr lang="en-GB" sz="1600" b="1" dirty="0"/>
              <a:t>Smart Content Generation</a:t>
            </a:r>
            <a:br>
              <a:rPr lang="en-GB" sz="1600" dirty="0"/>
            </a:br>
            <a:r>
              <a:rPr lang="en-GB" sz="1600" dirty="0"/>
              <a:t>Finds relevant sources, applies Word’s native styles, and delivers polished formatting.</a:t>
            </a:r>
          </a:p>
          <a:p>
            <a:pPr fontAlgn="t"/>
            <a:endParaRPr lang="en-GB" sz="1600" dirty="0"/>
          </a:p>
          <a:p>
            <a:pPr fontAlgn="t"/>
            <a:r>
              <a:rPr lang="en-GB" sz="1600" b="1" dirty="0"/>
              <a:t>Faster Iteration &amp; Better Ideas</a:t>
            </a:r>
            <a:br>
              <a:rPr lang="en-GB" sz="1600" dirty="0"/>
            </a:br>
            <a:r>
              <a:rPr lang="en-GB" sz="1600" dirty="0"/>
              <a:t>Turns writing into a dialogue, helping teams move from intent to finished content quickly.</a:t>
            </a:r>
          </a:p>
        </p:txBody>
      </p:sp>
      <p:sp>
        <p:nvSpPr>
          <p:cNvPr id="19" name="TextBox 18">
            <a:extLst>
              <a:ext uri="{FF2B5EF4-FFF2-40B4-BE49-F238E27FC236}">
                <a16:creationId xmlns:a16="http://schemas.microsoft.com/office/drawing/2014/main" id="{5F71B15C-BE95-590C-8168-F01FC448B073}"/>
              </a:ext>
            </a:extLst>
          </p:cNvPr>
          <p:cNvSpPr txBox="1"/>
          <p:nvPr/>
        </p:nvSpPr>
        <p:spPr>
          <a:xfrm>
            <a:off x="5804238" y="1270664"/>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Mode in Word</a:t>
            </a:r>
          </a:p>
        </p:txBody>
      </p:sp>
      <p:pic>
        <p:nvPicPr>
          <p:cNvPr id="5" name="Picture 4" descr="A screenshot of the Copilot menu showing the drop down selection for Agent mode.">
            <a:extLst>
              <a:ext uri="{FF2B5EF4-FFF2-40B4-BE49-F238E27FC236}">
                <a16:creationId xmlns:a16="http://schemas.microsoft.com/office/drawing/2014/main" id="{244BBF62-3DA6-9139-FBA9-8FD243F7F861}"/>
              </a:ext>
            </a:extLst>
          </p:cNvPr>
          <p:cNvPicPr>
            <a:picLocks noChangeAspect="1"/>
          </p:cNvPicPr>
          <p:nvPr/>
        </p:nvPicPr>
        <p:blipFill>
          <a:blip r:embed="rId3"/>
          <a:stretch>
            <a:fillRect/>
          </a:stretch>
        </p:blipFill>
        <p:spPr>
          <a:xfrm>
            <a:off x="6561032" y="1946299"/>
            <a:ext cx="3666685" cy="3408137"/>
          </a:xfrm>
          <a:prstGeom prst="rect">
            <a:avLst/>
          </a:prstGeom>
        </p:spPr>
      </p:pic>
      <p:sp>
        <p:nvSpPr>
          <p:cNvPr id="10" name="TextBox 9">
            <a:extLst>
              <a:ext uri="{FF2B5EF4-FFF2-40B4-BE49-F238E27FC236}">
                <a16:creationId xmlns:a16="http://schemas.microsoft.com/office/drawing/2014/main" id="{D75A9840-FF55-C477-E501-A0BB3CB59055}"/>
              </a:ext>
            </a:extLst>
          </p:cNvPr>
          <p:cNvSpPr txBox="1"/>
          <p:nvPr/>
        </p:nvSpPr>
        <p:spPr>
          <a:xfrm>
            <a:off x="5319200" y="5702813"/>
            <a:ext cx="6150347" cy="307777"/>
          </a:xfrm>
          <a:prstGeom prst="rect">
            <a:avLst/>
          </a:prstGeom>
          <a:noFill/>
        </p:spPr>
        <p:txBody>
          <a:bodyPr wrap="square">
            <a:spAutoFit/>
          </a:bodyPr>
          <a:lstStyle/>
          <a:p>
            <a:pPr algn="ctr"/>
            <a:r>
              <a:rPr lang="en-GB" sz="1400" dirty="0"/>
              <a:t>This feature started rolling out in November.</a:t>
            </a:r>
            <a:endParaRPr lang="en-US" sz="800" noProof="0" dirty="0"/>
          </a:p>
        </p:txBody>
      </p:sp>
    </p:spTree>
    <p:extLst>
      <p:ext uri="{BB962C8B-B14F-4D97-AF65-F5344CB8AC3E}">
        <p14:creationId xmlns:p14="http://schemas.microsoft.com/office/powerpoint/2010/main" val="108477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2.59259E-6 L -4.16667E-7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8723-FFC9-F833-D335-A6A4AE3C1BA0}"/>
              </a:ext>
            </a:extLst>
          </p:cNvPr>
          <p:cNvSpPr>
            <a:spLocks noGrp="1"/>
          </p:cNvSpPr>
          <p:nvPr>
            <p:ph type="title"/>
          </p:nvPr>
        </p:nvSpPr>
        <p:spPr/>
        <p:txBody>
          <a:bodyPr/>
          <a:lstStyle/>
          <a:p>
            <a:r>
              <a:rPr lang="en-US" noProof="0" dirty="0"/>
              <a:t>Agent Mode in Word Video</a:t>
            </a:r>
          </a:p>
        </p:txBody>
      </p:sp>
      <p:pic>
        <p:nvPicPr>
          <p:cNvPr id="4" name="Online Media 3" title="Agent Mode in Word: Edit and Format a Word Document with Copilot">
            <a:hlinkClick r:id="" action="ppaction://media"/>
            <a:extLst>
              <a:ext uri="{FF2B5EF4-FFF2-40B4-BE49-F238E27FC236}">
                <a16:creationId xmlns:a16="http://schemas.microsoft.com/office/drawing/2014/main" id="{F2DC34F9-E328-FBAF-78CA-EEF87ADAAB2F}"/>
              </a:ext>
            </a:extLst>
          </p:cNvPr>
          <p:cNvPicPr>
            <a:picLocks noGrp="1" noRot="1" noChangeAspect="1"/>
          </p:cNvPicPr>
          <p:nvPr>
            <p:ph sz="quarter" idx="10"/>
            <a:videoFile r:link="rId1"/>
          </p:nvPr>
        </p:nvPicPr>
        <p:blipFill>
          <a:blip r:embed="rId4"/>
          <a:stretch>
            <a:fillRect/>
          </a:stretch>
        </p:blipFill>
        <p:spPr>
          <a:xfrm>
            <a:off x="1816100" y="1435100"/>
            <a:ext cx="8555038" cy="4833938"/>
          </a:xfrm>
          <a:prstGeom prst="rect">
            <a:avLst/>
          </a:prstGeom>
        </p:spPr>
      </p:pic>
      <p:sp>
        <p:nvSpPr>
          <p:cNvPr id="6" name="TextBox 5">
            <a:extLst>
              <a:ext uri="{FF2B5EF4-FFF2-40B4-BE49-F238E27FC236}">
                <a16:creationId xmlns:a16="http://schemas.microsoft.com/office/drawing/2014/main" id="{D0B686E0-9FE9-E833-6184-C989C497733E}"/>
              </a:ext>
            </a:extLst>
          </p:cNvPr>
          <p:cNvSpPr txBox="1"/>
          <p:nvPr/>
        </p:nvSpPr>
        <p:spPr>
          <a:xfrm>
            <a:off x="9923929" y="6269038"/>
            <a:ext cx="2268071" cy="369332"/>
          </a:xfrm>
          <a:prstGeom prst="rect">
            <a:avLst/>
          </a:prstGeom>
          <a:noFill/>
        </p:spPr>
        <p:txBody>
          <a:bodyPr wrap="square">
            <a:spAutoFit/>
          </a:bodyPr>
          <a:lstStyle/>
          <a:p>
            <a:r>
              <a:rPr lang="en-US" b="0" i="0" u="sng" noProof="0" dirty="0">
                <a:solidFill>
                  <a:srgbClr val="004377"/>
                </a:solidFill>
                <a:effectLst/>
                <a:latin typeface="Segoe UI" panose="020B0502040204020203" pitchFamily="34" charset="0"/>
                <a:hlinkClick r:id="rId5" tooltip="Microsoft 365 Roadmap ID ‎499428‎"/>
              </a:rPr>
              <a:t>Roadmap ID 499428</a:t>
            </a:r>
            <a:endParaRPr lang="en-US" noProof="0" dirty="0"/>
          </a:p>
        </p:txBody>
      </p:sp>
    </p:spTree>
    <p:extLst>
      <p:ext uri="{BB962C8B-B14F-4D97-AF65-F5344CB8AC3E}">
        <p14:creationId xmlns:p14="http://schemas.microsoft.com/office/powerpoint/2010/main" val="5017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56BB-2747-D488-1A67-1937B6862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09F83-A817-E07A-757D-500654C3D077}"/>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Mode in Excel</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AB7318D-FE03-BF35-91D1-854010C0A787}"/>
              </a:ext>
              <a:ext uri="{C183D7F6-B498-43B3-948B-1728B52AA6E4}">
                <adec:decorative xmlns:adec="http://schemas.microsoft.com/office/drawing/2017/decorative" val="1"/>
              </a:ext>
            </a:extLst>
          </p:cNvPr>
          <p:cNvSpPr txBox="1"/>
          <p:nvPr/>
        </p:nvSpPr>
        <p:spPr>
          <a:xfrm>
            <a:off x="5513696" y="1503564"/>
            <a:ext cx="6347410" cy="452874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D2E786F-1CF1-B9BA-1377-2A5A96D42266}"/>
              </a:ext>
            </a:extLst>
          </p:cNvPr>
          <p:cNvSpPr txBox="1">
            <a:spLocks/>
          </p:cNvSpPr>
          <p:nvPr/>
        </p:nvSpPr>
        <p:spPr>
          <a:xfrm>
            <a:off x="485110" y="1141833"/>
            <a:ext cx="488300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Mode in Excel automates multi-step tasks directly in the grid, making complex workflows faster and more intuitive.</a:t>
            </a:r>
          </a:p>
          <a:p>
            <a:pPr marL="0" indent="0" fontAlgn="t">
              <a:buNone/>
            </a:pPr>
            <a:endParaRPr lang="en-GB" sz="1800" b="1" dirty="0"/>
          </a:p>
          <a:p>
            <a:pPr fontAlgn="t"/>
            <a:r>
              <a:rPr lang="en-GB" sz="1600" b="1" dirty="0"/>
              <a:t>Plans and Executes Tasks</a:t>
            </a:r>
            <a:br>
              <a:rPr lang="en-GB" sz="1600" dirty="0"/>
            </a:br>
            <a:r>
              <a:rPr lang="en-GB" sz="1600" dirty="0"/>
              <a:t>Handles processes like building models, reshaping tables, and creating charts without leaving the grid.</a:t>
            </a:r>
          </a:p>
          <a:p>
            <a:pPr fontAlgn="t"/>
            <a:endParaRPr lang="en-GB" sz="1600" dirty="0"/>
          </a:p>
          <a:p>
            <a:pPr fontAlgn="t"/>
            <a:r>
              <a:rPr lang="en-GB" sz="1600" b="1" dirty="0"/>
              <a:t>Transparent and Editable</a:t>
            </a:r>
            <a:br>
              <a:rPr lang="en-GB" sz="1600" dirty="0"/>
            </a:br>
            <a:r>
              <a:rPr lang="en-GB" sz="1600" dirty="0"/>
              <a:t>Shows each step clearly and allows users to edit outputs for full control.</a:t>
            </a:r>
          </a:p>
          <a:p>
            <a:pPr fontAlgn="t"/>
            <a:endParaRPr lang="en-GB" sz="1600" dirty="0"/>
          </a:p>
          <a:p>
            <a:pPr fontAlgn="t"/>
            <a:r>
              <a:rPr lang="en-GB" sz="1600" b="1" dirty="0"/>
              <a:t>Streamlines Complex Workflows</a:t>
            </a:r>
            <a:br>
              <a:rPr lang="en-GB" sz="1600" dirty="0"/>
            </a:br>
            <a:r>
              <a:rPr lang="en-GB" sz="1600" dirty="0"/>
              <a:t>Speeds up tasks that normally require multiple manual steps.</a:t>
            </a:r>
          </a:p>
          <a:p>
            <a:pPr fontAlgn="t"/>
            <a:endParaRPr lang="en-GB" sz="1600" dirty="0"/>
          </a:p>
          <a:p>
            <a:pPr fontAlgn="t"/>
            <a:r>
              <a:rPr lang="en-GB" sz="1600" b="1" dirty="0"/>
              <a:t>Availability</a:t>
            </a:r>
            <a:br>
              <a:rPr lang="en-GB" sz="1600" dirty="0"/>
            </a:br>
            <a:r>
              <a:rPr lang="en-GB" sz="1600" dirty="0"/>
              <a:t>Rolled out in November on Windows via Frontier; rolling out in December on the Web.</a:t>
            </a:r>
          </a:p>
        </p:txBody>
      </p:sp>
      <p:sp>
        <p:nvSpPr>
          <p:cNvPr id="19" name="TextBox 18">
            <a:extLst>
              <a:ext uri="{FF2B5EF4-FFF2-40B4-BE49-F238E27FC236}">
                <a16:creationId xmlns:a16="http://schemas.microsoft.com/office/drawing/2014/main" id="{D35B109E-FAC2-B73E-00AB-5C821A09D92E}"/>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Mode in Excel</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1C953E8A-0FD8-0852-3653-C12A198B99AB}"/>
              </a:ext>
            </a:extLst>
          </p:cNvPr>
          <p:cNvSpPr txBox="1"/>
          <p:nvPr/>
        </p:nvSpPr>
        <p:spPr>
          <a:xfrm>
            <a:off x="5621530" y="5574029"/>
            <a:ext cx="6347410"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3">
                  <a:extLst>
                    <a:ext uri="{A12FA001-AC4F-418D-AE19-62706E023703}">
                      <ahyp:hlinkClr xmlns:ahyp="http://schemas.microsoft.com/office/drawing/2018/hyperlinkcolor" val="tx"/>
                    </a:ext>
                  </a:extLst>
                </a:hlinkClick>
              </a:rPr>
              <a:t>rolled out in October</a:t>
            </a:r>
            <a:r>
              <a:rPr lang="en-GB" sz="1400" dirty="0">
                <a:solidFill>
                  <a:srgbClr val="7030A0"/>
                </a:solidFill>
              </a:rPr>
              <a:t>.</a:t>
            </a:r>
            <a:endParaRPr lang="en-US" sz="1100" noProof="0" dirty="0">
              <a:solidFill>
                <a:srgbClr val="7030A0"/>
              </a:solidFill>
            </a:endParaRPr>
          </a:p>
        </p:txBody>
      </p:sp>
      <p:pic>
        <p:nvPicPr>
          <p:cNvPr id="7" name="Picture 6">
            <a:extLst>
              <a:ext uri="{FF2B5EF4-FFF2-40B4-BE49-F238E27FC236}">
                <a16:creationId xmlns:a16="http://schemas.microsoft.com/office/drawing/2014/main" id="{E08533FF-272F-98A5-F81A-85940C25BD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42642" y="2108330"/>
            <a:ext cx="5851770" cy="3291987"/>
          </a:xfrm>
          <a:prstGeom prst="rect">
            <a:avLst/>
          </a:prstGeom>
        </p:spPr>
      </p:pic>
    </p:spTree>
    <p:extLst>
      <p:ext uri="{BB962C8B-B14F-4D97-AF65-F5344CB8AC3E}">
        <p14:creationId xmlns:p14="http://schemas.microsoft.com/office/powerpoint/2010/main" val="2532135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0 4.44444E-6 L 0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1072105" y="3421793"/>
            <a:ext cx="9144000" cy="498598"/>
          </a:xfrm>
        </p:spPr>
        <p:txBody>
          <a:bodyPr/>
          <a:lstStyle/>
          <a:p>
            <a:r>
              <a:rPr lang="en-US" noProof="0" dirty="0"/>
              <a:t>Copilot Control System</a:t>
            </a:r>
          </a:p>
        </p:txBody>
      </p:sp>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55F4-E085-4D2F-4D2D-09A24A5A13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6C7673-286C-AF60-650E-32D9AF514506}"/>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Export Copilot Dashboard data through a CSV file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73D589E3-56F4-F583-5036-8747B783EDC0}"/>
              </a:ext>
              <a:ext uri="{C183D7F6-B498-43B3-948B-1728B52AA6E4}">
                <adec:decorative xmlns:adec="http://schemas.microsoft.com/office/drawing/2017/decorative" val="1"/>
              </a:ext>
            </a:extLst>
          </p:cNvPr>
          <p:cNvSpPr txBox="1"/>
          <p:nvPr/>
        </p:nvSpPr>
        <p:spPr>
          <a:xfrm>
            <a:off x="5505750" y="1389741"/>
            <a:ext cx="6384716" cy="499119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FD0AA85-9F3D-3AD5-F039-53B20F5C9504}"/>
              </a:ext>
            </a:extLst>
          </p:cNvPr>
          <p:cNvSpPr txBox="1">
            <a:spLocks/>
          </p:cNvSpPr>
          <p:nvPr/>
        </p:nvSpPr>
        <p:spPr>
          <a:xfrm>
            <a:off x="453338" y="1168392"/>
            <a:ext cx="450867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Admins will soon be able to export Copilot Dashboard data as a CSV file for custom reporting and deeper insights.</a:t>
            </a:r>
          </a:p>
          <a:p>
            <a:pPr marL="0" indent="0" fontAlgn="t">
              <a:buNone/>
            </a:pPr>
            <a:endParaRPr lang="en-GB" sz="1800" dirty="0"/>
          </a:p>
          <a:p>
            <a:pPr fontAlgn="t"/>
            <a:r>
              <a:rPr lang="en-GB" sz="1600" b="1" dirty="0"/>
              <a:t>Easy Data Export</a:t>
            </a:r>
            <a:br>
              <a:rPr lang="en-GB" sz="1600" dirty="0"/>
            </a:br>
            <a:r>
              <a:rPr lang="en-GB" sz="1600" dirty="0"/>
              <a:t>Download Copilot usage metrics directly from the Dashboard for tailored analysis.</a:t>
            </a:r>
          </a:p>
          <a:p>
            <a:pPr fontAlgn="t"/>
            <a:endParaRPr lang="en-GB" sz="1600" dirty="0"/>
          </a:p>
          <a:p>
            <a:pPr fontAlgn="t"/>
            <a:r>
              <a:rPr lang="en-GB" sz="1600" b="1" dirty="0"/>
              <a:t>Supports Advanced Insights</a:t>
            </a:r>
            <a:br>
              <a:rPr lang="en-GB" sz="1600" dirty="0"/>
            </a:br>
            <a:r>
              <a:rPr lang="en-GB" sz="1600" dirty="0"/>
              <a:t>Enables custom reporting to drive adoption and transformation initiatives.</a:t>
            </a:r>
          </a:p>
          <a:p>
            <a:pPr fontAlgn="t"/>
            <a:endParaRPr lang="en-GB" sz="1600" dirty="0"/>
          </a:p>
          <a:p>
            <a:pPr fontAlgn="t"/>
            <a:r>
              <a:rPr lang="en-GB" sz="1600" b="1" dirty="0"/>
              <a:t>Includes Trend Data</a:t>
            </a:r>
            <a:br>
              <a:rPr lang="en-GB" sz="1600" dirty="0"/>
            </a:br>
            <a:r>
              <a:rPr lang="en-GB" sz="1600" dirty="0"/>
              <a:t>Export covers weekly Copilot metrics for the past six months for pattern analysis.</a:t>
            </a:r>
          </a:p>
        </p:txBody>
      </p:sp>
      <p:sp>
        <p:nvSpPr>
          <p:cNvPr id="19" name="TextBox 18">
            <a:extLst>
              <a:ext uri="{FF2B5EF4-FFF2-40B4-BE49-F238E27FC236}">
                <a16:creationId xmlns:a16="http://schemas.microsoft.com/office/drawing/2014/main" id="{FC049836-6545-34F4-8DF2-D7FCABB6A21E}"/>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Export Copilot Dashboard data through a CSV file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 name="TextBox 4">
            <a:extLst>
              <a:ext uri="{FF2B5EF4-FFF2-40B4-BE49-F238E27FC236}">
                <a16:creationId xmlns:a16="http://schemas.microsoft.com/office/drawing/2014/main" id="{DE0AD2F5-8B0A-5213-2DCA-25DDE0D77496}"/>
              </a:ext>
            </a:extLst>
          </p:cNvPr>
          <p:cNvSpPr txBox="1"/>
          <p:nvPr/>
        </p:nvSpPr>
        <p:spPr>
          <a:xfrm>
            <a:off x="5765181" y="5925576"/>
            <a:ext cx="5972017" cy="307777"/>
          </a:xfrm>
          <a:prstGeom prst="rect">
            <a:avLst/>
          </a:prstGeom>
          <a:noFill/>
        </p:spPr>
        <p:txBody>
          <a:bodyPr wrap="square">
            <a:spAutoFit/>
          </a:bodyPr>
          <a:lstStyle/>
          <a:p>
            <a:pPr algn="ctr"/>
            <a:r>
              <a:rPr lang="en-GB" sz="1400" dirty="0"/>
              <a:t>This feature will </a:t>
            </a:r>
            <a:r>
              <a:rPr lang="en-GB" sz="1400" u="sng" dirty="0">
                <a:solidFill>
                  <a:srgbClr val="7030A0"/>
                </a:solidFill>
              </a:rPr>
              <a:t>roll out to Public Preview in December</a:t>
            </a:r>
            <a:r>
              <a:rPr lang="en-GB" sz="1400" dirty="0">
                <a:solidFill>
                  <a:srgbClr val="7030A0"/>
                </a:solidFill>
              </a:rPr>
              <a:t>.</a:t>
            </a:r>
            <a:endParaRPr lang="en-US" sz="1100" noProof="0" dirty="0">
              <a:solidFill>
                <a:srgbClr val="7030A0"/>
              </a:solidFill>
            </a:endParaRPr>
          </a:p>
        </p:txBody>
      </p:sp>
      <p:pic>
        <p:nvPicPr>
          <p:cNvPr id="6" name="Picture 5" descr="A button on the upper right shows how to trigger the new Export Data functionality.">
            <a:extLst>
              <a:ext uri="{FF2B5EF4-FFF2-40B4-BE49-F238E27FC236}">
                <a16:creationId xmlns:a16="http://schemas.microsoft.com/office/drawing/2014/main" id="{BB83886B-C449-48FB-76BA-E50D810EF9CA}"/>
              </a:ext>
            </a:extLst>
          </p:cNvPr>
          <p:cNvPicPr>
            <a:picLocks noChangeAspect="1"/>
          </p:cNvPicPr>
          <p:nvPr/>
        </p:nvPicPr>
        <p:blipFill>
          <a:blip r:embed="rId3"/>
          <a:stretch>
            <a:fillRect/>
          </a:stretch>
        </p:blipFill>
        <p:spPr>
          <a:xfrm>
            <a:off x="5765181" y="1618066"/>
            <a:ext cx="6102651" cy="4489938"/>
          </a:xfrm>
          <a:prstGeom prst="rect">
            <a:avLst/>
          </a:prstGeom>
        </p:spPr>
      </p:pic>
    </p:spTree>
    <p:extLst>
      <p:ext uri="{BB962C8B-B14F-4D97-AF65-F5344CB8AC3E}">
        <p14:creationId xmlns:p14="http://schemas.microsoft.com/office/powerpoint/2010/main" val="128334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D7C2-39FA-C2C4-1EFF-572D1694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2D3FF-F2C9-8633-E50E-6D7EFD70B592}"/>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Analytics endpoints now available in Microsoft Graph API</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C0D9284-AA9C-8CE2-C631-7A8A6717003E}"/>
              </a:ext>
              <a:ext uri="{C183D7F6-B498-43B3-948B-1728B52AA6E4}">
                <adec:decorative xmlns:adec="http://schemas.microsoft.com/office/drawing/2017/decorative" val="1"/>
              </a:ext>
            </a:extLst>
          </p:cNvPr>
          <p:cNvSpPr txBox="1"/>
          <p:nvPr/>
        </p:nvSpPr>
        <p:spPr>
          <a:xfrm>
            <a:off x="5831792" y="1501254"/>
            <a:ext cx="6079157" cy="397149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B12AFEB-5B47-5864-82C8-CAF00213EEB0}"/>
              </a:ext>
            </a:extLst>
          </p:cNvPr>
          <p:cNvSpPr txBox="1">
            <a:spLocks/>
          </p:cNvSpPr>
          <p:nvPr/>
        </p:nvSpPr>
        <p:spPr>
          <a:xfrm>
            <a:off x="517195" y="1043883"/>
            <a:ext cx="496590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Analytics endpoints in Microsoft Graph API enable custom reporting and seamless integration of Copilot data with internal tools.</a:t>
            </a:r>
          </a:p>
          <a:p>
            <a:pPr marL="0" indent="0" fontAlgn="t">
              <a:buNone/>
            </a:pPr>
            <a:endParaRPr lang="en-GB" sz="1800" b="1" dirty="0"/>
          </a:p>
          <a:p>
            <a:pPr fontAlgn="t"/>
            <a:r>
              <a:rPr lang="en-GB" sz="1600" b="1" dirty="0"/>
              <a:t>Custom Reporting via Graph API</a:t>
            </a:r>
            <a:br>
              <a:rPr lang="en-GB" sz="1600" dirty="0"/>
            </a:br>
            <a:r>
              <a:rPr lang="en-GB" sz="1600" dirty="0"/>
              <a:t>Build tailored reports and connect Copilot usage data to existing systems.</a:t>
            </a:r>
          </a:p>
          <a:p>
            <a:pPr fontAlgn="t"/>
            <a:endParaRPr lang="en-GB" sz="1600" dirty="0"/>
          </a:p>
          <a:p>
            <a:pPr fontAlgn="t"/>
            <a:r>
              <a:rPr lang="en-GB" sz="1600" b="1" dirty="0"/>
              <a:t>Access Robust Metrics</a:t>
            </a:r>
            <a:br>
              <a:rPr lang="en-GB" sz="1600" dirty="0"/>
            </a:br>
            <a:r>
              <a:rPr lang="en-GB" sz="1600" dirty="0"/>
              <a:t>Includes tenant-level counts of enabled and active users, plus each user’s last activity date across Microsoft 365 apps.</a:t>
            </a:r>
          </a:p>
          <a:p>
            <a:pPr fontAlgn="t"/>
            <a:endParaRPr lang="en-GB" sz="1600" dirty="0"/>
          </a:p>
          <a:p>
            <a:pPr fontAlgn="t"/>
            <a:r>
              <a:rPr lang="en-GB" sz="1600" b="1" dirty="0"/>
              <a:t>Deeper Insights for Analysts</a:t>
            </a:r>
            <a:br>
              <a:rPr lang="en-GB" sz="1600" dirty="0"/>
            </a:br>
            <a:r>
              <a:rPr lang="en-GB" sz="1600" dirty="0"/>
              <a:t>Same metrics as the Microsoft 365 Copilot usage report, now available programmatically.</a:t>
            </a:r>
          </a:p>
        </p:txBody>
      </p:sp>
      <p:sp>
        <p:nvSpPr>
          <p:cNvPr id="19" name="TextBox 18">
            <a:extLst>
              <a:ext uri="{FF2B5EF4-FFF2-40B4-BE49-F238E27FC236}">
                <a16:creationId xmlns:a16="http://schemas.microsoft.com/office/drawing/2014/main" id="{A85DE0F6-6DB2-DEB6-FCA1-6695D97924DF}"/>
              </a:ext>
            </a:extLst>
          </p:cNvPr>
          <p:cNvSpPr txBox="1"/>
          <p:nvPr/>
        </p:nvSpPr>
        <p:spPr>
          <a:xfrm>
            <a:off x="6214070" y="1315089"/>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Analytics endpoints </a:t>
            </a:r>
          </a:p>
        </p:txBody>
      </p:sp>
      <p:sp>
        <p:nvSpPr>
          <p:cNvPr id="7" name="TextBox 6">
            <a:extLst>
              <a:ext uri="{FF2B5EF4-FFF2-40B4-BE49-F238E27FC236}">
                <a16:creationId xmlns:a16="http://schemas.microsoft.com/office/drawing/2014/main" id="{06FF3FCF-E1A9-98A9-09C7-E9B25E729400}"/>
              </a:ext>
            </a:extLst>
          </p:cNvPr>
          <p:cNvSpPr txBox="1"/>
          <p:nvPr/>
        </p:nvSpPr>
        <p:spPr>
          <a:xfrm>
            <a:off x="6022558" y="4847335"/>
            <a:ext cx="5539697" cy="307777"/>
          </a:xfrm>
          <a:prstGeom prst="rect">
            <a:avLst/>
          </a:prstGeom>
          <a:noFill/>
        </p:spPr>
        <p:txBody>
          <a:bodyPr wrap="square">
            <a:spAutoFit/>
          </a:bodyPr>
          <a:lstStyle/>
          <a:p>
            <a:pPr algn="ctr"/>
            <a:r>
              <a:rPr lang="en-GB" sz="1400" dirty="0"/>
              <a:t>This feature</a:t>
            </a:r>
            <a:r>
              <a:rPr lang="en-GB" sz="1400" dirty="0">
                <a:solidFill>
                  <a:srgbClr val="7030A0"/>
                </a:solidFill>
              </a:rPr>
              <a:t> </a:t>
            </a:r>
            <a:r>
              <a:rPr lang="en-GB" sz="1400" dirty="0">
                <a:solidFill>
                  <a:srgbClr val="7030A0"/>
                </a:solidFill>
                <a:hlinkClick r:id="rId3">
                  <a:extLst>
                    <a:ext uri="{A12FA001-AC4F-418D-AE19-62706E023703}">
                      <ahyp:hlinkClr xmlns:ahyp="http://schemas.microsoft.com/office/drawing/2018/hyperlinkcolor" val="tx"/>
                    </a:ext>
                  </a:extLst>
                </a:hlinkClick>
              </a:rPr>
              <a:t>rolled out in November</a:t>
            </a:r>
            <a:r>
              <a:rPr lang="en-GB" sz="1400" dirty="0">
                <a:solidFill>
                  <a:srgbClr val="7030A0"/>
                </a:solidFill>
              </a:rPr>
              <a:t>.</a:t>
            </a:r>
            <a:endParaRPr lang="en-US" sz="1100" noProof="0" dirty="0">
              <a:solidFill>
                <a:srgbClr val="7030A0"/>
              </a:solidFill>
            </a:endParaRPr>
          </a:p>
        </p:txBody>
      </p:sp>
      <p:pic>
        <p:nvPicPr>
          <p:cNvPr id="5" name="Picture 4">
            <a:extLst>
              <a:ext uri="{FF2B5EF4-FFF2-40B4-BE49-F238E27FC236}">
                <a16:creationId xmlns:a16="http://schemas.microsoft.com/office/drawing/2014/main" id="{C9035C20-A831-ACE8-3937-592BC8B0E8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010665"/>
            <a:ext cx="5600650" cy="2376896"/>
          </a:xfrm>
          <a:prstGeom prst="rect">
            <a:avLst/>
          </a:prstGeom>
        </p:spPr>
      </p:pic>
    </p:spTree>
    <p:extLst>
      <p:ext uri="{BB962C8B-B14F-4D97-AF65-F5344CB8AC3E}">
        <p14:creationId xmlns:p14="http://schemas.microsoft.com/office/powerpoint/2010/main" val="3548436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3.33333E-6 L -4.166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A73FE-F545-7B48-9A89-0D27F6271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C4F65-42E1-3D9B-94DA-5D579568B2A7}"/>
              </a:ext>
            </a:extLst>
          </p:cNvPr>
          <p:cNvSpPr>
            <a:spLocks noGrp="1"/>
          </p:cNvSpPr>
          <p:nvPr>
            <p:ph type="title"/>
          </p:nvPr>
        </p:nvSpPr>
        <p:spPr>
          <a:xfrm>
            <a:off x="555319" y="459612"/>
            <a:ext cx="9871215"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employee experience report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6E7504B-5F79-1DD8-5E49-AEF6B9140A08}"/>
              </a:ext>
              <a:ext uri="{C183D7F6-B498-43B3-948B-1728B52AA6E4}">
                <adec:decorative xmlns:adec="http://schemas.microsoft.com/office/drawing/2017/decorative" val="1"/>
              </a:ext>
            </a:extLst>
          </p:cNvPr>
          <p:cNvSpPr txBox="1"/>
          <p:nvPr/>
        </p:nvSpPr>
        <p:spPr>
          <a:xfrm>
            <a:off x="5432156" y="1405413"/>
            <a:ext cx="6427748" cy="481725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8BA2627-1494-3B83-F327-34918B2D2E67}"/>
              </a:ext>
            </a:extLst>
          </p:cNvPr>
          <p:cNvSpPr txBox="1">
            <a:spLocks/>
          </p:cNvSpPr>
          <p:nvPr/>
        </p:nvSpPr>
        <p:spPr>
          <a:xfrm>
            <a:off x="525395" y="1065411"/>
            <a:ext cx="456074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The Copilot Employee Experience Report helps admins link Copilot usage with employee engagement insights from Viva Glint.</a:t>
            </a:r>
          </a:p>
          <a:p>
            <a:pPr marL="0" indent="0" fontAlgn="t">
              <a:buNone/>
            </a:pPr>
            <a:endParaRPr lang="en-GB" sz="1800" b="1" dirty="0"/>
          </a:p>
          <a:p>
            <a:pPr fontAlgn="t"/>
            <a:r>
              <a:rPr lang="en-GB" sz="1600" b="1" dirty="0" err="1"/>
              <a:t>Analyze</a:t>
            </a:r>
            <a:r>
              <a:rPr lang="en-GB" sz="1600" b="1" dirty="0"/>
              <a:t> Impact on Engagement</a:t>
            </a:r>
            <a:br>
              <a:rPr lang="en-GB" sz="1600" dirty="0"/>
            </a:br>
            <a:r>
              <a:rPr lang="en-GB" sz="1600" dirty="0"/>
              <a:t>Understand how Copilot adoption correlates with employee sentiment and experience.</a:t>
            </a:r>
          </a:p>
          <a:p>
            <a:pPr fontAlgn="t"/>
            <a:endParaRPr lang="en-GB" sz="1600" dirty="0"/>
          </a:p>
          <a:p>
            <a:pPr fontAlgn="t"/>
            <a:r>
              <a:rPr lang="en-GB" sz="1600" b="1" dirty="0"/>
              <a:t>Tailored Insights</a:t>
            </a:r>
            <a:br>
              <a:rPr lang="en-GB" sz="1600" dirty="0"/>
            </a:br>
            <a:r>
              <a:rPr lang="en-GB" sz="1600" dirty="0"/>
              <a:t>Combine Copilot usage data with Viva Glint survey metrics to uncover opportunities for improvement.</a:t>
            </a:r>
          </a:p>
          <a:p>
            <a:pPr fontAlgn="t"/>
            <a:endParaRPr lang="en-GB" sz="1600" dirty="0"/>
          </a:p>
          <a:p>
            <a:pPr fontAlgn="t"/>
            <a:r>
              <a:rPr lang="en-GB" sz="1600" b="1" dirty="0"/>
              <a:t>Requirements</a:t>
            </a:r>
            <a:br>
              <a:rPr lang="en-GB" sz="1600" dirty="0"/>
            </a:br>
            <a:r>
              <a:rPr lang="en-GB" sz="1600" dirty="0"/>
              <a:t>Available to customers with </a:t>
            </a:r>
            <a:r>
              <a:rPr lang="en-GB" sz="1600" b="1" dirty="0"/>
              <a:t>Microsoft 365 Copilot</a:t>
            </a:r>
            <a:r>
              <a:rPr lang="en-GB" sz="1600" dirty="0"/>
              <a:t> and </a:t>
            </a:r>
            <a:r>
              <a:rPr lang="en-GB" sz="1600" b="1" dirty="0"/>
              <a:t>Viva Glint</a:t>
            </a:r>
            <a:r>
              <a:rPr lang="en-GB" sz="1600" dirty="0"/>
              <a:t>.</a:t>
            </a:r>
          </a:p>
        </p:txBody>
      </p:sp>
      <p:sp>
        <p:nvSpPr>
          <p:cNvPr id="19" name="TextBox 18">
            <a:extLst>
              <a:ext uri="{FF2B5EF4-FFF2-40B4-BE49-F238E27FC236}">
                <a16:creationId xmlns:a16="http://schemas.microsoft.com/office/drawing/2014/main" id="{E505560E-D1F3-5BE6-7BF1-E43A54C50F6C}"/>
              </a:ext>
            </a:extLst>
          </p:cNvPr>
          <p:cNvSpPr txBox="1"/>
          <p:nvPr/>
        </p:nvSpPr>
        <p:spPr>
          <a:xfrm>
            <a:off x="5746134" y="117681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employee experience report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heat chart to the bottom right gauges recent employee experience feedback.">
            <a:extLst>
              <a:ext uri="{FF2B5EF4-FFF2-40B4-BE49-F238E27FC236}">
                <a16:creationId xmlns:a16="http://schemas.microsoft.com/office/drawing/2014/main" id="{9EFCB53A-12A5-AA43-7099-496C34533662}"/>
              </a:ext>
            </a:extLst>
          </p:cNvPr>
          <p:cNvPicPr>
            <a:picLocks noChangeAspect="1"/>
          </p:cNvPicPr>
          <p:nvPr/>
        </p:nvPicPr>
        <p:blipFill>
          <a:blip r:embed="rId3"/>
          <a:stretch>
            <a:fillRect/>
          </a:stretch>
        </p:blipFill>
        <p:spPr>
          <a:xfrm>
            <a:off x="5293230" y="1637986"/>
            <a:ext cx="6705600" cy="4048125"/>
          </a:xfrm>
          <a:prstGeom prst="rect">
            <a:avLst/>
          </a:prstGeom>
        </p:spPr>
      </p:pic>
      <p:sp>
        <p:nvSpPr>
          <p:cNvPr id="6" name="TextBox 5">
            <a:extLst>
              <a:ext uri="{FF2B5EF4-FFF2-40B4-BE49-F238E27FC236}">
                <a16:creationId xmlns:a16="http://schemas.microsoft.com/office/drawing/2014/main" id="{0CB43227-6E41-485F-8BAF-C69BB0AC4D50}"/>
              </a:ext>
            </a:extLst>
          </p:cNvPr>
          <p:cNvSpPr txBox="1"/>
          <p:nvPr/>
        </p:nvSpPr>
        <p:spPr>
          <a:xfrm>
            <a:off x="5614513" y="5759482"/>
            <a:ext cx="5577840" cy="307777"/>
          </a:xfrm>
          <a:prstGeom prst="rect">
            <a:avLst/>
          </a:prstGeom>
          <a:noFill/>
        </p:spPr>
        <p:txBody>
          <a:bodyPr wrap="square">
            <a:spAutoFit/>
          </a:bodyPr>
          <a:lstStyle/>
          <a:p>
            <a:pPr lvl="0" algn="ctr">
              <a:defRPr/>
            </a:pP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endParaRPr kumimoji="0" lang="en-US" sz="1100" b="0" i="0" u="none" strike="noStrike" kern="1200" cap="none" spc="0" normalizeH="0" baseline="0" noProof="0" dirty="0">
              <a:ln>
                <a:noFill/>
              </a:ln>
              <a:solidFill>
                <a:srgbClr val="7030A0"/>
              </a:solidFill>
              <a:effectLst/>
              <a:uLnTx/>
              <a:uFillTx/>
              <a:latin typeface="Segoe UI"/>
              <a:ea typeface="+mn-ea"/>
              <a:cs typeface="+mn-cs"/>
            </a:endParaRPr>
          </a:p>
        </p:txBody>
      </p:sp>
    </p:spTree>
    <p:extLst>
      <p:ext uri="{BB962C8B-B14F-4D97-AF65-F5344CB8AC3E}">
        <p14:creationId xmlns:p14="http://schemas.microsoft.com/office/powerpoint/2010/main" val="9577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58333E-6 1.48148E-6 L -4.583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02AC-B474-59F4-B6E6-F6EF5B1DC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8D444C-CEA6-4735-5E83-21FFA9FB52F8}"/>
              </a:ext>
            </a:extLst>
          </p:cNvPr>
          <p:cNvSpPr>
            <a:spLocks noGrp="1"/>
          </p:cNvSpPr>
          <p:nvPr>
            <p:ph type="title"/>
          </p:nvPr>
        </p:nvSpPr>
        <p:spPr>
          <a:xfrm>
            <a:off x="555319" y="459612"/>
            <a:ext cx="9871215"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New benchmarks in Copilot Dashboard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76AA6B0F-3625-813D-DEDB-CC9AC6C1F497}"/>
              </a:ext>
              <a:ext uri="{C183D7F6-B498-43B3-948B-1728B52AA6E4}">
                <adec:decorative xmlns:adec="http://schemas.microsoft.com/office/drawing/2017/decorative" val="1"/>
              </a:ext>
            </a:extLst>
          </p:cNvPr>
          <p:cNvSpPr txBox="1"/>
          <p:nvPr/>
        </p:nvSpPr>
        <p:spPr>
          <a:xfrm>
            <a:off x="5261674" y="1405414"/>
            <a:ext cx="6555783" cy="467053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BE60BCA9-AB2C-E365-01E8-B9704D6EBC59}"/>
              </a:ext>
            </a:extLst>
          </p:cNvPr>
          <p:cNvSpPr txBox="1"/>
          <p:nvPr/>
        </p:nvSpPr>
        <p:spPr>
          <a:xfrm>
            <a:off x="555319" y="1198763"/>
            <a:ext cx="4366029" cy="4924425"/>
          </a:xfrm>
          <a:prstGeom prst="rect">
            <a:avLst/>
          </a:prstGeom>
          <a:noFill/>
        </p:spPr>
        <p:txBody>
          <a:bodyPr wrap="square">
            <a:spAutoFit/>
          </a:bodyPr>
          <a:lstStyle/>
          <a:p>
            <a:pPr fontAlgn="t"/>
            <a:r>
              <a:rPr lang="en-GB" b="1" dirty="0"/>
              <a:t>Copilot Dashboard now includes internal and external benchmarks to help admins compare usage and adoption trends.</a:t>
            </a:r>
          </a:p>
          <a:p>
            <a:pPr fontAlgn="t"/>
            <a:endParaRPr lang="en-GB" dirty="0"/>
          </a:p>
          <a:p>
            <a:pPr marL="285750" indent="-285750" fontAlgn="t">
              <a:buFont typeface="Arial" panose="020B0604020202020204" pitchFamily="34" charset="0"/>
              <a:buChar char="•"/>
            </a:pPr>
            <a:r>
              <a:rPr lang="en-GB" sz="1600" b="1" dirty="0"/>
              <a:t>External Benchmarks</a:t>
            </a:r>
            <a:br>
              <a:rPr lang="en-GB" sz="1600" dirty="0"/>
            </a:br>
            <a:r>
              <a:rPr lang="en-GB" sz="1600" dirty="0"/>
              <a:t>Compare active usage against other organisations by </a:t>
            </a:r>
            <a:r>
              <a:rPr lang="en-GB" sz="1600" b="1" dirty="0"/>
              <a:t>company size</a:t>
            </a:r>
            <a:r>
              <a:rPr lang="en-GB" sz="1600" dirty="0"/>
              <a:t>, </a:t>
            </a:r>
            <a:r>
              <a:rPr lang="en-GB" sz="1600" b="1" dirty="0"/>
              <a:t>industry</a:t>
            </a:r>
            <a:r>
              <a:rPr lang="en-GB" sz="1600" dirty="0"/>
              <a:t>, and top </a:t>
            </a:r>
            <a:r>
              <a:rPr lang="en-GB" sz="1600" b="1" dirty="0"/>
              <a:t>10% or 25% performers</a:t>
            </a:r>
            <a:r>
              <a:rPr lang="en-GB" sz="1600" dirty="0"/>
              <a:t>.</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Internal Benchmarks</a:t>
            </a:r>
            <a:br>
              <a:rPr lang="en-GB" sz="1600" dirty="0"/>
            </a:br>
            <a:r>
              <a:rPr lang="en-GB" sz="1600" dirty="0"/>
              <a:t>Measure similar groups within your company for adoption and engagement insights.</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Key Metrics</a:t>
            </a:r>
            <a:br>
              <a:rPr lang="en-GB" sz="1600" dirty="0"/>
            </a:br>
            <a:r>
              <a:rPr lang="en-GB" sz="1600" dirty="0"/>
              <a:t>Includes </a:t>
            </a:r>
            <a:r>
              <a:rPr lang="en-GB" sz="1600" b="1" dirty="0"/>
              <a:t>active users</a:t>
            </a:r>
            <a:r>
              <a:rPr lang="en-GB" sz="1600" dirty="0"/>
              <a:t>, </a:t>
            </a:r>
            <a:r>
              <a:rPr lang="en-GB" sz="1600" b="1" dirty="0"/>
              <a:t>adoption by app</a:t>
            </a:r>
            <a:r>
              <a:rPr lang="en-GB" sz="1600" dirty="0"/>
              <a:t>, and </a:t>
            </a:r>
            <a:r>
              <a:rPr lang="en-GB" sz="1600" b="1" dirty="0"/>
              <a:t>retention percentage</a:t>
            </a:r>
            <a:r>
              <a:rPr lang="en-GB" sz="1600" dirty="0"/>
              <a:t> for deeper analysis.</a:t>
            </a:r>
          </a:p>
        </p:txBody>
      </p:sp>
      <p:sp>
        <p:nvSpPr>
          <p:cNvPr id="19" name="TextBox 18">
            <a:extLst>
              <a:ext uri="{FF2B5EF4-FFF2-40B4-BE49-F238E27FC236}">
                <a16:creationId xmlns:a16="http://schemas.microsoft.com/office/drawing/2014/main" id="{4AC82D2D-570E-D906-95C2-8941D830D6B0}"/>
              </a:ext>
            </a:extLst>
          </p:cNvPr>
          <p:cNvSpPr txBox="1"/>
          <p:nvPr/>
        </p:nvSpPr>
        <p:spPr>
          <a:xfrm>
            <a:off x="5884914" y="119876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New benchmarks in Copilot Dashboard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4" name="Picture 3" descr="Line and bar charts graph Adoption by Group trends compared with benchmarks.">
            <a:extLst>
              <a:ext uri="{FF2B5EF4-FFF2-40B4-BE49-F238E27FC236}">
                <a16:creationId xmlns:a16="http://schemas.microsoft.com/office/drawing/2014/main" id="{C5DB7A76-2B66-BBDD-8452-1CE055133AB4}"/>
              </a:ext>
            </a:extLst>
          </p:cNvPr>
          <p:cNvPicPr>
            <a:picLocks noChangeAspect="1"/>
          </p:cNvPicPr>
          <p:nvPr/>
        </p:nvPicPr>
        <p:blipFill>
          <a:blip r:embed="rId3"/>
          <a:stretch>
            <a:fillRect/>
          </a:stretch>
        </p:blipFill>
        <p:spPr>
          <a:xfrm>
            <a:off x="6520296" y="1767025"/>
            <a:ext cx="4038538" cy="3787899"/>
          </a:xfrm>
          <a:prstGeom prst="rect">
            <a:avLst/>
          </a:prstGeom>
        </p:spPr>
      </p:pic>
      <p:sp>
        <p:nvSpPr>
          <p:cNvPr id="6" name="TextBox 5">
            <a:extLst>
              <a:ext uri="{FF2B5EF4-FFF2-40B4-BE49-F238E27FC236}">
                <a16:creationId xmlns:a16="http://schemas.microsoft.com/office/drawing/2014/main" id="{0B165B3C-2AAF-E9EB-8A81-500AA7E395B6}"/>
              </a:ext>
            </a:extLst>
          </p:cNvPr>
          <p:cNvSpPr txBox="1"/>
          <p:nvPr/>
        </p:nvSpPr>
        <p:spPr>
          <a:xfrm>
            <a:off x="6705138" y="5547203"/>
            <a:ext cx="4682499" cy="307777"/>
          </a:xfrm>
          <a:prstGeom prst="rect">
            <a:avLst/>
          </a:prstGeom>
          <a:noFill/>
        </p:spPr>
        <p:txBody>
          <a:bodyPr wrap="square">
            <a:spAutoFit/>
          </a:bodyPr>
          <a:lstStyle/>
          <a:p>
            <a:pPr lvl="0"/>
            <a:r>
              <a:rPr lang="en-GB" sz="1400" dirty="0"/>
              <a:t>This feature </a:t>
            </a:r>
            <a:r>
              <a:rPr lang="en-GB" sz="1400" u="sng" dirty="0">
                <a:solidFill>
                  <a:srgbClr val="7030A0"/>
                </a:solidFill>
              </a:rPr>
              <a:t>rolled out in November.</a:t>
            </a:r>
            <a:endParaRPr kumimoji="0" lang="en-US" sz="1200" b="0" i="0" u="none" strike="noStrike" kern="1200" cap="none" spc="0" normalizeH="0" baseline="0" noProof="0" dirty="0">
              <a:ln>
                <a:noFill/>
              </a:ln>
              <a:solidFill>
                <a:srgbClr val="7030A0"/>
              </a:solidFill>
              <a:effectLst/>
              <a:uLnTx/>
              <a:uFillTx/>
              <a:latin typeface="Segoe UI"/>
              <a:ea typeface="+mn-ea"/>
              <a:cs typeface="+mn-cs"/>
            </a:endParaRPr>
          </a:p>
        </p:txBody>
      </p:sp>
    </p:spTree>
    <p:extLst>
      <p:ext uri="{BB962C8B-B14F-4D97-AF65-F5344CB8AC3E}">
        <p14:creationId xmlns:p14="http://schemas.microsoft.com/office/powerpoint/2010/main" val="3984280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1178983" y="3421793"/>
            <a:ext cx="9144000" cy="498598"/>
          </a:xfrm>
        </p:spPr>
        <p:txBody>
          <a:bodyPr/>
          <a:lstStyle/>
          <a:p>
            <a:r>
              <a:rPr lang="en-US" noProof="0" dirty="0"/>
              <a:t>User capabilities</a:t>
            </a:r>
          </a:p>
        </p:txBody>
      </p:sp>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46E20-262B-4728-EA38-E30DC2F92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0DCBE-4066-5865-C0C0-068D10A7BDE5}"/>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Track Copilot Chat adoption in the Copilot Dashboard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A7D27739-3895-3249-DAE7-889FF20CB740}"/>
              </a:ext>
              <a:ext uri="{C183D7F6-B498-43B3-948B-1728B52AA6E4}">
                <adec:decorative xmlns:adec="http://schemas.microsoft.com/office/drawing/2017/decorative" val="1"/>
              </a:ext>
            </a:extLst>
          </p:cNvPr>
          <p:cNvSpPr txBox="1"/>
          <p:nvPr/>
        </p:nvSpPr>
        <p:spPr>
          <a:xfrm>
            <a:off x="5377911" y="1454726"/>
            <a:ext cx="6577528" cy="497992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05DCBDA-634E-3633-510C-91F9D358E4DC}"/>
              </a:ext>
            </a:extLst>
          </p:cNvPr>
          <p:cNvSpPr txBox="1">
            <a:spLocks/>
          </p:cNvSpPr>
          <p:nvPr/>
        </p:nvSpPr>
        <p:spPr>
          <a:xfrm>
            <a:off x="525392" y="1162097"/>
            <a:ext cx="485251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Admins can now track Copilot Chat adoption in the Copilot Dashboard with detailed metrics to optimize licensing and enablement.</a:t>
            </a:r>
          </a:p>
          <a:p>
            <a:pPr marL="0" indent="0" fontAlgn="t">
              <a:buNone/>
            </a:pPr>
            <a:endParaRPr lang="en-GB" sz="1800" b="1" dirty="0"/>
          </a:p>
          <a:p>
            <a:pPr fontAlgn="t"/>
            <a:r>
              <a:rPr lang="en-GB" sz="1600" b="1" dirty="0"/>
              <a:t>Comprehensive Adoption Metrics</a:t>
            </a:r>
            <a:br>
              <a:rPr lang="en-GB" sz="1600" dirty="0"/>
            </a:br>
            <a:r>
              <a:rPr lang="en-GB" sz="1600" dirty="0"/>
              <a:t>View total users, usage trends, adoption by group, intensity, retention, and app-level breakdowns.</a:t>
            </a:r>
          </a:p>
          <a:p>
            <a:pPr fontAlgn="t"/>
            <a:endParaRPr lang="en-GB" sz="1600" dirty="0"/>
          </a:p>
          <a:p>
            <a:pPr fontAlgn="t"/>
            <a:r>
              <a:rPr lang="en-GB" sz="1600" b="1" dirty="0"/>
              <a:t>Actionable Insights</a:t>
            </a:r>
            <a:br>
              <a:rPr lang="en-GB" sz="1600" dirty="0"/>
            </a:br>
            <a:r>
              <a:rPr lang="en-GB" sz="1600" dirty="0" err="1"/>
              <a:t>Analyze</a:t>
            </a:r>
            <a:r>
              <a:rPr lang="en-GB" sz="1600" dirty="0"/>
              <a:t> patterns by organizational attributes to uncover group-level adoption trends.</a:t>
            </a:r>
          </a:p>
          <a:p>
            <a:pPr fontAlgn="t"/>
            <a:endParaRPr lang="en-GB" sz="1600" dirty="0"/>
          </a:p>
          <a:p>
            <a:pPr fontAlgn="t"/>
            <a:r>
              <a:rPr lang="en-GB" sz="1600" b="1" dirty="0"/>
              <a:t>Requirements</a:t>
            </a:r>
            <a:br>
              <a:rPr lang="en-GB" sz="1600" dirty="0"/>
            </a:br>
            <a:r>
              <a:rPr lang="en-GB" sz="1600" dirty="0"/>
              <a:t>Available for customers with </a:t>
            </a:r>
            <a:r>
              <a:rPr lang="en-GB" sz="1600" b="1" dirty="0"/>
              <a:t>50+ Microsoft 365 Copilot licenses</a:t>
            </a:r>
            <a:r>
              <a:rPr lang="en-GB" sz="1600" dirty="0"/>
              <a:t> and access to the Copilot Dashboard.</a:t>
            </a:r>
          </a:p>
        </p:txBody>
      </p:sp>
      <p:sp>
        <p:nvSpPr>
          <p:cNvPr id="19" name="TextBox 18">
            <a:extLst>
              <a:ext uri="{FF2B5EF4-FFF2-40B4-BE49-F238E27FC236}">
                <a16:creationId xmlns:a16="http://schemas.microsoft.com/office/drawing/2014/main" id="{B2E8CD89-A119-3CED-1212-F45E615A8876}"/>
              </a:ext>
            </a:extLst>
          </p:cNvPr>
          <p:cNvSpPr txBox="1"/>
          <p:nvPr/>
        </p:nvSpPr>
        <p:spPr>
          <a:xfrm>
            <a:off x="6111263" y="1260827"/>
            <a:ext cx="511082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Track Copilot Chat adoption in the Copilot Dashboard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A line graph tracks up and to the right to show recent gains in Adoption by Group">
            <a:extLst>
              <a:ext uri="{FF2B5EF4-FFF2-40B4-BE49-F238E27FC236}">
                <a16:creationId xmlns:a16="http://schemas.microsoft.com/office/drawing/2014/main" id="{60FF50A5-2C39-DA86-CAB6-AF7B969C1501}"/>
              </a:ext>
            </a:extLst>
          </p:cNvPr>
          <p:cNvPicPr>
            <a:picLocks noChangeAspect="1"/>
          </p:cNvPicPr>
          <p:nvPr/>
        </p:nvPicPr>
        <p:blipFill>
          <a:blip r:embed="rId3"/>
          <a:stretch>
            <a:fillRect/>
          </a:stretch>
        </p:blipFill>
        <p:spPr>
          <a:xfrm>
            <a:off x="6022174" y="1741718"/>
            <a:ext cx="5288999" cy="4431323"/>
          </a:xfrm>
          <a:prstGeom prst="rect">
            <a:avLst/>
          </a:prstGeom>
        </p:spPr>
      </p:pic>
      <p:sp>
        <p:nvSpPr>
          <p:cNvPr id="5" name="TextBox 4">
            <a:extLst>
              <a:ext uri="{FF2B5EF4-FFF2-40B4-BE49-F238E27FC236}">
                <a16:creationId xmlns:a16="http://schemas.microsoft.com/office/drawing/2014/main" id="{FA5D66DE-A8AB-321D-56B5-FC6D671EF9A0}"/>
              </a:ext>
            </a:extLst>
          </p:cNvPr>
          <p:cNvSpPr txBox="1"/>
          <p:nvPr/>
        </p:nvSpPr>
        <p:spPr>
          <a:xfrm>
            <a:off x="5525562" y="5911432"/>
            <a:ext cx="6320695" cy="523220"/>
          </a:xfrm>
          <a:prstGeom prst="rect">
            <a:avLst/>
          </a:prstGeom>
          <a:noFill/>
        </p:spPr>
        <p:txBody>
          <a:bodyPr wrap="square">
            <a:spAutoFit/>
          </a:bodyPr>
          <a:lstStyle/>
          <a:p>
            <a:pPr algn="ctr"/>
            <a:r>
              <a:rPr lang="en-GB" sz="1400" dirty="0"/>
              <a:t>This update is available for customers with access to the Copilot Dashboard with 50+ Microsoft 365 Copilot licenses, and </a:t>
            </a:r>
            <a:r>
              <a:rPr lang="en-GB" sz="1400" u="sng" dirty="0">
                <a:solidFill>
                  <a:srgbClr val="7030A0"/>
                </a:solidFill>
                <a:hlinkClick r:id="rId4">
                  <a:extLst>
                    <a:ext uri="{A12FA001-AC4F-418D-AE19-62706E023703}">
                      <ahyp:hlinkClr xmlns:ahyp="http://schemas.microsoft.com/office/drawing/2018/hyperlinkcolor" val="tx"/>
                    </a:ext>
                  </a:extLst>
                </a:hlinkClick>
              </a:rPr>
              <a:t>rolled out in November</a:t>
            </a:r>
            <a:r>
              <a:rPr lang="en-GB" sz="1400" dirty="0">
                <a:solidFill>
                  <a:srgbClr val="7030A0"/>
                </a:solidFill>
              </a:rPr>
              <a:t>.</a:t>
            </a:r>
            <a:endParaRPr lang="en-US" sz="1100" noProof="0" dirty="0">
              <a:solidFill>
                <a:srgbClr val="7030A0"/>
              </a:solidFill>
            </a:endParaRPr>
          </a:p>
        </p:txBody>
      </p:sp>
    </p:spTree>
    <p:extLst>
      <p:ext uri="{BB962C8B-B14F-4D97-AF65-F5344CB8AC3E}">
        <p14:creationId xmlns:p14="http://schemas.microsoft.com/office/powerpoint/2010/main" val="2137242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70833E-6 0 L 2.708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EE29-F2C4-2E3C-9E69-9C8233731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2785B-84B7-1094-6F52-0E8D6D849A44}"/>
              </a:ext>
            </a:extLst>
          </p:cNvPr>
          <p:cNvSpPr>
            <a:spLocks noGrp="1"/>
          </p:cNvSpPr>
          <p:nvPr>
            <p:ph type="title"/>
          </p:nvPr>
        </p:nvSpPr>
        <p:spPr>
          <a:xfrm>
            <a:off x="555320" y="459612"/>
            <a:ext cx="10204261"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Microsoft Purview unified audit logs will include all agent-related admin activities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3933A14-2210-5B12-5704-D78D864CFB5B}"/>
              </a:ext>
              <a:ext uri="{C183D7F6-B498-43B3-948B-1728B52AA6E4}">
                <adec:decorative xmlns:adec="http://schemas.microsoft.com/office/drawing/2017/decorative" val="1"/>
              </a:ext>
            </a:extLst>
          </p:cNvPr>
          <p:cNvSpPr txBox="1"/>
          <p:nvPr/>
        </p:nvSpPr>
        <p:spPr>
          <a:xfrm>
            <a:off x="5657449" y="1454727"/>
            <a:ext cx="5863991" cy="439588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B3AE18F-1023-8170-0124-FB4A8743E1A4}"/>
              </a:ext>
            </a:extLst>
          </p:cNvPr>
          <p:cNvSpPr txBox="1">
            <a:spLocks/>
          </p:cNvSpPr>
          <p:nvPr/>
        </p:nvSpPr>
        <p:spPr>
          <a:xfrm>
            <a:off x="543130" y="1364554"/>
            <a:ext cx="511432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Purview unified audit logs will soon capture all agent-related admin activities for improved visibility and compliance.</a:t>
            </a:r>
          </a:p>
          <a:p>
            <a:pPr marL="0" indent="0" fontAlgn="t">
              <a:buNone/>
            </a:pPr>
            <a:endParaRPr lang="en-GB" sz="1800" b="1" dirty="0"/>
          </a:p>
          <a:p>
            <a:pPr fontAlgn="t"/>
            <a:r>
              <a:rPr lang="en-GB" sz="1600" b="1" dirty="0"/>
              <a:t>Comprehensive Audit Coverage</a:t>
            </a:r>
            <a:br>
              <a:rPr lang="en-GB" sz="1600" dirty="0"/>
            </a:br>
            <a:r>
              <a:rPr lang="en-GB" sz="1600" dirty="0"/>
              <a:t>Tracks actions like publishing, updating, or removing agents in the Microsoft 365 admin center.</a:t>
            </a:r>
          </a:p>
          <a:p>
            <a:pPr fontAlgn="t"/>
            <a:endParaRPr lang="en-GB" sz="1600" dirty="0"/>
          </a:p>
          <a:p>
            <a:pPr fontAlgn="t"/>
            <a:r>
              <a:rPr lang="en-GB" sz="1600" b="1" dirty="0"/>
              <a:t>Enterprise-Grade Compliance</a:t>
            </a:r>
            <a:br>
              <a:rPr lang="en-GB" sz="1600" dirty="0"/>
            </a:br>
            <a:r>
              <a:rPr lang="en-GB" sz="1600" dirty="0"/>
              <a:t>Enables organisations to validate security posture and meet regulatory requirements.</a:t>
            </a:r>
          </a:p>
          <a:p>
            <a:pPr fontAlgn="t"/>
            <a:endParaRPr lang="en-GB" sz="1600" dirty="0"/>
          </a:p>
          <a:p>
            <a:pPr fontAlgn="t"/>
            <a:r>
              <a:rPr lang="en-GB" sz="1600" b="1" dirty="0"/>
              <a:t>Centralised Governance</a:t>
            </a:r>
            <a:br>
              <a:rPr lang="en-GB" sz="1600" dirty="0"/>
            </a:br>
            <a:r>
              <a:rPr lang="en-GB" sz="1600" dirty="0"/>
              <a:t>Helps IT teams investigate issues, demonstrate policy adherence, and strengthen agent lifecycle management.</a:t>
            </a:r>
          </a:p>
        </p:txBody>
      </p:sp>
      <p:sp>
        <p:nvSpPr>
          <p:cNvPr id="19" name="TextBox 18">
            <a:extLst>
              <a:ext uri="{FF2B5EF4-FFF2-40B4-BE49-F238E27FC236}">
                <a16:creationId xmlns:a16="http://schemas.microsoft.com/office/drawing/2014/main" id="{FC01377C-01F9-A50F-BBF1-8A80E754819D}"/>
              </a:ext>
            </a:extLst>
          </p:cNvPr>
          <p:cNvSpPr txBox="1"/>
          <p:nvPr/>
        </p:nvSpPr>
        <p:spPr>
          <a:xfrm>
            <a:off x="5924943" y="1259037"/>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Purview unified audit logs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13A4D589-B5D5-0CD6-0C2A-2190F3DBB7C7}"/>
              </a:ext>
            </a:extLst>
          </p:cNvPr>
          <p:cNvSpPr txBox="1"/>
          <p:nvPr/>
        </p:nvSpPr>
        <p:spPr>
          <a:xfrm>
            <a:off x="5932719" y="5319357"/>
            <a:ext cx="5314598" cy="307777"/>
          </a:xfrm>
          <a:prstGeom prst="rect">
            <a:avLst/>
          </a:prstGeom>
          <a:noFill/>
        </p:spPr>
        <p:txBody>
          <a:bodyPr wrap="square">
            <a:spAutoFit/>
          </a:bodyPr>
          <a:lstStyle/>
          <a:p>
            <a:pPr algn="ctr"/>
            <a:r>
              <a:rPr lang="en-GB" sz="1400" dirty="0"/>
              <a:t>This feature is rolling out in December.</a:t>
            </a:r>
            <a:endParaRPr lang="en-US" sz="1100" noProof="0" dirty="0"/>
          </a:p>
        </p:txBody>
      </p:sp>
      <p:pic>
        <p:nvPicPr>
          <p:cNvPr id="5" name="Picture 4">
            <a:extLst>
              <a:ext uri="{FF2B5EF4-FFF2-40B4-BE49-F238E27FC236}">
                <a16:creationId xmlns:a16="http://schemas.microsoft.com/office/drawing/2014/main" id="{0EC362DF-05C5-A7CE-A2F4-35F5E0AA61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3488" y="2089883"/>
            <a:ext cx="5217507" cy="3005998"/>
          </a:xfrm>
          <a:prstGeom prst="rect">
            <a:avLst/>
          </a:prstGeom>
        </p:spPr>
      </p:pic>
    </p:spTree>
    <p:extLst>
      <p:ext uri="{BB962C8B-B14F-4D97-AF65-F5344CB8AC3E}">
        <p14:creationId xmlns:p14="http://schemas.microsoft.com/office/powerpoint/2010/main" val="171628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70833E-6 2.59259E-6 L 2.70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26A3-DF0A-15A6-B36F-53EAD41D1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665C1-46A1-79D7-DBFC-2BD14B9D55B4}"/>
              </a:ext>
            </a:extLst>
          </p:cNvPr>
          <p:cNvSpPr>
            <a:spLocks noGrp="1"/>
          </p:cNvSpPr>
          <p:nvPr>
            <p:ph type="title"/>
          </p:nvPr>
        </p:nvSpPr>
        <p:spPr>
          <a:xfrm>
            <a:off x="588263" y="457200"/>
            <a:ext cx="10610197" cy="443198"/>
          </a:xfrm>
        </p:spPr>
        <p:txBody>
          <a:bodyPr/>
          <a:lstStyle/>
          <a:p>
            <a:pPr defTabSz="914400" fontAlgn="base">
              <a:lnSpc>
                <a:spcPct val="90000"/>
              </a:lnSpc>
              <a:spcAft>
                <a:spcPct val="0"/>
              </a:spcAft>
            </a:pPr>
            <a:r>
              <a:rPr lang="en-US" sz="3200" b="1" noProof="0" dirty="0">
                <a:gradFill>
                  <a:gsLst>
                    <a:gs pos="971">
                      <a:srgbClr val="2897CE"/>
                    </a:gs>
                    <a:gs pos="100000">
                      <a:srgbClr val="8678D6"/>
                    </a:gs>
                  </a:gsLst>
                  <a:lin ang="2700000" scaled="0"/>
                </a:gradFill>
                <a:latin typeface="Segoe UI Semibold"/>
                <a:cs typeface="Segoe UI Semibold"/>
              </a:rPr>
              <a:t>Baseline security mode (BSM)</a:t>
            </a:r>
          </a:p>
        </p:txBody>
      </p:sp>
      <p:sp>
        <p:nvSpPr>
          <p:cNvPr id="4" name="TextBox 3">
            <a:extLst>
              <a:ext uri="{FF2B5EF4-FFF2-40B4-BE49-F238E27FC236}">
                <a16:creationId xmlns:a16="http://schemas.microsoft.com/office/drawing/2014/main" id="{A339CA96-70CD-7610-88FA-12B26DF3BBE2}"/>
              </a:ext>
              <a:ext uri="{C183D7F6-B498-43B3-948B-1728B52AA6E4}">
                <adec:decorative xmlns:adec="http://schemas.microsoft.com/office/drawing/2017/decorative" val="1"/>
              </a:ext>
            </a:extLst>
          </p:cNvPr>
          <p:cNvSpPr txBox="1"/>
          <p:nvPr/>
        </p:nvSpPr>
        <p:spPr>
          <a:xfrm>
            <a:off x="5650515" y="1588208"/>
            <a:ext cx="6338285" cy="429616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Content Placeholder 3">
            <a:extLst>
              <a:ext uri="{FF2B5EF4-FFF2-40B4-BE49-F238E27FC236}">
                <a16:creationId xmlns:a16="http://schemas.microsoft.com/office/drawing/2014/main" id="{0EFD617C-8AAD-03B1-987D-6BFA912319AF}"/>
              </a:ext>
            </a:extLst>
          </p:cNvPr>
          <p:cNvSpPr txBox="1">
            <a:spLocks/>
          </p:cNvSpPr>
          <p:nvPr/>
        </p:nvSpPr>
        <p:spPr>
          <a:xfrm>
            <a:off x="536510" y="973632"/>
            <a:ext cx="5114005" cy="4096512"/>
          </a:xfrm>
          <a:prstGeom prst="rect">
            <a:avLst/>
          </a:prstGeom>
        </p:spPr>
        <p:txBody>
          <a:bodyPr vert="horz" lIns="91440" tIns="45720" rIns="91440" bIns="4572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Baseline Security Mode applies Microsoft-recommended security settings across Microsoft 365 services to standardize protections and reduce risk.</a:t>
            </a:r>
          </a:p>
          <a:p>
            <a:pPr marL="0" indent="0">
              <a:buNone/>
            </a:pPr>
            <a:endParaRPr lang="en-US" sz="1600" b="1" noProof="0" dirty="0"/>
          </a:p>
          <a:p>
            <a:pPr fontAlgn="t"/>
            <a:r>
              <a:rPr lang="en-GB" sz="1600" b="1" dirty="0"/>
              <a:t>Unified Security Posture</a:t>
            </a:r>
            <a:br>
              <a:rPr lang="en-GB" sz="1600" dirty="0"/>
            </a:br>
            <a:r>
              <a:rPr lang="en-GB" sz="1600" dirty="0"/>
              <a:t>Applies consistent settings across Microsoft 365 apps, SharePoint, OneDrive, Teams, Exchange Online, and Entra.</a:t>
            </a:r>
          </a:p>
          <a:p>
            <a:pPr fontAlgn="t"/>
            <a:endParaRPr lang="en-GB" sz="1600" dirty="0"/>
          </a:p>
          <a:p>
            <a:pPr fontAlgn="t"/>
            <a:r>
              <a:rPr lang="en-GB" sz="1600" b="1" dirty="0"/>
              <a:t>Tailored Recommendations</a:t>
            </a:r>
            <a:br>
              <a:rPr lang="en-GB" sz="1600" dirty="0"/>
            </a:br>
            <a:r>
              <a:rPr lang="en-GB" sz="1600" dirty="0"/>
              <a:t>Preconfigured defaults protect against legacy vulnerabilities and emerging AI risks.</a:t>
            </a:r>
          </a:p>
          <a:p>
            <a:pPr fontAlgn="t"/>
            <a:endParaRPr lang="en-GB" sz="1600" dirty="0"/>
          </a:p>
          <a:p>
            <a:pPr fontAlgn="t"/>
            <a:r>
              <a:rPr lang="en-GB" sz="1600" b="1" dirty="0"/>
              <a:t>Safe Adoption</a:t>
            </a:r>
            <a:br>
              <a:rPr lang="en-GB" sz="1600" dirty="0"/>
            </a:br>
            <a:r>
              <a:rPr lang="en-GB" sz="1600" dirty="0"/>
              <a:t>Test changes in simulation mode before rollout for controlled implementation.</a:t>
            </a:r>
          </a:p>
          <a:p>
            <a:pPr fontAlgn="t"/>
            <a:endParaRPr lang="en-GB" sz="1600" dirty="0"/>
          </a:p>
          <a:p>
            <a:pPr marL="0" indent="0">
              <a:buNone/>
            </a:pPr>
            <a:r>
              <a:rPr lang="en-US" sz="1600" noProof="0" dirty="0">
                <a:solidFill>
                  <a:srgbClr val="7030A0"/>
                </a:solidFill>
                <a:hlinkClick r:id="rId3">
                  <a:extLst>
                    <a:ext uri="{A12FA001-AC4F-418D-AE19-62706E023703}">
                      <ahyp:hlinkClr xmlns:ahyp="http://schemas.microsoft.com/office/drawing/2018/hyperlinkcolor" val="tx"/>
                    </a:ext>
                  </a:extLst>
                </a:hlinkClick>
              </a:rPr>
              <a:t>Learn more</a:t>
            </a:r>
            <a:endParaRPr lang="en-US" sz="1600" noProof="0" dirty="0">
              <a:solidFill>
                <a:srgbClr val="7030A0"/>
              </a:solidFill>
            </a:endParaRPr>
          </a:p>
        </p:txBody>
      </p:sp>
      <p:sp>
        <p:nvSpPr>
          <p:cNvPr id="7" name="TextBox 6">
            <a:extLst>
              <a:ext uri="{FF2B5EF4-FFF2-40B4-BE49-F238E27FC236}">
                <a16:creationId xmlns:a16="http://schemas.microsoft.com/office/drawing/2014/main" id="{95040E92-0058-4D60-33D5-C50F3BF02200}"/>
              </a:ext>
            </a:extLst>
          </p:cNvPr>
          <p:cNvSpPr txBox="1"/>
          <p:nvPr/>
        </p:nvSpPr>
        <p:spPr>
          <a:xfrm>
            <a:off x="6359767" y="1388558"/>
            <a:ext cx="5204864" cy="3992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w="3175">
                  <a:noFill/>
                </a:ln>
                <a:solidFill>
                  <a:srgbClr val="FFFFFF"/>
                </a:solidFill>
                <a:effectLst/>
                <a:uLnTx/>
                <a:uFillTx/>
                <a:latin typeface="Segoe UI Semibold" panose="020B0502040204020203" pitchFamily="34" charset="0"/>
                <a:ea typeface="+mn-ea"/>
                <a:cs typeface="Segoe UI Semibold" panose="020B0502040204020203" pitchFamily="34" charset="0"/>
              </a:rPr>
              <a:t>Baseline security mode (BSM)</a:t>
            </a:r>
          </a:p>
        </p:txBody>
      </p:sp>
      <p:pic>
        <p:nvPicPr>
          <p:cNvPr id="5" name="Picture 4">
            <a:extLst>
              <a:ext uri="{FF2B5EF4-FFF2-40B4-BE49-F238E27FC236}">
                <a16:creationId xmlns:a16="http://schemas.microsoft.com/office/drawing/2014/main" id="{8BC17A47-0305-ACA4-F5D6-D229AE421A4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93361" y="1917990"/>
            <a:ext cx="5728191" cy="3219955"/>
          </a:xfrm>
          <a:prstGeom prst="rect">
            <a:avLst/>
          </a:prstGeom>
        </p:spPr>
      </p:pic>
      <p:sp>
        <p:nvSpPr>
          <p:cNvPr id="10" name="TextBox 9">
            <a:extLst>
              <a:ext uri="{FF2B5EF4-FFF2-40B4-BE49-F238E27FC236}">
                <a16:creationId xmlns:a16="http://schemas.microsoft.com/office/drawing/2014/main" id="{23856F1D-435F-3593-9482-1B3B7A956C36}"/>
              </a:ext>
            </a:extLst>
          </p:cNvPr>
          <p:cNvSpPr txBox="1"/>
          <p:nvPr/>
        </p:nvSpPr>
        <p:spPr>
          <a:xfrm>
            <a:off x="7364105" y="5357268"/>
            <a:ext cx="3035489" cy="307777"/>
          </a:xfrm>
          <a:prstGeom prst="rect">
            <a:avLst/>
          </a:prstGeom>
          <a:noFill/>
        </p:spPr>
        <p:txBody>
          <a:bodyPr wrap="square">
            <a:spAutoFit/>
          </a:bodyPr>
          <a:lstStyle/>
          <a:p>
            <a:r>
              <a:rPr lang="en-GB" sz="1400" b="0" i="0" dirty="0">
                <a:solidFill>
                  <a:srgbClr val="1E1E1E"/>
                </a:solidFill>
                <a:effectLst/>
                <a:latin typeface="Segoe UI" panose="020B0502040204020203" pitchFamily="34" charset="0"/>
              </a:rPr>
              <a:t>This feature rolled out in November.</a:t>
            </a:r>
            <a:endParaRPr lang="en-US" sz="1400" dirty="0"/>
          </a:p>
        </p:txBody>
      </p:sp>
    </p:spTree>
    <p:extLst>
      <p:ext uri="{BB962C8B-B14F-4D97-AF65-F5344CB8AC3E}">
        <p14:creationId xmlns:p14="http://schemas.microsoft.com/office/powerpoint/2010/main" val="92860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100"/>
                                  </p:stCondLst>
                                  <p:childTnLst>
                                    <p:animMotion origin="layout" path="M 2.70833E-6 4.07407E-6 L 2.70833E-6 0.03541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F801-7901-1874-D8A5-4B7C04BFE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C1727-B0CA-F258-9CDF-D6F5418634CF}"/>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Insights with SharePoint Advanced Management (SAM)</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C76FBA01-18BA-898B-60E3-4EA890BC11BA}"/>
              </a:ext>
              <a:ext uri="{C183D7F6-B498-43B3-948B-1728B52AA6E4}">
                <adec:decorative xmlns:adec="http://schemas.microsoft.com/office/drawing/2017/decorative" val="1"/>
              </a:ext>
            </a:extLst>
          </p:cNvPr>
          <p:cNvSpPr txBox="1"/>
          <p:nvPr/>
        </p:nvSpPr>
        <p:spPr>
          <a:xfrm>
            <a:off x="5246176" y="1454727"/>
            <a:ext cx="6664773"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4EC4339-CC87-0A56-02F0-FDB26F839A27}"/>
              </a:ext>
            </a:extLst>
          </p:cNvPr>
          <p:cNvSpPr txBox="1">
            <a:spLocks/>
          </p:cNvSpPr>
          <p:nvPr/>
        </p:nvSpPr>
        <p:spPr>
          <a:xfrm>
            <a:off x="491295" y="1062530"/>
            <a:ext cx="459931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Insights with SharePoint Advanced Management (SAM) provides tenant-wide visibility into SharePoint agent activity at the site level.</a:t>
            </a:r>
          </a:p>
          <a:p>
            <a:pPr marL="0" indent="0" fontAlgn="t">
              <a:buNone/>
            </a:pPr>
            <a:endParaRPr lang="en-GB" sz="1800" b="1" dirty="0"/>
          </a:p>
          <a:p>
            <a:pPr fontAlgn="t"/>
            <a:r>
              <a:rPr lang="en-GB" sz="1600" b="1" dirty="0"/>
              <a:t>Comprehensive Site-Level View</a:t>
            </a:r>
            <a:br>
              <a:rPr lang="en-GB" sz="1600" dirty="0"/>
            </a:br>
            <a:r>
              <a:rPr lang="en-GB" sz="1600" dirty="0"/>
              <a:t>See where agent usage is high to strengthen governance and reduce risk.</a:t>
            </a:r>
          </a:p>
          <a:p>
            <a:pPr fontAlgn="t"/>
            <a:endParaRPr lang="en-GB" sz="1600" dirty="0"/>
          </a:p>
          <a:p>
            <a:pPr fontAlgn="t"/>
            <a:r>
              <a:rPr lang="en-GB" sz="1600" b="1" dirty="0"/>
              <a:t>Actionable Metrics</a:t>
            </a:r>
            <a:br>
              <a:rPr lang="en-GB" sz="1600" dirty="0"/>
            </a:br>
            <a:r>
              <a:rPr lang="en-GB" sz="1600" dirty="0"/>
              <a:t>Common pivots include agents created or used per site and whether safeguards like </a:t>
            </a:r>
            <a:r>
              <a:rPr lang="en-GB" sz="1600" b="1" dirty="0"/>
              <a:t>Restricted Content Discovery (RCD)</a:t>
            </a:r>
            <a:r>
              <a:rPr lang="en-GB" sz="1600" dirty="0"/>
              <a:t> and </a:t>
            </a:r>
            <a:r>
              <a:rPr lang="en-GB" sz="1600" b="1" dirty="0"/>
              <a:t>Restricted Access Control (RAC)</a:t>
            </a:r>
            <a:r>
              <a:rPr lang="en-GB" sz="1600" dirty="0"/>
              <a:t> are in place.</a:t>
            </a:r>
          </a:p>
          <a:p>
            <a:pPr fontAlgn="t"/>
            <a:endParaRPr lang="en-GB" sz="1600" dirty="0"/>
          </a:p>
          <a:p>
            <a:pPr fontAlgn="t"/>
            <a:r>
              <a:rPr lang="en-GB" sz="1600" b="1" dirty="0"/>
              <a:t>Flexible Analysis Options</a:t>
            </a:r>
            <a:br>
              <a:rPr lang="en-GB" sz="1600" dirty="0"/>
            </a:br>
            <a:r>
              <a:rPr lang="en-GB" sz="1600" dirty="0"/>
              <a:t>Available in the SharePoint admin center with export and PowerShell support for deeper analysis and automation.</a:t>
            </a:r>
          </a:p>
          <a:p>
            <a:pPr fontAlgn="t"/>
            <a:endParaRPr lang="en-GB" sz="1600" b="1" dirty="0"/>
          </a:p>
        </p:txBody>
      </p:sp>
      <p:sp>
        <p:nvSpPr>
          <p:cNvPr id="19" name="TextBox 18">
            <a:extLst>
              <a:ext uri="{FF2B5EF4-FFF2-40B4-BE49-F238E27FC236}">
                <a16:creationId xmlns:a16="http://schemas.microsoft.com/office/drawing/2014/main" id="{012A4F31-B495-D605-2EA2-DEE32682D0F6}"/>
              </a:ext>
            </a:extLst>
          </p:cNvPr>
          <p:cNvSpPr txBox="1"/>
          <p:nvPr/>
        </p:nvSpPr>
        <p:spPr>
          <a:xfrm>
            <a:off x="5718412" y="1270061"/>
            <a:ext cx="5622878"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400" noProof="0" dirty="0">
                <a:solidFill>
                  <a:srgbClr val="FFFFFF"/>
                </a:solidFill>
                <a:latin typeface="Segoe UI Semibold" panose="020B0502040204020203" pitchFamily="34" charset="0"/>
                <a:cs typeface="Segoe UI Semibold" panose="020B0502040204020203" pitchFamily="34" charset="0"/>
              </a:rPr>
              <a:t>Agent Insights with SharePoint Advanced Management (SAM)</a:t>
            </a:r>
            <a:endParaRPr kumimoji="0" lang="en-US" sz="14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DA8360DE-D2CD-3716-567B-63258F177614}"/>
              </a:ext>
            </a:extLst>
          </p:cNvPr>
          <p:cNvSpPr txBox="1"/>
          <p:nvPr/>
        </p:nvSpPr>
        <p:spPr>
          <a:xfrm>
            <a:off x="6964399" y="5403273"/>
            <a:ext cx="4376891" cy="307777"/>
          </a:xfrm>
          <a:prstGeom prst="rect">
            <a:avLst/>
          </a:prstGeom>
          <a:noFill/>
        </p:spPr>
        <p:txBody>
          <a:bodyPr wrap="square">
            <a:spAutoFit/>
          </a:bodyPr>
          <a:lstStyle/>
          <a:p>
            <a:r>
              <a:rPr lang="en-GB" sz="1400" dirty="0"/>
              <a:t>This feature </a:t>
            </a:r>
            <a:r>
              <a:rPr lang="en-GB" sz="1400" dirty="0">
                <a:solidFill>
                  <a:srgbClr val="7030A0"/>
                </a:solidFill>
                <a:hlinkClick r:id="rId3">
                  <a:extLst>
                    <a:ext uri="{A12FA001-AC4F-418D-AE19-62706E023703}">
                      <ahyp:hlinkClr xmlns:ahyp="http://schemas.microsoft.com/office/drawing/2018/hyperlinkcolor" val="tx"/>
                    </a:ext>
                  </a:extLst>
                </a:hlinkClick>
              </a:rPr>
              <a:t>rolled out in November</a:t>
            </a:r>
            <a:r>
              <a:rPr lang="en-GB" sz="1400" dirty="0">
                <a:solidFill>
                  <a:srgbClr val="7030A0"/>
                </a:solidFill>
              </a:rPr>
              <a:t>.</a:t>
            </a:r>
            <a:endParaRPr lang="en-US" sz="1400" dirty="0">
              <a:solidFill>
                <a:srgbClr val="7030A0"/>
              </a:solidFill>
            </a:endParaRPr>
          </a:p>
        </p:txBody>
      </p:sp>
      <p:pic>
        <p:nvPicPr>
          <p:cNvPr id="3" name="Picture 2" descr="Screenshot of agent access reports under Agent Insights in SharePoint Admin Center.">
            <a:extLst>
              <a:ext uri="{FF2B5EF4-FFF2-40B4-BE49-F238E27FC236}">
                <a16:creationId xmlns:a16="http://schemas.microsoft.com/office/drawing/2014/main" id="{CBDF0490-7A6B-ADD5-63C6-A0B2BA355E06}"/>
              </a:ext>
            </a:extLst>
          </p:cNvPr>
          <p:cNvPicPr>
            <a:picLocks noChangeAspect="1"/>
          </p:cNvPicPr>
          <p:nvPr/>
        </p:nvPicPr>
        <p:blipFill>
          <a:blip r:embed="rId4"/>
          <a:stretch>
            <a:fillRect/>
          </a:stretch>
        </p:blipFill>
        <p:spPr>
          <a:xfrm>
            <a:off x="5481851" y="1904930"/>
            <a:ext cx="6096000" cy="3429000"/>
          </a:xfrm>
          <a:prstGeom prst="rect">
            <a:avLst/>
          </a:prstGeom>
        </p:spPr>
      </p:pic>
    </p:spTree>
    <p:extLst>
      <p:ext uri="{BB962C8B-B14F-4D97-AF65-F5344CB8AC3E}">
        <p14:creationId xmlns:p14="http://schemas.microsoft.com/office/powerpoint/2010/main" val="1474683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2960A-FDB1-28B4-1A86-1680BA533E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D5AB3-1F00-729C-AFED-2BF90EC16E51}"/>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Content management assessment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2834B659-A8C7-965A-73F3-38C50B7474F6}"/>
              </a:ext>
              <a:ext uri="{C183D7F6-B498-43B3-948B-1728B52AA6E4}">
                <adec:decorative xmlns:adec="http://schemas.microsoft.com/office/drawing/2017/decorative" val="1"/>
              </a:ext>
            </a:extLst>
          </p:cNvPr>
          <p:cNvSpPr txBox="1"/>
          <p:nvPr/>
        </p:nvSpPr>
        <p:spPr>
          <a:xfrm>
            <a:off x="5516823" y="1454727"/>
            <a:ext cx="6394126"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235D3D5-B25B-9119-D45E-6EDBD3B4491C}"/>
              </a:ext>
            </a:extLst>
          </p:cNvPr>
          <p:cNvSpPr txBox="1">
            <a:spLocks/>
          </p:cNvSpPr>
          <p:nvPr/>
        </p:nvSpPr>
        <p:spPr>
          <a:xfrm>
            <a:off x="517193" y="977289"/>
            <a:ext cx="482222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Content Management Assessment helps tenant admins evaluate site health, permissions, and lifecycle readiness in one actionable report.</a:t>
            </a:r>
          </a:p>
          <a:p>
            <a:pPr marL="0" indent="0" fontAlgn="t">
              <a:buNone/>
            </a:pPr>
            <a:endParaRPr lang="en-GB" sz="1800" b="1" dirty="0"/>
          </a:p>
          <a:p>
            <a:pPr fontAlgn="t"/>
            <a:r>
              <a:rPr lang="en-GB" sz="1600" b="1" dirty="0"/>
              <a:t>Unified Governance View</a:t>
            </a:r>
            <a:br>
              <a:rPr lang="en-GB" sz="1600" dirty="0"/>
            </a:br>
            <a:r>
              <a:rPr lang="en-GB" sz="1600" dirty="0"/>
              <a:t>Combines multiple SAM reports, including </a:t>
            </a:r>
            <a:r>
              <a:rPr lang="en-GB" sz="1600" b="1" dirty="0"/>
              <a:t>Site Lifecycle Management</a:t>
            </a:r>
            <a:r>
              <a:rPr lang="en-GB" sz="1600" dirty="0"/>
              <a:t> and </a:t>
            </a:r>
            <a:r>
              <a:rPr lang="en-GB" sz="1600" b="1" dirty="0"/>
              <a:t>Data Access Governance</a:t>
            </a:r>
            <a:r>
              <a:rPr lang="en-GB" sz="1600" dirty="0"/>
              <a:t>.</a:t>
            </a:r>
          </a:p>
          <a:p>
            <a:pPr fontAlgn="t"/>
            <a:endParaRPr lang="en-GB" sz="1600" dirty="0"/>
          </a:p>
          <a:p>
            <a:pPr fontAlgn="t"/>
            <a:r>
              <a:rPr lang="en-GB" sz="1600" b="1" dirty="0"/>
              <a:t>Actionable Recommendations</a:t>
            </a:r>
            <a:br>
              <a:rPr lang="en-GB" sz="1600" dirty="0"/>
            </a:br>
            <a:r>
              <a:rPr lang="en-GB" sz="1600" dirty="0"/>
              <a:t>Provides clear guidance to strengthen governance and prepare for Copilot onboarding.</a:t>
            </a:r>
          </a:p>
          <a:p>
            <a:pPr fontAlgn="t"/>
            <a:endParaRPr lang="en-GB" sz="1600" dirty="0"/>
          </a:p>
          <a:p>
            <a:pPr fontAlgn="t"/>
            <a:r>
              <a:rPr lang="en-GB" sz="1600" b="1" dirty="0"/>
              <a:t>Simplifies Admin Workflows</a:t>
            </a:r>
            <a:br>
              <a:rPr lang="en-GB" sz="1600" dirty="0"/>
            </a:br>
            <a:r>
              <a:rPr lang="en-GB" sz="1600" dirty="0"/>
              <a:t>Delivers a single, consolidated report for faster decision-making.</a:t>
            </a:r>
          </a:p>
        </p:txBody>
      </p:sp>
      <p:sp>
        <p:nvSpPr>
          <p:cNvPr id="19" name="TextBox 18">
            <a:extLst>
              <a:ext uri="{FF2B5EF4-FFF2-40B4-BE49-F238E27FC236}">
                <a16:creationId xmlns:a16="http://schemas.microsoft.com/office/drawing/2014/main" id="{DE31958B-91E2-B976-948A-957A6F59316C}"/>
              </a:ext>
            </a:extLst>
          </p:cNvPr>
          <p:cNvSpPr txBox="1"/>
          <p:nvPr/>
        </p:nvSpPr>
        <p:spPr>
          <a:xfrm>
            <a:off x="6214071" y="1209317"/>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Content management assessment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computer screenshot of the SharePoint admin center on the Content Management Assessment">
            <a:extLst>
              <a:ext uri="{FF2B5EF4-FFF2-40B4-BE49-F238E27FC236}">
                <a16:creationId xmlns:a16="http://schemas.microsoft.com/office/drawing/2014/main" id="{158C3272-5FB9-816C-6A75-2C3DE0672338}"/>
              </a:ext>
            </a:extLst>
          </p:cNvPr>
          <p:cNvPicPr>
            <a:picLocks noChangeAspect="1"/>
          </p:cNvPicPr>
          <p:nvPr/>
        </p:nvPicPr>
        <p:blipFill>
          <a:blip r:embed="rId3"/>
          <a:stretch>
            <a:fillRect/>
          </a:stretch>
        </p:blipFill>
        <p:spPr>
          <a:xfrm>
            <a:off x="5694227" y="1857171"/>
            <a:ext cx="6039318" cy="3397494"/>
          </a:xfrm>
          <a:prstGeom prst="rect">
            <a:avLst/>
          </a:prstGeom>
        </p:spPr>
      </p:pic>
      <p:sp>
        <p:nvSpPr>
          <p:cNvPr id="6" name="TextBox 5">
            <a:extLst>
              <a:ext uri="{FF2B5EF4-FFF2-40B4-BE49-F238E27FC236}">
                <a16:creationId xmlns:a16="http://schemas.microsoft.com/office/drawing/2014/main" id="{97B266A8-FE03-FD14-5C12-C5E7FA40E24A}"/>
              </a:ext>
            </a:extLst>
          </p:cNvPr>
          <p:cNvSpPr txBox="1"/>
          <p:nvPr/>
        </p:nvSpPr>
        <p:spPr>
          <a:xfrm>
            <a:off x="6949645" y="5403273"/>
            <a:ext cx="3566808" cy="307777"/>
          </a:xfrm>
          <a:prstGeom prst="rect">
            <a:avLst/>
          </a:prstGeom>
          <a:noFill/>
        </p:spPr>
        <p:txBody>
          <a:bodyPr wrap="square">
            <a:spAutoFit/>
          </a:bodyPr>
          <a:lstStyle/>
          <a:p>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October</a:t>
            </a:r>
            <a:r>
              <a:rPr lang="en-GB" sz="1400" dirty="0">
                <a:solidFill>
                  <a:srgbClr val="7030A0"/>
                </a:solidFill>
              </a:rPr>
              <a:t>.</a:t>
            </a:r>
            <a:endParaRPr lang="en-US" sz="1400" dirty="0">
              <a:solidFill>
                <a:srgbClr val="7030A0"/>
              </a:solidFill>
            </a:endParaRPr>
          </a:p>
        </p:txBody>
      </p:sp>
    </p:spTree>
    <p:extLst>
      <p:ext uri="{BB962C8B-B14F-4D97-AF65-F5344CB8AC3E}">
        <p14:creationId xmlns:p14="http://schemas.microsoft.com/office/powerpoint/2010/main" val="119653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46907-AF08-FA9F-EAF9-C51F823E9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947B29-316F-E61B-D21F-20D6AD021267}"/>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SharePoint Admin Agent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12A67A6-4E42-E22C-1A58-4CFDEF9F0602}"/>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93C349F-AD42-D43A-0629-5D7358943FA2}"/>
              </a:ext>
            </a:extLst>
          </p:cNvPr>
          <p:cNvSpPr txBox="1">
            <a:spLocks/>
          </p:cNvSpPr>
          <p:nvPr/>
        </p:nvSpPr>
        <p:spPr>
          <a:xfrm>
            <a:off x="517192" y="977289"/>
            <a:ext cx="519057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SharePoint Admin Agent simplifies governance tasks for admins by using AI to manage permissions, storage, lifecycle, and access.</a:t>
            </a:r>
          </a:p>
          <a:p>
            <a:pPr marL="0" indent="0" fontAlgn="t">
              <a:buNone/>
            </a:pPr>
            <a:endParaRPr lang="en-GB" sz="1800" b="1" dirty="0"/>
          </a:p>
          <a:p>
            <a:pPr fontAlgn="t"/>
            <a:r>
              <a:rPr lang="en-GB" sz="1600" b="1" dirty="0"/>
              <a:t>AI-Powered Governance</a:t>
            </a:r>
            <a:br>
              <a:rPr lang="en-GB" sz="1600" dirty="0"/>
            </a:br>
            <a:r>
              <a:rPr lang="en-GB" sz="1600" dirty="0"/>
              <a:t>Removes the need for admins to know which SAM reports to run or how to interpret them.</a:t>
            </a:r>
          </a:p>
          <a:p>
            <a:pPr fontAlgn="t"/>
            <a:endParaRPr lang="en-GB" sz="1600" dirty="0"/>
          </a:p>
          <a:p>
            <a:pPr fontAlgn="t"/>
            <a:r>
              <a:rPr lang="en-GB" sz="1600" b="1" dirty="0"/>
              <a:t>Problem-Focused Approach</a:t>
            </a:r>
            <a:br>
              <a:rPr lang="en-GB" sz="1600" dirty="0"/>
            </a:br>
            <a:r>
              <a:rPr lang="en-GB" sz="1600" dirty="0"/>
              <a:t>Admins simply state the issue, and the agent recommends actions to resolve it.</a:t>
            </a:r>
          </a:p>
          <a:p>
            <a:pPr fontAlgn="t"/>
            <a:endParaRPr lang="en-GB" sz="1600" dirty="0"/>
          </a:p>
          <a:p>
            <a:pPr fontAlgn="t"/>
            <a:r>
              <a:rPr lang="en-GB" sz="1600" b="1" dirty="0"/>
              <a:t>Comprehensive Management</a:t>
            </a:r>
            <a:br>
              <a:rPr lang="en-GB" sz="1600" dirty="0"/>
            </a:br>
            <a:r>
              <a:rPr lang="en-GB" sz="1600" dirty="0"/>
              <a:t>Handles permissions, storage, lifecycle, and access, with more capabilities planned.</a:t>
            </a:r>
          </a:p>
        </p:txBody>
      </p:sp>
      <p:sp>
        <p:nvSpPr>
          <p:cNvPr id="19" name="TextBox 18">
            <a:extLst>
              <a:ext uri="{FF2B5EF4-FFF2-40B4-BE49-F238E27FC236}">
                <a16:creationId xmlns:a16="http://schemas.microsoft.com/office/drawing/2014/main" id="{45301ADE-E112-849F-138D-2B145CD7D735}"/>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SharePoint Admin Agent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computer screenshot of the SharePoint admin center with the Active sites page displayed and the SharePoint Admin Agent open on the left side of the screen.">
            <a:extLst>
              <a:ext uri="{FF2B5EF4-FFF2-40B4-BE49-F238E27FC236}">
                <a16:creationId xmlns:a16="http://schemas.microsoft.com/office/drawing/2014/main" id="{A6B286BB-F952-9FB3-DBCB-72F279F2B6AF}"/>
              </a:ext>
            </a:extLst>
          </p:cNvPr>
          <p:cNvPicPr>
            <a:picLocks noChangeAspect="1"/>
          </p:cNvPicPr>
          <p:nvPr/>
        </p:nvPicPr>
        <p:blipFill>
          <a:blip r:embed="rId3"/>
          <a:stretch>
            <a:fillRect/>
          </a:stretch>
        </p:blipFill>
        <p:spPr>
          <a:xfrm>
            <a:off x="6247675" y="2073211"/>
            <a:ext cx="5393318" cy="3034079"/>
          </a:xfrm>
          <a:prstGeom prst="rect">
            <a:avLst/>
          </a:prstGeom>
        </p:spPr>
      </p:pic>
      <p:sp>
        <p:nvSpPr>
          <p:cNvPr id="6" name="TextBox 5">
            <a:extLst>
              <a:ext uri="{FF2B5EF4-FFF2-40B4-BE49-F238E27FC236}">
                <a16:creationId xmlns:a16="http://schemas.microsoft.com/office/drawing/2014/main" id="{02372E66-EC7B-133B-A8FB-33AF388F95EE}"/>
              </a:ext>
            </a:extLst>
          </p:cNvPr>
          <p:cNvSpPr txBox="1"/>
          <p:nvPr/>
        </p:nvSpPr>
        <p:spPr>
          <a:xfrm>
            <a:off x="6692453" y="5403273"/>
            <a:ext cx="4503761" cy="307777"/>
          </a:xfrm>
          <a:prstGeom prst="rect">
            <a:avLst/>
          </a:prstGeom>
          <a:noFill/>
        </p:spPr>
        <p:txBody>
          <a:bodyPr wrap="square">
            <a:spAutoFit/>
          </a:bodyPr>
          <a:lstStyle/>
          <a:p>
            <a:r>
              <a:rPr lang="en-GB" sz="1400" dirty="0"/>
              <a:t>This feature rolled out to Public Preview in November.</a:t>
            </a:r>
            <a:endParaRPr lang="en-US" sz="1400" dirty="0"/>
          </a:p>
        </p:txBody>
      </p:sp>
    </p:spTree>
    <p:extLst>
      <p:ext uri="{BB962C8B-B14F-4D97-AF65-F5344CB8AC3E}">
        <p14:creationId xmlns:p14="http://schemas.microsoft.com/office/powerpoint/2010/main" val="1478039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12860-D0CC-DD6A-97D4-0F07F4880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94E93-7764-6EA0-D0A4-7007D0D2FD57}"/>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Data Loss Prevention for Microsoft 365 Copilot to safeguard prompts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875D1017-6F86-6904-EEA4-3F01B6B75118}"/>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D962D294-FECD-7B39-6D6A-DDCC4C95E11D}"/>
              </a:ext>
            </a:extLst>
          </p:cNvPr>
          <p:cNvSpPr txBox="1">
            <a:spLocks/>
          </p:cNvSpPr>
          <p:nvPr/>
        </p:nvSpPr>
        <p:spPr>
          <a:xfrm>
            <a:off x="517192" y="977289"/>
            <a:ext cx="480543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Data Loss Prevention (DLP) for Microsoft 365 Copilot now safeguards prompts containing sensitive data to prevent oversharing and data leakage.</a:t>
            </a:r>
          </a:p>
          <a:p>
            <a:pPr marL="0" indent="0" fontAlgn="t">
              <a:buNone/>
            </a:pPr>
            <a:endParaRPr lang="en-GB" sz="1800" b="1" dirty="0"/>
          </a:p>
          <a:p>
            <a:pPr fontAlgn="t"/>
            <a:r>
              <a:rPr lang="en-GB" sz="1600" b="1" dirty="0"/>
              <a:t>Expanded DLP Coverage</a:t>
            </a:r>
            <a:br>
              <a:rPr lang="en-GB" sz="1600" dirty="0"/>
            </a:br>
            <a:r>
              <a:rPr lang="en-GB" sz="1600" dirty="0"/>
              <a:t>Applies to all Microsoft 365 Copilot and Copilot Chat users, including pre-built agents.</a:t>
            </a:r>
          </a:p>
          <a:p>
            <a:pPr fontAlgn="t"/>
            <a:endParaRPr lang="en-GB" sz="1600" dirty="0"/>
          </a:p>
          <a:p>
            <a:pPr fontAlgn="t"/>
            <a:r>
              <a:rPr lang="en-GB" sz="1600" b="1" dirty="0"/>
              <a:t>Real-Time Protection</a:t>
            </a:r>
            <a:br>
              <a:rPr lang="en-GB" sz="1600" dirty="0"/>
            </a:br>
            <a:r>
              <a:rPr lang="en-GB" sz="1600" dirty="0"/>
              <a:t>Blocks Copilot from returning responses when prompts include sensitive information.</a:t>
            </a:r>
          </a:p>
          <a:p>
            <a:pPr fontAlgn="t"/>
            <a:endParaRPr lang="en-GB" sz="1600" dirty="0"/>
          </a:p>
          <a:p>
            <a:pPr fontAlgn="t"/>
            <a:r>
              <a:rPr lang="en-GB" sz="1600" b="1" dirty="0"/>
              <a:t>Mitigates Risk</a:t>
            </a:r>
            <a:br>
              <a:rPr lang="en-GB" sz="1600" dirty="0"/>
            </a:br>
            <a:r>
              <a:rPr lang="en-GB" sz="1600" dirty="0"/>
              <a:t>Helps organisations maintain compliance and reduce data exposure during AI interactions.</a:t>
            </a:r>
          </a:p>
        </p:txBody>
      </p:sp>
      <p:sp>
        <p:nvSpPr>
          <p:cNvPr id="19" name="TextBox 18">
            <a:extLst>
              <a:ext uri="{FF2B5EF4-FFF2-40B4-BE49-F238E27FC236}">
                <a16:creationId xmlns:a16="http://schemas.microsoft.com/office/drawing/2014/main" id="{6AB01107-AC4E-A6DB-EE27-0CE1BAFAC4F2}"/>
              </a:ext>
            </a:extLst>
          </p:cNvPr>
          <p:cNvSpPr txBox="1"/>
          <p:nvPr/>
        </p:nvSpPr>
        <p:spPr>
          <a:xfrm>
            <a:off x="6444518" y="1235209"/>
            <a:ext cx="4999630" cy="38617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nn-NO" sz="1600" noProof="0" dirty="0">
                <a:solidFill>
                  <a:srgbClr val="FFFFFF"/>
                </a:solidFill>
                <a:latin typeface="Segoe UI Semibold" panose="020B0502040204020203" pitchFamily="34" charset="0"/>
                <a:cs typeface="Segoe UI Semibold" panose="020B0502040204020203" pitchFamily="34" charset="0"/>
              </a:rPr>
              <a:t>DLP for Microsoft 365 Copilot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Microsoft Purview Data Loss Prevention for Microsoft 365 Copilot to safeguard prompts blocking responses to questions around Project Wingtip, as Project Wingtip is on the organization’s sensitive information block list">
            <a:extLst>
              <a:ext uri="{FF2B5EF4-FFF2-40B4-BE49-F238E27FC236}">
                <a16:creationId xmlns:a16="http://schemas.microsoft.com/office/drawing/2014/main" id="{59A88407-B908-FFDF-ED6F-AEC953585E9D}"/>
              </a:ext>
            </a:extLst>
          </p:cNvPr>
          <p:cNvPicPr>
            <a:picLocks noChangeAspect="1"/>
          </p:cNvPicPr>
          <p:nvPr/>
        </p:nvPicPr>
        <p:blipFill>
          <a:blip r:embed="rId3"/>
          <a:stretch>
            <a:fillRect/>
          </a:stretch>
        </p:blipFill>
        <p:spPr>
          <a:xfrm>
            <a:off x="6210292" y="1761532"/>
            <a:ext cx="5468083" cy="3588772"/>
          </a:xfrm>
          <a:prstGeom prst="rect">
            <a:avLst/>
          </a:prstGeom>
        </p:spPr>
      </p:pic>
      <p:sp>
        <p:nvSpPr>
          <p:cNvPr id="6" name="TextBox 5">
            <a:extLst>
              <a:ext uri="{FF2B5EF4-FFF2-40B4-BE49-F238E27FC236}">
                <a16:creationId xmlns:a16="http://schemas.microsoft.com/office/drawing/2014/main" id="{9679CBC3-1D05-3FC3-4A3E-984B4028CB97}"/>
              </a:ext>
            </a:extLst>
          </p:cNvPr>
          <p:cNvSpPr txBox="1"/>
          <p:nvPr/>
        </p:nvSpPr>
        <p:spPr>
          <a:xfrm>
            <a:off x="6675178" y="5379667"/>
            <a:ext cx="4805434" cy="307777"/>
          </a:xfrm>
          <a:prstGeom prst="rect">
            <a:avLst/>
          </a:prstGeom>
          <a:noFill/>
        </p:spPr>
        <p:txBody>
          <a:bodyPr wrap="square">
            <a:spAutoFit/>
          </a:bodyPr>
          <a:lstStyle/>
          <a:p>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to Public Preview in November</a:t>
            </a:r>
            <a:r>
              <a:rPr lang="en-GB" sz="1400" dirty="0">
                <a:solidFill>
                  <a:srgbClr val="7030A0"/>
                </a:solidFill>
              </a:rPr>
              <a:t>.</a:t>
            </a:r>
            <a:endParaRPr lang="en-US" sz="1400" dirty="0">
              <a:solidFill>
                <a:srgbClr val="7030A0"/>
              </a:solidFill>
            </a:endParaRPr>
          </a:p>
        </p:txBody>
      </p:sp>
    </p:spTree>
    <p:extLst>
      <p:ext uri="{BB962C8B-B14F-4D97-AF65-F5344CB8AC3E}">
        <p14:creationId xmlns:p14="http://schemas.microsoft.com/office/powerpoint/2010/main" val="126516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4A635-B812-7086-1A55-2229A1323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3E56B-050C-CFDF-BDA3-F9AF8B032739}"/>
              </a:ext>
            </a:extLst>
          </p:cNvPr>
          <p:cNvSpPr>
            <a:spLocks noGrp="1"/>
          </p:cNvSpPr>
          <p:nvPr>
            <p:ph type="title"/>
          </p:nvPr>
        </p:nvSpPr>
        <p:spPr>
          <a:xfrm>
            <a:off x="555320" y="459612"/>
            <a:ext cx="1153969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Microsoft Purview Data Security Posture Management (DSPM) item-level investigation and remediation for data risk assessments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63BF7C8-DD67-E8D6-FEDF-ADA1FB939158}"/>
              </a:ext>
              <a:ext uri="{C183D7F6-B498-43B3-948B-1728B52AA6E4}">
                <adec:decorative xmlns:adec="http://schemas.microsoft.com/office/drawing/2017/decorative" val="1"/>
              </a:ext>
            </a:extLst>
          </p:cNvPr>
          <p:cNvSpPr txBox="1"/>
          <p:nvPr/>
        </p:nvSpPr>
        <p:spPr>
          <a:xfrm>
            <a:off x="5977719" y="1685412"/>
            <a:ext cx="5933230" cy="414218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8D518E2-833D-C280-1FBE-C25FC97CC810}"/>
              </a:ext>
            </a:extLst>
          </p:cNvPr>
          <p:cNvSpPr txBox="1">
            <a:spLocks/>
          </p:cNvSpPr>
          <p:nvPr/>
        </p:nvSpPr>
        <p:spPr>
          <a:xfrm>
            <a:off x="517192" y="1454727"/>
            <a:ext cx="533995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Purview DSPM now enables item-level investigation and bulk remediation of overshared links to reduce data exposure and strengthen compliance.</a:t>
            </a:r>
          </a:p>
          <a:p>
            <a:pPr marL="0" indent="0" fontAlgn="t">
              <a:buNone/>
            </a:pPr>
            <a:endParaRPr lang="en-GB" sz="1600" dirty="0"/>
          </a:p>
          <a:p>
            <a:pPr fontAlgn="t"/>
            <a:r>
              <a:rPr lang="en-GB" sz="1600" b="1" dirty="0"/>
              <a:t>Enhanced Risk Management</a:t>
            </a:r>
            <a:br>
              <a:rPr lang="en-GB" sz="1600" dirty="0"/>
            </a:br>
            <a:r>
              <a:rPr lang="en-GB" sz="1600" dirty="0"/>
              <a:t>Identify overshared links across SharePoint sites and remediate at scale.</a:t>
            </a:r>
          </a:p>
          <a:p>
            <a:pPr fontAlgn="t"/>
            <a:endParaRPr lang="en-GB" sz="1600" dirty="0"/>
          </a:p>
          <a:p>
            <a:pPr fontAlgn="t"/>
            <a:r>
              <a:rPr lang="en-GB" sz="1600" b="1" dirty="0"/>
              <a:t>Bulk Remediation Capability</a:t>
            </a:r>
            <a:br>
              <a:rPr lang="en-GB" sz="1600" dirty="0"/>
            </a:br>
            <a:r>
              <a:rPr lang="en-GB" sz="1600" dirty="0"/>
              <a:t>Admins can disable or fix overshared links in bulk, streamlining governance.</a:t>
            </a:r>
          </a:p>
          <a:p>
            <a:pPr fontAlgn="t"/>
            <a:endParaRPr lang="en-GB" sz="1600" dirty="0"/>
          </a:p>
          <a:p>
            <a:pPr fontAlgn="t"/>
            <a:r>
              <a:rPr lang="en-GB" sz="1600" b="1" dirty="0"/>
              <a:t>Improves Compliance Posture</a:t>
            </a:r>
            <a:br>
              <a:rPr lang="en-GB" sz="1600" dirty="0"/>
            </a:br>
            <a:r>
              <a:rPr lang="en-GB" sz="1600" dirty="0"/>
              <a:t>Ensures sensitive files remain accessible only to the right people.</a:t>
            </a:r>
          </a:p>
        </p:txBody>
      </p:sp>
      <p:sp>
        <p:nvSpPr>
          <p:cNvPr id="19" name="TextBox 18">
            <a:extLst>
              <a:ext uri="{FF2B5EF4-FFF2-40B4-BE49-F238E27FC236}">
                <a16:creationId xmlns:a16="http://schemas.microsoft.com/office/drawing/2014/main" id="{80CC345A-344C-A597-F7EE-9179E87C455F}"/>
              </a:ext>
            </a:extLst>
          </p:cNvPr>
          <p:cNvSpPr txBox="1"/>
          <p:nvPr/>
        </p:nvSpPr>
        <p:spPr>
          <a:xfrm>
            <a:off x="6597213" y="1488503"/>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DSPM</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he Microsoft Purview app showing a Data risk assessment list for a SharePoint site called Contoso Merger.">
            <a:extLst>
              <a:ext uri="{FF2B5EF4-FFF2-40B4-BE49-F238E27FC236}">
                <a16:creationId xmlns:a16="http://schemas.microsoft.com/office/drawing/2014/main" id="{7C7C5133-7F2B-97D4-84B3-16C210043D0A}"/>
              </a:ext>
            </a:extLst>
          </p:cNvPr>
          <p:cNvPicPr>
            <a:picLocks noChangeAspect="1"/>
          </p:cNvPicPr>
          <p:nvPr/>
        </p:nvPicPr>
        <p:blipFill>
          <a:blip r:embed="rId3"/>
          <a:stretch>
            <a:fillRect/>
          </a:stretch>
        </p:blipFill>
        <p:spPr>
          <a:xfrm>
            <a:off x="6597213" y="2194277"/>
            <a:ext cx="4757738" cy="2676525"/>
          </a:xfrm>
          <a:prstGeom prst="rect">
            <a:avLst/>
          </a:prstGeom>
        </p:spPr>
      </p:pic>
      <p:sp>
        <p:nvSpPr>
          <p:cNvPr id="6" name="TextBox 5">
            <a:extLst>
              <a:ext uri="{FF2B5EF4-FFF2-40B4-BE49-F238E27FC236}">
                <a16:creationId xmlns:a16="http://schemas.microsoft.com/office/drawing/2014/main" id="{FDDEFEA5-B5C8-BF23-2D4F-B00603706B6E}"/>
              </a:ext>
            </a:extLst>
          </p:cNvPr>
          <p:cNvSpPr txBox="1"/>
          <p:nvPr/>
        </p:nvSpPr>
        <p:spPr>
          <a:xfrm>
            <a:off x="6775521" y="5369497"/>
            <a:ext cx="4401122" cy="307777"/>
          </a:xfrm>
          <a:prstGeom prst="rect">
            <a:avLst/>
          </a:prstGeom>
          <a:noFill/>
        </p:spPr>
        <p:txBody>
          <a:bodyPr wrap="square">
            <a:spAutoFit/>
          </a:bodyPr>
          <a:lstStyle/>
          <a:p>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to Public Preview in November</a:t>
            </a:r>
            <a:r>
              <a:rPr lang="en-GB" sz="1400" dirty="0">
                <a:solidFill>
                  <a:srgbClr val="7030A0"/>
                </a:solidFill>
              </a:rPr>
              <a:t>.</a:t>
            </a:r>
            <a:endParaRPr lang="en-US" sz="1400" dirty="0">
              <a:solidFill>
                <a:srgbClr val="7030A0"/>
              </a:solidFill>
            </a:endParaRPr>
          </a:p>
        </p:txBody>
      </p:sp>
    </p:spTree>
    <p:extLst>
      <p:ext uri="{BB962C8B-B14F-4D97-AF65-F5344CB8AC3E}">
        <p14:creationId xmlns:p14="http://schemas.microsoft.com/office/powerpoint/2010/main" val="364927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4.81481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C152-6E4A-EDE7-C400-4B7EE0B6F0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95113-C049-0508-B23F-9CFAC0BDFB44}"/>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New home page for AI admins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96D325-B6DF-D783-5C0E-F7AEC5EF9981}"/>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84EF7EF-E399-8621-B244-40DBA0CF09BB}"/>
              </a:ext>
            </a:extLst>
          </p:cNvPr>
          <p:cNvSpPr txBox="1">
            <a:spLocks/>
          </p:cNvSpPr>
          <p:nvPr/>
        </p:nvSpPr>
        <p:spPr>
          <a:xfrm>
            <a:off x="527737" y="1062530"/>
            <a:ext cx="533995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has introduced a dedicated home page for the Entra AI Administrator role, giving AI admins clearer insights, faster navigation, and curated learning to support Copilot and agent governance.</a:t>
            </a:r>
          </a:p>
          <a:p>
            <a:pPr marL="0" indent="0" fontAlgn="t">
              <a:buNone/>
            </a:pPr>
            <a:endParaRPr lang="en-GB" sz="1600" dirty="0"/>
          </a:p>
          <a:p>
            <a:pPr fontAlgn="t"/>
            <a:r>
              <a:rPr lang="en-GB" sz="1600" b="1" dirty="0"/>
              <a:t>Centralized AI oversight</a:t>
            </a:r>
            <a:r>
              <a:rPr lang="en-GB" sz="1600" dirty="0"/>
              <a:t> – A new home page provides an at‑a‑glance view of organization-wide AI usage and key metrics. </a:t>
            </a:r>
          </a:p>
          <a:p>
            <a:pPr fontAlgn="t"/>
            <a:r>
              <a:rPr lang="en-GB" sz="1600" b="1" dirty="0"/>
              <a:t>Faster access to critical tools</a:t>
            </a:r>
            <a:r>
              <a:rPr lang="en-GB" sz="1600" dirty="0"/>
              <a:t> – Direct links to the most important AI admin surfaces streamline Copilot and agent management. </a:t>
            </a:r>
          </a:p>
          <a:p>
            <a:pPr fontAlgn="t"/>
            <a:r>
              <a:rPr lang="en-GB" sz="1600" b="1" dirty="0"/>
              <a:t>Curated learning resources</a:t>
            </a:r>
            <a:r>
              <a:rPr lang="en-GB" sz="1600" dirty="0"/>
              <a:t> – Microsoft provides tailored educational and inspirational AI content to elevate admin capability. </a:t>
            </a:r>
          </a:p>
          <a:p>
            <a:pPr fontAlgn="t"/>
            <a:r>
              <a:rPr lang="en-GB" sz="1600" b="1" dirty="0"/>
              <a:t>Built for the AI Administrator role</a:t>
            </a:r>
            <a:r>
              <a:rPr lang="en-GB" sz="1600" dirty="0"/>
              <a:t> – Expands the evolving Microsoft Entra AI Admin role to better support AI adoption at scale.</a:t>
            </a:r>
          </a:p>
        </p:txBody>
      </p:sp>
      <p:sp>
        <p:nvSpPr>
          <p:cNvPr id="19" name="TextBox 18">
            <a:extLst>
              <a:ext uri="{FF2B5EF4-FFF2-40B4-BE49-F238E27FC236}">
                <a16:creationId xmlns:a16="http://schemas.microsoft.com/office/drawing/2014/main" id="{F8E5365D-2734-D348-80A7-775A48EF572D}"/>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New home page for AI admins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showing the new Microsoft 365 admin center home page for AI administrators at the fictional company Zava.">
            <a:extLst>
              <a:ext uri="{FF2B5EF4-FFF2-40B4-BE49-F238E27FC236}">
                <a16:creationId xmlns:a16="http://schemas.microsoft.com/office/drawing/2014/main" id="{8C6D555B-2DB1-DCF9-D449-A6DBEA7FCD5D}"/>
              </a:ext>
            </a:extLst>
          </p:cNvPr>
          <p:cNvPicPr>
            <a:picLocks noChangeAspect="1"/>
          </p:cNvPicPr>
          <p:nvPr/>
        </p:nvPicPr>
        <p:blipFill>
          <a:blip r:embed="rId3"/>
          <a:stretch>
            <a:fillRect/>
          </a:stretch>
        </p:blipFill>
        <p:spPr>
          <a:xfrm>
            <a:off x="6263005" y="1988019"/>
            <a:ext cx="5411803" cy="2881961"/>
          </a:xfrm>
          <a:prstGeom prst="rect">
            <a:avLst/>
          </a:prstGeom>
        </p:spPr>
      </p:pic>
      <p:sp>
        <p:nvSpPr>
          <p:cNvPr id="6" name="TextBox 5">
            <a:extLst>
              <a:ext uri="{FF2B5EF4-FFF2-40B4-BE49-F238E27FC236}">
                <a16:creationId xmlns:a16="http://schemas.microsoft.com/office/drawing/2014/main" id="{7E2D7463-BE56-AA8A-E5C5-6C4875A357BA}"/>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4037109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E5C59-2EB8-51BF-1132-FB2D217E1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EFDB7-D8AB-5C83-6514-CFF4D5549915}"/>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overview section redesign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823D6EA-B5B4-9FC9-F25B-9BBD248E3514}"/>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45CDC69-F1D5-5CCB-DEA5-B0AB5FF87A7A}"/>
              </a:ext>
            </a:extLst>
          </p:cNvPr>
          <p:cNvSpPr txBox="1">
            <a:spLocks/>
          </p:cNvSpPr>
          <p:nvPr/>
        </p:nvSpPr>
        <p:spPr>
          <a:xfrm>
            <a:off x="527738" y="1062530"/>
            <a:ext cx="521384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has redesigned the Copilot overview section in the Microsoft 365 admin center to make Copilot management centralized, comprehensive, and contextual.</a:t>
            </a:r>
          </a:p>
          <a:p>
            <a:pPr marL="0" indent="0" fontAlgn="t">
              <a:buNone/>
            </a:pPr>
            <a:endParaRPr lang="en-GB" sz="1600" dirty="0"/>
          </a:p>
          <a:p>
            <a:pPr fontAlgn="t"/>
            <a:r>
              <a:rPr lang="en-GB" sz="1600" b="1" dirty="0"/>
              <a:t>Centralized Copilot insights</a:t>
            </a:r>
            <a:r>
              <a:rPr lang="en-GB" sz="1600" dirty="0"/>
              <a:t> – Unified view tailored to your environment and configurations.</a:t>
            </a:r>
          </a:p>
          <a:p>
            <a:pPr fontAlgn="t"/>
            <a:endParaRPr lang="en-GB" sz="1600" dirty="0"/>
          </a:p>
          <a:p>
            <a:pPr fontAlgn="t"/>
            <a:r>
              <a:rPr lang="en-GB" sz="1600" b="1" dirty="0"/>
              <a:t>Actionable recommendations</a:t>
            </a:r>
            <a:r>
              <a:rPr lang="en-GB" sz="1600" dirty="0"/>
              <a:t> – Includes relevant actions for Copilot Chat, agents, and Microsoft 365 Copilot. </a:t>
            </a:r>
          </a:p>
          <a:p>
            <a:pPr fontAlgn="t"/>
            <a:endParaRPr lang="en-GB" sz="1600" dirty="0"/>
          </a:p>
          <a:p>
            <a:pPr fontAlgn="t"/>
            <a:r>
              <a:rPr lang="en-GB" sz="1600" b="1" dirty="0"/>
              <a:t>Aligned to the Copilot Control System</a:t>
            </a:r>
            <a:r>
              <a:rPr lang="en-GB" sz="1600" dirty="0"/>
              <a:t> – Insights mapped to Security &amp; Governance, Management Controls, and Measurement &amp; Reporting.</a:t>
            </a:r>
          </a:p>
          <a:p>
            <a:pPr fontAlgn="t"/>
            <a:endParaRPr lang="en-GB" sz="1600" dirty="0"/>
          </a:p>
          <a:p>
            <a:pPr fontAlgn="t"/>
            <a:r>
              <a:rPr lang="en-GB" sz="1600" dirty="0"/>
              <a:t> </a:t>
            </a:r>
            <a:r>
              <a:rPr lang="en-GB" sz="1600" b="1" dirty="0"/>
              <a:t>Now in Private Preview</a:t>
            </a:r>
            <a:r>
              <a:rPr lang="en-GB" sz="1600" dirty="0"/>
              <a:t> – Announced at Ignite, with General Availability planned for </a:t>
            </a:r>
            <a:r>
              <a:rPr lang="en-GB" sz="1600" b="1" dirty="0"/>
              <a:t>January 2025</a:t>
            </a:r>
            <a:r>
              <a:rPr lang="en-GB" sz="1600" dirty="0"/>
              <a:t>.</a:t>
            </a:r>
          </a:p>
        </p:txBody>
      </p:sp>
      <p:sp>
        <p:nvSpPr>
          <p:cNvPr id="19" name="TextBox 18">
            <a:extLst>
              <a:ext uri="{FF2B5EF4-FFF2-40B4-BE49-F238E27FC236}">
                <a16:creationId xmlns:a16="http://schemas.microsoft.com/office/drawing/2014/main" id="{B30E63CC-7239-D521-8E22-7F80A47126AA}"/>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Copilot overview section redesign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showing the redesigned Copilot overview page in the Microsoft 365 admin center.">
            <a:extLst>
              <a:ext uri="{FF2B5EF4-FFF2-40B4-BE49-F238E27FC236}">
                <a16:creationId xmlns:a16="http://schemas.microsoft.com/office/drawing/2014/main" id="{7E7D57DF-B1BA-2C98-F5E4-52E84A9BFB08}"/>
              </a:ext>
            </a:extLst>
          </p:cNvPr>
          <p:cNvPicPr>
            <a:picLocks noChangeAspect="1"/>
          </p:cNvPicPr>
          <p:nvPr/>
        </p:nvPicPr>
        <p:blipFill>
          <a:blip r:embed="rId3"/>
          <a:stretch>
            <a:fillRect/>
          </a:stretch>
        </p:blipFill>
        <p:spPr>
          <a:xfrm>
            <a:off x="6197282" y="2195697"/>
            <a:ext cx="5543248" cy="2890923"/>
          </a:xfrm>
          <a:prstGeom prst="rect">
            <a:avLst/>
          </a:prstGeom>
        </p:spPr>
      </p:pic>
      <p:sp>
        <p:nvSpPr>
          <p:cNvPr id="6" name="TextBox 5">
            <a:extLst>
              <a:ext uri="{FF2B5EF4-FFF2-40B4-BE49-F238E27FC236}">
                <a16:creationId xmlns:a16="http://schemas.microsoft.com/office/drawing/2014/main" id="{F6C5B0F9-1762-4CD7-3CB0-1DBEF177C93C}"/>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3337866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14518-B9D6-FDB4-6150-40FA779452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1E969-6D3D-5142-69F0-24ECE01EDC17}"/>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US" sz="2800" b="1" noProof="0" dirty="0">
                <a:gradFill>
                  <a:gsLst>
                    <a:gs pos="971">
                      <a:srgbClr val="2897CE"/>
                    </a:gs>
                    <a:gs pos="100000">
                      <a:srgbClr val="8678D6"/>
                    </a:gs>
                  </a:gsLst>
                  <a:lin ang="2700000" scaled="0"/>
                </a:gradFill>
                <a:latin typeface="Segoe UI Semibold"/>
                <a:cs typeface="Segoe UI Semibold"/>
              </a:rPr>
              <a:t>Work IQ enhancements</a:t>
            </a:r>
          </a:p>
        </p:txBody>
      </p:sp>
      <p:sp>
        <p:nvSpPr>
          <p:cNvPr id="18" name="TextBox 17">
            <a:extLst>
              <a:ext uri="{FF2B5EF4-FFF2-40B4-BE49-F238E27FC236}">
                <a16:creationId xmlns:a16="http://schemas.microsoft.com/office/drawing/2014/main" id="{9663CAB2-1F99-3EB4-6E22-66C4274EBF75}"/>
              </a:ext>
              <a:ext uri="{C183D7F6-B498-43B3-948B-1728B52AA6E4}">
                <adec:decorative xmlns:adec="http://schemas.microsoft.com/office/drawing/2017/decorative" val="1"/>
              </a:ext>
            </a:extLst>
          </p:cNvPr>
          <p:cNvSpPr txBox="1"/>
          <p:nvPr/>
        </p:nvSpPr>
        <p:spPr>
          <a:xfrm>
            <a:off x="5277173" y="1389741"/>
            <a:ext cx="6613293" cy="501513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EB6E4F8-D4F2-AF57-4586-0A0509E53E4C}"/>
              </a:ext>
            </a:extLst>
          </p:cNvPr>
          <p:cNvSpPr txBox="1">
            <a:spLocks/>
          </p:cNvSpPr>
          <p:nvPr/>
        </p:nvSpPr>
        <p:spPr>
          <a:xfrm>
            <a:off x="459655" y="1080227"/>
            <a:ext cx="461499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Work IQ is gaining improved memory capabilities, enabling Copilot to recall details from past conversations and deliver more personalised, contextual responses.</a:t>
            </a:r>
          </a:p>
          <a:p>
            <a:pPr marL="0" indent="0" fontAlgn="t">
              <a:buNone/>
            </a:pPr>
            <a:endParaRPr lang="en-GB" sz="1600" dirty="0"/>
          </a:p>
          <a:p>
            <a:pPr fontAlgn="t"/>
            <a:r>
              <a:rPr lang="en-GB" sz="1600" b="1" dirty="0"/>
              <a:t>Smarter Recall</a:t>
            </a:r>
            <a:br>
              <a:rPr lang="en-GB" sz="1600" dirty="0"/>
            </a:br>
            <a:r>
              <a:rPr lang="en-GB" sz="1600" dirty="0"/>
              <a:t>Copilot can now draw on relevant memories from previous interactions to improve accuracy and relevance.</a:t>
            </a:r>
          </a:p>
          <a:p>
            <a:pPr fontAlgn="t"/>
            <a:endParaRPr lang="en-GB" sz="1600" dirty="0"/>
          </a:p>
          <a:p>
            <a:pPr fontAlgn="t"/>
            <a:r>
              <a:rPr lang="en-GB" sz="1600" b="1" dirty="0"/>
              <a:t>Greater Personalisation</a:t>
            </a:r>
            <a:br>
              <a:rPr lang="en-GB" sz="1600" dirty="0"/>
            </a:br>
            <a:r>
              <a:rPr lang="en-GB" sz="1600" dirty="0"/>
              <a:t>Work IQ deepens Copilot’s understanding of each user’s role, preferences, and organisational context.</a:t>
            </a:r>
          </a:p>
          <a:p>
            <a:pPr fontAlgn="t"/>
            <a:endParaRPr lang="en-GB" sz="1600" dirty="0"/>
          </a:p>
          <a:p>
            <a:pPr fontAlgn="t"/>
            <a:r>
              <a:rPr lang="en-GB" sz="1600" b="1" dirty="0"/>
              <a:t>User‑Controlled Experience</a:t>
            </a:r>
            <a:br>
              <a:rPr lang="en-GB" sz="1600" dirty="0"/>
            </a:br>
            <a:r>
              <a:rPr lang="en-GB" sz="1600" dirty="0"/>
              <a:t>New settings make it easier to manage and tailor how Copilot uses memory.</a:t>
            </a:r>
          </a:p>
        </p:txBody>
      </p:sp>
      <p:sp>
        <p:nvSpPr>
          <p:cNvPr id="19" name="TextBox 18">
            <a:extLst>
              <a:ext uri="{FF2B5EF4-FFF2-40B4-BE49-F238E27FC236}">
                <a16:creationId xmlns:a16="http://schemas.microsoft.com/office/drawing/2014/main" id="{29A1FDD3-B725-88D4-1DB2-0693826075C5}"/>
              </a:ext>
            </a:extLst>
          </p:cNvPr>
          <p:cNvSpPr txBox="1"/>
          <p:nvPr/>
        </p:nvSpPr>
        <p:spPr>
          <a:xfrm>
            <a:off x="5651397" y="1195841"/>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Work IQ enhancements</a:t>
            </a:r>
          </a:p>
        </p:txBody>
      </p:sp>
      <p:pic>
        <p:nvPicPr>
          <p:cNvPr id="3" name="Picture 2" descr="Chat Settings panel in Microsoft 365 Copilot app showing the ‘Personalization’ section with options for Custom instructions (toggle on) and Work profile, and the ‘Memory’ section with Saved memories and Chat history toggles both turned on.">
            <a:extLst>
              <a:ext uri="{FF2B5EF4-FFF2-40B4-BE49-F238E27FC236}">
                <a16:creationId xmlns:a16="http://schemas.microsoft.com/office/drawing/2014/main" id="{25A604CF-AA78-EAEC-E880-24BCC6FD00B4}"/>
              </a:ext>
            </a:extLst>
          </p:cNvPr>
          <p:cNvPicPr>
            <a:picLocks noChangeAspect="1"/>
          </p:cNvPicPr>
          <p:nvPr/>
        </p:nvPicPr>
        <p:blipFill>
          <a:blip r:embed="rId3"/>
          <a:stretch>
            <a:fillRect/>
          </a:stretch>
        </p:blipFill>
        <p:spPr>
          <a:xfrm>
            <a:off x="6160320" y="1782787"/>
            <a:ext cx="4846993" cy="3983365"/>
          </a:xfrm>
          <a:prstGeom prst="rect">
            <a:avLst/>
          </a:prstGeom>
        </p:spPr>
      </p:pic>
      <p:sp>
        <p:nvSpPr>
          <p:cNvPr id="8" name="TextBox 7">
            <a:extLst>
              <a:ext uri="{FF2B5EF4-FFF2-40B4-BE49-F238E27FC236}">
                <a16:creationId xmlns:a16="http://schemas.microsoft.com/office/drawing/2014/main" id="{D2DE1B97-CCC9-1DE2-49A5-5899E163015E}"/>
              </a:ext>
            </a:extLst>
          </p:cNvPr>
          <p:cNvSpPr txBox="1"/>
          <p:nvPr/>
        </p:nvSpPr>
        <p:spPr>
          <a:xfrm>
            <a:off x="6362833" y="5929709"/>
            <a:ext cx="4441968" cy="307777"/>
          </a:xfrm>
          <a:prstGeom prst="rect">
            <a:avLst/>
          </a:prstGeom>
          <a:noFill/>
        </p:spPr>
        <p:txBody>
          <a:bodyPr wrap="square">
            <a:spAutoFit/>
          </a:bodyPr>
          <a:lstStyle/>
          <a:p>
            <a:pPr algn="ctr"/>
            <a:r>
              <a:rPr lang="en-GB" sz="1400" dirty="0"/>
              <a:t>This feature is </a:t>
            </a:r>
            <a:r>
              <a:rPr lang="en-GB" sz="1400" dirty="0">
                <a:solidFill>
                  <a:srgbClr val="7030A0"/>
                </a:solidFill>
                <a:hlinkClick r:id="rId4">
                  <a:extLst>
                    <a:ext uri="{A12FA001-AC4F-418D-AE19-62706E023703}">
                      <ahyp:hlinkClr xmlns:ahyp="http://schemas.microsoft.com/office/drawing/2018/hyperlinkcolor" val="tx"/>
                    </a:ext>
                  </a:extLst>
                </a:hlinkClick>
              </a:rPr>
              <a:t>rolling out in December</a:t>
            </a:r>
            <a:r>
              <a:rPr lang="en-GB" sz="1400" dirty="0">
                <a:solidFill>
                  <a:srgbClr val="7030A0"/>
                </a:solidFill>
              </a:rPr>
              <a:t>.</a:t>
            </a:r>
            <a:endParaRPr lang="en-US" sz="1000" i="1" noProof="0" dirty="0">
              <a:solidFill>
                <a:srgbClr val="7030A0"/>
              </a:solidFill>
            </a:endParaRPr>
          </a:p>
        </p:txBody>
      </p:sp>
    </p:spTree>
    <p:extLst>
      <p:ext uri="{BB962C8B-B14F-4D97-AF65-F5344CB8AC3E}">
        <p14:creationId xmlns:p14="http://schemas.microsoft.com/office/powerpoint/2010/main" val="406994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1642-F5EB-700E-E0C5-103F6C631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F325D2-1FC2-20EF-67A1-BF0D4A8F63A5}"/>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Copilot readiness settings: structured guidance for Copilot configuration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1FF0DD9-DA0B-D03F-15AE-D92F0B31D196}"/>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8303F8B-46D2-745B-D4FF-012DC1B18043}"/>
              </a:ext>
            </a:extLst>
          </p:cNvPr>
          <p:cNvSpPr txBox="1">
            <a:spLocks/>
          </p:cNvSpPr>
          <p:nvPr/>
        </p:nvSpPr>
        <p:spPr>
          <a:xfrm>
            <a:off x="527737" y="1062530"/>
            <a:ext cx="533995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is introducing a new readiness page in Copilot settings (rolling out January) to help admins manage Copilot deployment in a structured, centralized, and more guided way.</a:t>
            </a:r>
          </a:p>
          <a:p>
            <a:pPr marL="0" indent="0" fontAlgn="t">
              <a:buNone/>
            </a:pPr>
            <a:endParaRPr lang="en-GB" sz="1600" dirty="0"/>
          </a:p>
          <a:p>
            <a:pPr fontAlgn="t"/>
            <a:r>
              <a:rPr lang="en-GB" sz="1600" b="1" dirty="0"/>
              <a:t>Centralized configuration management</a:t>
            </a:r>
            <a:r>
              <a:rPr lang="en-GB" sz="1600" dirty="0"/>
              <a:t> – A single place to view and manage Copilot settings, controls, and policies. </a:t>
            </a:r>
          </a:p>
          <a:p>
            <a:pPr fontAlgn="t"/>
            <a:endParaRPr lang="en-GB" sz="1600" dirty="0"/>
          </a:p>
          <a:p>
            <a:pPr fontAlgn="t"/>
            <a:r>
              <a:rPr lang="en-GB" sz="1600" b="1" dirty="0"/>
              <a:t>Clear, Microsoft‑defined categories</a:t>
            </a:r>
            <a:r>
              <a:rPr lang="en-GB" sz="1600" dirty="0"/>
              <a:t> – Controls organized into deployment essentials, end‑user experience, and data security. </a:t>
            </a:r>
          </a:p>
          <a:p>
            <a:pPr fontAlgn="t"/>
            <a:endParaRPr lang="en-GB" sz="1600" dirty="0"/>
          </a:p>
          <a:p>
            <a:pPr fontAlgn="t"/>
            <a:r>
              <a:rPr lang="en-GB" sz="1600" b="1" dirty="0"/>
              <a:t>Progress and coverage tracking</a:t>
            </a:r>
            <a:r>
              <a:rPr lang="en-GB" sz="1600" dirty="0"/>
              <a:t> – Completion status, user coverage, and explanations help admins plan and sequence deployment. </a:t>
            </a:r>
          </a:p>
          <a:p>
            <a:pPr fontAlgn="t"/>
            <a:endParaRPr lang="en-GB" sz="1600" dirty="0"/>
          </a:p>
          <a:p>
            <a:pPr fontAlgn="t"/>
            <a:r>
              <a:rPr lang="en-GB" sz="1600" b="1" dirty="0"/>
              <a:t>Actionable recommendations</a:t>
            </a:r>
            <a:r>
              <a:rPr lang="en-GB" sz="1600" dirty="0"/>
              <a:t> – Surfaces new or recommended actions (e.g., enabling image generation) with simple guidance.</a:t>
            </a:r>
          </a:p>
        </p:txBody>
      </p:sp>
      <p:sp>
        <p:nvSpPr>
          <p:cNvPr id="19" name="TextBox 18">
            <a:extLst>
              <a:ext uri="{FF2B5EF4-FFF2-40B4-BE49-F238E27FC236}">
                <a16:creationId xmlns:a16="http://schemas.microsoft.com/office/drawing/2014/main" id="{2748B53F-E5BF-3B35-2B27-8A1925B4F938}"/>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S</a:t>
            </a:r>
            <a:r>
              <a:rPr lang="en-GB" sz="1600" noProof="0" dirty="0" err="1">
                <a:solidFill>
                  <a:srgbClr val="FFFFFF"/>
                </a:solidFill>
                <a:latin typeface="Segoe UI Semibold" panose="020B0502040204020203" pitchFamily="34" charset="0"/>
                <a:cs typeface="Segoe UI Semibold" panose="020B0502040204020203" pitchFamily="34" charset="0"/>
              </a:rPr>
              <a:t>tructured</a:t>
            </a:r>
            <a:r>
              <a:rPr lang="en-GB" sz="1600" noProof="0" dirty="0">
                <a:solidFill>
                  <a:srgbClr val="FFFFFF"/>
                </a:solidFill>
                <a:latin typeface="Segoe UI Semibold" panose="020B0502040204020203" pitchFamily="34" charset="0"/>
                <a:cs typeface="Segoe UI Semibold" panose="020B0502040204020203" pitchFamily="34" charset="0"/>
              </a:rPr>
              <a:t> guidance for Copilot configuration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showing the new readiness tab under Copilot settings in the Microsoft 365 admin center.">
            <a:extLst>
              <a:ext uri="{FF2B5EF4-FFF2-40B4-BE49-F238E27FC236}">
                <a16:creationId xmlns:a16="http://schemas.microsoft.com/office/drawing/2014/main" id="{7AC51757-FE3B-B995-D324-66F55073C2DD}"/>
              </a:ext>
            </a:extLst>
          </p:cNvPr>
          <p:cNvPicPr>
            <a:picLocks noChangeAspect="1"/>
          </p:cNvPicPr>
          <p:nvPr/>
        </p:nvPicPr>
        <p:blipFill>
          <a:blip r:embed="rId3"/>
          <a:stretch>
            <a:fillRect/>
          </a:stretch>
        </p:blipFill>
        <p:spPr>
          <a:xfrm>
            <a:off x="6296637" y="2050819"/>
            <a:ext cx="5295393" cy="2756361"/>
          </a:xfrm>
          <a:prstGeom prst="rect">
            <a:avLst/>
          </a:prstGeom>
        </p:spPr>
      </p:pic>
      <p:sp>
        <p:nvSpPr>
          <p:cNvPr id="6" name="TextBox 5">
            <a:extLst>
              <a:ext uri="{FF2B5EF4-FFF2-40B4-BE49-F238E27FC236}">
                <a16:creationId xmlns:a16="http://schemas.microsoft.com/office/drawing/2014/main" id="{6A55909B-72AB-0FB3-D120-D0D0C502BED3}"/>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3346670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1D1A1-9766-2246-AB85-092D89FE8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C028A-F923-2222-5610-C745C415200D}"/>
              </a:ext>
            </a:extLst>
          </p:cNvPr>
          <p:cNvSpPr>
            <a:spLocks noGrp="1"/>
          </p:cNvSpPr>
          <p:nvPr>
            <p:ph type="title"/>
          </p:nvPr>
        </p:nvSpPr>
        <p:spPr>
          <a:xfrm>
            <a:off x="555320" y="459612"/>
            <a:ext cx="1153969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Organizational messages improvements: Enhanced audience targeting and Email as a delivery channel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9FE0AB0E-64BC-BE9F-8BCE-F32735973803}"/>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0351C30-D734-3494-0499-A89A13FCCB3B}"/>
              </a:ext>
            </a:extLst>
          </p:cNvPr>
          <p:cNvSpPr txBox="1">
            <a:spLocks/>
          </p:cNvSpPr>
          <p:nvPr/>
        </p:nvSpPr>
        <p:spPr>
          <a:xfrm>
            <a:off x="516842" y="1454727"/>
            <a:ext cx="494720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is expanding Organizational Messages to improve Copilot and agent adoption through smarter targeting and broader communication channels.</a:t>
            </a:r>
          </a:p>
          <a:p>
            <a:pPr marL="0" indent="0" fontAlgn="t">
              <a:buNone/>
            </a:pPr>
            <a:endParaRPr lang="en-GB" sz="1800" b="1" dirty="0"/>
          </a:p>
          <a:p>
            <a:pPr fontAlgn="t"/>
            <a:r>
              <a:rPr lang="en-GB" sz="1600" b="1" dirty="0"/>
              <a:t>Action Segments (Preview)</a:t>
            </a:r>
            <a:r>
              <a:rPr lang="en-GB" sz="1600" dirty="0"/>
              <a:t> – Target users based on </a:t>
            </a:r>
            <a:r>
              <a:rPr lang="en-GB" sz="1600" dirty="0" err="1"/>
              <a:t>behavior</a:t>
            </a:r>
            <a:r>
              <a:rPr lang="en-GB" sz="1600" dirty="0"/>
              <a:t> (e.g., inactive Copilot users). </a:t>
            </a:r>
            <a:r>
              <a:rPr lang="en-GB" sz="1600" i="1" dirty="0"/>
              <a:t>Public Preview started Nov 2025; GA expected </a:t>
            </a:r>
            <a:r>
              <a:rPr lang="en-GB" sz="1600" b="1" i="1" dirty="0"/>
              <a:t>March 2026</a:t>
            </a:r>
            <a:r>
              <a:rPr lang="en-GB" sz="1600" i="1" dirty="0"/>
              <a:t>.</a:t>
            </a:r>
          </a:p>
          <a:p>
            <a:pPr fontAlgn="t"/>
            <a:endParaRPr lang="en-GB" sz="1600" i="1" dirty="0"/>
          </a:p>
          <a:p>
            <a:pPr fontAlgn="t"/>
            <a:r>
              <a:rPr lang="en-GB" sz="1600" b="1" dirty="0"/>
              <a:t>Email Delivery Channel (Preview)</a:t>
            </a:r>
            <a:r>
              <a:rPr lang="en-GB" sz="1600" dirty="0"/>
              <a:t> – Send Organizational Messages via email using premade templates; customizable emails </a:t>
            </a:r>
            <a:r>
              <a:rPr lang="en-GB" sz="1600" i="1" dirty="0"/>
              <a:t>coming at GA in </a:t>
            </a:r>
            <a:r>
              <a:rPr lang="en-GB" sz="1600" b="1" i="1" dirty="0"/>
              <a:t>March 2026</a:t>
            </a:r>
            <a:r>
              <a:rPr lang="en-GB" sz="1600" i="1" dirty="0"/>
              <a:t>.</a:t>
            </a:r>
          </a:p>
          <a:p>
            <a:pPr fontAlgn="t"/>
            <a:endParaRPr lang="en-GB" sz="1600" i="1" dirty="0"/>
          </a:p>
          <a:p>
            <a:pPr fontAlgn="t"/>
            <a:r>
              <a:rPr lang="en-GB" sz="1600" b="1" dirty="0"/>
              <a:t>Broader reach &amp; impact</a:t>
            </a:r>
            <a:r>
              <a:rPr lang="en-GB" sz="1600" dirty="0"/>
              <a:t> – Reach users in familiar channels and deliver more relevant, timely prompts to boost adoption.</a:t>
            </a:r>
          </a:p>
        </p:txBody>
      </p:sp>
      <p:sp>
        <p:nvSpPr>
          <p:cNvPr id="19" name="TextBox 18">
            <a:extLst>
              <a:ext uri="{FF2B5EF4-FFF2-40B4-BE49-F238E27FC236}">
                <a16:creationId xmlns:a16="http://schemas.microsoft.com/office/drawing/2014/main" id="{D390A59D-F68A-980A-4DCD-E3CF8CCE5BA1}"/>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Enhanced audience targeting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showing The Great Microsoft 365 Copilot Journey as an example of a templatized email which can be sent to users with Organizational messages in the Microsoft 365 admin center.">
            <a:extLst>
              <a:ext uri="{FF2B5EF4-FFF2-40B4-BE49-F238E27FC236}">
                <a16:creationId xmlns:a16="http://schemas.microsoft.com/office/drawing/2014/main" id="{9D906B41-17F4-B1D0-D78B-DC24B7095325}"/>
              </a:ext>
            </a:extLst>
          </p:cNvPr>
          <p:cNvPicPr>
            <a:picLocks noChangeAspect="1"/>
          </p:cNvPicPr>
          <p:nvPr/>
        </p:nvPicPr>
        <p:blipFill>
          <a:blip r:embed="rId3"/>
          <a:stretch>
            <a:fillRect/>
          </a:stretch>
        </p:blipFill>
        <p:spPr>
          <a:xfrm>
            <a:off x="6205527" y="1976581"/>
            <a:ext cx="5458736" cy="2896026"/>
          </a:xfrm>
          <a:prstGeom prst="rect">
            <a:avLst/>
          </a:prstGeom>
        </p:spPr>
      </p:pic>
      <p:sp>
        <p:nvSpPr>
          <p:cNvPr id="6" name="TextBox 5">
            <a:extLst>
              <a:ext uri="{FF2B5EF4-FFF2-40B4-BE49-F238E27FC236}">
                <a16:creationId xmlns:a16="http://schemas.microsoft.com/office/drawing/2014/main" id="{AA61668A-8616-F0E5-5459-83A5A6F58247}"/>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3711984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E0776-6980-31F9-6439-04F3E7D8F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FAA20-1CF4-7A1E-C1DF-F97F87E53E08}"/>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365: Agent overview – your agents console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873B9AC-DA56-3DC5-12B2-8B4D5C852EEF}"/>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CE0B543-071B-F1DD-79C3-73749E67D742}"/>
              </a:ext>
            </a:extLst>
          </p:cNvPr>
          <p:cNvSpPr txBox="1">
            <a:spLocks/>
          </p:cNvSpPr>
          <p:nvPr/>
        </p:nvSpPr>
        <p:spPr>
          <a:xfrm>
            <a:off x="527738" y="1062530"/>
            <a:ext cx="521384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introduced a centralized Agent Overview dashboard that gives admins clear visibility into all agents, their impact, and where action is needed.</a:t>
            </a:r>
          </a:p>
          <a:p>
            <a:pPr marL="0" indent="0" fontAlgn="t">
              <a:buNone/>
            </a:pPr>
            <a:endParaRPr lang="en-GB" sz="1600" dirty="0"/>
          </a:p>
          <a:p>
            <a:pPr fontAlgn="t"/>
            <a:r>
              <a:rPr lang="en-GB" sz="1600" b="1" dirty="0"/>
              <a:t>Unified agent visibility</a:t>
            </a:r>
            <a:r>
              <a:rPr lang="en-GB" sz="1600" dirty="0"/>
              <a:t> – See total agents, active users, and hours saved in one dashboard.</a:t>
            </a:r>
          </a:p>
          <a:p>
            <a:pPr fontAlgn="t"/>
            <a:r>
              <a:rPr lang="en-GB" sz="1600" dirty="0"/>
              <a:t> </a:t>
            </a:r>
          </a:p>
          <a:p>
            <a:pPr fontAlgn="t"/>
            <a:r>
              <a:rPr lang="en-GB" sz="1600" b="1" dirty="0"/>
              <a:t>Deep analytics</a:t>
            </a:r>
            <a:r>
              <a:rPr lang="en-GB" sz="1600" dirty="0"/>
              <a:t> – View trending agents, usage patterns over time, and insights by publisher or platform. </a:t>
            </a:r>
          </a:p>
          <a:p>
            <a:pPr fontAlgn="t"/>
            <a:endParaRPr lang="en-GB" sz="1600" dirty="0"/>
          </a:p>
          <a:p>
            <a:pPr fontAlgn="t"/>
            <a:r>
              <a:rPr lang="en-GB" sz="1600" b="1" dirty="0"/>
              <a:t>Action-focused alerts</a:t>
            </a:r>
            <a:r>
              <a:rPr lang="en-GB" sz="1600" dirty="0"/>
              <a:t> – Highlights pending access requests, risky agents, ownerless agents, and exceptions. </a:t>
            </a:r>
          </a:p>
          <a:p>
            <a:pPr fontAlgn="t"/>
            <a:endParaRPr lang="en-GB" sz="1600" dirty="0"/>
          </a:p>
          <a:p>
            <a:pPr fontAlgn="t"/>
            <a:r>
              <a:rPr lang="en-GB" sz="1600" b="1" dirty="0"/>
              <a:t>Faster admin decisions</a:t>
            </a:r>
            <a:r>
              <a:rPr lang="en-GB" sz="1600" dirty="0"/>
              <a:t> – Helps admins quickly review, approve, or intervene where it matters most.</a:t>
            </a:r>
          </a:p>
        </p:txBody>
      </p:sp>
      <p:sp>
        <p:nvSpPr>
          <p:cNvPr id="19" name="TextBox 18">
            <a:extLst>
              <a:ext uri="{FF2B5EF4-FFF2-40B4-BE49-F238E27FC236}">
                <a16:creationId xmlns:a16="http://schemas.microsoft.com/office/drawing/2014/main" id="{843605B9-1653-91E9-671A-CC4C5BF642B1}"/>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Agent overview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of the Agent 365 overview page showing a set of high-level agent metrics, detailed agent analytics, and top actions for admins.">
            <a:extLst>
              <a:ext uri="{FF2B5EF4-FFF2-40B4-BE49-F238E27FC236}">
                <a16:creationId xmlns:a16="http://schemas.microsoft.com/office/drawing/2014/main" id="{D0F1D9D6-613E-689D-5CC9-9D30B7DBB44D}"/>
              </a:ext>
            </a:extLst>
          </p:cNvPr>
          <p:cNvPicPr>
            <a:picLocks noChangeAspect="1"/>
          </p:cNvPicPr>
          <p:nvPr/>
        </p:nvPicPr>
        <p:blipFill>
          <a:blip r:embed="rId3"/>
          <a:stretch>
            <a:fillRect/>
          </a:stretch>
        </p:blipFill>
        <p:spPr>
          <a:xfrm>
            <a:off x="6289008" y="2048124"/>
            <a:ext cx="5310652" cy="2761752"/>
          </a:xfrm>
          <a:prstGeom prst="rect">
            <a:avLst/>
          </a:prstGeom>
        </p:spPr>
      </p:pic>
      <p:sp>
        <p:nvSpPr>
          <p:cNvPr id="6" name="TextBox 5">
            <a:extLst>
              <a:ext uri="{FF2B5EF4-FFF2-40B4-BE49-F238E27FC236}">
                <a16:creationId xmlns:a16="http://schemas.microsoft.com/office/drawing/2014/main" id="{EB4EF59C-BFC1-50D9-9A45-51262AC15360}"/>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
        <p:nvSpPr>
          <p:cNvPr id="8" name="TextBox 7">
            <a:extLst>
              <a:ext uri="{FF2B5EF4-FFF2-40B4-BE49-F238E27FC236}">
                <a16:creationId xmlns:a16="http://schemas.microsoft.com/office/drawing/2014/main" id="{0C69A869-8975-5623-1D67-516D2C40FA80}"/>
              </a:ext>
            </a:extLst>
          </p:cNvPr>
          <p:cNvSpPr txBox="1"/>
          <p:nvPr/>
        </p:nvSpPr>
        <p:spPr>
          <a:xfrm>
            <a:off x="162829" y="6317823"/>
            <a:ext cx="11748120" cy="307777"/>
          </a:xfrm>
          <a:prstGeom prst="rect">
            <a:avLst/>
          </a:prstGeom>
          <a:noFill/>
        </p:spPr>
        <p:txBody>
          <a:bodyPr wrap="square">
            <a:spAutoFit/>
          </a:bodyPr>
          <a:lstStyle/>
          <a:p>
            <a:r>
              <a:rPr lang="en-GB" sz="1400" i="1" dirty="0">
                <a:solidFill>
                  <a:srgbClr val="1E1E1E"/>
                </a:solidFill>
                <a:latin typeface="Segoe UI" panose="020B0502040204020203" pitchFamily="34" charset="0"/>
              </a:rPr>
              <a:t>S</a:t>
            </a:r>
            <a:r>
              <a:rPr lang="en-GB" sz="1400" b="0" i="1" dirty="0">
                <a:solidFill>
                  <a:srgbClr val="1E1E1E"/>
                </a:solidFill>
                <a:effectLst/>
                <a:latin typeface="Segoe UI" panose="020B0502040204020203" pitchFamily="34" charset="0"/>
              </a:rPr>
              <a:t>tart exploring Agent 365 today through </a:t>
            </a:r>
            <a:r>
              <a:rPr lang="en-GB" sz="1400" b="0" i="1" dirty="0">
                <a:solidFill>
                  <a:srgbClr val="7030A0"/>
                </a:solidFill>
                <a:effectLst/>
                <a:latin typeface="Segoe UI" panose="020B0502040204020203" pitchFamily="34" charset="0"/>
              </a:rPr>
              <a:t>the </a:t>
            </a:r>
            <a:r>
              <a:rPr lang="en-GB" sz="1400" b="0" i="1" dirty="0">
                <a:solidFill>
                  <a:srgbClr val="7030A0"/>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Frontier early access program</a:t>
            </a:r>
            <a:r>
              <a:rPr lang="en-GB" sz="1400" b="0" i="1" dirty="0">
                <a:solidFill>
                  <a:srgbClr val="7030A0"/>
                </a:solidFill>
                <a:effectLst/>
                <a:latin typeface="Segoe UI" panose="020B0502040204020203" pitchFamily="34" charset="0"/>
              </a:rPr>
              <a:t> </a:t>
            </a:r>
            <a:r>
              <a:rPr lang="en-GB" sz="1400" b="0" i="1" dirty="0">
                <a:solidFill>
                  <a:srgbClr val="1E1E1E"/>
                </a:solidFill>
                <a:effectLst/>
                <a:latin typeface="Segoe UI" panose="020B0502040204020203" pitchFamily="34" charset="0"/>
              </a:rPr>
              <a:t>. Learn more at </a:t>
            </a:r>
            <a:r>
              <a:rPr lang="en-GB" sz="1400" b="0" i="1" dirty="0">
                <a:solidFill>
                  <a:srgbClr val="7030A0"/>
                </a:solidFill>
                <a:effectLst/>
                <a:latin typeface="Segoe UI" panose="020B0502040204020203" pitchFamily="34" charset="0"/>
              </a:rPr>
              <a:t>the </a:t>
            </a:r>
            <a:r>
              <a:rPr lang="en-GB" sz="1400" b="0" i="1" dirty="0">
                <a:solidFill>
                  <a:srgbClr val="7030A0"/>
                </a:solidFill>
                <a:effectLst/>
                <a:latin typeface="Segoe UI" panose="020B0502040204020203" pitchFamily="34" charset="0"/>
                <a:hlinkClick r:id="rId6">
                  <a:extLst>
                    <a:ext uri="{A12FA001-AC4F-418D-AE19-62706E023703}">
                      <ahyp:hlinkClr xmlns:ahyp="http://schemas.microsoft.com/office/drawing/2018/hyperlinkcolor" val="tx"/>
                    </a:ext>
                  </a:extLst>
                </a:hlinkClick>
              </a:rPr>
              <a:t>Microsoft Agent 365 web page</a:t>
            </a:r>
            <a:r>
              <a:rPr lang="en-GB" sz="1400" b="0" i="1" dirty="0">
                <a:solidFill>
                  <a:srgbClr val="7030A0"/>
                </a:solidFill>
                <a:effectLst/>
                <a:latin typeface="Segoe UI" panose="020B0502040204020203" pitchFamily="34" charset="0"/>
              </a:rPr>
              <a:t>. </a:t>
            </a:r>
            <a:endParaRPr lang="en-US" sz="1400" i="1" dirty="0">
              <a:solidFill>
                <a:srgbClr val="7030A0"/>
              </a:solidFill>
            </a:endParaRPr>
          </a:p>
        </p:txBody>
      </p:sp>
    </p:spTree>
    <p:extLst>
      <p:ext uri="{BB962C8B-B14F-4D97-AF65-F5344CB8AC3E}">
        <p14:creationId xmlns:p14="http://schemas.microsoft.com/office/powerpoint/2010/main" val="427201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2E6D0-EB9B-4027-01AA-B7BB5DD46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F7B9A-A21F-10C3-EFCB-0C64393B4ABC}"/>
              </a:ext>
            </a:extLst>
          </p:cNvPr>
          <p:cNvSpPr>
            <a:spLocks noGrp="1"/>
          </p:cNvSpPr>
          <p:nvPr>
            <p:ph type="title"/>
          </p:nvPr>
        </p:nvSpPr>
        <p:spPr>
          <a:xfrm>
            <a:off x="555320" y="459612"/>
            <a:ext cx="1153969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365: Agent ownership reassignment – Identify and assign agent ownership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14720EE-45EE-13CE-BF01-543F9B45D402}"/>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7656A1-1A5B-FDF2-19CD-02B083909388}"/>
              </a:ext>
            </a:extLst>
          </p:cNvPr>
          <p:cNvSpPr txBox="1">
            <a:spLocks/>
          </p:cNvSpPr>
          <p:nvPr/>
        </p:nvSpPr>
        <p:spPr>
          <a:xfrm>
            <a:off x="527737" y="1434342"/>
            <a:ext cx="470850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introduced a new workflow in the Microsoft 365 admin center to help admins quickly identify and manage “ownerless” agents for better governance and security.</a:t>
            </a:r>
          </a:p>
          <a:p>
            <a:pPr marL="0" indent="0" fontAlgn="t">
              <a:buNone/>
            </a:pPr>
            <a:endParaRPr lang="en-GB" sz="1600" dirty="0"/>
          </a:p>
          <a:p>
            <a:pPr fontAlgn="t"/>
            <a:r>
              <a:rPr lang="en-GB" sz="1600" b="1" dirty="0"/>
              <a:t>Why it matters</a:t>
            </a:r>
            <a:r>
              <a:rPr lang="en-GB" sz="1600" dirty="0"/>
              <a:t> – Ownerless agents create compliance gaps, security risks, and operational overhead. </a:t>
            </a:r>
          </a:p>
          <a:p>
            <a:pPr fontAlgn="t"/>
            <a:endParaRPr lang="en-GB" sz="1600" dirty="0"/>
          </a:p>
          <a:p>
            <a:pPr fontAlgn="t"/>
            <a:r>
              <a:rPr lang="en-GB" sz="1600" b="1" dirty="0"/>
              <a:t>New workflow</a:t>
            </a:r>
            <a:r>
              <a:rPr lang="en-GB" sz="1600" dirty="0"/>
              <a:t> – Identify unmanaged agents using the </a:t>
            </a:r>
            <a:r>
              <a:rPr lang="en-GB" sz="1600" b="1" dirty="0"/>
              <a:t>Missing an owner</a:t>
            </a:r>
            <a:r>
              <a:rPr lang="en-GB" sz="1600" dirty="0"/>
              <a:t> card in Agents → All agents → Registry. </a:t>
            </a:r>
          </a:p>
          <a:p>
            <a:pPr fontAlgn="t"/>
            <a:endParaRPr lang="en-GB" sz="1600" dirty="0"/>
          </a:p>
          <a:p>
            <a:pPr fontAlgn="t"/>
            <a:r>
              <a:rPr lang="en-GB" sz="1600" b="1" dirty="0"/>
              <a:t>Admin actions</a:t>
            </a:r>
            <a:r>
              <a:rPr lang="en-GB" sz="1600" dirty="0"/>
              <a:t> – Block, reassign, or retire ownerless agents directly from the dashboard. </a:t>
            </a:r>
          </a:p>
        </p:txBody>
      </p:sp>
      <p:sp>
        <p:nvSpPr>
          <p:cNvPr id="19" name="TextBox 18">
            <a:extLst>
              <a:ext uri="{FF2B5EF4-FFF2-40B4-BE49-F238E27FC236}">
                <a16:creationId xmlns:a16="http://schemas.microsoft.com/office/drawing/2014/main" id="{8D049ACC-5701-ADD9-5AE3-A41C51FB0195}"/>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Agent ownership reassignment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showing the process of identifying agents with a missing owner and assigning a new owner to an agent.">
            <a:extLst>
              <a:ext uri="{FF2B5EF4-FFF2-40B4-BE49-F238E27FC236}">
                <a16:creationId xmlns:a16="http://schemas.microsoft.com/office/drawing/2014/main" id="{E9974DD5-5D04-D865-A7DD-1DCCABA72B9C}"/>
              </a:ext>
            </a:extLst>
          </p:cNvPr>
          <p:cNvPicPr>
            <a:picLocks noChangeAspect="1"/>
          </p:cNvPicPr>
          <p:nvPr/>
        </p:nvPicPr>
        <p:blipFill>
          <a:blip r:embed="rId3"/>
          <a:stretch>
            <a:fillRect/>
          </a:stretch>
        </p:blipFill>
        <p:spPr>
          <a:xfrm>
            <a:off x="6286883" y="2045742"/>
            <a:ext cx="5314901" cy="2766515"/>
          </a:xfrm>
          <a:prstGeom prst="rect">
            <a:avLst/>
          </a:prstGeom>
        </p:spPr>
      </p:pic>
      <p:sp>
        <p:nvSpPr>
          <p:cNvPr id="6" name="TextBox 5">
            <a:extLst>
              <a:ext uri="{FF2B5EF4-FFF2-40B4-BE49-F238E27FC236}">
                <a16:creationId xmlns:a16="http://schemas.microsoft.com/office/drawing/2014/main" id="{504C8CAB-CAD4-5EA2-1A8C-C89A47821264}"/>
              </a:ext>
            </a:extLst>
          </p:cNvPr>
          <p:cNvSpPr txBox="1"/>
          <p:nvPr/>
        </p:nvSpPr>
        <p:spPr>
          <a:xfrm>
            <a:off x="6974432" y="51725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88894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E367-FE1F-22E2-19E9-D545C2802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1EF2D0-178E-06F9-8BC3-7BFEF642B64A}"/>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365: Agent Pinning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57AACFDA-85DB-2E42-B03F-FE9FC0659AE8}"/>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C0493AD-A485-E52C-E518-B1142D17DB81}"/>
              </a:ext>
            </a:extLst>
          </p:cNvPr>
          <p:cNvSpPr txBox="1">
            <a:spLocks/>
          </p:cNvSpPr>
          <p:nvPr/>
        </p:nvSpPr>
        <p:spPr>
          <a:xfrm>
            <a:off x="527738" y="1062530"/>
            <a:ext cx="499963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New admin pinning controls allow AI administrators to centrally curate and pin high‑value agents for better adoption and discoverability.</a:t>
            </a:r>
          </a:p>
          <a:p>
            <a:pPr marL="0" indent="0" fontAlgn="t">
              <a:buNone/>
            </a:pPr>
            <a:endParaRPr lang="en-GB" sz="1600" dirty="0"/>
          </a:p>
          <a:p>
            <a:pPr fontAlgn="t"/>
            <a:r>
              <a:rPr lang="en-GB" sz="1600" b="1" dirty="0"/>
              <a:t>Centralized pinning</a:t>
            </a:r>
            <a:r>
              <a:rPr lang="en-GB" sz="1600" dirty="0"/>
              <a:t> – Admins can pin strategic agents for the entire organization. </a:t>
            </a:r>
          </a:p>
          <a:p>
            <a:pPr fontAlgn="t"/>
            <a:endParaRPr lang="en-GB" sz="1600" dirty="0"/>
          </a:p>
          <a:p>
            <a:pPr fontAlgn="t"/>
            <a:r>
              <a:rPr lang="en-GB" sz="1600" b="1" dirty="0"/>
              <a:t>Targeted experiences</a:t>
            </a:r>
            <a:r>
              <a:rPr lang="en-GB" sz="1600" dirty="0"/>
              <a:t> – Pin function‑specific agents for selected users or security groups.</a:t>
            </a:r>
          </a:p>
          <a:p>
            <a:pPr fontAlgn="t"/>
            <a:r>
              <a:rPr lang="en-GB" sz="1600" dirty="0"/>
              <a:t> </a:t>
            </a:r>
          </a:p>
          <a:p>
            <a:pPr fontAlgn="t"/>
            <a:r>
              <a:rPr lang="en-GB" sz="1600" b="1" dirty="0"/>
              <a:t>Boost adoption</a:t>
            </a:r>
            <a:r>
              <a:rPr lang="en-GB" sz="1600" dirty="0"/>
              <a:t> – Helps teams start faster and stay focused by surfacing relevant agents. </a:t>
            </a:r>
          </a:p>
          <a:p>
            <a:pPr fontAlgn="t"/>
            <a:endParaRPr lang="en-GB" sz="1600" dirty="0"/>
          </a:p>
          <a:p>
            <a:pPr fontAlgn="t"/>
            <a:r>
              <a:rPr lang="en-GB" sz="1600" b="1" dirty="0"/>
              <a:t>Improved discoverability</a:t>
            </a:r>
            <a:r>
              <a:rPr lang="en-GB" sz="1600" dirty="0"/>
              <a:t> – Makes high‑value agents visible from day one.</a:t>
            </a:r>
          </a:p>
        </p:txBody>
      </p:sp>
      <p:sp>
        <p:nvSpPr>
          <p:cNvPr id="19" name="TextBox 18">
            <a:extLst>
              <a:ext uri="{FF2B5EF4-FFF2-40B4-BE49-F238E27FC236}">
                <a16:creationId xmlns:a16="http://schemas.microsoft.com/office/drawing/2014/main" id="{BCF6AD6D-17D7-BE8D-E4BA-EBB3FF756069}"/>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Agent Pinning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displaying the Agent inventory in the Microsoft 365 admin center showing the process of pinning the Sales coach agent for the Sales group.">
            <a:extLst>
              <a:ext uri="{FF2B5EF4-FFF2-40B4-BE49-F238E27FC236}">
                <a16:creationId xmlns:a16="http://schemas.microsoft.com/office/drawing/2014/main" id="{9F1E0A1C-B9EE-CC1B-88B9-FF316C4FAC1C}"/>
              </a:ext>
            </a:extLst>
          </p:cNvPr>
          <p:cNvPicPr>
            <a:picLocks noChangeAspect="1"/>
          </p:cNvPicPr>
          <p:nvPr/>
        </p:nvPicPr>
        <p:blipFill>
          <a:blip r:embed="rId3"/>
          <a:stretch>
            <a:fillRect/>
          </a:stretch>
        </p:blipFill>
        <p:spPr>
          <a:xfrm>
            <a:off x="6096000" y="1904930"/>
            <a:ext cx="5749754" cy="2992865"/>
          </a:xfrm>
          <a:prstGeom prst="rect">
            <a:avLst/>
          </a:prstGeom>
        </p:spPr>
      </p:pic>
      <p:sp>
        <p:nvSpPr>
          <p:cNvPr id="6" name="TextBox 5">
            <a:extLst>
              <a:ext uri="{FF2B5EF4-FFF2-40B4-BE49-F238E27FC236}">
                <a16:creationId xmlns:a16="http://schemas.microsoft.com/office/drawing/2014/main" id="{FE41A06A-52C8-FC73-D39E-562FA12B6267}"/>
              </a:ext>
            </a:extLst>
          </p:cNvPr>
          <p:cNvSpPr txBox="1"/>
          <p:nvPr/>
        </p:nvSpPr>
        <p:spPr>
          <a:xfrm>
            <a:off x="6974432" y="5141663"/>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3929367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D6DF-45A3-E06C-C247-2C7CD7793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92D3E-2AF7-634F-581C-E5222A2A0772}"/>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365: Agent enablement controls in agents settings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3C304E8-F57B-103A-F008-88C4DA4D4091}"/>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02F160C-30E5-2C81-0D2C-93A6937F16E8}"/>
              </a:ext>
            </a:extLst>
          </p:cNvPr>
          <p:cNvSpPr txBox="1">
            <a:spLocks/>
          </p:cNvSpPr>
          <p:nvPr/>
        </p:nvSpPr>
        <p:spPr>
          <a:xfrm>
            <a:off x="527738" y="1062530"/>
            <a:ext cx="453558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New admin controls in Microsoft 365 help manage agent adoption responsibly and prevent uncontrolled sharing.</a:t>
            </a:r>
          </a:p>
          <a:p>
            <a:pPr marL="0" indent="0" fontAlgn="t">
              <a:buNone/>
            </a:pPr>
            <a:endParaRPr lang="en-GB" sz="1600" dirty="0"/>
          </a:p>
          <a:p>
            <a:pPr fontAlgn="t"/>
            <a:r>
              <a:rPr lang="en-GB" sz="1600" b="1" dirty="0"/>
              <a:t>Enable by security groups or departments</a:t>
            </a:r>
            <a:r>
              <a:rPr lang="en-GB" sz="1600" dirty="0"/>
              <a:t> – Roll out agents selectively for pilots or targeted teams. </a:t>
            </a:r>
          </a:p>
          <a:p>
            <a:pPr fontAlgn="t"/>
            <a:endParaRPr lang="en-GB" sz="1600" dirty="0"/>
          </a:p>
          <a:p>
            <a:pPr fontAlgn="t"/>
            <a:r>
              <a:rPr lang="en-GB" sz="1600" b="1" dirty="0"/>
              <a:t>Control by publisher type</a:t>
            </a:r>
            <a:r>
              <a:rPr lang="en-GB" sz="1600" dirty="0"/>
              <a:t> – Decide if agents from Microsoft, your org, or external publishers are allowed. </a:t>
            </a:r>
          </a:p>
          <a:p>
            <a:pPr fontAlgn="t"/>
            <a:endParaRPr lang="en-GB" sz="1600" dirty="0"/>
          </a:p>
          <a:p>
            <a:pPr fontAlgn="t"/>
            <a:r>
              <a:rPr lang="en-GB" sz="1600" b="1" dirty="0"/>
              <a:t>Manage org‑wide sharing</a:t>
            </a:r>
            <a:r>
              <a:rPr lang="en-GB" sz="1600" dirty="0"/>
              <a:t> – Define which users can create org‑wide sharing links for user‑built agents. </a:t>
            </a:r>
          </a:p>
          <a:p>
            <a:pPr fontAlgn="t"/>
            <a:endParaRPr lang="en-GB" sz="1600" b="1" dirty="0"/>
          </a:p>
        </p:txBody>
      </p:sp>
      <p:sp>
        <p:nvSpPr>
          <p:cNvPr id="19" name="TextBox 18">
            <a:extLst>
              <a:ext uri="{FF2B5EF4-FFF2-40B4-BE49-F238E27FC236}">
                <a16:creationId xmlns:a16="http://schemas.microsoft.com/office/drawing/2014/main" id="{76EEEC46-DD88-819E-48BB-7D97944EBA8E}"/>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Agent enablement controls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displaying Agent settings in the Microsoft 365 admin center, showing the agent sharing setting.">
            <a:extLst>
              <a:ext uri="{FF2B5EF4-FFF2-40B4-BE49-F238E27FC236}">
                <a16:creationId xmlns:a16="http://schemas.microsoft.com/office/drawing/2014/main" id="{FE725463-43A9-AFC4-BE0F-3378CFA543F1}"/>
              </a:ext>
            </a:extLst>
          </p:cNvPr>
          <p:cNvPicPr>
            <a:picLocks noChangeAspect="1"/>
          </p:cNvPicPr>
          <p:nvPr/>
        </p:nvPicPr>
        <p:blipFill>
          <a:blip r:embed="rId3"/>
          <a:stretch>
            <a:fillRect/>
          </a:stretch>
        </p:blipFill>
        <p:spPr>
          <a:xfrm>
            <a:off x="6239973" y="2021325"/>
            <a:ext cx="5408721" cy="2815350"/>
          </a:xfrm>
          <a:prstGeom prst="rect">
            <a:avLst/>
          </a:prstGeom>
        </p:spPr>
      </p:pic>
      <p:sp>
        <p:nvSpPr>
          <p:cNvPr id="6" name="TextBox 5">
            <a:extLst>
              <a:ext uri="{FF2B5EF4-FFF2-40B4-BE49-F238E27FC236}">
                <a16:creationId xmlns:a16="http://schemas.microsoft.com/office/drawing/2014/main" id="{D4F81AC0-8CDE-AA51-9C65-4F5D7AC0987B}"/>
              </a:ext>
            </a:extLst>
          </p:cNvPr>
          <p:cNvSpPr txBox="1"/>
          <p:nvPr/>
        </p:nvSpPr>
        <p:spPr>
          <a:xfrm>
            <a:off x="6974432" y="5141663"/>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1142206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C3AD-3E40-017D-E61A-026C725DA6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4411C0-F473-31C9-16A6-A41666C935F2}"/>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Agent 365: Policy-driven agent management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07CF5BC2-F4C9-AAEB-5D20-FEFD9F54ADEF}"/>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E9BADE9-C613-69BE-333B-87B55039105D}"/>
              </a:ext>
            </a:extLst>
          </p:cNvPr>
          <p:cNvSpPr txBox="1">
            <a:spLocks/>
          </p:cNvSpPr>
          <p:nvPr/>
        </p:nvSpPr>
        <p:spPr>
          <a:xfrm>
            <a:off x="527738" y="1062530"/>
            <a:ext cx="470850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Policies introduce automation to agent management using a simple “If This Then That” rules-based model.</a:t>
            </a:r>
          </a:p>
          <a:p>
            <a:pPr marL="0" indent="0" fontAlgn="t">
              <a:buNone/>
            </a:pPr>
            <a:endParaRPr lang="en-GB" sz="1600" dirty="0"/>
          </a:p>
          <a:p>
            <a:pPr fontAlgn="t"/>
            <a:r>
              <a:rPr lang="en-GB" sz="1600" b="1" dirty="0"/>
              <a:t>Rules-based automation</a:t>
            </a:r>
            <a:r>
              <a:rPr lang="en-GB" sz="1600" dirty="0"/>
              <a:t> – Define conditions and actions for governance tasks (e.g., expire unused agents after 90 days). </a:t>
            </a:r>
          </a:p>
          <a:p>
            <a:pPr fontAlgn="t"/>
            <a:endParaRPr lang="en-GB" sz="1600" dirty="0"/>
          </a:p>
          <a:p>
            <a:pPr fontAlgn="t"/>
            <a:r>
              <a:rPr lang="en-GB" sz="1600" b="1" dirty="0"/>
              <a:t>Continuous enforcement</a:t>
            </a:r>
            <a:r>
              <a:rPr lang="en-GB" sz="1600" dirty="0"/>
              <a:t> – Policies run in the background to eliminate manual work and improve compliance. </a:t>
            </a:r>
          </a:p>
          <a:p>
            <a:pPr fontAlgn="t"/>
            <a:endParaRPr lang="en-GB" sz="1600" dirty="0"/>
          </a:p>
          <a:p>
            <a:pPr fontAlgn="t"/>
            <a:r>
              <a:rPr lang="en-GB" sz="1600" b="1" dirty="0"/>
              <a:t>Security actions</a:t>
            </a:r>
            <a:r>
              <a:rPr lang="en-GB" sz="1600" dirty="0"/>
              <a:t> – Block risky agents and notify security teams automatically. </a:t>
            </a:r>
          </a:p>
          <a:p>
            <a:pPr fontAlgn="t"/>
            <a:endParaRPr lang="en-GB" sz="1600" dirty="0"/>
          </a:p>
          <a:p>
            <a:pPr fontAlgn="t"/>
            <a:r>
              <a:rPr lang="en-GB" sz="1600" b="1" dirty="0"/>
              <a:t>Full visibility</a:t>
            </a:r>
            <a:r>
              <a:rPr lang="en-GB" sz="1600" dirty="0"/>
              <a:t> – Includes audit logging and transparency for every triggered action.</a:t>
            </a:r>
          </a:p>
        </p:txBody>
      </p:sp>
      <p:sp>
        <p:nvSpPr>
          <p:cNvPr id="19" name="TextBox 18">
            <a:extLst>
              <a:ext uri="{FF2B5EF4-FFF2-40B4-BE49-F238E27FC236}">
                <a16:creationId xmlns:a16="http://schemas.microsoft.com/office/drawing/2014/main" id="{169A4829-8243-A346-D3CF-2149557B00D9}"/>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Policy-driven agent management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displaying the admin experience for creating a rule which governs agent management automation, showing the rule details including the rule name, description, action, and conditions.">
            <a:extLst>
              <a:ext uri="{FF2B5EF4-FFF2-40B4-BE49-F238E27FC236}">
                <a16:creationId xmlns:a16="http://schemas.microsoft.com/office/drawing/2014/main" id="{6EBC3B30-4E48-5C4D-33C0-C28130A7EA78}"/>
              </a:ext>
            </a:extLst>
          </p:cNvPr>
          <p:cNvPicPr>
            <a:picLocks noChangeAspect="1"/>
          </p:cNvPicPr>
          <p:nvPr/>
        </p:nvPicPr>
        <p:blipFill>
          <a:blip r:embed="rId3"/>
          <a:stretch>
            <a:fillRect/>
          </a:stretch>
        </p:blipFill>
        <p:spPr>
          <a:xfrm>
            <a:off x="6303150" y="2050185"/>
            <a:ext cx="5282368" cy="2757629"/>
          </a:xfrm>
          <a:prstGeom prst="rect">
            <a:avLst/>
          </a:prstGeom>
        </p:spPr>
      </p:pic>
      <p:sp>
        <p:nvSpPr>
          <p:cNvPr id="6" name="TextBox 5">
            <a:extLst>
              <a:ext uri="{FF2B5EF4-FFF2-40B4-BE49-F238E27FC236}">
                <a16:creationId xmlns:a16="http://schemas.microsoft.com/office/drawing/2014/main" id="{347806A0-5485-C774-A12F-41EBFBDBD18A}"/>
              </a:ext>
            </a:extLst>
          </p:cNvPr>
          <p:cNvSpPr txBox="1"/>
          <p:nvPr/>
        </p:nvSpPr>
        <p:spPr>
          <a:xfrm>
            <a:off x="6974432" y="5153521"/>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2302821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F2006-2AE5-67CE-A35E-F4816F045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82779-8A3B-131C-F6CA-FFC0A65F3A6D}"/>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Graph API support for agent management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10BC164-0161-EFF6-463F-F5F9CF8DD0E9}"/>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DB75917-6CE3-4C9A-3AC6-BCCFFAB01FA8}"/>
              </a:ext>
            </a:extLst>
          </p:cNvPr>
          <p:cNvSpPr txBox="1">
            <a:spLocks/>
          </p:cNvSpPr>
          <p:nvPr/>
        </p:nvSpPr>
        <p:spPr>
          <a:xfrm>
            <a:off x="527738" y="1062530"/>
            <a:ext cx="481513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New Graph API support enables IT teams to automate agent management at scale, moving beyond UI-driven controls.</a:t>
            </a:r>
          </a:p>
          <a:p>
            <a:pPr marL="0" indent="0" fontAlgn="t">
              <a:buNone/>
            </a:pPr>
            <a:endParaRPr lang="en-GB" sz="1800" b="1" dirty="0"/>
          </a:p>
          <a:p>
            <a:pPr fontAlgn="t"/>
            <a:r>
              <a:rPr lang="en-GB" sz="1600" b="1" dirty="0"/>
              <a:t>Public Preview next month</a:t>
            </a:r>
            <a:r>
              <a:rPr lang="en-GB" sz="1600" dirty="0"/>
              <a:t> – Script and automate key oversight tasks programmatically.</a:t>
            </a:r>
          </a:p>
          <a:p>
            <a:pPr fontAlgn="t"/>
            <a:endParaRPr lang="en-GB" sz="1600" dirty="0"/>
          </a:p>
          <a:p>
            <a:pPr fontAlgn="t"/>
            <a:r>
              <a:rPr lang="en-GB" sz="1600" b="1" dirty="0"/>
              <a:t>Inventory &amp; metadata access</a:t>
            </a:r>
            <a:r>
              <a:rPr lang="en-GB" sz="1600" dirty="0"/>
              <a:t> – Retrieve full agent lists, filter by attributes, and access rich metadata. </a:t>
            </a:r>
          </a:p>
          <a:p>
            <a:pPr fontAlgn="t"/>
            <a:endParaRPr lang="en-GB" sz="1600" dirty="0"/>
          </a:p>
          <a:p>
            <a:pPr fontAlgn="t"/>
            <a:r>
              <a:rPr lang="en-GB" sz="1600" b="1" dirty="0"/>
              <a:t>Lifecycle operations</a:t>
            </a:r>
            <a:r>
              <a:rPr lang="en-GB" sz="1600" dirty="0"/>
              <a:t> – Upcoming support for PATCH (update agent states) and POST (upload/update packages). </a:t>
            </a:r>
          </a:p>
          <a:p>
            <a:pPr fontAlgn="t"/>
            <a:endParaRPr lang="en-GB" sz="1600" dirty="0"/>
          </a:p>
          <a:p>
            <a:pPr fontAlgn="t"/>
            <a:r>
              <a:rPr lang="en-GB" sz="1600" b="1" dirty="0"/>
              <a:t>Enterprise scalability</a:t>
            </a:r>
            <a:r>
              <a:rPr lang="en-GB" sz="1600" dirty="0"/>
              <a:t> – Integrate governance into approval pipelines and automation frameworks for thousands of agents.</a:t>
            </a:r>
          </a:p>
          <a:p>
            <a:pPr marL="0" indent="0" fontAlgn="t">
              <a:buNone/>
            </a:pPr>
            <a:endParaRPr lang="en-GB" sz="1800" b="1" dirty="0"/>
          </a:p>
        </p:txBody>
      </p:sp>
      <p:sp>
        <p:nvSpPr>
          <p:cNvPr id="19" name="TextBox 18">
            <a:extLst>
              <a:ext uri="{FF2B5EF4-FFF2-40B4-BE49-F238E27FC236}">
                <a16:creationId xmlns:a16="http://schemas.microsoft.com/office/drawing/2014/main" id="{E354534F-AE4E-C57F-6496-308A575B2031}"/>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Graph API support for agent management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of a slide displaying the key benefits and capabilities of Graph API-driven agent management.">
            <a:extLst>
              <a:ext uri="{FF2B5EF4-FFF2-40B4-BE49-F238E27FC236}">
                <a16:creationId xmlns:a16="http://schemas.microsoft.com/office/drawing/2014/main" id="{09AE0F56-CC6F-279F-8434-9531D8ECD87F}"/>
              </a:ext>
            </a:extLst>
          </p:cNvPr>
          <p:cNvPicPr>
            <a:picLocks noChangeAspect="1"/>
          </p:cNvPicPr>
          <p:nvPr/>
        </p:nvPicPr>
        <p:blipFill>
          <a:blip r:embed="rId3"/>
          <a:stretch>
            <a:fillRect/>
          </a:stretch>
        </p:blipFill>
        <p:spPr>
          <a:xfrm>
            <a:off x="6242999" y="2073211"/>
            <a:ext cx="5451814" cy="3070060"/>
          </a:xfrm>
          <a:prstGeom prst="rect">
            <a:avLst/>
          </a:prstGeom>
        </p:spPr>
      </p:pic>
      <p:sp>
        <p:nvSpPr>
          <p:cNvPr id="6" name="TextBox 5">
            <a:extLst>
              <a:ext uri="{FF2B5EF4-FFF2-40B4-BE49-F238E27FC236}">
                <a16:creationId xmlns:a16="http://schemas.microsoft.com/office/drawing/2014/main" id="{FBA70B75-9727-6B1F-F1C0-EB4E3FC18E3A}"/>
              </a:ext>
            </a:extLst>
          </p:cNvPr>
          <p:cNvSpPr txBox="1"/>
          <p:nvPr/>
        </p:nvSpPr>
        <p:spPr>
          <a:xfrm>
            <a:off x="6768345" y="5215687"/>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1988991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67F31-AF9E-E2C0-76F0-3BF63C7AE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7C7EA-CC3F-7261-F07F-4D4A46AB6DA6}"/>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Managing MCP servers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9990FAE4-5FB4-C9EA-6CA5-EFFF11814418}"/>
              </a:ext>
              <a:ext uri="{C183D7F6-B498-43B3-948B-1728B52AA6E4}">
                <adec:decorative xmlns:adec="http://schemas.microsoft.com/office/drawing/2017/decorative" val="1"/>
              </a:ext>
            </a:extLst>
          </p:cNvPr>
          <p:cNvSpPr txBox="1"/>
          <p:nvPr/>
        </p:nvSpPr>
        <p:spPr>
          <a:xfrm>
            <a:off x="5008728" y="1454727"/>
            <a:ext cx="6902221" cy="476506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741674B4-4513-0853-B84F-E38191604F29}"/>
              </a:ext>
            </a:extLst>
          </p:cNvPr>
          <p:cNvSpPr txBox="1">
            <a:spLocks/>
          </p:cNvSpPr>
          <p:nvPr/>
        </p:nvSpPr>
        <p:spPr>
          <a:xfrm>
            <a:off x="527738" y="1062530"/>
            <a:ext cx="423809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New capabilities allow AI admins to centrally manage MCP servers for better security, compliance, and operational oversight.</a:t>
            </a:r>
          </a:p>
          <a:p>
            <a:pPr marL="0" indent="0" fontAlgn="t">
              <a:buNone/>
            </a:pPr>
            <a:endParaRPr lang="en-GB" sz="1600" dirty="0"/>
          </a:p>
          <a:p>
            <a:pPr fontAlgn="t"/>
            <a:r>
              <a:rPr lang="en-GB" sz="1600" b="1" dirty="0"/>
              <a:t>Centralized MCP server view</a:t>
            </a:r>
            <a:r>
              <a:rPr lang="en-GB" sz="1600" dirty="0"/>
              <a:t> – Dedicated Tools page to monitor availability and manage access. </a:t>
            </a:r>
          </a:p>
          <a:p>
            <a:pPr fontAlgn="t"/>
            <a:endParaRPr lang="en-GB" sz="1600" dirty="0"/>
          </a:p>
          <a:p>
            <a:pPr fontAlgn="t"/>
            <a:r>
              <a:rPr lang="en-GB" sz="1600" b="1" dirty="0"/>
              <a:t>Govern agent interactions</a:t>
            </a:r>
            <a:r>
              <a:rPr lang="en-GB" sz="1600" dirty="0"/>
              <a:t> – Control how agents connect to user data and business systems. </a:t>
            </a:r>
          </a:p>
          <a:p>
            <a:pPr fontAlgn="t"/>
            <a:endParaRPr lang="en-GB" sz="1600" dirty="0"/>
          </a:p>
          <a:p>
            <a:pPr fontAlgn="t"/>
            <a:r>
              <a:rPr lang="en-GB" sz="1600" b="1" dirty="0"/>
              <a:t>Simple actions</a:t>
            </a:r>
            <a:r>
              <a:rPr lang="en-GB" sz="1600" dirty="0"/>
              <a:t> – Block or unblock servers to maintain policy alignment. </a:t>
            </a:r>
          </a:p>
          <a:p>
            <a:pPr fontAlgn="t"/>
            <a:endParaRPr lang="en-GB" sz="1600" dirty="0"/>
          </a:p>
          <a:p>
            <a:pPr fontAlgn="t"/>
            <a:r>
              <a:rPr lang="en-GB" sz="1600" b="1" dirty="0"/>
              <a:t>Rich metadata &amp; filters</a:t>
            </a:r>
            <a:r>
              <a:rPr lang="en-GB" sz="1600" dirty="0"/>
              <a:t> – Quickly assess tool status, type, and publisher for streamlined oversight.</a:t>
            </a:r>
          </a:p>
        </p:txBody>
      </p:sp>
      <p:sp>
        <p:nvSpPr>
          <p:cNvPr id="19" name="TextBox 18">
            <a:extLst>
              <a:ext uri="{FF2B5EF4-FFF2-40B4-BE49-F238E27FC236}">
                <a16:creationId xmlns:a16="http://schemas.microsoft.com/office/drawing/2014/main" id="{3FC9DC82-8550-C7EA-BF94-F0C40F30B781}"/>
              </a:ext>
            </a:extLst>
          </p:cNvPr>
          <p:cNvSpPr txBox="1"/>
          <p:nvPr/>
        </p:nvSpPr>
        <p:spPr>
          <a:xfrm>
            <a:off x="5960023" y="1229625"/>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Managing MCP servers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displaying the Tools management page in the Microsoft 365 admin center showing a list view of MCP services with the Microsoft Teams MCP server selected">
            <a:extLst>
              <a:ext uri="{FF2B5EF4-FFF2-40B4-BE49-F238E27FC236}">
                <a16:creationId xmlns:a16="http://schemas.microsoft.com/office/drawing/2014/main" id="{D5BEFCBB-5D86-1696-2157-21AD5F9B671F}"/>
              </a:ext>
            </a:extLst>
          </p:cNvPr>
          <p:cNvPicPr>
            <a:picLocks noChangeAspect="1"/>
          </p:cNvPicPr>
          <p:nvPr/>
        </p:nvPicPr>
        <p:blipFill>
          <a:blip r:embed="rId3"/>
          <a:stretch>
            <a:fillRect/>
          </a:stretch>
        </p:blipFill>
        <p:spPr>
          <a:xfrm>
            <a:off x="5381362" y="1904930"/>
            <a:ext cx="6156951" cy="3306739"/>
          </a:xfrm>
          <a:prstGeom prst="rect">
            <a:avLst/>
          </a:prstGeom>
        </p:spPr>
      </p:pic>
      <p:sp>
        <p:nvSpPr>
          <p:cNvPr id="6" name="TextBox 5">
            <a:extLst>
              <a:ext uri="{FF2B5EF4-FFF2-40B4-BE49-F238E27FC236}">
                <a16:creationId xmlns:a16="http://schemas.microsoft.com/office/drawing/2014/main" id="{4A6EE484-2CA8-AE12-644F-0DC39645F3D5}"/>
              </a:ext>
            </a:extLst>
          </p:cNvPr>
          <p:cNvSpPr txBox="1"/>
          <p:nvPr/>
        </p:nvSpPr>
        <p:spPr>
          <a:xfrm>
            <a:off x="6259277" y="5561394"/>
            <a:ext cx="4401122" cy="523220"/>
          </a:xfrm>
          <a:prstGeom prst="rect">
            <a:avLst/>
          </a:prstGeom>
          <a:noFill/>
        </p:spPr>
        <p:txBody>
          <a:bodyPr wrap="square">
            <a:spAutoFit/>
          </a:bodyPr>
          <a:lstStyle/>
          <a:p>
            <a:pPr algn="ctr"/>
            <a:r>
              <a:rPr lang="en-GB" sz="1400" dirty="0">
                <a:solidFill>
                  <a:srgbClr val="7030A0"/>
                </a:solidFill>
                <a:hlinkClick r:id="rId4">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4100079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08333E-7 -7.40741E-7 L -2.08333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4D513-5F06-AE7C-3BB6-E2F3CED3F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8A689F-9639-DAFB-446D-DD9253734E4C}"/>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Managing agents with MCP server connections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7E1EA3B8-3A51-781A-EA30-F4E62B2186FB}"/>
              </a:ext>
              <a:ext uri="{C183D7F6-B498-43B3-948B-1728B52AA6E4}">
                <adec:decorative xmlns:adec="http://schemas.microsoft.com/office/drawing/2017/decorative" val="1"/>
              </a:ext>
            </a:extLst>
          </p:cNvPr>
          <p:cNvSpPr txBox="1"/>
          <p:nvPr/>
        </p:nvSpPr>
        <p:spPr>
          <a:xfrm>
            <a:off x="5977719" y="1454727"/>
            <a:ext cx="5933230"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47AA176-31F2-E849-9D04-3DABF528A5A4}"/>
              </a:ext>
            </a:extLst>
          </p:cNvPr>
          <p:cNvSpPr txBox="1">
            <a:spLocks/>
          </p:cNvSpPr>
          <p:nvPr/>
        </p:nvSpPr>
        <p:spPr>
          <a:xfrm>
            <a:off x="527738" y="1062530"/>
            <a:ext cx="435816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is adding visibility for MCP-powered agents in the Microsoft 365 admin center to strengthen governance and trust.</a:t>
            </a:r>
          </a:p>
          <a:p>
            <a:pPr marL="0" indent="0" fontAlgn="t">
              <a:buNone/>
            </a:pPr>
            <a:endParaRPr lang="en-GB" sz="1600" dirty="0"/>
          </a:p>
          <a:p>
            <a:pPr fontAlgn="t"/>
            <a:r>
              <a:rPr lang="en-GB" sz="1600" b="1" dirty="0"/>
              <a:t>MCP as a foundation</a:t>
            </a:r>
            <a:r>
              <a:rPr lang="en-GB" sz="1600" dirty="0"/>
              <a:t> – Enables richer agent experiences by integrating tools and APIs via standardized endpoints. </a:t>
            </a:r>
          </a:p>
          <a:p>
            <a:pPr fontAlgn="t"/>
            <a:endParaRPr lang="en-GB" sz="1600" dirty="0"/>
          </a:p>
          <a:p>
            <a:pPr fontAlgn="t"/>
            <a:r>
              <a:rPr lang="en-GB" sz="1600" b="1" dirty="0"/>
              <a:t>Admin visibility</a:t>
            </a:r>
            <a:r>
              <a:rPr lang="en-GB" sz="1600" dirty="0"/>
              <a:t> – MCP-enabled agents now appear in Copilot &gt; Agents &gt; Inventory (or Registry for Frontier customers). </a:t>
            </a:r>
          </a:p>
          <a:p>
            <a:pPr fontAlgn="t"/>
            <a:endParaRPr lang="en-GB" sz="1600" dirty="0"/>
          </a:p>
          <a:p>
            <a:pPr fontAlgn="t"/>
            <a:r>
              <a:rPr lang="en-GB" sz="1600" b="1" dirty="0"/>
              <a:t>Detailed metadata</a:t>
            </a:r>
            <a:r>
              <a:rPr lang="en-GB" sz="1600" dirty="0"/>
              <a:t> – View capabilities, data sources, supported actions, and MCP server details (URL, authentication type, dynamic/static status). </a:t>
            </a:r>
          </a:p>
        </p:txBody>
      </p:sp>
      <p:sp>
        <p:nvSpPr>
          <p:cNvPr id="19" name="TextBox 18">
            <a:extLst>
              <a:ext uri="{FF2B5EF4-FFF2-40B4-BE49-F238E27FC236}">
                <a16:creationId xmlns:a16="http://schemas.microsoft.com/office/drawing/2014/main" id="{A2BEC2B9-8D9C-CEBB-A835-A7CDB6D669B6}"/>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Managing agents with MCP server connections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BEC3774B-D0C7-AB01-4EE3-2AE619B26152}"/>
              </a:ext>
            </a:extLst>
          </p:cNvPr>
          <p:cNvSpPr txBox="1"/>
          <p:nvPr/>
        </p:nvSpPr>
        <p:spPr>
          <a:xfrm>
            <a:off x="6974432" y="5141663"/>
            <a:ext cx="4401122" cy="523220"/>
          </a:xfrm>
          <a:prstGeom prst="rect">
            <a:avLst/>
          </a:prstGeom>
          <a:noFill/>
        </p:spPr>
        <p:txBody>
          <a:bodyPr wrap="square">
            <a:spAutoFit/>
          </a:bodyPr>
          <a:lstStyle/>
          <a:p>
            <a:pPr algn="ctr"/>
            <a:r>
              <a:rPr lang="en-GB" sz="1400" dirty="0">
                <a:solidFill>
                  <a:srgbClr val="7030A0"/>
                </a:solidFill>
                <a:hlinkClick r:id="rId3">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pic>
        <p:nvPicPr>
          <p:cNvPr id="7" name="Picture 6">
            <a:extLst>
              <a:ext uri="{FF2B5EF4-FFF2-40B4-BE49-F238E27FC236}">
                <a16:creationId xmlns:a16="http://schemas.microsoft.com/office/drawing/2014/main" id="{06441AF6-6769-F9F5-6A89-DA91972E0E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23747" y="2282477"/>
            <a:ext cx="5641174" cy="2293046"/>
          </a:xfrm>
          <a:prstGeom prst="rect">
            <a:avLst/>
          </a:prstGeom>
        </p:spPr>
      </p:pic>
    </p:spTree>
    <p:extLst>
      <p:ext uri="{BB962C8B-B14F-4D97-AF65-F5344CB8AC3E}">
        <p14:creationId xmlns:p14="http://schemas.microsoft.com/office/powerpoint/2010/main" val="4126102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75E-6 2.96296E-6 L -3.7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E37D-53E9-5E46-B509-4BDD6589A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AE07B-777D-EC87-AE43-E5A4F6C993C6}"/>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Improvements to quality in Copilot Chat</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256FD2A1-1ED9-CA7C-9648-7EA3EE5B072D}"/>
              </a:ext>
              <a:ext uri="{C183D7F6-B498-43B3-948B-1728B52AA6E4}">
                <adec:decorative xmlns:adec="http://schemas.microsoft.com/office/drawing/2017/decorative" val="1"/>
              </a:ext>
            </a:extLst>
          </p:cNvPr>
          <p:cNvSpPr txBox="1"/>
          <p:nvPr/>
        </p:nvSpPr>
        <p:spPr>
          <a:xfrm>
            <a:off x="5505750" y="1389742"/>
            <a:ext cx="6384716"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87CB5CF6-B618-6B53-8694-92015302A590}"/>
              </a:ext>
            </a:extLst>
          </p:cNvPr>
          <p:cNvSpPr txBox="1">
            <a:spLocks/>
          </p:cNvSpPr>
          <p:nvPr/>
        </p:nvSpPr>
        <p:spPr>
          <a:xfrm>
            <a:off x="494562" y="1103539"/>
            <a:ext cx="485095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continues to improve productivity with better chat quality and enhanced agent capabilities for richer, context-aware responses.</a:t>
            </a:r>
          </a:p>
          <a:p>
            <a:pPr marL="0" indent="0" fontAlgn="t">
              <a:buNone/>
            </a:pPr>
            <a:endParaRPr lang="en-GB" sz="1600" dirty="0"/>
          </a:p>
          <a:p>
            <a:pPr fontAlgn="t"/>
            <a:r>
              <a:rPr lang="en-GB" sz="1600" b="1" dirty="0"/>
              <a:t>Chat Quality Gains</a:t>
            </a:r>
            <a:br>
              <a:rPr lang="en-GB" sz="1600" dirty="0"/>
            </a:br>
            <a:r>
              <a:rPr lang="en-GB" sz="1600" dirty="0"/>
              <a:t>Positive feedback surged: 3× more thumbs up, 17% higher satisfaction, and thumbs down halved over the past six months.</a:t>
            </a:r>
          </a:p>
          <a:p>
            <a:pPr fontAlgn="t"/>
            <a:endParaRPr lang="en-GB" sz="1600" dirty="0"/>
          </a:p>
          <a:p>
            <a:pPr fontAlgn="t"/>
            <a:r>
              <a:rPr lang="en-GB" sz="1600" b="1" dirty="0"/>
              <a:t>User Feedback Matters</a:t>
            </a:r>
            <a:br>
              <a:rPr lang="en-GB" sz="1600" dirty="0"/>
            </a:br>
            <a:r>
              <a:rPr lang="en-GB" sz="1600" dirty="0"/>
              <a:t>Keep rating responses and check the monthly Copilot Chat Quality Roadmap for updates.</a:t>
            </a:r>
          </a:p>
          <a:p>
            <a:pPr fontAlgn="t"/>
            <a:endParaRPr lang="en-GB" sz="1600" dirty="0"/>
          </a:p>
          <a:p>
            <a:pPr fontAlgn="t"/>
            <a:r>
              <a:rPr lang="en-GB" sz="1600" b="1" dirty="0"/>
              <a:t>Visual Context in Responses</a:t>
            </a:r>
            <a:br>
              <a:rPr lang="en-GB" sz="1600" dirty="0"/>
            </a:br>
            <a:r>
              <a:rPr lang="en-GB" sz="1600" dirty="0"/>
              <a:t>Declarative Agents now interpret images in Word, PowerPoint, and PDFs, extracting insights from charts, diagrams, and screenshots.</a:t>
            </a:r>
          </a:p>
        </p:txBody>
      </p:sp>
      <p:sp>
        <p:nvSpPr>
          <p:cNvPr id="19" name="TextBox 18">
            <a:extLst>
              <a:ext uri="{FF2B5EF4-FFF2-40B4-BE49-F238E27FC236}">
                <a16:creationId xmlns:a16="http://schemas.microsoft.com/office/drawing/2014/main" id="{CE99C398-37F9-BC81-B62E-5844F7D74423}"/>
              </a:ext>
            </a:extLst>
          </p:cNvPr>
          <p:cNvSpPr txBox="1"/>
          <p:nvPr/>
        </p:nvSpPr>
        <p:spPr>
          <a:xfrm>
            <a:off x="5765181" y="1184370"/>
            <a:ext cx="5864843" cy="50937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I</a:t>
            </a:r>
            <a:r>
              <a:rPr kumimoji="0" lang="en-GB" sz="1600" b="1" i="0" u="none" strike="noStrike" kern="1200" cap="none" spc="0" normalizeH="0" baseline="0" noProof="0" dirty="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nterpret</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 and ground responses </a:t>
            </a:r>
          </a:p>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using images embedded in files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User asking a declarative agent to interpret a SIM card image in a Surface Pro X FAQ document and responding with details for each area of the SIM card.">
            <a:extLst>
              <a:ext uri="{FF2B5EF4-FFF2-40B4-BE49-F238E27FC236}">
                <a16:creationId xmlns:a16="http://schemas.microsoft.com/office/drawing/2014/main" id="{FFCCE5CA-688D-B970-B889-9F1AC0953020}"/>
              </a:ext>
            </a:extLst>
          </p:cNvPr>
          <p:cNvPicPr>
            <a:picLocks noChangeAspect="1"/>
          </p:cNvPicPr>
          <p:nvPr/>
        </p:nvPicPr>
        <p:blipFill>
          <a:blip r:embed="rId3"/>
          <a:stretch>
            <a:fillRect/>
          </a:stretch>
        </p:blipFill>
        <p:spPr>
          <a:xfrm>
            <a:off x="6701948" y="1761597"/>
            <a:ext cx="3991307" cy="3774509"/>
          </a:xfrm>
          <a:prstGeom prst="rect">
            <a:avLst/>
          </a:prstGeom>
        </p:spPr>
      </p:pic>
      <p:sp>
        <p:nvSpPr>
          <p:cNvPr id="8" name="TextBox 7">
            <a:extLst>
              <a:ext uri="{FF2B5EF4-FFF2-40B4-BE49-F238E27FC236}">
                <a16:creationId xmlns:a16="http://schemas.microsoft.com/office/drawing/2014/main" id="{A4C2F4A4-27FA-B172-513C-AB41E02D8423}"/>
              </a:ext>
            </a:extLst>
          </p:cNvPr>
          <p:cNvSpPr txBox="1"/>
          <p:nvPr/>
        </p:nvSpPr>
        <p:spPr>
          <a:xfrm>
            <a:off x="5832596" y="5601463"/>
            <a:ext cx="5864842" cy="307777"/>
          </a:xfrm>
          <a:prstGeom prst="rect">
            <a:avLst/>
          </a:prstGeom>
          <a:noFill/>
        </p:spPr>
        <p:txBody>
          <a:bodyPr wrap="square">
            <a:spAutoFit/>
          </a:bodyPr>
          <a:lstStyle/>
          <a:p>
            <a:pPr algn="ctr"/>
            <a:r>
              <a:rPr lang="en-GB" sz="1400" dirty="0"/>
              <a:t>This feature is </a:t>
            </a:r>
            <a:r>
              <a:rPr lang="en-GB" sz="1400" dirty="0">
                <a:solidFill>
                  <a:srgbClr val="7030A0"/>
                </a:solidFill>
                <a:hlinkClick r:id="rId4">
                  <a:extLst>
                    <a:ext uri="{A12FA001-AC4F-418D-AE19-62706E023703}">
                      <ahyp:hlinkClr xmlns:ahyp="http://schemas.microsoft.com/office/drawing/2018/hyperlinkcolor" val="tx"/>
                    </a:ext>
                  </a:extLst>
                </a:hlinkClick>
              </a:rPr>
              <a:t>rolling out in December</a:t>
            </a:r>
            <a:r>
              <a:rPr lang="en-GB" sz="1400" dirty="0">
                <a:solidFill>
                  <a:srgbClr val="7030A0"/>
                </a:solidFill>
              </a:rPr>
              <a:t>.</a:t>
            </a:r>
            <a:endParaRPr lang="en-US" sz="1400" i="1" noProof="0" dirty="0">
              <a:solidFill>
                <a:srgbClr val="7030A0"/>
              </a:solidFill>
            </a:endParaRPr>
          </a:p>
        </p:txBody>
      </p:sp>
    </p:spTree>
    <p:extLst>
      <p:ext uri="{BB962C8B-B14F-4D97-AF65-F5344CB8AC3E}">
        <p14:creationId xmlns:p14="http://schemas.microsoft.com/office/powerpoint/2010/main" val="1047380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5AC8B-79F3-418F-9BE8-445BFA5FA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2AE29-B47B-200B-11AB-E0B3C5F26107}"/>
              </a:ext>
            </a:extLst>
          </p:cNvPr>
          <p:cNvSpPr>
            <a:spLocks noGrp="1"/>
          </p:cNvSpPr>
          <p:nvPr>
            <p:ph type="title"/>
          </p:nvPr>
        </p:nvSpPr>
        <p:spPr>
          <a:xfrm>
            <a:off x="555320" y="459612"/>
            <a:ext cx="1153969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Cloud Update Reaches General Availability: Transforming Microsoft 365 Apps Management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CD39A920-FDFF-BC26-CDDD-000AB5B67B46}"/>
              </a:ext>
              <a:ext uri="{C183D7F6-B498-43B3-948B-1728B52AA6E4}">
                <adec:decorative xmlns:adec="http://schemas.microsoft.com/office/drawing/2017/decorative" val="1"/>
              </a:ext>
            </a:extLst>
          </p:cNvPr>
          <p:cNvSpPr txBox="1"/>
          <p:nvPr/>
        </p:nvSpPr>
        <p:spPr>
          <a:xfrm>
            <a:off x="5516823" y="1454727"/>
            <a:ext cx="6394126"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9CF60A5-044D-44A8-0425-1498BE5432AF}"/>
              </a:ext>
            </a:extLst>
          </p:cNvPr>
          <p:cNvSpPr txBox="1">
            <a:spLocks/>
          </p:cNvSpPr>
          <p:nvPr/>
        </p:nvSpPr>
        <p:spPr>
          <a:xfrm>
            <a:off x="517192" y="1454727"/>
            <a:ext cx="470850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Cloud Update, now GA, automates Microsoft 365 Apps servicing to keep environments secure, current, and optimized for Copilot and agents.</a:t>
            </a:r>
          </a:p>
          <a:p>
            <a:pPr marL="0" indent="0" fontAlgn="t">
              <a:buNone/>
            </a:pPr>
            <a:endParaRPr lang="en-GB" sz="1600" dirty="0"/>
          </a:p>
          <a:p>
            <a:pPr fontAlgn="t"/>
            <a:r>
              <a:rPr lang="en-US" sz="1600" b="1" dirty="0"/>
              <a:t>Modernized update model</a:t>
            </a:r>
            <a:r>
              <a:rPr lang="en-US" sz="1600" dirty="0"/>
              <a:t> – Cloud-driven servicing ensures devices stay up to date automatically. </a:t>
            </a:r>
          </a:p>
          <a:p>
            <a:pPr fontAlgn="t"/>
            <a:r>
              <a:rPr lang="en-US" sz="1600" b="1" dirty="0"/>
              <a:t>Critical for AI workloads</a:t>
            </a:r>
            <a:r>
              <a:rPr lang="en-US" sz="1600" dirty="0"/>
              <a:t> – Maintains optimized, secure environments for Copilot and agent performance. </a:t>
            </a:r>
          </a:p>
          <a:p>
            <a:pPr fontAlgn="t"/>
            <a:r>
              <a:rPr lang="en-US" sz="1600" b="1" dirty="0"/>
              <a:t>Reduced operational overhead</a:t>
            </a:r>
            <a:r>
              <a:rPr lang="en-US" sz="1600" dirty="0"/>
              <a:t> – Eliminates manual patching so admins can focus on delivering AI experiences. </a:t>
            </a:r>
          </a:p>
          <a:p>
            <a:pPr fontAlgn="t"/>
            <a:r>
              <a:rPr lang="en-US" sz="1600" b="1" dirty="0"/>
              <a:t>Consistency at scale</a:t>
            </a:r>
            <a:r>
              <a:rPr lang="en-US" sz="1600" dirty="0"/>
              <a:t> – Addresses compatibility concerns and prepares environments for AI-driven demands.</a:t>
            </a:r>
          </a:p>
          <a:p>
            <a:pPr marL="0" indent="0" fontAlgn="t">
              <a:buNone/>
            </a:pPr>
            <a:r>
              <a:rPr lang="en-US" sz="1600" dirty="0">
                <a:solidFill>
                  <a:srgbClr val="7030A0"/>
                </a:solidFill>
                <a:hlinkClick r:id="rId3">
                  <a:extLst>
                    <a:ext uri="{A12FA001-AC4F-418D-AE19-62706E023703}">
                      <ahyp:hlinkClr xmlns:ahyp="http://schemas.microsoft.com/office/drawing/2018/hyperlinkcolor" val="tx"/>
                    </a:ext>
                  </a:extLst>
                </a:hlinkClick>
              </a:rPr>
              <a:t>Learn more</a:t>
            </a:r>
            <a:endParaRPr lang="en-US" sz="1600" dirty="0">
              <a:solidFill>
                <a:srgbClr val="7030A0"/>
              </a:solidFill>
            </a:endParaRPr>
          </a:p>
          <a:p>
            <a:pPr marL="0" indent="0" fontAlgn="t">
              <a:buNone/>
            </a:pPr>
            <a:endParaRPr lang="en-US" sz="1600" dirty="0"/>
          </a:p>
        </p:txBody>
      </p:sp>
      <p:sp>
        <p:nvSpPr>
          <p:cNvPr id="19" name="TextBox 18">
            <a:extLst>
              <a:ext uri="{FF2B5EF4-FFF2-40B4-BE49-F238E27FC236}">
                <a16:creationId xmlns:a16="http://schemas.microsoft.com/office/drawing/2014/main" id="{4F38AD66-C859-CC82-905A-59E1D4219742}"/>
              </a:ext>
            </a:extLst>
          </p:cNvPr>
          <p:cNvSpPr txBox="1"/>
          <p:nvPr/>
        </p:nvSpPr>
        <p:spPr>
          <a:xfrm>
            <a:off x="6129725" y="1192110"/>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Cloud Update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displaying the Microsoft 365 Apps admin center showing the overview section of the Cloud Update.">
            <a:extLst>
              <a:ext uri="{FF2B5EF4-FFF2-40B4-BE49-F238E27FC236}">
                <a16:creationId xmlns:a16="http://schemas.microsoft.com/office/drawing/2014/main" id="{8D23F5CA-989A-3C66-88CA-42E9954BA28A}"/>
              </a:ext>
            </a:extLst>
          </p:cNvPr>
          <p:cNvPicPr>
            <a:picLocks noChangeAspect="1"/>
          </p:cNvPicPr>
          <p:nvPr/>
        </p:nvPicPr>
        <p:blipFill>
          <a:blip r:embed="rId4"/>
          <a:stretch>
            <a:fillRect/>
          </a:stretch>
        </p:blipFill>
        <p:spPr>
          <a:xfrm>
            <a:off x="5584272" y="1764993"/>
            <a:ext cx="6090536" cy="3450694"/>
          </a:xfrm>
          <a:prstGeom prst="rect">
            <a:avLst/>
          </a:prstGeom>
        </p:spPr>
      </p:pic>
      <p:sp>
        <p:nvSpPr>
          <p:cNvPr id="6" name="TextBox 5">
            <a:extLst>
              <a:ext uri="{FF2B5EF4-FFF2-40B4-BE49-F238E27FC236}">
                <a16:creationId xmlns:a16="http://schemas.microsoft.com/office/drawing/2014/main" id="{2D8D23E5-98F4-EB3C-F0BE-FB2FF5F24F81}"/>
              </a:ext>
            </a:extLst>
          </p:cNvPr>
          <p:cNvSpPr txBox="1"/>
          <p:nvPr/>
        </p:nvSpPr>
        <p:spPr>
          <a:xfrm>
            <a:off x="6513325" y="5215687"/>
            <a:ext cx="4401122" cy="523220"/>
          </a:xfrm>
          <a:prstGeom prst="rect">
            <a:avLst/>
          </a:prstGeom>
          <a:noFill/>
        </p:spPr>
        <p:txBody>
          <a:bodyPr wrap="square">
            <a:spAutoFit/>
          </a:bodyPr>
          <a:lstStyle/>
          <a:p>
            <a:pPr algn="ctr"/>
            <a:r>
              <a:rPr lang="en-GB" sz="1400" dirty="0">
                <a:solidFill>
                  <a:srgbClr val="7030A0"/>
                </a:solidFill>
                <a:hlinkClick r:id="rId5">
                  <a:extLst>
                    <a:ext uri="{A12FA001-AC4F-418D-AE19-62706E023703}">
                      <ahyp:hlinkClr xmlns:ahyp="http://schemas.microsoft.com/office/drawing/2018/hyperlinkcolor" val="tx"/>
                    </a:ext>
                  </a:extLst>
                </a:hlinkClick>
              </a:rPr>
              <a:t>New capabilities for AI admins from Ignite 2025 | Microsoft Community Hub</a:t>
            </a:r>
            <a:endParaRPr lang="en-US" sz="1400" dirty="0">
              <a:solidFill>
                <a:srgbClr val="7030A0"/>
              </a:solidFill>
            </a:endParaRPr>
          </a:p>
        </p:txBody>
      </p:sp>
    </p:spTree>
    <p:extLst>
      <p:ext uri="{BB962C8B-B14F-4D97-AF65-F5344CB8AC3E}">
        <p14:creationId xmlns:p14="http://schemas.microsoft.com/office/powerpoint/2010/main" val="4259140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C6A9-B935-F187-24B7-4008754B3A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2B785-4E33-41C8-1537-1E798C01AAE8}"/>
              </a:ext>
            </a:extLst>
          </p:cNvPr>
          <p:cNvSpPr>
            <a:spLocks noGrp="1"/>
          </p:cNvSpPr>
          <p:nvPr>
            <p:ph type="title"/>
          </p:nvPr>
        </p:nvSpPr>
        <p:spPr>
          <a:xfrm>
            <a:off x="555320" y="459612"/>
            <a:ext cx="11636680"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Track Adoption Trends &amp; Export Insights with Copilot and Agent Analytics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215F8A3-647B-E110-84AE-83C2B3FCC451}"/>
              </a:ext>
              <a:ext uri="{C183D7F6-B498-43B3-948B-1728B52AA6E4}">
                <adec:decorative xmlns:adec="http://schemas.microsoft.com/office/drawing/2017/decorative" val="1"/>
              </a:ext>
            </a:extLst>
          </p:cNvPr>
          <p:cNvSpPr txBox="1"/>
          <p:nvPr/>
        </p:nvSpPr>
        <p:spPr>
          <a:xfrm>
            <a:off x="5813946" y="1454727"/>
            <a:ext cx="6097003" cy="4372867"/>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58E32FD-433B-3470-1E2E-84634AEBABD1}"/>
              </a:ext>
            </a:extLst>
          </p:cNvPr>
          <p:cNvSpPr txBox="1">
            <a:spLocks/>
          </p:cNvSpPr>
          <p:nvPr/>
        </p:nvSpPr>
        <p:spPr>
          <a:xfrm>
            <a:off x="517192" y="1062530"/>
            <a:ext cx="504031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New analytics capabilities provide actionable insights into Copilot and agent adoption, performance, and impact.</a:t>
            </a:r>
          </a:p>
          <a:p>
            <a:pPr marL="0" indent="0" fontAlgn="t">
              <a:buNone/>
            </a:pPr>
            <a:endParaRPr lang="en-GB" sz="1600" dirty="0"/>
          </a:p>
          <a:p>
            <a:pPr fontAlgn="t"/>
            <a:r>
              <a:rPr lang="en-GB" sz="1600" b="1" dirty="0"/>
              <a:t>Copilot Chat Reporting</a:t>
            </a:r>
            <a:r>
              <a:rPr lang="en-GB" sz="1600" dirty="0"/>
              <a:t> – Track adoption trends, retention, and group comparisons in the Copilot Dashboard. </a:t>
            </a:r>
          </a:p>
          <a:p>
            <a:pPr fontAlgn="t"/>
            <a:r>
              <a:rPr lang="en-GB" sz="1600" b="1" dirty="0"/>
              <a:t>Copilot Benchmarks</a:t>
            </a:r>
            <a:r>
              <a:rPr lang="en-GB" sz="1600" dirty="0"/>
              <a:t> – Compare your organization’s adoption internally and against peers. </a:t>
            </a:r>
          </a:p>
          <a:p>
            <a:pPr fontAlgn="t"/>
            <a:r>
              <a:rPr lang="en-GB" sz="1600" b="1" dirty="0"/>
              <a:t>Agent Dashboard</a:t>
            </a:r>
            <a:r>
              <a:rPr lang="en-GB" sz="1600" dirty="0"/>
              <a:t> – Centralized view of agent adoption and performance, including top performers. </a:t>
            </a:r>
          </a:p>
          <a:p>
            <a:pPr fontAlgn="t"/>
            <a:r>
              <a:rPr lang="en-GB" sz="1600" b="1" dirty="0"/>
              <a:t>Readiness Recommendations</a:t>
            </a:r>
            <a:r>
              <a:rPr lang="en-GB" sz="1600" dirty="0"/>
              <a:t> – Tailored guidance to maximize Copilot and agent utilization. </a:t>
            </a:r>
          </a:p>
          <a:p>
            <a:pPr fontAlgn="t"/>
            <a:r>
              <a:rPr lang="en-GB" sz="1600" b="1" dirty="0"/>
              <a:t>Export Functionality</a:t>
            </a:r>
            <a:r>
              <a:rPr lang="en-GB" sz="1600" dirty="0"/>
              <a:t> – Download dashboard data as CSV for custom reporting and analysis. </a:t>
            </a:r>
          </a:p>
          <a:p>
            <a:pPr fontAlgn="t"/>
            <a:r>
              <a:rPr lang="en-GB" sz="1600" b="1" dirty="0"/>
              <a:t>Graph API Integration</a:t>
            </a:r>
            <a:r>
              <a:rPr lang="en-GB" sz="1600" dirty="0"/>
              <a:t> – Access analytics data programmatically for custom reports and internal tools.</a:t>
            </a:r>
          </a:p>
          <a:p>
            <a:pPr marL="0" indent="0" fontAlgn="t">
              <a:buNone/>
            </a:pPr>
            <a:endParaRPr lang="en-US" sz="1600" dirty="0"/>
          </a:p>
        </p:txBody>
      </p:sp>
      <p:sp>
        <p:nvSpPr>
          <p:cNvPr id="19" name="TextBox 18">
            <a:extLst>
              <a:ext uri="{FF2B5EF4-FFF2-40B4-BE49-F238E27FC236}">
                <a16:creationId xmlns:a16="http://schemas.microsoft.com/office/drawing/2014/main" id="{3B00221F-BC49-D0D7-DB45-C28FF0221920}"/>
              </a:ext>
            </a:extLst>
          </p:cNvPr>
          <p:cNvSpPr txBox="1"/>
          <p:nvPr/>
        </p:nvSpPr>
        <p:spPr>
          <a:xfrm>
            <a:off x="6675178" y="1235209"/>
            <a:ext cx="4999630" cy="45020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noProof="0" dirty="0">
                <a:solidFill>
                  <a:srgbClr val="FFFFFF"/>
                </a:solidFill>
                <a:latin typeface="Segoe UI Semibold" panose="020B0502040204020203" pitchFamily="34" charset="0"/>
                <a:cs typeface="Segoe UI Semibold" panose="020B0502040204020203" pitchFamily="34" charset="0"/>
              </a:rPr>
              <a:t>The latest Copilot and Agent Analytics updates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F23962C9-F748-A216-E87F-E7DE8800CCAF}"/>
              </a:ext>
            </a:extLst>
          </p:cNvPr>
          <p:cNvSpPr txBox="1"/>
          <p:nvPr/>
        </p:nvSpPr>
        <p:spPr>
          <a:xfrm>
            <a:off x="6661886" y="5215687"/>
            <a:ext cx="4401122" cy="523220"/>
          </a:xfrm>
          <a:prstGeom prst="rect">
            <a:avLst/>
          </a:prstGeom>
          <a:noFill/>
        </p:spPr>
        <p:txBody>
          <a:bodyPr wrap="square">
            <a:spAutoFit/>
          </a:bodyPr>
          <a:lstStyle/>
          <a:p>
            <a:pPr algn="ctr"/>
            <a:r>
              <a:rPr lang="en-GB" sz="1400" dirty="0">
                <a:solidFill>
                  <a:srgbClr val="7030A0"/>
                </a:solidFill>
                <a:hlinkClick r:id="rId3">
                  <a:extLst>
                    <a:ext uri="{A12FA001-AC4F-418D-AE19-62706E023703}">
                      <ahyp:hlinkClr xmlns:ahyp="http://schemas.microsoft.com/office/drawing/2018/hyperlinkcolor" val="tx"/>
                    </a:ext>
                  </a:extLst>
                </a:hlinkClick>
              </a:rPr>
              <a:t>New! Centralized Agent Dashboard and Enhanced Reporting | Microsoft Community Hub</a:t>
            </a:r>
            <a:endParaRPr lang="en-US" sz="1400" dirty="0">
              <a:solidFill>
                <a:srgbClr val="7030A0"/>
              </a:solidFill>
            </a:endParaRPr>
          </a:p>
        </p:txBody>
      </p:sp>
      <p:pic>
        <p:nvPicPr>
          <p:cNvPr id="3" name="Picture 2">
            <a:extLst>
              <a:ext uri="{FF2B5EF4-FFF2-40B4-BE49-F238E27FC236}">
                <a16:creationId xmlns:a16="http://schemas.microsoft.com/office/drawing/2014/main" id="{78585ABF-F83E-D0E2-ACC0-9227D3C653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92526" y="2208540"/>
            <a:ext cx="5359452" cy="2918460"/>
          </a:xfrm>
          <a:prstGeom prst="rect">
            <a:avLst/>
          </a:prstGeom>
        </p:spPr>
      </p:pic>
    </p:spTree>
    <p:extLst>
      <p:ext uri="{BB962C8B-B14F-4D97-AF65-F5344CB8AC3E}">
        <p14:creationId xmlns:p14="http://schemas.microsoft.com/office/powerpoint/2010/main" val="2533785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2.91667E-6 2.96296E-6 L -2.916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40C2-2DD4-95F3-5550-99EFF4D7A39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F2DC8435-D16F-514F-2773-40B23EC18901}"/>
              </a:ext>
            </a:extLst>
          </p:cNvPr>
          <p:cNvSpPr txBox="1">
            <a:spLocks noGrp="1"/>
          </p:cNvSpPr>
          <p:nvPr>
            <p:ph type="title"/>
          </p:nvPr>
        </p:nvSpPr>
        <p:spPr>
          <a:xfrm>
            <a:off x="1524000" y="2070593"/>
            <a:ext cx="91440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6000" i="1" noProof="0" dirty="0">
                <a:gradFill>
                  <a:gsLst>
                    <a:gs pos="971">
                      <a:srgbClr val="2897CE"/>
                    </a:gs>
                    <a:gs pos="100000">
                      <a:srgbClr val="8678D6"/>
                    </a:gs>
                  </a:gsLst>
                  <a:lin ang="2700000" scaled="0"/>
                </a:gradFill>
                <a:cs typeface="Segoe UI Semibold"/>
              </a:rPr>
              <a:t>release notes</a:t>
            </a:r>
          </a:p>
        </p:txBody>
      </p:sp>
      <p:sp>
        <p:nvSpPr>
          <p:cNvPr id="3" name="TextBox 2">
            <a:extLst>
              <a:ext uri="{FF2B5EF4-FFF2-40B4-BE49-F238E27FC236}">
                <a16:creationId xmlns:a16="http://schemas.microsoft.com/office/drawing/2014/main" id="{4BAED0B6-C914-1283-B0E3-29DE9A1F9B6D}"/>
              </a:ext>
            </a:extLst>
          </p:cNvPr>
          <p:cNvSpPr txBox="1"/>
          <p:nvPr/>
        </p:nvSpPr>
        <p:spPr>
          <a:xfrm>
            <a:off x="2647426" y="6292872"/>
            <a:ext cx="6897147" cy="400110"/>
          </a:xfrm>
          <a:prstGeom prst="rect">
            <a:avLst/>
          </a:prstGeom>
          <a:noFill/>
        </p:spPr>
        <p:txBody>
          <a:bodyPr wrap="square">
            <a:spAutoFit/>
          </a:bodyPr>
          <a:lstStyle/>
          <a:p>
            <a:r>
              <a:rPr lang="en-US" sz="2000" noProof="0" dirty="0">
                <a:hlinkClick r:id="rId3"/>
              </a:rPr>
              <a:t>Release Notes for Microsoft 365 Copilot | Microsoft Learn</a:t>
            </a:r>
            <a:endParaRPr lang="en-US" sz="2000" noProof="0" dirty="0"/>
          </a:p>
        </p:txBody>
      </p:sp>
      <p:pic>
        <p:nvPicPr>
          <p:cNvPr id="2" name="!Copilot">
            <a:extLst>
              <a:ext uri="{FF2B5EF4-FFF2-40B4-BE49-F238E27FC236}">
                <a16:creationId xmlns:a16="http://schemas.microsoft.com/office/drawing/2014/main" id="{B755829F-AE14-C81A-94BC-BCB4716405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907"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9" name="TextBox 8">
            <a:extLst>
              <a:ext uri="{FF2B5EF4-FFF2-40B4-BE49-F238E27FC236}">
                <a16:creationId xmlns:a16="http://schemas.microsoft.com/office/drawing/2014/main" id="{9D425984-FC3D-26AB-D6F8-9C3E3BDE1B0E}"/>
              </a:ext>
            </a:extLst>
          </p:cNvPr>
          <p:cNvSpPr txBox="1"/>
          <p:nvPr/>
        </p:nvSpPr>
        <p:spPr>
          <a:xfrm>
            <a:off x="2008190" y="4171369"/>
            <a:ext cx="8175617" cy="1200329"/>
          </a:xfrm>
          <a:prstGeom prst="rect">
            <a:avLst/>
          </a:prstGeom>
          <a:noFill/>
        </p:spPr>
        <p:txBody>
          <a:bodyPr wrap="square">
            <a:spAutoFit/>
          </a:bodyPr>
          <a:lstStyle/>
          <a:p>
            <a:pPr algn="ctr"/>
            <a:r>
              <a:rPr lang="en-US" sz="2400" i="1" noProof="0" dirty="0">
                <a:solidFill>
                  <a:srgbClr val="161616"/>
                </a:solidFill>
                <a:latin typeface="Segoe UI" panose="020B0502040204020203" pitchFamily="34" charset="0"/>
              </a:rPr>
              <a:t>L</a:t>
            </a:r>
            <a:r>
              <a:rPr lang="en-US" sz="2400" b="0" i="1" noProof="0" dirty="0">
                <a:solidFill>
                  <a:srgbClr val="161616"/>
                </a:solidFill>
                <a:effectLst/>
                <a:latin typeface="Segoe UI" panose="020B0502040204020203" pitchFamily="34" charset="0"/>
              </a:rPr>
              <a:t>atest features and improvements for Microsoft 365 Copilot. </a:t>
            </a:r>
          </a:p>
          <a:p>
            <a:pPr algn="ctr"/>
            <a:r>
              <a:rPr lang="en-US" sz="2400" b="0" i="1" noProof="0" dirty="0">
                <a:solidFill>
                  <a:srgbClr val="161616"/>
                </a:solidFill>
                <a:effectLst/>
                <a:latin typeface="Segoe UI" panose="020B0502040204020203" pitchFamily="34" charset="0"/>
              </a:rPr>
              <a:t>It includes changes that are generally available </a:t>
            </a:r>
          </a:p>
          <a:p>
            <a:pPr algn="ctr"/>
            <a:r>
              <a:rPr lang="en-US" sz="2400" b="0" i="1" noProof="0" dirty="0">
                <a:solidFill>
                  <a:srgbClr val="161616"/>
                </a:solidFill>
                <a:effectLst/>
                <a:latin typeface="Segoe UI" panose="020B0502040204020203" pitchFamily="34" charset="0"/>
              </a:rPr>
              <a:t>(Current Channel for Microsoft 365 apps) </a:t>
            </a:r>
            <a:endParaRPr lang="en-US" sz="2400" i="1" noProof="0" dirty="0"/>
          </a:p>
        </p:txBody>
      </p:sp>
      <p:grpSp>
        <p:nvGrpSpPr>
          <p:cNvPr id="5" name="Group 4">
            <a:extLst>
              <a:ext uri="{FF2B5EF4-FFF2-40B4-BE49-F238E27FC236}">
                <a16:creationId xmlns:a16="http://schemas.microsoft.com/office/drawing/2014/main" id="{0D216F4E-477A-4DDC-02F4-A58CA16AF091}"/>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6" name="Diagonal Stripe 5">
              <a:extLst>
                <a:ext uri="{FF2B5EF4-FFF2-40B4-BE49-F238E27FC236}">
                  <a16:creationId xmlns:a16="http://schemas.microsoft.com/office/drawing/2014/main" id="{834E9F50-97FD-FC81-49B5-393723379A7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ED16C745-4E3B-E835-8044-4E0AB179329F}"/>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54763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3.33333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42" presetClass="path" presetSubtype="0" decel="100000" fill="hold" grpId="1" nodeType="withEffect">
                                  <p:stCondLst>
                                    <p:cond delay="0"/>
                                  </p:stCondLst>
                                  <p:childTnLst>
                                    <p:animMotion origin="layout" path="M 0 -3.33333E-6 L 0 0.01968 " pathEditMode="relative" rAng="0" ptsTypes="AA">
                                      <p:cBhvr>
                                        <p:cTn id="16" dur="500" spd="-100000" fill="hold"/>
                                        <p:tgtEl>
                                          <p:spTgt spid="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F4244-4708-5868-6656-64B5C8D0E793}"/>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EB2F3603-D982-7349-CFC7-A5A6DC716E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DE3C8A1B-C19C-6ECC-44DB-E2152EB0D24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December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800BC54C-3B2C-C8FB-3F13-F71C1633FF89}"/>
              </a:ext>
              <a:ext uri="{C183D7F6-B498-43B3-948B-1728B52AA6E4}">
                <adec:decorative xmlns:adec="http://schemas.microsoft.com/office/drawing/2017/decorative" val="1"/>
              </a:ext>
            </a:extLst>
          </p:cNvPr>
          <p:cNvSpPr txBox="1"/>
          <p:nvPr/>
        </p:nvSpPr>
        <p:spPr>
          <a:xfrm>
            <a:off x="65764" y="856332"/>
            <a:ext cx="4055930" cy="4511674"/>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A98C9EE7-F4BA-BACA-5B67-30E8316ED2BB}"/>
              </a:ext>
            </a:extLst>
          </p:cNvPr>
          <p:cNvSpPr txBox="1">
            <a:spLocks noChangeAspect="1"/>
          </p:cNvSpPr>
          <p:nvPr/>
        </p:nvSpPr>
        <p:spPr>
          <a:xfrm>
            <a:off x="167745" y="761860"/>
            <a:ext cx="2729669" cy="261533"/>
          </a:xfrm>
          <a:prstGeom prst="roundRect">
            <a:avLst>
              <a:gd name="adj" fmla="val 50000"/>
            </a:avLst>
          </a:prstGeom>
          <a:gradFill flip="none" rotWithShape="1">
            <a:gsLst>
              <a:gs pos="88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Copilot </a:t>
            </a:r>
            <a:r>
              <a:rPr lang="en-US"/>
              <a:t>extensibility (9)</a:t>
            </a:r>
            <a:endParaRPr lang="en-US" dirty="0"/>
          </a:p>
        </p:txBody>
      </p:sp>
      <p:sp>
        <p:nvSpPr>
          <p:cNvPr id="18" name="TextBox 17">
            <a:extLst>
              <a:ext uri="{FF2B5EF4-FFF2-40B4-BE49-F238E27FC236}">
                <a16:creationId xmlns:a16="http://schemas.microsoft.com/office/drawing/2014/main" id="{40D07A80-776E-325C-C597-9DFD02EBD2B8}"/>
              </a:ext>
            </a:extLst>
          </p:cNvPr>
          <p:cNvSpPr txBox="1"/>
          <p:nvPr/>
        </p:nvSpPr>
        <p:spPr>
          <a:xfrm>
            <a:off x="52128" y="995285"/>
            <a:ext cx="3914197" cy="4185761"/>
          </a:xfrm>
          <a:prstGeom prst="rect">
            <a:avLst/>
          </a:prstGeom>
          <a:noFill/>
        </p:spPr>
        <p:txBody>
          <a:bodyPr wrap="square">
            <a:spAutoFit/>
          </a:bodyPr>
          <a:lstStyle/>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IT service documentation with </a:t>
            </a:r>
            <a:r>
              <a:rPr lang="en-US" sz="1400" dirty="0" err="1">
                <a:latin typeface="Segoe UI" panose="020B0502040204020203" pitchFamily="34" charset="0"/>
                <a:cs typeface="Segoe UI" panose="020B0502040204020203" pitchFamily="34" charset="0"/>
              </a:rPr>
              <a:t>Freshservice</a:t>
            </a:r>
            <a:r>
              <a:rPr lang="en-US" sz="1400" dirty="0">
                <a:latin typeface="Segoe UI" panose="020B0502040204020203" pitchFamily="34" charset="0"/>
                <a:cs typeface="Segoe UI" panose="020B0502040204020203" pitchFamily="34" charset="0"/>
              </a:rPr>
              <a:t> integration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Upload larger files in Copilot Studio Agent Builder (512 MB support) [Android, Windows, iOS,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.NET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Python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TypeScript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View and manage SharePoint agents with greater control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custom engine agents in multiple apps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Edit adaptive cards inline for a faster build process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Better security insights help you build confidently [Web]</a:t>
            </a:r>
            <a:endParaRPr lang="en-US" sz="1400" noProof="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111198E-B988-1445-2022-C212D27E1D12}"/>
              </a:ext>
              <a:ext uri="{C183D7F6-B498-43B3-948B-1728B52AA6E4}">
                <adec:decorative xmlns:adec="http://schemas.microsoft.com/office/drawing/2017/decorative" val="1"/>
              </a:ext>
            </a:extLst>
          </p:cNvPr>
          <p:cNvSpPr txBox="1"/>
          <p:nvPr/>
        </p:nvSpPr>
        <p:spPr>
          <a:xfrm>
            <a:off x="43313" y="5725690"/>
            <a:ext cx="4066301" cy="852151"/>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29" name="TextBox 28">
            <a:extLst>
              <a:ext uri="{FF2B5EF4-FFF2-40B4-BE49-F238E27FC236}">
                <a16:creationId xmlns:a16="http://schemas.microsoft.com/office/drawing/2014/main" id="{67252428-8F09-B778-E283-0C40E3CA710B}"/>
              </a:ext>
            </a:extLst>
          </p:cNvPr>
          <p:cNvSpPr txBox="1"/>
          <p:nvPr/>
        </p:nvSpPr>
        <p:spPr>
          <a:xfrm>
            <a:off x="165029" y="5613531"/>
            <a:ext cx="2732385" cy="24918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Copilot Studio (1)</a:t>
            </a:r>
            <a:endParaRPr lang="en-US" dirty="0"/>
          </a:p>
        </p:txBody>
      </p:sp>
      <p:sp>
        <p:nvSpPr>
          <p:cNvPr id="30" name="TextBox 29">
            <a:extLst>
              <a:ext uri="{FF2B5EF4-FFF2-40B4-BE49-F238E27FC236}">
                <a16:creationId xmlns:a16="http://schemas.microsoft.com/office/drawing/2014/main" id="{471715D4-0A8B-E551-F73A-5F13019E7EA7}"/>
              </a:ext>
            </a:extLst>
          </p:cNvPr>
          <p:cNvSpPr txBox="1"/>
          <p:nvPr/>
        </p:nvSpPr>
        <p:spPr>
          <a:xfrm>
            <a:off x="-86565" y="5846630"/>
            <a:ext cx="4315371" cy="523220"/>
          </a:xfrm>
          <a:prstGeom prst="rect">
            <a:avLst/>
          </a:prstGeom>
          <a:noFill/>
        </p:spPr>
        <p:txBody>
          <a:bodyPr wrap="square">
            <a:spAutoFit/>
          </a:bodyPr>
          <a:lstStyle/>
          <a:p>
            <a:pPr marL="171450" indent="-72000">
              <a:buFont typeface="Arial" panose="020B0604020202020204" pitchFamily="34" charset="0"/>
              <a:buChar char="•"/>
            </a:pPr>
            <a:r>
              <a:rPr lang="en-GB" sz="1400" dirty="0"/>
              <a:t>Build Copilot agents using organizational People data [Windows, Web]</a:t>
            </a:r>
            <a:endParaRPr lang="en-US" sz="1400" noProof="0" dirty="0"/>
          </a:p>
        </p:txBody>
      </p:sp>
      <p:sp>
        <p:nvSpPr>
          <p:cNvPr id="34" name="TextBox 33">
            <a:extLst>
              <a:ext uri="{FF2B5EF4-FFF2-40B4-BE49-F238E27FC236}">
                <a16:creationId xmlns:a16="http://schemas.microsoft.com/office/drawing/2014/main" id="{186B6373-6DBB-D431-1F56-5A51CA2F9350}"/>
              </a:ext>
              <a:ext uri="{C183D7F6-B498-43B3-948B-1728B52AA6E4}">
                <adec:decorative xmlns:adec="http://schemas.microsoft.com/office/drawing/2017/decorative" val="1"/>
              </a:ext>
            </a:extLst>
          </p:cNvPr>
          <p:cNvSpPr txBox="1"/>
          <p:nvPr/>
        </p:nvSpPr>
        <p:spPr>
          <a:xfrm>
            <a:off x="4160074" y="874367"/>
            <a:ext cx="4077383" cy="1663382"/>
          </a:xfrm>
          <a:prstGeom prst="roundRect">
            <a:avLst>
              <a:gd name="adj" fmla="val 48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BAEB8841-31E8-03EB-3095-CA53F16E4BA8}"/>
              </a:ext>
            </a:extLst>
          </p:cNvPr>
          <p:cNvSpPr txBox="1"/>
          <p:nvPr/>
        </p:nvSpPr>
        <p:spPr>
          <a:xfrm>
            <a:off x="4238082" y="762391"/>
            <a:ext cx="2810447" cy="2520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app (3)</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38" name="TextBox 37">
            <a:extLst>
              <a:ext uri="{FF2B5EF4-FFF2-40B4-BE49-F238E27FC236}">
                <a16:creationId xmlns:a16="http://schemas.microsoft.com/office/drawing/2014/main" id="{0083B3EE-9AD4-DBFD-63A0-33593C5B0D75}"/>
              </a:ext>
            </a:extLst>
          </p:cNvPr>
          <p:cNvSpPr txBox="1"/>
          <p:nvPr/>
        </p:nvSpPr>
        <p:spPr>
          <a:xfrm>
            <a:off x="4039623" y="1045015"/>
            <a:ext cx="4124537" cy="1384995"/>
          </a:xfrm>
          <a:prstGeom prst="rect">
            <a:avLst/>
          </a:prstGeom>
          <a:noFill/>
        </p:spPr>
        <p:txBody>
          <a:bodyPr wrap="square">
            <a:spAutoFit/>
          </a:bodyPr>
          <a:lstStyle/>
          <a:p>
            <a:pPr marL="171450" indent="-72000">
              <a:buFont typeface="Arial" panose="020B0604020202020204" pitchFamily="34" charset="0"/>
              <a:buChar char="•"/>
            </a:pPr>
            <a:r>
              <a:rPr lang="en-GB" sz="1400" dirty="0"/>
              <a:t>GPT-5 powers Copilot Chat by default [Android, Windows, iOS, Mac, Web]</a:t>
            </a:r>
          </a:p>
          <a:p>
            <a:pPr marL="171450" indent="-72000">
              <a:buFont typeface="Arial" panose="020B0604020202020204" pitchFamily="34" charset="0"/>
              <a:buChar char="•"/>
            </a:pPr>
            <a:r>
              <a:rPr lang="en-GB" sz="1400" dirty="0"/>
              <a:t>Create polished videos faster with seamless editing and brand customization [Web]</a:t>
            </a:r>
          </a:p>
          <a:p>
            <a:pPr marL="171450" indent="-72000">
              <a:buFont typeface="Arial" panose="020B0604020202020204" pitchFamily="34" charset="0"/>
              <a:buChar char="•"/>
            </a:pPr>
            <a:r>
              <a:rPr lang="en-GB" sz="1400" dirty="0"/>
              <a:t>Get AI-powered summaries with search views [Web]</a:t>
            </a:r>
            <a:endParaRPr lang="en-US" sz="1400" noProof="0" dirty="0"/>
          </a:p>
        </p:txBody>
      </p:sp>
      <p:sp>
        <p:nvSpPr>
          <p:cNvPr id="45" name="TextBox 44">
            <a:extLst>
              <a:ext uri="{FF2B5EF4-FFF2-40B4-BE49-F238E27FC236}">
                <a16:creationId xmlns:a16="http://schemas.microsoft.com/office/drawing/2014/main" id="{E04EA9BF-A2F2-37DE-E8B0-EE63ADA59952}"/>
              </a:ext>
              <a:ext uri="{C183D7F6-B498-43B3-948B-1728B52AA6E4}">
                <adec:decorative xmlns:adec="http://schemas.microsoft.com/office/drawing/2017/decorative" val="1"/>
              </a:ext>
            </a:extLst>
          </p:cNvPr>
          <p:cNvSpPr txBox="1"/>
          <p:nvPr/>
        </p:nvSpPr>
        <p:spPr>
          <a:xfrm>
            <a:off x="4160074" y="2749912"/>
            <a:ext cx="4100227" cy="1069618"/>
          </a:xfrm>
          <a:prstGeom prst="roundRect">
            <a:avLst>
              <a:gd name="adj" fmla="val 1172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90E31311-842C-66C4-0DEF-2AF98D93B66B}"/>
              </a:ext>
            </a:extLst>
          </p:cNvPr>
          <p:cNvSpPr txBox="1"/>
          <p:nvPr/>
        </p:nvSpPr>
        <p:spPr>
          <a:xfrm>
            <a:off x="4228806" y="2693714"/>
            <a:ext cx="2861939" cy="29594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Chat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7" name="TextBox 46">
            <a:extLst>
              <a:ext uri="{FF2B5EF4-FFF2-40B4-BE49-F238E27FC236}">
                <a16:creationId xmlns:a16="http://schemas.microsoft.com/office/drawing/2014/main" id="{692C37A5-226B-ECE0-2D04-419FF83C5D0A}"/>
              </a:ext>
            </a:extLst>
          </p:cNvPr>
          <p:cNvSpPr txBox="1"/>
          <p:nvPr/>
        </p:nvSpPr>
        <p:spPr>
          <a:xfrm>
            <a:off x="4040114" y="3044217"/>
            <a:ext cx="4197343" cy="523220"/>
          </a:xfrm>
          <a:prstGeom prst="rect">
            <a:avLst/>
          </a:prstGeom>
          <a:noFill/>
        </p:spPr>
        <p:txBody>
          <a:bodyPr wrap="square">
            <a:spAutoFit/>
          </a:bodyPr>
          <a:lstStyle/>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Streamlined Copilot chat navigation with expanded history [Windows, Web]</a:t>
            </a:r>
            <a:endParaRPr lang="en-US" sz="1400" noProof="0" dirty="0">
              <a:latin typeface="Segoe UI" panose="020B0502040204020203" pitchFamily="34" charset="0"/>
              <a:cs typeface="Segoe UI" panose="020B0502040204020203" pitchFamily="34" charset="0"/>
            </a:endParaRPr>
          </a:p>
        </p:txBody>
      </p:sp>
      <p:sp>
        <p:nvSpPr>
          <p:cNvPr id="73" name="TextBox 72">
            <a:extLst>
              <a:ext uri="{FF2B5EF4-FFF2-40B4-BE49-F238E27FC236}">
                <a16:creationId xmlns:a16="http://schemas.microsoft.com/office/drawing/2014/main" id="{B668D900-6854-0933-2C9D-F9BD87DA1EEF}"/>
              </a:ext>
              <a:ext uri="{C183D7F6-B498-43B3-948B-1728B52AA6E4}">
                <adec:decorative xmlns:adec="http://schemas.microsoft.com/office/drawing/2017/decorative" val="1"/>
              </a:ext>
            </a:extLst>
          </p:cNvPr>
          <p:cNvSpPr txBox="1"/>
          <p:nvPr/>
        </p:nvSpPr>
        <p:spPr>
          <a:xfrm>
            <a:off x="4203436" y="4154906"/>
            <a:ext cx="4055930" cy="1069618"/>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ED3517A9-27A2-931C-7007-0FCD2EB522F7}"/>
              </a:ext>
            </a:extLst>
          </p:cNvPr>
          <p:cNvSpPr txBox="1"/>
          <p:nvPr/>
        </p:nvSpPr>
        <p:spPr>
          <a:xfrm>
            <a:off x="4290977" y="4018059"/>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PowerPoint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75" name="TextBox 74">
            <a:extLst>
              <a:ext uri="{FF2B5EF4-FFF2-40B4-BE49-F238E27FC236}">
                <a16:creationId xmlns:a16="http://schemas.microsoft.com/office/drawing/2014/main" id="{1841C4A7-CD4C-0C87-A311-FA49170BBDA1}"/>
              </a:ext>
            </a:extLst>
          </p:cNvPr>
          <p:cNvSpPr txBox="1"/>
          <p:nvPr/>
        </p:nvSpPr>
        <p:spPr>
          <a:xfrm>
            <a:off x="4039623" y="4271437"/>
            <a:ext cx="4030686" cy="523220"/>
          </a:xfrm>
          <a:prstGeom prst="rect">
            <a:avLst/>
          </a:prstGeom>
          <a:noFill/>
        </p:spPr>
        <p:txBody>
          <a:bodyPr wrap="square">
            <a:spAutoFit/>
          </a:bodyPr>
          <a:lstStyle/>
          <a:p>
            <a:pPr marL="171450" indent="-72000">
              <a:buFont typeface="Arial" panose="020B0604020202020204" pitchFamily="34" charset="0"/>
              <a:buChar char="•"/>
            </a:pPr>
            <a:r>
              <a:rPr lang="en-GB" sz="1400" dirty="0"/>
              <a:t>Use your organization’s approved assets in Copilot presentations [Mac, Windows, Web]</a:t>
            </a:r>
            <a:endParaRPr lang="en-US" sz="1400" noProof="0" dirty="0"/>
          </a:p>
        </p:txBody>
      </p:sp>
      <p:sp>
        <p:nvSpPr>
          <p:cNvPr id="20" name="TextBox 19">
            <a:extLst>
              <a:ext uri="{FF2B5EF4-FFF2-40B4-BE49-F238E27FC236}">
                <a16:creationId xmlns:a16="http://schemas.microsoft.com/office/drawing/2014/main" id="{8E1D8D83-9DCE-4FA0-6EDF-59E83D00BAFD}"/>
              </a:ext>
              <a:ext uri="{C183D7F6-B498-43B3-948B-1728B52AA6E4}">
                <adec:decorative xmlns:adec="http://schemas.microsoft.com/office/drawing/2017/decorative" val="1"/>
              </a:ext>
            </a:extLst>
          </p:cNvPr>
          <p:cNvSpPr txBox="1"/>
          <p:nvPr/>
        </p:nvSpPr>
        <p:spPr>
          <a:xfrm>
            <a:off x="8389199" y="858894"/>
            <a:ext cx="3779278" cy="749869"/>
          </a:xfrm>
          <a:prstGeom prst="roundRect">
            <a:avLst>
              <a:gd name="adj" fmla="val 1616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81BB1B68-9337-2098-2BE6-7A4F504F1813}"/>
              </a:ext>
            </a:extLst>
          </p:cNvPr>
          <p:cNvSpPr txBox="1"/>
          <p:nvPr/>
        </p:nvSpPr>
        <p:spPr>
          <a:xfrm>
            <a:off x="8509408" y="768844"/>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SharePoint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22" name="TextBox 21">
            <a:extLst>
              <a:ext uri="{FF2B5EF4-FFF2-40B4-BE49-F238E27FC236}">
                <a16:creationId xmlns:a16="http://schemas.microsoft.com/office/drawing/2014/main" id="{71498BC7-A99F-52E8-5A81-EC7BA997BF5C}"/>
              </a:ext>
            </a:extLst>
          </p:cNvPr>
          <p:cNvSpPr txBox="1"/>
          <p:nvPr/>
        </p:nvSpPr>
        <p:spPr>
          <a:xfrm>
            <a:off x="8333599" y="956850"/>
            <a:ext cx="3690656" cy="523220"/>
          </a:xfrm>
          <a:prstGeom prst="rect">
            <a:avLst/>
          </a:prstGeom>
          <a:noFill/>
        </p:spPr>
        <p:txBody>
          <a:bodyPr wrap="square">
            <a:spAutoFit/>
          </a:bodyPr>
          <a:lstStyle/>
          <a:p>
            <a:pPr marL="171450" indent="-72000">
              <a:buFont typeface="Arial" panose="020B0604020202020204" pitchFamily="34" charset="0"/>
              <a:buChar char="•"/>
            </a:pPr>
            <a:r>
              <a:rPr lang="en-GB" sz="1400" dirty="0"/>
              <a:t>Add multiple SharePoint agents in one Teams conversation [Web]</a:t>
            </a:r>
            <a:endParaRPr lang="en-US" sz="1400" noProof="0" dirty="0"/>
          </a:p>
        </p:txBody>
      </p:sp>
      <p:sp>
        <p:nvSpPr>
          <p:cNvPr id="9" name="TextBox 8">
            <a:extLst>
              <a:ext uri="{FF2B5EF4-FFF2-40B4-BE49-F238E27FC236}">
                <a16:creationId xmlns:a16="http://schemas.microsoft.com/office/drawing/2014/main" id="{C063EACB-33BA-F56F-C87C-DC7277973B25}"/>
              </a:ext>
              <a:ext uri="{C183D7F6-B498-43B3-948B-1728B52AA6E4}">
                <adec:decorative xmlns:adec="http://schemas.microsoft.com/office/drawing/2017/decorative" val="1"/>
              </a:ext>
            </a:extLst>
          </p:cNvPr>
          <p:cNvSpPr txBox="1"/>
          <p:nvPr/>
        </p:nvSpPr>
        <p:spPr>
          <a:xfrm>
            <a:off x="8070309" y="6668750"/>
            <a:ext cx="4636703" cy="230832"/>
          </a:xfrm>
          <a:prstGeom prst="rect">
            <a:avLst/>
          </a:prstGeom>
          <a:noFill/>
        </p:spPr>
        <p:txBody>
          <a:bodyPr wrap="square">
            <a:spAutoFit/>
          </a:bodyPr>
          <a:lstStyle/>
          <a:p>
            <a:r>
              <a:rPr lang="en-US" sz="900" b="1" i="1" noProof="0" dirty="0">
                <a:solidFill>
                  <a:schemeClr val="bg1"/>
                </a:solidFill>
                <a:effectLst/>
                <a:latin typeface="Segoe UI" panose="020B0502040204020203" pitchFamily="34" charset="0"/>
              </a:rPr>
              <a:t>16 </a:t>
            </a:r>
            <a:r>
              <a:rPr lang="en-GB" sz="900" b="1" i="1" noProof="0" dirty="0">
                <a:solidFill>
                  <a:schemeClr val="bg1"/>
                </a:solidFill>
                <a:effectLst/>
                <a:latin typeface="Segoe UI" panose="020B0502040204020203" pitchFamily="34" charset="0"/>
              </a:rPr>
              <a:t>Updates released between November 25, 2025, and December 23,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135E1178-142D-9CBD-4742-45B4DD700942}"/>
              </a:ext>
              <a:ext uri="{C183D7F6-B498-43B3-948B-1728B52AA6E4}">
                <adec:decorative xmlns:adec="http://schemas.microsoft.com/office/drawing/2017/decorative" val="1"/>
              </a:ext>
            </a:extLst>
          </p:cNvPr>
          <p:cNvSpPr txBox="1"/>
          <p:nvPr/>
        </p:nvSpPr>
        <p:spPr>
          <a:xfrm>
            <a:off x="-3846" y="6657605"/>
            <a:ext cx="7733574"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36" name="TextBox 35">
            <a:extLst>
              <a:ext uri="{FF2B5EF4-FFF2-40B4-BE49-F238E27FC236}">
                <a16:creationId xmlns:a16="http://schemas.microsoft.com/office/drawing/2014/main" id="{3DEBA17D-9C90-18DF-FBF8-AA250E5BFA99}"/>
              </a:ext>
              <a:ext uri="{C183D7F6-B498-43B3-948B-1728B52AA6E4}">
                <adec:decorative xmlns:adec="http://schemas.microsoft.com/office/drawing/2017/decorative" val="1"/>
              </a:ext>
            </a:extLst>
          </p:cNvPr>
          <p:cNvSpPr txBox="1"/>
          <p:nvPr/>
        </p:nvSpPr>
        <p:spPr>
          <a:xfrm>
            <a:off x="8403393" y="1924628"/>
            <a:ext cx="3754706" cy="771065"/>
          </a:xfrm>
          <a:prstGeom prst="roundRect">
            <a:avLst>
              <a:gd name="adj" fmla="val 154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9" name="TextBox 38">
            <a:extLst>
              <a:ext uri="{FF2B5EF4-FFF2-40B4-BE49-F238E27FC236}">
                <a16:creationId xmlns:a16="http://schemas.microsoft.com/office/drawing/2014/main" id="{BD9C20A5-A978-3CBE-3C27-2A50EBAD05D2}"/>
              </a:ext>
            </a:extLst>
          </p:cNvPr>
          <p:cNvSpPr txBox="1"/>
          <p:nvPr/>
        </p:nvSpPr>
        <p:spPr>
          <a:xfrm>
            <a:off x="8490241" y="1888243"/>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Viva Glint</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0" name="TextBox 39">
            <a:extLst>
              <a:ext uri="{FF2B5EF4-FFF2-40B4-BE49-F238E27FC236}">
                <a16:creationId xmlns:a16="http://schemas.microsoft.com/office/drawing/2014/main" id="{B0A4B63D-C6FF-5976-BBFD-F0E28703C6AB}"/>
              </a:ext>
            </a:extLst>
          </p:cNvPr>
          <p:cNvSpPr txBox="1"/>
          <p:nvPr/>
        </p:nvSpPr>
        <p:spPr>
          <a:xfrm>
            <a:off x="8260301" y="2096827"/>
            <a:ext cx="3955126" cy="523220"/>
          </a:xfrm>
          <a:prstGeom prst="rect">
            <a:avLst/>
          </a:prstGeom>
          <a:noFill/>
        </p:spPr>
        <p:txBody>
          <a:bodyPr wrap="square">
            <a:spAutoFit/>
          </a:bodyPr>
          <a:lstStyle/>
          <a:p>
            <a:pPr marL="171450" indent="-72000">
              <a:buFont typeface="Arial" panose="020B0604020202020204" pitchFamily="34" charset="0"/>
              <a:buChar char="•"/>
            </a:pPr>
            <a:r>
              <a:rPr lang="en-GB" sz="1400" dirty="0"/>
              <a:t>Multilingual support in Copilot for Viva Glint [Web]</a:t>
            </a:r>
            <a:endParaRPr lang="en-US" sz="1400" noProof="0" dirty="0"/>
          </a:p>
        </p:txBody>
      </p:sp>
      <p:sp>
        <p:nvSpPr>
          <p:cNvPr id="84" name="TextBox 83">
            <a:extLst>
              <a:ext uri="{FF2B5EF4-FFF2-40B4-BE49-F238E27FC236}">
                <a16:creationId xmlns:a16="http://schemas.microsoft.com/office/drawing/2014/main" id="{41034FB4-06EA-375C-7281-44EFE4F34B4D}"/>
              </a:ext>
              <a:ext uri="{C183D7F6-B498-43B3-948B-1728B52AA6E4}">
                <adec:decorative xmlns:adec="http://schemas.microsoft.com/office/drawing/2017/decorative" val="1"/>
              </a:ext>
            </a:extLst>
          </p:cNvPr>
          <p:cNvSpPr txBox="1"/>
          <p:nvPr/>
        </p:nvSpPr>
        <p:spPr>
          <a:xfrm>
            <a:off x="8451472" y="2995829"/>
            <a:ext cx="3675554" cy="633611"/>
          </a:xfrm>
          <a:prstGeom prst="roundRect">
            <a:avLst>
              <a:gd name="adj" fmla="val 6195"/>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85" name="TextBox 84">
            <a:extLst>
              <a:ext uri="{FF2B5EF4-FFF2-40B4-BE49-F238E27FC236}">
                <a16:creationId xmlns:a16="http://schemas.microsoft.com/office/drawing/2014/main" id="{4EF218D1-F6F9-2297-72CE-85047DA7A6FA}"/>
              </a:ext>
            </a:extLst>
          </p:cNvPr>
          <p:cNvSpPr txBox="1"/>
          <p:nvPr/>
        </p:nvSpPr>
        <p:spPr>
          <a:xfrm>
            <a:off x="8496671" y="2879554"/>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Word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86" name="TextBox 85">
            <a:extLst>
              <a:ext uri="{FF2B5EF4-FFF2-40B4-BE49-F238E27FC236}">
                <a16:creationId xmlns:a16="http://schemas.microsoft.com/office/drawing/2014/main" id="{7548D052-4176-C6EA-633C-F75685369754}"/>
              </a:ext>
            </a:extLst>
          </p:cNvPr>
          <p:cNvSpPr txBox="1"/>
          <p:nvPr/>
        </p:nvSpPr>
        <p:spPr>
          <a:xfrm>
            <a:off x="8333599" y="3080691"/>
            <a:ext cx="3938773" cy="523220"/>
          </a:xfrm>
          <a:prstGeom prst="rect">
            <a:avLst/>
          </a:prstGeom>
          <a:noFill/>
        </p:spPr>
        <p:txBody>
          <a:bodyPr wrap="square">
            <a:spAutoFit/>
          </a:bodyPr>
          <a:lstStyle/>
          <a:p>
            <a:pPr marL="171450" indent="-72000">
              <a:buFont typeface="Arial" panose="020B0604020202020204" pitchFamily="34" charset="0"/>
              <a:buChar char="•"/>
            </a:pPr>
            <a:r>
              <a:rPr lang="en-GB" sz="1400" dirty="0"/>
              <a:t>Referenced sources cited in drafted content [Windows]</a:t>
            </a:r>
            <a:endParaRPr lang="en-US" sz="1400" noProof="0" dirty="0"/>
          </a:p>
        </p:txBody>
      </p:sp>
      <p:grpSp>
        <p:nvGrpSpPr>
          <p:cNvPr id="10" name="Group 9">
            <a:extLst>
              <a:ext uri="{FF2B5EF4-FFF2-40B4-BE49-F238E27FC236}">
                <a16:creationId xmlns:a16="http://schemas.microsoft.com/office/drawing/2014/main" id="{0A12BDDF-6A62-3388-DECE-E0A2AA27B4F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2" name="Diagonal Stripe 11">
              <a:extLst>
                <a:ext uri="{FF2B5EF4-FFF2-40B4-BE49-F238E27FC236}">
                  <a16:creationId xmlns:a16="http://schemas.microsoft.com/office/drawing/2014/main" id="{091BDD90-1207-9B0E-6A57-844FE0F040D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3" name="TextBox 12">
              <a:extLst>
                <a:ext uri="{FF2B5EF4-FFF2-40B4-BE49-F238E27FC236}">
                  <a16:creationId xmlns:a16="http://schemas.microsoft.com/office/drawing/2014/main" id="{7FE18D0F-C84F-50FB-EA5E-D2E66CA9E38F}"/>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3965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4.58333E-6 -3.7037E-6 L -4.58333E-6 0.03542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42" presetClass="path" presetSubtype="0" decel="100000" fill="hold" grpId="1" nodeType="withEffect">
                                  <p:stCondLst>
                                    <p:cond delay="0"/>
                                  </p:stCondLst>
                                  <p:childTnLst>
                                    <p:animMotion origin="layout" path="M -2.5E-6 -7.40741E-7 L -2.5E-6 0.03542 " pathEditMode="relative" rAng="0" ptsTypes="AA">
                                      <p:cBhvr>
                                        <p:cTn id="33" dur="700" spd="-100000" fill="hold"/>
                                        <p:tgtEl>
                                          <p:spTgt spid="7"/>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42" presetClass="path" presetSubtype="0" decel="100000" fill="hold" grpId="1" nodeType="withEffect">
                                  <p:stCondLst>
                                    <p:cond delay="0"/>
                                  </p:stCondLst>
                                  <p:childTnLst>
                                    <p:animMotion origin="layout" path="M -3.54167E-6 -2.59259E-6 L -3.54167E-6 0.03542 " pathEditMode="relative" rAng="0" ptsTypes="AA">
                                      <p:cBhvr>
                                        <p:cTn id="48" dur="700" spd="-100000" fill="hold"/>
                                        <p:tgtEl>
                                          <p:spTgt spid="34"/>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42" presetClass="path" presetSubtype="0" decel="100000" fill="hold" grpId="1" nodeType="withEffect">
                                  <p:stCondLst>
                                    <p:cond delay="0"/>
                                  </p:stCondLst>
                                  <p:childTnLst>
                                    <p:animMotion origin="layout" path="M 5E-6 4.81481E-6 L 5E-6 0.03541 " pathEditMode="relative" rAng="0" ptsTypes="AA">
                                      <p:cBhvr>
                                        <p:cTn id="63" dur="700" spd="-100000" fill="hold"/>
                                        <p:tgtEl>
                                          <p:spTgt spid="45"/>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par>
                                <p:cTn id="77" presetID="42" presetClass="path" presetSubtype="0" decel="100000" fill="hold" grpId="1" nodeType="withEffect">
                                  <p:stCondLst>
                                    <p:cond delay="0"/>
                                  </p:stCondLst>
                                  <p:childTnLst>
                                    <p:animMotion origin="layout" path="M 2.29167E-6 3.7037E-6 L 2.29167E-6 0.03541 " pathEditMode="relative" rAng="0" ptsTypes="AA">
                                      <p:cBhvr>
                                        <p:cTn id="78" dur="700" spd="-100000" fill="hold"/>
                                        <p:tgtEl>
                                          <p:spTgt spid="73"/>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par>
                                <p:cTn id="92" presetID="42" presetClass="path" presetSubtype="0" decel="100000" fill="hold" grpId="1" nodeType="withEffect">
                                  <p:stCondLst>
                                    <p:cond delay="0"/>
                                  </p:stCondLst>
                                  <p:childTnLst>
                                    <p:animMotion origin="layout" path="M 1.04167E-6 -1.11111E-6 L 1.04167E-6 0.03542 " pathEditMode="relative" rAng="0" ptsTypes="AA">
                                      <p:cBhvr>
                                        <p:cTn id="93" dur="700" spd="-100000" fill="hold"/>
                                        <p:tgtEl>
                                          <p:spTgt spid="20"/>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42" presetClass="path" presetSubtype="0" decel="100000" fill="hold" grpId="1" nodeType="withEffect">
                                  <p:stCondLst>
                                    <p:cond delay="0"/>
                                  </p:stCondLst>
                                  <p:childTnLst>
                                    <p:animMotion origin="layout" path="M 8.33333E-7 4.44444E-6 L 8.33333E-7 0.03541 " pathEditMode="relative" rAng="0" ptsTypes="AA">
                                      <p:cBhvr>
                                        <p:cTn id="103" dur="700" spd="-100000" fill="hold"/>
                                        <p:tgtEl>
                                          <p:spTgt spid="36"/>
                                        </p:tgtEl>
                                        <p:attrNameLst>
                                          <p:attrName>ppt_x</p:attrName>
                                          <p:attrName>ppt_y</p:attrName>
                                        </p:attrNameLst>
                                      </p:cBhvr>
                                      <p:rCtr x="0" y="1759"/>
                                    </p:animMotion>
                                  </p:childTnLst>
                                </p:cTn>
                              </p:par>
                            </p:childTnLst>
                          </p:cTn>
                        </p:par>
                        <p:par>
                          <p:cTn id="104" fill="hold">
                            <p:stCondLst>
                              <p:cond delay="7900"/>
                            </p:stCondLst>
                            <p:childTnLst>
                              <p:par>
                                <p:cTn id="105" presetID="2" presetClass="entr" presetSubtype="4"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 calcmode="lin" valueType="num">
                                      <p:cBhvr additive="base">
                                        <p:cTn id="112" dur="500" fill="hold"/>
                                        <p:tgtEl>
                                          <p:spTgt spid="85"/>
                                        </p:tgtEl>
                                        <p:attrNameLst>
                                          <p:attrName>ppt_x</p:attrName>
                                        </p:attrNameLst>
                                      </p:cBhvr>
                                      <p:tavLst>
                                        <p:tav tm="0">
                                          <p:val>
                                            <p:strVal val="#ppt_x"/>
                                          </p:val>
                                        </p:tav>
                                        <p:tav tm="100000">
                                          <p:val>
                                            <p:strVal val="#ppt_x"/>
                                          </p:val>
                                        </p:tav>
                                      </p:tavLst>
                                    </p:anim>
                                    <p:anim calcmode="lin" valueType="num">
                                      <p:cBhvr additive="base">
                                        <p:cTn id="113" dur="500" fill="hold"/>
                                        <p:tgtEl>
                                          <p:spTgt spid="85"/>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additive="base">
                                        <p:cTn id="117" dur="500" fill="hold"/>
                                        <p:tgtEl>
                                          <p:spTgt spid="86"/>
                                        </p:tgtEl>
                                        <p:attrNameLst>
                                          <p:attrName>ppt_x</p:attrName>
                                        </p:attrNameLst>
                                      </p:cBhvr>
                                      <p:tavLst>
                                        <p:tav tm="0">
                                          <p:val>
                                            <p:strVal val="#ppt_x"/>
                                          </p:val>
                                        </p:tav>
                                        <p:tav tm="100000">
                                          <p:val>
                                            <p:strVal val="#ppt_x"/>
                                          </p:val>
                                        </p:tav>
                                      </p:tavLst>
                                    </p:anim>
                                    <p:anim calcmode="lin" valueType="num">
                                      <p:cBhvr additive="base">
                                        <p:cTn id="118" dur="500" fill="hold"/>
                                        <p:tgtEl>
                                          <p:spTgt spid="86"/>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fade">
                                      <p:cBhvr>
                                        <p:cTn id="121" dur="500"/>
                                        <p:tgtEl>
                                          <p:spTgt spid="84"/>
                                        </p:tgtEl>
                                      </p:cBhvr>
                                    </p:animEffect>
                                  </p:childTnLst>
                                </p:cTn>
                              </p:par>
                              <p:par>
                                <p:cTn id="122" presetID="42" presetClass="path" presetSubtype="0" decel="100000" fill="hold" grpId="1" nodeType="withEffect">
                                  <p:stCondLst>
                                    <p:cond delay="0"/>
                                  </p:stCondLst>
                                  <p:childTnLst>
                                    <p:animMotion origin="layout" path="M -2.08333E-7 -3.7037E-7 L -2.08333E-7 0.03542 " pathEditMode="relative" rAng="0" ptsTypes="AA">
                                      <p:cBhvr>
                                        <p:cTn id="123" dur="700" spd="-100000" fill="hold"/>
                                        <p:tgtEl>
                                          <p:spTgt spid="8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8" grpId="0"/>
      <p:bldP spid="7" grpId="0" animBg="1"/>
      <p:bldP spid="7" grpId="1" animBg="1"/>
      <p:bldP spid="29" grpId="0" animBg="1"/>
      <p:bldP spid="30" grpId="0"/>
      <p:bldP spid="34" grpId="0" animBg="1"/>
      <p:bldP spid="34" grpId="1" animBg="1"/>
      <p:bldP spid="37" grpId="0" animBg="1"/>
      <p:bldP spid="38" grpId="0"/>
      <p:bldP spid="45" grpId="0" animBg="1"/>
      <p:bldP spid="45" grpId="1" animBg="1"/>
      <p:bldP spid="46" grpId="0" animBg="1"/>
      <p:bldP spid="47" grpId="0"/>
      <p:bldP spid="73" grpId="0" animBg="1"/>
      <p:bldP spid="73" grpId="1" animBg="1"/>
      <p:bldP spid="74" grpId="0" animBg="1"/>
      <p:bldP spid="75" grpId="0"/>
      <p:bldP spid="20" grpId="0" animBg="1"/>
      <p:bldP spid="20" grpId="1" animBg="1"/>
      <p:bldP spid="21" grpId="0" animBg="1"/>
      <p:bldP spid="22" grpId="0"/>
      <p:bldP spid="36" grpId="0" animBg="1"/>
      <p:bldP spid="36" grpId="1" animBg="1"/>
      <p:bldP spid="39" grpId="0" animBg="1"/>
      <p:bldP spid="40" grpId="0"/>
      <p:bldP spid="84" grpId="0" animBg="1"/>
      <p:bldP spid="84" grpId="1" animBg="1"/>
      <p:bldP spid="85" grpId="0" animBg="1"/>
      <p:bldP spid="8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0F256-9FEE-7D14-5066-CF7A66C79A8D}"/>
            </a:ext>
          </a:extLst>
        </p:cNvPr>
        <p:cNvGrpSpPr/>
        <p:nvPr/>
      </p:nvGrpSpPr>
      <p:grpSpPr>
        <a:xfrm>
          <a:off x="0" y="0"/>
          <a:ext cx="0" cy="0"/>
          <a:chOff x="0" y="0"/>
          <a:chExt cx="0" cy="0"/>
        </a:xfrm>
      </p:grpSpPr>
      <p:sp>
        <p:nvSpPr>
          <p:cNvPr id="43" name="TextBox 42">
            <a:extLst>
              <a:ext uri="{FF2B5EF4-FFF2-40B4-BE49-F238E27FC236}">
                <a16:creationId xmlns:a16="http://schemas.microsoft.com/office/drawing/2014/main" id="{892F3F97-E734-1171-73F2-3B772930E19E}"/>
              </a:ext>
              <a:ext uri="{C183D7F6-B498-43B3-948B-1728B52AA6E4}">
                <adec:decorative xmlns:adec="http://schemas.microsoft.com/office/drawing/2017/decorative" val="1"/>
              </a:ext>
            </a:extLst>
          </p:cNvPr>
          <p:cNvSpPr txBox="1"/>
          <p:nvPr/>
        </p:nvSpPr>
        <p:spPr>
          <a:xfrm>
            <a:off x="43238" y="4082120"/>
            <a:ext cx="3966961" cy="566579"/>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pic>
        <p:nvPicPr>
          <p:cNvPr id="52" name="!Copilot">
            <a:extLst>
              <a:ext uri="{FF2B5EF4-FFF2-40B4-BE49-F238E27FC236}">
                <a16:creationId xmlns:a16="http://schemas.microsoft.com/office/drawing/2014/main" id="{B89A7F2E-A033-F8EA-4D27-F7991264EE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30FA863A-4914-8680-1B38-716C0FA74819}"/>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November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EA0C2FAA-C019-75CD-CEC2-2D4D124FD6EF}"/>
              </a:ext>
              <a:ext uri="{C183D7F6-B498-43B3-948B-1728B52AA6E4}">
                <adec:decorative xmlns:adec="http://schemas.microsoft.com/office/drawing/2017/decorative" val="1"/>
              </a:ext>
            </a:extLst>
          </p:cNvPr>
          <p:cNvSpPr txBox="1"/>
          <p:nvPr/>
        </p:nvSpPr>
        <p:spPr>
          <a:xfrm>
            <a:off x="65764" y="856332"/>
            <a:ext cx="3944435" cy="201803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1C400EAC-83B3-6D66-AB23-C395730C43CA}"/>
              </a:ext>
            </a:extLst>
          </p:cNvPr>
          <p:cNvSpPr txBox="1">
            <a:spLocks noChangeAspect="1"/>
          </p:cNvSpPr>
          <p:nvPr/>
        </p:nvSpPr>
        <p:spPr>
          <a:xfrm>
            <a:off x="167745" y="761861"/>
            <a:ext cx="2317707" cy="22206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Copilot extensibility (6)</a:t>
            </a:r>
          </a:p>
        </p:txBody>
      </p:sp>
      <p:sp>
        <p:nvSpPr>
          <p:cNvPr id="18" name="TextBox 17">
            <a:extLst>
              <a:ext uri="{FF2B5EF4-FFF2-40B4-BE49-F238E27FC236}">
                <a16:creationId xmlns:a16="http://schemas.microsoft.com/office/drawing/2014/main" id="{91D621FC-63D1-25DA-5417-307722377E9D}"/>
              </a:ext>
            </a:extLst>
          </p:cNvPr>
          <p:cNvSpPr txBox="1"/>
          <p:nvPr/>
        </p:nvSpPr>
        <p:spPr>
          <a:xfrm>
            <a:off x="-82390" y="930588"/>
            <a:ext cx="4076209" cy="1938992"/>
          </a:xfrm>
          <a:prstGeom prst="rect">
            <a:avLst/>
          </a:prstGeom>
          <a:noFill/>
        </p:spPr>
        <p:txBody>
          <a:bodyPr wrap="square">
            <a:spAutoFit/>
          </a:bodyPr>
          <a:lstStyle/>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Access Custom Engine Agents on Copilot Chat (Mobile) [Android, iOS]</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Custom Agents in Office Applications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Enhanced Agent Store Search Experience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Export Detailed Agent Metadata for Governance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Message Extensions as Declarative Agents on Mobile [Android, iOS]</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Unified Permissions Management for Agents [Windows, Web]</a:t>
            </a:r>
            <a:endParaRPr lang="en-US" sz="1200" noProof="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DB03960-227C-FF4B-B159-60A34035E9D4}"/>
              </a:ext>
              <a:ext uri="{C183D7F6-B498-43B3-948B-1728B52AA6E4}">
                <adec:decorative xmlns:adec="http://schemas.microsoft.com/office/drawing/2017/decorative" val="1"/>
              </a:ext>
            </a:extLst>
          </p:cNvPr>
          <p:cNvSpPr txBox="1"/>
          <p:nvPr/>
        </p:nvSpPr>
        <p:spPr>
          <a:xfrm>
            <a:off x="43238" y="3049002"/>
            <a:ext cx="3966961" cy="852151"/>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29" name="TextBox 28">
            <a:extLst>
              <a:ext uri="{FF2B5EF4-FFF2-40B4-BE49-F238E27FC236}">
                <a16:creationId xmlns:a16="http://schemas.microsoft.com/office/drawing/2014/main" id="{21A8407B-7F85-E1A7-62EC-FE90C75ECE1F}"/>
              </a:ext>
            </a:extLst>
          </p:cNvPr>
          <p:cNvSpPr txBox="1"/>
          <p:nvPr/>
        </p:nvSpPr>
        <p:spPr>
          <a:xfrm>
            <a:off x="164954" y="2936843"/>
            <a:ext cx="2770762" cy="23212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Copilot Studio (3)</a:t>
            </a:r>
          </a:p>
        </p:txBody>
      </p:sp>
      <p:sp>
        <p:nvSpPr>
          <p:cNvPr id="30" name="TextBox 29">
            <a:extLst>
              <a:ext uri="{FF2B5EF4-FFF2-40B4-BE49-F238E27FC236}">
                <a16:creationId xmlns:a16="http://schemas.microsoft.com/office/drawing/2014/main" id="{686DE913-0AEB-86C0-CDE5-FFBC95BF557F}"/>
              </a:ext>
            </a:extLst>
          </p:cNvPr>
          <p:cNvSpPr txBox="1"/>
          <p:nvPr/>
        </p:nvSpPr>
        <p:spPr>
          <a:xfrm>
            <a:off x="-84987" y="3132408"/>
            <a:ext cx="4300225" cy="646331"/>
          </a:xfrm>
          <a:prstGeom prst="rect">
            <a:avLst/>
          </a:prstGeom>
          <a:noFill/>
        </p:spPr>
        <p:txBody>
          <a:bodyPr wrap="square">
            <a:spAutoFit/>
          </a:bodyPr>
          <a:lstStyle/>
          <a:p>
            <a:pPr marL="171450" indent="-72000">
              <a:buFont typeface="Arial" panose="020B0604020202020204" pitchFamily="34" charset="0"/>
              <a:buChar char="•"/>
            </a:pPr>
            <a:r>
              <a:rPr lang="en-GB" sz="1200" dirty="0"/>
              <a:t>Control Org‑Wide Agent Sharing from One Place [Web]</a:t>
            </a:r>
          </a:p>
          <a:p>
            <a:pPr marL="171450" indent="-72000">
              <a:buFont typeface="Arial" panose="020B0604020202020204" pitchFamily="34" charset="0"/>
              <a:buChar char="•"/>
            </a:pPr>
            <a:r>
              <a:rPr lang="en-GB" sz="1200" dirty="0"/>
              <a:t>Quarantine and Block Unsecured Agents [Web]</a:t>
            </a:r>
          </a:p>
          <a:p>
            <a:pPr marL="171450" indent="-72000">
              <a:buFont typeface="Arial" panose="020B0604020202020204" pitchFamily="34" charset="0"/>
              <a:buChar char="•"/>
            </a:pPr>
            <a:r>
              <a:rPr lang="en-GB" sz="1200" dirty="0"/>
              <a:t>Upload Up to 1,000 Files for Agent Training [Web]</a:t>
            </a:r>
            <a:endParaRPr lang="en-US" sz="1200" noProof="0" dirty="0"/>
          </a:p>
        </p:txBody>
      </p:sp>
      <p:sp>
        <p:nvSpPr>
          <p:cNvPr id="32" name="TextBox 31">
            <a:extLst>
              <a:ext uri="{FF2B5EF4-FFF2-40B4-BE49-F238E27FC236}">
                <a16:creationId xmlns:a16="http://schemas.microsoft.com/office/drawing/2014/main" id="{7DDD358D-E91F-ABFE-E832-2B3549DB829B}"/>
              </a:ext>
            </a:extLst>
          </p:cNvPr>
          <p:cNvSpPr txBox="1"/>
          <p:nvPr/>
        </p:nvSpPr>
        <p:spPr>
          <a:xfrm>
            <a:off x="164954" y="3980308"/>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1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noProof="0" dirty="0"/>
              <a:t>Excel (1)</a:t>
            </a:r>
          </a:p>
        </p:txBody>
      </p:sp>
      <p:sp>
        <p:nvSpPr>
          <p:cNvPr id="33" name="TextBox 32">
            <a:extLst>
              <a:ext uri="{FF2B5EF4-FFF2-40B4-BE49-F238E27FC236}">
                <a16:creationId xmlns:a16="http://schemas.microsoft.com/office/drawing/2014/main" id="{8756D247-0CAC-239C-52E9-D55F8E43DAF3}"/>
              </a:ext>
              <a:ext uri="{C183D7F6-B498-43B3-948B-1728B52AA6E4}">
                <adec:decorative xmlns:adec="http://schemas.microsoft.com/office/drawing/2017/decorative" val="1"/>
              </a:ext>
            </a:extLst>
          </p:cNvPr>
          <p:cNvSpPr txBox="1"/>
          <p:nvPr/>
        </p:nvSpPr>
        <p:spPr>
          <a:xfrm>
            <a:off x="-88026" y="4149277"/>
            <a:ext cx="4305861" cy="461665"/>
          </a:xfrm>
          <a:prstGeom prst="rect">
            <a:avLst/>
          </a:prstGeom>
          <a:noFill/>
        </p:spPr>
        <p:txBody>
          <a:bodyPr wrap="square">
            <a:spAutoFit/>
          </a:bodyPr>
          <a:lstStyle/>
          <a:p>
            <a:pPr marL="171450" lvl="4" indent="-72000">
              <a:buFont typeface="Arial" panose="020B0604020202020204" pitchFamily="34" charset="0"/>
              <a:buChar char="•"/>
              <a:defRPr/>
            </a:pPr>
            <a:r>
              <a:rPr lang="en-GB" sz="1200" dirty="0">
                <a:latin typeface="Segoe UI" panose="020B0502040204020203" pitchFamily="34" charset="0"/>
                <a:cs typeface="Segoe UI" panose="020B0502040204020203" pitchFamily="34" charset="0"/>
              </a:rPr>
              <a:t>Build and </a:t>
            </a:r>
            <a:r>
              <a:rPr lang="en-GB" sz="1200" dirty="0" err="1">
                <a:latin typeface="Segoe UI" panose="020B0502040204020203" pitchFamily="34" charset="0"/>
                <a:cs typeface="Segoe UI" panose="020B0502040204020203" pitchFamily="34" charset="0"/>
              </a:rPr>
              <a:t>Analyze</a:t>
            </a:r>
            <a:r>
              <a:rPr lang="en-GB" sz="1200" dirty="0">
                <a:latin typeface="Segoe UI" panose="020B0502040204020203" pitchFamily="34" charset="0"/>
                <a:cs typeface="Segoe UI" panose="020B0502040204020203" pitchFamily="34" charset="0"/>
              </a:rPr>
              <a:t> Surveys with Surveys Agent [Windows, Mac, Web]</a:t>
            </a:r>
            <a:endParaRPr lang="en-US" sz="1200" noProof="0" dirty="0">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493B9EC5-835E-43BD-1EC1-C1959E5052AE}"/>
              </a:ext>
              <a:ext uri="{C183D7F6-B498-43B3-948B-1728B52AA6E4}">
                <adec:decorative xmlns:adec="http://schemas.microsoft.com/office/drawing/2017/decorative" val="1"/>
              </a:ext>
            </a:extLst>
          </p:cNvPr>
          <p:cNvSpPr txBox="1"/>
          <p:nvPr/>
        </p:nvSpPr>
        <p:spPr>
          <a:xfrm>
            <a:off x="38062" y="4836009"/>
            <a:ext cx="3955126" cy="557939"/>
          </a:xfrm>
          <a:prstGeom prst="roundRect">
            <a:avLst>
              <a:gd name="adj" fmla="val 48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AB8AA8A6-DB14-3690-FB3C-83AB69BEAE23}"/>
              </a:ext>
            </a:extLst>
          </p:cNvPr>
          <p:cNvSpPr txBox="1"/>
          <p:nvPr/>
        </p:nvSpPr>
        <p:spPr>
          <a:xfrm>
            <a:off x="116071" y="4724034"/>
            <a:ext cx="2681720" cy="2574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38" name="TextBox 37">
            <a:extLst>
              <a:ext uri="{FF2B5EF4-FFF2-40B4-BE49-F238E27FC236}">
                <a16:creationId xmlns:a16="http://schemas.microsoft.com/office/drawing/2014/main" id="{E2C334AF-4216-BA37-A8ED-9F78A4453E0F}"/>
              </a:ext>
            </a:extLst>
          </p:cNvPr>
          <p:cNvSpPr txBox="1"/>
          <p:nvPr/>
        </p:nvSpPr>
        <p:spPr>
          <a:xfrm>
            <a:off x="-86374" y="4954598"/>
            <a:ext cx="4154244" cy="461665"/>
          </a:xfrm>
          <a:prstGeom prst="rect">
            <a:avLst/>
          </a:prstGeom>
          <a:noFill/>
        </p:spPr>
        <p:txBody>
          <a:bodyPr wrap="square">
            <a:spAutoFit/>
          </a:bodyPr>
          <a:lstStyle/>
          <a:p>
            <a:pPr marL="171450" indent="-72000">
              <a:buFont typeface="Arial" panose="020B0604020202020204" pitchFamily="34" charset="0"/>
              <a:buChar char="•"/>
            </a:pPr>
            <a:r>
              <a:rPr lang="en-GB" sz="1200" dirty="0"/>
              <a:t>Customize Audio Overviews for Copilot Notebooks [Web]</a:t>
            </a:r>
            <a:endParaRPr lang="en-US" sz="1200" noProof="0" dirty="0"/>
          </a:p>
        </p:txBody>
      </p:sp>
      <p:sp>
        <p:nvSpPr>
          <p:cNvPr id="45" name="TextBox 44">
            <a:extLst>
              <a:ext uri="{FF2B5EF4-FFF2-40B4-BE49-F238E27FC236}">
                <a16:creationId xmlns:a16="http://schemas.microsoft.com/office/drawing/2014/main" id="{F636B884-B9D1-F6CD-4C08-CD5C61C75990}"/>
              </a:ext>
              <a:ext uri="{C183D7F6-B498-43B3-948B-1728B52AA6E4}">
                <adec:decorative xmlns:adec="http://schemas.microsoft.com/office/drawing/2017/decorative" val="1"/>
              </a:ext>
            </a:extLst>
          </p:cNvPr>
          <p:cNvSpPr txBox="1"/>
          <p:nvPr/>
        </p:nvSpPr>
        <p:spPr>
          <a:xfrm>
            <a:off x="4182984" y="829989"/>
            <a:ext cx="4101519" cy="2044382"/>
          </a:xfrm>
          <a:prstGeom prst="roundRect">
            <a:avLst>
              <a:gd name="adj" fmla="val 534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E0077310-CA8E-3005-17F6-AF676ADCD7BF}"/>
              </a:ext>
            </a:extLst>
          </p:cNvPr>
          <p:cNvSpPr txBox="1"/>
          <p:nvPr/>
        </p:nvSpPr>
        <p:spPr>
          <a:xfrm>
            <a:off x="4251716" y="759867"/>
            <a:ext cx="2845120" cy="25023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Copilot Chat (</a:t>
            </a:r>
            <a:r>
              <a:rPr lang="en-US" dirty="0">
                <a:solidFill>
                  <a:srgbClr val="FFFFFF"/>
                </a:solidFill>
                <a:latin typeface="Segoe UI Semibold" panose="020B0502040204020203" pitchFamily="34" charset="0"/>
                <a:cs typeface="Segoe UI Semibold" panose="020B0502040204020203" pitchFamily="34" charset="0"/>
              </a:rPr>
              <a:t>6</a:t>
            </a:r>
            <a:r>
              <a:rPr lang="en-US" noProof="0" dirty="0">
                <a:solidFill>
                  <a:srgbClr val="FFFFFF"/>
                </a:solidFill>
                <a:latin typeface="Segoe UI Semibold" panose="020B0502040204020203" pitchFamily="34" charset="0"/>
                <a:cs typeface="Segoe UI Semibold" panose="020B0502040204020203" pitchFamily="34" charset="0"/>
              </a:rPr>
              <a:t>)</a:t>
            </a:r>
          </a:p>
        </p:txBody>
      </p:sp>
      <p:sp>
        <p:nvSpPr>
          <p:cNvPr id="47" name="TextBox 46">
            <a:extLst>
              <a:ext uri="{FF2B5EF4-FFF2-40B4-BE49-F238E27FC236}">
                <a16:creationId xmlns:a16="http://schemas.microsoft.com/office/drawing/2014/main" id="{3CF514D3-A960-5D76-BC7F-EE69AC367486}"/>
              </a:ext>
            </a:extLst>
          </p:cNvPr>
          <p:cNvSpPr txBox="1"/>
          <p:nvPr/>
        </p:nvSpPr>
        <p:spPr>
          <a:xfrm>
            <a:off x="4067870" y="1016398"/>
            <a:ext cx="4335623" cy="1754326"/>
          </a:xfrm>
          <a:prstGeom prst="rect">
            <a:avLst/>
          </a:prstGeom>
          <a:noFill/>
        </p:spPr>
        <p:txBody>
          <a:bodyPr wrap="square">
            <a:spAutoFit/>
          </a:bodyPr>
          <a:lstStyle/>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Access Shared Mailboxes in Copilot Chat [Android, Windows, iOS,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Find Files Faster with Improved Filters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Iterate on Images with Multi‑Turn Editing [Windows,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RSVP‑Based Meeting Search [Android,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Talk to Copilot with Voice [Android, Windows, iOS,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Updated Copilot Chat Navigation Pane in Teams [Web]</a:t>
            </a:r>
            <a:endParaRPr lang="en-US" sz="1200" noProof="0" dirty="0">
              <a:latin typeface="Segoe UI" panose="020B0502040204020203" pitchFamily="34" charset="0"/>
              <a:cs typeface="Segoe UI" panose="020B0502040204020203" pitchFamily="34" charset="0"/>
            </a:endParaRPr>
          </a:p>
        </p:txBody>
      </p:sp>
      <p:sp>
        <p:nvSpPr>
          <p:cNvPr id="90" name="TextBox 89">
            <a:extLst>
              <a:ext uri="{FF2B5EF4-FFF2-40B4-BE49-F238E27FC236}">
                <a16:creationId xmlns:a16="http://schemas.microsoft.com/office/drawing/2014/main" id="{35CB27C5-F9DC-B26E-191E-257711C39B6D}"/>
              </a:ext>
              <a:ext uri="{C183D7F6-B498-43B3-948B-1728B52AA6E4}">
                <adec:decorative xmlns:adec="http://schemas.microsoft.com/office/drawing/2017/decorative" val="1"/>
              </a:ext>
            </a:extLst>
          </p:cNvPr>
          <p:cNvSpPr txBox="1"/>
          <p:nvPr/>
        </p:nvSpPr>
        <p:spPr>
          <a:xfrm>
            <a:off x="4153865" y="3057367"/>
            <a:ext cx="4140956" cy="1538187"/>
          </a:xfrm>
          <a:prstGeom prst="roundRect">
            <a:avLst>
              <a:gd name="adj" fmla="val 686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5BF56261-B7B4-35EB-55A8-07DA42FDD321}"/>
              </a:ext>
            </a:extLst>
          </p:cNvPr>
          <p:cNvSpPr txBox="1"/>
          <p:nvPr/>
        </p:nvSpPr>
        <p:spPr>
          <a:xfrm>
            <a:off x="4229813" y="2945767"/>
            <a:ext cx="3112683" cy="25961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Admin Center (5)</a:t>
            </a:r>
          </a:p>
        </p:txBody>
      </p:sp>
      <p:sp>
        <p:nvSpPr>
          <p:cNvPr id="92" name="TextBox 91">
            <a:extLst>
              <a:ext uri="{FF2B5EF4-FFF2-40B4-BE49-F238E27FC236}">
                <a16:creationId xmlns:a16="http://schemas.microsoft.com/office/drawing/2014/main" id="{655AD8AA-9EA2-889E-D193-A7BD297BCE62}"/>
              </a:ext>
            </a:extLst>
          </p:cNvPr>
          <p:cNvSpPr txBox="1"/>
          <p:nvPr/>
        </p:nvSpPr>
        <p:spPr>
          <a:xfrm>
            <a:off x="4047939" y="3132408"/>
            <a:ext cx="4393468" cy="1384995"/>
          </a:xfrm>
          <a:prstGeom prst="rect">
            <a:avLst/>
          </a:prstGeom>
          <a:noFill/>
        </p:spPr>
        <p:txBody>
          <a:bodyPr wrap="square">
            <a:spAutoFit/>
          </a:bodyPr>
          <a:lstStyle/>
          <a:p>
            <a:pPr marL="171450" indent="-72000">
              <a:buFont typeface="Arial" panose="020B0604020202020204" pitchFamily="34" charset="0"/>
              <a:buChar char="•"/>
            </a:pPr>
            <a:r>
              <a:rPr lang="en-GB" sz="1200" dirty="0"/>
              <a:t>Block SharePoint Agents from Agents &amp; Connectors Page [Web]</a:t>
            </a:r>
          </a:p>
          <a:p>
            <a:pPr marL="171450" indent="-72000">
              <a:buFont typeface="Arial" panose="020B0604020202020204" pitchFamily="34" charset="0"/>
              <a:buChar char="•"/>
            </a:pPr>
            <a:r>
              <a:rPr lang="en-GB" sz="1200" dirty="0"/>
              <a:t>Monitor Copilot Usage with Capacity Packs [Mac]</a:t>
            </a:r>
          </a:p>
          <a:p>
            <a:pPr marL="171450" indent="-72000">
              <a:buFont typeface="Arial" panose="020B0604020202020204" pitchFamily="34" charset="0"/>
              <a:buChar char="•"/>
            </a:pPr>
            <a:r>
              <a:rPr lang="en-GB" sz="1200" dirty="0"/>
              <a:t>New Enhancements in Organizational Data Ingestion [Web]</a:t>
            </a:r>
          </a:p>
          <a:p>
            <a:pPr marL="171450" indent="-72000">
              <a:buFont typeface="Arial" panose="020B0604020202020204" pitchFamily="34" charset="0"/>
              <a:buChar char="•"/>
            </a:pPr>
            <a:r>
              <a:rPr lang="en-GB" sz="1200" dirty="0"/>
              <a:t>Reassign Agent Ownership [Windows, Web]</a:t>
            </a:r>
          </a:p>
          <a:p>
            <a:pPr marL="171450" indent="-72000">
              <a:buFont typeface="Arial" panose="020B0604020202020204" pitchFamily="34" charset="0"/>
              <a:buChar char="•"/>
            </a:pPr>
            <a:r>
              <a:rPr lang="en-GB" sz="1200" dirty="0"/>
              <a:t>Restrict Org‑Wide Agent Sharing for Better Governance [Web]</a:t>
            </a:r>
            <a:endParaRPr lang="en-US" sz="1200" noProof="0" dirty="0"/>
          </a:p>
        </p:txBody>
      </p:sp>
      <p:sp>
        <p:nvSpPr>
          <p:cNvPr id="4" name="TextBox 3">
            <a:extLst>
              <a:ext uri="{FF2B5EF4-FFF2-40B4-BE49-F238E27FC236}">
                <a16:creationId xmlns:a16="http://schemas.microsoft.com/office/drawing/2014/main" id="{6A2A6E08-7125-F73D-B98C-8CCD4EA8767A}"/>
              </a:ext>
              <a:ext uri="{C183D7F6-B498-43B3-948B-1728B52AA6E4}">
                <adec:decorative xmlns:adec="http://schemas.microsoft.com/office/drawing/2017/decorative" val="1"/>
              </a:ext>
            </a:extLst>
          </p:cNvPr>
          <p:cNvSpPr txBox="1"/>
          <p:nvPr/>
        </p:nvSpPr>
        <p:spPr>
          <a:xfrm>
            <a:off x="8365797" y="870612"/>
            <a:ext cx="3704708" cy="443369"/>
          </a:xfrm>
          <a:prstGeom prst="roundRect">
            <a:avLst>
              <a:gd name="adj" fmla="val 1424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5" name="TextBox 4">
            <a:extLst>
              <a:ext uri="{FF2B5EF4-FFF2-40B4-BE49-F238E27FC236}">
                <a16:creationId xmlns:a16="http://schemas.microsoft.com/office/drawing/2014/main" id="{8B944DE2-238A-8190-F04A-6CE66664AA8A}"/>
              </a:ext>
            </a:extLst>
          </p:cNvPr>
          <p:cNvSpPr txBox="1"/>
          <p:nvPr/>
        </p:nvSpPr>
        <p:spPr>
          <a:xfrm>
            <a:off x="8413222" y="790714"/>
            <a:ext cx="2317707" cy="22206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Outlook (1)</a:t>
            </a:r>
          </a:p>
        </p:txBody>
      </p:sp>
      <p:sp>
        <p:nvSpPr>
          <p:cNvPr id="6" name="TextBox 5">
            <a:extLst>
              <a:ext uri="{FF2B5EF4-FFF2-40B4-BE49-F238E27FC236}">
                <a16:creationId xmlns:a16="http://schemas.microsoft.com/office/drawing/2014/main" id="{7E0B79FD-8E1F-717B-FA5D-522E29AEE490}"/>
              </a:ext>
            </a:extLst>
          </p:cNvPr>
          <p:cNvSpPr txBox="1"/>
          <p:nvPr/>
        </p:nvSpPr>
        <p:spPr>
          <a:xfrm>
            <a:off x="8201982" y="1010101"/>
            <a:ext cx="4169639" cy="276999"/>
          </a:xfrm>
          <a:prstGeom prst="rect">
            <a:avLst/>
          </a:prstGeom>
          <a:noFill/>
        </p:spPr>
        <p:txBody>
          <a:bodyPr wrap="square">
            <a:spAutoFit/>
          </a:bodyPr>
          <a:lstStyle/>
          <a:p>
            <a:pPr marL="171450" indent="-72000">
              <a:buFont typeface="Arial" panose="020B0604020202020204" pitchFamily="34" charset="0"/>
              <a:buChar char="•"/>
            </a:pPr>
            <a:r>
              <a:rPr lang="en-GB" sz="1200" dirty="0"/>
              <a:t>Intelligent Draft Agenda with Copilot [Web]</a:t>
            </a:r>
            <a:endParaRPr lang="en-US" sz="1200" noProof="0" dirty="0"/>
          </a:p>
        </p:txBody>
      </p:sp>
      <p:sp>
        <p:nvSpPr>
          <p:cNvPr id="73" name="TextBox 72">
            <a:extLst>
              <a:ext uri="{FF2B5EF4-FFF2-40B4-BE49-F238E27FC236}">
                <a16:creationId xmlns:a16="http://schemas.microsoft.com/office/drawing/2014/main" id="{3154DF92-B477-946A-15AA-7DB3AAB1D9BF}"/>
              </a:ext>
              <a:ext uri="{C183D7F6-B498-43B3-948B-1728B52AA6E4}">
                <adec:decorative xmlns:adec="http://schemas.microsoft.com/office/drawing/2017/decorative" val="1"/>
              </a:ext>
            </a:extLst>
          </p:cNvPr>
          <p:cNvSpPr txBox="1"/>
          <p:nvPr/>
        </p:nvSpPr>
        <p:spPr>
          <a:xfrm>
            <a:off x="8365796" y="1487650"/>
            <a:ext cx="3756861" cy="912807"/>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64FC148E-DA04-F114-C9C8-37AEDCA76D48}"/>
              </a:ext>
            </a:extLst>
          </p:cNvPr>
          <p:cNvSpPr txBox="1"/>
          <p:nvPr/>
        </p:nvSpPr>
        <p:spPr>
          <a:xfrm>
            <a:off x="8453337" y="1350803"/>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PowerPoint (2)</a:t>
            </a:r>
          </a:p>
        </p:txBody>
      </p:sp>
      <p:sp>
        <p:nvSpPr>
          <p:cNvPr id="75" name="TextBox 74">
            <a:extLst>
              <a:ext uri="{FF2B5EF4-FFF2-40B4-BE49-F238E27FC236}">
                <a16:creationId xmlns:a16="http://schemas.microsoft.com/office/drawing/2014/main" id="{80972919-3B65-104F-9A27-C08720805F81}"/>
              </a:ext>
            </a:extLst>
          </p:cNvPr>
          <p:cNvSpPr txBox="1"/>
          <p:nvPr/>
        </p:nvSpPr>
        <p:spPr>
          <a:xfrm>
            <a:off x="8201983" y="1507816"/>
            <a:ext cx="3756862" cy="830997"/>
          </a:xfrm>
          <a:prstGeom prst="rect">
            <a:avLst/>
          </a:prstGeom>
          <a:noFill/>
        </p:spPr>
        <p:txBody>
          <a:bodyPr wrap="square">
            <a:spAutoFit/>
          </a:bodyPr>
          <a:lstStyle/>
          <a:p>
            <a:pPr marL="171450" indent="-72000">
              <a:buFont typeface="Arial" panose="020B0604020202020204" pitchFamily="34" charset="0"/>
              <a:buChar char="•"/>
            </a:pPr>
            <a:r>
              <a:rPr lang="en-GB" sz="1200" dirty="0"/>
              <a:t>Create New Presentations Without Overwriting Originals [Windows, Mac, Web]Reference Loop Components or Pages in Presentations [Mac, Windows, Web]</a:t>
            </a:r>
            <a:endParaRPr lang="en-US" sz="1200" noProof="0" dirty="0"/>
          </a:p>
        </p:txBody>
      </p:sp>
      <p:sp>
        <p:nvSpPr>
          <p:cNvPr id="20" name="TextBox 19">
            <a:extLst>
              <a:ext uri="{FF2B5EF4-FFF2-40B4-BE49-F238E27FC236}">
                <a16:creationId xmlns:a16="http://schemas.microsoft.com/office/drawing/2014/main" id="{84A18449-4CC5-CA3F-E0E3-8D0DF85B3535}"/>
              </a:ext>
              <a:ext uri="{C183D7F6-B498-43B3-948B-1728B52AA6E4}">
                <adec:decorative xmlns:adec="http://schemas.microsoft.com/office/drawing/2017/decorative" val="1"/>
              </a:ext>
            </a:extLst>
          </p:cNvPr>
          <p:cNvSpPr txBox="1"/>
          <p:nvPr/>
        </p:nvSpPr>
        <p:spPr>
          <a:xfrm>
            <a:off x="8349236" y="2522623"/>
            <a:ext cx="3737827" cy="527146"/>
          </a:xfrm>
          <a:prstGeom prst="roundRect">
            <a:avLst>
              <a:gd name="adj" fmla="val 1616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CC82E7FA-0FB9-6930-08A3-3A70CA4F5456}"/>
              </a:ext>
            </a:extLst>
          </p:cNvPr>
          <p:cNvSpPr txBox="1"/>
          <p:nvPr/>
        </p:nvSpPr>
        <p:spPr>
          <a:xfrm>
            <a:off x="8423287" y="2447201"/>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SharePoint (1)</a:t>
            </a:r>
          </a:p>
        </p:txBody>
      </p:sp>
      <p:sp>
        <p:nvSpPr>
          <p:cNvPr id="22" name="TextBox 21">
            <a:extLst>
              <a:ext uri="{FF2B5EF4-FFF2-40B4-BE49-F238E27FC236}">
                <a16:creationId xmlns:a16="http://schemas.microsoft.com/office/drawing/2014/main" id="{064544F9-2385-0A01-716C-8B39A6847BDA}"/>
              </a:ext>
            </a:extLst>
          </p:cNvPr>
          <p:cNvSpPr txBox="1"/>
          <p:nvPr/>
        </p:nvSpPr>
        <p:spPr>
          <a:xfrm>
            <a:off x="8209323" y="2606794"/>
            <a:ext cx="3926180" cy="461665"/>
          </a:xfrm>
          <a:prstGeom prst="rect">
            <a:avLst/>
          </a:prstGeom>
          <a:noFill/>
        </p:spPr>
        <p:txBody>
          <a:bodyPr wrap="square">
            <a:spAutoFit/>
          </a:bodyPr>
          <a:lstStyle/>
          <a:p>
            <a:pPr marL="171450" indent="-72000">
              <a:buFont typeface="Arial" panose="020B0604020202020204" pitchFamily="34" charset="0"/>
              <a:buChar char="•"/>
            </a:pPr>
            <a:r>
              <a:rPr lang="en-GB" sz="1200" dirty="0"/>
              <a:t>Copilot Skills for Smarter SharePoint Administration [Web]</a:t>
            </a:r>
            <a:endParaRPr lang="en-US" sz="1200" noProof="0" dirty="0"/>
          </a:p>
        </p:txBody>
      </p:sp>
      <p:grpSp>
        <p:nvGrpSpPr>
          <p:cNvPr id="96" name="Group 95">
            <a:extLst>
              <a:ext uri="{FF2B5EF4-FFF2-40B4-BE49-F238E27FC236}">
                <a16:creationId xmlns:a16="http://schemas.microsoft.com/office/drawing/2014/main" id="{43392992-1C49-0F8E-53F5-2ADD5B155FEC}"/>
              </a:ext>
              <a:ext uri="{C183D7F6-B498-43B3-948B-1728B52AA6E4}">
                <adec:decorative xmlns:adec="http://schemas.microsoft.com/office/drawing/2017/decorative" val="1"/>
              </a:ext>
            </a:extLst>
          </p:cNvPr>
          <p:cNvGrpSpPr/>
          <p:nvPr/>
        </p:nvGrpSpPr>
        <p:grpSpPr>
          <a:xfrm>
            <a:off x="10814376" y="499"/>
            <a:ext cx="1379715" cy="1219186"/>
            <a:chOff x="10404657" y="488"/>
            <a:chExt cx="1789201" cy="1955102"/>
          </a:xfrm>
          <a:solidFill>
            <a:srgbClr val="727372"/>
          </a:solidFill>
        </p:grpSpPr>
        <p:sp>
          <p:nvSpPr>
            <p:cNvPr id="97" name="Diagonal Stripe 96">
              <a:extLst>
                <a:ext uri="{FF2B5EF4-FFF2-40B4-BE49-F238E27FC236}">
                  <a16:creationId xmlns:a16="http://schemas.microsoft.com/office/drawing/2014/main" id="{B3493EF9-9FF3-864E-409F-8B431F16BD3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24802909-B033-61EC-882C-60C30B02A8A5}"/>
                </a:ext>
              </a:extLst>
            </p:cNvPr>
            <p:cNvSpPr txBox="1"/>
            <p:nvPr/>
          </p:nvSpPr>
          <p:spPr>
            <a:xfrm rot="2502686">
              <a:off x="10826368" y="609465"/>
              <a:ext cx="1367490"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19</a:t>
              </a:r>
              <a:r>
                <a:rPr lang="en-US" sz="1100" kern="0" spc="-71" baseline="30000" noProof="0" dirty="0" err="1">
                  <a:solidFill>
                    <a:srgbClr val="5C5AD4"/>
                  </a:solidFill>
                  <a:latin typeface="Segoe UI Semibold"/>
                </a:rPr>
                <a:t>th</a:t>
              </a:r>
              <a:r>
                <a:rPr lang="en-US" sz="1100" kern="0" spc="-71" noProof="0" dirty="0">
                  <a:solidFill>
                    <a:srgbClr val="5C5AD4"/>
                  </a:solidFill>
                  <a:latin typeface="Segoe UI Semibold"/>
                </a:rPr>
                <a:t> Dec</a:t>
              </a:r>
              <a:r>
                <a:rPr kumimoji="0" lang="en-US" sz="1100" b="0" i="0" u="none" strike="noStrike" kern="0" cap="none" spc="-71" normalizeH="0" baseline="0" noProof="0" dirty="0">
                  <a:ln>
                    <a:noFill/>
                  </a:ln>
                  <a:solidFill>
                    <a:srgbClr val="5C5AD4"/>
                  </a:solidFill>
                  <a:effectLst/>
                  <a:uLnTx/>
                  <a:uFillTx/>
                  <a:latin typeface="Segoe UI Semibold"/>
                </a:rPr>
                <a:t> 2025</a:t>
              </a:r>
            </a:p>
          </p:txBody>
        </p:sp>
      </p:grpSp>
      <p:sp>
        <p:nvSpPr>
          <p:cNvPr id="9" name="TextBox 8">
            <a:extLst>
              <a:ext uri="{FF2B5EF4-FFF2-40B4-BE49-F238E27FC236}">
                <a16:creationId xmlns:a16="http://schemas.microsoft.com/office/drawing/2014/main" id="{5CDB0A60-F5E7-6FEE-8531-98C8E350D1BC}"/>
              </a:ext>
              <a:ext uri="{C183D7F6-B498-43B3-948B-1728B52AA6E4}">
                <adec:decorative xmlns:adec="http://schemas.microsoft.com/office/drawing/2017/decorative" val="1"/>
              </a:ext>
            </a:extLst>
          </p:cNvPr>
          <p:cNvSpPr txBox="1"/>
          <p:nvPr/>
        </p:nvSpPr>
        <p:spPr>
          <a:xfrm>
            <a:off x="7729728" y="6652930"/>
            <a:ext cx="4636703" cy="230832"/>
          </a:xfrm>
          <a:prstGeom prst="rect">
            <a:avLst/>
          </a:prstGeom>
          <a:noFill/>
        </p:spPr>
        <p:txBody>
          <a:bodyPr wrap="square">
            <a:spAutoFit/>
          </a:bodyPr>
          <a:lstStyle/>
          <a:p>
            <a:r>
              <a:rPr lang="en-US" sz="900" b="1" i="1" dirty="0">
                <a:solidFill>
                  <a:schemeClr val="bg1"/>
                </a:solidFill>
                <a:latin typeface="Segoe UI" panose="020B0502040204020203" pitchFamily="34" charset="0"/>
              </a:rPr>
              <a:t>27</a:t>
            </a:r>
            <a:r>
              <a:rPr lang="en-US" sz="900" b="1" i="1" noProof="0" dirty="0">
                <a:solidFill>
                  <a:schemeClr val="bg1"/>
                </a:solidFill>
                <a:effectLst/>
                <a:latin typeface="Segoe UI" panose="020B0502040204020203" pitchFamily="34" charset="0"/>
              </a:rPr>
              <a:t> Updates released between </a:t>
            </a:r>
            <a:r>
              <a:rPr lang="en-GB" sz="900" b="1" i="1" noProof="0" dirty="0">
                <a:solidFill>
                  <a:schemeClr val="bg1"/>
                </a:solidFill>
                <a:effectLst/>
                <a:latin typeface="Segoe UI" panose="020B0502040204020203" pitchFamily="34" charset="0"/>
              </a:rPr>
              <a:t>between October 28, 2025, and November 25,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636C4326-40B7-931A-ECDD-6E11C1E8BD20}"/>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23" name="TextBox 22">
            <a:extLst>
              <a:ext uri="{FF2B5EF4-FFF2-40B4-BE49-F238E27FC236}">
                <a16:creationId xmlns:a16="http://schemas.microsoft.com/office/drawing/2014/main" id="{C23800B0-C508-79C8-0BC0-80D610FCDE59}"/>
              </a:ext>
              <a:ext uri="{C183D7F6-B498-43B3-948B-1728B52AA6E4}">
                <adec:decorative xmlns:adec="http://schemas.microsoft.com/office/drawing/2017/decorative" val="1"/>
              </a:ext>
            </a:extLst>
          </p:cNvPr>
          <p:cNvSpPr txBox="1"/>
          <p:nvPr/>
        </p:nvSpPr>
        <p:spPr>
          <a:xfrm>
            <a:off x="8363577" y="3205385"/>
            <a:ext cx="3759487" cy="646331"/>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37E426FB-EA64-E58F-0331-8A97EDA3433C}"/>
              </a:ext>
            </a:extLst>
          </p:cNvPr>
          <p:cNvSpPr txBox="1"/>
          <p:nvPr/>
        </p:nvSpPr>
        <p:spPr>
          <a:xfrm>
            <a:off x="8461263" y="3133777"/>
            <a:ext cx="2317707" cy="23786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Viva Insights (1)</a:t>
            </a:r>
          </a:p>
        </p:txBody>
      </p:sp>
      <p:sp>
        <p:nvSpPr>
          <p:cNvPr id="25" name="TextBox 24">
            <a:extLst>
              <a:ext uri="{FF2B5EF4-FFF2-40B4-BE49-F238E27FC236}">
                <a16:creationId xmlns:a16="http://schemas.microsoft.com/office/drawing/2014/main" id="{9E52B6F1-28E4-35A4-1BC5-79B2A38ECC25}"/>
              </a:ext>
            </a:extLst>
          </p:cNvPr>
          <p:cNvSpPr txBox="1"/>
          <p:nvPr/>
        </p:nvSpPr>
        <p:spPr>
          <a:xfrm>
            <a:off x="8209323" y="3321166"/>
            <a:ext cx="3863744" cy="461665"/>
          </a:xfrm>
          <a:prstGeom prst="rect">
            <a:avLst/>
          </a:prstGeom>
          <a:noFill/>
        </p:spPr>
        <p:txBody>
          <a:bodyPr wrap="square">
            <a:spAutoFit/>
          </a:bodyPr>
          <a:lstStyle>
            <a:defPPr>
              <a:defRPr lang="en-US"/>
            </a:defPPr>
            <a:lvl1pPr marL="171450" indent="-72000">
              <a:buFont typeface="Arial" panose="020B0604020202020204" pitchFamily="34" charset="0"/>
              <a:buChar char="•"/>
              <a:defRPr sz="1000"/>
            </a:lvl1pPr>
          </a:lstStyle>
          <a:p>
            <a:r>
              <a:rPr lang="en-GB" sz="1200" dirty="0"/>
              <a:t>Copilot Chat Metrics in Teams &amp; Outlook [Windows, Web]</a:t>
            </a:r>
            <a:endParaRPr lang="en-US" sz="1200" noProof="0" dirty="0"/>
          </a:p>
        </p:txBody>
      </p:sp>
    </p:spTree>
    <p:extLst>
      <p:ext uri="{BB962C8B-B14F-4D97-AF65-F5344CB8AC3E}">
        <p14:creationId xmlns:p14="http://schemas.microsoft.com/office/powerpoint/2010/main" val="284987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2.70833E-6 -7.40741E-7 L 2.70833E-6 0.03542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42" presetClass="path" presetSubtype="0" decel="100000" fill="hold" grpId="1" nodeType="withEffect">
                                  <p:stCondLst>
                                    <p:cond delay="0"/>
                                  </p:stCondLst>
                                  <p:childTnLst>
                                    <p:animMotion origin="layout" path="M 4.16667E-6 -2.96296E-6 L 4.16667E-6 0.03542 " pathEditMode="relative" rAng="0" ptsTypes="AA">
                                      <p:cBhvr>
                                        <p:cTn id="33" dur="700" spd="-100000" fill="hold"/>
                                        <p:tgtEl>
                                          <p:spTgt spid="7"/>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42" presetClass="path" presetSubtype="0" decel="100000" fill="hold" grpId="1" nodeType="withEffect">
                                  <p:stCondLst>
                                    <p:cond delay="0"/>
                                  </p:stCondLst>
                                  <p:childTnLst>
                                    <p:animMotion origin="layout" path="M 4.16667E-6 -2.59259E-6 L 4.16667E-6 0.03542 " pathEditMode="relative" rAng="0" ptsTypes="AA">
                                      <p:cBhvr>
                                        <p:cTn id="48" dur="700" spd="-100000" fill="hold"/>
                                        <p:tgtEl>
                                          <p:spTgt spid="4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4.375E-6 -3.33333E-6 L -4.375E-6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fill="hold"/>
                                        <p:tgtEl>
                                          <p:spTgt spid="47"/>
                                        </p:tgtEl>
                                        <p:attrNameLst>
                                          <p:attrName>ppt_x</p:attrName>
                                        </p:attrNameLst>
                                      </p:cBhvr>
                                      <p:tavLst>
                                        <p:tav tm="0">
                                          <p:val>
                                            <p:strVal val="#ppt_x"/>
                                          </p:val>
                                        </p:tav>
                                        <p:tav tm="100000">
                                          <p:val>
                                            <p:strVal val="#ppt_x"/>
                                          </p:val>
                                        </p:tav>
                                      </p:tavLst>
                                    </p:anim>
                                    <p:anim calcmode="lin" valueType="num">
                                      <p:cBhvr additive="base">
                                        <p:cTn id="73" dur="500" fill="hold"/>
                                        <p:tgtEl>
                                          <p:spTgt spid="4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42" presetClass="path" presetSubtype="0" decel="100000" fill="hold" grpId="1" nodeType="withEffect">
                                  <p:stCondLst>
                                    <p:cond delay="0"/>
                                  </p:stCondLst>
                                  <p:childTnLst>
                                    <p:animMotion origin="layout" path="M 1.875E-6 1.11111E-6 L 1.875E-6 0.03542 " pathEditMode="relative" rAng="0" ptsTypes="AA">
                                      <p:cBhvr>
                                        <p:cTn id="78" dur="700" spd="-100000" fill="hold"/>
                                        <p:tgtEl>
                                          <p:spTgt spid="45"/>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500" fill="hold"/>
                                        <p:tgtEl>
                                          <p:spTgt spid="91"/>
                                        </p:tgtEl>
                                        <p:attrNameLst>
                                          <p:attrName>ppt_x</p:attrName>
                                        </p:attrNameLst>
                                      </p:cBhvr>
                                      <p:tavLst>
                                        <p:tav tm="0">
                                          <p:val>
                                            <p:strVal val="#ppt_x"/>
                                          </p:val>
                                        </p:tav>
                                        <p:tav tm="100000">
                                          <p:val>
                                            <p:strVal val="#ppt_x"/>
                                          </p:val>
                                        </p:tav>
                                      </p:tavLst>
                                    </p:anim>
                                    <p:anim calcmode="lin" valueType="num">
                                      <p:cBhvr additive="base">
                                        <p:cTn id="83" dur="500" fill="hold"/>
                                        <p:tgtEl>
                                          <p:spTgt spid="91"/>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500" fill="hold"/>
                                        <p:tgtEl>
                                          <p:spTgt spid="92"/>
                                        </p:tgtEl>
                                        <p:attrNameLst>
                                          <p:attrName>ppt_x</p:attrName>
                                        </p:attrNameLst>
                                      </p:cBhvr>
                                      <p:tavLst>
                                        <p:tav tm="0">
                                          <p:val>
                                            <p:strVal val="#ppt_x"/>
                                          </p:val>
                                        </p:tav>
                                        <p:tav tm="100000">
                                          <p:val>
                                            <p:strVal val="#ppt_x"/>
                                          </p:val>
                                        </p:tav>
                                      </p:tavLst>
                                    </p:anim>
                                    <p:anim calcmode="lin" valueType="num">
                                      <p:cBhvr additive="base">
                                        <p:cTn id="88" dur="500" fill="hold"/>
                                        <p:tgtEl>
                                          <p:spTgt spid="92"/>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par>
                                <p:cTn id="92" presetID="42" presetClass="path" presetSubtype="0" decel="100000" fill="hold" grpId="1" nodeType="withEffect">
                                  <p:stCondLst>
                                    <p:cond delay="0"/>
                                  </p:stCondLst>
                                  <p:childTnLst>
                                    <p:animMotion origin="layout" path="M 3.125E-6 -3.7037E-7 L 3.125E-6 0.03542 " pathEditMode="relative" rAng="0" ptsTypes="AA">
                                      <p:cBhvr>
                                        <p:cTn id="93" dur="700" spd="-100000" fill="hold"/>
                                        <p:tgtEl>
                                          <p:spTgt spid="90"/>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par>
                          <p:cTn id="99" fill="hold">
                            <p:stCondLst>
                              <p:cond delay="7700"/>
                            </p:stCondLst>
                            <p:childTnLst>
                              <p:par>
                                <p:cTn id="100" presetID="2" presetClass="entr" presetSubtype="4" fill="hold" grpId="0"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additive="base">
                                        <p:cTn id="102" dur="500" fill="hold"/>
                                        <p:tgtEl>
                                          <p:spTgt spid="6"/>
                                        </p:tgtEl>
                                        <p:attrNameLst>
                                          <p:attrName>ppt_x</p:attrName>
                                        </p:attrNameLst>
                                      </p:cBhvr>
                                      <p:tavLst>
                                        <p:tav tm="0">
                                          <p:val>
                                            <p:strVal val="#ppt_x"/>
                                          </p:val>
                                        </p:tav>
                                        <p:tav tm="100000">
                                          <p:val>
                                            <p:strVal val="#ppt_x"/>
                                          </p:val>
                                        </p:tav>
                                      </p:tavLst>
                                    </p:anim>
                                    <p:anim calcmode="lin" valueType="num">
                                      <p:cBhvr additive="base">
                                        <p:cTn id="103" dur="500" fill="hold"/>
                                        <p:tgtEl>
                                          <p:spTgt spid="6"/>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42" presetClass="path" presetSubtype="0" decel="100000" fill="hold" grpId="1" nodeType="withEffect">
                                  <p:stCondLst>
                                    <p:cond delay="0"/>
                                  </p:stCondLst>
                                  <p:childTnLst>
                                    <p:animMotion origin="layout" path="M -8.33333E-7 7.40741E-7 L -8.33333E-7 0.03542 " pathEditMode="relative" rAng="0" ptsTypes="AA">
                                      <p:cBhvr>
                                        <p:cTn id="108" dur="700" spd="-100000" fill="hold"/>
                                        <p:tgtEl>
                                          <p:spTgt spid="4"/>
                                        </p:tgtEl>
                                        <p:attrNameLst>
                                          <p:attrName>ppt_x</p:attrName>
                                          <p:attrName>ppt_y</p:attrName>
                                        </p:attrNameLst>
                                      </p:cBhvr>
                                      <p:rCtr x="0" y="1759"/>
                                    </p:animMotion>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74"/>
                                        </p:tgtEl>
                                        <p:attrNameLst>
                                          <p:attrName>style.visibility</p:attrName>
                                        </p:attrNameLst>
                                      </p:cBhvr>
                                      <p:to>
                                        <p:strVal val="visible"/>
                                      </p:to>
                                    </p:set>
                                    <p:anim calcmode="lin" valueType="num">
                                      <p:cBhvr additive="base">
                                        <p:cTn id="112" dur="500" fill="hold"/>
                                        <p:tgtEl>
                                          <p:spTgt spid="74"/>
                                        </p:tgtEl>
                                        <p:attrNameLst>
                                          <p:attrName>ppt_x</p:attrName>
                                        </p:attrNameLst>
                                      </p:cBhvr>
                                      <p:tavLst>
                                        <p:tav tm="0">
                                          <p:val>
                                            <p:strVal val="#ppt_x"/>
                                          </p:val>
                                        </p:tav>
                                        <p:tav tm="100000">
                                          <p:val>
                                            <p:strVal val="#ppt_x"/>
                                          </p:val>
                                        </p:tav>
                                      </p:tavLst>
                                    </p:anim>
                                    <p:anim calcmode="lin" valueType="num">
                                      <p:cBhvr additive="base">
                                        <p:cTn id="113" dur="500" fill="hold"/>
                                        <p:tgtEl>
                                          <p:spTgt spid="74"/>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75"/>
                                        </p:tgtEl>
                                        <p:attrNameLst>
                                          <p:attrName>style.visibility</p:attrName>
                                        </p:attrNameLst>
                                      </p:cBhvr>
                                      <p:to>
                                        <p:strVal val="visible"/>
                                      </p:to>
                                    </p:set>
                                    <p:anim calcmode="lin" valueType="num">
                                      <p:cBhvr additive="base">
                                        <p:cTn id="117" dur="500" fill="hold"/>
                                        <p:tgtEl>
                                          <p:spTgt spid="75"/>
                                        </p:tgtEl>
                                        <p:attrNameLst>
                                          <p:attrName>ppt_x</p:attrName>
                                        </p:attrNameLst>
                                      </p:cBhvr>
                                      <p:tavLst>
                                        <p:tav tm="0">
                                          <p:val>
                                            <p:strVal val="#ppt_x"/>
                                          </p:val>
                                        </p:tav>
                                        <p:tav tm="100000">
                                          <p:val>
                                            <p:strVal val="#ppt_x"/>
                                          </p:val>
                                        </p:tav>
                                      </p:tavLst>
                                    </p:anim>
                                    <p:anim calcmode="lin" valueType="num">
                                      <p:cBhvr additive="base">
                                        <p:cTn id="118" dur="500" fill="hold"/>
                                        <p:tgtEl>
                                          <p:spTgt spid="75"/>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42" presetClass="path" presetSubtype="0" decel="100000" fill="hold" grpId="1" nodeType="withEffect">
                                  <p:stCondLst>
                                    <p:cond delay="0"/>
                                  </p:stCondLst>
                                  <p:childTnLst>
                                    <p:animMotion origin="layout" path="M -4.375E-6 -3.33333E-6 L -4.375E-6 0.03542 " pathEditMode="relative" rAng="0" ptsTypes="AA">
                                      <p:cBhvr>
                                        <p:cTn id="123" dur="700" spd="-100000" fill="hold"/>
                                        <p:tgtEl>
                                          <p:spTgt spid="73"/>
                                        </p:tgtEl>
                                        <p:attrNameLst>
                                          <p:attrName>ppt_x</p:attrName>
                                          <p:attrName>ppt_y</p:attrName>
                                        </p:attrNameLst>
                                      </p:cBhvr>
                                      <p:rCtr x="0" y="1759"/>
                                    </p:animMotion>
                                  </p:childTnLst>
                                </p:cTn>
                              </p:par>
                            </p:childTnLst>
                          </p:cTn>
                        </p:par>
                        <p:par>
                          <p:cTn id="124" fill="hold">
                            <p:stCondLst>
                              <p:cond delay="9600"/>
                            </p:stCondLst>
                            <p:childTnLst>
                              <p:par>
                                <p:cTn id="125" presetID="2" presetClass="entr" presetSubtype="4" fill="hold" grpId="0" nodeType="after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500" fill="hold"/>
                                        <p:tgtEl>
                                          <p:spTgt spid="21"/>
                                        </p:tgtEl>
                                        <p:attrNameLst>
                                          <p:attrName>ppt_x</p:attrName>
                                        </p:attrNameLst>
                                      </p:cBhvr>
                                      <p:tavLst>
                                        <p:tav tm="0">
                                          <p:val>
                                            <p:strVal val="#ppt_x"/>
                                          </p:val>
                                        </p:tav>
                                        <p:tav tm="100000">
                                          <p:val>
                                            <p:strVal val="#ppt_x"/>
                                          </p:val>
                                        </p:tav>
                                      </p:tavLst>
                                    </p:anim>
                                    <p:anim calcmode="lin" valueType="num">
                                      <p:cBhvr additive="base">
                                        <p:cTn id="128" dur="500" fill="hold"/>
                                        <p:tgtEl>
                                          <p:spTgt spid="21"/>
                                        </p:tgtEl>
                                        <p:attrNameLst>
                                          <p:attrName>ppt_y</p:attrName>
                                        </p:attrNameLst>
                                      </p:cBhvr>
                                      <p:tavLst>
                                        <p:tav tm="0">
                                          <p:val>
                                            <p:strVal val="1+#ppt_h/2"/>
                                          </p:val>
                                        </p:tav>
                                        <p:tav tm="100000">
                                          <p:val>
                                            <p:strVal val="#ppt_y"/>
                                          </p:val>
                                        </p:tav>
                                      </p:tavLst>
                                    </p:anim>
                                  </p:childTnLst>
                                </p:cTn>
                              </p:par>
                            </p:childTnLst>
                          </p:cTn>
                        </p:par>
                        <p:par>
                          <p:cTn id="129" fill="hold">
                            <p:stCondLst>
                              <p:cond delay="10100"/>
                            </p:stCondLst>
                            <p:childTnLst>
                              <p:par>
                                <p:cTn id="130" presetID="2" presetClass="entr" presetSubtype="4" fill="hold" grpId="0" nodeType="afterEffect">
                                  <p:stCondLst>
                                    <p:cond delay="0"/>
                                  </p:stCondLst>
                                  <p:childTnLst>
                                    <p:set>
                                      <p:cBhvr>
                                        <p:cTn id="131" dur="1" fill="hold">
                                          <p:stCondLst>
                                            <p:cond delay="0"/>
                                          </p:stCondLst>
                                        </p:cTn>
                                        <p:tgtEl>
                                          <p:spTgt spid="22"/>
                                        </p:tgtEl>
                                        <p:attrNameLst>
                                          <p:attrName>style.visibility</p:attrName>
                                        </p:attrNameLst>
                                      </p:cBhvr>
                                      <p:to>
                                        <p:strVal val="visible"/>
                                      </p:to>
                                    </p:set>
                                    <p:anim calcmode="lin" valueType="num">
                                      <p:cBhvr additive="base">
                                        <p:cTn id="132" dur="500" fill="hold"/>
                                        <p:tgtEl>
                                          <p:spTgt spid="22"/>
                                        </p:tgtEl>
                                        <p:attrNameLst>
                                          <p:attrName>ppt_x</p:attrName>
                                        </p:attrNameLst>
                                      </p:cBhvr>
                                      <p:tavLst>
                                        <p:tav tm="0">
                                          <p:val>
                                            <p:strVal val="#ppt_x"/>
                                          </p:val>
                                        </p:tav>
                                        <p:tav tm="100000">
                                          <p:val>
                                            <p:strVal val="#ppt_x"/>
                                          </p:val>
                                        </p:tav>
                                      </p:tavLst>
                                    </p:anim>
                                    <p:anim calcmode="lin" valueType="num">
                                      <p:cBhvr additive="base">
                                        <p:cTn id="133" dur="500" fill="hold"/>
                                        <p:tgtEl>
                                          <p:spTgt spid="22"/>
                                        </p:tgtEl>
                                        <p:attrNameLst>
                                          <p:attrName>ppt_y</p:attrName>
                                        </p:attrNameLst>
                                      </p:cBhvr>
                                      <p:tavLst>
                                        <p:tav tm="0">
                                          <p:val>
                                            <p:strVal val="1+#ppt_h/2"/>
                                          </p:val>
                                        </p:tav>
                                        <p:tav tm="100000">
                                          <p:val>
                                            <p:strVal val="#ppt_y"/>
                                          </p:val>
                                        </p:tav>
                                      </p:tavLst>
                                    </p:anim>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500"/>
                                        <p:tgtEl>
                                          <p:spTgt spid="20"/>
                                        </p:tgtEl>
                                      </p:cBhvr>
                                    </p:animEffect>
                                  </p:childTnLst>
                                </p:cTn>
                              </p:par>
                              <p:par>
                                <p:cTn id="137" presetID="42" presetClass="path" presetSubtype="0" decel="100000" fill="hold" grpId="1" nodeType="withEffect">
                                  <p:stCondLst>
                                    <p:cond delay="0"/>
                                  </p:stCondLst>
                                  <p:childTnLst>
                                    <p:animMotion origin="layout" path="M -8.33333E-7 0 L -8.33333E-7 0.03542 " pathEditMode="relative" rAng="0" ptsTypes="AA">
                                      <p:cBhvr>
                                        <p:cTn id="138" dur="700" spd="-100000" fill="hold"/>
                                        <p:tgtEl>
                                          <p:spTgt spid="20"/>
                                        </p:tgtEl>
                                        <p:attrNameLst>
                                          <p:attrName>ppt_x</p:attrName>
                                          <p:attrName>ppt_y</p:attrName>
                                        </p:attrNameLst>
                                      </p:cBhvr>
                                      <p:rCtr x="0" y="1759"/>
                                    </p:animMotion>
                                  </p:childTnLst>
                                </p:cTn>
                              </p:par>
                            </p:childTnLst>
                          </p:cTn>
                        </p:par>
                        <p:par>
                          <p:cTn id="139" fill="hold">
                            <p:stCondLst>
                              <p:cond delay="10800"/>
                            </p:stCondLst>
                            <p:childTnLst>
                              <p:par>
                                <p:cTn id="140" presetID="2" presetClass="entr" presetSubtype="4" fill="hold" grpId="0" nodeType="afterEffect">
                                  <p:stCondLst>
                                    <p:cond delay="0"/>
                                  </p:stCondLst>
                                  <p:childTnLst>
                                    <p:set>
                                      <p:cBhvr>
                                        <p:cTn id="141" dur="1" fill="hold">
                                          <p:stCondLst>
                                            <p:cond delay="0"/>
                                          </p:stCondLst>
                                        </p:cTn>
                                        <p:tgtEl>
                                          <p:spTgt spid="24"/>
                                        </p:tgtEl>
                                        <p:attrNameLst>
                                          <p:attrName>style.visibility</p:attrName>
                                        </p:attrNameLst>
                                      </p:cBhvr>
                                      <p:to>
                                        <p:strVal val="visible"/>
                                      </p:to>
                                    </p:set>
                                    <p:anim calcmode="lin" valueType="num">
                                      <p:cBhvr additive="base">
                                        <p:cTn id="142" dur="500" fill="hold"/>
                                        <p:tgtEl>
                                          <p:spTgt spid="24"/>
                                        </p:tgtEl>
                                        <p:attrNameLst>
                                          <p:attrName>ppt_x</p:attrName>
                                        </p:attrNameLst>
                                      </p:cBhvr>
                                      <p:tavLst>
                                        <p:tav tm="0">
                                          <p:val>
                                            <p:strVal val="#ppt_x"/>
                                          </p:val>
                                        </p:tav>
                                        <p:tav tm="100000">
                                          <p:val>
                                            <p:strVal val="#ppt_x"/>
                                          </p:val>
                                        </p:tav>
                                      </p:tavLst>
                                    </p:anim>
                                    <p:anim calcmode="lin" valueType="num">
                                      <p:cBhvr additive="base">
                                        <p:cTn id="143" dur="500" fill="hold"/>
                                        <p:tgtEl>
                                          <p:spTgt spid="24"/>
                                        </p:tgtEl>
                                        <p:attrNameLst>
                                          <p:attrName>ppt_y</p:attrName>
                                        </p:attrNameLst>
                                      </p:cBhvr>
                                      <p:tavLst>
                                        <p:tav tm="0">
                                          <p:val>
                                            <p:strVal val="1+#ppt_h/2"/>
                                          </p:val>
                                        </p:tav>
                                        <p:tav tm="100000">
                                          <p:val>
                                            <p:strVal val="#ppt_y"/>
                                          </p:val>
                                        </p:tav>
                                      </p:tavLst>
                                    </p:anim>
                                  </p:childTnLst>
                                </p:cTn>
                              </p:par>
                            </p:childTnLst>
                          </p:cTn>
                        </p:par>
                        <p:par>
                          <p:cTn id="144" fill="hold">
                            <p:stCondLst>
                              <p:cond delay="11300"/>
                            </p:stCondLst>
                            <p:childTnLst>
                              <p:par>
                                <p:cTn id="145" presetID="2" presetClass="entr" presetSubtype="4" fill="hold" grpId="0" nodeType="after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additive="base">
                                        <p:cTn id="147" dur="500" fill="hold"/>
                                        <p:tgtEl>
                                          <p:spTgt spid="25"/>
                                        </p:tgtEl>
                                        <p:attrNameLst>
                                          <p:attrName>ppt_x</p:attrName>
                                        </p:attrNameLst>
                                      </p:cBhvr>
                                      <p:tavLst>
                                        <p:tav tm="0">
                                          <p:val>
                                            <p:strVal val="#ppt_x"/>
                                          </p:val>
                                        </p:tav>
                                        <p:tav tm="100000">
                                          <p:val>
                                            <p:strVal val="#ppt_x"/>
                                          </p:val>
                                        </p:tav>
                                      </p:tavLst>
                                    </p:anim>
                                    <p:anim calcmode="lin" valueType="num">
                                      <p:cBhvr additive="base">
                                        <p:cTn id="148" dur="500" fill="hold"/>
                                        <p:tgtEl>
                                          <p:spTgt spid="25"/>
                                        </p:tgtEl>
                                        <p:attrNameLst>
                                          <p:attrName>ppt_y</p:attrName>
                                        </p:attrNameLst>
                                      </p:cBhvr>
                                      <p:tavLst>
                                        <p:tav tm="0">
                                          <p:val>
                                            <p:strVal val="1+#ppt_h/2"/>
                                          </p:val>
                                        </p:tav>
                                        <p:tav tm="100000">
                                          <p:val>
                                            <p:strVal val="#ppt_y"/>
                                          </p:val>
                                        </p:tav>
                                      </p:tavLst>
                                    </p:anim>
                                  </p:childTnLst>
                                </p:cTn>
                              </p:par>
                              <p:par>
                                <p:cTn id="149" presetID="10" presetClass="entr" presetSubtype="0" fill="hold" grpId="0" nodeType="withEffect">
                                  <p:stCondLst>
                                    <p:cond delay="0"/>
                                  </p:stCondLst>
                                  <p:childTnLst>
                                    <p:set>
                                      <p:cBhvr>
                                        <p:cTn id="150" dur="1" fill="hold">
                                          <p:stCondLst>
                                            <p:cond delay="0"/>
                                          </p:stCondLst>
                                        </p:cTn>
                                        <p:tgtEl>
                                          <p:spTgt spid="23"/>
                                        </p:tgtEl>
                                        <p:attrNameLst>
                                          <p:attrName>style.visibility</p:attrName>
                                        </p:attrNameLst>
                                      </p:cBhvr>
                                      <p:to>
                                        <p:strVal val="visible"/>
                                      </p:to>
                                    </p:set>
                                    <p:animEffect transition="in" filter="fade">
                                      <p:cBhvr>
                                        <p:cTn id="151" dur="500"/>
                                        <p:tgtEl>
                                          <p:spTgt spid="23"/>
                                        </p:tgtEl>
                                      </p:cBhvr>
                                    </p:animEffect>
                                  </p:childTnLst>
                                </p:cTn>
                              </p:par>
                              <p:par>
                                <p:cTn id="152" presetID="42" presetClass="path" presetSubtype="0" decel="100000" fill="hold" grpId="1" nodeType="withEffect">
                                  <p:stCondLst>
                                    <p:cond delay="0"/>
                                  </p:stCondLst>
                                  <p:childTnLst>
                                    <p:animMotion origin="layout" path="M -4.16667E-6 -1.85185E-6 L -4.16667E-6 0.03542 " pathEditMode="relative" rAng="0" ptsTypes="AA">
                                      <p:cBhvr>
                                        <p:cTn id="153"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 grpId="0" animBg="1"/>
      <p:bldP spid="2" grpId="1" animBg="1"/>
      <p:bldP spid="3" grpId="0" animBg="1"/>
      <p:bldP spid="18" grpId="0"/>
      <p:bldP spid="7" grpId="0" animBg="1"/>
      <p:bldP spid="7" grpId="1" animBg="1"/>
      <p:bldP spid="29" grpId="0" animBg="1"/>
      <p:bldP spid="30" grpId="0"/>
      <p:bldP spid="32" grpId="0" animBg="1"/>
      <p:bldP spid="33" grpId="0"/>
      <p:bldP spid="34" grpId="0" animBg="1"/>
      <p:bldP spid="34" grpId="1" animBg="1"/>
      <p:bldP spid="37" grpId="0" animBg="1"/>
      <p:bldP spid="38" grpId="0"/>
      <p:bldP spid="45" grpId="0" animBg="1"/>
      <p:bldP spid="45" grpId="1" animBg="1"/>
      <p:bldP spid="46" grpId="0" animBg="1"/>
      <p:bldP spid="47" grpId="0"/>
      <p:bldP spid="90" grpId="0" animBg="1"/>
      <p:bldP spid="90" grpId="1" animBg="1"/>
      <p:bldP spid="91" grpId="0" animBg="1"/>
      <p:bldP spid="92" grpId="0"/>
      <p:bldP spid="4" grpId="0" animBg="1"/>
      <p:bldP spid="4" grpId="1" animBg="1"/>
      <p:bldP spid="5" grpId="0" animBg="1"/>
      <p:bldP spid="6" grpId="0"/>
      <p:bldP spid="73" grpId="0" animBg="1"/>
      <p:bldP spid="73" grpId="1" animBg="1"/>
      <p:bldP spid="74" grpId="0" animBg="1"/>
      <p:bldP spid="75" grpId="0"/>
      <p:bldP spid="20" grpId="0" animBg="1"/>
      <p:bldP spid="20" grpId="1" animBg="1"/>
      <p:bldP spid="21" grpId="0" animBg="1"/>
      <p:bldP spid="22" grpId="0"/>
      <p:bldP spid="23" grpId="0" animBg="1"/>
      <p:bldP spid="23" grpId="1" animBg="1"/>
      <p:bldP spid="24" grpId="0" animBg="1"/>
      <p:bldP spid="25"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2307C2-445B-D4D4-D6E3-93F5DA86B059}"/>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3171101-6C0A-FBFA-86A6-8D9CCFA6C200}"/>
              </a:ext>
              <a:ext uri="{C183D7F6-B498-43B3-948B-1728B52AA6E4}">
                <adec:decorative xmlns:adec="http://schemas.microsoft.com/office/drawing/2017/decorative" val="1"/>
              </a:ext>
            </a:extLst>
          </p:cNvPr>
          <p:cNvSpPr txBox="1"/>
          <p:nvPr/>
        </p:nvSpPr>
        <p:spPr>
          <a:xfrm>
            <a:off x="4393481" y="2721991"/>
            <a:ext cx="3896921" cy="629000"/>
          </a:xfrm>
          <a:prstGeom prst="roundRect">
            <a:avLst>
              <a:gd name="adj" fmla="val 9292"/>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pic>
        <p:nvPicPr>
          <p:cNvPr id="52" name="!Copilot">
            <a:extLst>
              <a:ext uri="{FF2B5EF4-FFF2-40B4-BE49-F238E27FC236}">
                <a16:creationId xmlns:a16="http://schemas.microsoft.com/office/drawing/2014/main" id="{C29CD4D3-A2E3-BBE0-2518-D317D08821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055CE682-97B4-CBB4-6FDF-5BA66184C03B}"/>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October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E202FC73-C11C-4687-13EE-59ADAC1A7035}"/>
              </a:ext>
              <a:ext uri="{C183D7F6-B498-43B3-948B-1728B52AA6E4}">
                <adec:decorative xmlns:adec="http://schemas.microsoft.com/office/drawing/2017/decorative" val="1"/>
              </a:ext>
            </a:extLst>
          </p:cNvPr>
          <p:cNvSpPr txBox="1"/>
          <p:nvPr/>
        </p:nvSpPr>
        <p:spPr>
          <a:xfrm>
            <a:off x="65763" y="856331"/>
            <a:ext cx="4218291" cy="1600439"/>
          </a:xfrm>
          <a:prstGeom prst="roundRect">
            <a:avLst>
              <a:gd name="adj" fmla="val 499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9A3A4B8C-678D-99E4-2710-1B37462D4AA9}"/>
              </a:ext>
            </a:extLst>
          </p:cNvPr>
          <p:cNvSpPr txBox="1">
            <a:spLocks noChangeAspect="1"/>
          </p:cNvSpPr>
          <p:nvPr/>
        </p:nvSpPr>
        <p:spPr>
          <a:xfrm>
            <a:off x="167745" y="761861"/>
            <a:ext cx="3050566"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Copilot extensibility (</a:t>
            </a:r>
            <a:r>
              <a:rPr lang="en-US" sz="1400" dirty="0">
                <a:solidFill>
                  <a:srgbClr val="FFFFFF"/>
                </a:solidFill>
                <a:latin typeface="Segoe UI Semibold" panose="020B0502040204020203" pitchFamily="34" charset="0"/>
                <a:cs typeface="Segoe UI Semibold" panose="020B0502040204020203" pitchFamily="34" charset="0"/>
              </a:rPr>
              <a:t>3</a:t>
            </a:r>
            <a:r>
              <a:rPr lang="en-US" sz="1400" noProof="0" dirty="0">
                <a:solidFill>
                  <a:srgbClr val="FFFFFF"/>
                </a:solidFill>
                <a:latin typeface="Segoe UI Semibold" panose="020B0502040204020203" pitchFamily="34" charset="0"/>
                <a:cs typeface="Segoe UI Semibold" panose="020B0502040204020203" pitchFamily="34" charset="0"/>
              </a:rPr>
              <a:t>)</a:t>
            </a:r>
          </a:p>
        </p:txBody>
      </p:sp>
      <p:sp>
        <p:nvSpPr>
          <p:cNvPr id="18" name="TextBox 17">
            <a:extLst>
              <a:ext uri="{FF2B5EF4-FFF2-40B4-BE49-F238E27FC236}">
                <a16:creationId xmlns:a16="http://schemas.microsoft.com/office/drawing/2014/main" id="{BBBF0605-2BF4-C9D4-2716-6FDBA02A40D7}"/>
              </a:ext>
            </a:extLst>
          </p:cNvPr>
          <p:cNvSpPr txBox="1"/>
          <p:nvPr/>
        </p:nvSpPr>
        <p:spPr>
          <a:xfrm>
            <a:off x="5086" y="1039074"/>
            <a:ext cx="4189644" cy="1384995"/>
          </a:xfrm>
          <a:prstGeom prst="rect">
            <a:avLst/>
          </a:prstGeom>
          <a:noFill/>
        </p:spPr>
        <p:txBody>
          <a:bodyPr wrap="square">
            <a:spAutoFit/>
          </a:bodyPr>
          <a:lstStyle/>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@mention capability for mainline Copilot Chat [Android, iOS]</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Static tab for custom agents in Teams meetings [Windows, Web]</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Context-aware search ranking [Windows, Web]</a:t>
            </a:r>
          </a:p>
          <a:p>
            <a:pPr marL="171450" lvl="4" indent="-72000">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6E87F739-2D8B-7069-D35E-892A3F5FC4E6}"/>
              </a:ext>
              <a:ext uri="{C183D7F6-B498-43B3-948B-1728B52AA6E4}">
                <adec:decorative xmlns:adec="http://schemas.microsoft.com/office/drawing/2017/decorative" val="1"/>
              </a:ext>
            </a:extLst>
          </p:cNvPr>
          <p:cNvSpPr txBox="1"/>
          <p:nvPr/>
        </p:nvSpPr>
        <p:spPr>
          <a:xfrm>
            <a:off x="65763" y="2725646"/>
            <a:ext cx="4218291" cy="613531"/>
          </a:xfrm>
          <a:prstGeom prst="roundRect">
            <a:avLst>
              <a:gd name="adj" fmla="val 868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92DBF4CA-4A16-A1B8-0A52-EB850F8E0668}"/>
              </a:ext>
            </a:extLst>
          </p:cNvPr>
          <p:cNvSpPr txBox="1"/>
          <p:nvPr/>
        </p:nvSpPr>
        <p:spPr>
          <a:xfrm>
            <a:off x="167745" y="2614066"/>
            <a:ext cx="2958698" cy="28170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Microsoft 365 Copilot  (1)</a:t>
            </a:r>
          </a:p>
        </p:txBody>
      </p:sp>
      <p:sp>
        <p:nvSpPr>
          <p:cNvPr id="38" name="TextBox 37">
            <a:extLst>
              <a:ext uri="{FF2B5EF4-FFF2-40B4-BE49-F238E27FC236}">
                <a16:creationId xmlns:a16="http://schemas.microsoft.com/office/drawing/2014/main" id="{11D4E738-D0E0-7B1E-3C61-0A82A8B80D8A}"/>
              </a:ext>
            </a:extLst>
          </p:cNvPr>
          <p:cNvSpPr txBox="1"/>
          <p:nvPr/>
        </p:nvSpPr>
        <p:spPr>
          <a:xfrm>
            <a:off x="0" y="2888462"/>
            <a:ext cx="4411850" cy="307777"/>
          </a:xfrm>
          <a:prstGeom prst="rect">
            <a:avLst/>
          </a:prstGeom>
          <a:noFill/>
        </p:spPr>
        <p:txBody>
          <a:bodyPr wrap="square">
            <a:spAutoFit/>
          </a:bodyPr>
          <a:lstStyle/>
          <a:p>
            <a:pPr marL="171450" indent="-72000">
              <a:buFont typeface="Arial" panose="020B0604020202020204" pitchFamily="34" charset="0"/>
              <a:buChar char="•"/>
            </a:pPr>
            <a:r>
              <a:rPr lang="en-GB" sz="1400" dirty="0"/>
              <a:t>Private previews in shared page edits [Web]</a:t>
            </a:r>
            <a:endParaRPr lang="en-US" sz="1400" noProof="0" dirty="0"/>
          </a:p>
        </p:txBody>
      </p:sp>
      <p:sp>
        <p:nvSpPr>
          <p:cNvPr id="45" name="TextBox 44">
            <a:extLst>
              <a:ext uri="{FF2B5EF4-FFF2-40B4-BE49-F238E27FC236}">
                <a16:creationId xmlns:a16="http://schemas.microsoft.com/office/drawing/2014/main" id="{95650FDE-CE60-9C72-3FA0-0A22A6C5C799}"/>
              </a:ext>
              <a:ext uri="{C183D7F6-B498-43B3-948B-1728B52AA6E4}">
                <adec:decorative xmlns:adec="http://schemas.microsoft.com/office/drawing/2017/decorative" val="1"/>
              </a:ext>
            </a:extLst>
          </p:cNvPr>
          <p:cNvSpPr txBox="1"/>
          <p:nvPr/>
        </p:nvSpPr>
        <p:spPr>
          <a:xfrm>
            <a:off x="65764" y="3564462"/>
            <a:ext cx="4218292" cy="2949100"/>
          </a:xfrm>
          <a:prstGeom prst="roundRect">
            <a:avLst>
              <a:gd name="adj" fmla="val 272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7DC57955-7AB7-2589-66AA-C18886E45633}"/>
              </a:ext>
            </a:extLst>
          </p:cNvPr>
          <p:cNvSpPr txBox="1"/>
          <p:nvPr/>
        </p:nvSpPr>
        <p:spPr>
          <a:xfrm>
            <a:off x="162042" y="3456132"/>
            <a:ext cx="3056269"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Microsoft 365 Copilot Chat (</a:t>
            </a:r>
            <a:r>
              <a:rPr lang="en-US" sz="1400" dirty="0">
                <a:solidFill>
                  <a:srgbClr val="FFFFFF"/>
                </a:solidFill>
                <a:latin typeface="Segoe UI Semibold" panose="020B0502040204020203" pitchFamily="34" charset="0"/>
                <a:cs typeface="Segoe UI Semibold" panose="020B0502040204020203" pitchFamily="34" charset="0"/>
              </a:rPr>
              <a:t>6</a:t>
            </a:r>
            <a:r>
              <a:rPr lang="en-US" sz="1400" noProof="0" dirty="0">
                <a:solidFill>
                  <a:srgbClr val="FFFFFF"/>
                </a:solidFill>
                <a:latin typeface="Segoe UI Semibold" panose="020B0502040204020203" pitchFamily="34" charset="0"/>
                <a:cs typeface="Segoe UI Semibold" panose="020B0502040204020203" pitchFamily="34" charset="0"/>
              </a:rPr>
              <a:t>)</a:t>
            </a:r>
          </a:p>
        </p:txBody>
      </p:sp>
      <p:sp>
        <p:nvSpPr>
          <p:cNvPr id="47" name="TextBox 46">
            <a:extLst>
              <a:ext uri="{FF2B5EF4-FFF2-40B4-BE49-F238E27FC236}">
                <a16:creationId xmlns:a16="http://schemas.microsoft.com/office/drawing/2014/main" id="{2A617AA6-A65A-42D4-3F70-D789DA3A3764}"/>
              </a:ext>
            </a:extLst>
          </p:cNvPr>
          <p:cNvSpPr txBox="1"/>
          <p:nvPr/>
        </p:nvSpPr>
        <p:spPr>
          <a:xfrm>
            <a:off x="23409" y="3778183"/>
            <a:ext cx="4335623" cy="2246769"/>
          </a:xfrm>
          <a:prstGeom prst="rect">
            <a:avLst/>
          </a:prstGeom>
          <a:noFill/>
        </p:spPr>
        <p:txBody>
          <a:bodyPr wrap="square">
            <a:spAutoFit/>
          </a:bodyPr>
          <a:lstStyle/>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Focus mode in Teams [Web]</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Launch full app from side panes in Copilot Chat [Platform not specified]</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Stay informed with email alerts for scheduled prompts [Web]</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Create new images using reference uploads [Windows, Mac, Web]</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Image generation with multiple aspect ratios [Windows, Mac, Web]</a:t>
            </a:r>
          </a:p>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Inline citations and references in side pane [Web]</a:t>
            </a:r>
            <a:endParaRPr lang="en-US" sz="1400" noProof="0" dirty="0">
              <a:latin typeface="Segoe UI" panose="020B0502040204020203" pitchFamily="34" charset="0"/>
              <a:cs typeface="Segoe UI" panose="020B0502040204020203" pitchFamily="34" charset="0"/>
            </a:endParaRPr>
          </a:p>
        </p:txBody>
      </p:sp>
      <p:sp>
        <p:nvSpPr>
          <p:cNvPr id="90" name="TextBox 89">
            <a:extLst>
              <a:ext uri="{FF2B5EF4-FFF2-40B4-BE49-F238E27FC236}">
                <a16:creationId xmlns:a16="http://schemas.microsoft.com/office/drawing/2014/main" id="{8275A4DA-C521-C53B-E3BC-836C5823BC2D}"/>
              </a:ext>
              <a:ext uri="{C183D7F6-B498-43B3-948B-1728B52AA6E4}">
                <adec:decorative xmlns:adec="http://schemas.microsoft.com/office/drawing/2017/decorative" val="1"/>
              </a:ext>
            </a:extLst>
          </p:cNvPr>
          <p:cNvSpPr txBox="1"/>
          <p:nvPr/>
        </p:nvSpPr>
        <p:spPr>
          <a:xfrm>
            <a:off x="4393481" y="856331"/>
            <a:ext cx="3899939" cy="1619634"/>
          </a:xfrm>
          <a:prstGeom prst="roundRect">
            <a:avLst>
              <a:gd name="adj" fmla="val 578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F4F416FA-884E-8C9C-E932-F8445CEF9419}"/>
              </a:ext>
            </a:extLst>
          </p:cNvPr>
          <p:cNvSpPr txBox="1"/>
          <p:nvPr/>
        </p:nvSpPr>
        <p:spPr>
          <a:xfrm>
            <a:off x="4577186" y="765068"/>
            <a:ext cx="3050566" cy="21885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Microsoft 365 Admin Center (4)</a:t>
            </a:r>
          </a:p>
        </p:txBody>
      </p:sp>
      <p:sp>
        <p:nvSpPr>
          <p:cNvPr id="92" name="TextBox 91">
            <a:extLst>
              <a:ext uri="{FF2B5EF4-FFF2-40B4-BE49-F238E27FC236}">
                <a16:creationId xmlns:a16="http://schemas.microsoft.com/office/drawing/2014/main" id="{1F129027-2AD6-2708-B22A-2254AE3123BE}"/>
              </a:ext>
            </a:extLst>
          </p:cNvPr>
          <p:cNvSpPr txBox="1"/>
          <p:nvPr/>
        </p:nvSpPr>
        <p:spPr>
          <a:xfrm>
            <a:off x="4302107" y="983923"/>
            <a:ext cx="3880918" cy="1384995"/>
          </a:xfrm>
          <a:prstGeom prst="rect">
            <a:avLst/>
          </a:prstGeom>
          <a:noFill/>
        </p:spPr>
        <p:txBody>
          <a:bodyPr wrap="square">
            <a:spAutoFit/>
          </a:bodyPr>
          <a:lstStyle/>
          <a:p>
            <a:pPr marL="171450" indent="-72000">
              <a:buFont typeface="Arial" panose="020B0604020202020204" pitchFamily="34" charset="0"/>
              <a:buChar char="•"/>
            </a:pPr>
            <a:r>
              <a:rPr lang="en-GB" sz="1400" dirty="0"/>
              <a:t>Harmful content protection toggle [Web]</a:t>
            </a:r>
          </a:p>
          <a:p>
            <a:pPr marL="171450" indent="-72000">
              <a:buFont typeface="Arial" panose="020B0604020202020204" pitchFamily="34" charset="0"/>
              <a:buChar char="•"/>
            </a:pPr>
            <a:r>
              <a:rPr lang="en-GB" sz="1400" dirty="0"/>
              <a:t>Historical Data Upload Support in Organizational Data in Microsoft 365 [Web]</a:t>
            </a:r>
          </a:p>
          <a:p>
            <a:pPr marL="171450" indent="-72000">
              <a:buFont typeface="Arial" panose="020B0604020202020204" pitchFamily="34" charset="0"/>
              <a:buChar char="•"/>
            </a:pPr>
            <a:r>
              <a:rPr lang="en-GB" sz="1400" dirty="0"/>
              <a:t>Manage table list views with security roles [Web]</a:t>
            </a:r>
          </a:p>
          <a:p>
            <a:pPr marL="171450" indent="-72000">
              <a:buFont typeface="Arial" panose="020B0604020202020204" pitchFamily="34" charset="0"/>
              <a:buChar char="•"/>
            </a:pPr>
            <a:r>
              <a:rPr lang="en-GB" sz="1400" dirty="0"/>
              <a:t>Prepurchase capacity packs for chat [Web]</a:t>
            </a:r>
            <a:endParaRPr lang="en-US" sz="1400" noProof="0" dirty="0"/>
          </a:p>
        </p:txBody>
      </p:sp>
      <p:sp>
        <p:nvSpPr>
          <p:cNvPr id="28" name="TextBox 27">
            <a:extLst>
              <a:ext uri="{FF2B5EF4-FFF2-40B4-BE49-F238E27FC236}">
                <a16:creationId xmlns:a16="http://schemas.microsoft.com/office/drawing/2014/main" id="{A5BC21DA-46C5-595F-CDD3-8A333036FDD6}"/>
              </a:ext>
            </a:extLst>
          </p:cNvPr>
          <p:cNvSpPr txBox="1"/>
          <p:nvPr/>
        </p:nvSpPr>
        <p:spPr>
          <a:xfrm>
            <a:off x="4577186" y="2614127"/>
            <a:ext cx="2668050" cy="256475"/>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Microsoft Loop (1)</a:t>
            </a:r>
          </a:p>
        </p:txBody>
      </p:sp>
      <p:sp>
        <p:nvSpPr>
          <p:cNvPr id="35" name="TextBox 34">
            <a:extLst>
              <a:ext uri="{FF2B5EF4-FFF2-40B4-BE49-F238E27FC236}">
                <a16:creationId xmlns:a16="http://schemas.microsoft.com/office/drawing/2014/main" id="{6EADFE9E-8407-0D27-5780-D36C37FDD94A}"/>
              </a:ext>
            </a:extLst>
          </p:cNvPr>
          <p:cNvSpPr txBox="1"/>
          <p:nvPr/>
        </p:nvSpPr>
        <p:spPr>
          <a:xfrm>
            <a:off x="4343451" y="2795216"/>
            <a:ext cx="3955126" cy="523220"/>
          </a:xfrm>
          <a:prstGeom prst="rect">
            <a:avLst/>
          </a:prstGeom>
          <a:noFill/>
        </p:spPr>
        <p:txBody>
          <a:bodyPr wrap="square">
            <a:spAutoFit/>
          </a:bodyPr>
          <a:lstStyle/>
          <a:p>
            <a:pPr marL="171450" indent="-72000">
              <a:buFont typeface="Arial" panose="020B0604020202020204" pitchFamily="34" charset="0"/>
              <a:buChar char="•"/>
            </a:pPr>
            <a:r>
              <a:rPr lang="en-US" sz="1400" dirty="0"/>
              <a:t>New file extension for Copilot pages (.page) [Web]</a:t>
            </a:r>
            <a:endParaRPr lang="en-US" sz="1400" noProof="0" dirty="0"/>
          </a:p>
        </p:txBody>
      </p:sp>
      <p:sp>
        <p:nvSpPr>
          <p:cNvPr id="15" name="TextBox 14">
            <a:extLst>
              <a:ext uri="{FF2B5EF4-FFF2-40B4-BE49-F238E27FC236}">
                <a16:creationId xmlns:a16="http://schemas.microsoft.com/office/drawing/2014/main" id="{ACDA3F10-C9BC-18B1-7D17-BBF876A5527B}"/>
              </a:ext>
              <a:ext uri="{C183D7F6-B498-43B3-948B-1728B52AA6E4}">
                <adec:decorative xmlns:adec="http://schemas.microsoft.com/office/drawing/2017/decorative" val="1"/>
              </a:ext>
            </a:extLst>
          </p:cNvPr>
          <p:cNvSpPr txBox="1"/>
          <p:nvPr/>
        </p:nvSpPr>
        <p:spPr>
          <a:xfrm>
            <a:off x="4393482" y="3564462"/>
            <a:ext cx="3827930" cy="1429585"/>
          </a:xfrm>
          <a:prstGeom prst="roundRect">
            <a:avLst>
              <a:gd name="adj" fmla="val 49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7" name="TextBox 16">
            <a:extLst>
              <a:ext uri="{FF2B5EF4-FFF2-40B4-BE49-F238E27FC236}">
                <a16:creationId xmlns:a16="http://schemas.microsoft.com/office/drawing/2014/main" id="{E6B08246-CBF2-3982-B453-D688B2587018}"/>
              </a:ext>
            </a:extLst>
          </p:cNvPr>
          <p:cNvSpPr txBox="1"/>
          <p:nvPr/>
        </p:nvSpPr>
        <p:spPr>
          <a:xfrm>
            <a:off x="4542781" y="3483728"/>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Planner (3)</a:t>
            </a:r>
          </a:p>
        </p:txBody>
      </p:sp>
      <p:sp>
        <p:nvSpPr>
          <p:cNvPr id="19" name="TextBox 18">
            <a:extLst>
              <a:ext uri="{FF2B5EF4-FFF2-40B4-BE49-F238E27FC236}">
                <a16:creationId xmlns:a16="http://schemas.microsoft.com/office/drawing/2014/main" id="{C40653CA-6040-FAA2-3C8C-182C98482606}"/>
              </a:ext>
            </a:extLst>
          </p:cNvPr>
          <p:cNvSpPr txBox="1"/>
          <p:nvPr/>
        </p:nvSpPr>
        <p:spPr>
          <a:xfrm>
            <a:off x="4309246" y="3701722"/>
            <a:ext cx="3955126" cy="1169551"/>
          </a:xfrm>
          <a:prstGeom prst="rect">
            <a:avLst/>
          </a:prstGeom>
          <a:noFill/>
        </p:spPr>
        <p:txBody>
          <a:bodyPr wrap="square">
            <a:spAutoFit/>
          </a:bodyPr>
          <a:lstStyle/>
          <a:p>
            <a:pPr marL="171450" indent="-72000">
              <a:buFont typeface="Arial" panose="020B0604020202020204" pitchFamily="34" charset="0"/>
              <a:buChar char="•"/>
            </a:pPr>
            <a:r>
              <a:rPr lang="en-GB" sz="1400" dirty="0"/>
              <a:t>Copilot faster with new Planner button [Web]</a:t>
            </a:r>
          </a:p>
          <a:p>
            <a:pPr marL="171450" indent="-72000">
              <a:buFont typeface="Arial" panose="020B0604020202020204" pitchFamily="34" charset="0"/>
              <a:buChar char="•"/>
            </a:pPr>
            <a:r>
              <a:rPr lang="en-GB" sz="1400" dirty="0"/>
              <a:t>Get a project manager agent in all premium plans [Windows, Web]</a:t>
            </a:r>
          </a:p>
          <a:p>
            <a:pPr marL="171450" indent="-72000">
              <a:buFont typeface="Arial" panose="020B0604020202020204" pitchFamily="34" charset="0"/>
              <a:buChar char="•"/>
            </a:pPr>
            <a:r>
              <a:rPr lang="en-GB" sz="1400" dirty="0"/>
              <a:t>Get task recommendations grounded in real‑time web data [Web]</a:t>
            </a:r>
            <a:endParaRPr lang="en-US" sz="1400" noProof="0" dirty="0"/>
          </a:p>
        </p:txBody>
      </p:sp>
      <p:sp>
        <p:nvSpPr>
          <p:cNvPr id="4" name="TextBox 3">
            <a:extLst>
              <a:ext uri="{FF2B5EF4-FFF2-40B4-BE49-F238E27FC236}">
                <a16:creationId xmlns:a16="http://schemas.microsoft.com/office/drawing/2014/main" id="{B80DA6F3-318B-A462-282D-2A92105F8077}"/>
              </a:ext>
              <a:ext uri="{C183D7F6-B498-43B3-948B-1728B52AA6E4}">
                <adec:decorative xmlns:adec="http://schemas.microsoft.com/office/drawing/2017/decorative" val="1"/>
              </a:ext>
            </a:extLst>
          </p:cNvPr>
          <p:cNvSpPr txBox="1"/>
          <p:nvPr/>
        </p:nvSpPr>
        <p:spPr>
          <a:xfrm>
            <a:off x="4387313" y="5250804"/>
            <a:ext cx="3827930" cy="1262758"/>
          </a:xfrm>
          <a:prstGeom prst="roundRect">
            <a:avLst>
              <a:gd name="adj" fmla="val 995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5" name="TextBox 4">
            <a:extLst>
              <a:ext uri="{FF2B5EF4-FFF2-40B4-BE49-F238E27FC236}">
                <a16:creationId xmlns:a16="http://schemas.microsoft.com/office/drawing/2014/main" id="{FA3A0790-2FFB-DD28-BF94-5245EB98A211}"/>
              </a:ext>
            </a:extLst>
          </p:cNvPr>
          <p:cNvSpPr txBox="1"/>
          <p:nvPr/>
        </p:nvSpPr>
        <p:spPr>
          <a:xfrm>
            <a:off x="4577879" y="5134796"/>
            <a:ext cx="2317707" cy="22206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Outlook (1)</a:t>
            </a:r>
          </a:p>
        </p:txBody>
      </p:sp>
      <p:sp>
        <p:nvSpPr>
          <p:cNvPr id="6" name="TextBox 5">
            <a:extLst>
              <a:ext uri="{FF2B5EF4-FFF2-40B4-BE49-F238E27FC236}">
                <a16:creationId xmlns:a16="http://schemas.microsoft.com/office/drawing/2014/main" id="{54BE58A4-9E82-BEFF-73B7-6C7E25E375AF}"/>
              </a:ext>
            </a:extLst>
          </p:cNvPr>
          <p:cNvSpPr txBox="1"/>
          <p:nvPr/>
        </p:nvSpPr>
        <p:spPr>
          <a:xfrm>
            <a:off x="4331325" y="5372958"/>
            <a:ext cx="3752184" cy="738664"/>
          </a:xfrm>
          <a:prstGeom prst="rect">
            <a:avLst/>
          </a:prstGeom>
          <a:noFill/>
        </p:spPr>
        <p:txBody>
          <a:bodyPr wrap="square">
            <a:spAutoFit/>
          </a:bodyPr>
          <a:lstStyle/>
          <a:p>
            <a:pPr marL="171450" indent="-72000">
              <a:buFont typeface="Arial" panose="020B0604020202020204" pitchFamily="34" charset="0"/>
              <a:buChar char="•"/>
            </a:pPr>
            <a:r>
              <a:rPr lang="en-GB" sz="1400" dirty="0"/>
              <a:t>Expanded coverage and improvements to Preparing for Meetings with Copilot [Windows, Web]</a:t>
            </a:r>
            <a:endParaRPr lang="en-US" sz="1400" noProof="0" dirty="0"/>
          </a:p>
        </p:txBody>
      </p:sp>
      <p:sp>
        <p:nvSpPr>
          <p:cNvPr id="73" name="TextBox 72">
            <a:extLst>
              <a:ext uri="{FF2B5EF4-FFF2-40B4-BE49-F238E27FC236}">
                <a16:creationId xmlns:a16="http://schemas.microsoft.com/office/drawing/2014/main" id="{96977703-4B75-A6ED-918C-073EC4C774E7}"/>
              </a:ext>
              <a:ext uri="{C183D7F6-B498-43B3-948B-1728B52AA6E4}">
                <adec:decorative xmlns:adec="http://schemas.microsoft.com/office/drawing/2017/decorative" val="1"/>
              </a:ext>
            </a:extLst>
          </p:cNvPr>
          <p:cNvSpPr txBox="1"/>
          <p:nvPr/>
        </p:nvSpPr>
        <p:spPr>
          <a:xfrm>
            <a:off x="8407628" y="899387"/>
            <a:ext cx="3616627" cy="1561383"/>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065EB70D-3098-FB05-5427-2363D6BC4B02}"/>
              </a:ext>
            </a:extLst>
          </p:cNvPr>
          <p:cNvSpPr txBox="1"/>
          <p:nvPr/>
        </p:nvSpPr>
        <p:spPr>
          <a:xfrm>
            <a:off x="8495169" y="762541"/>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PowerPoint (2)</a:t>
            </a:r>
          </a:p>
        </p:txBody>
      </p:sp>
      <p:sp>
        <p:nvSpPr>
          <p:cNvPr id="75" name="TextBox 74">
            <a:extLst>
              <a:ext uri="{FF2B5EF4-FFF2-40B4-BE49-F238E27FC236}">
                <a16:creationId xmlns:a16="http://schemas.microsoft.com/office/drawing/2014/main" id="{93BF0827-5384-AB0E-5F0E-07723F309359}"/>
              </a:ext>
            </a:extLst>
          </p:cNvPr>
          <p:cNvSpPr txBox="1"/>
          <p:nvPr/>
        </p:nvSpPr>
        <p:spPr>
          <a:xfrm>
            <a:off x="8290402" y="969362"/>
            <a:ext cx="3733853" cy="954107"/>
          </a:xfrm>
          <a:prstGeom prst="rect">
            <a:avLst/>
          </a:prstGeom>
          <a:noFill/>
        </p:spPr>
        <p:txBody>
          <a:bodyPr wrap="square">
            <a:spAutoFit/>
          </a:bodyPr>
          <a:lstStyle/>
          <a:p>
            <a:pPr marL="171450" indent="-72000">
              <a:buFont typeface="Arial" panose="020B0604020202020204" pitchFamily="34" charset="0"/>
              <a:buChar char="•"/>
            </a:pPr>
            <a:r>
              <a:rPr lang="en-GB" sz="1400" dirty="0"/>
              <a:t>On‑canvas experience for generating speaker notes [Mac, Web, iOS]</a:t>
            </a:r>
          </a:p>
          <a:p>
            <a:pPr marL="171450" indent="-72000">
              <a:buFont typeface="Arial" panose="020B0604020202020204" pitchFamily="34" charset="0"/>
              <a:buChar char="•"/>
            </a:pPr>
            <a:r>
              <a:rPr lang="en-GB" sz="1400" dirty="0"/>
              <a:t>On‑canvas experience for translating presentations [Mac, Web, iOS]</a:t>
            </a:r>
            <a:endParaRPr lang="en-US" sz="1400" noProof="0" dirty="0"/>
          </a:p>
        </p:txBody>
      </p:sp>
      <p:grpSp>
        <p:nvGrpSpPr>
          <p:cNvPr id="96" name="Group 95">
            <a:extLst>
              <a:ext uri="{FF2B5EF4-FFF2-40B4-BE49-F238E27FC236}">
                <a16:creationId xmlns:a16="http://schemas.microsoft.com/office/drawing/2014/main" id="{5AA94DDE-E2AB-4C2C-EEC0-CDAF246B3F94}"/>
              </a:ext>
              <a:ext uri="{C183D7F6-B498-43B3-948B-1728B52AA6E4}">
                <adec:decorative xmlns:adec="http://schemas.microsoft.com/office/drawing/2017/decorative" val="1"/>
              </a:ext>
            </a:extLst>
          </p:cNvPr>
          <p:cNvGrpSpPr/>
          <p:nvPr/>
        </p:nvGrpSpPr>
        <p:grpSpPr>
          <a:xfrm>
            <a:off x="10814378" y="499"/>
            <a:ext cx="1377614" cy="1219186"/>
            <a:chOff x="10404657" y="488"/>
            <a:chExt cx="1786476" cy="1955102"/>
          </a:xfrm>
          <a:solidFill>
            <a:srgbClr val="727372"/>
          </a:solidFill>
        </p:grpSpPr>
        <p:sp>
          <p:nvSpPr>
            <p:cNvPr id="97" name="Diagonal Stripe 96">
              <a:extLst>
                <a:ext uri="{FF2B5EF4-FFF2-40B4-BE49-F238E27FC236}">
                  <a16:creationId xmlns:a16="http://schemas.microsoft.com/office/drawing/2014/main" id="{5707A70F-E793-E703-701C-3F906A30EF8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08652F85-4F06-65B5-0902-787633462909}"/>
                </a:ext>
              </a:extLst>
            </p:cNvPr>
            <p:cNvSpPr txBox="1"/>
            <p:nvPr/>
          </p:nvSpPr>
          <p:spPr>
            <a:xfrm rot="2502686">
              <a:off x="10841251" y="609465"/>
              <a:ext cx="1337722"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5</a:t>
              </a:r>
              <a:r>
                <a:rPr lang="en-US" sz="1100" kern="0" spc="-71" baseline="30000" noProof="0" dirty="0" err="1">
                  <a:solidFill>
                    <a:srgbClr val="5C5AD4"/>
                  </a:solidFill>
                  <a:latin typeface="Segoe UI Semibold"/>
                </a:rPr>
                <a:t>th</a:t>
              </a:r>
              <a:r>
                <a:rPr lang="en-US" sz="1100" kern="0" spc="-71" noProof="0" dirty="0">
                  <a:solidFill>
                    <a:srgbClr val="5C5AD4"/>
                  </a:solidFill>
                  <a:latin typeface="Segoe UI Semibold"/>
                </a:rPr>
                <a:t> Nov</a:t>
              </a:r>
              <a:r>
                <a:rPr kumimoji="0" lang="en-US" sz="1100" b="0" i="0" u="none" strike="noStrike" kern="0" cap="none" spc="-71" normalizeH="0" baseline="0" noProof="0" dirty="0">
                  <a:ln>
                    <a:noFill/>
                  </a:ln>
                  <a:solidFill>
                    <a:srgbClr val="5C5AD4"/>
                  </a:solidFill>
                  <a:effectLst/>
                  <a:uLnTx/>
                  <a:uFillTx/>
                  <a:latin typeface="Segoe UI Semibold"/>
                </a:rPr>
                <a:t> 2025</a:t>
              </a:r>
            </a:p>
          </p:txBody>
        </p:sp>
      </p:grpSp>
      <p:sp>
        <p:nvSpPr>
          <p:cNvPr id="9" name="TextBox 8">
            <a:extLst>
              <a:ext uri="{FF2B5EF4-FFF2-40B4-BE49-F238E27FC236}">
                <a16:creationId xmlns:a16="http://schemas.microsoft.com/office/drawing/2014/main" id="{333D2031-0096-46CF-8532-1A40AD32447C}"/>
              </a:ext>
              <a:ext uri="{C183D7F6-B498-43B3-948B-1728B52AA6E4}">
                <adec:decorative xmlns:adec="http://schemas.microsoft.com/office/drawing/2017/decorative" val="1"/>
              </a:ext>
            </a:extLst>
          </p:cNvPr>
          <p:cNvSpPr txBox="1"/>
          <p:nvPr/>
        </p:nvSpPr>
        <p:spPr>
          <a:xfrm>
            <a:off x="8196793" y="6652930"/>
            <a:ext cx="4169638" cy="230832"/>
          </a:xfrm>
          <a:prstGeom prst="rect">
            <a:avLst/>
          </a:prstGeom>
          <a:noFill/>
        </p:spPr>
        <p:txBody>
          <a:bodyPr wrap="square">
            <a:spAutoFit/>
          </a:bodyPr>
          <a:lstStyle/>
          <a:p>
            <a:r>
              <a:rPr lang="en-US" sz="900" b="1" i="1" dirty="0">
                <a:solidFill>
                  <a:schemeClr val="bg1"/>
                </a:solidFill>
                <a:latin typeface="Segoe UI" panose="020B0502040204020203" pitchFamily="34" charset="0"/>
              </a:rPr>
              <a:t>26</a:t>
            </a:r>
            <a:r>
              <a:rPr lang="en-US" sz="900" b="1" i="1" noProof="0" dirty="0">
                <a:solidFill>
                  <a:schemeClr val="bg1"/>
                </a:solidFill>
                <a:effectLst/>
                <a:latin typeface="Segoe UI" panose="020B0502040204020203" pitchFamily="34" charset="0"/>
              </a:rPr>
              <a:t> Updates released between </a:t>
            </a:r>
            <a:r>
              <a:rPr lang="en-GB" sz="900" b="1" i="1" noProof="0" dirty="0">
                <a:solidFill>
                  <a:schemeClr val="bg1"/>
                </a:solidFill>
                <a:effectLst/>
                <a:latin typeface="Segoe UI" panose="020B0502040204020203" pitchFamily="34" charset="0"/>
              </a:rPr>
              <a:t>September 30, 2025 and October 28,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A93CC802-4C9D-DA01-F49C-E3A050FF24B4}"/>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78" name="TextBox 77">
            <a:extLst>
              <a:ext uri="{FF2B5EF4-FFF2-40B4-BE49-F238E27FC236}">
                <a16:creationId xmlns:a16="http://schemas.microsoft.com/office/drawing/2014/main" id="{598722A8-6CF5-01D8-2A8C-A92B52072EDA}"/>
              </a:ext>
              <a:ext uri="{C183D7F6-B498-43B3-948B-1728B52AA6E4}">
                <adec:decorative xmlns:adec="http://schemas.microsoft.com/office/drawing/2017/decorative" val="1"/>
              </a:ext>
            </a:extLst>
          </p:cNvPr>
          <p:cNvSpPr txBox="1"/>
          <p:nvPr/>
        </p:nvSpPr>
        <p:spPr>
          <a:xfrm>
            <a:off x="8402847" y="2721990"/>
            <a:ext cx="3627111" cy="842471"/>
          </a:xfrm>
          <a:prstGeom prst="roundRect">
            <a:avLst>
              <a:gd name="adj" fmla="val 550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6" name="TextBox 35">
            <a:extLst>
              <a:ext uri="{FF2B5EF4-FFF2-40B4-BE49-F238E27FC236}">
                <a16:creationId xmlns:a16="http://schemas.microsoft.com/office/drawing/2014/main" id="{220DFC6F-AC15-84C9-6D87-C17ED20BB1DB}"/>
              </a:ext>
              <a:ext uri="{C183D7F6-B498-43B3-948B-1728B52AA6E4}">
                <adec:decorative xmlns:adec="http://schemas.microsoft.com/office/drawing/2017/decorative" val="1"/>
              </a:ext>
            </a:extLst>
          </p:cNvPr>
          <p:cNvSpPr txBox="1"/>
          <p:nvPr/>
        </p:nvSpPr>
        <p:spPr>
          <a:xfrm>
            <a:off x="8407629" y="3754268"/>
            <a:ext cx="3616626" cy="896381"/>
          </a:xfrm>
          <a:prstGeom prst="roundRect">
            <a:avLst>
              <a:gd name="adj" fmla="val 767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9" name="TextBox 78">
            <a:extLst>
              <a:ext uri="{FF2B5EF4-FFF2-40B4-BE49-F238E27FC236}">
                <a16:creationId xmlns:a16="http://schemas.microsoft.com/office/drawing/2014/main" id="{0987CEFC-9CCB-5DDE-CFB2-5AAD81146EF5}"/>
              </a:ext>
            </a:extLst>
          </p:cNvPr>
          <p:cNvSpPr txBox="1"/>
          <p:nvPr/>
        </p:nvSpPr>
        <p:spPr>
          <a:xfrm>
            <a:off x="8495243" y="2610390"/>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Microsoft Teams (2)</a:t>
            </a:r>
          </a:p>
        </p:txBody>
      </p:sp>
      <p:sp>
        <p:nvSpPr>
          <p:cNvPr id="80" name="TextBox 79">
            <a:extLst>
              <a:ext uri="{FF2B5EF4-FFF2-40B4-BE49-F238E27FC236}">
                <a16:creationId xmlns:a16="http://schemas.microsoft.com/office/drawing/2014/main" id="{C5A2F8A8-DAD2-8FD2-5CD8-830793DF1C7F}"/>
              </a:ext>
            </a:extLst>
          </p:cNvPr>
          <p:cNvSpPr txBox="1"/>
          <p:nvPr/>
        </p:nvSpPr>
        <p:spPr>
          <a:xfrm>
            <a:off x="8303642" y="2838796"/>
            <a:ext cx="3801127" cy="738664"/>
          </a:xfrm>
          <a:prstGeom prst="rect">
            <a:avLst/>
          </a:prstGeom>
          <a:noFill/>
        </p:spPr>
        <p:txBody>
          <a:bodyPr wrap="square">
            <a:spAutoFit/>
          </a:bodyPr>
          <a:lstStyle/>
          <a:p>
            <a:pPr marL="171450" indent="-72000">
              <a:buFont typeface="Arial" panose="020B0604020202020204" pitchFamily="34" charset="0"/>
              <a:buChar char="•"/>
            </a:pPr>
            <a:r>
              <a:rPr lang="en-GB" sz="1400" dirty="0"/>
              <a:t>Teams chats in ContextIQ [Web]</a:t>
            </a:r>
          </a:p>
          <a:p>
            <a:pPr marL="171450" indent="-72000">
              <a:buFont typeface="Arial" panose="020B0604020202020204" pitchFamily="34" charset="0"/>
              <a:buChar char="•"/>
            </a:pPr>
            <a:r>
              <a:rPr lang="en-GB" sz="1400" dirty="0"/>
              <a:t>Use Copilot in a call without recording or transcribing [Windows, Mac]</a:t>
            </a:r>
            <a:endParaRPr lang="en-US" sz="1400" noProof="0" dirty="0"/>
          </a:p>
        </p:txBody>
      </p:sp>
      <p:sp>
        <p:nvSpPr>
          <p:cNvPr id="39" name="TextBox 38">
            <a:extLst>
              <a:ext uri="{FF2B5EF4-FFF2-40B4-BE49-F238E27FC236}">
                <a16:creationId xmlns:a16="http://schemas.microsoft.com/office/drawing/2014/main" id="{36C7FD0E-EB49-4259-744A-D7626B7F88DE}"/>
              </a:ext>
            </a:extLst>
          </p:cNvPr>
          <p:cNvSpPr txBox="1"/>
          <p:nvPr/>
        </p:nvSpPr>
        <p:spPr>
          <a:xfrm>
            <a:off x="8494476" y="3663640"/>
            <a:ext cx="2731005" cy="26365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Viva </a:t>
            </a:r>
            <a:r>
              <a:rPr lang="en-US" sz="1400" dirty="0">
                <a:solidFill>
                  <a:srgbClr val="FFFFFF"/>
                </a:solidFill>
                <a:latin typeface="Segoe UI Semibold" panose="020B0502040204020203" pitchFamily="34" charset="0"/>
                <a:cs typeface="Segoe UI Semibold" panose="020B0502040204020203" pitchFamily="34" charset="0"/>
              </a:rPr>
              <a:t>Learning</a:t>
            </a:r>
            <a:r>
              <a:rPr lang="en-US" sz="1400" noProof="0" dirty="0">
                <a:solidFill>
                  <a:srgbClr val="FFFFFF"/>
                </a:solidFill>
                <a:latin typeface="Segoe UI Semibold" panose="020B0502040204020203" pitchFamily="34" charset="0"/>
                <a:cs typeface="Segoe UI Semibold" panose="020B0502040204020203" pitchFamily="34" charset="0"/>
              </a:rPr>
              <a:t> (1)</a:t>
            </a:r>
          </a:p>
        </p:txBody>
      </p:sp>
      <p:sp>
        <p:nvSpPr>
          <p:cNvPr id="40" name="TextBox 39">
            <a:extLst>
              <a:ext uri="{FF2B5EF4-FFF2-40B4-BE49-F238E27FC236}">
                <a16:creationId xmlns:a16="http://schemas.microsoft.com/office/drawing/2014/main" id="{06D6DD6D-BC59-91AB-41DE-EF3F82A064D6}"/>
              </a:ext>
            </a:extLst>
          </p:cNvPr>
          <p:cNvSpPr txBox="1"/>
          <p:nvPr/>
        </p:nvSpPr>
        <p:spPr>
          <a:xfrm>
            <a:off x="8328759" y="3908003"/>
            <a:ext cx="3955126" cy="738664"/>
          </a:xfrm>
          <a:prstGeom prst="rect">
            <a:avLst/>
          </a:prstGeom>
          <a:noFill/>
        </p:spPr>
        <p:txBody>
          <a:bodyPr wrap="square">
            <a:spAutoFit/>
          </a:bodyPr>
          <a:lstStyle/>
          <a:p>
            <a:pPr marL="171450" indent="-72000">
              <a:buFont typeface="Arial" panose="020B0604020202020204" pitchFamily="34" charset="0"/>
              <a:buChar char="•"/>
            </a:pPr>
            <a:r>
              <a:rPr lang="en-GB" sz="1400" dirty="0"/>
              <a:t>Providing users with notifications about Copilot Academy in Teams [Platform not specified]</a:t>
            </a:r>
            <a:endParaRPr lang="en-US" sz="1400" noProof="0" dirty="0"/>
          </a:p>
        </p:txBody>
      </p:sp>
      <p:sp>
        <p:nvSpPr>
          <p:cNvPr id="23" name="TextBox 22">
            <a:extLst>
              <a:ext uri="{FF2B5EF4-FFF2-40B4-BE49-F238E27FC236}">
                <a16:creationId xmlns:a16="http://schemas.microsoft.com/office/drawing/2014/main" id="{ABE146C1-3000-4310-1331-44D789E0BF97}"/>
              </a:ext>
              <a:ext uri="{C183D7F6-B498-43B3-948B-1728B52AA6E4}">
                <adec:decorative xmlns:adec="http://schemas.microsoft.com/office/drawing/2017/decorative" val="1"/>
              </a:ext>
            </a:extLst>
          </p:cNvPr>
          <p:cNvSpPr txBox="1"/>
          <p:nvPr/>
        </p:nvSpPr>
        <p:spPr>
          <a:xfrm>
            <a:off x="8402628" y="4903913"/>
            <a:ext cx="3621627" cy="683828"/>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911158DD-C308-F4DD-67B7-2B69389C72C8}"/>
              </a:ext>
            </a:extLst>
          </p:cNvPr>
          <p:cNvSpPr txBox="1"/>
          <p:nvPr/>
        </p:nvSpPr>
        <p:spPr>
          <a:xfrm>
            <a:off x="8500314" y="4832304"/>
            <a:ext cx="2317707" cy="23786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Viva Insights (1)</a:t>
            </a:r>
          </a:p>
        </p:txBody>
      </p:sp>
      <p:sp>
        <p:nvSpPr>
          <p:cNvPr id="25" name="TextBox 24">
            <a:extLst>
              <a:ext uri="{FF2B5EF4-FFF2-40B4-BE49-F238E27FC236}">
                <a16:creationId xmlns:a16="http://schemas.microsoft.com/office/drawing/2014/main" id="{9F13706E-F8F2-F150-1270-3592FBBC6C7F}"/>
              </a:ext>
            </a:extLst>
          </p:cNvPr>
          <p:cNvSpPr txBox="1"/>
          <p:nvPr/>
        </p:nvSpPr>
        <p:spPr>
          <a:xfrm>
            <a:off x="8328248" y="5067346"/>
            <a:ext cx="3621627" cy="523220"/>
          </a:xfrm>
          <a:prstGeom prst="rect">
            <a:avLst/>
          </a:prstGeom>
          <a:noFill/>
        </p:spPr>
        <p:txBody>
          <a:bodyPr wrap="square">
            <a:spAutoFit/>
          </a:bodyPr>
          <a:lstStyle>
            <a:defPPr>
              <a:defRPr lang="en-US"/>
            </a:defPPr>
            <a:lvl1pPr marL="171450" indent="-72000">
              <a:buFont typeface="Arial" panose="020B0604020202020204" pitchFamily="34" charset="0"/>
              <a:buChar char="•"/>
              <a:defRPr sz="1000"/>
            </a:lvl1pPr>
          </a:lstStyle>
          <a:p>
            <a:r>
              <a:rPr lang="en-GB" sz="1400" dirty="0"/>
              <a:t>Weekly user insights in Copilot Studio agent reports [Windows, Mac, Web]</a:t>
            </a:r>
            <a:endParaRPr lang="en-US" sz="1400" noProof="0" dirty="0"/>
          </a:p>
        </p:txBody>
      </p:sp>
      <p:sp>
        <p:nvSpPr>
          <p:cNvPr id="84" name="TextBox 83">
            <a:extLst>
              <a:ext uri="{FF2B5EF4-FFF2-40B4-BE49-F238E27FC236}">
                <a16:creationId xmlns:a16="http://schemas.microsoft.com/office/drawing/2014/main" id="{6E09D629-7638-AF68-00F7-F4776FB5439D}"/>
              </a:ext>
              <a:ext uri="{C183D7F6-B498-43B3-948B-1728B52AA6E4}">
                <adec:decorative xmlns:adec="http://schemas.microsoft.com/office/drawing/2017/decorative" val="1"/>
              </a:ext>
            </a:extLst>
          </p:cNvPr>
          <p:cNvSpPr txBox="1"/>
          <p:nvPr/>
        </p:nvSpPr>
        <p:spPr>
          <a:xfrm>
            <a:off x="8373384" y="5806241"/>
            <a:ext cx="3650872" cy="707321"/>
          </a:xfrm>
          <a:prstGeom prst="roundRect">
            <a:avLst>
              <a:gd name="adj" fmla="val 6195"/>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85" name="TextBox 84">
            <a:extLst>
              <a:ext uri="{FF2B5EF4-FFF2-40B4-BE49-F238E27FC236}">
                <a16:creationId xmlns:a16="http://schemas.microsoft.com/office/drawing/2014/main" id="{0A1F7F2D-4B4D-2DFE-CFDD-A3A885E2F310}"/>
              </a:ext>
            </a:extLst>
          </p:cNvPr>
          <p:cNvSpPr txBox="1"/>
          <p:nvPr/>
        </p:nvSpPr>
        <p:spPr>
          <a:xfrm>
            <a:off x="8436005" y="5709569"/>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dirty="0">
                <a:solidFill>
                  <a:srgbClr val="FFFFFF"/>
                </a:solidFill>
                <a:latin typeface="Segoe UI Semibold" panose="020B0502040204020203" pitchFamily="34" charset="0"/>
                <a:cs typeface="Segoe UI Semibold" panose="020B0502040204020203" pitchFamily="34" charset="0"/>
              </a:rPr>
              <a:t>Word (1)</a:t>
            </a:r>
          </a:p>
        </p:txBody>
      </p:sp>
      <p:sp>
        <p:nvSpPr>
          <p:cNvPr id="86" name="TextBox 85">
            <a:extLst>
              <a:ext uri="{FF2B5EF4-FFF2-40B4-BE49-F238E27FC236}">
                <a16:creationId xmlns:a16="http://schemas.microsoft.com/office/drawing/2014/main" id="{F73104ED-E697-65B4-995F-F2C676B199FD}"/>
              </a:ext>
            </a:extLst>
          </p:cNvPr>
          <p:cNvSpPr txBox="1"/>
          <p:nvPr/>
        </p:nvSpPr>
        <p:spPr>
          <a:xfrm>
            <a:off x="8290402" y="5908601"/>
            <a:ext cx="4086476" cy="523220"/>
          </a:xfrm>
          <a:prstGeom prst="rect">
            <a:avLst/>
          </a:prstGeom>
          <a:noFill/>
        </p:spPr>
        <p:txBody>
          <a:bodyPr wrap="square">
            <a:spAutoFit/>
          </a:bodyPr>
          <a:lstStyle/>
          <a:p>
            <a:pPr marL="171450" indent="-72000">
              <a:buFont typeface="Arial" panose="020B0604020202020204" pitchFamily="34" charset="0"/>
              <a:buChar char="•"/>
            </a:pPr>
            <a:r>
              <a:rPr lang="en-GB" sz="1400" dirty="0"/>
              <a:t>Instantly get helpful options from Copilot [Mac]</a:t>
            </a:r>
            <a:endParaRPr lang="en-US" sz="1400" noProof="0" dirty="0"/>
          </a:p>
        </p:txBody>
      </p:sp>
    </p:spTree>
    <p:extLst>
      <p:ext uri="{BB962C8B-B14F-4D97-AF65-F5344CB8AC3E}">
        <p14:creationId xmlns:p14="http://schemas.microsoft.com/office/powerpoint/2010/main" val="2794372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4.58333E-6 4.81481E-6 L -4.58333E-6 0.03541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42" presetClass="path" presetSubtype="0" decel="100000" fill="hold" grpId="1" nodeType="withEffect">
                                  <p:stCondLst>
                                    <p:cond delay="0"/>
                                  </p:stCondLst>
                                  <p:childTnLst>
                                    <p:animMotion origin="layout" path="M -8.33333E-7 -3.33333E-6 L -8.33333E-7 0.03542 " pathEditMode="relative" rAng="0" ptsTypes="AA">
                                      <p:cBhvr>
                                        <p:cTn id="33" dur="700" spd="-100000" fill="hold"/>
                                        <p:tgtEl>
                                          <p:spTgt spid="34"/>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ppt_x"/>
                                          </p:val>
                                        </p:tav>
                                        <p:tav tm="100000">
                                          <p:val>
                                            <p:strVal val="#ppt_x"/>
                                          </p:val>
                                        </p:tav>
                                      </p:tavLst>
                                    </p:anim>
                                    <p:anim calcmode="lin" valueType="num">
                                      <p:cBhvr additive="base">
                                        <p:cTn id="43" dur="500" fill="hold"/>
                                        <p:tgtEl>
                                          <p:spTgt spid="47"/>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42" presetClass="path" presetSubtype="0" decel="100000" fill="hold" grpId="1" nodeType="withEffect">
                                  <p:stCondLst>
                                    <p:cond delay="0"/>
                                  </p:stCondLst>
                                  <p:childTnLst>
                                    <p:animMotion origin="layout" path="M -8.33333E-7 -4.81481E-6 L -8.33333E-7 0.03542 " pathEditMode="relative" rAng="0" ptsTypes="AA">
                                      <p:cBhvr>
                                        <p:cTn id="48" dur="700" spd="-100000" fill="hold"/>
                                        <p:tgtEl>
                                          <p:spTgt spid="45"/>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additive="base">
                                        <p:cTn id="52" dur="500" fill="hold"/>
                                        <p:tgtEl>
                                          <p:spTgt spid="91"/>
                                        </p:tgtEl>
                                        <p:attrNameLst>
                                          <p:attrName>ppt_x</p:attrName>
                                        </p:attrNameLst>
                                      </p:cBhvr>
                                      <p:tavLst>
                                        <p:tav tm="0">
                                          <p:val>
                                            <p:strVal val="#ppt_x"/>
                                          </p:val>
                                        </p:tav>
                                        <p:tav tm="100000">
                                          <p:val>
                                            <p:strVal val="#ppt_x"/>
                                          </p:val>
                                        </p:tav>
                                      </p:tavLst>
                                    </p:anim>
                                    <p:anim calcmode="lin" valueType="num">
                                      <p:cBhvr additive="base">
                                        <p:cTn id="53" dur="500" fill="hold"/>
                                        <p:tgtEl>
                                          <p:spTgt spid="91"/>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fill="hold"/>
                                        <p:tgtEl>
                                          <p:spTgt spid="92"/>
                                        </p:tgtEl>
                                        <p:attrNameLst>
                                          <p:attrName>ppt_x</p:attrName>
                                        </p:attrNameLst>
                                      </p:cBhvr>
                                      <p:tavLst>
                                        <p:tav tm="0">
                                          <p:val>
                                            <p:strVal val="#ppt_x"/>
                                          </p:val>
                                        </p:tav>
                                        <p:tav tm="100000">
                                          <p:val>
                                            <p:strVal val="#ppt_x"/>
                                          </p:val>
                                        </p:tav>
                                      </p:tavLst>
                                    </p:anim>
                                    <p:anim calcmode="lin" valueType="num">
                                      <p:cBhvr additive="base">
                                        <p:cTn id="58" dur="500" fill="hold"/>
                                        <p:tgtEl>
                                          <p:spTgt spid="92"/>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42" presetClass="path" presetSubtype="0" decel="100000" fill="hold" grpId="1" nodeType="withEffect">
                                  <p:stCondLst>
                                    <p:cond delay="0"/>
                                  </p:stCondLst>
                                  <p:childTnLst>
                                    <p:animMotion origin="layout" path="M -4.16667E-7 2.22222E-6 L -4.16667E-7 0.03541 " pathEditMode="relative" rAng="0" ptsTypes="AA">
                                      <p:cBhvr>
                                        <p:cTn id="63" dur="700" spd="-100000" fill="hold"/>
                                        <p:tgtEl>
                                          <p:spTgt spid="90"/>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42" presetClass="path" presetSubtype="0" decel="100000" fill="hold" grpId="1" nodeType="withEffect">
                                  <p:stCondLst>
                                    <p:cond delay="0"/>
                                  </p:stCondLst>
                                  <p:childTnLst>
                                    <p:animMotion origin="layout" path="M 2.5E-6 -4.07407E-6 L 2.5E-6 0.03542 " pathEditMode="relative" rAng="0" ptsTypes="AA">
                                      <p:cBhvr>
                                        <p:cTn id="73" dur="700" spd="-100000" fill="hold"/>
                                        <p:tgtEl>
                                          <p:spTgt spid="27"/>
                                        </p:tgtEl>
                                        <p:attrNameLst>
                                          <p:attrName>ppt_x</p:attrName>
                                          <p:attrName>ppt_y</p:attrName>
                                        </p:attrNameLst>
                                      </p:cBhvr>
                                      <p:rCtr x="0" y="1759"/>
                                    </p:animMotion>
                                  </p:childTnLst>
                                </p:cTn>
                              </p:par>
                            </p:childTnLst>
                          </p:cTn>
                        </p:par>
                        <p:par>
                          <p:cTn id="74" fill="hold">
                            <p:stCondLst>
                              <p:cond delay="5500"/>
                            </p:stCondLst>
                            <p:childTnLst>
                              <p:par>
                                <p:cTn id="75" presetID="2" presetClass="entr" presetSubtype="4"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1+#ppt_h/2"/>
                                          </p:val>
                                        </p:tav>
                                        <p:tav tm="100000">
                                          <p:val>
                                            <p:strVal val="#ppt_y"/>
                                          </p:val>
                                        </p:tav>
                                      </p:tavLst>
                                    </p:anim>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500" fill="hold"/>
                                        <p:tgtEl>
                                          <p:spTgt spid="17"/>
                                        </p:tgtEl>
                                        <p:attrNameLst>
                                          <p:attrName>ppt_x</p:attrName>
                                        </p:attrNameLst>
                                      </p:cBhvr>
                                      <p:tavLst>
                                        <p:tav tm="0">
                                          <p:val>
                                            <p:strVal val="#ppt_x"/>
                                          </p:val>
                                        </p:tav>
                                        <p:tav tm="100000">
                                          <p:val>
                                            <p:strVal val="#ppt_x"/>
                                          </p:val>
                                        </p:tav>
                                      </p:tavLst>
                                    </p:anim>
                                    <p:anim calcmode="lin" valueType="num">
                                      <p:cBhvr additive="base">
                                        <p:cTn id="83" dur="50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par>
                                <p:cTn id="92" presetID="42" presetClass="path" presetSubtype="0" decel="100000" fill="hold" grpId="1" nodeType="withEffect">
                                  <p:stCondLst>
                                    <p:cond delay="0"/>
                                  </p:stCondLst>
                                  <p:childTnLst>
                                    <p:animMotion origin="layout" path="M 2.29167E-6 7.40741E-7 L 2.29167E-6 0.03542 " pathEditMode="relative" rAng="0" ptsTypes="AA">
                                      <p:cBhvr>
                                        <p:cTn id="93" dur="700" spd="-100000" fill="hold"/>
                                        <p:tgtEl>
                                          <p:spTgt spid="15"/>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par>
                          <p:cTn id="99" fill="hold">
                            <p:stCondLst>
                              <p:cond delay="7700"/>
                            </p:stCondLst>
                            <p:childTnLst>
                              <p:par>
                                <p:cTn id="100" presetID="2" presetClass="entr" presetSubtype="4" fill="hold" grpId="0"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additive="base">
                                        <p:cTn id="102" dur="500" fill="hold"/>
                                        <p:tgtEl>
                                          <p:spTgt spid="6"/>
                                        </p:tgtEl>
                                        <p:attrNameLst>
                                          <p:attrName>ppt_x</p:attrName>
                                        </p:attrNameLst>
                                      </p:cBhvr>
                                      <p:tavLst>
                                        <p:tav tm="0">
                                          <p:val>
                                            <p:strVal val="#ppt_x"/>
                                          </p:val>
                                        </p:tav>
                                        <p:tav tm="100000">
                                          <p:val>
                                            <p:strVal val="#ppt_x"/>
                                          </p:val>
                                        </p:tav>
                                      </p:tavLst>
                                    </p:anim>
                                    <p:anim calcmode="lin" valueType="num">
                                      <p:cBhvr additive="base">
                                        <p:cTn id="103" dur="500" fill="hold"/>
                                        <p:tgtEl>
                                          <p:spTgt spid="6"/>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42" presetClass="path" presetSubtype="0" decel="100000" fill="hold" grpId="1" nodeType="withEffect">
                                  <p:stCondLst>
                                    <p:cond delay="0"/>
                                  </p:stCondLst>
                                  <p:childTnLst>
                                    <p:animMotion origin="layout" path="M 2.29167E-6 4.07407E-6 L 2.29167E-6 0.03541 " pathEditMode="relative" rAng="0" ptsTypes="AA">
                                      <p:cBhvr>
                                        <p:cTn id="108" dur="700" spd="-100000" fill="hold"/>
                                        <p:tgtEl>
                                          <p:spTgt spid="4"/>
                                        </p:tgtEl>
                                        <p:attrNameLst>
                                          <p:attrName>ppt_x</p:attrName>
                                          <p:attrName>ppt_y</p:attrName>
                                        </p:attrNameLst>
                                      </p:cBhvr>
                                      <p:rCtr x="0" y="1759"/>
                                    </p:animMotion>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74"/>
                                        </p:tgtEl>
                                        <p:attrNameLst>
                                          <p:attrName>style.visibility</p:attrName>
                                        </p:attrNameLst>
                                      </p:cBhvr>
                                      <p:to>
                                        <p:strVal val="visible"/>
                                      </p:to>
                                    </p:set>
                                    <p:anim calcmode="lin" valueType="num">
                                      <p:cBhvr additive="base">
                                        <p:cTn id="112" dur="500" fill="hold"/>
                                        <p:tgtEl>
                                          <p:spTgt spid="74"/>
                                        </p:tgtEl>
                                        <p:attrNameLst>
                                          <p:attrName>ppt_x</p:attrName>
                                        </p:attrNameLst>
                                      </p:cBhvr>
                                      <p:tavLst>
                                        <p:tav tm="0">
                                          <p:val>
                                            <p:strVal val="#ppt_x"/>
                                          </p:val>
                                        </p:tav>
                                        <p:tav tm="100000">
                                          <p:val>
                                            <p:strVal val="#ppt_x"/>
                                          </p:val>
                                        </p:tav>
                                      </p:tavLst>
                                    </p:anim>
                                    <p:anim calcmode="lin" valueType="num">
                                      <p:cBhvr additive="base">
                                        <p:cTn id="113" dur="500" fill="hold"/>
                                        <p:tgtEl>
                                          <p:spTgt spid="74"/>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75"/>
                                        </p:tgtEl>
                                        <p:attrNameLst>
                                          <p:attrName>style.visibility</p:attrName>
                                        </p:attrNameLst>
                                      </p:cBhvr>
                                      <p:to>
                                        <p:strVal val="visible"/>
                                      </p:to>
                                    </p:set>
                                    <p:anim calcmode="lin" valueType="num">
                                      <p:cBhvr additive="base">
                                        <p:cTn id="117" dur="500" fill="hold"/>
                                        <p:tgtEl>
                                          <p:spTgt spid="75"/>
                                        </p:tgtEl>
                                        <p:attrNameLst>
                                          <p:attrName>ppt_x</p:attrName>
                                        </p:attrNameLst>
                                      </p:cBhvr>
                                      <p:tavLst>
                                        <p:tav tm="0">
                                          <p:val>
                                            <p:strVal val="#ppt_x"/>
                                          </p:val>
                                        </p:tav>
                                        <p:tav tm="100000">
                                          <p:val>
                                            <p:strVal val="#ppt_x"/>
                                          </p:val>
                                        </p:tav>
                                      </p:tavLst>
                                    </p:anim>
                                    <p:anim calcmode="lin" valueType="num">
                                      <p:cBhvr additive="base">
                                        <p:cTn id="118" dur="500" fill="hold"/>
                                        <p:tgtEl>
                                          <p:spTgt spid="75"/>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42" presetClass="path" presetSubtype="0" decel="100000" fill="hold" grpId="1" nodeType="withEffect">
                                  <p:stCondLst>
                                    <p:cond delay="0"/>
                                  </p:stCondLst>
                                  <p:childTnLst>
                                    <p:animMotion origin="layout" path="M 1.875E-6 7.40741E-7 L 1.875E-6 0.03542 " pathEditMode="relative" rAng="0" ptsTypes="AA">
                                      <p:cBhvr>
                                        <p:cTn id="123" dur="700" spd="-100000" fill="hold"/>
                                        <p:tgtEl>
                                          <p:spTgt spid="73"/>
                                        </p:tgtEl>
                                        <p:attrNameLst>
                                          <p:attrName>ppt_x</p:attrName>
                                          <p:attrName>ppt_y</p:attrName>
                                        </p:attrNameLst>
                                      </p:cBhvr>
                                      <p:rCtr x="0" y="1759"/>
                                    </p:animMotion>
                                  </p:childTnLst>
                                </p:cTn>
                              </p:par>
                            </p:childTnLst>
                          </p:cTn>
                        </p:par>
                        <p:par>
                          <p:cTn id="124" fill="hold">
                            <p:stCondLst>
                              <p:cond delay="9600"/>
                            </p:stCondLst>
                            <p:childTnLst>
                              <p:par>
                                <p:cTn id="125" presetID="2" presetClass="entr" presetSubtype="4" fill="hold" grpId="0" nodeType="afterEffect">
                                  <p:stCondLst>
                                    <p:cond delay="0"/>
                                  </p:stCondLst>
                                  <p:childTnLst>
                                    <p:set>
                                      <p:cBhvr>
                                        <p:cTn id="126" dur="1" fill="hold">
                                          <p:stCondLst>
                                            <p:cond delay="0"/>
                                          </p:stCondLst>
                                        </p:cTn>
                                        <p:tgtEl>
                                          <p:spTgt spid="79"/>
                                        </p:tgtEl>
                                        <p:attrNameLst>
                                          <p:attrName>style.visibility</p:attrName>
                                        </p:attrNameLst>
                                      </p:cBhvr>
                                      <p:to>
                                        <p:strVal val="visible"/>
                                      </p:to>
                                    </p:set>
                                    <p:anim calcmode="lin" valueType="num">
                                      <p:cBhvr additive="base">
                                        <p:cTn id="127" dur="500" fill="hold"/>
                                        <p:tgtEl>
                                          <p:spTgt spid="79"/>
                                        </p:tgtEl>
                                        <p:attrNameLst>
                                          <p:attrName>ppt_x</p:attrName>
                                        </p:attrNameLst>
                                      </p:cBhvr>
                                      <p:tavLst>
                                        <p:tav tm="0">
                                          <p:val>
                                            <p:strVal val="#ppt_x"/>
                                          </p:val>
                                        </p:tav>
                                        <p:tav tm="100000">
                                          <p:val>
                                            <p:strVal val="#ppt_x"/>
                                          </p:val>
                                        </p:tav>
                                      </p:tavLst>
                                    </p:anim>
                                    <p:anim calcmode="lin" valueType="num">
                                      <p:cBhvr additive="base">
                                        <p:cTn id="128" dur="500" fill="hold"/>
                                        <p:tgtEl>
                                          <p:spTgt spid="79"/>
                                        </p:tgtEl>
                                        <p:attrNameLst>
                                          <p:attrName>ppt_y</p:attrName>
                                        </p:attrNameLst>
                                      </p:cBhvr>
                                      <p:tavLst>
                                        <p:tav tm="0">
                                          <p:val>
                                            <p:strVal val="1+#ppt_h/2"/>
                                          </p:val>
                                        </p:tav>
                                        <p:tav tm="100000">
                                          <p:val>
                                            <p:strVal val="#ppt_y"/>
                                          </p:val>
                                        </p:tav>
                                      </p:tavLst>
                                    </p:anim>
                                  </p:childTnLst>
                                </p:cTn>
                              </p:par>
                            </p:childTnLst>
                          </p:cTn>
                        </p:par>
                        <p:par>
                          <p:cTn id="129" fill="hold">
                            <p:stCondLst>
                              <p:cond delay="10100"/>
                            </p:stCondLst>
                            <p:childTnLst>
                              <p:par>
                                <p:cTn id="130" presetID="2" presetClass="entr" presetSubtype="4" fill="hold" grpId="0" nodeType="afterEffect">
                                  <p:stCondLst>
                                    <p:cond delay="0"/>
                                  </p:stCondLst>
                                  <p:childTnLst>
                                    <p:set>
                                      <p:cBhvr>
                                        <p:cTn id="131" dur="1" fill="hold">
                                          <p:stCondLst>
                                            <p:cond delay="0"/>
                                          </p:stCondLst>
                                        </p:cTn>
                                        <p:tgtEl>
                                          <p:spTgt spid="80"/>
                                        </p:tgtEl>
                                        <p:attrNameLst>
                                          <p:attrName>style.visibility</p:attrName>
                                        </p:attrNameLst>
                                      </p:cBhvr>
                                      <p:to>
                                        <p:strVal val="visible"/>
                                      </p:to>
                                    </p:set>
                                    <p:anim calcmode="lin" valueType="num">
                                      <p:cBhvr additive="base">
                                        <p:cTn id="132" dur="500" fill="hold"/>
                                        <p:tgtEl>
                                          <p:spTgt spid="80"/>
                                        </p:tgtEl>
                                        <p:attrNameLst>
                                          <p:attrName>ppt_x</p:attrName>
                                        </p:attrNameLst>
                                      </p:cBhvr>
                                      <p:tavLst>
                                        <p:tav tm="0">
                                          <p:val>
                                            <p:strVal val="#ppt_x"/>
                                          </p:val>
                                        </p:tav>
                                        <p:tav tm="100000">
                                          <p:val>
                                            <p:strVal val="#ppt_x"/>
                                          </p:val>
                                        </p:tav>
                                      </p:tavLst>
                                    </p:anim>
                                    <p:anim calcmode="lin" valueType="num">
                                      <p:cBhvr additive="base">
                                        <p:cTn id="133" dur="500" fill="hold"/>
                                        <p:tgtEl>
                                          <p:spTgt spid="80"/>
                                        </p:tgtEl>
                                        <p:attrNameLst>
                                          <p:attrName>ppt_y</p:attrName>
                                        </p:attrNameLst>
                                      </p:cBhvr>
                                      <p:tavLst>
                                        <p:tav tm="0">
                                          <p:val>
                                            <p:strVal val="1+#ppt_h/2"/>
                                          </p:val>
                                        </p:tav>
                                        <p:tav tm="100000">
                                          <p:val>
                                            <p:strVal val="#ppt_y"/>
                                          </p:val>
                                        </p:tav>
                                      </p:tavLst>
                                    </p:anim>
                                  </p:childTnLst>
                                </p:cTn>
                              </p:par>
                              <p:par>
                                <p:cTn id="134" presetID="10" presetClass="entr" presetSubtype="0" fill="hold" grpId="0" nodeType="withEffect">
                                  <p:stCondLst>
                                    <p:cond delay="0"/>
                                  </p:stCondLst>
                                  <p:childTnLst>
                                    <p:set>
                                      <p:cBhvr>
                                        <p:cTn id="135" dur="1" fill="hold">
                                          <p:stCondLst>
                                            <p:cond delay="0"/>
                                          </p:stCondLst>
                                        </p:cTn>
                                        <p:tgtEl>
                                          <p:spTgt spid="78"/>
                                        </p:tgtEl>
                                        <p:attrNameLst>
                                          <p:attrName>style.visibility</p:attrName>
                                        </p:attrNameLst>
                                      </p:cBhvr>
                                      <p:to>
                                        <p:strVal val="visible"/>
                                      </p:to>
                                    </p:set>
                                    <p:animEffect transition="in" filter="fade">
                                      <p:cBhvr>
                                        <p:cTn id="136" dur="500"/>
                                        <p:tgtEl>
                                          <p:spTgt spid="78"/>
                                        </p:tgtEl>
                                      </p:cBhvr>
                                    </p:animEffect>
                                  </p:childTnLst>
                                </p:cTn>
                              </p:par>
                              <p:par>
                                <p:cTn id="137" presetID="42" presetClass="path" presetSubtype="0" decel="100000" fill="hold" grpId="1" nodeType="withEffect">
                                  <p:stCondLst>
                                    <p:cond delay="0"/>
                                  </p:stCondLst>
                                  <p:childTnLst>
                                    <p:animMotion origin="layout" path="M 2.29167E-6 -4.81481E-6 L 2.29167E-6 0.03542 " pathEditMode="relative" rAng="0" ptsTypes="AA">
                                      <p:cBhvr>
                                        <p:cTn id="138" dur="700" spd="-100000" fill="hold"/>
                                        <p:tgtEl>
                                          <p:spTgt spid="78"/>
                                        </p:tgtEl>
                                        <p:attrNameLst>
                                          <p:attrName>ppt_x</p:attrName>
                                          <p:attrName>ppt_y</p:attrName>
                                        </p:attrNameLst>
                                      </p:cBhvr>
                                      <p:rCtr x="0" y="1759"/>
                                    </p:animMotion>
                                  </p:childTnLst>
                                </p:cTn>
                              </p:par>
                            </p:childTnLst>
                          </p:cTn>
                        </p:par>
                        <p:par>
                          <p:cTn id="139" fill="hold">
                            <p:stCondLst>
                              <p:cond delay="10800"/>
                            </p:stCondLst>
                            <p:childTnLst>
                              <p:par>
                                <p:cTn id="140" presetID="2" presetClass="entr" presetSubtype="4" fill="hold" grpId="0" nodeType="afterEffect">
                                  <p:stCondLst>
                                    <p:cond delay="0"/>
                                  </p:stCondLst>
                                  <p:childTnLst>
                                    <p:set>
                                      <p:cBhvr>
                                        <p:cTn id="141" dur="1" fill="hold">
                                          <p:stCondLst>
                                            <p:cond delay="0"/>
                                          </p:stCondLst>
                                        </p:cTn>
                                        <p:tgtEl>
                                          <p:spTgt spid="39"/>
                                        </p:tgtEl>
                                        <p:attrNameLst>
                                          <p:attrName>style.visibility</p:attrName>
                                        </p:attrNameLst>
                                      </p:cBhvr>
                                      <p:to>
                                        <p:strVal val="visible"/>
                                      </p:to>
                                    </p:set>
                                    <p:anim calcmode="lin" valueType="num">
                                      <p:cBhvr additive="base">
                                        <p:cTn id="142" dur="500" fill="hold"/>
                                        <p:tgtEl>
                                          <p:spTgt spid="39"/>
                                        </p:tgtEl>
                                        <p:attrNameLst>
                                          <p:attrName>ppt_x</p:attrName>
                                        </p:attrNameLst>
                                      </p:cBhvr>
                                      <p:tavLst>
                                        <p:tav tm="0">
                                          <p:val>
                                            <p:strVal val="#ppt_x"/>
                                          </p:val>
                                        </p:tav>
                                        <p:tav tm="100000">
                                          <p:val>
                                            <p:strVal val="#ppt_x"/>
                                          </p:val>
                                        </p:tav>
                                      </p:tavLst>
                                    </p:anim>
                                    <p:anim calcmode="lin" valueType="num">
                                      <p:cBhvr additive="base">
                                        <p:cTn id="143" dur="500" fill="hold"/>
                                        <p:tgtEl>
                                          <p:spTgt spid="39"/>
                                        </p:tgtEl>
                                        <p:attrNameLst>
                                          <p:attrName>ppt_y</p:attrName>
                                        </p:attrNameLst>
                                      </p:cBhvr>
                                      <p:tavLst>
                                        <p:tav tm="0">
                                          <p:val>
                                            <p:strVal val="1+#ppt_h/2"/>
                                          </p:val>
                                        </p:tav>
                                        <p:tav tm="100000">
                                          <p:val>
                                            <p:strVal val="#ppt_y"/>
                                          </p:val>
                                        </p:tav>
                                      </p:tavLst>
                                    </p:anim>
                                  </p:childTnLst>
                                </p:cTn>
                              </p:par>
                              <p:par>
                                <p:cTn id="144" presetID="10" presetClass="entr" presetSubtype="0" fill="hold" grpId="0" nodeType="with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fade">
                                      <p:cBhvr>
                                        <p:cTn id="146" dur="500"/>
                                        <p:tgtEl>
                                          <p:spTgt spid="36"/>
                                        </p:tgtEl>
                                      </p:cBhvr>
                                    </p:animEffect>
                                  </p:childTnLst>
                                </p:cTn>
                              </p:par>
                              <p:par>
                                <p:cTn id="147" presetID="42" presetClass="path" presetSubtype="0" decel="100000" fill="hold" grpId="1" nodeType="withEffect">
                                  <p:stCondLst>
                                    <p:cond delay="0"/>
                                  </p:stCondLst>
                                  <p:childTnLst>
                                    <p:animMotion origin="layout" path="M 2.08333E-6 1.48148E-6 L 2.08333E-6 0.03542 " pathEditMode="relative" rAng="0" ptsTypes="AA">
                                      <p:cBhvr>
                                        <p:cTn id="148" dur="700" spd="-100000" fill="hold"/>
                                        <p:tgtEl>
                                          <p:spTgt spid="36"/>
                                        </p:tgtEl>
                                        <p:attrNameLst>
                                          <p:attrName>ppt_x</p:attrName>
                                          <p:attrName>ppt_y</p:attrName>
                                        </p:attrNameLst>
                                      </p:cBhvr>
                                      <p:rCtr x="0" y="1759"/>
                                    </p:animMotion>
                                  </p:childTnLst>
                                </p:cTn>
                              </p:par>
                            </p:childTnLst>
                          </p:cTn>
                        </p:par>
                        <p:par>
                          <p:cTn id="149" fill="hold">
                            <p:stCondLst>
                              <p:cond delay="11500"/>
                            </p:stCondLst>
                            <p:childTnLst>
                              <p:par>
                                <p:cTn id="150" presetID="2" presetClass="entr" presetSubtype="4" fill="hold" grpId="0" nodeType="afterEffect">
                                  <p:stCondLst>
                                    <p:cond delay="0"/>
                                  </p:stCondLst>
                                  <p:childTnLst>
                                    <p:set>
                                      <p:cBhvr>
                                        <p:cTn id="151" dur="1" fill="hold">
                                          <p:stCondLst>
                                            <p:cond delay="0"/>
                                          </p:stCondLst>
                                        </p:cTn>
                                        <p:tgtEl>
                                          <p:spTgt spid="40"/>
                                        </p:tgtEl>
                                        <p:attrNameLst>
                                          <p:attrName>style.visibility</p:attrName>
                                        </p:attrNameLst>
                                      </p:cBhvr>
                                      <p:to>
                                        <p:strVal val="visible"/>
                                      </p:to>
                                    </p:set>
                                    <p:anim calcmode="lin" valueType="num">
                                      <p:cBhvr additive="base">
                                        <p:cTn id="152" dur="500" fill="hold"/>
                                        <p:tgtEl>
                                          <p:spTgt spid="40"/>
                                        </p:tgtEl>
                                        <p:attrNameLst>
                                          <p:attrName>ppt_x</p:attrName>
                                        </p:attrNameLst>
                                      </p:cBhvr>
                                      <p:tavLst>
                                        <p:tav tm="0">
                                          <p:val>
                                            <p:strVal val="#ppt_x"/>
                                          </p:val>
                                        </p:tav>
                                        <p:tav tm="100000">
                                          <p:val>
                                            <p:strVal val="#ppt_x"/>
                                          </p:val>
                                        </p:tav>
                                      </p:tavLst>
                                    </p:anim>
                                    <p:anim calcmode="lin" valueType="num">
                                      <p:cBhvr additive="base">
                                        <p:cTn id="153" dur="500" fill="hold"/>
                                        <p:tgtEl>
                                          <p:spTgt spid="40"/>
                                        </p:tgtEl>
                                        <p:attrNameLst>
                                          <p:attrName>ppt_y</p:attrName>
                                        </p:attrNameLst>
                                      </p:cBhvr>
                                      <p:tavLst>
                                        <p:tav tm="0">
                                          <p:val>
                                            <p:strVal val="1+#ppt_h/2"/>
                                          </p:val>
                                        </p:tav>
                                        <p:tav tm="100000">
                                          <p:val>
                                            <p:strVal val="#ppt_y"/>
                                          </p:val>
                                        </p:tav>
                                      </p:tavLst>
                                    </p:anim>
                                  </p:childTnLst>
                                </p:cTn>
                              </p:par>
                            </p:childTnLst>
                          </p:cTn>
                        </p:par>
                        <p:par>
                          <p:cTn id="154" fill="hold">
                            <p:stCondLst>
                              <p:cond delay="12000"/>
                            </p:stCondLst>
                            <p:childTnLst>
                              <p:par>
                                <p:cTn id="155" presetID="2" presetClass="entr" presetSubtype="4" fill="hold" grpId="0" nodeType="afterEffect">
                                  <p:stCondLst>
                                    <p:cond delay="0"/>
                                  </p:stCondLst>
                                  <p:childTnLst>
                                    <p:set>
                                      <p:cBhvr>
                                        <p:cTn id="156" dur="1" fill="hold">
                                          <p:stCondLst>
                                            <p:cond delay="0"/>
                                          </p:stCondLst>
                                        </p:cTn>
                                        <p:tgtEl>
                                          <p:spTgt spid="24"/>
                                        </p:tgtEl>
                                        <p:attrNameLst>
                                          <p:attrName>style.visibility</p:attrName>
                                        </p:attrNameLst>
                                      </p:cBhvr>
                                      <p:to>
                                        <p:strVal val="visible"/>
                                      </p:to>
                                    </p:set>
                                    <p:anim calcmode="lin" valueType="num">
                                      <p:cBhvr additive="base">
                                        <p:cTn id="157" dur="500" fill="hold"/>
                                        <p:tgtEl>
                                          <p:spTgt spid="24"/>
                                        </p:tgtEl>
                                        <p:attrNameLst>
                                          <p:attrName>ppt_x</p:attrName>
                                        </p:attrNameLst>
                                      </p:cBhvr>
                                      <p:tavLst>
                                        <p:tav tm="0">
                                          <p:val>
                                            <p:strVal val="#ppt_x"/>
                                          </p:val>
                                        </p:tav>
                                        <p:tav tm="100000">
                                          <p:val>
                                            <p:strVal val="#ppt_x"/>
                                          </p:val>
                                        </p:tav>
                                      </p:tavLst>
                                    </p:anim>
                                    <p:anim calcmode="lin" valueType="num">
                                      <p:cBhvr additive="base">
                                        <p:cTn id="158" dur="500" fill="hold"/>
                                        <p:tgtEl>
                                          <p:spTgt spid="24"/>
                                        </p:tgtEl>
                                        <p:attrNameLst>
                                          <p:attrName>ppt_y</p:attrName>
                                        </p:attrNameLst>
                                      </p:cBhvr>
                                      <p:tavLst>
                                        <p:tav tm="0">
                                          <p:val>
                                            <p:strVal val="1+#ppt_h/2"/>
                                          </p:val>
                                        </p:tav>
                                        <p:tav tm="100000">
                                          <p:val>
                                            <p:strVal val="#ppt_y"/>
                                          </p:val>
                                        </p:tav>
                                      </p:tavLst>
                                    </p:anim>
                                  </p:childTnLst>
                                </p:cTn>
                              </p:par>
                            </p:childTnLst>
                          </p:cTn>
                        </p:par>
                        <p:par>
                          <p:cTn id="159" fill="hold">
                            <p:stCondLst>
                              <p:cond delay="12500"/>
                            </p:stCondLst>
                            <p:childTnLst>
                              <p:par>
                                <p:cTn id="160" presetID="2" presetClass="entr" presetSubtype="4" fill="hold" grpId="0" nodeType="afterEffect">
                                  <p:stCondLst>
                                    <p:cond delay="0"/>
                                  </p:stCondLst>
                                  <p:childTnLst>
                                    <p:set>
                                      <p:cBhvr>
                                        <p:cTn id="161" dur="1" fill="hold">
                                          <p:stCondLst>
                                            <p:cond delay="0"/>
                                          </p:stCondLst>
                                        </p:cTn>
                                        <p:tgtEl>
                                          <p:spTgt spid="25"/>
                                        </p:tgtEl>
                                        <p:attrNameLst>
                                          <p:attrName>style.visibility</p:attrName>
                                        </p:attrNameLst>
                                      </p:cBhvr>
                                      <p:to>
                                        <p:strVal val="visible"/>
                                      </p:to>
                                    </p:set>
                                    <p:anim calcmode="lin" valueType="num">
                                      <p:cBhvr additive="base">
                                        <p:cTn id="162" dur="500" fill="hold"/>
                                        <p:tgtEl>
                                          <p:spTgt spid="25"/>
                                        </p:tgtEl>
                                        <p:attrNameLst>
                                          <p:attrName>ppt_x</p:attrName>
                                        </p:attrNameLst>
                                      </p:cBhvr>
                                      <p:tavLst>
                                        <p:tav tm="0">
                                          <p:val>
                                            <p:strVal val="#ppt_x"/>
                                          </p:val>
                                        </p:tav>
                                        <p:tav tm="100000">
                                          <p:val>
                                            <p:strVal val="#ppt_x"/>
                                          </p:val>
                                        </p:tav>
                                      </p:tavLst>
                                    </p:anim>
                                    <p:anim calcmode="lin" valueType="num">
                                      <p:cBhvr additive="base">
                                        <p:cTn id="163" dur="500" fill="hold"/>
                                        <p:tgtEl>
                                          <p:spTgt spid="25"/>
                                        </p:tgtEl>
                                        <p:attrNameLst>
                                          <p:attrName>ppt_y</p:attrName>
                                        </p:attrNameLst>
                                      </p:cBhvr>
                                      <p:tavLst>
                                        <p:tav tm="0">
                                          <p:val>
                                            <p:strVal val="1+#ppt_h/2"/>
                                          </p:val>
                                        </p:tav>
                                        <p:tav tm="100000">
                                          <p:val>
                                            <p:strVal val="#ppt_y"/>
                                          </p:val>
                                        </p:tav>
                                      </p:tavLst>
                                    </p:anim>
                                  </p:childTnLst>
                                </p:cTn>
                              </p:par>
                              <p:par>
                                <p:cTn id="164" presetID="10" presetClass="entr" presetSubtype="0" fill="hold" grpId="0" nodeType="withEffect">
                                  <p:stCondLst>
                                    <p:cond delay="0"/>
                                  </p:stCondLst>
                                  <p:childTnLst>
                                    <p:set>
                                      <p:cBhvr>
                                        <p:cTn id="165" dur="1" fill="hold">
                                          <p:stCondLst>
                                            <p:cond delay="0"/>
                                          </p:stCondLst>
                                        </p:cTn>
                                        <p:tgtEl>
                                          <p:spTgt spid="23"/>
                                        </p:tgtEl>
                                        <p:attrNameLst>
                                          <p:attrName>style.visibility</p:attrName>
                                        </p:attrNameLst>
                                      </p:cBhvr>
                                      <p:to>
                                        <p:strVal val="visible"/>
                                      </p:to>
                                    </p:set>
                                    <p:animEffect transition="in" filter="fade">
                                      <p:cBhvr>
                                        <p:cTn id="166" dur="500"/>
                                        <p:tgtEl>
                                          <p:spTgt spid="23"/>
                                        </p:tgtEl>
                                      </p:cBhvr>
                                    </p:animEffect>
                                  </p:childTnLst>
                                </p:cTn>
                              </p:par>
                              <p:par>
                                <p:cTn id="167" presetID="42" presetClass="path" presetSubtype="0" decel="100000" fill="hold" grpId="1" nodeType="withEffect">
                                  <p:stCondLst>
                                    <p:cond delay="0"/>
                                  </p:stCondLst>
                                  <p:childTnLst>
                                    <p:animMotion origin="layout" path="M 2.29167E-6 0 L 2.29167E-6 0.03542 " pathEditMode="relative" rAng="0" ptsTypes="AA">
                                      <p:cBhvr>
                                        <p:cTn id="168" dur="700" spd="-100000" fill="hold"/>
                                        <p:tgtEl>
                                          <p:spTgt spid="23"/>
                                        </p:tgtEl>
                                        <p:attrNameLst>
                                          <p:attrName>ppt_x</p:attrName>
                                          <p:attrName>ppt_y</p:attrName>
                                        </p:attrNameLst>
                                      </p:cBhvr>
                                      <p:rCtr x="0" y="1759"/>
                                    </p:animMotion>
                                  </p:childTnLst>
                                </p:cTn>
                              </p:par>
                            </p:childTnLst>
                          </p:cTn>
                        </p:par>
                        <p:par>
                          <p:cTn id="169" fill="hold">
                            <p:stCondLst>
                              <p:cond delay="13200"/>
                            </p:stCondLst>
                            <p:childTnLst>
                              <p:par>
                                <p:cTn id="170" presetID="2" presetClass="entr" presetSubtype="4" fill="hold" grpId="0" nodeType="afterEffect">
                                  <p:stCondLst>
                                    <p:cond delay="0"/>
                                  </p:stCondLst>
                                  <p:childTnLst>
                                    <p:set>
                                      <p:cBhvr>
                                        <p:cTn id="171" dur="1" fill="hold">
                                          <p:stCondLst>
                                            <p:cond delay="0"/>
                                          </p:stCondLst>
                                        </p:cTn>
                                        <p:tgtEl>
                                          <p:spTgt spid="85"/>
                                        </p:tgtEl>
                                        <p:attrNameLst>
                                          <p:attrName>style.visibility</p:attrName>
                                        </p:attrNameLst>
                                      </p:cBhvr>
                                      <p:to>
                                        <p:strVal val="visible"/>
                                      </p:to>
                                    </p:set>
                                    <p:anim calcmode="lin" valueType="num">
                                      <p:cBhvr additive="base">
                                        <p:cTn id="172" dur="500" fill="hold"/>
                                        <p:tgtEl>
                                          <p:spTgt spid="85"/>
                                        </p:tgtEl>
                                        <p:attrNameLst>
                                          <p:attrName>ppt_x</p:attrName>
                                        </p:attrNameLst>
                                      </p:cBhvr>
                                      <p:tavLst>
                                        <p:tav tm="0">
                                          <p:val>
                                            <p:strVal val="#ppt_x"/>
                                          </p:val>
                                        </p:tav>
                                        <p:tav tm="100000">
                                          <p:val>
                                            <p:strVal val="#ppt_x"/>
                                          </p:val>
                                        </p:tav>
                                      </p:tavLst>
                                    </p:anim>
                                    <p:anim calcmode="lin" valueType="num">
                                      <p:cBhvr additive="base">
                                        <p:cTn id="173" dur="500" fill="hold"/>
                                        <p:tgtEl>
                                          <p:spTgt spid="85"/>
                                        </p:tgtEl>
                                        <p:attrNameLst>
                                          <p:attrName>ppt_y</p:attrName>
                                        </p:attrNameLst>
                                      </p:cBhvr>
                                      <p:tavLst>
                                        <p:tav tm="0">
                                          <p:val>
                                            <p:strVal val="1+#ppt_h/2"/>
                                          </p:val>
                                        </p:tav>
                                        <p:tav tm="100000">
                                          <p:val>
                                            <p:strVal val="#ppt_y"/>
                                          </p:val>
                                        </p:tav>
                                      </p:tavLst>
                                    </p:anim>
                                  </p:childTnLst>
                                </p:cTn>
                              </p:par>
                            </p:childTnLst>
                          </p:cTn>
                        </p:par>
                        <p:par>
                          <p:cTn id="174" fill="hold">
                            <p:stCondLst>
                              <p:cond delay="13700"/>
                            </p:stCondLst>
                            <p:childTnLst>
                              <p:par>
                                <p:cTn id="175" presetID="2" presetClass="entr" presetSubtype="4" fill="hold" grpId="0" nodeType="afterEffect">
                                  <p:stCondLst>
                                    <p:cond delay="0"/>
                                  </p:stCondLst>
                                  <p:childTnLst>
                                    <p:set>
                                      <p:cBhvr>
                                        <p:cTn id="176" dur="1" fill="hold">
                                          <p:stCondLst>
                                            <p:cond delay="0"/>
                                          </p:stCondLst>
                                        </p:cTn>
                                        <p:tgtEl>
                                          <p:spTgt spid="86"/>
                                        </p:tgtEl>
                                        <p:attrNameLst>
                                          <p:attrName>style.visibility</p:attrName>
                                        </p:attrNameLst>
                                      </p:cBhvr>
                                      <p:to>
                                        <p:strVal val="visible"/>
                                      </p:to>
                                    </p:set>
                                    <p:anim calcmode="lin" valueType="num">
                                      <p:cBhvr additive="base">
                                        <p:cTn id="177" dur="500" fill="hold"/>
                                        <p:tgtEl>
                                          <p:spTgt spid="86"/>
                                        </p:tgtEl>
                                        <p:attrNameLst>
                                          <p:attrName>ppt_x</p:attrName>
                                        </p:attrNameLst>
                                      </p:cBhvr>
                                      <p:tavLst>
                                        <p:tav tm="0">
                                          <p:val>
                                            <p:strVal val="#ppt_x"/>
                                          </p:val>
                                        </p:tav>
                                        <p:tav tm="100000">
                                          <p:val>
                                            <p:strVal val="#ppt_x"/>
                                          </p:val>
                                        </p:tav>
                                      </p:tavLst>
                                    </p:anim>
                                    <p:anim calcmode="lin" valueType="num">
                                      <p:cBhvr additive="base">
                                        <p:cTn id="178" dur="500" fill="hold"/>
                                        <p:tgtEl>
                                          <p:spTgt spid="86"/>
                                        </p:tgtEl>
                                        <p:attrNameLst>
                                          <p:attrName>ppt_y</p:attrName>
                                        </p:attrNameLst>
                                      </p:cBhvr>
                                      <p:tavLst>
                                        <p:tav tm="0">
                                          <p:val>
                                            <p:strVal val="1+#ppt_h/2"/>
                                          </p:val>
                                        </p:tav>
                                        <p:tav tm="100000">
                                          <p:val>
                                            <p:strVal val="#ppt_y"/>
                                          </p:val>
                                        </p:tav>
                                      </p:tavLst>
                                    </p:anim>
                                  </p:childTnLst>
                                </p:cTn>
                              </p:par>
                              <p:par>
                                <p:cTn id="179" presetID="10" presetClass="entr" presetSubtype="0" fill="hold" grpId="0" nodeType="withEffect">
                                  <p:stCondLst>
                                    <p:cond delay="0"/>
                                  </p:stCondLst>
                                  <p:childTnLst>
                                    <p:set>
                                      <p:cBhvr>
                                        <p:cTn id="180" dur="1" fill="hold">
                                          <p:stCondLst>
                                            <p:cond delay="0"/>
                                          </p:stCondLst>
                                        </p:cTn>
                                        <p:tgtEl>
                                          <p:spTgt spid="84"/>
                                        </p:tgtEl>
                                        <p:attrNameLst>
                                          <p:attrName>style.visibility</p:attrName>
                                        </p:attrNameLst>
                                      </p:cBhvr>
                                      <p:to>
                                        <p:strVal val="visible"/>
                                      </p:to>
                                    </p:set>
                                    <p:animEffect transition="in" filter="fade">
                                      <p:cBhvr>
                                        <p:cTn id="181" dur="500"/>
                                        <p:tgtEl>
                                          <p:spTgt spid="84"/>
                                        </p:tgtEl>
                                      </p:cBhvr>
                                    </p:animEffect>
                                  </p:childTnLst>
                                </p:cTn>
                              </p:par>
                              <p:par>
                                <p:cTn id="182" presetID="42" presetClass="path" presetSubtype="0" decel="100000" fill="hold" grpId="1" nodeType="withEffect">
                                  <p:stCondLst>
                                    <p:cond delay="0"/>
                                  </p:stCondLst>
                                  <p:childTnLst>
                                    <p:animMotion origin="layout" path="M 2.08333E-6 -3.7037E-6 L 2.08333E-6 0.03542 " pathEditMode="relative" rAng="0" ptsTypes="AA">
                                      <p:cBhvr>
                                        <p:cTn id="183" dur="700" spd="-100000" fill="hold"/>
                                        <p:tgtEl>
                                          <p:spTgt spid="8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 grpId="0" animBg="1"/>
      <p:bldP spid="2" grpId="1" animBg="1"/>
      <p:bldP spid="3" grpId="0" animBg="1"/>
      <p:bldP spid="18" grpId="0"/>
      <p:bldP spid="34" grpId="0" animBg="1"/>
      <p:bldP spid="34" grpId="1" animBg="1"/>
      <p:bldP spid="37" grpId="0" animBg="1"/>
      <p:bldP spid="38" grpId="0"/>
      <p:bldP spid="45" grpId="0" animBg="1"/>
      <p:bldP spid="45" grpId="1" animBg="1"/>
      <p:bldP spid="46" grpId="0" animBg="1"/>
      <p:bldP spid="47" grpId="0"/>
      <p:bldP spid="90" grpId="0" animBg="1"/>
      <p:bldP spid="90" grpId="1" animBg="1"/>
      <p:bldP spid="91" grpId="0" animBg="1"/>
      <p:bldP spid="92" grpId="0"/>
      <p:bldP spid="28" grpId="0" animBg="1"/>
      <p:bldP spid="35" grpId="0"/>
      <p:bldP spid="15" grpId="0" animBg="1"/>
      <p:bldP spid="15" grpId="1" animBg="1"/>
      <p:bldP spid="17" grpId="0" animBg="1"/>
      <p:bldP spid="19" grpId="0"/>
      <p:bldP spid="4" grpId="0" animBg="1"/>
      <p:bldP spid="4" grpId="1" animBg="1"/>
      <p:bldP spid="5" grpId="0" animBg="1"/>
      <p:bldP spid="6" grpId="0"/>
      <p:bldP spid="73" grpId="0" animBg="1"/>
      <p:bldP spid="73" grpId="1" animBg="1"/>
      <p:bldP spid="74" grpId="0" animBg="1"/>
      <p:bldP spid="75" grpId="0"/>
      <p:bldP spid="78" grpId="0" animBg="1"/>
      <p:bldP spid="78" grpId="1" animBg="1"/>
      <p:bldP spid="36" grpId="0" animBg="1"/>
      <p:bldP spid="36" grpId="1" animBg="1"/>
      <p:bldP spid="79" grpId="0" animBg="1"/>
      <p:bldP spid="80" grpId="0"/>
      <p:bldP spid="39" grpId="0" animBg="1"/>
      <p:bldP spid="40" grpId="0"/>
      <p:bldP spid="23" grpId="0" animBg="1"/>
      <p:bldP spid="23" grpId="1" animBg="1"/>
      <p:bldP spid="24" grpId="0" animBg="1"/>
      <p:bldP spid="25" grpId="0"/>
      <p:bldP spid="84" grpId="0" animBg="1"/>
      <p:bldP spid="84" grpId="1" animBg="1"/>
      <p:bldP spid="85" grpId="0" animBg="1"/>
      <p:bldP spid="8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4C7C-C9F3-92CE-88C6-BB828E40281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91E53B4F-B9CF-735F-0D12-04CE78162FFA}"/>
              </a:ext>
            </a:extLst>
          </p:cNvPr>
          <p:cNvSpPr txBox="1">
            <a:spLocks noGrp="1"/>
          </p:cNvSpPr>
          <p:nvPr>
            <p:ph type="title"/>
          </p:nvPr>
        </p:nvSpPr>
        <p:spPr>
          <a:xfrm>
            <a:off x="1524000" y="2070593"/>
            <a:ext cx="9144000" cy="299158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Public Roadmap</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3600" i="1" noProof="0" dirty="0">
                <a:gradFill>
                  <a:gsLst>
                    <a:gs pos="971">
                      <a:srgbClr val="2897CE"/>
                    </a:gs>
                    <a:gs pos="100000">
                      <a:srgbClr val="8678D6"/>
                    </a:gs>
                  </a:gsLst>
                  <a:lin ang="2700000" scaled="0"/>
                </a:gradFill>
                <a:cs typeface="Segoe UI Semibold"/>
              </a:rPr>
              <a:t>Changes this month</a:t>
            </a:r>
            <a:endParaRPr lang="en-US" sz="3200" i="1" noProof="0" dirty="0">
              <a:gradFill>
                <a:gsLst>
                  <a:gs pos="971">
                    <a:srgbClr val="2897CE"/>
                  </a:gs>
                  <a:gs pos="100000">
                    <a:srgbClr val="8678D6"/>
                  </a:gs>
                </a:gsLst>
                <a:lin ang="2700000" scaled="0"/>
              </a:gradFill>
              <a:cs typeface="Segoe UI Semibold"/>
            </a:endParaRPr>
          </a:p>
        </p:txBody>
      </p:sp>
      <p:sp>
        <p:nvSpPr>
          <p:cNvPr id="3" name="TextBox 2">
            <a:extLst>
              <a:ext uri="{FF2B5EF4-FFF2-40B4-BE49-F238E27FC236}">
                <a16:creationId xmlns:a16="http://schemas.microsoft.com/office/drawing/2014/main" id="{14EA88F9-8847-E8B5-59B0-967D11A89673}"/>
              </a:ext>
            </a:extLst>
          </p:cNvPr>
          <p:cNvSpPr txBox="1"/>
          <p:nvPr/>
        </p:nvSpPr>
        <p:spPr>
          <a:xfrm>
            <a:off x="2793242" y="6373083"/>
            <a:ext cx="6605516" cy="369332"/>
          </a:xfrm>
          <a:prstGeom prst="rect">
            <a:avLst/>
          </a:prstGeom>
          <a:noFill/>
        </p:spPr>
        <p:txBody>
          <a:bodyPr wrap="square">
            <a:spAutoFit/>
          </a:bodyPr>
          <a:lstStyle/>
          <a:p>
            <a:r>
              <a:rPr lang="en-US" noProof="0" dirty="0">
                <a:solidFill>
                  <a:srgbClr val="7030A0"/>
                </a:solidFill>
                <a:hlinkClick r:id="rId3">
                  <a:extLst>
                    <a:ext uri="{A12FA001-AC4F-418D-AE19-62706E023703}">
                      <ahyp:hlinkClr xmlns:ahyp="http://schemas.microsoft.com/office/drawing/2018/hyperlinkcolor" val="tx"/>
                    </a:ext>
                  </a:extLst>
                </a:hlinkClick>
              </a:rPr>
              <a:t>Microsoft 365 Roadmap - See What's Coming | Microsoft 365</a:t>
            </a:r>
            <a:endParaRPr lang="en-US" noProof="0" dirty="0">
              <a:solidFill>
                <a:srgbClr val="7030A0"/>
              </a:solidFill>
            </a:endParaRPr>
          </a:p>
        </p:txBody>
      </p:sp>
      <p:pic>
        <p:nvPicPr>
          <p:cNvPr id="2" name="!Copilot">
            <a:extLst>
              <a:ext uri="{FF2B5EF4-FFF2-40B4-BE49-F238E27FC236}">
                <a16:creationId xmlns:a16="http://schemas.microsoft.com/office/drawing/2014/main" id="{19BDC4B2-0F63-95F5-9061-5BC3CCD2AA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9383"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8" name="Group 7">
            <a:extLst>
              <a:ext uri="{FF2B5EF4-FFF2-40B4-BE49-F238E27FC236}">
                <a16:creationId xmlns:a16="http://schemas.microsoft.com/office/drawing/2014/main" id="{85F9A494-928F-449D-BF62-B48521CE559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E3D7D887-20F0-B5E2-20D5-BE485072244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BAA9EFAD-30FA-1CE1-1FF2-0440A82ED843}"/>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4845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59259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484FA0E-9BAA-1CE0-97C9-09D013F81F35}"/>
              </a:ext>
              <a:ext uri="{C183D7F6-B498-43B3-948B-1728B52AA6E4}">
                <adec:decorative xmlns:adec="http://schemas.microsoft.com/office/drawing/2017/decorative" val="1"/>
              </a:ext>
            </a:extLst>
          </p:cNvPr>
          <p:cNvSpPr/>
          <p:nvPr/>
        </p:nvSpPr>
        <p:spPr bwMode="white">
          <a:xfrm>
            <a:off x="172896" y="1335505"/>
            <a:ext cx="6851176" cy="5444067"/>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60126" y="1784886"/>
            <a:ext cx="6645641" cy="5039670"/>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Wingdings" panose="05000000000000000000" pitchFamily="2" charset="2"/>
              <a:buChar char="ü"/>
            </a:pPr>
            <a:r>
              <a:rPr lang="en-GB" sz="1200" u="sng" dirty="0">
                <a:hlinkClick r:id="rId4"/>
              </a:rPr>
              <a:t>[Copilot Chat] Updated UI for Microsoft Copilot Navigation Pane in Word, Excel, PowerPoint, OneNote, Outlook, and Teams </a:t>
            </a:r>
          </a:p>
          <a:p>
            <a:pPr marL="171450" indent="-171450" fontAlgn="b">
              <a:buFont typeface="Wingdings" panose="05000000000000000000" pitchFamily="2" charset="2"/>
              <a:buChar char="ü"/>
            </a:pPr>
            <a:r>
              <a:rPr lang="en-GB" sz="1200" u="sng" dirty="0">
                <a:hlinkClick r:id="rId5"/>
              </a:rPr>
              <a:t>[Copilot Extensibility] [1.02] Generate Word, Excel, and PowerPoint documents from agents built in Microsoft 365 Copilot</a:t>
            </a:r>
          </a:p>
          <a:p>
            <a:pPr marL="171450" indent="-171450" fontAlgn="b">
              <a:buFont typeface="Wingdings" panose="05000000000000000000" pitchFamily="2" charset="2"/>
              <a:buChar char="ü"/>
            </a:pPr>
            <a:r>
              <a:rPr lang="en-GB" sz="1200" u="sng" dirty="0">
                <a:hlinkClick r:id="rId6"/>
              </a:rPr>
              <a:t>[Copilot Extensibility] Customers can connect M365 Copilot with </a:t>
            </a:r>
            <a:r>
              <a:rPr lang="en-GB" sz="1200" u="sng" dirty="0" err="1">
                <a:hlinkClick r:id="rId6"/>
              </a:rPr>
              <a:t>Freshservice</a:t>
            </a:r>
            <a:r>
              <a:rPr lang="en-GB" sz="1200" u="sng" dirty="0">
                <a:hlinkClick r:id="rId6"/>
              </a:rPr>
              <a:t> to access IT service documentation with Copilot Connector</a:t>
            </a:r>
          </a:p>
          <a:p>
            <a:pPr marL="171450" indent="-171450" fontAlgn="b">
              <a:buFont typeface="Wingdings" panose="05000000000000000000" pitchFamily="2" charset="2"/>
              <a:buChar char="ü"/>
            </a:pPr>
            <a:r>
              <a:rPr lang="en-GB" sz="1200" u="sng" dirty="0">
                <a:hlinkClick r:id="rId7"/>
              </a:rPr>
              <a:t>Calendar Search in M365 Copilot Search</a:t>
            </a:r>
          </a:p>
          <a:p>
            <a:pPr marL="171450" indent="-171450" fontAlgn="b">
              <a:buFont typeface="Wingdings" panose="05000000000000000000" pitchFamily="2" charset="2"/>
              <a:buChar char="ü"/>
            </a:pPr>
            <a:r>
              <a:rPr lang="en-GB" sz="1200" u="sng" dirty="0">
                <a:hlinkClick r:id="rId8"/>
              </a:rPr>
              <a:t>Continue editing in Outlook from Copilot Chat</a:t>
            </a:r>
          </a:p>
          <a:p>
            <a:pPr marL="171450" indent="-171450" fontAlgn="b">
              <a:buFont typeface="Wingdings" panose="05000000000000000000" pitchFamily="2" charset="2"/>
              <a:buChar char="ü"/>
            </a:pPr>
            <a:r>
              <a:rPr lang="en-US" sz="1200" u="sng" dirty="0">
                <a:hlinkClick r:id="rId9"/>
              </a:rPr>
              <a:t>Copilot APIs TypeScript Client Libraries</a:t>
            </a:r>
          </a:p>
          <a:p>
            <a:pPr marL="171450" indent="-171450" fontAlgn="b">
              <a:buFont typeface="Wingdings" panose="05000000000000000000" pitchFamily="2" charset="2"/>
              <a:buChar char="ü"/>
            </a:pPr>
            <a:r>
              <a:rPr lang="en-GB" sz="1200" u="sng" dirty="0">
                <a:hlinkClick r:id="rId10"/>
              </a:rPr>
              <a:t>Copilot for PowerPoint will help you build your story's narrative</a:t>
            </a:r>
          </a:p>
          <a:p>
            <a:pPr marL="171450" indent="-171450" fontAlgn="b">
              <a:buFont typeface="Wingdings" panose="05000000000000000000" pitchFamily="2" charset="2"/>
              <a:buChar char="ü"/>
            </a:pPr>
            <a:r>
              <a:rPr lang="en-GB" sz="1200" u="sng" dirty="0">
                <a:hlinkClick r:id="rId11"/>
              </a:rPr>
              <a:t>Copilot uses enterprise assets hosted on SharePoint OAL or </a:t>
            </a:r>
            <a:r>
              <a:rPr lang="en-GB" sz="1200" u="sng" dirty="0" err="1">
                <a:hlinkClick r:id="rId11"/>
              </a:rPr>
              <a:t>Templafy</a:t>
            </a:r>
            <a:r>
              <a:rPr lang="en-GB" sz="1200" u="sng" dirty="0">
                <a:hlinkClick r:id="rId11"/>
              </a:rPr>
              <a:t> when creating a slide</a:t>
            </a:r>
          </a:p>
          <a:p>
            <a:pPr marL="171450" indent="-171450" fontAlgn="b">
              <a:buFont typeface="Wingdings" panose="05000000000000000000" pitchFamily="2" charset="2"/>
              <a:buChar char="ü"/>
            </a:pPr>
            <a:r>
              <a:rPr lang="en-GB" sz="1200" u="sng" dirty="0">
                <a:hlinkClick r:id="rId12"/>
              </a:rPr>
              <a:t>GPT-5 in Agent Builder inside Microsoft 365 Copilot </a:t>
            </a:r>
          </a:p>
          <a:p>
            <a:pPr marL="171450" indent="-171450" fontAlgn="b">
              <a:buFont typeface="Wingdings" panose="05000000000000000000" pitchFamily="2" charset="2"/>
              <a:buChar char="ü"/>
            </a:pPr>
            <a:r>
              <a:rPr lang="en-GB" sz="1200" u="sng" dirty="0">
                <a:hlinkClick r:id="rId13"/>
              </a:rPr>
              <a:t>Larger file upload support in Copilot Studio agent builder</a:t>
            </a:r>
          </a:p>
          <a:p>
            <a:pPr marL="171450" indent="-171450" fontAlgn="b">
              <a:buFont typeface="Wingdings" panose="05000000000000000000" pitchFamily="2" charset="2"/>
              <a:buChar char="ü"/>
            </a:pPr>
            <a:r>
              <a:rPr lang="en-GB" sz="1200" u="sng" dirty="0">
                <a:hlinkClick r:id="rId14"/>
              </a:rPr>
              <a:t>Library in the Microsoft 365 Copilot app</a:t>
            </a:r>
          </a:p>
          <a:p>
            <a:pPr marL="171450" indent="-171450" fontAlgn="b">
              <a:buFont typeface="Wingdings" panose="05000000000000000000" pitchFamily="2" charset="2"/>
              <a:buChar char="ü"/>
            </a:pPr>
            <a:r>
              <a:rPr lang="en-US" sz="1200" u="sng" dirty="0">
                <a:hlinkClick r:id="rId15"/>
              </a:rPr>
              <a:t>Microsoft 365 admin center: Manage SharePoint agents via Agents page</a:t>
            </a:r>
          </a:p>
          <a:p>
            <a:pPr marL="171450" indent="-171450" fontAlgn="b">
              <a:buFont typeface="Wingdings" panose="05000000000000000000" pitchFamily="2" charset="2"/>
              <a:buChar char="ü"/>
            </a:pPr>
            <a:r>
              <a:rPr lang="en-GB" sz="1200" u="sng" dirty="0">
                <a:hlinkClick r:id="rId16"/>
              </a:rPr>
              <a:t>Microsoft 365 Copilot: Work from your recent prompts in Draft with Copilot</a:t>
            </a:r>
          </a:p>
          <a:p>
            <a:pPr marL="171450" indent="-171450" fontAlgn="b">
              <a:buFont typeface="Wingdings" panose="05000000000000000000" pitchFamily="2" charset="2"/>
              <a:buChar char="ü"/>
            </a:pPr>
            <a:r>
              <a:rPr lang="en-GB" sz="1200" u="sng" dirty="0">
                <a:hlinkClick r:id="rId17"/>
              </a:rPr>
              <a:t>Microsoft Purview compliance portal: Data Loss Prevention - restrict Microsoft 365 Copilot processing on content with sensitivity labels</a:t>
            </a:r>
          </a:p>
          <a:p>
            <a:pPr marL="171450" indent="-171450" fontAlgn="b">
              <a:buFont typeface="Wingdings" panose="05000000000000000000" pitchFamily="2" charset="2"/>
              <a:buChar char="ü"/>
            </a:pPr>
            <a:r>
              <a:rPr lang="en-GB" sz="1200" u="sng" dirty="0">
                <a:hlinkClick r:id="rId18"/>
              </a:rPr>
              <a:t>Microsoft Purview compliance portal: OneDrive support for Data Risk Assessments</a:t>
            </a:r>
          </a:p>
          <a:p>
            <a:pPr marL="171450" indent="-171450" fontAlgn="b">
              <a:buFont typeface="Wingdings" panose="05000000000000000000" pitchFamily="2" charset="2"/>
              <a:buChar char="ü"/>
            </a:pPr>
            <a:r>
              <a:rPr lang="en-GB" sz="1200" u="sng" dirty="0">
                <a:hlinkClick r:id="rId19"/>
              </a:rPr>
              <a:t>Microsoft Teams: Intelligent meeting recap available in multi-tenant set ups</a:t>
            </a:r>
          </a:p>
          <a:p>
            <a:pPr marL="171450" indent="-171450" fontAlgn="b">
              <a:buFont typeface="Wingdings" panose="05000000000000000000" pitchFamily="2" charset="2"/>
              <a:buChar char="ü"/>
            </a:pPr>
            <a:r>
              <a:rPr lang="en-GB" sz="1200" u="sng" dirty="0">
                <a:hlinkClick r:id="rId20"/>
              </a:rPr>
              <a:t>Microsoft Viva: Copilot Dashboard - M365 Copilot Chat adoption metrics</a:t>
            </a:r>
          </a:p>
          <a:p>
            <a:pPr marL="171450" indent="-171450" fontAlgn="b">
              <a:buFont typeface="Wingdings" panose="05000000000000000000" pitchFamily="2" charset="2"/>
              <a:buChar char="ü"/>
            </a:pPr>
            <a:r>
              <a:rPr lang="en-US" sz="1200" u="sng" dirty="0">
                <a:hlinkClick r:id="rId21"/>
              </a:rPr>
              <a:t>Microsoft Viva: Copilot Dashboard - Updated meeting metrics for Intelligent Recap</a:t>
            </a:r>
          </a:p>
          <a:p>
            <a:pPr marL="171450" indent="-171450" fontAlgn="b">
              <a:buFont typeface="Wingdings" panose="05000000000000000000" pitchFamily="2" charset="2"/>
              <a:buChar char="ü"/>
            </a:pPr>
            <a:r>
              <a:rPr lang="en-US" sz="1200" u="sng" dirty="0">
                <a:hlinkClick r:id="rId22"/>
              </a:rPr>
              <a:t>Model Selector in Microsoft 365 Copilot</a:t>
            </a:r>
          </a:p>
          <a:p>
            <a:pPr marL="171450" indent="-171450" fontAlgn="b">
              <a:buFont typeface="Wingdings" panose="05000000000000000000" pitchFamily="2" charset="2"/>
              <a:buChar char="ü"/>
            </a:pPr>
            <a:r>
              <a:rPr lang="en-GB" sz="1200" u="sng" dirty="0">
                <a:hlinkClick r:id="rId23"/>
              </a:rPr>
              <a:t>Receive coaching on your writing in Copilot in Word</a:t>
            </a:r>
          </a:p>
          <a:p>
            <a:pPr marL="171450" indent="-171450" fontAlgn="b">
              <a:buFont typeface="Wingdings" panose="05000000000000000000" pitchFamily="2" charset="2"/>
              <a:buChar char="ü"/>
            </a:pPr>
            <a:r>
              <a:rPr lang="en-GB" sz="1200" u="sng" dirty="0">
                <a:hlinkClick r:id="rId24"/>
              </a:rPr>
              <a:t>Updates to video creation in Microsoft 365 Copilot</a:t>
            </a:r>
          </a:p>
          <a:p>
            <a:pPr marL="171450" indent="-171450" fontAlgn="b">
              <a:buFont typeface="Wingdings" panose="05000000000000000000" pitchFamily="2" charset="2"/>
              <a:buChar char="ü"/>
            </a:pPr>
            <a:r>
              <a:rPr lang="en-GB" sz="1200" u="sng" dirty="0">
                <a:hlinkClick r:id="rId25"/>
              </a:rPr>
              <a:t>Write a prompt for selected portions of text in Word</a:t>
            </a:r>
          </a:p>
        </p:txBody>
      </p:sp>
      <p:sp>
        <p:nvSpPr>
          <p:cNvPr id="17" name="Rectangle: Rounded Corners 16">
            <a:extLst>
              <a:ext uri="{FF2B5EF4-FFF2-40B4-BE49-F238E27FC236}">
                <a16:creationId xmlns:a16="http://schemas.microsoft.com/office/drawing/2014/main" id="{C49623DC-E533-AF2F-E115-E701B43A2B42}"/>
              </a:ext>
              <a:ext uri="{C183D7F6-B498-43B3-948B-1728B52AA6E4}">
                <adec:decorative xmlns:adec="http://schemas.microsoft.com/office/drawing/2017/decorative" val="1"/>
              </a:ext>
            </a:extLst>
          </p:cNvPr>
          <p:cNvSpPr/>
          <p:nvPr/>
        </p:nvSpPr>
        <p:spPr bwMode="auto">
          <a:xfrm>
            <a:off x="191942" y="1363028"/>
            <a:ext cx="3193017"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32472" rtl="0" eaLnBrk="1" fontAlgn="base" latinLnBrk="0" hangingPunct="1">
              <a:lnSpc>
                <a:spcPct val="100000"/>
              </a:lnSpc>
              <a:spcBef>
                <a:spcPct val="0"/>
              </a:spcBef>
              <a:spcAft>
                <a:spcPct val="0"/>
              </a:spcAft>
              <a:buClrTx/>
              <a:buSzTx/>
              <a:buFontTx/>
              <a:buNone/>
              <a:tabLst/>
              <a:defRPr/>
            </a:pPr>
            <a:r>
              <a:rPr lang="en-US" noProof="0" dirty="0">
                <a:solidFill>
                  <a:srgbClr val="0078D4"/>
                </a:solidFill>
                <a:latin typeface="Segoe UI Semibold"/>
              </a:rPr>
              <a:t>       </a:t>
            </a:r>
            <a:r>
              <a:rPr lang="en-US" sz="1600" noProof="0" dirty="0">
                <a:solidFill>
                  <a:srgbClr val="0078D4"/>
                </a:solidFill>
                <a:latin typeface="Segoe UI Semibold"/>
              </a:rPr>
              <a:t>Launched </a:t>
            </a:r>
            <a:r>
              <a:rPr lang="en-US" sz="1600" i="1" noProof="0" dirty="0">
                <a:solidFill>
                  <a:srgbClr val="0078D4"/>
                </a:solidFill>
                <a:latin typeface="Segoe UI Semibold"/>
              </a:rPr>
              <a:t>(22) 🚀</a:t>
            </a:r>
            <a:endParaRPr kumimoji="0" lang="en-US" b="0" i="1" u="none" strike="noStrike" kern="1200" cap="none" spc="0" normalizeH="0" baseline="0" noProof="0" dirty="0">
              <a:ln>
                <a:noFill/>
              </a:ln>
              <a:solidFill>
                <a:srgbClr val="0078D4"/>
              </a:solidFill>
              <a:effectLst/>
              <a:uLnTx/>
              <a:uFillTx/>
              <a:latin typeface="Segoe UI Semibold"/>
            </a:endParaRPr>
          </a:p>
        </p:txBody>
      </p:sp>
      <p:pic>
        <p:nvPicPr>
          <p:cNvPr id="20" name="Picture 19">
            <a:extLst>
              <a:ext uri="{FF2B5EF4-FFF2-40B4-BE49-F238E27FC236}">
                <a16:creationId xmlns:a16="http://schemas.microsoft.com/office/drawing/2014/main" id="{71884B25-AF47-7742-C3F9-680176A28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937" y="1396057"/>
            <a:ext cx="303921" cy="306542"/>
          </a:xfrm>
          <a:prstGeom prst="rect">
            <a:avLst/>
          </a:prstGeom>
        </p:spPr>
      </p:pic>
      <p:sp>
        <p:nvSpPr>
          <p:cNvPr id="5" name="Freeform 8">
            <a:extLst>
              <a:ext uri="{FF2B5EF4-FFF2-40B4-BE49-F238E27FC236}">
                <a16:creationId xmlns:a16="http://schemas.microsoft.com/office/drawing/2014/main" id="{A2EBF85E-E902-F2C5-1BD6-33EC12C5A43B}"/>
              </a:ext>
              <a:ext uri="{C183D7F6-B498-43B3-948B-1728B52AA6E4}">
                <adec:decorative xmlns:adec="http://schemas.microsoft.com/office/drawing/2017/decorative" val="1"/>
              </a:ext>
            </a:extLst>
          </p:cNvPr>
          <p:cNvSpPr/>
          <p:nvPr/>
        </p:nvSpPr>
        <p:spPr bwMode="white">
          <a:xfrm>
            <a:off x="7111302" y="1335506"/>
            <a:ext cx="4936905" cy="544406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686F7321-62E7-9BC7-3995-506140FA8317}"/>
              </a:ext>
              <a:ext uri="{C183D7F6-B498-43B3-948B-1728B52AA6E4}">
                <adec:decorative xmlns:adec="http://schemas.microsoft.com/office/drawing/2017/decorative" val="1"/>
              </a:ext>
            </a:extLst>
          </p:cNvPr>
          <p:cNvSpPr/>
          <p:nvPr/>
        </p:nvSpPr>
        <p:spPr bwMode="auto">
          <a:xfrm>
            <a:off x="8114064" y="1351050"/>
            <a:ext cx="3182216"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noProof="0" dirty="0">
                <a:solidFill>
                  <a:srgbClr val="0078D4"/>
                </a:solidFill>
                <a:latin typeface="Segoe UI Semibold"/>
              </a:rPr>
              <a:t>Rolling Out </a:t>
            </a:r>
            <a:r>
              <a:rPr lang="en-US" sz="1600" i="1" noProof="0" dirty="0">
                <a:solidFill>
                  <a:srgbClr val="0078D4"/>
                </a:solidFill>
                <a:latin typeface="Segoe UI Semibold"/>
              </a:rPr>
              <a:t>(18)</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12" name="TextBox 18">
            <a:extLst>
              <a:ext uri="{FF2B5EF4-FFF2-40B4-BE49-F238E27FC236}">
                <a16:creationId xmlns:a16="http://schemas.microsoft.com/office/drawing/2014/main" id="{8A455321-1A56-5C98-7105-A46F484090DD}"/>
              </a:ext>
            </a:extLst>
          </p:cNvPr>
          <p:cNvSpPr txBox="1"/>
          <p:nvPr/>
        </p:nvSpPr>
        <p:spPr>
          <a:xfrm>
            <a:off x="7274257" y="1799723"/>
            <a:ext cx="4624055" cy="978701"/>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Wingdings" panose="05000000000000000000" pitchFamily="2" charset="2"/>
              <a:buChar char="Ø"/>
            </a:pPr>
            <a:r>
              <a:rPr lang="en-US" sz="1200" u="sng" dirty="0">
                <a:hlinkClick r:id="rId26"/>
              </a:rPr>
              <a:t>Agent Mode in Excel</a:t>
            </a:r>
          </a:p>
          <a:p>
            <a:pPr marL="171450" indent="-171450" fontAlgn="b">
              <a:buFont typeface="Wingdings" panose="05000000000000000000" pitchFamily="2" charset="2"/>
              <a:buChar char="Ø"/>
            </a:pPr>
            <a:r>
              <a:rPr lang="en-US" sz="1200" u="sng" dirty="0">
                <a:hlinkClick r:id="rId27"/>
              </a:rPr>
              <a:t>App Navigation Pane Update</a:t>
            </a:r>
          </a:p>
          <a:p>
            <a:pPr marL="171450" indent="-171450" fontAlgn="b">
              <a:buFont typeface="Wingdings" panose="05000000000000000000" pitchFamily="2" charset="2"/>
              <a:buChar char="Ø"/>
            </a:pPr>
            <a:r>
              <a:rPr lang="fr-FR" sz="1200" u="sng" dirty="0">
                <a:hlinkClick r:id="rId28"/>
              </a:rPr>
              <a:t>Copilot Chat - Session Persistence </a:t>
            </a:r>
            <a:r>
              <a:rPr lang="fr-FR" sz="1200" u="sng" dirty="0" err="1">
                <a:hlinkClick r:id="rId28"/>
              </a:rPr>
              <a:t>Enhancement</a:t>
            </a:r>
            <a:endParaRPr lang="fr-FR" sz="1200" u="sng" dirty="0">
              <a:hlinkClick r:id="rId28"/>
            </a:endParaRPr>
          </a:p>
          <a:p>
            <a:pPr marL="171450" indent="-171450" fontAlgn="b">
              <a:buFont typeface="Wingdings" panose="05000000000000000000" pitchFamily="2" charset="2"/>
              <a:buChar char="Ø"/>
            </a:pPr>
            <a:r>
              <a:rPr lang="en-US" sz="1200" u="sng" dirty="0">
                <a:hlinkClick r:id="rId29"/>
              </a:rPr>
              <a:t>Copilot chats conversations</a:t>
            </a:r>
          </a:p>
          <a:p>
            <a:pPr marL="171450" indent="-171450" fontAlgn="b">
              <a:buFont typeface="Wingdings" panose="05000000000000000000" pitchFamily="2" charset="2"/>
              <a:buChar char="Ø"/>
            </a:pPr>
            <a:r>
              <a:rPr lang="en-GB" sz="1200" u="sng" dirty="0">
                <a:hlinkClick r:id="rId30"/>
              </a:rPr>
              <a:t>Copilot voice support in Word &amp; PowerPoint. </a:t>
            </a:r>
          </a:p>
          <a:p>
            <a:pPr marL="171450" indent="-171450" fontAlgn="b">
              <a:buFont typeface="Wingdings" panose="05000000000000000000" pitchFamily="2" charset="2"/>
              <a:buChar char="Ø"/>
            </a:pPr>
            <a:r>
              <a:rPr lang="en-GB" sz="1200" u="sng" dirty="0">
                <a:hlinkClick r:id="rId31"/>
              </a:rPr>
              <a:t>Customize AI-generated notes in meeting recap </a:t>
            </a:r>
          </a:p>
          <a:p>
            <a:pPr marL="171450" indent="-171450" fontAlgn="b">
              <a:buFont typeface="Wingdings" panose="05000000000000000000" pitchFamily="2" charset="2"/>
              <a:buChar char="Ø"/>
            </a:pPr>
            <a:r>
              <a:rPr lang="en-US" sz="1200" u="sng" dirty="0">
                <a:hlinkClick r:id="rId32"/>
              </a:rPr>
              <a:t>Data source specific filters</a:t>
            </a:r>
          </a:p>
          <a:p>
            <a:pPr marL="171450" indent="-171450" fontAlgn="b">
              <a:buFont typeface="Wingdings" panose="05000000000000000000" pitchFamily="2" charset="2"/>
              <a:buChar char="Ø"/>
            </a:pPr>
            <a:r>
              <a:rPr lang="en-GB" sz="1200" u="sng" dirty="0">
                <a:hlinkClick r:id="rId33"/>
              </a:rPr>
              <a:t>Microsoft 365 (Microsoft Copilot): Copilot Chat - Loop Notebooks in ContextIQ</a:t>
            </a:r>
          </a:p>
          <a:p>
            <a:pPr marL="171450" indent="-171450" fontAlgn="b">
              <a:buFont typeface="Wingdings" panose="05000000000000000000" pitchFamily="2" charset="2"/>
              <a:buChar char="Ø"/>
            </a:pPr>
            <a:r>
              <a:rPr lang="en-GB" sz="1200" u="sng" dirty="0">
                <a:hlinkClick r:id="rId34"/>
              </a:rPr>
              <a:t>Microsoft 365 Copilot Chat - General Availability for the GCC High environment</a:t>
            </a:r>
          </a:p>
          <a:p>
            <a:pPr marL="171450" indent="-171450" fontAlgn="b">
              <a:buFont typeface="Wingdings" panose="05000000000000000000" pitchFamily="2" charset="2"/>
              <a:buChar char="Ø"/>
            </a:pPr>
            <a:r>
              <a:rPr lang="en-US" sz="1200" u="sng" dirty="0">
                <a:hlinkClick r:id="rId35"/>
              </a:rPr>
              <a:t>Microsoft Graph: Graph API - Copilot for Microsoft 365 usage</a:t>
            </a:r>
          </a:p>
          <a:p>
            <a:pPr marL="171450" indent="-171450" fontAlgn="b">
              <a:buFont typeface="Wingdings" panose="05000000000000000000" pitchFamily="2" charset="2"/>
              <a:buChar char="Ø"/>
            </a:pPr>
            <a:r>
              <a:rPr lang="en-GB" sz="1200" u="sng" dirty="0">
                <a:hlinkClick r:id="rId36"/>
              </a:rPr>
              <a:t>Microsoft Teams: Enhancements to Interpreter and multilingual meeting experience </a:t>
            </a:r>
          </a:p>
          <a:p>
            <a:pPr marL="171450" indent="-171450" fontAlgn="b">
              <a:buFont typeface="Wingdings" panose="05000000000000000000" pitchFamily="2" charset="2"/>
              <a:buChar char="Ø"/>
            </a:pPr>
            <a:r>
              <a:rPr lang="en-GB" sz="1200" u="sng" dirty="0">
                <a:hlinkClick r:id="rId37"/>
              </a:rPr>
              <a:t>Microsoft Viva: Copilot Analytics - Copilot Employee Experience Outcomes Report with Viva Glint</a:t>
            </a:r>
          </a:p>
          <a:p>
            <a:pPr marL="171450" indent="-171450" fontAlgn="b">
              <a:buFont typeface="Wingdings" panose="05000000000000000000" pitchFamily="2" charset="2"/>
              <a:buChar char="Ø"/>
            </a:pPr>
            <a:r>
              <a:rPr lang="en-GB" sz="1200" u="sng" dirty="0">
                <a:hlinkClick r:id="rId38"/>
              </a:rPr>
              <a:t>Preview and chat with Word, Excel, and PowerPoint files in the Microsoft 365 Copilot app on Android</a:t>
            </a:r>
          </a:p>
          <a:p>
            <a:pPr marL="171450" indent="-171450" fontAlgn="b">
              <a:buFont typeface="Wingdings" panose="05000000000000000000" pitchFamily="2" charset="2"/>
              <a:buChar char="Ø"/>
            </a:pPr>
            <a:r>
              <a:rPr lang="en-GB" sz="1200" u="sng" dirty="0">
                <a:hlinkClick r:id="rId39"/>
              </a:rPr>
              <a:t>Rich Bing web answer cards on M365 Copilot</a:t>
            </a:r>
          </a:p>
          <a:p>
            <a:pPr marL="171450" indent="-171450" fontAlgn="b">
              <a:buFont typeface="Wingdings" panose="05000000000000000000" pitchFamily="2" charset="2"/>
              <a:buChar char="Ø"/>
            </a:pPr>
            <a:r>
              <a:rPr lang="en-GB" sz="1200" u="sng" dirty="0">
                <a:hlinkClick r:id="rId40"/>
              </a:rPr>
              <a:t>Teams Channels in Context IQ</a:t>
            </a:r>
          </a:p>
          <a:p>
            <a:pPr marL="171450" indent="-171450" fontAlgn="b">
              <a:buFont typeface="Wingdings" panose="05000000000000000000" pitchFamily="2" charset="2"/>
              <a:buChar char="Ø"/>
            </a:pPr>
            <a:r>
              <a:rPr lang="en-GB" sz="1200" u="sng" dirty="0">
                <a:hlinkClick r:id="rId41"/>
              </a:rPr>
              <a:t>Updated UI for Copilot Chat entry point in Word, Excel and PowerPoint apps</a:t>
            </a:r>
          </a:p>
          <a:p>
            <a:pPr marL="171450" indent="-171450" fontAlgn="b">
              <a:buFont typeface="Wingdings" panose="05000000000000000000" pitchFamily="2" charset="2"/>
              <a:buChar char="Ø"/>
            </a:pPr>
            <a:r>
              <a:rPr lang="en-GB" sz="1200" u="sng" dirty="0">
                <a:hlinkClick r:id="rId42"/>
              </a:rPr>
              <a:t>Use Copilot to get a detailed and contextual explanation</a:t>
            </a:r>
          </a:p>
          <a:p>
            <a:pPr marL="171450" indent="-171450" fontAlgn="b">
              <a:buFont typeface="Wingdings" panose="05000000000000000000" pitchFamily="2" charset="2"/>
              <a:buChar char="Ø"/>
            </a:pPr>
            <a:r>
              <a:rPr lang="en-GB" sz="1200" u="sng" dirty="0">
                <a:hlinkClick r:id="rId43"/>
              </a:rPr>
              <a:t>Video recap in Copilot Chat</a:t>
            </a:r>
            <a:endParaRPr lang="en-GB" sz="1200" u="sng" dirty="0">
              <a:solidFill>
                <a:srgbClr val="0563C1"/>
              </a:solidFill>
              <a:latin typeface="Calibri" panose="020F0502020204030204" pitchFamily="34" charset="0"/>
            </a:endParaRPr>
          </a:p>
        </p:txBody>
      </p:sp>
      <p:grpSp>
        <p:nvGrpSpPr>
          <p:cNvPr id="35" name="Group 34">
            <a:extLst>
              <a:ext uri="{FF2B5EF4-FFF2-40B4-BE49-F238E27FC236}">
                <a16:creationId xmlns:a16="http://schemas.microsoft.com/office/drawing/2014/main" id="{74C4C58C-4F86-D291-880F-B354220C5533}"/>
              </a:ext>
              <a:ext uri="{C183D7F6-B498-43B3-948B-1728B52AA6E4}">
                <adec:decorative xmlns:adec="http://schemas.microsoft.com/office/drawing/2017/decorative" val="1"/>
              </a:ext>
            </a:extLst>
          </p:cNvPr>
          <p:cNvGrpSpPr/>
          <p:nvPr/>
        </p:nvGrpSpPr>
        <p:grpSpPr>
          <a:xfrm>
            <a:off x="10340627" y="1462974"/>
            <a:ext cx="550456" cy="172709"/>
            <a:chOff x="8673838" y="1451867"/>
            <a:chExt cx="550456" cy="172709"/>
          </a:xfrm>
        </p:grpSpPr>
        <p:pic>
          <p:nvPicPr>
            <p:cNvPr id="21" name="Graphic 20" descr="Stop with solid fill">
              <a:extLst>
                <a:ext uri="{FF2B5EF4-FFF2-40B4-BE49-F238E27FC236}">
                  <a16:creationId xmlns:a16="http://schemas.microsoft.com/office/drawing/2014/main" id="{C6E8F5BB-9574-AE78-5713-3F272DCCD25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863230" y="1451867"/>
              <a:ext cx="172709" cy="172709"/>
            </a:xfrm>
            <a:prstGeom prst="rect">
              <a:avLst/>
            </a:prstGeom>
          </p:spPr>
        </p:pic>
        <p:pic>
          <p:nvPicPr>
            <p:cNvPr id="33" name="Graphic 32" descr="Stop with solid fill">
              <a:extLst>
                <a:ext uri="{FF2B5EF4-FFF2-40B4-BE49-F238E27FC236}">
                  <a16:creationId xmlns:a16="http://schemas.microsoft.com/office/drawing/2014/main" id="{30AD3202-B7D2-3DAB-CDDC-1B132C8A9FE7}"/>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051585" y="1451867"/>
              <a:ext cx="172709" cy="172709"/>
            </a:xfrm>
            <a:prstGeom prst="rect">
              <a:avLst/>
            </a:prstGeom>
          </p:spPr>
        </p:pic>
        <p:pic>
          <p:nvPicPr>
            <p:cNvPr id="34" name="Graphic 33" descr="Stop with solid fill">
              <a:extLst>
                <a:ext uri="{FF2B5EF4-FFF2-40B4-BE49-F238E27FC236}">
                  <a16:creationId xmlns:a16="http://schemas.microsoft.com/office/drawing/2014/main" id="{751188D7-C436-EA59-72D0-6E41A3A1F41D}"/>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673838" y="1451867"/>
              <a:ext cx="172709" cy="172709"/>
            </a:xfrm>
            <a:prstGeom prst="rect">
              <a:avLst/>
            </a:prstGeom>
          </p:spPr>
        </p:pic>
      </p:grpSp>
      <p:grpSp>
        <p:nvGrpSpPr>
          <p:cNvPr id="36" name="Group 35">
            <a:extLst>
              <a:ext uri="{FF2B5EF4-FFF2-40B4-BE49-F238E27FC236}">
                <a16:creationId xmlns:a16="http://schemas.microsoft.com/office/drawing/2014/main" id="{8C885BA8-F7DC-248F-958D-D2204DAADD86}"/>
              </a:ext>
              <a:ext uri="{C183D7F6-B498-43B3-948B-1728B52AA6E4}">
                <adec:decorative xmlns:adec="http://schemas.microsoft.com/office/drawing/2017/decorative" val="1"/>
              </a:ext>
            </a:extLst>
          </p:cNvPr>
          <p:cNvGrpSpPr/>
          <p:nvPr/>
        </p:nvGrpSpPr>
        <p:grpSpPr>
          <a:xfrm>
            <a:off x="2712521" y="1473841"/>
            <a:ext cx="550456" cy="172709"/>
            <a:chOff x="8673838" y="1451867"/>
            <a:chExt cx="550456" cy="172709"/>
          </a:xfrm>
        </p:grpSpPr>
        <p:pic>
          <p:nvPicPr>
            <p:cNvPr id="37" name="Graphic 36" descr="Stop with solid fill">
              <a:extLst>
                <a:ext uri="{FF2B5EF4-FFF2-40B4-BE49-F238E27FC236}">
                  <a16:creationId xmlns:a16="http://schemas.microsoft.com/office/drawing/2014/main" id="{635B12FE-DEE3-DC47-99A6-607D6462B16F}"/>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863230" y="1451867"/>
              <a:ext cx="172709" cy="172709"/>
            </a:xfrm>
            <a:prstGeom prst="rect">
              <a:avLst/>
            </a:prstGeom>
          </p:spPr>
        </p:pic>
        <p:pic>
          <p:nvPicPr>
            <p:cNvPr id="38" name="Graphic 37" descr="Stop with solid fill">
              <a:extLst>
                <a:ext uri="{FF2B5EF4-FFF2-40B4-BE49-F238E27FC236}">
                  <a16:creationId xmlns:a16="http://schemas.microsoft.com/office/drawing/2014/main" id="{D36FB53F-CDDD-6CD8-E7CD-9FB15C07F8B0}"/>
                </a:ext>
              </a:extLst>
            </p:cNvPr>
            <p:cNvPicPr>
              <a:picLocks noChangeAspect="1"/>
            </p:cNvPicPr>
            <p:nvPr/>
          </p:nvPicPr>
          <p:blipFill>
            <a:blip r:embed="rId48">
              <a:extLst>
                <a:ext uri="{96DAC541-7B7A-43D3-8B79-37D633B846F1}">
                  <asvg:svgBlip xmlns:asvg="http://schemas.microsoft.com/office/drawing/2016/SVG/main" r:embed="rId50"/>
                </a:ext>
              </a:extLst>
            </a:blip>
            <a:stretch>
              <a:fillRect/>
            </a:stretch>
          </p:blipFill>
          <p:spPr>
            <a:xfrm>
              <a:off x="9051585" y="1451867"/>
              <a:ext cx="172709" cy="172709"/>
            </a:xfrm>
            <a:prstGeom prst="rect">
              <a:avLst/>
            </a:prstGeom>
          </p:spPr>
        </p:pic>
        <p:pic>
          <p:nvPicPr>
            <p:cNvPr id="39" name="Graphic 38" descr="Stop with solid fill">
              <a:extLst>
                <a:ext uri="{FF2B5EF4-FFF2-40B4-BE49-F238E27FC236}">
                  <a16:creationId xmlns:a16="http://schemas.microsoft.com/office/drawing/2014/main" id="{543CC00C-5253-0134-85B7-0C69A4F92507}"/>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FCDCB770-7C91-49B4-D231-E86FE1317F84}"/>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4" name="Diagonal Stripe 3">
              <a:extLst>
                <a:ext uri="{FF2B5EF4-FFF2-40B4-BE49-F238E27FC236}">
                  <a16:creationId xmlns:a16="http://schemas.microsoft.com/office/drawing/2014/main" id="{19AB472B-2FD4-BDDA-EDDA-066803D2B343}"/>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6" name="TextBox 5">
              <a:extLst>
                <a:ext uri="{FF2B5EF4-FFF2-40B4-BE49-F238E27FC236}">
                  <a16:creationId xmlns:a16="http://schemas.microsoft.com/office/drawing/2014/main" id="{7AC79997-D41C-B323-708D-B9097F4C606A}"/>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48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42" presetClass="path" presetSubtype="0" decel="100000" fill="hold" grpId="1" nodeType="withEffect">
                                  <p:stCondLst>
                                    <p:cond delay="0"/>
                                  </p:stCondLst>
                                  <p:childTnLst>
                                    <p:animMotion origin="layout" path="M -4.58333E-6 -0.03473 L -4.58333E-6 3.7037E-6 " pathEditMode="relative" rAng="0" ptsTypes="AA">
                                      <p:cBhvr>
                                        <p:cTn id="22" dur="700" fill="hold"/>
                                        <p:tgtEl>
                                          <p:spTgt spid="17"/>
                                        </p:tgtEl>
                                        <p:attrNameLst>
                                          <p:attrName>ppt_x</p:attrName>
                                          <p:attrName>ppt_y</p:attrName>
                                        </p:attrNameLst>
                                      </p:cBhvr>
                                      <p:rCtr x="0" y="1736"/>
                                    </p:animMotion>
                                  </p:childTnLst>
                                </p:cTn>
                              </p:par>
                            </p:childTnLst>
                          </p:cTn>
                        </p:par>
                        <p:par>
                          <p:cTn id="23" fill="hold">
                            <p:stCondLst>
                              <p:cond delay="19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42" presetClass="path" presetSubtype="0" decel="100000" fill="hold" grpId="1" nodeType="withEffect">
                                  <p:stCondLst>
                                    <p:cond delay="0"/>
                                  </p:stCondLst>
                                  <p:childTnLst>
                                    <p:animMotion origin="layout" path="M -2.08333E-7 0.03889 L -2.08333E-7 3.7037E-6 " pathEditMode="relative" rAng="0" ptsTypes="AA">
                                      <p:cBhvr>
                                        <p:cTn id="33" dur="700" fill="hold"/>
                                        <p:tgtEl>
                                          <p:spTgt spid="26"/>
                                        </p:tgtEl>
                                        <p:attrNameLst>
                                          <p:attrName>ppt_x</p:attrName>
                                          <p:attrName>ppt_y</p:attrName>
                                        </p:attrNameLst>
                                      </p:cBhvr>
                                      <p:rCtr x="0" y="-1944"/>
                                    </p:animMotion>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par>
                          <p:cTn id="36" fill="hold">
                            <p:stCondLst>
                              <p:cond delay="26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42" presetClass="path" presetSubtype="0" decel="100000" fill="hold" grpId="1" nodeType="withEffect">
                                  <p:stCondLst>
                                    <p:cond delay="0"/>
                                  </p:stCondLst>
                                  <p:childTnLst>
                                    <p:animMotion origin="layout" path="M 2.08333E-6 0.03889 L 2.08333E-6 3.7037E-6 " pathEditMode="relative" rAng="0" ptsTypes="AA">
                                      <p:cBhvr>
                                        <p:cTn id="44" dur="700" fill="hold"/>
                                        <p:tgtEl>
                                          <p:spTgt spid="1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0" grpId="0" animBg="1"/>
      <p:bldP spid="30" grpId="1" animBg="1"/>
      <p:bldP spid="26" grpId="0"/>
      <p:bldP spid="26" grpId="1"/>
      <p:bldP spid="17" grpId="0" animBg="1"/>
      <p:bldP spid="17" grpId="1" animBg="1"/>
      <p:bldP spid="5" grpId="0" animBg="1"/>
      <p:bldP spid="12" grpId="0"/>
      <p:bldP spid="12"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0604E9DF-CD4A-CFA8-6AB7-E2F52271EA63}"/>
              </a:ext>
              <a:ext uri="{C183D7F6-B498-43B3-948B-1728B52AA6E4}">
                <adec:decorative xmlns:adec="http://schemas.microsoft.com/office/drawing/2017/decorative" val="1"/>
              </a:ext>
            </a:extLst>
          </p:cNvPr>
          <p:cNvSpPr/>
          <p:nvPr/>
        </p:nvSpPr>
        <p:spPr bwMode="white">
          <a:xfrm>
            <a:off x="121475" y="1359059"/>
            <a:ext cx="11949049" cy="5485564"/>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Microsoft 365 Copilot Public</a:t>
            </a:r>
            <a:r>
              <a:rPr kumimoji="0" lang="en-US" sz="3600" b="1" i="0" u="none" strike="noStrike" kern="1200" cap="none" spc="-50" normalizeH="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619D6472-F7BD-4F4E-9DB3-A0958A9617A7}"/>
              </a:ext>
              <a:ext uri="{C183D7F6-B498-43B3-948B-1728B52AA6E4}">
                <adec:decorative xmlns:adec="http://schemas.microsoft.com/office/drawing/2017/decorative" val="1"/>
              </a:ext>
            </a:extLst>
          </p:cNvPr>
          <p:cNvSpPr/>
          <p:nvPr/>
        </p:nvSpPr>
        <p:spPr bwMode="auto">
          <a:xfrm>
            <a:off x="121475" y="1305222"/>
            <a:ext cx="573129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932472" fontAlgn="base">
              <a:spcBef>
                <a:spcPct val="0"/>
              </a:spcBef>
              <a:spcAft>
                <a:spcPct val="0"/>
              </a:spcAft>
              <a:defRPr/>
            </a:pPr>
            <a:r>
              <a:rPr kumimoji="0" lang="en-US" sz="1600" b="1" i="1" u="none" strike="noStrike" kern="1200" cap="none" spc="0" normalizeH="0" baseline="0" noProof="0" dirty="0">
                <a:ln>
                  <a:noFill/>
                </a:ln>
                <a:solidFill>
                  <a:srgbClr val="0078D4"/>
                </a:solidFill>
                <a:effectLst/>
                <a:uLnTx/>
                <a:uFillTx/>
                <a:latin typeface="Segoe UI Semibold"/>
              </a:rPr>
              <a:t>New items (</a:t>
            </a:r>
            <a:r>
              <a:rPr lang="en-US" sz="1600" b="1" i="1" noProof="0" dirty="0">
                <a:solidFill>
                  <a:srgbClr val="0078D4"/>
                </a:solidFill>
                <a:latin typeface="Segoe UI Semibold"/>
              </a:rPr>
              <a:t>29</a:t>
            </a:r>
            <a:r>
              <a:rPr kumimoji="0" lang="en-US" sz="1600" b="1" i="1" u="none" strike="noStrike" kern="1200" cap="none" spc="0" normalizeH="0" baseline="0" noProof="0" dirty="0">
                <a:ln>
                  <a:noFill/>
                </a:ln>
                <a:solidFill>
                  <a:srgbClr val="0078D4"/>
                </a:solidFill>
                <a:effectLst/>
                <a:uLnTx/>
                <a:uFillTx/>
                <a:latin typeface="Segoe UI Semibold"/>
              </a:rPr>
              <a:t>) </a:t>
            </a:r>
            <a:r>
              <a:rPr kumimoji="0" lang="en-US" sz="1600" b="0" i="1" u="none" strike="noStrike" kern="1200" cap="none" spc="0" normalizeH="0" baseline="0" noProof="0" dirty="0">
                <a:ln>
                  <a:noFill/>
                </a:ln>
                <a:solidFill>
                  <a:srgbClr val="0078D4"/>
                </a:solidFill>
                <a:effectLst/>
                <a:uLnTx/>
                <a:uFillTx/>
                <a:latin typeface="Segoe UI Semibold"/>
              </a:rPr>
              <a:t>– In</a:t>
            </a:r>
            <a:r>
              <a:rPr kumimoji="0" lang="en-US" sz="1600" b="0" i="1" u="none" strike="noStrike" kern="1200" cap="none" spc="0" normalizeH="0" noProof="0" dirty="0">
                <a:ln>
                  <a:noFill/>
                </a:ln>
                <a:solidFill>
                  <a:srgbClr val="0078D4"/>
                </a:solidFill>
                <a:effectLst/>
                <a:uLnTx/>
                <a:uFillTx/>
                <a:latin typeface="Segoe UI Semibold"/>
              </a:rPr>
              <a:t> development</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items within the</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09614" y="1763566"/>
            <a:ext cx="11716157" cy="4955479"/>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
              <a:buFont typeface="Arial" panose="020B0604020202020204" pitchFamily="34" charset="0"/>
              <a:buChar char="•"/>
            </a:pPr>
            <a:r>
              <a:rPr lang="en-GB" sz="1600" u="sng" dirty="0">
                <a:hlinkClick r:id="rId4"/>
              </a:rPr>
              <a:t>[Copilot Chat] Agent Mode in Excel</a:t>
            </a:r>
          </a:p>
          <a:p>
            <a:pPr marL="285750" indent="-285750" fontAlgn="b">
              <a:buFont typeface="Arial" panose="020B0604020202020204" pitchFamily="34" charset="0"/>
              <a:buChar char="•"/>
            </a:pPr>
            <a:r>
              <a:rPr lang="en-GB" sz="1600" u="sng" dirty="0">
                <a:hlinkClick r:id="rId5"/>
              </a:rPr>
              <a:t>[Copilot Chat] Agent mode in Word enables conversational support to create, edit and refine document content from chat</a:t>
            </a:r>
          </a:p>
          <a:p>
            <a:pPr marL="285750" indent="-285750" fontAlgn="b">
              <a:buFont typeface="Arial" panose="020B0604020202020204" pitchFamily="34" charset="0"/>
              <a:buChar char="•"/>
            </a:pPr>
            <a:r>
              <a:rPr lang="en-GB" sz="1600" u="sng" dirty="0">
                <a:hlinkClick r:id="rId6"/>
              </a:rPr>
              <a:t>[Copilot Search] [Copilot Search] Copilot Chat available when using Copilot Search</a:t>
            </a:r>
          </a:p>
          <a:p>
            <a:pPr marL="285750" indent="-285750" fontAlgn="b">
              <a:buFont typeface="Arial" panose="020B0604020202020204" pitchFamily="34" charset="0"/>
              <a:buChar char="•"/>
            </a:pPr>
            <a:r>
              <a:rPr lang="en-GB" sz="1600" u="sng" dirty="0">
                <a:hlinkClick r:id="rId7"/>
              </a:rPr>
              <a:t>Admins can manage access more precisely with support for nested permissions in Jira, Confluence, and ServiceNow</a:t>
            </a:r>
          </a:p>
          <a:p>
            <a:pPr marL="285750" indent="-285750" fontAlgn="b">
              <a:buFont typeface="Arial" panose="020B0604020202020204" pitchFamily="34" charset="0"/>
              <a:buChar char="•"/>
            </a:pPr>
            <a:r>
              <a:rPr lang="en-GB" sz="1600" u="sng" dirty="0">
                <a:hlinkClick r:id="rId8"/>
              </a:rPr>
              <a:t>Agent Mode in Excel for desktop apps</a:t>
            </a:r>
          </a:p>
          <a:p>
            <a:pPr marL="285750" indent="-285750" fontAlgn="b">
              <a:buFont typeface="Arial" panose="020B0604020202020204" pitchFamily="34" charset="0"/>
              <a:buChar char="•"/>
            </a:pPr>
            <a:r>
              <a:rPr lang="en-GB" sz="1600" u="sng" dirty="0">
                <a:hlinkClick r:id="rId9"/>
              </a:rPr>
              <a:t>Agent Mode in Excel for GCC</a:t>
            </a:r>
          </a:p>
          <a:p>
            <a:pPr marL="285750" indent="-285750" fontAlgn="b">
              <a:buFont typeface="Arial" panose="020B0604020202020204" pitchFamily="34" charset="0"/>
              <a:buChar char="•"/>
            </a:pPr>
            <a:r>
              <a:rPr lang="en-GB" sz="1600" u="sng" dirty="0">
                <a:hlinkClick r:id="rId10"/>
              </a:rPr>
              <a:t>Capture voice notes in the Microsoft 365 Copilot mobile app</a:t>
            </a:r>
          </a:p>
          <a:p>
            <a:pPr marL="285750" indent="-285750" fontAlgn="b">
              <a:buFont typeface="Arial" panose="020B0604020202020204" pitchFamily="34" charset="0"/>
              <a:buChar char="•"/>
            </a:pPr>
            <a:r>
              <a:rPr lang="en-US" sz="1600" u="sng" dirty="0">
                <a:hlinkClick r:id="rId11"/>
              </a:rPr>
              <a:t>Chat History Landing page: Filtering UI Refresh</a:t>
            </a:r>
          </a:p>
          <a:p>
            <a:pPr marL="285750" indent="-285750" fontAlgn="b">
              <a:buFont typeface="Arial" panose="020B0604020202020204" pitchFamily="34" charset="0"/>
              <a:buChar char="•"/>
            </a:pPr>
            <a:r>
              <a:rPr lang="en-GB" sz="1600" u="sng" dirty="0">
                <a:hlinkClick r:id="rId12"/>
              </a:rPr>
              <a:t>Copilot Shortcuts for Pages on Mobile</a:t>
            </a:r>
          </a:p>
          <a:p>
            <a:pPr marL="285750" indent="-285750" fontAlgn="b">
              <a:buFont typeface="Arial" panose="020B0604020202020204" pitchFamily="34" charset="0"/>
              <a:buChar char="•"/>
            </a:pPr>
            <a:r>
              <a:rPr lang="en-US" sz="1600" u="sng" dirty="0">
                <a:hlinkClick r:id="rId13"/>
              </a:rPr>
              <a:t>Deep citations in Copilot</a:t>
            </a:r>
          </a:p>
          <a:p>
            <a:pPr marL="285750" indent="-285750" fontAlgn="b">
              <a:buFont typeface="Arial" panose="020B0604020202020204" pitchFamily="34" charset="0"/>
              <a:buChar char="•"/>
            </a:pPr>
            <a:r>
              <a:rPr lang="en-GB" sz="1600" u="sng" dirty="0">
                <a:hlinkClick r:id="rId14"/>
              </a:rPr>
              <a:t>Edit a Page using Copilot Chat on Mobile</a:t>
            </a:r>
          </a:p>
          <a:p>
            <a:pPr marL="285750" indent="-285750" fontAlgn="b">
              <a:buFont typeface="Arial" panose="020B0604020202020204" pitchFamily="34" charset="0"/>
              <a:buChar char="•"/>
            </a:pPr>
            <a:r>
              <a:rPr lang="en-US" sz="1600" u="sng" dirty="0">
                <a:hlinkClick r:id="rId15"/>
              </a:rPr>
              <a:t>Excel Agent</a:t>
            </a:r>
          </a:p>
          <a:p>
            <a:pPr marL="285750" indent="-285750" fontAlgn="b">
              <a:buFont typeface="Arial" panose="020B0604020202020204" pitchFamily="34" charset="0"/>
              <a:buChar char="•"/>
            </a:pPr>
            <a:r>
              <a:rPr lang="en-US" sz="1600" u="sng" dirty="0">
                <a:hlinkClick r:id="rId16"/>
              </a:rPr>
              <a:t>Excel: =COPILOT Function</a:t>
            </a:r>
          </a:p>
          <a:p>
            <a:pPr marL="285750" indent="-285750" fontAlgn="b">
              <a:buFont typeface="Arial" panose="020B0604020202020204" pitchFamily="34" charset="0"/>
              <a:buChar char="•"/>
            </a:pPr>
            <a:r>
              <a:rPr lang="en-US" sz="1600" u="sng" dirty="0">
                <a:hlinkClick r:id="rId17"/>
              </a:rPr>
              <a:t>Masking in Copilot chat</a:t>
            </a:r>
          </a:p>
          <a:p>
            <a:pPr marL="285750" indent="-285750" fontAlgn="b">
              <a:buFont typeface="Arial" panose="020B0604020202020204" pitchFamily="34" charset="0"/>
              <a:buChar char="•"/>
            </a:pPr>
            <a:r>
              <a:rPr lang="en-GB" sz="1600" u="sng" dirty="0">
                <a:hlinkClick r:id="rId18"/>
              </a:rPr>
              <a:t>Microsoft Copilot (Microsoft 365): Support for refining query filters for Confluence Copilot connectors</a:t>
            </a:r>
          </a:p>
          <a:p>
            <a:pPr marL="285750" indent="-285750" fontAlgn="b">
              <a:buFont typeface="Arial" panose="020B0604020202020204" pitchFamily="34" charset="0"/>
              <a:buChar char="•"/>
            </a:pPr>
            <a:r>
              <a:rPr lang="en-GB" sz="1600" u="sng" dirty="0">
                <a:hlinkClick r:id="rId19"/>
              </a:rPr>
              <a:t>Microsoft Copilot (Microsoft M365): Review PDFs using Copilot context menu and AI actions</a:t>
            </a:r>
          </a:p>
          <a:p>
            <a:pPr marL="285750" indent="-285750" fontAlgn="b">
              <a:buFont typeface="Arial" panose="020B0604020202020204" pitchFamily="34" charset="0"/>
              <a:buChar char="•"/>
            </a:pPr>
            <a:r>
              <a:rPr lang="en-GB" sz="1600" u="sng" dirty="0">
                <a:hlinkClick r:id="rId20"/>
              </a:rPr>
              <a:t>Microsoft Edge: Adding contextual nudges to the Microsoft 365 Copilot Chat icon</a:t>
            </a:r>
          </a:p>
          <a:p>
            <a:pPr marL="285750" indent="-285750" fontAlgn="b">
              <a:buFont typeface="Arial" panose="020B0604020202020204" pitchFamily="34" charset="0"/>
              <a:buChar char="•"/>
            </a:pPr>
            <a:r>
              <a:rPr lang="it-IT" sz="1600" u="sng" dirty="0">
                <a:hlinkClick r:id="rId21"/>
              </a:rPr>
              <a:t>Microsoft Edge: Copilot </a:t>
            </a:r>
            <a:r>
              <a:rPr lang="it-IT" sz="1600" u="sng" dirty="0" err="1">
                <a:hlinkClick r:id="rId21"/>
              </a:rPr>
              <a:t>icon</a:t>
            </a:r>
            <a:r>
              <a:rPr lang="it-IT" sz="1600" u="sng" dirty="0">
                <a:hlinkClick r:id="rId21"/>
              </a:rPr>
              <a:t> </a:t>
            </a:r>
            <a:r>
              <a:rPr lang="it-IT" sz="1600" u="sng" dirty="0" err="1">
                <a:hlinkClick r:id="rId21"/>
              </a:rPr>
              <a:t>visibility</a:t>
            </a:r>
            <a:endParaRPr lang="it-IT" sz="1600" u="sng" dirty="0">
              <a:hlinkClick r:id="rId21"/>
            </a:endParaRPr>
          </a:p>
          <a:p>
            <a:pPr marL="285750" indent="-285750" fontAlgn="b">
              <a:buFont typeface="Arial" panose="020B0604020202020204" pitchFamily="34" charset="0"/>
              <a:buChar char="•"/>
            </a:pPr>
            <a:r>
              <a:rPr lang="en-GB" sz="1600" u="sng" dirty="0">
                <a:hlinkClick r:id="rId22"/>
              </a:rPr>
              <a:t>Microsoft Edge: Microsoft Edge can now send work related browsing history to Copilot for more relevant work results when searching on M365 Copilot search</a:t>
            </a:r>
          </a:p>
          <a:p>
            <a:pPr marL="285750" indent="-285750" fontAlgn="b">
              <a:buFont typeface="Arial" panose="020B0604020202020204" pitchFamily="34" charset="0"/>
              <a:buChar char="•"/>
            </a:pPr>
            <a:r>
              <a:rPr lang="en-GB" sz="1600" u="sng" dirty="0">
                <a:hlinkClick r:id="rId23"/>
              </a:rPr>
              <a:t>Microsoft Teams: Ability for IT admins to customize the user notification strings for recording and transcription </a:t>
            </a:r>
          </a:p>
          <a:p>
            <a:pPr marL="285750" indent="-285750" fontAlgn="b">
              <a:buFont typeface="Arial" panose="020B0604020202020204" pitchFamily="34" charset="0"/>
              <a:buChar char="•"/>
            </a:pPr>
            <a:r>
              <a:rPr lang="en-GB" sz="1600" u="sng" dirty="0">
                <a:hlinkClick r:id="rId24"/>
              </a:rPr>
              <a:t>Microsoft Teams: Express voice </a:t>
            </a:r>
            <a:r>
              <a:rPr lang="en-GB" sz="1600" u="sng" dirty="0" err="1">
                <a:hlinkClick r:id="rId24"/>
              </a:rPr>
              <a:t>enrollment</a:t>
            </a:r>
            <a:r>
              <a:rPr lang="en-GB" sz="1600" u="sng" dirty="0">
                <a:hlinkClick r:id="rId24"/>
              </a:rPr>
              <a:t> in Microsoft Teams</a:t>
            </a:r>
          </a:p>
          <a:p>
            <a:pPr marL="285750" indent="-285750" fontAlgn="b">
              <a:buFont typeface="Arial" panose="020B0604020202020204" pitchFamily="34" charset="0"/>
              <a:buChar char="•"/>
            </a:pPr>
            <a:r>
              <a:rPr lang="en-US" sz="1600" u="sng" dirty="0">
                <a:hlinkClick r:id="rId25"/>
              </a:rPr>
              <a:t>PowerPoint Agent </a:t>
            </a:r>
          </a:p>
          <a:p>
            <a:pPr marL="285750" indent="-285750" fontAlgn="b">
              <a:buFont typeface="Arial" panose="020B0604020202020204" pitchFamily="34" charset="0"/>
              <a:buChar char="•"/>
            </a:pPr>
            <a:r>
              <a:rPr lang="en-GB" sz="1600" u="sng" dirty="0">
                <a:hlinkClick r:id="rId26"/>
              </a:rPr>
              <a:t>Recommended Notebooks in Copilot Notebooks</a:t>
            </a:r>
          </a:p>
          <a:p>
            <a:pPr marL="285750" indent="-285750" fontAlgn="b">
              <a:buFont typeface="Arial" panose="020B0604020202020204" pitchFamily="34" charset="0"/>
              <a:buChar char="•"/>
            </a:pPr>
            <a:r>
              <a:rPr lang="en-GB" sz="1600" u="sng" dirty="0">
                <a:hlinkClick r:id="rId27"/>
              </a:rPr>
              <a:t>Relight images in Microsoft 365 Copilot</a:t>
            </a:r>
          </a:p>
          <a:p>
            <a:pPr marL="285750" indent="-285750" fontAlgn="b">
              <a:buFont typeface="Arial" panose="020B0604020202020204" pitchFamily="34" charset="0"/>
              <a:buChar char="•"/>
            </a:pPr>
            <a:r>
              <a:rPr lang="en-GB" sz="1600" u="sng" dirty="0">
                <a:hlinkClick r:id="rId28"/>
              </a:rPr>
              <a:t>Scatter image effect in Microsoft 365 Copilot</a:t>
            </a:r>
          </a:p>
          <a:p>
            <a:pPr marL="285750" indent="-285750" fontAlgn="b">
              <a:buFont typeface="Arial" panose="020B0604020202020204" pitchFamily="34" charset="0"/>
              <a:buChar char="•"/>
            </a:pPr>
            <a:r>
              <a:rPr lang="en-US" sz="1600" u="sng" dirty="0">
                <a:hlinkClick r:id="rId29"/>
              </a:rPr>
              <a:t>SharePoint list agent</a:t>
            </a:r>
          </a:p>
          <a:p>
            <a:pPr marL="285750" indent="-285750" fontAlgn="b">
              <a:buFont typeface="Arial" panose="020B0604020202020204" pitchFamily="34" charset="0"/>
              <a:buChar char="•"/>
            </a:pPr>
            <a:r>
              <a:rPr lang="en-GB" sz="1600" u="sng" dirty="0">
                <a:hlinkClick r:id="rId30"/>
              </a:rPr>
              <a:t>Suggested References in Copilot Notebooks</a:t>
            </a:r>
          </a:p>
          <a:p>
            <a:pPr marL="285750" indent="-285750" fontAlgn="b">
              <a:buFont typeface="Arial" panose="020B0604020202020204" pitchFamily="34" charset="0"/>
              <a:buChar char="•"/>
            </a:pPr>
            <a:r>
              <a:rPr lang="en-GB" sz="1600" u="sng" dirty="0">
                <a:hlinkClick r:id="rId31"/>
              </a:rPr>
              <a:t>Support permission sync missed in incremental crawl</a:t>
            </a:r>
          </a:p>
          <a:p>
            <a:pPr marL="285750" indent="-285750" fontAlgn="b">
              <a:buFont typeface="Arial" panose="020B0604020202020204" pitchFamily="34" charset="0"/>
              <a:buChar char="•"/>
            </a:pPr>
            <a:r>
              <a:rPr lang="en-US" sz="1600" u="sng" dirty="0">
                <a:hlinkClick r:id="rId32"/>
              </a:rPr>
              <a:t>Word Agent</a:t>
            </a:r>
            <a:endParaRPr lang="en-US" sz="1600" u="sng" dirty="0">
              <a:solidFill>
                <a:srgbClr val="0563C1"/>
              </a:solidFill>
              <a:latin typeface="Calibri" panose="020F0502020204030204" pitchFamily="34" charset="0"/>
            </a:endParaRPr>
          </a:p>
        </p:txBody>
      </p:sp>
      <p:grpSp>
        <p:nvGrpSpPr>
          <p:cNvPr id="6" name="Group 5">
            <a:extLst>
              <a:ext uri="{FF2B5EF4-FFF2-40B4-BE49-F238E27FC236}">
                <a16:creationId xmlns:a16="http://schemas.microsoft.com/office/drawing/2014/main" id="{F6351D45-45D2-90F1-ED78-8FD0EAF8B530}"/>
              </a:ext>
              <a:ext uri="{C183D7F6-B498-43B3-948B-1728B52AA6E4}">
                <adec:decorative xmlns:adec="http://schemas.microsoft.com/office/drawing/2017/decorative" val="1"/>
              </a:ext>
            </a:extLst>
          </p:cNvPr>
          <p:cNvGrpSpPr/>
          <p:nvPr/>
        </p:nvGrpSpPr>
        <p:grpSpPr>
          <a:xfrm>
            <a:off x="5063943" y="1374792"/>
            <a:ext cx="550456" cy="172709"/>
            <a:chOff x="8673838" y="1451867"/>
            <a:chExt cx="550456" cy="172709"/>
          </a:xfrm>
        </p:grpSpPr>
        <p:pic>
          <p:nvPicPr>
            <p:cNvPr id="7" name="Graphic 6" descr="Stop with solid fill">
              <a:extLst>
                <a:ext uri="{FF2B5EF4-FFF2-40B4-BE49-F238E27FC236}">
                  <a16:creationId xmlns:a16="http://schemas.microsoft.com/office/drawing/2014/main" id="{61CF4470-1A35-BAB4-BD54-2747AA3A7CA1}"/>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63230" y="1451867"/>
              <a:ext cx="172709" cy="172709"/>
            </a:xfrm>
            <a:prstGeom prst="rect">
              <a:avLst/>
            </a:prstGeom>
          </p:spPr>
        </p:pic>
        <p:pic>
          <p:nvPicPr>
            <p:cNvPr id="8" name="Graphic 7" descr="Stop with solid fill">
              <a:extLst>
                <a:ext uri="{FF2B5EF4-FFF2-40B4-BE49-F238E27FC236}">
                  <a16:creationId xmlns:a16="http://schemas.microsoft.com/office/drawing/2014/main" id="{F5FAA50F-83A7-8BD3-A9CE-B57959C4756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051585" y="1451867"/>
              <a:ext cx="172709" cy="172709"/>
            </a:xfrm>
            <a:prstGeom prst="rect">
              <a:avLst/>
            </a:prstGeom>
          </p:spPr>
        </p:pic>
        <p:pic>
          <p:nvPicPr>
            <p:cNvPr id="9" name="Graphic 8" descr="Stop with solid fill">
              <a:extLst>
                <a:ext uri="{FF2B5EF4-FFF2-40B4-BE49-F238E27FC236}">
                  <a16:creationId xmlns:a16="http://schemas.microsoft.com/office/drawing/2014/main" id="{6628A0DC-05E6-7D0C-A5DB-C7D289AFE5AA}"/>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3042AC2D-A2EF-A646-291E-D5D4AC01D9C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5" name="Diagonal Stripe 14">
              <a:extLst>
                <a:ext uri="{FF2B5EF4-FFF2-40B4-BE49-F238E27FC236}">
                  <a16:creationId xmlns:a16="http://schemas.microsoft.com/office/drawing/2014/main" id="{B556A9B4-C6B0-DDCD-0B04-207ECF0D495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8" name="TextBox 17">
              <a:extLst>
                <a:ext uri="{FF2B5EF4-FFF2-40B4-BE49-F238E27FC236}">
                  <a16:creationId xmlns:a16="http://schemas.microsoft.com/office/drawing/2014/main" id="{0F42D323-C2F8-7796-21AA-E7A0DC275A48}"/>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14465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3.75E-6 0.03889 L 3.75E-6 2.96296E-6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B4DF9-A737-819F-7FF2-97B5A7900EED}"/>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DBCE3511-EEFF-4E77-8DFB-2A1931ED9CC3}"/>
              </a:ext>
              <a:ext uri="{C183D7F6-B498-43B3-948B-1728B52AA6E4}">
                <adec:decorative xmlns:adec="http://schemas.microsoft.com/office/drawing/2017/decorative" val="1"/>
              </a:ext>
            </a:extLst>
          </p:cNvPr>
          <p:cNvSpPr/>
          <p:nvPr/>
        </p:nvSpPr>
        <p:spPr bwMode="white">
          <a:xfrm>
            <a:off x="121475" y="1282444"/>
            <a:ext cx="11949049" cy="5443209"/>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AFE1E6B5-0064-8E02-F860-092E17B1D4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EA05900A-BCD4-9DC7-48C9-EC053FE7CE12}"/>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C3995224-E863-EAAE-1DD9-B0E07BAC160C}"/>
              </a:ext>
              <a:ext uri="{C183D7F6-B498-43B3-948B-1728B52AA6E4}">
                <adec:decorative xmlns:adec="http://schemas.microsoft.com/office/drawing/2017/decorative" val="1"/>
              </a:ext>
            </a:extLst>
          </p:cNvPr>
          <p:cNvSpPr/>
          <p:nvPr/>
        </p:nvSpPr>
        <p:spPr bwMode="auto">
          <a:xfrm>
            <a:off x="147108" y="1304007"/>
            <a:ext cx="5731291"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932472" fontAlgn="base">
              <a:spcBef>
                <a:spcPct val="0"/>
              </a:spcBef>
              <a:spcAft>
                <a:spcPct val="0"/>
              </a:spcAft>
              <a:defRPr/>
            </a:pPr>
            <a:r>
              <a:rPr lang="en-US" noProof="0" dirty="0">
                <a:solidFill>
                  <a:srgbClr val="0078D4"/>
                </a:solidFill>
                <a:latin typeface="Segoe UI Semibold"/>
              </a:rPr>
              <a:t>In development (</a:t>
            </a:r>
            <a:r>
              <a:rPr lang="en-US" dirty="0">
                <a:solidFill>
                  <a:srgbClr val="0078D4"/>
                </a:solidFill>
                <a:latin typeface="Segoe UI Semibold"/>
              </a:rPr>
              <a:t>28</a:t>
            </a:r>
            <a:r>
              <a:rPr lang="en-US" noProof="0" dirty="0">
                <a:solidFill>
                  <a:srgbClr val="0078D4"/>
                </a:solidFill>
                <a:latin typeface="Segoe UI Semibold"/>
              </a:rPr>
              <a:t>)</a:t>
            </a:r>
            <a:endParaRPr kumimoji="0" lang="en-US"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0" name="Rounded Rectangle 18">
            <a:extLst>
              <a:ext uri="{FF2B5EF4-FFF2-40B4-BE49-F238E27FC236}">
                <a16:creationId xmlns:a16="http://schemas.microsoft.com/office/drawing/2014/main" id="{7E177032-1ABD-1819-D2E7-6DF713EC31E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0" u="none" strike="noStrike" kern="1200" cap="none" spc="0" normalizeH="0" baseline="0" noProof="0" dirty="0">
              <a:ln>
                <a:noFill/>
              </a:ln>
              <a:solidFill>
                <a:srgbClr val="1A1A1A"/>
              </a:solidFill>
              <a:effectLst/>
              <a:uLnTx/>
              <a:uFillTx/>
              <a:latin typeface="Segoe UI"/>
              <a:ea typeface="+mn-ea"/>
              <a:cs typeface="+mn-cs"/>
            </a:endParaRPr>
          </a:p>
        </p:txBody>
      </p:sp>
      <p:sp>
        <p:nvSpPr>
          <p:cNvPr id="26" name="TextBox 18">
            <a:extLst>
              <a:ext uri="{FF2B5EF4-FFF2-40B4-BE49-F238E27FC236}">
                <a16:creationId xmlns:a16="http://schemas.microsoft.com/office/drawing/2014/main" id="{44365621-2C67-30DA-87D9-517B77A6DD2F}"/>
              </a:ext>
            </a:extLst>
          </p:cNvPr>
          <p:cNvSpPr txBox="1"/>
          <p:nvPr/>
        </p:nvSpPr>
        <p:spPr>
          <a:xfrm>
            <a:off x="233467" y="1739718"/>
            <a:ext cx="11873720" cy="4944558"/>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Arial" panose="020B0604020202020204" pitchFamily="34" charset="0"/>
              <a:buChar char="•"/>
            </a:pPr>
            <a:r>
              <a:rPr lang="en-GB" sz="1300" u="sng" dirty="0">
                <a:hlinkClick r:id="rId4"/>
              </a:rPr>
              <a:t>Microsoft Edge: Summarization, Translation, and Citation will soon be supported by Microsoft Copilot and Microsoft 365 Copilot Chat in our menus</a:t>
            </a:r>
          </a:p>
          <a:p>
            <a:pPr marL="171450" indent="-171450" fontAlgn="b">
              <a:buFont typeface="Arial" panose="020B0604020202020204" pitchFamily="34" charset="0"/>
              <a:buChar char="•"/>
            </a:pPr>
            <a:r>
              <a:rPr lang="en-GB" sz="1300" u="sng" dirty="0">
                <a:hlinkClick r:id="rId5"/>
              </a:rPr>
              <a:t>1-click to create a Brief page based on content in Copilot Notebook</a:t>
            </a:r>
          </a:p>
          <a:p>
            <a:pPr marL="171450" indent="-171450" fontAlgn="b">
              <a:buFont typeface="Arial" panose="020B0604020202020204" pitchFamily="34" charset="0"/>
              <a:buChar char="•"/>
            </a:pPr>
            <a:r>
              <a:rPr lang="en-GB" sz="1300" u="sng" dirty="0">
                <a:hlinkClick r:id="rId6"/>
              </a:rPr>
              <a:t>1-click to create a FAQ page based on content in Copilot Notebook</a:t>
            </a:r>
          </a:p>
          <a:p>
            <a:pPr marL="171450" indent="-171450" fontAlgn="b">
              <a:buFont typeface="Arial" panose="020B0604020202020204" pitchFamily="34" charset="0"/>
              <a:buChar char="•"/>
            </a:pPr>
            <a:r>
              <a:rPr lang="en-GB" sz="1300" u="sng" dirty="0">
                <a:hlinkClick r:id="rId7"/>
              </a:rPr>
              <a:t>Admins can create and deploy custom Model Context Protocol (MCP) connectors across Microsoft 365.</a:t>
            </a:r>
          </a:p>
          <a:p>
            <a:pPr marL="171450" indent="-171450" fontAlgn="b">
              <a:buFont typeface="Arial" panose="020B0604020202020204" pitchFamily="34" charset="0"/>
              <a:buChar char="•"/>
            </a:pPr>
            <a:r>
              <a:rPr lang="en-US" sz="1300" u="sng" dirty="0">
                <a:hlinkClick r:id="rId8"/>
              </a:rPr>
              <a:t>AI Learning Agent (AILA) in Microsoft 365 Copilot</a:t>
            </a:r>
          </a:p>
          <a:p>
            <a:pPr marL="171450" indent="-171450" fontAlgn="b">
              <a:buFont typeface="Arial" panose="020B0604020202020204" pitchFamily="34" charset="0"/>
              <a:buChar char="•"/>
            </a:pPr>
            <a:r>
              <a:rPr lang="en-US" sz="1300" u="sng" dirty="0">
                <a:hlinkClick r:id="rId9"/>
              </a:rPr>
              <a:t>Content Sources in Copilot Chat</a:t>
            </a:r>
          </a:p>
          <a:p>
            <a:pPr marL="171450" indent="-171450" fontAlgn="b">
              <a:buFont typeface="Arial" panose="020B0604020202020204" pitchFamily="34" charset="0"/>
              <a:buChar char="•"/>
            </a:pPr>
            <a:r>
              <a:rPr lang="en-GB" sz="1300" u="sng" dirty="0">
                <a:hlinkClick r:id="rId10"/>
              </a:rPr>
              <a:t>Copilot Prompt Gallery - Company-wide prompt publishing</a:t>
            </a:r>
          </a:p>
          <a:p>
            <a:pPr marL="171450" indent="-171450" fontAlgn="b">
              <a:buFont typeface="Arial" panose="020B0604020202020204" pitchFamily="34" charset="0"/>
              <a:buChar char="•"/>
            </a:pPr>
            <a:r>
              <a:rPr lang="en-GB" sz="1300" u="sng" dirty="0">
                <a:hlinkClick r:id="rId11"/>
              </a:rPr>
              <a:t>Copilot uses enterprise assets hosted on Adobe Experience Manager when creating presentations</a:t>
            </a:r>
          </a:p>
          <a:p>
            <a:pPr marL="171450" indent="-171450" fontAlgn="b">
              <a:buFont typeface="Arial" panose="020B0604020202020204" pitchFamily="34" charset="0"/>
              <a:buChar char="•"/>
            </a:pPr>
            <a:r>
              <a:rPr lang="en-GB" sz="1300" u="sng" dirty="0">
                <a:hlinkClick r:id="rId12"/>
              </a:rPr>
              <a:t>Copilot uses enterprise assets hosted on Adobe Experience Manager when creating presentations</a:t>
            </a:r>
          </a:p>
          <a:p>
            <a:pPr marL="171450" indent="-171450" fontAlgn="b">
              <a:buFont typeface="Arial" panose="020B0604020202020204" pitchFamily="34" charset="0"/>
              <a:buChar char="•"/>
            </a:pPr>
            <a:r>
              <a:rPr lang="en-GB" sz="1300" u="sng" dirty="0">
                <a:hlinkClick r:id="rId13"/>
              </a:rPr>
              <a:t>Copilot uses enterprise assets hosted on Adobe Experience Manager when creating presentations</a:t>
            </a:r>
          </a:p>
          <a:p>
            <a:pPr marL="171450" indent="-171450" fontAlgn="b">
              <a:buFont typeface="Arial" panose="020B0604020202020204" pitchFamily="34" charset="0"/>
              <a:buChar char="•"/>
            </a:pPr>
            <a:r>
              <a:rPr lang="en-GB" sz="1300" u="sng" dirty="0">
                <a:hlinkClick r:id="rId14"/>
              </a:rPr>
              <a:t>Domain exclusion for web grounding</a:t>
            </a:r>
          </a:p>
          <a:p>
            <a:pPr marL="171450" indent="-171450" fontAlgn="b">
              <a:buFont typeface="Arial" panose="020B0604020202020204" pitchFamily="34" charset="0"/>
              <a:buChar char="•"/>
            </a:pPr>
            <a:r>
              <a:rPr lang="en-GB" sz="1300" u="sng" dirty="0">
                <a:hlinkClick r:id="rId15"/>
              </a:rPr>
              <a:t>Frontier and Microsoft agent user request approval flow in Microsoft 365 admin center</a:t>
            </a:r>
          </a:p>
          <a:p>
            <a:pPr marL="171450" indent="-171450" fontAlgn="b">
              <a:buFont typeface="Arial" panose="020B0604020202020204" pitchFamily="34" charset="0"/>
              <a:buChar char="•"/>
            </a:pPr>
            <a:r>
              <a:rPr lang="en-GB" sz="1300" u="sng" dirty="0">
                <a:hlinkClick r:id="rId16"/>
              </a:rPr>
              <a:t>Generate text for a PowerPoint slide using slide context</a:t>
            </a:r>
          </a:p>
          <a:p>
            <a:pPr marL="171450" indent="-171450" fontAlgn="b">
              <a:buFont typeface="Arial" panose="020B0604020202020204" pitchFamily="34" charset="0"/>
              <a:buChar char="•"/>
            </a:pPr>
            <a:r>
              <a:rPr lang="en-GB" sz="1300" u="sng" dirty="0">
                <a:hlinkClick r:id="rId17"/>
              </a:rPr>
              <a:t>Generative-AI skills for Create in Microsoft 365 Copilot app for Government Clouds</a:t>
            </a:r>
          </a:p>
          <a:p>
            <a:pPr marL="171450" indent="-171450" fontAlgn="b">
              <a:buFont typeface="Arial" panose="020B0604020202020204" pitchFamily="34" charset="0"/>
              <a:buChar char="•"/>
            </a:pPr>
            <a:r>
              <a:rPr lang="en-US" sz="1300" u="sng" dirty="0">
                <a:hlinkClick r:id="rId18"/>
              </a:rPr>
              <a:t>Microsoft 365 admin center: Agents usage report</a:t>
            </a:r>
          </a:p>
          <a:p>
            <a:pPr marL="171450" indent="-171450" fontAlgn="b">
              <a:buFont typeface="Arial" panose="020B0604020202020204" pitchFamily="34" charset="0"/>
              <a:buChar char="•"/>
            </a:pPr>
            <a:r>
              <a:rPr lang="en-GB" sz="1300" u="sng" dirty="0">
                <a:hlinkClick r:id="rId19"/>
              </a:rPr>
              <a:t>Microsoft 365 admin center: Copilot settings – readiness</a:t>
            </a:r>
          </a:p>
          <a:p>
            <a:pPr marL="171450" indent="-171450" fontAlgn="b">
              <a:buFont typeface="Arial" panose="020B0604020202020204" pitchFamily="34" charset="0"/>
              <a:buChar char="•"/>
            </a:pPr>
            <a:r>
              <a:rPr lang="en-GB" sz="1300" u="sng" dirty="0">
                <a:hlinkClick r:id="rId20"/>
              </a:rPr>
              <a:t>Microsoft 365 Admin Center: Usage reports - Message consumption for Pay-as-you-go experiences in Copilot Chat.</a:t>
            </a:r>
          </a:p>
          <a:p>
            <a:pPr marL="171450" indent="-171450" fontAlgn="b">
              <a:buFont typeface="Arial" panose="020B0604020202020204" pitchFamily="34" charset="0"/>
              <a:buChar char="•"/>
            </a:pPr>
            <a:r>
              <a:rPr lang="en-GB" sz="1300" u="sng" dirty="0">
                <a:hlinkClick r:id="rId21"/>
              </a:rPr>
              <a:t>Microsoft 365 app: Overview Page in Copilot Notebooks</a:t>
            </a:r>
          </a:p>
          <a:p>
            <a:pPr marL="171450" indent="-171450" fontAlgn="b">
              <a:buFont typeface="Arial" panose="020B0604020202020204" pitchFamily="34" charset="0"/>
              <a:buChar char="•"/>
            </a:pPr>
            <a:r>
              <a:rPr lang="en-US" sz="1300" u="sng" dirty="0">
                <a:hlinkClick r:id="rId22"/>
              </a:rPr>
              <a:t>Microsoft CoPilot (Microsoft 365): List email attachments in M365 Copilot</a:t>
            </a:r>
          </a:p>
          <a:p>
            <a:pPr marL="171450" indent="-171450" fontAlgn="b">
              <a:buFont typeface="Arial" panose="020B0604020202020204" pitchFamily="34" charset="0"/>
              <a:buChar char="•"/>
            </a:pPr>
            <a:r>
              <a:rPr lang="en-US" sz="1300" u="sng" dirty="0">
                <a:hlinkClick r:id="rId23"/>
              </a:rPr>
              <a:t>Microsoft CoPilot (Microsoft 365): Microsoft Graph APIs for App &amp; Agent Inventory and Details. </a:t>
            </a:r>
          </a:p>
          <a:p>
            <a:pPr marL="171450" indent="-171450" fontAlgn="b">
              <a:buFont typeface="Arial" panose="020B0604020202020204" pitchFamily="34" charset="0"/>
              <a:buChar char="•"/>
            </a:pPr>
            <a:r>
              <a:rPr lang="en-GB" sz="1300" u="sng" dirty="0">
                <a:hlinkClick r:id="rId24"/>
              </a:rPr>
              <a:t>Microsoft Edge: Ground Microsoft 365 Copilot Chat in Edge for Business in your open OneDrive and SharePoint documents</a:t>
            </a:r>
          </a:p>
          <a:p>
            <a:pPr marL="171450" indent="-171450" fontAlgn="b">
              <a:buFont typeface="Arial" panose="020B0604020202020204" pitchFamily="34" charset="0"/>
              <a:buChar char="•"/>
            </a:pPr>
            <a:r>
              <a:rPr lang="en-GB" sz="1300" u="sng" dirty="0">
                <a:hlinkClick r:id="rId25"/>
              </a:rPr>
              <a:t>Microsoft Edge: Ground Microsoft 365 Copilot Chat in Edge for Business in your open YouTube videos</a:t>
            </a:r>
          </a:p>
          <a:p>
            <a:pPr marL="171450" indent="-171450" fontAlgn="b">
              <a:buFont typeface="Arial" panose="020B0604020202020204" pitchFamily="34" charset="0"/>
              <a:buChar char="•"/>
            </a:pPr>
            <a:r>
              <a:rPr lang="en-GB" sz="1300" u="sng" dirty="0">
                <a:hlinkClick r:id="rId26"/>
              </a:rPr>
              <a:t>Microsoft Edge: Microsoft 365 Copilot Chat access to page content will soon extend to work across multiple open tabs</a:t>
            </a:r>
          </a:p>
          <a:p>
            <a:pPr marL="171450" indent="-171450" fontAlgn="b">
              <a:buFont typeface="Arial" panose="020B0604020202020204" pitchFamily="34" charset="0"/>
              <a:buChar char="•"/>
            </a:pPr>
            <a:r>
              <a:rPr lang="en-GB" sz="1300" u="sng" dirty="0">
                <a:hlinkClick r:id="rId27"/>
              </a:rPr>
              <a:t>Microsoft Purview compliance portal: Data Lifecycle Management - Retention based on Last Accessed for files in OneDrive and SharePoint</a:t>
            </a:r>
          </a:p>
          <a:p>
            <a:pPr marL="171450" indent="-171450" fontAlgn="b">
              <a:buFont typeface="Arial" panose="020B0604020202020204" pitchFamily="34" charset="0"/>
              <a:buChar char="•"/>
            </a:pPr>
            <a:r>
              <a:rPr lang="en-US" sz="1300" u="sng" dirty="0">
                <a:hlinkClick r:id="rId28"/>
              </a:rPr>
              <a:t>Microsoft Viva: Copilot Analytics - Prompt category metrics for Microsoft 365 Copilot Chat</a:t>
            </a:r>
          </a:p>
          <a:p>
            <a:pPr marL="171450" indent="-171450" fontAlgn="b">
              <a:buFont typeface="Arial" panose="020B0604020202020204" pitchFamily="34" charset="0"/>
              <a:buChar char="•"/>
            </a:pPr>
            <a:r>
              <a:rPr lang="en-GB" sz="1300" u="sng" dirty="0">
                <a:hlinkClick r:id="rId29"/>
              </a:rPr>
              <a:t>Microsoft Viva: Satisfaction Rate Metric for Microsoft 365 Copilot in Copilot Dashboard</a:t>
            </a:r>
          </a:p>
          <a:p>
            <a:pPr marL="171450" indent="-171450" fontAlgn="b">
              <a:buFont typeface="Arial" panose="020B0604020202020204" pitchFamily="34" charset="0"/>
              <a:buChar char="•"/>
            </a:pPr>
            <a:r>
              <a:rPr lang="en-GB" sz="1300" u="sng" dirty="0">
                <a:hlinkClick r:id="rId30"/>
              </a:rPr>
              <a:t>Quickly edit an image in PowerPoint</a:t>
            </a:r>
          </a:p>
          <a:p>
            <a:pPr marL="171450" indent="-171450" fontAlgn="b">
              <a:buFont typeface="Arial" panose="020B0604020202020204" pitchFamily="34" charset="0"/>
              <a:buChar char="•"/>
            </a:pPr>
            <a:r>
              <a:rPr lang="en-GB" sz="1300" u="sng" dirty="0">
                <a:hlinkClick r:id="rId31"/>
              </a:rPr>
              <a:t>Real-time voice interactions in a podcast in Word</a:t>
            </a:r>
          </a:p>
          <a:p>
            <a:pPr marL="171450" indent="-171450" fontAlgn="b">
              <a:buFont typeface="Arial" panose="020B0604020202020204" pitchFamily="34" charset="0"/>
              <a:buChar char="•"/>
            </a:pPr>
            <a:r>
              <a:rPr lang="en-GB" sz="1300" u="sng" dirty="0">
                <a:hlinkClick r:id="rId32"/>
              </a:rPr>
              <a:t>Scope prompts to specific Channels in Teams in Copilot Chat</a:t>
            </a:r>
          </a:p>
          <a:p>
            <a:pPr marL="171450" indent="-171450" fontAlgn="b">
              <a:buFont typeface="Arial" panose="020B0604020202020204" pitchFamily="34" charset="0"/>
              <a:buChar char="•"/>
            </a:pPr>
            <a:r>
              <a:rPr lang="en-US" sz="1300" u="sng" dirty="0">
                <a:hlinkClick r:id="rId33"/>
              </a:rPr>
              <a:t>Updated Copilot Notebooks UX</a:t>
            </a:r>
          </a:p>
          <a:p>
            <a:pPr marL="171450" indent="-171450" fontAlgn="b">
              <a:buFont typeface="Arial" panose="020B0604020202020204" pitchFamily="34" charset="0"/>
              <a:buChar char="•"/>
            </a:pPr>
            <a:r>
              <a:rPr lang="en-GB" sz="1300" u="sng" dirty="0">
                <a:hlinkClick r:id="rId34"/>
              </a:rPr>
              <a:t>Updates to Memory and Personalization in Microsoft 365 Copilot</a:t>
            </a:r>
          </a:p>
          <a:p>
            <a:pPr marL="171450" indent="-171450" fontAlgn="b">
              <a:buFont typeface="Arial" panose="020B0604020202020204" pitchFamily="34" charset="0"/>
              <a:buChar char="•"/>
            </a:pPr>
            <a:r>
              <a:rPr lang="en-GB" sz="1300" u="sng" dirty="0">
                <a:hlinkClick r:id="rId35"/>
              </a:rPr>
              <a:t>Use voice for Q&amp;A during Read Aloud in Word</a:t>
            </a:r>
          </a:p>
          <a:p>
            <a:pPr marL="171450" indent="-171450" fontAlgn="b">
              <a:buFont typeface="Arial" panose="020B0604020202020204" pitchFamily="34" charset="0"/>
              <a:buChar char="•"/>
            </a:pPr>
            <a:r>
              <a:rPr lang="en-US" sz="1300" u="sng" dirty="0">
                <a:hlinkClick r:id="rId36"/>
              </a:rPr>
              <a:t>Viva Engage - Agents in communities</a:t>
            </a:r>
          </a:p>
          <a:p>
            <a:pPr marL="171450" indent="-171450" fontAlgn="b">
              <a:buFont typeface="Arial" panose="020B0604020202020204" pitchFamily="34" charset="0"/>
              <a:buChar char="•"/>
            </a:pPr>
            <a:r>
              <a:rPr lang="en-GB" sz="1300" u="sng" dirty="0">
                <a:hlinkClick r:id="rId37"/>
              </a:rPr>
              <a:t>Voice chats can reference Memory</a:t>
            </a:r>
          </a:p>
          <a:p>
            <a:pPr marL="171450" indent="-171450" fontAlgn="b">
              <a:buFont typeface="Arial" panose="020B0604020202020204" pitchFamily="34" charset="0"/>
              <a:buChar char="•"/>
            </a:pPr>
            <a:r>
              <a:rPr lang="en-GB" sz="1300" u="sng" dirty="0">
                <a:hlinkClick r:id="rId38"/>
              </a:rPr>
              <a:t>Web Link as a Reference in Copilot Notebooks</a:t>
            </a:r>
            <a:endParaRPr lang="en-GB" sz="1300" u="sng" dirty="0">
              <a:solidFill>
                <a:srgbClr val="0563C1"/>
              </a:solidFill>
              <a:latin typeface="Calibri" panose="020F0502020204030204" pitchFamily="34" charset="0"/>
            </a:endParaRPr>
          </a:p>
        </p:txBody>
      </p:sp>
      <p:grpSp>
        <p:nvGrpSpPr>
          <p:cNvPr id="8" name="Group 7">
            <a:extLst>
              <a:ext uri="{FF2B5EF4-FFF2-40B4-BE49-F238E27FC236}">
                <a16:creationId xmlns:a16="http://schemas.microsoft.com/office/drawing/2014/main" id="{789CA8AB-59AA-9A1C-6C16-7DAD765A6C0A}"/>
              </a:ext>
              <a:ext uri="{C183D7F6-B498-43B3-948B-1728B52AA6E4}">
                <adec:decorative xmlns:adec="http://schemas.microsoft.com/office/drawing/2017/decorative" val="1"/>
              </a:ext>
            </a:extLst>
          </p:cNvPr>
          <p:cNvGrpSpPr/>
          <p:nvPr/>
        </p:nvGrpSpPr>
        <p:grpSpPr>
          <a:xfrm>
            <a:off x="5090956" y="1418340"/>
            <a:ext cx="550456" cy="172709"/>
            <a:chOff x="8673838" y="1451867"/>
            <a:chExt cx="550456" cy="172709"/>
          </a:xfrm>
        </p:grpSpPr>
        <p:pic>
          <p:nvPicPr>
            <p:cNvPr id="9" name="Graphic 8" descr="Stop with solid fill">
              <a:extLst>
                <a:ext uri="{FF2B5EF4-FFF2-40B4-BE49-F238E27FC236}">
                  <a16:creationId xmlns:a16="http://schemas.microsoft.com/office/drawing/2014/main" id="{2C129B39-2FFA-99F4-39E8-253E194684B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863230" y="1451867"/>
              <a:ext cx="172709" cy="172709"/>
            </a:xfrm>
            <a:prstGeom prst="rect">
              <a:avLst/>
            </a:prstGeom>
          </p:spPr>
        </p:pic>
        <p:pic>
          <p:nvPicPr>
            <p:cNvPr id="11" name="Graphic 10" descr="Stop with solid fill">
              <a:extLst>
                <a:ext uri="{FF2B5EF4-FFF2-40B4-BE49-F238E27FC236}">
                  <a16:creationId xmlns:a16="http://schemas.microsoft.com/office/drawing/2014/main" id="{27124EBF-BC7E-0645-8CE3-C9B9BAE3DCA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051585" y="1451867"/>
              <a:ext cx="172709" cy="172709"/>
            </a:xfrm>
            <a:prstGeom prst="rect">
              <a:avLst/>
            </a:prstGeom>
          </p:spPr>
        </p:pic>
        <p:pic>
          <p:nvPicPr>
            <p:cNvPr id="12" name="Graphic 11" descr="Stop with solid fill">
              <a:extLst>
                <a:ext uri="{FF2B5EF4-FFF2-40B4-BE49-F238E27FC236}">
                  <a16:creationId xmlns:a16="http://schemas.microsoft.com/office/drawing/2014/main" id="{014844A9-7094-F029-AF0D-626504C64E95}"/>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673838" y="1451867"/>
              <a:ext cx="172709" cy="172709"/>
            </a:xfrm>
            <a:prstGeom prst="rect">
              <a:avLst/>
            </a:prstGeom>
          </p:spPr>
        </p:pic>
      </p:grpSp>
      <p:grpSp>
        <p:nvGrpSpPr>
          <p:cNvPr id="2" name="Group 1">
            <a:extLst>
              <a:ext uri="{FF2B5EF4-FFF2-40B4-BE49-F238E27FC236}">
                <a16:creationId xmlns:a16="http://schemas.microsoft.com/office/drawing/2014/main" id="{7207D7DA-8E13-2CE4-4C1A-CC93A020600E}"/>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5" name="Diagonal Stripe 4">
              <a:extLst>
                <a:ext uri="{FF2B5EF4-FFF2-40B4-BE49-F238E27FC236}">
                  <a16:creationId xmlns:a16="http://schemas.microsoft.com/office/drawing/2014/main" id="{FE07EF32-64DE-F655-EFDF-79EE43A28831}"/>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6" name="TextBox 5">
              <a:extLst>
                <a:ext uri="{FF2B5EF4-FFF2-40B4-BE49-F238E27FC236}">
                  <a16:creationId xmlns:a16="http://schemas.microsoft.com/office/drawing/2014/main" id="{DAEB8778-289C-C527-FE2E-27DEA4B41E41}"/>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65103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2.08333E-7 0.03889 L 2.08333E-7 -3.7037E-7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123E-5027-13AF-22D3-7F4983ABB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42B31-F520-0ABF-62AC-DAFD7DB99173}"/>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Improvements to agent performance in Copilot Chat</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84986FB-1EFE-1E68-4C50-A79137A3D72D}"/>
              </a:ext>
              <a:ext uri="{C183D7F6-B498-43B3-948B-1728B52AA6E4}">
                <adec:decorative xmlns:adec="http://schemas.microsoft.com/office/drawing/2017/decorative" val="1"/>
              </a:ext>
            </a:extLst>
          </p:cNvPr>
          <p:cNvSpPr txBox="1"/>
          <p:nvPr/>
        </p:nvSpPr>
        <p:spPr>
          <a:xfrm>
            <a:off x="5505750" y="1389742"/>
            <a:ext cx="6384716"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D5C0C09-5C28-3C1D-D0DC-F908539B43A3}"/>
              </a:ext>
            </a:extLst>
          </p:cNvPr>
          <p:cNvSpPr txBox="1">
            <a:spLocks/>
          </p:cNvSpPr>
          <p:nvPr/>
        </p:nvSpPr>
        <p:spPr>
          <a:xfrm>
            <a:off x="494562" y="998204"/>
            <a:ext cx="485095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Custom agents in Microsoft 365 Copilot can now generate Word, Excel, and PowerPoint content, extending powerful creation capabilities to Agent Builder.</a:t>
            </a:r>
          </a:p>
          <a:p>
            <a:pPr marL="0" indent="0" fontAlgn="t">
              <a:buNone/>
            </a:pPr>
            <a:endParaRPr lang="en-GB" sz="1800" b="1" dirty="0"/>
          </a:p>
          <a:p>
            <a:pPr fontAlgn="t"/>
            <a:r>
              <a:rPr lang="en-GB" sz="1600" b="1" dirty="0"/>
              <a:t>Expanded Skills</a:t>
            </a:r>
            <a:br>
              <a:rPr lang="en-GB" sz="1600" dirty="0"/>
            </a:br>
            <a:r>
              <a:rPr lang="en-GB" sz="1600" dirty="0"/>
              <a:t>Formerly known as Code Interpreter, this feature enables agents to create documents, charts, and code for common tasks.</a:t>
            </a:r>
          </a:p>
          <a:p>
            <a:pPr fontAlgn="t"/>
            <a:endParaRPr lang="en-GB" sz="1600" dirty="0"/>
          </a:p>
          <a:p>
            <a:pPr fontAlgn="t"/>
            <a:r>
              <a:rPr lang="en-GB" sz="1600" b="1" dirty="0"/>
              <a:t>Efficiency Boost</a:t>
            </a:r>
            <a:br>
              <a:rPr lang="en-GB" sz="1600" dirty="0"/>
            </a:br>
            <a:r>
              <a:rPr lang="en-GB" sz="1600" dirty="0"/>
              <a:t>Designed to help users complete work faster with integrated content generation.</a:t>
            </a:r>
          </a:p>
          <a:p>
            <a:pPr fontAlgn="t"/>
            <a:endParaRPr lang="en-GB" sz="1600" dirty="0"/>
          </a:p>
          <a:p>
            <a:pPr fontAlgn="t"/>
            <a:r>
              <a:rPr lang="en-GB" sz="1600" b="1" dirty="0"/>
              <a:t>From October to November</a:t>
            </a:r>
            <a:br>
              <a:rPr lang="en-GB" sz="1600" dirty="0"/>
            </a:br>
            <a:r>
              <a:rPr lang="en-GB" sz="1600" dirty="0"/>
              <a:t>Skills introduced in October now extend to custom agents, bringing advanced creation tools into Agent Builder.</a:t>
            </a:r>
          </a:p>
          <a:p>
            <a:pPr marL="0" indent="0" fontAlgn="t">
              <a:buNone/>
            </a:pPr>
            <a:endParaRPr lang="en-GB" sz="1600" dirty="0"/>
          </a:p>
        </p:txBody>
      </p:sp>
      <p:sp>
        <p:nvSpPr>
          <p:cNvPr id="19" name="TextBox 18">
            <a:extLst>
              <a:ext uri="{FF2B5EF4-FFF2-40B4-BE49-F238E27FC236}">
                <a16:creationId xmlns:a16="http://schemas.microsoft.com/office/drawing/2014/main" id="{B01E0F4D-D8E8-9120-0123-FAEFE8490DE4}"/>
              </a:ext>
            </a:extLst>
          </p:cNvPr>
          <p:cNvSpPr txBox="1"/>
          <p:nvPr/>
        </p:nvSpPr>
        <p:spPr>
          <a:xfrm>
            <a:off x="5765181" y="1184370"/>
            <a:ext cx="5864843" cy="5931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Builder can now generate Word, Excel, </a:t>
            </a:r>
          </a:p>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and PowerPoint content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Image of a Risk Summary Agent being created in Copilot Studio Agent Builder with the Create documents, charts, and code capability toggled on.">
            <a:extLst>
              <a:ext uri="{FF2B5EF4-FFF2-40B4-BE49-F238E27FC236}">
                <a16:creationId xmlns:a16="http://schemas.microsoft.com/office/drawing/2014/main" id="{8E321ED4-03A4-B7FE-3F70-7E31C6643A2F}"/>
              </a:ext>
            </a:extLst>
          </p:cNvPr>
          <p:cNvPicPr>
            <a:picLocks noChangeAspect="1"/>
          </p:cNvPicPr>
          <p:nvPr/>
        </p:nvPicPr>
        <p:blipFill>
          <a:blip r:embed="rId3"/>
          <a:stretch>
            <a:fillRect/>
          </a:stretch>
        </p:blipFill>
        <p:spPr>
          <a:xfrm>
            <a:off x="5740011" y="1982913"/>
            <a:ext cx="5890013" cy="3567025"/>
          </a:xfrm>
          <a:prstGeom prst="rect">
            <a:avLst/>
          </a:prstGeom>
        </p:spPr>
      </p:pic>
      <p:sp>
        <p:nvSpPr>
          <p:cNvPr id="8" name="TextBox 7">
            <a:extLst>
              <a:ext uri="{FF2B5EF4-FFF2-40B4-BE49-F238E27FC236}">
                <a16:creationId xmlns:a16="http://schemas.microsoft.com/office/drawing/2014/main" id="{92FA3441-4957-E1F8-24A4-718EFED1E9E3}"/>
              </a:ext>
            </a:extLst>
          </p:cNvPr>
          <p:cNvSpPr txBox="1"/>
          <p:nvPr/>
        </p:nvSpPr>
        <p:spPr>
          <a:xfrm>
            <a:off x="5832596" y="5601463"/>
            <a:ext cx="5864842" cy="307777"/>
          </a:xfrm>
          <a:prstGeom prst="rect">
            <a:avLst/>
          </a:prstGeom>
          <a:noFill/>
        </p:spPr>
        <p:txBody>
          <a:bodyPr wrap="square">
            <a:spAutoFit/>
          </a:bodyPr>
          <a:lstStyle/>
          <a:p>
            <a:pPr algn="ctr"/>
            <a:r>
              <a:rPr lang="en-GB" sz="1400" dirty="0"/>
              <a:t>This feature </a:t>
            </a:r>
            <a:r>
              <a:rPr lang="en-GB" sz="1400" dirty="0">
                <a:solidFill>
                  <a:srgbClr val="7030A0"/>
                </a:solidFill>
                <a:hlinkClick r:id="rId4">
                  <a:extLst>
                    <a:ext uri="{A12FA001-AC4F-418D-AE19-62706E023703}">
                      <ahyp:hlinkClr xmlns:ahyp="http://schemas.microsoft.com/office/drawing/2018/hyperlinkcolor" val="tx"/>
                    </a:ext>
                  </a:extLst>
                </a:hlinkClick>
              </a:rPr>
              <a:t>rolled out in November</a:t>
            </a:r>
            <a:r>
              <a:rPr lang="en-GB" sz="1400" dirty="0">
                <a:solidFill>
                  <a:srgbClr val="7030A0"/>
                </a:solidFill>
              </a:rPr>
              <a:t>.</a:t>
            </a:r>
            <a:endParaRPr lang="en-US" sz="1100" i="1" noProof="0" dirty="0">
              <a:solidFill>
                <a:srgbClr val="7030A0"/>
              </a:solidFill>
            </a:endParaRPr>
          </a:p>
        </p:txBody>
      </p:sp>
    </p:spTree>
    <p:extLst>
      <p:ext uri="{BB962C8B-B14F-4D97-AF65-F5344CB8AC3E}">
        <p14:creationId xmlns:p14="http://schemas.microsoft.com/office/powerpoint/2010/main" val="256371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dirty="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dirty="0">
                <a:gradFill>
                  <a:gsLst>
                    <a:gs pos="2917">
                      <a:schemeClr val="tx1"/>
                    </a:gs>
                    <a:gs pos="30000">
                      <a:schemeClr val="tx1"/>
                    </a:gs>
                  </a:gsLst>
                  <a:lin ang="5400000" scaled="0"/>
                </a:gradFill>
              </a:rPr>
              <a:t>Got feedback ? </a:t>
            </a:r>
          </a:p>
          <a:p>
            <a:pPr algn="l"/>
            <a:r>
              <a:rPr lang="en-US" sz="2000" noProof="0" dirty="0">
                <a:gradFill>
                  <a:gsLst>
                    <a:gs pos="2917">
                      <a:schemeClr val="tx1"/>
                    </a:gs>
                    <a:gs pos="30000">
                      <a:schemeClr val="tx1"/>
                    </a:gs>
                  </a:gsLst>
                  <a:lin ang="5400000" scaled="0"/>
                </a:gradFill>
                <a:hlinkClick r:id="rId4"/>
              </a:rPr>
              <a:t>https://aka.ms/WhatsNewCopilot/Feedback</a:t>
            </a:r>
            <a:r>
              <a:rPr lang="en-US" sz="20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dirty="0"/>
              <a:t>Feedback Form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FC72286-8E9A-F140-F0B2-C11B380E693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Resources</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3"/>
              </a:rPr>
              <a:t>Microsoft 365 Copilot Blog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4"/>
              </a:rPr>
              <a:t>What’s New in Microsoft 365 Copilot | November &amp; December 2025 | Microsoft Community Hub</a:t>
            </a:r>
            <a:endParaRPr lang="en-GB" sz="2000" dirty="0">
              <a:hlinkClick r:id="rId5"/>
            </a:endParaRPr>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5"/>
              </a:rPr>
              <a:t>New capabilities for AI admins from Ignite 2025 | Microsoft Community Hub </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6"/>
              </a:rPr>
              <a:t>Cloud Update Reaches General Availability: Transforming Microsoft 365 Apps Management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7"/>
              </a:rPr>
              <a:t>New! Centralized Agent Dashboard and Enhanced Reporting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8"/>
              </a:rPr>
              <a:t>Security and governance innovations for Microsoft 365 Copilot and agents from Ignite 2025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9"/>
              </a:rPr>
              <a:t>Release Notes for Microsoft 365 Copilot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nn-NO" sz="2000" dirty="0">
                <a:hlinkClick r:id="rId10"/>
              </a:rPr>
              <a:t>Microsoft 365 Roadmap | Microsoft 365</a:t>
            </a:r>
            <a:endParaRPr lang="nn-NO"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1"/>
              </a:rPr>
              <a:t>What's new in Copilot Studio - Microsoft Copilot Studio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2"/>
              </a:rPr>
              <a:t>Copilot Studio | Microsoft Copilot Blog</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3"/>
              </a:rPr>
              <a:t>Enable SSO with Microsoft Entra ID - Teams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4"/>
              </a:rPr>
              <a:t>Introducing Teams Mode for Microsoft 365 Copilot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5"/>
              </a:rPr>
              <a:t>Five Ways to Implement the Great Copilot Journey | Microsoft Community Hub</a:t>
            </a:r>
            <a:endParaRPr lang="en-US" sz="2000" noProof="0" dirty="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3CE-5DA0-30F9-847D-BD68A2DC6898}"/>
              </a:ext>
            </a:extLst>
          </p:cNvPr>
          <p:cNvSpPr>
            <a:spLocks noGrp="1"/>
          </p:cNvSpPr>
          <p:nvPr>
            <p:ph type="title"/>
          </p:nvPr>
        </p:nvSpPr>
        <p:spPr/>
        <p:txBody>
          <a:bodyPr/>
          <a:lstStyle/>
          <a:p>
            <a:r>
              <a:rPr lang="en-US" noProof="0" dirty="0" err="1"/>
              <a:t>Whats</a:t>
            </a:r>
            <a:r>
              <a:rPr lang="en-US" noProof="0" dirty="0"/>
              <a:t> new in Copilot Studio</a:t>
            </a:r>
          </a:p>
        </p:txBody>
      </p:sp>
      <p:sp>
        <p:nvSpPr>
          <p:cNvPr id="3" name="Text Placeholder 2">
            <a:extLst>
              <a:ext uri="{FF2B5EF4-FFF2-40B4-BE49-F238E27FC236}">
                <a16:creationId xmlns:a16="http://schemas.microsoft.com/office/drawing/2014/main" id="{6DD9E10C-7D42-D5D4-4A94-D14475027BC9}"/>
              </a:ext>
            </a:extLst>
          </p:cNvPr>
          <p:cNvSpPr>
            <a:spLocks noGrp="1"/>
          </p:cNvSpPr>
          <p:nvPr>
            <p:ph type="body" sz="quarter" idx="12"/>
          </p:nvPr>
        </p:nvSpPr>
        <p:spPr/>
        <p:txBody>
          <a:bodyPr/>
          <a:lstStyle/>
          <a:p>
            <a:endParaRPr lang="en-US" noProof="0" dirty="0"/>
          </a:p>
        </p:txBody>
      </p:sp>
      <p:pic>
        <p:nvPicPr>
          <p:cNvPr id="7" name="Picture 6" descr="Image of Whats new in Copilot Studio">
            <a:extLst>
              <a:ext uri="{FF2B5EF4-FFF2-40B4-BE49-F238E27FC236}">
                <a16:creationId xmlns:a16="http://schemas.microsoft.com/office/drawing/2014/main" id="{62D49CE1-3D4D-9D4B-4AC1-07F2C791C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3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EB0EDE-4523-576C-E008-B07DBB2AE957}"/>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56DEA06B-6756-ABD9-B8A0-95E29411F2A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Copilot Studio  </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8A02161D-A158-BCA6-1CB8-F39ACC2C101B}"/>
              </a:ext>
              <a:ext uri="{C183D7F6-B498-43B3-948B-1728B52AA6E4}">
                <adec:decorative xmlns:adec="http://schemas.microsoft.com/office/drawing/2017/decorative" val="1"/>
              </a:ext>
            </a:extLst>
          </p:cNvPr>
          <p:cNvSpPr/>
          <p:nvPr/>
        </p:nvSpPr>
        <p:spPr bwMode="auto">
          <a:xfrm>
            <a:off x="550689" y="1464276"/>
            <a:ext cx="11477848" cy="4929590"/>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dirty="0">
              <a:gradFill>
                <a:gsLst>
                  <a:gs pos="0">
                    <a:srgbClr val="FFFFFF"/>
                  </a:gs>
                  <a:gs pos="100000">
                    <a:srgbClr val="FFFFFF"/>
                  </a:gs>
                </a:gsLst>
                <a:lin ang="5400000" scaled="0"/>
              </a:gradFill>
              <a:latin typeface="Segoe UI"/>
              <a:cs typeface="Segoe UI" pitchFamily="34" charset="0"/>
            </a:endParaRPr>
          </a:p>
        </p:txBody>
      </p:sp>
      <p:sp>
        <p:nvSpPr>
          <p:cNvPr id="14" name="TextBox 13">
            <a:extLst>
              <a:ext uri="{FF2B5EF4-FFF2-40B4-BE49-F238E27FC236}">
                <a16:creationId xmlns:a16="http://schemas.microsoft.com/office/drawing/2014/main" id="{4D8AEA10-2367-C99A-77BF-7E359C71BD0F}"/>
              </a:ext>
            </a:extLst>
          </p:cNvPr>
          <p:cNvSpPr txBox="1"/>
          <p:nvPr/>
        </p:nvSpPr>
        <p:spPr>
          <a:xfrm>
            <a:off x="550689" y="768007"/>
            <a:ext cx="10769423" cy="338554"/>
          </a:xfrm>
          <a:prstGeom prst="rect">
            <a:avLst/>
          </a:prstGeom>
          <a:noFill/>
        </p:spPr>
        <p:txBody>
          <a:bodyPr wrap="square">
            <a:spAutoFit/>
          </a:bodyPr>
          <a:lstStyle/>
          <a:p>
            <a:r>
              <a:rPr lang="en-US" sz="1600" noProof="0" dirty="0"/>
              <a:t>The following table displays the month of release for each new feature.</a:t>
            </a:r>
          </a:p>
        </p:txBody>
      </p:sp>
      <p:sp>
        <p:nvSpPr>
          <p:cNvPr id="7" name="Rectangle: Top Corners Rounded 6">
            <a:extLst>
              <a:ext uri="{FF2B5EF4-FFF2-40B4-BE49-F238E27FC236}">
                <a16:creationId xmlns:a16="http://schemas.microsoft.com/office/drawing/2014/main" id="{C6EA8ECF-FC2F-8697-74DA-F88AE4418788}"/>
              </a:ext>
              <a:ext uri="{C183D7F6-B498-43B3-948B-1728B52AA6E4}">
                <adec:decorative xmlns:adec="http://schemas.microsoft.com/office/drawing/2017/decorative" val="1"/>
              </a:ext>
            </a:extLst>
          </p:cNvPr>
          <p:cNvSpPr/>
          <p:nvPr/>
        </p:nvSpPr>
        <p:spPr bwMode="auto">
          <a:xfrm>
            <a:off x="550689" y="1152290"/>
            <a:ext cx="11481592" cy="328515"/>
          </a:xfrm>
          <a:prstGeom prst="round2SameRect">
            <a:avLst>
              <a:gd name="adj1" fmla="val 42300"/>
              <a:gd name="adj2" fmla="val 0"/>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dirty="0">
              <a:solidFill>
                <a:srgbClr val="FFFFFF"/>
              </a:solidFill>
              <a:ea typeface="Segoe UI" pitchFamily="34" charset="0"/>
              <a:cs typeface="Segoe UI" pitchFamily="34" charset="0"/>
            </a:endParaRPr>
          </a:p>
        </p:txBody>
      </p:sp>
      <p:graphicFrame>
        <p:nvGraphicFramePr>
          <p:cNvPr id="6" name="Table 9" descr="Table of Teams value vs Teams Premium value">
            <a:extLst>
              <a:ext uri="{FF2B5EF4-FFF2-40B4-BE49-F238E27FC236}">
                <a16:creationId xmlns:a16="http://schemas.microsoft.com/office/drawing/2014/main" id="{9662E94C-81E8-86FA-0EC4-971FD501C349}"/>
              </a:ext>
            </a:extLst>
          </p:cNvPr>
          <p:cNvGraphicFramePr>
            <a:graphicFrameLocks noGrp="1"/>
          </p:cNvGraphicFramePr>
          <p:nvPr>
            <p:extLst>
              <p:ext uri="{D42A27DB-BD31-4B8C-83A1-F6EECF244321}">
                <p14:modId xmlns:p14="http://schemas.microsoft.com/office/powerpoint/2010/main" val="114549126"/>
              </p:ext>
            </p:extLst>
          </p:nvPr>
        </p:nvGraphicFramePr>
        <p:xfrm>
          <a:off x="551369" y="1152290"/>
          <a:ext cx="11477848" cy="5241576"/>
        </p:xfrm>
        <a:graphic>
          <a:graphicData uri="http://schemas.openxmlformats.org/drawingml/2006/table">
            <a:tbl>
              <a:tblPr firstRow="1" bandRow="1">
                <a:tableStyleId>{2D5ABB26-0587-4C30-8999-92F81FD0307C}</a:tableStyleId>
              </a:tblPr>
              <a:tblGrid>
                <a:gridCol w="1577682">
                  <a:extLst>
                    <a:ext uri="{9D8B030D-6E8A-4147-A177-3AD203B41FA5}">
                      <a16:colId xmlns:a16="http://schemas.microsoft.com/office/drawing/2014/main" val="1414262376"/>
                    </a:ext>
                  </a:extLst>
                </a:gridCol>
                <a:gridCol w="9900166">
                  <a:extLst>
                    <a:ext uri="{9D8B030D-6E8A-4147-A177-3AD203B41FA5}">
                      <a16:colId xmlns:a16="http://schemas.microsoft.com/office/drawing/2014/main" val="3157474236"/>
                    </a:ext>
                  </a:extLst>
                </a:gridCol>
              </a:tblGrid>
              <a:tr h="296058">
                <a:tc>
                  <a:txBody>
                    <a:bodyPr/>
                    <a:lstStyle/>
                    <a:p>
                      <a:pPr algn="l"/>
                      <a:r>
                        <a:rPr lang="en-US" sz="1400" b="0" noProof="0" dirty="0">
                          <a:solidFill>
                            <a:schemeClr val="bg1"/>
                          </a:solidFill>
                          <a:latin typeface="+mj-lt"/>
                        </a:rPr>
                        <a:t>Month of release</a:t>
                      </a:r>
                    </a:p>
                  </a:txBody>
                  <a:tcPr marL="73152" marR="7315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sz="1200" b="1" kern="1200" noProof="0" dirty="0">
                          <a:solidFill>
                            <a:schemeClr val="bg1"/>
                          </a:solidFill>
                          <a:latin typeface="+mj-lt"/>
                        </a:rPr>
                        <a:t>What’s new</a:t>
                      </a:r>
                      <a:endParaRPr lang="en-US" sz="1200" b="1" kern="1200" noProof="0" dirty="0">
                        <a:solidFill>
                          <a:schemeClr val="bg1"/>
                        </a:solidFill>
                        <a:latin typeface="+mj-lt"/>
                        <a:ea typeface="+mn-ea"/>
                        <a:cs typeface="Segoe UI"/>
                      </a:endParaRPr>
                    </a:p>
                  </a:txBody>
                  <a:tcPr marL="73152" marR="73152" marT="27432" marB="2743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45915496"/>
                  </a:ext>
                </a:extLst>
              </a:tr>
              <a:tr h="4945518">
                <a:tc>
                  <a:txBody>
                    <a:bodyPr/>
                    <a:lstStyle/>
                    <a:p>
                      <a:pPr algn="l" fontAlgn="t"/>
                      <a:r>
                        <a:rPr lang="en-US" sz="1400" noProof="0" dirty="0">
                          <a:effectLst/>
                          <a:latin typeface="+mj-lt"/>
                        </a:rPr>
                        <a:t>November 2025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Updates for models used in Copilot Studio:</a:t>
                      </a:r>
                    </a:p>
                    <a:p>
                      <a:pPr marL="637821" lvl="1" indent="-171450">
                        <a:buFont typeface="Arial" panose="020B0604020202020204" pitchFamily="34" charset="0"/>
                        <a:buChar char="•"/>
                      </a:pPr>
                      <a:r>
                        <a:rPr lang="en-GB" sz="1250" b="0" i="0" kern="1200" dirty="0">
                          <a:solidFill>
                            <a:schemeClr val="tx1"/>
                          </a:solidFill>
                          <a:effectLst/>
                          <a:latin typeface="+mn-lt"/>
                          <a:ea typeface="+mn-ea"/>
                          <a:cs typeface="+mn-cs"/>
                        </a:rPr>
                        <a:t>On November 24, 2025, GPT-5 Chat rolls out to Copilot Studio in </a:t>
                      </a:r>
                      <a:r>
                        <a:rPr lang="en-GB" sz="1250" b="0" i="0" u="none" strike="noStrike" kern="1200" dirty="0">
                          <a:solidFill>
                            <a:schemeClr val="tx1"/>
                          </a:solidFill>
                          <a:effectLst/>
                          <a:latin typeface="+mn-lt"/>
                          <a:ea typeface="+mn-ea"/>
                          <a:cs typeface="+mn-cs"/>
                          <a:hlinkClick r:id="rId3"/>
                        </a:rPr>
                        <a:t>general availability</a:t>
                      </a:r>
                      <a:r>
                        <a:rPr lang="en-GB" sz="1250" b="0" i="0" kern="1200" dirty="0">
                          <a:solidFill>
                            <a:schemeClr val="tx1"/>
                          </a:solidFill>
                          <a:effectLst/>
                          <a:latin typeface="+mn-lt"/>
                          <a:ea typeface="+mn-ea"/>
                          <a:cs typeface="+mn-cs"/>
                        </a:rPr>
                        <a:t> for European and United States regions. You can use generally available models for orchestration in production agents. For more information on choosing orchestration models, see </a:t>
                      </a:r>
                      <a:r>
                        <a:rPr lang="en-GB" sz="1250" b="0" i="0" u="none" strike="noStrike" kern="1200" dirty="0">
                          <a:solidFill>
                            <a:schemeClr val="tx1"/>
                          </a:solidFill>
                          <a:effectLst/>
                          <a:latin typeface="+mn-lt"/>
                          <a:ea typeface="+mn-ea"/>
                          <a:cs typeface="+mn-cs"/>
                          <a:hlinkClick r:id="rId4"/>
                        </a:rPr>
                        <a:t>Select a primary AI model for your agent</a:t>
                      </a:r>
                      <a:r>
                        <a:rPr lang="en-GB" sz="125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(Preview) Automatically create </a:t>
                      </a:r>
                      <a:r>
                        <a:rPr lang="en-GB" sz="1250" b="0" i="0" u="none" strike="noStrike" kern="1200" dirty="0">
                          <a:solidFill>
                            <a:schemeClr val="tx1"/>
                          </a:solidFill>
                          <a:effectLst/>
                          <a:latin typeface="+mn-lt"/>
                          <a:ea typeface="+mn-ea"/>
                          <a:cs typeface="+mn-cs"/>
                          <a:hlinkClick r:id="rId5"/>
                        </a:rPr>
                        <a:t>Microsoft Entra agent identities</a:t>
                      </a:r>
                      <a:r>
                        <a:rPr lang="en-GB" sz="1250" b="0" i="0" kern="1200" dirty="0">
                          <a:solidFill>
                            <a:schemeClr val="tx1"/>
                          </a:solidFill>
                          <a:effectLst/>
                          <a:latin typeface="+mn-lt"/>
                          <a:ea typeface="+mn-ea"/>
                          <a:cs typeface="+mn-cs"/>
                        </a:rPr>
                        <a:t> for agents. When turned on, automatically apply identity management to individual agents by assigning a Microsoft Entra agent identity, helping admins secure and manage agents more effectively.</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Improved knowledge retrieval for SharePoint-grounded agents using </a:t>
                      </a:r>
                      <a:r>
                        <a:rPr lang="en-GB" sz="1250" b="0" i="0" u="none" strike="noStrike" kern="1200" dirty="0">
                          <a:solidFill>
                            <a:schemeClr val="tx1"/>
                          </a:solidFill>
                          <a:effectLst/>
                          <a:latin typeface="+mn-lt"/>
                          <a:ea typeface="+mn-ea"/>
                          <a:cs typeface="+mn-cs"/>
                          <a:hlinkClick r:id="rId6"/>
                        </a:rPr>
                        <a:t>tenant graph grounding</a:t>
                      </a:r>
                      <a:r>
                        <a:rPr lang="en-GB" sz="1250" b="0" i="0" kern="1200" dirty="0">
                          <a:solidFill>
                            <a:schemeClr val="tx1"/>
                          </a:solidFill>
                          <a:effectLst/>
                          <a:latin typeface="+mn-lt"/>
                          <a:ea typeface="+mn-ea"/>
                          <a:cs typeface="+mn-cs"/>
                        </a:rPr>
                        <a:t>. Updated system architecture and new retrieval methods deliver more precise, context-rich responses, enhancing answer quality.</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Improve response accuracy with </a:t>
                      </a:r>
                      <a:r>
                        <a:rPr lang="en-GB" sz="1250" b="0" i="0" u="none" strike="noStrike" kern="1200" dirty="0">
                          <a:solidFill>
                            <a:schemeClr val="tx1"/>
                          </a:solidFill>
                          <a:effectLst/>
                          <a:latin typeface="+mn-lt"/>
                          <a:ea typeface="+mn-ea"/>
                          <a:cs typeface="+mn-cs"/>
                          <a:hlinkClick r:id="rId7"/>
                        </a:rPr>
                        <a:t>SharePoint metadata filters</a:t>
                      </a:r>
                      <a:r>
                        <a:rPr lang="en-GB" sz="1250" b="0" i="0" kern="1200" dirty="0">
                          <a:solidFill>
                            <a:schemeClr val="tx1"/>
                          </a:solidFill>
                          <a:effectLst/>
                          <a:latin typeface="+mn-lt"/>
                          <a:ea typeface="+mn-ea"/>
                          <a:cs typeface="+mn-cs"/>
                        </a:rPr>
                        <a:t>. Use metadata like filename, owner, and modified date to refine knowledge retrieval and ensure responses come from the most relevant, up-to-date documents.</a:t>
                      </a:r>
                    </a:p>
                    <a:p>
                      <a:pPr marL="171450" indent="-171450">
                        <a:buFont typeface="Arial" panose="020B0604020202020204" pitchFamily="34" charset="0"/>
                        <a:buChar char="•"/>
                      </a:pPr>
                      <a:r>
                        <a:rPr lang="en-GB" sz="1250" b="0" i="0" u="none" strike="noStrike" kern="1200" dirty="0">
                          <a:solidFill>
                            <a:schemeClr val="tx1"/>
                          </a:solidFill>
                          <a:effectLst/>
                          <a:latin typeface="+mn-lt"/>
                          <a:ea typeface="+mn-ea"/>
                          <a:cs typeface="+mn-cs"/>
                          <a:hlinkClick r:id="rId8"/>
                        </a:rPr>
                        <a:t>Orchestrate multiple agents</a:t>
                      </a:r>
                      <a:r>
                        <a:rPr lang="en-GB" sz="1250" b="0" i="0" kern="1200" dirty="0">
                          <a:solidFill>
                            <a:schemeClr val="tx1"/>
                          </a:solidFill>
                          <a:effectLst/>
                          <a:latin typeface="+mn-lt"/>
                          <a:ea typeface="+mn-ea"/>
                          <a:cs typeface="+mn-cs"/>
                        </a:rPr>
                        <a:t> to break down complex tasks across specialized agents, improving accuracy and speeding up end‑to‑end automation. Enhance your agents by linking them to other agents—either within your environment or external sources like </a:t>
                      </a:r>
                      <a:r>
                        <a:rPr lang="en-GB" sz="1250" b="0" i="0" u="none" strike="noStrike" kern="1200" dirty="0">
                          <a:solidFill>
                            <a:schemeClr val="tx1"/>
                          </a:solidFill>
                          <a:effectLst/>
                          <a:latin typeface="+mn-lt"/>
                          <a:ea typeface="+mn-ea"/>
                          <a:cs typeface="+mn-cs"/>
                          <a:hlinkClick r:id="rId9"/>
                        </a:rPr>
                        <a:t>Microsoft Fabric</a:t>
                      </a:r>
                      <a:r>
                        <a:rPr lang="en-GB" sz="1250" b="0" i="0" kern="1200" dirty="0">
                          <a:solidFill>
                            <a:schemeClr val="tx1"/>
                          </a:solidFill>
                          <a:effectLst/>
                          <a:latin typeface="+mn-lt"/>
                          <a:ea typeface="+mn-ea"/>
                          <a:cs typeface="+mn-cs"/>
                        </a:rPr>
                        <a:t> data agents—for modular, task-specific functionality.</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(Preview) </a:t>
                      </a:r>
                      <a:r>
                        <a:rPr lang="en-GB" sz="1250" b="0" i="0" u="none" strike="noStrike" kern="1200" dirty="0">
                          <a:solidFill>
                            <a:schemeClr val="tx1"/>
                          </a:solidFill>
                          <a:effectLst/>
                          <a:latin typeface="+mn-lt"/>
                          <a:ea typeface="+mn-ea"/>
                          <a:cs typeface="+mn-cs"/>
                          <a:hlinkClick r:id="rId10"/>
                        </a:rPr>
                        <a:t>Add tool groups to agents</a:t>
                      </a:r>
                      <a:r>
                        <a:rPr lang="en-GB" sz="1250" b="0" i="0" kern="1200" dirty="0">
                          <a:solidFill>
                            <a:schemeClr val="tx1"/>
                          </a:solidFill>
                          <a:effectLst/>
                          <a:latin typeface="+mn-lt"/>
                          <a:ea typeface="+mn-ea"/>
                          <a:cs typeface="+mn-cs"/>
                        </a:rPr>
                        <a:t> for faster setup. Quickly equip your agents with curated sets of tools from Outlook and SharePoint connectors in one step. This streamlines setup, reduces errors, and ensures consistent, reliable orchestration.</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Copy agents from </a:t>
                      </a:r>
                      <a:r>
                        <a:rPr lang="en-GB" sz="1250" b="0" i="0" u="none" strike="noStrike" kern="1200" dirty="0">
                          <a:solidFill>
                            <a:schemeClr val="tx1"/>
                          </a:solidFill>
                          <a:effectLst/>
                          <a:latin typeface="+mn-lt"/>
                          <a:ea typeface="+mn-ea"/>
                          <a:cs typeface="+mn-cs"/>
                          <a:hlinkClick r:id="rId11"/>
                        </a:rPr>
                        <a:t>Microsoft 365 Copilot to Copilot Studio</a:t>
                      </a:r>
                      <a:r>
                        <a:rPr lang="en-GB" sz="1250" b="0" i="0" kern="1200" dirty="0">
                          <a:solidFill>
                            <a:schemeClr val="tx1"/>
                          </a:solidFill>
                          <a:effectLst/>
                          <a:latin typeface="+mn-lt"/>
                          <a:ea typeface="+mn-ea"/>
                          <a:cs typeface="+mn-cs"/>
                        </a:rPr>
                        <a:t>. Easily move agents you created in Microsoft 365 Copilot into Copilot Studio to unlock advanced capabilities like multi-step workflows, custom integrations, and broader deployment options.</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(Preview) Add human input to agent workflows with the </a:t>
                      </a:r>
                      <a:r>
                        <a:rPr lang="en-GB" sz="1250" b="0" i="0" u="none" strike="noStrike" kern="1200" dirty="0">
                          <a:solidFill>
                            <a:schemeClr val="tx1"/>
                          </a:solidFill>
                          <a:effectLst/>
                          <a:latin typeface="+mn-lt"/>
                          <a:ea typeface="+mn-ea"/>
                          <a:cs typeface="+mn-cs"/>
                          <a:hlinkClick r:id="rId12"/>
                        </a:rPr>
                        <a:t>request for information</a:t>
                      </a:r>
                      <a:r>
                        <a:rPr lang="en-GB" sz="1250" b="0" i="0" kern="1200" dirty="0">
                          <a:solidFill>
                            <a:schemeClr val="tx1"/>
                          </a:solidFill>
                          <a:effectLst/>
                          <a:latin typeface="+mn-lt"/>
                          <a:ea typeface="+mn-ea"/>
                          <a:cs typeface="+mn-cs"/>
                        </a:rPr>
                        <a:t> action. Pause an agent flow to collect details from designated reviewers via Outlook, then resume execution using their responses as dynamic parameters. This action ensures workflows can handle missing data or context without relying on hard-coded values.</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Update Power Platform API calls to use the </a:t>
                      </a:r>
                      <a:r>
                        <a:rPr lang="en-GB" sz="1250" b="0" i="0" u="none" strike="noStrike" kern="1200" dirty="0">
                          <a:solidFill>
                            <a:schemeClr val="tx1"/>
                          </a:solidFill>
                          <a:effectLst/>
                          <a:latin typeface="+mn-lt"/>
                          <a:ea typeface="+mn-ea"/>
                          <a:cs typeface="+mn-cs"/>
                          <a:hlinkClick r:id="rId13"/>
                        </a:rPr>
                        <a:t>new '</a:t>
                      </a:r>
                      <a:r>
                        <a:rPr lang="en-GB" sz="1250" b="0" i="0" u="none" strike="noStrike" kern="1200" dirty="0" err="1">
                          <a:solidFill>
                            <a:schemeClr val="tx1"/>
                          </a:solidFill>
                          <a:effectLst/>
                          <a:latin typeface="+mn-lt"/>
                          <a:ea typeface="+mn-ea"/>
                          <a:cs typeface="+mn-cs"/>
                          <a:hlinkClick r:id="rId13"/>
                        </a:rPr>
                        <a:t>copilotstudio</a:t>
                      </a:r>
                      <a:r>
                        <a:rPr lang="en-GB" sz="1250" b="0" i="0" u="none" strike="noStrike" kern="1200" dirty="0">
                          <a:solidFill>
                            <a:schemeClr val="tx1"/>
                          </a:solidFill>
                          <a:effectLst/>
                          <a:latin typeface="+mn-lt"/>
                          <a:ea typeface="+mn-ea"/>
                          <a:cs typeface="+mn-cs"/>
                          <a:hlinkClick r:id="rId13"/>
                        </a:rPr>
                        <a:t>' namespace</a:t>
                      </a:r>
                      <a:r>
                        <a:rPr lang="en-GB" sz="1250" b="0" i="0" kern="1200" dirty="0">
                          <a:solidFill>
                            <a:schemeClr val="tx1"/>
                          </a:solidFill>
                          <a:effectLst/>
                          <a:latin typeface="+mn-lt"/>
                          <a:ea typeface="+mn-ea"/>
                          <a:cs typeface="+mn-cs"/>
                        </a:rPr>
                        <a:t>. The previous namespace will continue to work temporarily, but switching now ensures compatibility with future updates.</a:t>
                      </a:r>
                    </a:p>
                    <a:p>
                      <a:pPr marL="171450" indent="-171450">
                        <a:buFont typeface="Arial" panose="020B0604020202020204" pitchFamily="34" charset="0"/>
                        <a:buChar char="•"/>
                      </a:pPr>
                      <a:r>
                        <a:rPr lang="en-GB" sz="1250" b="0" i="0" kern="1200" dirty="0">
                          <a:solidFill>
                            <a:schemeClr val="tx1"/>
                          </a:solidFill>
                          <a:effectLst/>
                          <a:latin typeface="+mn-lt"/>
                          <a:ea typeface="+mn-ea"/>
                          <a:cs typeface="+mn-cs"/>
                        </a:rPr>
                        <a:t>Use </a:t>
                      </a:r>
                      <a:r>
                        <a:rPr lang="en-GB" sz="1250" b="0" i="0" u="none" strike="noStrike" kern="1200" dirty="0">
                          <a:solidFill>
                            <a:schemeClr val="tx1"/>
                          </a:solidFill>
                          <a:effectLst/>
                          <a:latin typeface="+mn-lt"/>
                          <a:ea typeface="+mn-ea"/>
                          <a:cs typeface="+mn-cs"/>
                          <a:hlinkClick r:id="rId14"/>
                        </a:rPr>
                        <a:t>component collections</a:t>
                      </a:r>
                      <a:r>
                        <a:rPr lang="en-GB" sz="1250" b="0" i="0" kern="1200" dirty="0">
                          <a:solidFill>
                            <a:schemeClr val="tx1"/>
                          </a:solidFill>
                          <a:effectLst/>
                          <a:latin typeface="+mn-lt"/>
                          <a:ea typeface="+mn-ea"/>
                          <a:cs typeface="+mn-cs"/>
                        </a:rPr>
                        <a:t> with new enhancements. Access collections directly from the sidebar, quickly export or import collections, and take advantage of support for primary agents and new connector types, including child agents and Model Context Protocol (MCP).</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324382"/>
                  </a:ext>
                </a:extLst>
              </a:tr>
            </a:tbl>
          </a:graphicData>
        </a:graphic>
      </p:graphicFrame>
      <p:sp>
        <p:nvSpPr>
          <p:cNvPr id="9" name="TextBox 8">
            <a:extLst>
              <a:ext uri="{FF2B5EF4-FFF2-40B4-BE49-F238E27FC236}">
                <a16:creationId xmlns:a16="http://schemas.microsoft.com/office/drawing/2014/main" id="{2D98EBA9-BC1C-F1E3-06E9-1D3E830F33B5}"/>
              </a:ext>
            </a:extLst>
          </p:cNvPr>
          <p:cNvSpPr txBox="1"/>
          <p:nvPr/>
        </p:nvSpPr>
        <p:spPr>
          <a:xfrm>
            <a:off x="23749" y="6442375"/>
            <a:ext cx="12004787" cy="584775"/>
          </a:xfrm>
          <a:prstGeom prst="rect">
            <a:avLst/>
          </a:prstGeom>
          <a:noFill/>
        </p:spPr>
        <p:txBody>
          <a:bodyPr wrap="square">
            <a:spAutoFit/>
          </a:bodyPr>
          <a:lstStyle/>
          <a:p>
            <a:r>
              <a:rPr lang="en-US" sz="1600" noProof="0" dirty="0">
                <a:solidFill>
                  <a:srgbClr val="7030A0"/>
                </a:solidFill>
                <a:hlinkClick r:id="rId15">
                  <a:extLst>
                    <a:ext uri="{A12FA001-AC4F-418D-AE19-62706E023703}">
                      <ahyp:hlinkClr xmlns:ahyp="http://schemas.microsoft.com/office/drawing/2018/hyperlinkcolor" val="tx"/>
                    </a:ext>
                  </a:extLst>
                </a:hlinkClick>
              </a:rPr>
              <a:t>What's new in Copilot Studio - Microsoft Copilot Studio | Microsoft Learn</a:t>
            </a:r>
            <a:r>
              <a:rPr lang="en-US" sz="1600" noProof="0" dirty="0">
                <a:solidFill>
                  <a:srgbClr val="7030A0"/>
                </a:solidFill>
              </a:rPr>
              <a:t> | </a:t>
            </a:r>
            <a:r>
              <a:rPr lang="en-US" sz="1600" noProof="0" dirty="0">
                <a:solidFill>
                  <a:srgbClr val="7030A0"/>
                </a:solidFill>
                <a:hlinkClick r:id="rId16">
                  <a:extLst>
                    <a:ext uri="{A12FA001-AC4F-418D-AE19-62706E023703}">
                      <ahyp:hlinkClr xmlns:ahyp="http://schemas.microsoft.com/office/drawing/2018/hyperlinkcolor" val="tx"/>
                    </a:ext>
                  </a:extLst>
                </a:hlinkClick>
              </a:rPr>
              <a:t>Copilot Studio Archive | Microsoft Copilot Blog</a:t>
            </a:r>
            <a:endParaRPr lang="en-US" sz="1600" noProof="0" dirty="0">
              <a:solidFill>
                <a:srgbClr val="7030A0"/>
              </a:solidFill>
            </a:endParaRPr>
          </a:p>
          <a:p>
            <a:endParaRPr lang="en-US" sz="1600" noProof="0" dirty="0">
              <a:solidFill>
                <a:srgbClr val="7030A0"/>
              </a:solidFill>
            </a:endParaRPr>
          </a:p>
        </p:txBody>
      </p:sp>
    </p:spTree>
    <p:extLst>
      <p:ext uri="{BB962C8B-B14F-4D97-AF65-F5344CB8AC3E}">
        <p14:creationId xmlns:p14="http://schemas.microsoft.com/office/powerpoint/2010/main" val="386121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573B99-9447-F800-C100-10018B3B043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98E27AF-1A08-864A-5B6B-1C46DAC213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1032"/>
            <a:ext cx="4788759" cy="1861672"/>
          </a:xfrm>
          <a:prstGeom prst="rect">
            <a:avLst/>
          </a:prstGeom>
        </p:spPr>
      </p:pic>
      <p:sp>
        <p:nvSpPr>
          <p:cNvPr id="4" name="TextBox 3">
            <a:extLst>
              <a:ext uri="{FF2B5EF4-FFF2-40B4-BE49-F238E27FC236}">
                <a16:creationId xmlns:a16="http://schemas.microsoft.com/office/drawing/2014/main" id="{913BB649-27B8-C87E-4704-4E4D9689589B}"/>
              </a:ext>
              <a:ext uri="{C183D7F6-B498-43B3-948B-1728B52AA6E4}">
                <adec:decorative xmlns:adec="http://schemas.microsoft.com/office/drawing/2017/decorative" val="1"/>
              </a:ext>
            </a:extLst>
          </p:cNvPr>
          <p:cNvSpPr txBox="1"/>
          <p:nvPr/>
        </p:nvSpPr>
        <p:spPr>
          <a:xfrm>
            <a:off x="5348177" y="1570978"/>
            <a:ext cx="6700864" cy="498931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4F2D1893-D379-078D-35BD-7FF5324FA74F}"/>
              </a:ext>
              <a:ext uri="{C183D7F6-B498-43B3-948B-1728B52AA6E4}">
                <adec:decorative xmlns:adec="http://schemas.microsoft.com/office/drawing/2017/decorative" val="1"/>
              </a:ext>
            </a:extLst>
          </p:cNvPr>
          <p:cNvSpPr txBox="1"/>
          <p:nvPr/>
        </p:nvSpPr>
        <p:spPr>
          <a:xfrm>
            <a:off x="142958" y="1570978"/>
            <a:ext cx="5076155" cy="4989310"/>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2B82EA9-17A1-7890-8E11-0A559C71B60B}"/>
              </a:ext>
            </a:extLst>
          </p:cNvPr>
          <p:cNvSpPr>
            <a:spLocks noGrp="1"/>
          </p:cNvSpPr>
          <p:nvPr>
            <p:ph type="title" idx="4294967295"/>
          </p:nvPr>
        </p:nvSpPr>
        <p:spPr>
          <a:xfrm>
            <a:off x="1703866" y="16865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32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br>
              <a:rPr kumimoji="0" lang="en-US" sz="32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br>
            <a:r>
              <a:rPr kumimoji="0" lang="en-US" sz="32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August 2025</a:t>
            </a:r>
          </a:p>
        </p:txBody>
      </p:sp>
      <p:pic>
        <p:nvPicPr>
          <p:cNvPr id="52" name="!Copilot">
            <a:extLst>
              <a:ext uri="{FF2B5EF4-FFF2-40B4-BE49-F238E27FC236}">
                <a16:creationId xmlns:a16="http://schemas.microsoft.com/office/drawing/2014/main" id="{90762C06-3EB5-3106-5D96-319FE34CD2B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03866" y="160773"/>
            <a:ext cx="834348" cy="84154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BE27E0E1-AA3A-8A38-F425-F1B2574F6C57}"/>
              </a:ext>
            </a:extLst>
          </p:cNvPr>
          <p:cNvSpPr txBox="1"/>
          <p:nvPr/>
        </p:nvSpPr>
        <p:spPr>
          <a:xfrm>
            <a:off x="254408" y="1330613"/>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5B9C5DAA-DEDC-6593-6EDE-F748A4FECAF0}"/>
              </a:ext>
            </a:extLst>
          </p:cNvPr>
          <p:cNvSpPr txBox="1"/>
          <p:nvPr/>
        </p:nvSpPr>
        <p:spPr>
          <a:xfrm>
            <a:off x="227579" y="1729191"/>
            <a:ext cx="5035978" cy="4109138"/>
          </a:xfrm>
          <a:prstGeom prst="rect">
            <a:avLst/>
          </a:prstGeom>
          <a:noFill/>
        </p:spPr>
        <p:txBody>
          <a:bodyPr wrap="square">
            <a:spAutoFit/>
          </a:bodyPr>
          <a:lstStyle/>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SharePoint agents will be included in the Microsoft 365 admin center agent inventory</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Microsoft 365 Copilot Search within the Usage reports in the Microsoft 365 admin center</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Microsoft 365 admin center now includes a request and approval workflow for Frontier as well as agents in Microsoft 365. </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Manage Copilot Chat usage with pre-purchased capacity packs</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Block, reassign, or retire ownerless agents</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Identify risky AI usage with Microsoft Purview</a:t>
            </a:r>
          </a:p>
        </p:txBody>
      </p:sp>
      <p:sp>
        <p:nvSpPr>
          <p:cNvPr id="5" name="TextBox 4">
            <a:extLst>
              <a:ext uri="{FF2B5EF4-FFF2-40B4-BE49-F238E27FC236}">
                <a16:creationId xmlns:a16="http://schemas.microsoft.com/office/drawing/2014/main" id="{A746CC3E-13E3-8ABF-3F67-4EEA6EF3F769}"/>
              </a:ext>
            </a:extLst>
          </p:cNvPr>
          <p:cNvSpPr txBox="1"/>
          <p:nvPr/>
        </p:nvSpPr>
        <p:spPr>
          <a:xfrm>
            <a:off x="5778532" y="1330613"/>
            <a:ext cx="5111498"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D70D81E8-C74E-5C16-C88E-BDAC753B6DD9}"/>
              </a:ext>
            </a:extLst>
          </p:cNvPr>
          <p:cNvSpPr txBox="1"/>
          <p:nvPr/>
        </p:nvSpPr>
        <p:spPr>
          <a:xfrm>
            <a:off x="5454502" y="1729191"/>
            <a:ext cx="6509919" cy="4478470"/>
          </a:xfrm>
          <a:prstGeom prst="rect">
            <a:avLst/>
          </a:prstGeom>
          <a:noFill/>
        </p:spPr>
        <p:txBody>
          <a:bodyPr wrap="square">
            <a:spAutoFit/>
          </a:bodyPr>
          <a:lstStyle/>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Access SharePoint agents directly in the Microsoft 365 Copilot app</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SharePoint agents are now discoverable in the Teams app store</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GPT-5 in Microsoft 365 Copilot</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The new Tools menu in Copilot Chat</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Referencing an email in Copilot Chat</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Users can now describe a presentation idea in Copilot Chat</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Image reasoning and editing in Copilot Chat</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Copilot Chat will soon have a new side-by-side visual editor</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Create Features Now Available Without M365 Copilot License</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Generate and edit images in the Microsoft 365 Copilot App</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Summarize with Copilot in Microsoft Edge for Business</a:t>
            </a:r>
          </a:p>
          <a:p>
            <a:pPr marL="285750" lvl="4" indent="-285750">
              <a:lnSpc>
                <a:spcPct val="150000"/>
              </a:lnSpc>
              <a:buFont typeface="Arial" panose="020B0604020202020204" pitchFamily="34" charset="0"/>
              <a:buChar char="•"/>
              <a:defRPr/>
            </a:pPr>
            <a:r>
              <a:rPr lang="en-US" sz="1600" noProof="0" dirty="0">
                <a:latin typeface="Segoe UI" panose="020B0502040204020203" pitchFamily="34" charset="0"/>
                <a:cs typeface="Segoe UI" panose="020B0502040204020203" pitchFamily="34" charset="0"/>
              </a:rPr>
              <a:t>Custom dictionaries available for Copilot in Teams</a:t>
            </a:r>
            <a:endParaRPr lang="en-US" sz="1600" noProof="0" dirty="0"/>
          </a:p>
        </p:txBody>
      </p:sp>
    </p:spTree>
    <p:extLst>
      <p:ext uri="{BB962C8B-B14F-4D97-AF65-F5344CB8AC3E}">
        <p14:creationId xmlns:p14="http://schemas.microsoft.com/office/powerpoint/2010/main" val="414917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1.875E-6 -1.48148E-6 L -1.875E-6 0.03542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42" presetClass="path" presetSubtype="0" decel="100000" fill="hold" grpId="1" nodeType="withEffect">
                                  <p:stCondLst>
                                    <p:cond delay="0"/>
                                  </p:stCondLst>
                                  <p:childTnLst>
                                    <p:animMotion origin="layout" path="M -1.45833E-6 -4.07407E-6 L -1.45833E-6 0.03542 " pathEditMode="relative" rAng="0" ptsTypes="AA">
                                      <p:cBhvr>
                                        <p:cTn id="2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1A40CF-FF6C-8458-1BD7-58C23BC848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93DBED-7993-37A1-8332-06A9E94F7E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CB20A42F-6CBF-9312-22CD-4689C2E40CA3}"/>
              </a:ext>
              <a:ext uri="{C183D7F6-B498-43B3-948B-1728B52AA6E4}">
                <adec:decorative xmlns:adec="http://schemas.microsoft.com/office/drawing/2017/decorative" val="1"/>
              </a:ext>
            </a:extLst>
          </p:cNvPr>
          <p:cNvSpPr txBox="1"/>
          <p:nvPr/>
        </p:nvSpPr>
        <p:spPr>
          <a:xfrm>
            <a:off x="5414897" y="1355524"/>
            <a:ext cx="6647792" cy="527728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BF84F04B-610B-23DB-A783-47E49612CFAD}"/>
              </a:ext>
              <a:ext uri="{C183D7F6-B498-43B3-948B-1728B52AA6E4}">
                <adec:decorative xmlns:adec="http://schemas.microsoft.com/office/drawing/2017/decorative" val="1"/>
              </a:ext>
            </a:extLst>
          </p:cNvPr>
          <p:cNvSpPr txBox="1"/>
          <p:nvPr/>
        </p:nvSpPr>
        <p:spPr>
          <a:xfrm>
            <a:off x="156605" y="1328227"/>
            <a:ext cx="5183687" cy="2635651"/>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54C4E7F-A97D-B977-5AB8-11AB51E99DA9}"/>
              </a:ext>
            </a:extLst>
          </p:cNvPr>
          <p:cNvSpPr>
            <a:spLocks noGrp="1"/>
          </p:cNvSpPr>
          <p:nvPr>
            <p:ph type="title" idx="4294967295"/>
          </p:nvPr>
        </p:nvSpPr>
        <p:spPr>
          <a:xfrm>
            <a:off x="2394379" y="35966"/>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September 2025</a:t>
            </a:r>
          </a:p>
        </p:txBody>
      </p:sp>
      <p:pic>
        <p:nvPicPr>
          <p:cNvPr id="52" name="!Copilot">
            <a:extLst>
              <a:ext uri="{FF2B5EF4-FFF2-40B4-BE49-F238E27FC236}">
                <a16:creationId xmlns:a16="http://schemas.microsoft.com/office/drawing/2014/main" id="{1BC3D96C-CF9D-A8C8-EEDE-1439A7C698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4683" y="156695"/>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7E842BF0-7411-A231-15BF-93F23F8C4160}"/>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E939B57B-226B-6CFA-0FDF-08831120BE7F}"/>
              </a:ext>
            </a:extLst>
          </p:cNvPr>
          <p:cNvSpPr txBox="1"/>
          <p:nvPr/>
        </p:nvSpPr>
        <p:spPr>
          <a:xfrm>
            <a:off x="32747" y="1412987"/>
            <a:ext cx="5444048" cy="2550891"/>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Expanding model choice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view and measure agents used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 new policy gives enhanced control over Copilot prompts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manage ownerless agents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Manage data security risks with Microsoft Purview Data Security Posture Management for AI apps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Merge people data with other sources with Microsoft Copilot connectors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Employees can use their personal Microsoft 365 subscriptions to access Copilot features at work</a:t>
            </a:r>
          </a:p>
        </p:txBody>
      </p:sp>
      <p:sp>
        <p:nvSpPr>
          <p:cNvPr id="12" name="TextBox 11">
            <a:extLst>
              <a:ext uri="{FF2B5EF4-FFF2-40B4-BE49-F238E27FC236}">
                <a16:creationId xmlns:a16="http://schemas.microsoft.com/office/drawing/2014/main" id="{84D7AAD3-8372-E193-EB99-1DC146D1307F}"/>
              </a:ext>
              <a:ext uri="{C183D7F6-B498-43B3-948B-1728B52AA6E4}">
                <adec:decorative xmlns:adec="http://schemas.microsoft.com/office/drawing/2017/decorative" val="1"/>
              </a:ext>
            </a:extLst>
          </p:cNvPr>
          <p:cNvSpPr txBox="1"/>
          <p:nvPr/>
        </p:nvSpPr>
        <p:spPr>
          <a:xfrm>
            <a:off x="156606" y="4234624"/>
            <a:ext cx="5183686" cy="2398188"/>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2E9C6400-9359-BACA-F6AA-AB4948321646}"/>
              </a:ext>
            </a:extLst>
          </p:cNvPr>
          <p:cNvSpPr txBox="1"/>
          <p:nvPr/>
        </p:nvSpPr>
        <p:spPr>
          <a:xfrm>
            <a:off x="268056" y="4023463"/>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9CA9B4AB-5E05-0679-03C4-83301EEA4931}"/>
              </a:ext>
            </a:extLst>
          </p:cNvPr>
          <p:cNvSpPr txBox="1"/>
          <p:nvPr/>
        </p:nvSpPr>
        <p:spPr>
          <a:xfrm>
            <a:off x="25673" y="4421623"/>
            <a:ext cx="5279277" cy="1996893"/>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output controls for Researcher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Skills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Knowledge Agent in SharePoint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Facilitator in Microsoft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channel can now have a Channel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Agents in Viva Engage communities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SharePoint agents can now reason over metadata</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Introducing Agent Mode and Office Agent in Microsoft 365 Copilot</a:t>
            </a:r>
          </a:p>
        </p:txBody>
      </p:sp>
      <p:sp>
        <p:nvSpPr>
          <p:cNvPr id="5" name="TextBox 4">
            <a:extLst>
              <a:ext uri="{FF2B5EF4-FFF2-40B4-BE49-F238E27FC236}">
                <a16:creationId xmlns:a16="http://schemas.microsoft.com/office/drawing/2014/main" id="{D8FD5DAA-8FE6-373E-BED8-50F59CC3348A}"/>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A1BDFA31-2068-0334-D34B-77F51D259268}"/>
              </a:ext>
            </a:extLst>
          </p:cNvPr>
          <p:cNvSpPr txBox="1"/>
          <p:nvPr/>
        </p:nvSpPr>
        <p:spPr>
          <a:xfrm>
            <a:off x="5288399" y="1412987"/>
            <a:ext cx="6774289" cy="5110643"/>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Copilot Chat Roadmap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is now available in Word, Excel, PowerPoint, Outlook, and OneNote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Updated Copilot with a long context model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Seamlessly launch the full M365 Copilot app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now lets users interact with embedded images inside any document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Generating PPT grounded on a Copilot Page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Chats and Channels in ContextIQ</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Edit in Outlook button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Email attachment summarization</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Access email from delegated mailboxes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access their shared mailboxes.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search for meeting RSVPs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Microsoft 365 Copilot Library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Search, users can find meetings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AI Views in Copilot Search</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Produce videos from text prompts and existing files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Formula completion with Copilot in Excel</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easily summarize any open email or email thread in a single click</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extends to helping users search their Outlook inboxes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Schedule meetings using Copilot Chat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makes it easier to resolve scheduling conflicts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 documents and fix spelling and grammar with Copilot in Word</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Thread summaries from Copilot in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Improve text with Copilot in PowerPoint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available in Viva Engage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Moving sales, service, and finance with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app icons designed for the AI era</a:t>
            </a:r>
          </a:p>
        </p:txBody>
      </p:sp>
    </p:spTree>
    <p:extLst>
      <p:ext uri="{BB962C8B-B14F-4D97-AF65-F5344CB8AC3E}">
        <p14:creationId xmlns:p14="http://schemas.microsoft.com/office/powerpoint/2010/main" val="610011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3.7037E-7 L -6.25E-7 0.03542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3.7037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2.59259E-6 L 3.125E-6 0.03541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CF5376-55EF-6198-FD1E-B997468E26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6D73FA-2623-6308-54F8-A8EC8DF48B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082BD414-BDDA-C840-C8D3-99E5B88453E8}"/>
              </a:ext>
              <a:ext uri="{C183D7F6-B498-43B3-948B-1728B52AA6E4}">
                <adec:decorative xmlns:adec="http://schemas.microsoft.com/office/drawing/2017/decorative" val="1"/>
              </a:ext>
            </a:extLst>
          </p:cNvPr>
          <p:cNvSpPr txBox="1"/>
          <p:nvPr/>
        </p:nvSpPr>
        <p:spPr>
          <a:xfrm>
            <a:off x="5414897" y="1328227"/>
            <a:ext cx="6647792"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38598A7-EB64-6C44-1365-F339A0803E6C}"/>
              </a:ext>
              <a:ext uri="{C183D7F6-B498-43B3-948B-1728B52AA6E4}">
                <adec:decorative xmlns:adec="http://schemas.microsoft.com/office/drawing/2017/decorative" val="1"/>
              </a:ext>
            </a:extLst>
          </p:cNvPr>
          <p:cNvSpPr txBox="1"/>
          <p:nvPr/>
        </p:nvSpPr>
        <p:spPr>
          <a:xfrm>
            <a:off x="156605" y="1328227"/>
            <a:ext cx="5183687" cy="3442912"/>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BB51FC0F-4B51-3780-8370-31271C3BAF31}"/>
              </a:ext>
            </a:extLst>
          </p:cNvPr>
          <p:cNvSpPr>
            <a:spLocks noGrp="1"/>
          </p:cNvSpPr>
          <p:nvPr>
            <p:ph type="title" idx="4294967295"/>
          </p:nvPr>
        </p:nvSpPr>
        <p:spPr>
          <a:xfrm>
            <a:off x="2121041" y="9805"/>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October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D3190B60-F5E8-C633-AB7C-DFFBD24505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5D0F9FA9-0C87-9AAE-109E-61D351702E74}"/>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A5B554CC-0029-7539-59CD-97C668B1294B}"/>
              </a:ext>
            </a:extLst>
          </p:cNvPr>
          <p:cNvSpPr txBox="1"/>
          <p:nvPr/>
        </p:nvSpPr>
        <p:spPr>
          <a:xfrm>
            <a:off x="84469" y="1451227"/>
            <a:ext cx="5444048" cy="360701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Control System features on M365 Public Roadmap</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New reports and management tools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The new Microsoft 365 Copilot usage report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ownership reassignment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Enhanced Agent Inventory Export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Model Context Protocol &amp; Unified Agent Management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Credit Capacity for SharePoint &amp; Tuning</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companion apps—People, Files, and Calendar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 views in Copilot Dashboard</a:t>
            </a: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1AF793D-1A5D-33F8-37DC-496105CE68CA}"/>
              </a:ext>
              <a:ext uri="{C183D7F6-B498-43B3-948B-1728B52AA6E4}">
                <adec:decorative xmlns:adec="http://schemas.microsoft.com/office/drawing/2017/decorative" val="1"/>
              </a:ext>
            </a:extLst>
          </p:cNvPr>
          <p:cNvSpPr txBox="1"/>
          <p:nvPr/>
        </p:nvSpPr>
        <p:spPr>
          <a:xfrm>
            <a:off x="156606" y="5057148"/>
            <a:ext cx="5183686" cy="1575663"/>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89A6D29B-DB18-4468-F1C0-1C508E1A2939}"/>
              </a:ext>
            </a:extLst>
          </p:cNvPr>
          <p:cNvSpPr txBox="1"/>
          <p:nvPr/>
        </p:nvSpPr>
        <p:spPr>
          <a:xfrm>
            <a:off x="268055" y="4835549"/>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19E80DE6-77FF-A362-5909-818932F7C045}"/>
              </a:ext>
            </a:extLst>
          </p:cNvPr>
          <p:cNvSpPr txBox="1"/>
          <p:nvPr/>
        </p:nvSpPr>
        <p:spPr>
          <a:xfrm>
            <a:off x="61590" y="5235939"/>
            <a:ext cx="5279277" cy="138499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Employee Self-Service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Surveys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App Builder agent</a:t>
            </a:r>
          </a:p>
          <a:p>
            <a:pPr marL="105750" lvl="4">
              <a:lnSpc>
                <a:spcPct val="150000"/>
              </a:lnSpc>
              <a:defRPr/>
            </a:pP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Researcher updates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Researcher with Computer Use</a:t>
            </a:r>
            <a:endParaRPr lang="en-US" sz="14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621B7F3D-8CB7-46D9-9174-AE2B9987D425}"/>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FBED2D94-F8E8-6A7A-2E2E-3D288716BD62}"/>
              </a:ext>
            </a:extLst>
          </p:cNvPr>
          <p:cNvSpPr txBox="1"/>
          <p:nvPr/>
        </p:nvSpPr>
        <p:spPr>
          <a:xfrm>
            <a:off x="5288400" y="1412987"/>
            <a:ext cx="6618994" cy="500552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400" noProof="0" dirty="0">
                <a:latin typeface="Segoe UI" panose="020B0502040204020203" pitchFamily="34" charset="0"/>
                <a:cs typeface="Segoe UI" panose="020B0502040204020203" pitchFamily="34" charset="0"/>
              </a:rPr>
              <a:t>Copilot Chat quality Roadmap</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Session persistence enhancement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Improving response accuracy for file-based questions</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 Agent recommendations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 will soon become the default model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is simplifying calendar management.</a:t>
            </a:r>
          </a:p>
          <a:p>
            <a:pPr marL="285750" lvl="4" indent="-180000">
              <a:lnSpc>
                <a:spcPct val="150000"/>
              </a:lnSpc>
              <a:buFont typeface="Arial" panose="020B0604020202020204" pitchFamily="34" charset="0"/>
              <a:buChar char="•"/>
              <a:defRPr/>
            </a:pPr>
            <a:r>
              <a:rPr lang="en-GB" sz="1400" noProof="0" dirty="0">
                <a:latin typeface="Segoe UI" panose="020B0502040204020203" pitchFamily="34" charset="0"/>
                <a:cs typeface="Segoe UI" panose="020B0502040204020203" pitchFamily="34" charset="0"/>
              </a:rPr>
              <a:t>Bing Web Cards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Chat API</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AI Views in Microsoft 365 Copilot Search</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Search Enhancements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 Mobile File Preview</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Audio recap</a:t>
            </a:r>
            <a:r>
              <a:rPr lang="en-GB" sz="1400" dirty="0">
                <a:latin typeface="Segoe UI" panose="020B0502040204020203" pitchFamily="34" charset="0"/>
                <a:cs typeface="Segoe UI" panose="020B0502040204020203" pitchFamily="34" charset="0"/>
              </a:rPr>
              <a:t>new file summaries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Speaker notes and translation for Copilot in PowerPoint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Word</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planning improvements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Teams Mode for Microsoft 365 Copilot</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Employees can use their personal Microsoft 365 subscriptions to access Copilot features at work</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771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07407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4.81481E-6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4.07407E-6 L 3.125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4ED6-03E3-5494-F493-A7D92F575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4E887C-3994-0919-A77D-2C57ED842FE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Updated navigation &amp; search capabilities in the Microsoft 365 Copilot app</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92CE6022-4193-70F1-C008-EAB0B5ED83A5}"/>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8F6E27A4-BFBF-14AF-3EA4-4DD398D27184}"/>
              </a:ext>
            </a:extLst>
          </p:cNvPr>
          <p:cNvSpPr txBox="1">
            <a:spLocks/>
          </p:cNvSpPr>
          <p:nvPr/>
        </p:nvSpPr>
        <p:spPr>
          <a:xfrm>
            <a:off x="524540" y="1119889"/>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The Microsoft 365 Copilot app now offers a cleaner, more intuitive navigation experience to help users find content faster and unlock more AI value.</a:t>
            </a:r>
          </a:p>
          <a:p>
            <a:pPr marL="0" indent="0" fontAlgn="t">
              <a:buNone/>
            </a:pPr>
            <a:endParaRPr lang="en-GB" sz="1600" b="1" dirty="0"/>
          </a:p>
          <a:p>
            <a:pPr fontAlgn="t"/>
            <a:r>
              <a:rPr lang="en-GB" sz="1600" b="1" dirty="0"/>
              <a:t>Enhanced Navigation Pane</a:t>
            </a:r>
            <a:br>
              <a:rPr lang="en-GB" sz="1600" dirty="0"/>
            </a:br>
            <a:r>
              <a:rPr lang="en-GB" sz="1600" dirty="0"/>
              <a:t>Includes expanded chat history, chat search, and a larger recent Notebooks list.</a:t>
            </a:r>
          </a:p>
          <a:p>
            <a:pPr fontAlgn="t"/>
            <a:endParaRPr lang="en-GB" sz="1600" dirty="0"/>
          </a:p>
          <a:p>
            <a:pPr fontAlgn="t"/>
            <a:r>
              <a:rPr lang="en-GB" sz="1600" b="1" dirty="0"/>
              <a:t>New Library Experience</a:t>
            </a:r>
            <a:br>
              <a:rPr lang="en-GB" sz="1600" dirty="0"/>
            </a:br>
            <a:r>
              <a:rPr lang="en-GB" sz="1600" dirty="0"/>
              <a:t>Centralises Copilot-generated content like images and Pages in one easy-to-access location.</a:t>
            </a:r>
          </a:p>
          <a:p>
            <a:pPr fontAlgn="t"/>
            <a:endParaRPr lang="en-GB" sz="1600" dirty="0"/>
          </a:p>
          <a:p>
            <a:pPr fontAlgn="t"/>
            <a:r>
              <a:rPr lang="en-GB" sz="1600" b="1" dirty="0"/>
              <a:t>Frontier Tab Added</a:t>
            </a:r>
            <a:br>
              <a:rPr lang="en-GB" sz="1600" dirty="0"/>
            </a:br>
            <a:r>
              <a:rPr lang="en-GB" sz="1600" dirty="0"/>
              <a:t>Quick access to frontier experiences such as Opal and Word, Excel, and PowerPoint agents.</a:t>
            </a:r>
          </a:p>
        </p:txBody>
      </p:sp>
      <p:sp>
        <p:nvSpPr>
          <p:cNvPr id="19" name="TextBox 18">
            <a:extLst>
              <a:ext uri="{FF2B5EF4-FFF2-40B4-BE49-F238E27FC236}">
                <a16:creationId xmlns:a16="http://schemas.microsoft.com/office/drawing/2014/main" id="{27198F2C-CA80-2FC0-2F83-A2BC536E68EC}"/>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Simpler and more intuitive navigation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of the Microsoft 365 Copilot web app.">
            <a:extLst>
              <a:ext uri="{FF2B5EF4-FFF2-40B4-BE49-F238E27FC236}">
                <a16:creationId xmlns:a16="http://schemas.microsoft.com/office/drawing/2014/main" id="{D7A0E531-3265-36C7-D1CD-D203153E2861}"/>
              </a:ext>
            </a:extLst>
          </p:cNvPr>
          <p:cNvPicPr>
            <a:picLocks noChangeAspect="1"/>
          </p:cNvPicPr>
          <p:nvPr/>
        </p:nvPicPr>
        <p:blipFill>
          <a:blip r:embed="rId3"/>
          <a:stretch>
            <a:fillRect/>
          </a:stretch>
        </p:blipFill>
        <p:spPr>
          <a:xfrm>
            <a:off x="5591271" y="2097907"/>
            <a:ext cx="5955344" cy="3201221"/>
          </a:xfrm>
          <a:prstGeom prst="rect">
            <a:avLst/>
          </a:prstGeom>
        </p:spPr>
      </p:pic>
      <p:sp>
        <p:nvSpPr>
          <p:cNvPr id="8" name="TextBox 7">
            <a:extLst>
              <a:ext uri="{FF2B5EF4-FFF2-40B4-BE49-F238E27FC236}">
                <a16:creationId xmlns:a16="http://schemas.microsoft.com/office/drawing/2014/main" id="{175CDAF1-160B-0F4C-B4C8-CF7496628836}"/>
              </a:ext>
            </a:extLst>
          </p:cNvPr>
          <p:cNvSpPr txBox="1"/>
          <p:nvPr/>
        </p:nvSpPr>
        <p:spPr>
          <a:xfrm>
            <a:off x="5911643" y="5517510"/>
            <a:ext cx="5314600" cy="307777"/>
          </a:xfrm>
          <a:prstGeom prst="rect">
            <a:avLst/>
          </a:prstGeom>
          <a:noFill/>
        </p:spPr>
        <p:txBody>
          <a:bodyPr wrap="square">
            <a:spAutoFit/>
          </a:bodyPr>
          <a:lstStyle/>
          <a:p>
            <a:pPr algn="ctr"/>
            <a:r>
              <a:rPr lang="en-GB" sz="1400" dirty="0"/>
              <a:t>This feature is </a:t>
            </a:r>
            <a:r>
              <a:rPr lang="en-GB" sz="1400" dirty="0">
                <a:solidFill>
                  <a:srgbClr val="7030A0"/>
                </a:solidFill>
                <a:hlinkClick r:id="rId4">
                  <a:extLst>
                    <a:ext uri="{A12FA001-AC4F-418D-AE19-62706E023703}">
                      <ahyp:hlinkClr xmlns:ahyp="http://schemas.microsoft.com/office/drawing/2018/hyperlinkcolor" val="tx"/>
                    </a:ext>
                  </a:extLst>
                </a:hlinkClick>
              </a:rPr>
              <a:t>rolling out in December</a:t>
            </a:r>
            <a:r>
              <a:rPr lang="en-GB" sz="1400" dirty="0">
                <a:solidFill>
                  <a:srgbClr val="7030A0"/>
                </a:solidFill>
              </a:rPr>
              <a:t>.</a:t>
            </a:r>
            <a:endParaRPr lang="en-US" sz="1050" i="1" noProof="0" dirty="0">
              <a:solidFill>
                <a:srgbClr val="7030A0"/>
              </a:solidFill>
            </a:endParaRPr>
          </a:p>
        </p:txBody>
      </p:sp>
    </p:spTree>
    <p:extLst>
      <p:ext uri="{BB962C8B-B14F-4D97-AF65-F5344CB8AC3E}">
        <p14:creationId xmlns:p14="http://schemas.microsoft.com/office/powerpoint/2010/main" val="1250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FA82F-6928-A4B5-7773-47E8F9D67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2498B-498C-8182-D0F2-2A05E9E8FD7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Glance cards in Copilot Search</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87886D3F-F221-A2A3-843F-2E9EF7958364}"/>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68AFC2F-7BEC-D8D3-3760-D412C3E81CEA}"/>
              </a:ext>
            </a:extLst>
          </p:cNvPr>
          <p:cNvSpPr txBox="1">
            <a:spLocks/>
          </p:cNvSpPr>
          <p:nvPr/>
        </p:nvSpPr>
        <p:spPr>
          <a:xfrm>
            <a:off x="524539" y="1119889"/>
            <a:ext cx="474844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Glance cards now bring quick, contextual insights to Copilot users—even without a Microsoft 365 Copilot licence—streamlining decision-making and boosting productivity.</a:t>
            </a:r>
          </a:p>
          <a:p>
            <a:pPr marL="0" indent="0" fontAlgn="t">
              <a:buNone/>
            </a:pPr>
            <a:endParaRPr lang="en-GB" sz="1600" b="1" dirty="0"/>
          </a:p>
          <a:p>
            <a:pPr fontAlgn="t"/>
            <a:r>
              <a:rPr lang="en-GB" sz="1600" b="1" dirty="0"/>
              <a:t>Instant Context</a:t>
            </a:r>
            <a:br>
              <a:rPr lang="en-GB" sz="1600" dirty="0"/>
            </a:br>
            <a:r>
              <a:rPr lang="en-GB" sz="1600" dirty="0"/>
              <a:t>Displays relevant details like recent documents, upcoming meetings, and key actions without a full search.</a:t>
            </a:r>
          </a:p>
          <a:p>
            <a:pPr fontAlgn="t"/>
            <a:endParaRPr lang="en-GB" sz="1600" dirty="0"/>
          </a:p>
          <a:p>
            <a:pPr fontAlgn="t"/>
            <a:r>
              <a:rPr lang="en-GB" sz="1600" b="1" dirty="0"/>
              <a:t>In-Flow Experience</a:t>
            </a:r>
            <a:br>
              <a:rPr lang="en-GB" sz="1600" dirty="0"/>
            </a:br>
            <a:r>
              <a:rPr lang="en-GB" sz="1600" dirty="0"/>
              <a:t>Provides at-a-glance information right where people work, reducing time spent navigating across apps.</a:t>
            </a:r>
          </a:p>
          <a:p>
            <a:pPr fontAlgn="t"/>
            <a:endParaRPr lang="en-GB" sz="1600" dirty="0"/>
          </a:p>
          <a:p>
            <a:pPr fontAlgn="t"/>
            <a:r>
              <a:rPr lang="en-GB" sz="1600" b="1" dirty="0"/>
              <a:t>Simplifies Decisions</a:t>
            </a:r>
            <a:br>
              <a:rPr lang="en-GB" sz="1600" dirty="0"/>
            </a:br>
            <a:r>
              <a:rPr lang="en-GB" sz="1600" dirty="0"/>
              <a:t>Helps users act faster by surfacing what matters most in the moment.</a:t>
            </a:r>
          </a:p>
        </p:txBody>
      </p:sp>
      <p:sp>
        <p:nvSpPr>
          <p:cNvPr id="19" name="TextBox 18">
            <a:extLst>
              <a:ext uri="{FF2B5EF4-FFF2-40B4-BE49-F238E27FC236}">
                <a16:creationId xmlns:a16="http://schemas.microsoft.com/office/drawing/2014/main" id="{BC3623AC-937F-7DA3-C28E-2D51084B2C2C}"/>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Glance cards in Copilot Search</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computer screenshot of the Microsoft 365 Copilot app with a Glance Card showing a summary of the Zava Business Overview document.">
            <a:extLst>
              <a:ext uri="{FF2B5EF4-FFF2-40B4-BE49-F238E27FC236}">
                <a16:creationId xmlns:a16="http://schemas.microsoft.com/office/drawing/2014/main" id="{3CD98BA7-EE5C-7B1C-6618-5A76D2EEF8AD}"/>
              </a:ext>
            </a:extLst>
          </p:cNvPr>
          <p:cNvPicPr>
            <a:picLocks noChangeAspect="1"/>
          </p:cNvPicPr>
          <p:nvPr/>
        </p:nvPicPr>
        <p:blipFill>
          <a:blip r:embed="rId3"/>
          <a:stretch>
            <a:fillRect/>
          </a:stretch>
        </p:blipFill>
        <p:spPr>
          <a:xfrm>
            <a:off x="6054097" y="1946335"/>
            <a:ext cx="5029692" cy="3353128"/>
          </a:xfrm>
          <a:prstGeom prst="rect">
            <a:avLst/>
          </a:prstGeom>
        </p:spPr>
      </p:pic>
      <p:sp>
        <p:nvSpPr>
          <p:cNvPr id="8" name="TextBox 7">
            <a:extLst>
              <a:ext uri="{FF2B5EF4-FFF2-40B4-BE49-F238E27FC236}">
                <a16:creationId xmlns:a16="http://schemas.microsoft.com/office/drawing/2014/main" id="{3F28C26C-709D-D372-5C9C-F4838A53DF0E}"/>
              </a:ext>
            </a:extLst>
          </p:cNvPr>
          <p:cNvSpPr txBox="1"/>
          <p:nvPr/>
        </p:nvSpPr>
        <p:spPr>
          <a:xfrm>
            <a:off x="5911643" y="5517510"/>
            <a:ext cx="5314600" cy="307777"/>
          </a:xfrm>
          <a:prstGeom prst="rect">
            <a:avLst/>
          </a:prstGeom>
          <a:noFill/>
        </p:spPr>
        <p:txBody>
          <a:bodyPr wrap="square">
            <a:spAutoFit/>
          </a:bodyPr>
          <a:lstStyle/>
          <a:p>
            <a:pPr algn="ctr"/>
            <a:r>
              <a:rPr lang="en-GB" sz="1400" noProof="0" dirty="0"/>
              <a:t>This feature is rolling out in December.</a:t>
            </a:r>
            <a:endParaRPr lang="en-US" sz="1100" i="1" noProof="0" dirty="0"/>
          </a:p>
        </p:txBody>
      </p:sp>
    </p:spTree>
    <p:extLst>
      <p:ext uri="{BB962C8B-B14F-4D97-AF65-F5344CB8AC3E}">
        <p14:creationId xmlns:p14="http://schemas.microsoft.com/office/powerpoint/2010/main" val="34996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9FECEC96-5979-4EDF-AC81-835C3DEFEA53}">
  <we:reference id="wa104381526" version="1.0.0.2" store="en-US" storeType="OMEX"/>
  <we:alternateReferences>
    <we:reference id="WA104381526" version="1.0.0.2" store="WA104381526" storeType="OMEX"/>
  </we:alternateReferences>
  <we:properties>
    <we:property name="FormID" value="&quot;v4j5cvGGr0GRqy180BHbR_NTQNdOCXRIugBi8qtpOzpUOE9HWVZFR0ZMNDYzTlpaQTBQM0JRUk43MS4u&quot;"/>
    <we:property name="FormMode" value="&quot;Ru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9778E09143CF4FB8167E0D38CBEC68" ma:contentTypeVersion="28" ma:contentTypeDescription="Create a new document." ma:contentTypeScope="" ma:versionID="91723fd8b4b0ad3c87d5b35574caf74d">
  <xsd:schema xmlns:xsd="http://www.w3.org/2001/XMLSchema" xmlns:xs="http://www.w3.org/2001/XMLSchema" xmlns:p="http://schemas.microsoft.com/office/2006/metadata/properties" xmlns:ns1="http://schemas.microsoft.com/sharepoint/v3" xmlns:ns2="d6c6fe15-d90d-49f3-937e-f318cae44aa6" xmlns:ns3="230e9df3-be65-4c73-a93b-d1236ebd677e" xmlns:ns4="99b6429f-2bb1-4f8b-b013-422cb7c5f309" targetNamespace="http://schemas.microsoft.com/office/2006/metadata/properties" ma:root="true" ma:fieldsID="a20a5d8ce6494db306215e282db60e19" ns1:_="" ns2:_="" ns3:_="" ns4:_="">
    <xsd:import namespace="http://schemas.microsoft.com/sharepoint/v3"/>
    <xsd:import namespace="d6c6fe15-d90d-49f3-937e-f318cae44aa6"/>
    <xsd:import namespace="230e9df3-be65-4c73-a93b-d1236ebd677e"/>
    <xsd:import namespace="99b6429f-2bb1-4f8b-b013-422cb7c5f309"/>
    <xsd:element name="properties">
      <xsd:complexType>
        <xsd:sequence>
          <xsd:element name="documentManagement">
            <xsd:complexType>
              <xsd:all>
                <xsd:element ref="ns2:Ticket_x0020_Number"/>
                <xsd:element ref="ns2:Description" minOccurs="0"/>
                <xsd:element ref="ns2:Owner"/>
                <xsd:element ref="ns2:Resource_x0020_type" minOccurs="0"/>
                <xsd:element ref="ns2:Topic" minOccurs="0"/>
                <xsd:element ref="ns2:Teamssubtopic" minOccurs="0"/>
                <xsd:element ref="ns2:Security_x002c__x0020_Compliance_x002c__x0020__x0026__x0020_Identity_x0020_subtopic"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c6fe15-d90d-49f3-937e-f318cae44aa6" elementFormDefault="qualified">
    <xsd:import namespace="http://schemas.microsoft.com/office/2006/documentManagement/types"/>
    <xsd:import namespace="http://schemas.microsoft.com/office/infopath/2007/PartnerControls"/>
    <xsd:element name="Ticket_x0020_Number" ma:index="1" ma:displayName="Ticket Number" ma:description="Enter the Request ID from your request submission." ma:internalName="Ticket_x0020_Number">
      <xsd:simpleType>
        <xsd:restriction base="dms:Text">
          <xsd:maxLength value="4"/>
        </xsd:restriction>
      </xsd:simpleType>
    </xsd:element>
    <xsd:element name="Description" ma:index="3" nillable="true" ma:displayName="Description" ma:format="Dropdown" ma:internalName="Description">
      <xsd:simpleType>
        <xsd:restriction base="dms:Note">
          <xsd:maxLength value="255"/>
        </xsd:restriction>
      </xsd:simpleType>
    </xsd:element>
    <xsd:element name="Owner" ma:index="4" ma:displayName="FTE 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ource_x0020_type" ma:index="5" nillable="true" ma:displayName="Resource type" ma:format="Dropdown" ma:internalName="Resource_x0020_type">
      <xsd:simpleType>
        <xsd:restriction base="dms:Choice">
          <xsd:enumeration value="Hidden"/>
          <xsd:enumeration value="Marketing Materials"/>
          <xsd:enumeration value="Sales Tools"/>
          <xsd:enumeration value="Success Stories/Case Studies"/>
          <xsd:enumeration value="Practice Development"/>
          <xsd:enumeration value="Workshops"/>
          <xsd:enumeration value="FAQ"/>
        </xsd:restriction>
      </xsd:simpleType>
    </xsd:element>
    <xsd:element name="Topic" ma:index="6" nillable="true" ma:displayName="Topic" ma:format="Dropdown" ma:internalName="Topic" ma:requiredMultiChoice="true">
      <xsd:complexType>
        <xsd:complexContent>
          <xsd:extension base="dms:MultiChoice">
            <xsd:sequence>
              <xsd:element name="Value" maxOccurs="unbounded" minOccurs="0" nillable="true">
                <xsd:simpleType>
                  <xsd:restriction base="dms:Choice">
                    <xsd:enumeration value="Hidden"/>
                    <xsd:enumeration value="Microsoft 365"/>
                    <xsd:enumeration value="Copilot"/>
                    <xsd:enumeration value="Teams"/>
                    <xsd:enumeration value="Employee Experience"/>
                    <xsd:enumeration value="Endpoint Management"/>
                    <xsd:enumeration value="Frontline Worker"/>
                    <xsd:enumeration value="Security"/>
                    <xsd:enumeration value="CSP"/>
                    <xsd:enumeration value="SMB"/>
                    <xsd:enumeration value="ISV"/>
                  </xsd:restriction>
                </xsd:simpleType>
              </xsd:element>
            </xsd:sequence>
          </xsd:extension>
        </xsd:complexContent>
      </xsd:complexType>
    </xsd:element>
    <xsd:element name="Teamssubtopic" ma:index="7" nillable="true" ma:displayName="Teams subtopic" ma:format="RadioButtons" ma:internalName="Teamssubtopic">
      <xsd:simpleType>
        <xsd:restriction base="dms:Choice">
          <xsd:enumeration value="Teams Meetings"/>
          <xsd:enumeration value="Teams Phone"/>
          <xsd:enumeration value="Teams Premium"/>
          <xsd:enumeration value="Teams Rooms"/>
        </xsd:restriction>
      </xsd:simpleType>
    </xsd:element>
    <xsd:element name="Security_x002c__x0020_Compliance_x002c__x0020__x0026__x0020_Identity_x0020_subtopic" ma:index="8" nillable="true" ma:displayName="Endpoint Management subtopic" ma:format="Dropdown" ma:internalName="Security_x002c__x0020_Compliance_x002c__x0020__x0026__x0020_Identity_x0020_subtopic">
      <xsd:simpleType>
        <xsd:restriction base="dms:Choice">
          <xsd:enumeration value="Intune"/>
          <xsd:enumeration value="Window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ocTags" ma:index="32" nillable="true" ma:displayName="MediaServiceDocTags" ma:hidden="true" ma:internalName="MediaServiceDocTag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e847729-6ebe-44fc-9437-6c532099daf1}" ma:internalName="TaxCatchAll" ma:showField="CatchAllData" ma:web="99b6429f-2bb1-4f8b-b013-422cb7c5f3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b6429f-2bb1-4f8b-b013-422cb7c5f309"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Owner xmlns="d6c6fe15-d90d-49f3-937e-f318cae44aa6">
      <UserInfo>
        <DisplayName>Martin Boam</DisplayName>
        <AccountId>1805</AccountId>
        <AccountType/>
      </UserInfo>
    </Owner>
    <Topic xmlns="d6c6fe15-d90d-49f3-937e-f318cae44aa6">
      <Value>Copilot</Value>
    </Topic>
    <Resource_x0020_type xmlns="d6c6fe15-d90d-49f3-937e-f318cae44aa6" xsi:nil="true"/>
    <Security_x002c__x0020_Compliance_x002c__x0020__x0026__x0020_Identity_x0020_subtopic xmlns="d6c6fe15-d90d-49f3-937e-f318cae44aa6" xsi:nil="true"/>
    <lcf76f155ced4ddcb4097134ff3c332f xmlns="d6c6fe15-d90d-49f3-937e-f318cae44aa6">
      <Terms xmlns="http://schemas.microsoft.com/office/infopath/2007/PartnerControls"/>
    </lcf76f155ced4ddcb4097134ff3c332f>
    <_ip_UnifiedCompliancePolicyProperties xmlns="http://schemas.microsoft.com/sharepoint/v3" xsi:nil="true"/>
    <Description xmlns="d6c6fe15-d90d-49f3-937e-f318cae44aa6" xsi:nil="true"/>
    <Ticket_x0020_Number xmlns="d6c6fe15-d90d-49f3-937e-f318cae44aa6">4774</Ticket_x0020_Number>
    <Teamssubtopic xmlns="d6c6fe15-d90d-49f3-937e-f318cae44aa6" xsi:nil="true"/>
    <TaxCatchAll xmlns="230e9df3-be65-4c73-a93b-d1236ebd677e" xsi:nil="true"/>
  </documentManagement>
</p:properties>
</file>

<file path=customXml/itemProps1.xml><?xml version="1.0" encoding="utf-8"?>
<ds:datastoreItem xmlns:ds="http://schemas.openxmlformats.org/officeDocument/2006/customXml" ds:itemID="{1D8E67E6-D41D-442C-B375-2D16B686E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c6fe15-d90d-49f3-937e-f318cae44aa6"/>
    <ds:schemaRef ds:uri="230e9df3-be65-4c73-a93b-d1236ebd677e"/>
    <ds:schemaRef ds:uri="99b6429f-2bb1-4f8b-b013-422cb7c5f3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67F502-B87C-40C8-9DE5-7268F54E85DA}">
  <ds:schemaRefs>
    <ds:schemaRef ds:uri="http://schemas.microsoft.com/sharepoint/v3/contenttype/forms"/>
  </ds:schemaRefs>
</ds:datastoreItem>
</file>

<file path=customXml/itemProps3.xml><?xml version="1.0" encoding="utf-8"?>
<ds:datastoreItem xmlns:ds="http://schemas.openxmlformats.org/officeDocument/2006/customXml" ds:itemID="{8D246145-628A-4040-9FAC-64A29C68CA11}">
  <ds:schemaRefs>
    <ds:schemaRef ds:uri="http://schemas.microsoft.com/office/2006/metadata/properties"/>
    <ds:schemaRef ds:uri="http://schemas.microsoft.com/office/infopath/2007/PartnerControls"/>
    <ds:schemaRef ds:uri="http://schemas.microsoft.com/sharepoint/v3"/>
    <ds:schemaRef ds:uri="d6c6fe15-d90d-49f3-937e-f318cae44aa6"/>
    <ds:schemaRef ds:uri="230e9df3-be65-4c73-a93b-d1236ebd677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17596</Words>
  <Application>Microsoft Office PowerPoint</Application>
  <PresentationFormat>Widescreen</PresentationFormat>
  <Paragraphs>1311</Paragraphs>
  <Slides>77</Slides>
  <Notes>76</Notes>
  <HiddenSlides>10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77</vt:i4>
      </vt:variant>
    </vt:vector>
  </HeadingPairs>
  <TitlesOfParts>
    <vt:vector size="92" baseType="lpstr">
      <vt:lpstr>-apple-system</vt:lpstr>
      <vt:lpstr>Aptos</vt:lpstr>
      <vt:lpstr>Arial</vt:lpstr>
      <vt:lpstr>Calibri</vt:lpstr>
      <vt:lpstr>Segoe UI</vt:lpstr>
      <vt:lpstr>Segoe UI Semibold</vt:lpstr>
      <vt:lpstr>Segoe UI Semilight</vt:lpstr>
      <vt:lpstr>Segoe UI Variable Display Semibold</vt:lpstr>
      <vt:lpstr>Segoe UI Variable Display Semibold</vt:lpstr>
      <vt:lpstr>Wingdings</vt:lpstr>
      <vt:lpstr>LIGHT GRAY TEMPLATE</vt:lpstr>
      <vt:lpstr>1_LIGHT GRAY TEMPLATE</vt:lpstr>
      <vt:lpstr>3_Microsoft 365 Template</vt:lpstr>
      <vt:lpstr>White template</vt:lpstr>
      <vt:lpstr>4_Microsoft 365 Template</vt:lpstr>
      <vt:lpstr>What’s new in  Microsoft 365 Copilot</vt:lpstr>
      <vt:lpstr>What's new in Microsoft 365 Copilot</vt:lpstr>
      <vt:lpstr>What’s new in Microsoft 365 Copilot  November + December 2025</vt:lpstr>
      <vt:lpstr>User capabilities</vt:lpstr>
      <vt:lpstr>Work IQ enhancements</vt:lpstr>
      <vt:lpstr>Improvements to quality in Copilot Chat</vt:lpstr>
      <vt:lpstr>Improvements to agent performance in Copilot Chat</vt:lpstr>
      <vt:lpstr>Updated navigation &amp; search capabilities in the Microsoft 365 Copilot app</vt:lpstr>
      <vt:lpstr>Glance cards in Copilot Search</vt:lpstr>
      <vt:lpstr>Copilot conversations are now integrated into Copilot Search results</vt:lpstr>
      <vt:lpstr>Microsoft 365 Copilot Search now offers dynamic, data source-specific filters</vt:lpstr>
      <vt:lpstr>AI Views in Copilot Search results</vt:lpstr>
      <vt:lpstr>Suggested references for Copilot Notebooks</vt:lpstr>
      <vt:lpstr>Copilot Notebooks for Students</vt:lpstr>
      <vt:lpstr>Copilot Notebooks is coming to OneNote</vt:lpstr>
      <vt:lpstr>Unified Copilot Experience in Teams</vt:lpstr>
      <vt:lpstr>Agents and bots in group chats can now use Entra for secure authentication</vt:lpstr>
      <vt:lpstr>Teams Mode for Microsoft 365 Copilot</vt:lpstr>
      <vt:lpstr>Connect with Asana, Atlassian, and GitHub via MCP server</vt:lpstr>
      <vt:lpstr>New customizable meeting recap templates</vt:lpstr>
      <vt:lpstr>Formula completion in Excel</vt:lpstr>
      <vt:lpstr>Explanations for Copilot in PowerPoint</vt:lpstr>
      <vt:lpstr>Image editing for Copilot in PowerPoint</vt:lpstr>
      <vt:lpstr>Organization images</vt:lpstr>
      <vt:lpstr>Agents</vt:lpstr>
      <vt:lpstr>New agents available: People Agent</vt:lpstr>
      <vt:lpstr> New agents available: Learning agent</vt:lpstr>
      <vt:lpstr>Workforce Insights agent</vt:lpstr>
      <vt:lpstr>Surveys Agent</vt:lpstr>
      <vt:lpstr>New enhancements to Channel Agent</vt:lpstr>
      <vt:lpstr>New features in Facilitator</vt:lpstr>
      <vt:lpstr>Agent Mode in Word</vt:lpstr>
      <vt:lpstr>Agent Mode in Word Video</vt:lpstr>
      <vt:lpstr>Agent Mode in Excel</vt:lpstr>
      <vt:lpstr>Copilot Control System</vt:lpstr>
      <vt:lpstr>Export Copilot Dashboard data through a CSV file</vt:lpstr>
      <vt:lpstr>Copilot Analytics endpoints now available in Microsoft Graph API</vt:lpstr>
      <vt:lpstr>Copilot employee experience report</vt:lpstr>
      <vt:lpstr>New benchmarks in Copilot Dashboard</vt:lpstr>
      <vt:lpstr>Track Copilot Chat adoption in the Copilot Dashboard</vt:lpstr>
      <vt:lpstr>Microsoft Purview unified audit logs will include all agent-related admin activities</vt:lpstr>
      <vt:lpstr>Baseline security mode (BSM)</vt:lpstr>
      <vt:lpstr>Agent Insights with SharePoint Advanced Management (SAM)</vt:lpstr>
      <vt:lpstr>Content management assessment</vt:lpstr>
      <vt:lpstr>SharePoint Admin Agent</vt:lpstr>
      <vt:lpstr>Data Loss Prevention for Microsoft 365 Copilot to safeguard prompts</vt:lpstr>
      <vt:lpstr>Microsoft Purview Data Security Posture Management (DSPM) item-level investigation and remediation for data risk assessments</vt:lpstr>
      <vt:lpstr>New home page for AI admins </vt:lpstr>
      <vt:lpstr>Copilot overview section redesign </vt:lpstr>
      <vt:lpstr>Copilot readiness settings: structured guidance for Copilot configuration </vt:lpstr>
      <vt:lpstr>Organizational messages improvements: Enhanced audience targeting and Email as a delivery channel </vt:lpstr>
      <vt:lpstr>Agent 365: Agent overview – your agents console </vt:lpstr>
      <vt:lpstr>Agent 365: Agent ownership reassignment – Identify and assign agent ownership </vt:lpstr>
      <vt:lpstr>Agent 365: Agent Pinning </vt:lpstr>
      <vt:lpstr>Agent 365: Agent enablement controls in agents settings </vt:lpstr>
      <vt:lpstr>Agent 365: Policy-driven agent management </vt:lpstr>
      <vt:lpstr>Graph API support for agent management </vt:lpstr>
      <vt:lpstr>Managing MCP servers </vt:lpstr>
      <vt:lpstr>Managing agents with MCP server connections </vt:lpstr>
      <vt:lpstr>Cloud Update Reaches General Availability: Transforming Microsoft 365 Apps Management</vt:lpstr>
      <vt:lpstr>Track Adoption Trends &amp; Export Insights with Copilot and Agent Analytics</vt:lpstr>
      <vt:lpstr>Microsoft 365 Copilot release notes</vt:lpstr>
      <vt:lpstr>Microsoft 365 Copilot release notes – December 2025</vt:lpstr>
      <vt:lpstr>Microsoft 365 Copilot release notes – November 2025</vt:lpstr>
      <vt:lpstr>Microsoft 365 Copilot release notes – October 2025</vt:lpstr>
      <vt:lpstr>Microsoft 365 Copilot Public Roadmap  Changes this month</vt:lpstr>
      <vt:lpstr>Microsoft 365 Copilot Public Roadmap   </vt:lpstr>
      <vt:lpstr>Microsoft 365 Copilot Public Roadmap  </vt:lpstr>
      <vt:lpstr>Microsoft 365 Copilot Public Roadmap </vt:lpstr>
      <vt:lpstr>Thank you 👏</vt:lpstr>
      <vt:lpstr>Feedback Form</vt:lpstr>
      <vt:lpstr>Resources</vt:lpstr>
      <vt:lpstr>Whats new in Copilot Studio</vt:lpstr>
      <vt:lpstr>What's new in Copilot Studio  </vt:lpstr>
      <vt:lpstr>Microsoft 365 Copilot August 2025</vt:lpstr>
      <vt:lpstr>Microsoft 365 Copilot  September 2025</vt:lpstr>
      <vt:lpstr>Microsoft 365 Copilot  October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Microsoft 365 Copilot - November and December 2025</dc:title>
  <dc:creator/>
  <cp:lastModifiedBy>Ondrej Stefka</cp:lastModifiedBy>
  <cp:revision>1</cp:revision>
  <dcterms:created xsi:type="dcterms:W3CDTF">2026-01-02T16:45:23Z</dcterms:created>
  <dcterms:modified xsi:type="dcterms:W3CDTF">2026-01-19T16:12:36Z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0x010100239778E09143CF4FB8167E0D38CBEC68</vt:lpwstr>
  </property>
  <property fmtid="{D5CDD505-2E9C-101B-9397-08002B2CF9AE}" pid="3" name="MediaServiceImageTags">
    <vt:lpwstr/>
  </property>
</Properties>
</file>