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webextensions/webextension1.xml" ContentType="application/vnd.ms-office.webextension+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85" r:id="rId1"/>
    <p:sldMasterId id="2147484630" r:id="rId2"/>
    <p:sldMasterId id="2147484759" r:id="rId3"/>
    <p:sldMasterId id="2147484947" r:id="rId4"/>
    <p:sldMasterId id="2147484960" r:id="rId5"/>
  </p:sldMasterIdLst>
  <p:notesMasterIdLst>
    <p:notesMasterId r:id="rId74"/>
  </p:notesMasterIdLst>
  <p:sldIdLst>
    <p:sldId id="2147479503" r:id="rId6"/>
    <p:sldId id="2147470605" r:id="rId7"/>
    <p:sldId id="2147483624" r:id="rId8"/>
    <p:sldId id="278" r:id="rId9"/>
    <p:sldId id="307" r:id="rId10"/>
    <p:sldId id="308" r:id="rId11"/>
    <p:sldId id="284" r:id="rId12"/>
    <p:sldId id="2147483647" r:id="rId13"/>
    <p:sldId id="260" r:id="rId14"/>
    <p:sldId id="261" r:id="rId15"/>
    <p:sldId id="262" r:id="rId16"/>
    <p:sldId id="274" r:id="rId17"/>
    <p:sldId id="275" r:id="rId18"/>
    <p:sldId id="280" r:id="rId19"/>
    <p:sldId id="281" r:id="rId20"/>
    <p:sldId id="2147483591" r:id="rId21"/>
    <p:sldId id="269" r:id="rId22"/>
    <p:sldId id="271" r:id="rId23"/>
    <p:sldId id="272" r:id="rId24"/>
    <p:sldId id="276" r:id="rId25"/>
    <p:sldId id="279" r:id="rId26"/>
    <p:sldId id="282" r:id="rId27"/>
    <p:sldId id="285" r:id="rId28"/>
    <p:sldId id="287" r:id="rId29"/>
    <p:sldId id="289" r:id="rId30"/>
    <p:sldId id="258" r:id="rId31"/>
    <p:sldId id="259" r:id="rId32"/>
    <p:sldId id="293" r:id="rId33"/>
    <p:sldId id="294" r:id="rId34"/>
    <p:sldId id="2147483631" r:id="rId35"/>
    <p:sldId id="2147483632" r:id="rId36"/>
    <p:sldId id="277" r:id="rId37"/>
    <p:sldId id="273" r:id="rId38"/>
    <p:sldId id="266" r:id="rId39"/>
    <p:sldId id="270" r:id="rId40"/>
    <p:sldId id="265" r:id="rId41"/>
    <p:sldId id="264" r:id="rId42"/>
    <p:sldId id="295" r:id="rId43"/>
    <p:sldId id="297" r:id="rId44"/>
    <p:sldId id="283" r:id="rId45"/>
    <p:sldId id="291" r:id="rId46"/>
    <p:sldId id="256" r:id="rId47"/>
    <p:sldId id="296" r:id="rId48"/>
    <p:sldId id="305" r:id="rId49"/>
    <p:sldId id="306" r:id="rId50"/>
    <p:sldId id="304" r:id="rId51"/>
    <p:sldId id="303" r:id="rId52"/>
    <p:sldId id="302" r:id="rId53"/>
    <p:sldId id="298" r:id="rId54"/>
    <p:sldId id="299" r:id="rId55"/>
    <p:sldId id="300" r:id="rId56"/>
    <p:sldId id="301" r:id="rId57"/>
    <p:sldId id="2147483394" r:id="rId58"/>
    <p:sldId id="292" r:id="rId59"/>
    <p:sldId id="257" r:id="rId60"/>
    <p:sldId id="2147483347" r:id="rId61"/>
    <p:sldId id="2147483346" r:id="rId62"/>
    <p:sldId id="2147483382" r:id="rId63"/>
    <p:sldId id="2147481163" r:id="rId64"/>
    <p:sldId id="290" r:id="rId65"/>
    <p:sldId id="2147483477" r:id="rId66"/>
    <p:sldId id="2147483475" r:id="rId67"/>
    <p:sldId id="288" r:id="rId68"/>
    <p:sldId id="263" r:id="rId69"/>
    <p:sldId id="2147483384" r:id="rId70"/>
    <p:sldId id="267" r:id="rId71"/>
    <p:sldId id="286" r:id="rId72"/>
    <p:sldId id="268"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38B5150-A82C-42D5-AAA7-92FF5002593C}">
          <p14:sldIdLst>
            <p14:sldId id="2147479503"/>
            <p14:sldId id="2147470605"/>
          </p14:sldIdLst>
        </p14:section>
        <p14:section name="April 2026 - Summary" id="{DEB3B0AD-5BEB-4685-A985-C2D3BEF85E6D}">
          <p14:sldIdLst>
            <p14:sldId id="2147483624"/>
          </p14:sldIdLst>
        </p14:section>
        <p14:section name="User capabilities" id="{EFE84744-192F-4670-ABF3-24A2F80FE468}">
          <p14:sldIdLst>
            <p14:sldId id="278"/>
            <p14:sldId id="307"/>
            <p14:sldId id="308"/>
            <p14:sldId id="284"/>
            <p14:sldId id="2147483647"/>
            <p14:sldId id="260"/>
            <p14:sldId id="261"/>
            <p14:sldId id="262"/>
            <p14:sldId id="274"/>
            <p14:sldId id="275"/>
            <p14:sldId id="280"/>
            <p14:sldId id="281"/>
            <p14:sldId id="2147483591"/>
            <p14:sldId id="269"/>
            <p14:sldId id="271"/>
            <p14:sldId id="272"/>
            <p14:sldId id="276"/>
            <p14:sldId id="279"/>
            <p14:sldId id="282"/>
            <p14:sldId id="285"/>
            <p14:sldId id="287"/>
            <p14:sldId id="289"/>
            <p14:sldId id="258"/>
            <p14:sldId id="259"/>
            <p14:sldId id="293"/>
            <p14:sldId id="294"/>
            <p14:sldId id="2147483631"/>
            <p14:sldId id="2147483632"/>
          </p14:sldIdLst>
        </p14:section>
        <p14:section name="IT admin capabilities" id="{6AD2C149-3C15-4F3E-8F90-98AECFA88E07}">
          <p14:sldIdLst>
            <p14:sldId id="277"/>
            <p14:sldId id="273"/>
            <p14:sldId id="266"/>
            <p14:sldId id="270"/>
            <p14:sldId id="265"/>
            <p14:sldId id="264"/>
            <p14:sldId id="295"/>
            <p14:sldId id="297"/>
          </p14:sldIdLst>
        </p14:section>
        <p14:section name="Copilot Extensibility" id="{56C1879F-FD8C-4980-AEB4-2E9F3A40A892}">
          <p14:sldIdLst>
            <p14:sldId id="283"/>
            <p14:sldId id="291"/>
            <p14:sldId id="256"/>
            <p14:sldId id="296"/>
            <p14:sldId id="305"/>
            <p14:sldId id="306"/>
          </p14:sldIdLst>
        </p14:section>
        <p14:section name="Copilot Cowork" id="{55751B8F-24D4-4128-874D-9875D0A64AD0}">
          <p14:sldIdLst>
            <p14:sldId id="304"/>
            <p14:sldId id="303"/>
            <p14:sldId id="302"/>
            <p14:sldId id="298"/>
            <p14:sldId id="299"/>
            <p14:sldId id="300"/>
            <p14:sldId id="301"/>
          </p14:sldIdLst>
        </p14:section>
        <p14:section name="Copilot release notes" id="{8C174E54-AF06-4BE2-8537-22016944D84B}">
          <p14:sldIdLst>
            <p14:sldId id="2147483394"/>
            <p14:sldId id="292"/>
          </p14:sldIdLst>
        </p14:section>
        <p14:section name="Roadmap" id="{2154919D-A2E9-4489-9B19-A62298A5D09F}">
          <p14:sldIdLst>
            <p14:sldId id="257"/>
            <p14:sldId id="2147483347"/>
            <p14:sldId id="2147483346"/>
            <p14:sldId id="2147483382"/>
          </p14:sldIdLst>
        </p14:section>
        <p14:section name="Thank you and close" id="{4E43546A-851D-4D96-8572-0FC4E598848E}">
          <p14:sldIdLst>
            <p14:sldId id="2147481163"/>
          </p14:sldIdLst>
        </p14:section>
        <p14:section name="Feedback" id="{D4D43140-FCD7-4856-9C1F-CE673D2C8C9B}">
          <p14:sldIdLst>
            <p14:sldId id="290"/>
          </p14:sldIdLst>
        </p14:section>
        <p14:section name="Resources" id="{2BBF2545-B514-4C1F-886F-7A30ABA83DCA}">
          <p14:sldIdLst>
            <p14:sldId id="2147483477"/>
          </p14:sldIdLst>
        </p14:section>
        <p14:section name="Copilot Studio" id="{B9EFC7B2-D944-4DE5-813D-B1674339AF2D}">
          <p14:sldIdLst>
            <p14:sldId id="2147483475"/>
            <p14:sldId id="288"/>
          </p14:sldIdLst>
        </p14:section>
        <p14:section name="What's new in Frontier" id="{3EC6E115-8393-49CC-8452-BBCE9F093C0D}">
          <p14:sldIdLst>
            <p14:sldId id="263"/>
            <p14:sldId id="2147483384"/>
          </p14:sldIdLst>
        </p14:section>
        <p14:section name="January 2026" id="{4D50E38B-7210-4DBB-A6D4-98166161017E}">
          <p14:sldIdLst>
            <p14:sldId id="267"/>
          </p14:sldIdLst>
        </p14:section>
        <p14:section name="February 2026" id="{021A41DB-C1CC-46AD-9FCC-87F53F720763}">
          <p14:sldIdLst>
            <p14:sldId id="286"/>
          </p14:sldIdLst>
        </p14:section>
        <p14:section name="March 2026" id="{DC12B1F9-B66D-4F61-9797-BC7902439477}">
          <p14:sldIdLst>
            <p14:sldId id="26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40084816-6205-3F42-3D7A-79D4123FA874}" name="Martin Boam" initials="MB" userId="S::maboam@microsoft.com::d74053f3-094e-4874-ba00-62f2ab693b3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40CC"/>
    <a:srgbClr val="1C96DF"/>
    <a:srgbClr val="EFF0F2"/>
    <a:srgbClr val="232323"/>
    <a:srgbClr val="4FE5FF"/>
    <a:srgbClr val="00B0F0"/>
    <a:srgbClr val="5C5AD4"/>
    <a:srgbClr val="F2F2F2"/>
    <a:srgbClr val="FFB900"/>
    <a:srgbClr val="3A49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9002B5-424A-48B8-8D3F-3FC1030573F9}" v="614" dt="2026-05-07T10:26:38.9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13" autoAdjust="0"/>
    <p:restoredTop sz="84485" autoAdjust="0"/>
  </p:normalViewPr>
  <p:slideViewPr>
    <p:cSldViewPr snapToGrid="0">
      <p:cViewPr>
        <p:scale>
          <a:sx n="80" d="100"/>
          <a:sy n="80" d="100"/>
        </p:scale>
        <p:origin x="1236" y="384"/>
      </p:cViewPr>
      <p:guideLst/>
    </p:cSldViewPr>
  </p:slideViewPr>
  <p:outlineViewPr>
    <p:cViewPr>
      <p:scale>
        <a:sx n="33" d="100"/>
        <a:sy n="33" d="100"/>
      </p:scale>
      <p:origin x="0" y="-787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ableStyles" Target="tableStyles.xml"/><Relationship Id="rId81"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Boam" userId="d74053f3-094e-4874-ba00-62f2ab693b3a" providerId="ADAL" clId="{2EDB8314-4035-449B-90F7-44B4569FBB3C}"/>
    <pc:docChg chg="undo custSel mod addSld delSld modSld sldOrd addSection delSection modSection">
      <pc:chgData name="Martin Boam" userId="d74053f3-094e-4874-ba00-62f2ab693b3a" providerId="ADAL" clId="{2EDB8314-4035-449B-90F7-44B4569FBB3C}" dt="2026-05-07T10:28:21.047" v="9843" actId="20577"/>
      <pc:docMkLst>
        <pc:docMk/>
      </pc:docMkLst>
      <pc:sldChg chg="del">
        <pc:chgData name="Martin Boam" userId="d74053f3-094e-4874-ba00-62f2ab693b3a" providerId="ADAL" clId="{2EDB8314-4035-449B-90F7-44B4569FBB3C}" dt="2026-05-06T10:20:22.863" v="6917" actId="47"/>
        <pc:sldMkLst>
          <pc:docMk/>
          <pc:sldMk cId="328462800" sldId="256"/>
        </pc:sldMkLst>
      </pc:sldChg>
      <pc:sldChg chg="addSp delSp modSp add mod modNotesTx">
        <pc:chgData name="Martin Boam" userId="d74053f3-094e-4874-ba00-62f2ab693b3a" providerId="ADAL" clId="{2EDB8314-4035-449B-90F7-44B4569FBB3C}" dt="2026-05-07T10:00:35.799" v="9735" actId="14100"/>
        <pc:sldMkLst>
          <pc:docMk/>
          <pc:sldMk cId="1432948107" sldId="256"/>
        </pc:sldMkLst>
        <pc:spChg chg="mod">
          <ac:chgData name="Martin Boam" userId="d74053f3-094e-4874-ba00-62f2ab693b3a" providerId="ADAL" clId="{2EDB8314-4035-449B-90F7-44B4569FBB3C}" dt="2026-05-07T10:00:35.799" v="9735" actId="14100"/>
          <ac:spMkLst>
            <pc:docMk/>
            <pc:sldMk cId="1432948107" sldId="256"/>
            <ac:spMk id="2" creationId="{095B3694-B786-B1F6-782C-EC31BD8FCBA4}"/>
          </ac:spMkLst>
        </pc:spChg>
        <pc:spChg chg="mod">
          <ac:chgData name="Martin Boam" userId="d74053f3-094e-4874-ba00-62f2ab693b3a" providerId="ADAL" clId="{2EDB8314-4035-449B-90F7-44B4569FBB3C}" dt="2026-05-06T10:37:25.150" v="7034" actId="20577"/>
          <ac:spMkLst>
            <pc:docMk/>
            <pc:sldMk cId="1432948107" sldId="256"/>
            <ac:spMk id="4" creationId="{E360F248-0EC1-2059-B764-A4B46CAF68C2}"/>
          </ac:spMkLst>
        </pc:spChg>
        <pc:spChg chg="add mod ord">
          <ac:chgData name="Martin Boam" userId="d74053f3-094e-4874-ba00-62f2ab693b3a" providerId="ADAL" clId="{2EDB8314-4035-449B-90F7-44B4569FBB3C}" dt="2026-05-06T13:51:54.367" v="7872"/>
          <ac:spMkLst>
            <pc:docMk/>
            <pc:sldMk cId="1432948107" sldId="256"/>
            <ac:spMk id="6" creationId="{B2551CAB-19C4-4AAC-1259-58B94C82D552}"/>
          </ac:spMkLst>
        </pc:spChg>
        <pc:spChg chg="mod ord">
          <ac:chgData name="Martin Boam" userId="d74053f3-094e-4874-ba00-62f2ab693b3a" providerId="ADAL" clId="{2EDB8314-4035-449B-90F7-44B4569FBB3C}" dt="2026-05-06T13:52:03.228" v="7873"/>
          <ac:spMkLst>
            <pc:docMk/>
            <pc:sldMk cId="1432948107" sldId="256"/>
            <ac:spMk id="8" creationId="{8BA2FB8C-A8BE-11B4-3CAA-3D8D09B847D8}"/>
          </ac:spMkLst>
        </pc:spChg>
        <pc:spChg chg="mod">
          <ac:chgData name="Martin Boam" userId="d74053f3-094e-4874-ba00-62f2ab693b3a" providerId="ADAL" clId="{2EDB8314-4035-449B-90F7-44B4569FBB3C}" dt="2026-05-06T10:37:01.193" v="7024" actId="14100"/>
          <ac:spMkLst>
            <pc:docMk/>
            <pc:sldMk cId="1432948107" sldId="256"/>
            <ac:spMk id="18" creationId="{9E9058DE-C8EB-1A22-27BA-388393289CBE}"/>
          </ac:spMkLst>
        </pc:spChg>
        <pc:spChg chg="mod">
          <ac:chgData name="Martin Boam" userId="d74053f3-094e-4874-ba00-62f2ab693b3a" providerId="ADAL" clId="{2EDB8314-4035-449B-90F7-44B4569FBB3C}" dt="2026-05-06T10:36:46.806" v="7019" actId="1076"/>
          <ac:spMkLst>
            <pc:docMk/>
            <pc:sldMk cId="1432948107" sldId="256"/>
            <ac:spMk id="19" creationId="{9905A801-2F3F-DCEF-82A7-D6F85EB8CAF5}"/>
          </ac:spMkLst>
        </pc:spChg>
        <pc:picChg chg="del">
          <ac:chgData name="Martin Boam" userId="d74053f3-094e-4874-ba00-62f2ab693b3a" providerId="ADAL" clId="{2EDB8314-4035-449B-90F7-44B4569FBB3C}" dt="2026-05-06T10:28:39.325" v="6933" actId="478"/>
          <ac:picMkLst>
            <pc:docMk/>
            <pc:sldMk cId="1432948107" sldId="256"/>
            <ac:picMk id="3" creationId="{CE981F28-EC81-4054-F1CE-6E73E017D954}"/>
          </ac:picMkLst>
        </pc:picChg>
        <pc:picChg chg="add mod">
          <ac:chgData name="Martin Boam" userId="d74053f3-094e-4874-ba00-62f2ab693b3a" providerId="ADAL" clId="{2EDB8314-4035-449B-90F7-44B4569FBB3C}" dt="2026-05-06T10:37:16.996" v="7030" actId="14861"/>
          <ac:picMkLst>
            <pc:docMk/>
            <pc:sldMk cId="1432948107" sldId="256"/>
            <ac:picMk id="7" creationId="{B61CCE5E-BA23-3598-F31B-274D417046EF}"/>
          </ac:picMkLst>
        </pc:picChg>
      </pc:sldChg>
      <pc:sldChg chg="modSp mod modNotesTx">
        <pc:chgData name="Martin Boam" userId="d74053f3-094e-4874-ba00-62f2ab693b3a" providerId="ADAL" clId="{2EDB8314-4035-449B-90F7-44B4569FBB3C}" dt="2026-05-07T09:35:33.776" v="9498" actId="20577"/>
        <pc:sldMkLst>
          <pc:docMk/>
          <pc:sldMk cId="2484510368" sldId="257"/>
        </pc:sldMkLst>
        <pc:spChg chg="mod">
          <ac:chgData name="Martin Boam" userId="d74053f3-094e-4874-ba00-62f2ab693b3a" providerId="ADAL" clId="{2EDB8314-4035-449B-90F7-44B4569FBB3C}" dt="2026-05-06T11:22:03.458" v="7494" actId="20577"/>
          <ac:spMkLst>
            <pc:docMk/>
            <pc:sldMk cId="2484510368" sldId="257"/>
            <ac:spMk id="7" creationId="{A06B4A53-4FCE-8B10-058F-B0657A61909B}"/>
          </ac:spMkLst>
        </pc:spChg>
      </pc:sldChg>
      <pc:sldChg chg="addSp delSp modSp add mod">
        <pc:chgData name="Martin Boam" userId="d74053f3-094e-4874-ba00-62f2ab693b3a" providerId="ADAL" clId="{2EDB8314-4035-449B-90F7-44B4569FBB3C}" dt="2026-05-07T10:18:35.918" v="9777" actId="14100"/>
        <pc:sldMkLst>
          <pc:docMk/>
          <pc:sldMk cId="2227536512" sldId="258"/>
        </pc:sldMkLst>
        <pc:spChg chg="mod">
          <ac:chgData name="Martin Boam" userId="d74053f3-094e-4874-ba00-62f2ab693b3a" providerId="ADAL" clId="{2EDB8314-4035-449B-90F7-44B4569FBB3C}" dt="2026-05-06T10:45:07.811" v="7039"/>
          <ac:spMkLst>
            <pc:docMk/>
            <pc:sldMk cId="2227536512" sldId="258"/>
            <ac:spMk id="2" creationId="{4B78C18B-74D5-9B5A-1132-2BBB54ADB42C}"/>
          </ac:spMkLst>
        </pc:spChg>
        <pc:spChg chg="mod">
          <ac:chgData name="Martin Boam" userId="d74053f3-094e-4874-ba00-62f2ab693b3a" providerId="ADAL" clId="{2EDB8314-4035-449B-90F7-44B4569FBB3C}" dt="2026-05-07T10:18:35.918" v="9777" actId="14100"/>
          <ac:spMkLst>
            <pc:docMk/>
            <pc:sldMk cId="2227536512" sldId="258"/>
            <ac:spMk id="4" creationId="{7539123F-EFC4-1DA1-6D48-34A57B57A81F}"/>
          </ac:spMkLst>
        </pc:spChg>
        <pc:spChg chg="mod ord">
          <ac:chgData name="Martin Boam" userId="d74053f3-094e-4874-ba00-62f2ab693b3a" providerId="ADAL" clId="{2EDB8314-4035-449B-90F7-44B4569FBB3C}" dt="2026-05-06T15:09:39.733" v="7951" actId="1076"/>
          <ac:spMkLst>
            <pc:docMk/>
            <pc:sldMk cId="2227536512" sldId="258"/>
            <ac:spMk id="8" creationId="{FEEF7C06-712B-3D05-350A-FDC2078B5F4C}"/>
          </ac:spMkLst>
        </pc:spChg>
        <pc:spChg chg="add mod ord">
          <ac:chgData name="Martin Boam" userId="d74053f3-094e-4874-ba00-62f2ab693b3a" providerId="ADAL" clId="{2EDB8314-4035-449B-90F7-44B4569FBB3C}" dt="2026-05-06T13:49:26.789" v="7828"/>
          <ac:spMkLst>
            <pc:docMk/>
            <pc:sldMk cId="2227536512" sldId="258"/>
            <ac:spMk id="12" creationId="{8B6B525E-E439-7DC6-139D-3ED088DA4EC1}"/>
          </ac:spMkLst>
        </pc:spChg>
        <pc:spChg chg="add mod">
          <ac:chgData name="Martin Boam" userId="d74053f3-094e-4874-ba00-62f2ab693b3a" providerId="ADAL" clId="{2EDB8314-4035-449B-90F7-44B4569FBB3C}" dt="2026-05-06T15:09:38.012" v="7950" actId="1076"/>
          <ac:spMkLst>
            <pc:docMk/>
            <pc:sldMk cId="2227536512" sldId="258"/>
            <ac:spMk id="14" creationId="{98B6C1F6-4F92-CFF3-BA3A-468B54C1C540}"/>
          </ac:spMkLst>
        </pc:spChg>
        <pc:spChg chg="mod">
          <ac:chgData name="Martin Boam" userId="d74053f3-094e-4874-ba00-62f2ab693b3a" providerId="ADAL" clId="{2EDB8314-4035-449B-90F7-44B4569FBB3C}" dt="2026-05-06T15:09:30.107" v="7947" actId="14100"/>
          <ac:spMkLst>
            <pc:docMk/>
            <pc:sldMk cId="2227536512" sldId="258"/>
            <ac:spMk id="18" creationId="{D0553206-FB3B-5337-5978-20BAE4CB0AD8}"/>
          </ac:spMkLst>
        </pc:spChg>
        <pc:spChg chg="mod">
          <ac:chgData name="Martin Boam" userId="d74053f3-094e-4874-ba00-62f2ab693b3a" providerId="ADAL" clId="{2EDB8314-4035-449B-90F7-44B4569FBB3C}" dt="2026-05-06T15:09:35.420" v="7949" actId="1076"/>
          <ac:spMkLst>
            <pc:docMk/>
            <pc:sldMk cId="2227536512" sldId="258"/>
            <ac:spMk id="19" creationId="{9D4C2FD6-014F-DAAE-69D7-04A01C736DFE}"/>
          </ac:spMkLst>
        </pc:spChg>
        <pc:picChg chg="del">
          <ac:chgData name="Martin Boam" userId="d74053f3-094e-4874-ba00-62f2ab693b3a" providerId="ADAL" clId="{2EDB8314-4035-449B-90F7-44B4569FBB3C}" dt="2026-05-06T10:45:08.626" v="7040" actId="478"/>
          <ac:picMkLst>
            <pc:docMk/>
            <pc:sldMk cId="2227536512" sldId="258"/>
            <ac:picMk id="3" creationId="{D9E740AE-B3A9-EAC8-68CE-EEA2E8C5B636}"/>
          </ac:picMkLst>
        </pc:picChg>
        <pc:picChg chg="add del mod">
          <ac:chgData name="Martin Boam" userId="d74053f3-094e-4874-ba00-62f2ab693b3a" providerId="ADAL" clId="{2EDB8314-4035-449B-90F7-44B4569FBB3C}" dt="2026-05-06T10:48:53.326" v="7067" actId="478"/>
          <ac:picMkLst>
            <pc:docMk/>
            <pc:sldMk cId="2227536512" sldId="258"/>
            <ac:picMk id="5" creationId="{ABF82EE8-0273-FA07-15F6-F035782E7AAB}"/>
          </ac:picMkLst>
        </pc:picChg>
        <pc:picChg chg="add mod">
          <ac:chgData name="Martin Boam" userId="d74053f3-094e-4874-ba00-62f2ab693b3a" providerId="ADAL" clId="{2EDB8314-4035-449B-90F7-44B4569FBB3C}" dt="2026-05-06T15:09:33.765" v="7948" actId="1076"/>
          <ac:picMkLst>
            <pc:docMk/>
            <pc:sldMk cId="2227536512" sldId="258"/>
            <ac:picMk id="7" creationId="{F879E2BA-906C-3F6F-E294-0B6C4C082A70}"/>
          </ac:picMkLst>
        </pc:picChg>
        <pc:picChg chg="add del mod">
          <ac:chgData name="Martin Boam" userId="d74053f3-094e-4874-ba00-62f2ab693b3a" providerId="ADAL" clId="{2EDB8314-4035-449B-90F7-44B4569FBB3C}" dt="2026-05-06T10:54:22.536" v="7077" actId="478"/>
          <ac:picMkLst>
            <pc:docMk/>
            <pc:sldMk cId="2227536512" sldId="258"/>
            <ac:picMk id="10" creationId="{6E2E1F1F-4958-31E3-8B02-A372BB748BA9}"/>
          </ac:picMkLst>
        </pc:picChg>
      </pc:sldChg>
      <pc:sldChg chg="del">
        <pc:chgData name="Martin Boam" userId="d74053f3-094e-4874-ba00-62f2ab693b3a" providerId="ADAL" clId="{2EDB8314-4035-449B-90F7-44B4569FBB3C}" dt="2026-05-06T10:20:22.863" v="6917" actId="47"/>
        <pc:sldMkLst>
          <pc:docMk/>
          <pc:sldMk cId="3657000305" sldId="258"/>
        </pc:sldMkLst>
      </pc:sldChg>
      <pc:sldChg chg="addSp delSp modSp new mod modMedia modAnim modShow">
        <pc:chgData name="Martin Boam" userId="d74053f3-094e-4874-ba00-62f2ab693b3a" providerId="ADAL" clId="{2EDB8314-4035-449B-90F7-44B4569FBB3C}" dt="2026-05-07T09:14:13.992" v="9453" actId="27784"/>
        <pc:sldMkLst>
          <pc:docMk/>
          <pc:sldMk cId="1441785716" sldId="259"/>
        </pc:sldMkLst>
        <pc:spChg chg="mod">
          <ac:chgData name="Martin Boam" userId="d74053f3-094e-4874-ba00-62f2ab693b3a" providerId="ADAL" clId="{2EDB8314-4035-449B-90F7-44B4569FBB3C}" dt="2026-05-06T13:49:01.350" v="7815" actId="20577"/>
          <ac:spMkLst>
            <pc:docMk/>
            <pc:sldMk cId="1441785716" sldId="259"/>
            <ac:spMk id="2" creationId="{A20690E4-8021-5FF5-501C-09E5B7D262FC}"/>
          </ac:spMkLst>
        </pc:spChg>
        <pc:spChg chg="del">
          <ac:chgData name="Martin Boam" userId="d74053f3-094e-4874-ba00-62f2ab693b3a" providerId="ADAL" clId="{2EDB8314-4035-449B-90F7-44B4569FBB3C}" dt="2026-05-06T10:52:21.375" v="7072"/>
          <ac:spMkLst>
            <pc:docMk/>
            <pc:sldMk cId="1441785716" sldId="259"/>
            <ac:spMk id="3" creationId="{09B623D8-05E3-65C4-04A1-B3AA32CDA83F}"/>
          </ac:spMkLst>
        </pc:spChg>
        <pc:picChg chg="add mod">
          <ac:chgData name="Martin Boam" userId="d74053f3-094e-4874-ba00-62f2ab693b3a" providerId="ADAL" clId="{2EDB8314-4035-449B-90F7-44B4569FBB3C}" dt="2026-05-07T09:14:13.992" v="9453" actId="27784"/>
          <ac:picMkLst>
            <pc:docMk/>
            <pc:sldMk cId="1441785716" sldId="259"/>
            <ac:picMk id="4" creationId="{C65619D7-C8C1-A026-51F0-5CA7D8ABC911}"/>
          </ac:picMkLst>
        </pc:picChg>
      </pc:sldChg>
      <pc:sldChg chg="del">
        <pc:chgData name="Martin Boam" userId="d74053f3-094e-4874-ba00-62f2ab693b3a" providerId="ADAL" clId="{2EDB8314-4035-449B-90F7-44B4569FBB3C}" dt="2026-05-06T10:20:22.863" v="6917" actId="47"/>
        <pc:sldMkLst>
          <pc:docMk/>
          <pc:sldMk cId="2606728305" sldId="259"/>
        </pc:sldMkLst>
      </pc:sldChg>
      <pc:sldChg chg="addSp delSp modSp mod modNotesTx">
        <pc:chgData name="Martin Boam" userId="d74053f3-094e-4874-ba00-62f2ab693b3a" providerId="ADAL" clId="{2EDB8314-4035-449B-90F7-44B4569FBB3C}" dt="2026-05-07T09:58:54.811" v="9722" actId="20577"/>
        <pc:sldMkLst>
          <pc:docMk/>
          <pc:sldMk cId="1926986121" sldId="260"/>
        </pc:sldMkLst>
        <pc:spChg chg="mod">
          <ac:chgData name="Martin Boam" userId="d74053f3-094e-4874-ba00-62f2ab693b3a" providerId="ADAL" clId="{2EDB8314-4035-449B-90F7-44B4569FBB3C}" dt="2026-05-06T15:05:27.820" v="7906" actId="114"/>
          <ac:spMkLst>
            <pc:docMk/>
            <pc:sldMk cId="1926986121" sldId="260"/>
            <ac:spMk id="2" creationId="{335E9342-B9E2-7085-9565-B795E87CF6B1}"/>
          </ac:spMkLst>
        </pc:spChg>
        <pc:spChg chg="mod">
          <ac:chgData name="Martin Boam" userId="d74053f3-094e-4874-ba00-62f2ab693b3a" providerId="ADAL" clId="{2EDB8314-4035-449B-90F7-44B4569FBB3C}" dt="2026-05-07T09:55:25.036" v="9680" actId="20577"/>
          <ac:spMkLst>
            <pc:docMk/>
            <pc:sldMk cId="1926986121" sldId="260"/>
            <ac:spMk id="4" creationId="{ACEF9CAD-78D4-1267-DD21-244EB4469FA3}"/>
          </ac:spMkLst>
        </pc:spChg>
        <pc:spChg chg="mod">
          <ac:chgData name="Martin Boam" userId="d74053f3-094e-4874-ba00-62f2ab693b3a" providerId="ADAL" clId="{2EDB8314-4035-449B-90F7-44B4569FBB3C}" dt="2026-05-07T09:58:54.811" v="9722" actId="20577"/>
          <ac:spMkLst>
            <pc:docMk/>
            <pc:sldMk cId="1926986121" sldId="260"/>
            <ac:spMk id="5" creationId="{51C07E3B-1023-3C7A-B8F3-3881687B0EC5}"/>
          </ac:spMkLst>
        </pc:spChg>
        <pc:spChg chg="mod">
          <ac:chgData name="Martin Boam" userId="d74053f3-094e-4874-ba00-62f2ab693b3a" providerId="ADAL" clId="{2EDB8314-4035-449B-90F7-44B4569FBB3C}" dt="2026-05-06T13:47:08.847" v="7771" actId="207"/>
          <ac:spMkLst>
            <pc:docMk/>
            <pc:sldMk cId="1926986121" sldId="260"/>
            <ac:spMk id="8" creationId="{F741D4B8-4569-15C3-B84C-DD8A76CB475F}"/>
          </ac:spMkLst>
        </pc:spChg>
        <pc:spChg chg="mod">
          <ac:chgData name="Martin Boam" userId="d74053f3-094e-4874-ba00-62f2ab693b3a" providerId="ADAL" clId="{2EDB8314-4035-449B-90F7-44B4569FBB3C}" dt="2026-05-06T18:11:26.177" v="9066" actId="14100"/>
          <ac:spMkLst>
            <pc:docMk/>
            <pc:sldMk cId="1926986121" sldId="260"/>
            <ac:spMk id="18" creationId="{DE941B9C-C6D6-7AA1-049D-AB1D7A8F5FC5}"/>
          </ac:spMkLst>
        </pc:spChg>
        <pc:picChg chg="add del mod">
          <ac:chgData name="Martin Boam" userId="d74053f3-094e-4874-ba00-62f2ab693b3a" providerId="ADAL" clId="{2EDB8314-4035-449B-90F7-44B4569FBB3C}" dt="2026-05-07T08:20:20.611" v="9081" actId="478"/>
          <ac:picMkLst>
            <pc:docMk/>
            <pc:sldMk cId="1926986121" sldId="260"/>
            <ac:picMk id="3" creationId="{24A8F2F2-5F27-2673-6602-A548639A8ECB}"/>
          </ac:picMkLst>
        </pc:picChg>
        <pc:picChg chg="add mod">
          <ac:chgData name="Martin Boam" userId="d74053f3-094e-4874-ba00-62f2ab693b3a" providerId="ADAL" clId="{2EDB8314-4035-449B-90F7-44B4569FBB3C}" dt="2026-05-07T08:20:36.910" v="9087" actId="1076"/>
          <ac:picMkLst>
            <pc:docMk/>
            <pc:sldMk cId="1926986121" sldId="260"/>
            <ac:picMk id="6" creationId="{566C9266-6ED1-C144-DE11-55AC90D173F9}"/>
          </ac:picMkLst>
        </pc:picChg>
        <pc:picChg chg="del">
          <ac:chgData name="Martin Boam" userId="d74053f3-094e-4874-ba00-62f2ab693b3a" providerId="ADAL" clId="{2EDB8314-4035-449B-90F7-44B4569FBB3C}" dt="2026-05-06T09:50:16.653" v="6329" actId="478"/>
          <ac:picMkLst>
            <pc:docMk/>
            <pc:sldMk cId="1926986121" sldId="260"/>
            <ac:picMk id="7" creationId="{11B24D59-7D56-19D0-7B92-1B055A511256}"/>
          </ac:picMkLst>
        </pc:picChg>
      </pc:sldChg>
      <pc:sldChg chg="addSp delSp modSp mod modNotesTx">
        <pc:chgData name="Martin Boam" userId="d74053f3-094e-4874-ba00-62f2ab693b3a" providerId="ADAL" clId="{2EDB8314-4035-449B-90F7-44B4569FBB3C}" dt="2026-05-07T09:59:00.067" v="9723" actId="20577"/>
        <pc:sldMkLst>
          <pc:docMk/>
          <pc:sldMk cId="3515069148" sldId="261"/>
        </pc:sldMkLst>
        <pc:spChg chg="mod">
          <ac:chgData name="Martin Boam" userId="d74053f3-094e-4874-ba00-62f2ab693b3a" providerId="ADAL" clId="{2EDB8314-4035-449B-90F7-44B4569FBB3C}" dt="2026-05-06T15:05:33.275" v="7909" actId="20577"/>
          <ac:spMkLst>
            <pc:docMk/>
            <pc:sldMk cId="3515069148" sldId="261"/>
            <ac:spMk id="2" creationId="{71B0737D-0341-4359-8D72-439248514C42}"/>
          </ac:spMkLst>
        </pc:spChg>
        <pc:spChg chg="add del mod">
          <ac:chgData name="Martin Boam" userId="d74053f3-094e-4874-ba00-62f2ab693b3a" providerId="ADAL" clId="{2EDB8314-4035-449B-90F7-44B4569FBB3C}" dt="2026-05-07T09:40:43.428" v="9572" actId="20577"/>
          <ac:spMkLst>
            <pc:docMk/>
            <pc:sldMk cId="3515069148" sldId="261"/>
            <ac:spMk id="4" creationId="{39AB31B5-EDFF-4B79-C62D-7E0116B80D41}"/>
          </ac:spMkLst>
        </pc:spChg>
        <pc:spChg chg="add mod">
          <ac:chgData name="Martin Boam" userId="d74053f3-094e-4874-ba00-62f2ab693b3a" providerId="ADAL" clId="{2EDB8314-4035-449B-90F7-44B4569FBB3C}" dt="2026-05-07T09:59:00.067" v="9723" actId="20577"/>
          <ac:spMkLst>
            <pc:docMk/>
            <pc:sldMk cId="3515069148" sldId="261"/>
            <ac:spMk id="7" creationId="{5A8C0F0B-0934-652F-DF45-463FFFA1C92F}"/>
          </ac:spMkLst>
        </pc:spChg>
        <pc:spChg chg="mod">
          <ac:chgData name="Martin Boam" userId="d74053f3-094e-4874-ba00-62f2ab693b3a" providerId="ADAL" clId="{2EDB8314-4035-449B-90F7-44B4569FBB3C}" dt="2026-05-06T09:53:10.785" v="6357" actId="1076"/>
          <ac:spMkLst>
            <pc:docMk/>
            <pc:sldMk cId="3515069148" sldId="261"/>
            <ac:spMk id="8" creationId="{C80017E2-B64B-79B9-CAB6-C4520988F20F}"/>
          </ac:spMkLst>
        </pc:spChg>
        <pc:spChg chg="mod">
          <ac:chgData name="Martin Boam" userId="d74053f3-094e-4874-ba00-62f2ab693b3a" providerId="ADAL" clId="{2EDB8314-4035-449B-90F7-44B4569FBB3C}" dt="2026-05-06T09:54:11.769" v="6374" actId="20577"/>
          <ac:spMkLst>
            <pc:docMk/>
            <pc:sldMk cId="3515069148" sldId="261"/>
            <ac:spMk id="19" creationId="{89F7F3B5-C079-5686-B483-61DA1D407926}"/>
          </ac:spMkLst>
        </pc:spChg>
        <pc:picChg chg="del">
          <ac:chgData name="Martin Boam" userId="d74053f3-094e-4874-ba00-62f2ab693b3a" providerId="ADAL" clId="{2EDB8314-4035-449B-90F7-44B4569FBB3C}" dt="2026-05-06T09:52:51.241" v="6349" actId="478"/>
          <ac:picMkLst>
            <pc:docMk/>
            <pc:sldMk cId="3515069148" sldId="261"/>
            <ac:picMk id="3" creationId="{5800EA58-E9E4-342E-B7C2-BEAE68203F65}"/>
          </ac:picMkLst>
        </pc:picChg>
        <pc:picChg chg="add mod">
          <ac:chgData name="Martin Boam" userId="d74053f3-094e-4874-ba00-62f2ab693b3a" providerId="ADAL" clId="{2EDB8314-4035-449B-90F7-44B4569FBB3C}" dt="2026-05-06T15:05:04.814" v="7901" actId="14861"/>
          <ac:picMkLst>
            <pc:docMk/>
            <pc:sldMk cId="3515069148" sldId="261"/>
            <ac:picMk id="5" creationId="{DFDBBBAB-B722-5E17-DCE9-297FF49DB9C9}"/>
          </ac:picMkLst>
        </pc:picChg>
      </pc:sldChg>
      <pc:sldChg chg="addSp delSp modSp mod modNotesTx">
        <pc:chgData name="Martin Boam" userId="d74053f3-094e-4874-ba00-62f2ab693b3a" providerId="ADAL" clId="{2EDB8314-4035-449B-90F7-44B4569FBB3C}" dt="2026-05-07T10:26:28.924" v="9820"/>
        <pc:sldMkLst>
          <pc:docMk/>
          <pc:sldMk cId="2941055681" sldId="262"/>
        </pc:sldMkLst>
        <pc:spChg chg="mod">
          <ac:chgData name="Martin Boam" userId="d74053f3-094e-4874-ba00-62f2ab693b3a" providerId="ADAL" clId="{2EDB8314-4035-449B-90F7-44B4569FBB3C}" dt="2026-05-06T15:05:43.530" v="7912" actId="20577"/>
          <ac:spMkLst>
            <pc:docMk/>
            <pc:sldMk cId="2941055681" sldId="262"/>
            <ac:spMk id="2" creationId="{A95D60C6-67A3-2D63-6EF5-672B620E2702}"/>
          </ac:spMkLst>
        </pc:spChg>
        <pc:spChg chg="mod">
          <ac:chgData name="Martin Boam" userId="d74053f3-094e-4874-ba00-62f2ab693b3a" providerId="ADAL" clId="{2EDB8314-4035-449B-90F7-44B4569FBB3C}" dt="2026-05-07T09:37:39.428" v="9541" actId="313"/>
          <ac:spMkLst>
            <pc:docMk/>
            <pc:sldMk cId="2941055681" sldId="262"/>
            <ac:spMk id="4" creationId="{18E729B6-282A-8F82-F204-724EC149AAED}"/>
          </ac:spMkLst>
        </pc:spChg>
        <pc:spChg chg="add mod">
          <ac:chgData name="Martin Boam" userId="d74053f3-094e-4874-ba00-62f2ab693b3a" providerId="ADAL" clId="{2EDB8314-4035-449B-90F7-44B4569FBB3C}" dt="2026-05-07T09:59:03.086" v="9724" actId="20577"/>
          <ac:spMkLst>
            <pc:docMk/>
            <pc:sldMk cId="2941055681" sldId="262"/>
            <ac:spMk id="6" creationId="{E8E33214-0AD2-705D-F456-8BD764117DB0}"/>
          </ac:spMkLst>
        </pc:spChg>
        <pc:spChg chg="mod ord">
          <ac:chgData name="Martin Boam" userId="d74053f3-094e-4874-ba00-62f2ab693b3a" providerId="ADAL" clId="{2EDB8314-4035-449B-90F7-44B4569FBB3C}" dt="2026-05-07T09:17:41.315" v="9460"/>
          <ac:spMkLst>
            <pc:docMk/>
            <pc:sldMk cId="2941055681" sldId="262"/>
            <ac:spMk id="8" creationId="{652031E8-4175-113B-D046-28F80D2E8970}"/>
          </ac:spMkLst>
        </pc:spChg>
        <pc:spChg chg="mod">
          <ac:chgData name="Martin Boam" userId="d74053f3-094e-4874-ba00-62f2ab693b3a" providerId="ADAL" clId="{2EDB8314-4035-449B-90F7-44B4569FBB3C}" dt="2026-05-07T08:22:22.782" v="9097" actId="14100"/>
          <ac:spMkLst>
            <pc:docMk/>
            <pc:sldMk cId="2941055681" sldId="262"/>
            <ac:spMk id="18" creationId="{B2B08E47-2973-4B4F-FDD7-FCAD5F0FB20D}"/>
          </ac:spMkLst>
        </pc:spChg>
        <pc:spChg chg="mod">
          <ac:chgData name="Martin Boam" userId="d74053f3-094e-4874-ba00-62f2ab693b3a" providerId="ADAL" clId="{2EDB8314-4035-449B-90F7-44B4569FBB3C}" dt="2026-05-07T10:26:28.924" v="9820"/>
          <ac:spMkLst>
            <pc:docMk/>
            <pc:sldMk cId="2941055681" sldId="262"/>
            <ac:spMk id="19" creationId="{69052BE8-2F40-369F-3934-139EC9079AC1}"/>
          </ac:spMkLst>
        </pc:spChg>
        <pc:picChg chg="del">
          <ac:chgData name="Martin Boam" userId="d74053f3-094e-4874-ba00-62f2ab693b3a" providerId="ADAL" clId="{2EDB8314-4035-449B-90F7-44B4569FBB3C}" dt="2026-05-06T09:53:40.539" v="6361" actId="478"/>
          <ac:picMkLst>
            <pc:docMk/>
            <pc:sldMk cId="2941055681" sldId="262"/>
            <ac:picMk id="3" creationId="{09083A00-3F2C-F5F6-0AE6-71460A864398}"/>
          </ac:picMkLst>
        </pc:picChg>
        <pc:picChg chg="add mod">
          <ac:chgData name="Martin Boam" userId="d74053f3-094e-4874-ba00-62f2ab693b3a" providerId="ADAL" clId="{2EDB8314-4035-449B-90F7-44B4569FBB3C}" dt="2026-05-07T08:25:19.597" v="9119" actId="1076"/>
          <ac:picMkLst>
            <pc:docMk/>
            <pc:sldMk cId="2941055681" sldId="262"/>
            <ac:picMk id="3" creationId="{38D56FC6-4650-E69F-B9D8-81CFCB2AEE2F}"/>
          </ac:picMkLst>
        </pc:picChg>
      </pc:sldChg>
      <pc:sldChg chg="addSp delSp modSp mod modNotesTx">
        <pc:chgData name="Martin Boam" userId="d74053f3-094e-4874-ba00-62f2ab693b3a" providerId="ADAL" clId="{2EDB8314-4035-449B-90F7-44B4569FBB3C}" dt="2026-05-07T10:28:21.047" v="9843" actId="20577"/>
        <pc:sldMkLst>
          <pc:docMk/>
          <pc:sldMk cId="2576269611" sldId="264"/>
        </pc:sldMkLst>
        <pc:spChg chg="mod">
          <ac:chgData name="Martin Boam" userId="d74053f3-094e-4874-ba00-62f2ab693b3a" providerId="ADAL" clId="{2EDB8314-4035-449B-90F7-44B4569FBB3C}" dt="2026-05-07T09:53:22.841" v="9671" actId="20577"/>
          <ac:spMkLst>
            <pc:docMk/>
            <pc:sldMk cId="2576269611" sldId="264"/>
            <ac:spMk id="2" creationId="{7CAA98FE-F6B8-6F30-9A5A-EDC391A52A1C}"/>
          </ac:spMkLst>
        </pc:spChg>
        <pc:spChg chg="mod ord">
          <ac:chgData name="Martin Boam" userId="d74053f3-094e-4874-ba00-62f2ab693b3a" providerId="ADAL" clId="{2EDB8314-4035-449B-90F7-44B4569FBB3C}" dt="2026-05-06T13:51:26.467" v="7870"/>
          <ac:spMkLst>
            <pc:docMk/>
            <pc:sldMk cId="2576269611" sldId="264"/>
            <ac:spMk id="6" creationId="{E9D7C2AC-597B-7885-160A-11C4A7A0BFB4}"/>
          </ac:spMkLst>
        </pc:spChg>
        <pc:spChg chg="mod">
          <ac:chgData name="Martin Boam" userId="d74053f3-094e-4874-ba00-62f2ab693b3a" providerId="ADAL" clId="{2EDB8314-4035-449B-90F7-44B4569FBB3C}" dt="2026-05-07T10:28:21.047" v="9843" actId="20577"/>
          <ac:spMkLst>
            <pc:docMk/>
            <pc:sldMk cId="2576269611" sldId="264"/>
            <ac:spMk id="7" creationId="{EE5B818F-858F-6E54-1496-CF7B87F24ABC}"/>
          </ac:spMkLst>
        </pc:spChg>
        <pc:spChg chg="ord">
          <ac:chgData name="Martin Boam" userId="d74053f3-094e-4874-ba00-62f2ab693b3a" providerId="ADAL" clId="{2EDB8314-4035-449B-90F7-44B4569FBB3C}" dt="2026-05-06T13:51:21.371" v="7869"/>
          <ac:spMkLst>
            <pc:docMk/>
            <pc:sldMk cId="2576269611" sldId="264"/>
            <ac:spMk id="9" creationId="{43C7A97B-B648-B48A-F221-F817CA212069}"/>
          </ac:spMkLst>
        </pc:spChg>
        <pc:spChg chg="mod">
          <ac:chgData name="Martin Boam" userId="d74053f3-094e-4874-ba00-62f2ab693b3a" providerId="ADAL" clId="{2EDB8314-4035-449B-90F7-44B4569FBB3C}" dt="2026-05-07T09:53:25.204" v="9673" actId="20577"/>
          <ac:spMkLst>
            <pc:docMk/>
            <pc:sldMk cId="2576269611" sldId="264"/>
            <ac:spMk id="19" creationId="{ECAAC108-E961-4787-3A6A-29E67428E4BA}"/>
          </ac:spMkLst>
        </pc:spChg>
        <pc:picChg chg="add mod">
          <ac:chgData name="Martin Boam" userId="d74053f3-094e-4874-ba00-62f2ab693b3a" providerId="ADAL" clId="{2EDB8314-4035-449B-90F7-44B4569FBB3C}" dt="2026-05-06T15:10:39.073" v="7964" actId="14861"/>
          <ac:picMkLst>
            <pc:docMk/>
            <pc:sldMk cId="2576269611" sldId="264"/>
            <ac:picMk id="3" creationId="{19F920DF-9BA9-4F0D-13E2-48636A4B6EB0}"/>
          </ac:picMkLst>
        </pc:picChg>
        <pc:picChg chg="del">
          <ac:chgData name="Martin Boam" userId="d74053f3-094e-4874-ba00-62f2ab693b3a" providerId="ADAL" clId="{2EDB8314-4035-449B-90F7-44B4569FBB3C}" dt="2026-05-06T10:19:27.449" v="6898" actId="478"/>
          <ac:picMkLst>
            <pc:docMk/>
            <pc:sldMk cId="2576269611" sldId="264"/>
            <ac:picMk id="5" creationId="{169730EF-7D9B-8274-776C-417DADB5EDBB}"/>
          </ac:picMkLst>
        </pc:picChg>
      </pc:sldChg>
      <pc:sldChg chg="addSp delSp modSp mod modNotesTx">
        <pc:chgData name="Martin Boam" userId="d74053f3-094e-4874-ba00-62f2ab693b3a" providerId="ADAL" clId="{2EDB8314-4035-449B-90F7-44B4569FBB3C}" dt="2026-05-07T10:27:45.508" v="9835" actId="1076"/>
        <pc:sldMkLst>
          <pc:docMk/>
          <pc:sldMk cId="2178014380" sldId="265"/>
        </pc:sldMkLst>
        <pc:spChg chg="mod">
          <ac:chgData name="Martin Boam" userId="d74053f3-094e-4874-ba00-62f2ab693b3a" providerId="ADAL" clId="{2EDB8314-4035-449B-90F7-44B4569FBB3C}" dt="2026-05-07T09:53:13.015" v="9667" actId="20577"/>
          <ac:spMkLst>
            <pc:docMk/>
            <pc:sldMk cId="2178014380" sldId="265"/>
            <ac:spMk id="2" creationId="{E1CC2ABD-FDFB-DFA4-6EF7-21C686079EEF}"/>
          </ac:spMkLst>
        </pc:spChg>
        <pc:spChg chg="mod">
          <ac:chgData name="Martin Boam" userId="d74053f3-094e-4874-ba00-62f2ab693b3a" providerId="ADAL" clId="{2EDB8314-4035-449B-90F7-44B4569FBB3C}" dt="2026-05-06T10:18:46.720" v="6887" actId="1076"/>
          <ac:spMkLst>
            <pc:docMk/>
            <pc:sldMk cId="2178014380" sldId="265"/>
            <ac:spMk id="4" creationId="{D4E8B738-7BA2-B3AA-EF19-940DEB212E0B}"/>
          </ac:spMkLst>
        </pc:spChg>
        <pc:spChg chg="mod ord">
          <ac:chgData name="Martin Boam" userId="d74053f3-094e-4874-ba00-62f2ab693b3a" providerId="ADAL" clId="{2EDB8314-4035-449B-90F7-44B4569FBB3C}" dt="2026-05-07T10:27:45.508" v="9835" actId="1076"/>
          <ac:spMkLst>
            <pc:docMk/>
            <pc:sldMk cId="2178014380" sldId="265"/>
            <ac:spMk id="6" creationId="{64AB2783-CA8E-B6D4-BCB6-6754BB0CFC1E}"/>
          </ac:spMkLst>
        </pc:spChg>
        <pc:spChg chg="del ord">
          <ac:chgData name="Martin Boam" userId="d74053f3-094e-4874-ba00-62f2ab693b3a" providerId="ADAL" clId="{2EDB8314-4035-449B-90F7-44B4569FBB3C}" dt="2026-05-06T15:24:56.558" v="8122" actId="478"/>
          <ac:spMkLst>
            <pc:docMk/>
            <pc:sldMk cId="2178014380" sldId="265"/>
            <ac:spMk id="8" creationId="{7FE4748E-D7D8-5A04-7CDC-1818E9384998}"/>
          </ac:spMkLst>
        </pc:spChg>
        <pc:spChg chg="add mod">
          <ac:chgData name="Martin Boam" userId="d74053f3-094e-4874-ba00-62f2ab693b3a" providerId="ADAL" clId="{2EDB8314-4035-449B-90F7-44B4569FBB3C}" dt="2026-05-07T10:27:40.731" v="9834" actId="20577"/>
          <ac:spMkLst>
            <pc:docMk/>
            <pc:sldMk cId="2178014380" sldId="265"/>
            <ac:spMk id="10" creationId="{5A7EDC04-F800-403A-279D-5C5B0E93AFB3}"/>
          </ac:spMkLst>
        </pc:spChg>
        <pc:spChg chg="mod">
          <ac:chgData name="Martin Boam" userId="d74053f3-094e-4874-ba00-62f2ab693b3a" providerId="ADAL" clId="{2EDB8314-4035-449B-90F7-44B4569FBB3C}" dt="2026-05-06T15:25:04.128" v="8129" actId="14100"/>
          <ac:spMkLst>
            <pc:docMk/>
            <pc:sldMk cId="2178014380" sldId="265"/>
            <ac:spMk id="18" creationId="{AC6DC3D4-BA2A-D108-4966-96D6BD184091}"/>
          </ac:spMkLst>
        </pc:spChg>
        <pc:spChg chg="mod">
          <ac:chgData name="Martin Boam" userId="d74053f3-094e-4874-ba00-62f2ab693b3a" providerId="ADAL" clId="{2EDB8314-4035-449B-90F7-44B4569FBB3C}" dt="2026-05-07T09:53:16.471" v="9669" actId="20577"/>
          <ac:spMkLst>
            <pc:docMk/>
            <pc:sldMk cId="2178014380" sldId="265"/>
            <ac:spMk id="19" creationId="{1BB666CD-8FA3-1C6D-5B86-4B7054003864}"/>
          </ac:spMkLst>
        </pc:spChg>
        <pc:picChg chg="add del mod">
          <ac:chgData name="Martin Boam" userId="d74053f3-094e-4874-ba00-62f2ab693b3a" providerId="ADAL" clId="{2EDB8314-4035-449B-90F7-44B4569FBB3C}" dt="2026-05-06T15:10:35.403" v="7963" actId="14861"/>
          <ac:picMkLst>
            <pc:docMk/>
            <pc:sldMk cId="2178014380" sldId="265"/>
            <ac:picMk id="3" creationId="{DF738E84-27B3-95EC-D2E5-050A6DB2B259}"/>
          </ac:picMkLst>
        </pc:picChg>
        <pc:picChg chg="del">
          <ac:chgData name="Martin Boam" userId="d74053f3-094e-4874-ba00-62f2ab693b3a" providerId="ADAL" clId="{2EDB8314-4035-449B-90F7-44B4569FBB3C}" dt="2026-05-06T10:15:06.511" v="6808" actId="478"/>
          <ac:picMkLst>
            <pc:docMk/>
            <pc:sldMk cId="2178014380" sldId="265"/>
            <ac:picMk id="5" creationId="{CEF2866D-3B74-C90C-64FA-620A2039DC07}"/>
          </ac:picMkLst>
        </pc:picChg>
        <pc:picChg chg="add del mod">
          <ac:chgData name="Martin Boam" userId="d74053f3-094e-4874-ba00-62f2ab693b3a" providerId="ADAL" clId="{2EDB8314-4035-449B-90F7-44B4569FBB3C}" dt="2026-05-06T15:10:35.403" v="7963" actId="14861"/>
          <ac:picMkLst>
            <pc:docMk/>
            <pc:sldMk cId="2178014380" sldId="265"/>
            <ac:picMk id="7" creationId="{40607644-95AB-FA68-1A6C-3416AF7899F9}"/>
          </ac:picMkLst>
        </pc:picChg>
      </pc:sldChg>
      <pc:sldChg chg="addSp delSp modSp mod modNotesTx">
        <pc:chgData name="Martin Boam" userId="d74053f3-094e-4874-ba00-62f2ab693b3a" providerId="ADAL" clId="{2EDB8314-4035-449B-90F7-44B4569FBB3C}" dt="2026-05-07T10:27:12.850" v="9830" actId="20577"/>
        <pc:sldMkLst>
          <pc:docMk/>
          <pc:sldMk cId="3340310236" sldId="266"/>
        </pc:sldMkLst>
        <pc:spChg chg="mod">
          <ac:chgData name="Martin Boam" userId="d74053f3-094e-4874-ba00-62f2ab693b3a" providerId="ADAL" clId="{2EDB8314-4035-449B-90F7-44B4569FBB3C}" dt="2026-05-06T10:13:14.396" v="6763"/>
          <ac:spMkLst>
            <pc:docMk/>
            <pc:sldMk cId="3340310236" sldId="266"/>
            <ac:spMk id="2" creationId="{A87C723C-632D-4708-994B-EAAA0E2975C3}"/>
          </ac:spMkLst>
        </pc:spChg>
        <pc:spChg chg="mod">
          <ac:chgData name="Martin Boam" userId="d74053f3-094e-4874-ba00-62f2ab693b3a" providerId="ADAL" clId="{2EDB8314-4035-449B-90F7-44B4569FBB3C}" dt="2026-05-07T09:36:23.428" v="9517" actId="313"/>
          <ac:spMkLst>
            <pc:docMk/>
            <pc:sldMk cId="3340310236" sldId="266"/>
            <ac:spMk id="4" creationId="{E0D139A8-90D8-C607-2023-54B737860094}"/>
          </ac:spMkLst>
        </pc:spChg>
        <pc:spChg chg="mod">
          <ac:chgData name="Martin Boam" userId="d74053f3-094e-4874-ba00-62f2ab693b3a" providerId="ADAL" clId="{2EDB8314-4035-449B-90F7-44B4569FBB3C}" dt="2026-05-06T13:48:31.676" v="7802" actId="207"/>
          <ac:spMkLst>
            <pc:docMk/>
            <pc:sldMk cId="3340310236" sldId="266"/>
            <ac:spMk id="5" creationId="{A12AAC85-1C8F-E5D3-1D03-C4043B76ACAE}"/>
          </ac:spMkLst>
        </pc:spChg>
        <pc:spChg chg="ord">
          <ac:chgData name="Martin Boam" userId="d74053f3-094e-4874-ba00-62f2ab693b3a" providerId="ADAL" clId="{2EDB8314-4035-449B-90F7-44B4569FBB3C}" dt="2026-05-06T13:50:24.864" v="7838"/>
          <ac:spMkLst>
            <pc:docMk/>
            <pc:sldMk cId="3340310236" sldId="266"/>
            <ac:spMk id="10" creationId="{93964DE9-BE20-EC68-4805-7D5709CD32DE}"/>
          </ac:spMkLst>
        </pc:spChg>
        <pc:spChg chg="mod">
          <ac:chgData name="Martin Boam" userId="d74053f3-094e-4874-ba00-62f2ab693b3a" providerId="ADAL" clId="{2EDB8314-4035-449B-90F7-44B4569FBB3C}" dt="2026-05-07T10:27:12.850" v="9830" actId="20577"/>
          <ac:spMkLst>
            <pc:docMk/>
            <pc:sldMk cId="3340310236" sldId="266"/>
            <ac:spMk id="19" creationId="{3E7AEB23-3C52-162F-88CA-AC5B4FEAD21E}"/>
          </ac:spMkLst>
        </pc:spChg>
        <pc:picChg chg="add mod ord">
          <ac:chgData name="Martin Boam" userId="d74053f3-094e-4874-ba00-62f2ab693b3a" providerId="ADAL" clId="{2EDB8314-4035-449B-90F7-44B4569FBB3C}" dt="2026-05-06T15:10:25.591" v="7961" actId="14861"/>
          <ac:picMkLst>
            <pc:docMk/>
            <pc:sldMk cId="3340310236" sldId="266"/>
            <ac:picMk id="3" creationId="{235AEA43-FBF9-178F-7EA8-E9A1ACFA0995}"/>
          </ac:picMkLst>
        </pc:picChg>
        <pc:picChg chg="del">
          <ac:chgData name="Martin Boam" userId="d74053f3-094e-4874-ba00-62f2ab693b3a" providerId="ADAL" clId="{2EDB8314-4035-449B-90F7-44B4569FBB3C}" dt="2026-05-06T10:13:16.612" v="6765" actId="478"/>
          <ac:picMkLst>
            <pc:docMk/>
            <pc:sldMk cId="3340310236" sldId="266"/>
            <ac:picMk id="6" creationId="{694CCB7E-2F44-9D15-36B2-C10471092487}"/>
          </ac:picMkLst>
        </pc:picChg>
      </pc:sldChg>
      <pc:sldChg chg="modSp add mod modShow">
        <pc:chgData name="Martin Boam" userId="d74053f3-094e-4874-ba00-62f2ab693b3a" providerId="ADAL" clId="{2EDB8314-4035-449B-90F7-44B4569FBB3C}" dt="2026-05-06T09:45:45.161" v="6238" actId="729"/>
        <pc:sldMkLst>
          <pc:docMk/>
          <pc:sldMk cId="2204650790" sldId="268"/>
        </pc:sldMkLst>
        <pc:spChg chg="mod">
          <ac:chgData name="Martin Boam" userId="d74053f3-094e-4874-ba00-62f2ab693b3a" providerId="ADAL" clId="{2EDB8314-4035-449B-90F7-44B4569FBB3C}" dt="2026-05-06T09:45:39.314" v="6237" actId="20577"/>
          <ac:spMkLst>
            <pc:docMk/>
            <pc:sldMk cId="2204650790" sldId="268"/>
            <ac:spMk id="11" creationId="{9196175D-CC3A-E251-6505-B4E5E0D72FB3}"/>
          </ac:spMkLst>
        </pc:spChg>
      </pc:sldChg>
      <pc:sldChg chg="addSp delSp modSp add mod modMedia delAnim modAnim">
        <pc:chgData name="Martin Boam" userId="d74053f3-094e-4874-ba00-62f2ab693b3a" providerId="ADAL" clId="{2EDB8314-4035-449B-90F7-44B4569FBB3C}" dt="2026-05-07T10:20:10.608" v="9785" actId="6549"/>
        <pc:sldMkLst>
          <pc:docMk/>
          <pc:sldMk cId="4054702594" sldId="269"/>
        </pc:sldMkLst>
        <pc:spChg chg="mod">
          <ac:chgData name="Martin Boam" userId="d74053f3-094e-4874-ba00-62f2ab693b3a" providerId="ADAL" clId="{2EDB8314-4035-449B-90F7-44B4569FBB3C}" dt="2026-05-06T10:00:48.946" v="6526"/>
          <ac:spMkLst>
            <pc:docMk/>
            <pc:sldMk cId="4054702594" sldId="269"/>
            <ac:spMk id="2" creationId="{EB487D85-1BB2-7F3A-54B3-A880FAF7A00E}"/>
          </ac:spMkLst>
        </pc:spChg>
        <pc:spChg chg="mod">
          <ac:chgData name="Martin Boam" userId="d74053f3-094e-4874-ba00-62f2ab693b3a" providerId="ADAL" clId="{2EDB8314-4035-449B-90F7-44B4569FBB3C}" dt="2026-05-07T10:20:10.608" v="9785" actId="6549"/>
          <ac:spMkLst>
            <pc:docMk/>
            <pc:sldMk cId="4054702594" sldId="269"/>
            <ac:spMk id="4" creationId="{26631624-0BEF-B119-DC94-6B0EF511744F}"/>
          </ac:spMkLst>
        </pc:spChg>
        <pc:spChg chg="add mod ord">
          <ac:chgData name="Martin Boam" userId="d74053f3-094e-4874-ba00-62f2ab693b3a" providerId="ADAL" clId="{2EDB8314-4035-449B-90F7-44B4569FBB3C}" dt="2026-05-07T09:19:00.120" v="9463"/>
          <ac:spMkLst>
            <pc:docMk/>
            <pc:sldMk cId="4054702594" sldId="269"/>
            <ac:spMk id="6" creationId="{9D28C9A8-7E13-EA75-F2AD-FF725E62B607}"/>
          </ac:spMkLst>
        </pc:spChg>
        <pc:spChg chg="mod ord">
          <ac:chgData name="Martin Boam" userId="d74053f3-094e-4874-ba00-62f2ab693b3a" providerId="ADAL" clId="{2EDB8314-4035-449B-90F7-44B4569FBB3C}" dt="2026-05-07T09:25:43.643" v="9476" actId="1076"/>
          <ac:spMkLst>
            <pc:docMk/>
            <pc:sldMk cId="4054702594" sldId="269"/>
            <ac:spMk id="8" creationId="{EEB8B481-46E5-B5F8-4799-45EA44E0925C}"/>
          </ac:spMkLst>
        </pc:spChg>
        <pc:spChg chg="mod">
          <ac:chgData name="Martin Boam" userId="d74053f3-094e-4874-ba00-62f2ab693b3a" providerId="ADAL" clId="{2EDB8314-4035-449B-90F7-44B4569FBB3C}" dt="2026-05-07T09:25:45.076" v="9477" actId="14100"/>
          <ac:spMkLst>
            <pc:docMk/>
            <pc:sldMk cId="4054702594" sldId="269"/>
            <ac:spMk id="18" creationId="{64095E36-9AD7-6A81-84F9-E37B8CF68647}"/>
          </ac:spMkLst>
        </pc:spChg>
        <pc:spChg chg="mod">
          <ac:chgData name="Martin Boam" userId="d74053f3-094e-4874-ba00-62f2ab693b3a" providerId="ADAL" clId="{2EDB8314-4035-449B-90F7-44B4569FBB3C}" dt="2026-05-07T08:36:11.832" v="9170" actId="1076"/>
          <ac:spMkLst>
            <pc:docMk/>
            <pc:sldMk cId="4054702594" sldId="269"/>
            <ac:spMk id="19" creationId="{FD731230-679D-BD5F-26B0-09964EACDCC3}"/>
          </ac:spMkLst>
        </pc:spChg>
        <pc:picChg chg="add del mod modCrop">
          <ac:chgData name="Martin Boam" userId="d74053f3-094e-4874-ba00-62f2ab693b3a" providerId="ADAL" clId="{2EDB8314-4035-449B-90F7-44B4569FBB3C}" dt="2026-05-07T08:35:58.493" v="9165" actId="478"/>
          <ac:picMkLst>
            <pc:docMk/>
            <pc:sldMk cId="4054702594" sldId="269"/>
            <ac:picMk id="3" creationId="{7B2DCE4D-D3DA-5CC3-A10D-80B60DB30527}"/>
          </ac:picMkLst>
        </pc:picChg>
        <pc:picChg chg="del">
          <ac:chgData name="Martin Boam" userId="d74053f3-094e-4874-ba00-62f2ab693b3a" providerId="ADAL" clId="{2EDB8314-4035-449B-90F7-44B4569FBB3C}" dt="2026-05-06T10:01:25.170" v="6540" actId="478"/>
          <ac:picMkLst>
            <pc:docMk/>
            <pc:sldMk cId="4054702594" sldId="269"/>
            <ac:picMk id="3" creationId="{B9083CFA-3800-B0E6-08D0-CF2BF3BBC7C6}"/>
          </ac:picMkLst>
        </pc:picChg>
        <pc:picChg chg="add del mod">
          <ac:chgData name="Martin Boam" userId="d74053f3-094e-4874-ba00-62f2ab693b3a" providerId="ADAL" clId="{2EDB8314-4035-449B-90F7-44B4569FBB3C}" dt="2026-05-07T08:37:23.594" v="9179" actId="478"/>
          <ac:picMkLst>
            <pc:docMk/>
            <pc:sldMk cId="4054702594" sldId="269"/>
            <ac:picMk id="5" creationId="{A888C731-A754-B5E7-2B3E-08D59D4DABBD}"/>
          </ac:picMkLst>
        </pc:picChg>
        <pc:picChg chg="add mod">
          <ac:chgData name="Martin Boam" userId="d74053f3-094e-4874-ba00-62f2ab693b3a" providerId="ADAL" clId="{2EDB8314-4035-449B-90F7-44B4569FBB3C}" dt="2026-05-07T09:27:18.801" v="9480" actId="962"/>
          <ac:picMkLst>
            <pc:docMk/>
            <pc:sldMk cId="4054702594" sldId="269"/>
            <ac:picMk id="5" creationId="{F62C1297-16E3-2C33-3F22-C169F773BF67}"/>
          </ac:picMkLst>
        </pc:picChg>
        <pc:picChg chg="add del mod">
          <ac:chgData name="Martin Boam" userId="d74053f3-094e-4874-ba00-62f2ab693b3a" providerId="ADAL" clId="{2EDB8314-4035-449B-90F7-44B4569FBB3C}" dt="2026-05-07T09:25:23.371" v="9468" actId="478"/>
          <ac:picMkLst>
            <pc:docMk/>
            <pc:sldMk cId="4054702594" sldId="269"/>
            <ac:picMk id="9" creationId="{FBD50E34-30AC-AEFC-E23F-5DD1B7EC7C1A}"/>
          </ac:picMkLst>
        </pc:picChg>
      </pc:sldChg>
      <pc:sldChg chg="addSp delSp modSp mod modNotesTx">
        <pc:chgData name="Martin Boam" userId="d74053f3-094e-4874-ba00-62f2ab693b3a" providerId="ADAL" clId="{2EDB8314-4035-449B-90F7-44B4569FBB3C}" dt="2026-05-07T10:27:35.421" v="9833" actId="20577"/>
        <pc:sldMkLst>
          <pc:docMk/>
          <pc:sldMk cId="921140950" sldId="270"/>
        </pc:sldMkLst>
        <pc:spChg chg="mod">
          <ac:chgData name="Martin Boam" userId="d74053f3-094e-4874-ba00-62f2ab693b3a" providerId="ADAL" clId="{2EDB8314-4035-449B-90F7-44B4569FBB3C}" dt="2026-05-06T10:14:09.517" v="6785"/>
          <ac:spMkLst>
            <pc:docMk/>
            <pc:sldMk cId="921140950" sldId="270"/>
            <ac:spMk id="2" creationId="{78E25CE3-42D1-730D-A472-251B43AD0DC6}"/>
          </ac:spMkLst>
        </pc:spChg>
        <pc:spChg chg="mod">
          <ac:chgData name="Martin Boam" userId="d74053f3-094e-4874-ba00-62f2ab693b3a" providerId="ADAL" clId="{2EDB8314-4035-449B-90F7-44B4569FBB3C}" dt="2026-05-06T10:14:41.435" v="6803" actId="113"/>
          <ac:spMkLst>
            <pc:docMk/>
            <pc:sldMk cId="921140950" sldId="270"/>
            <ac:spMk id="4" creationId="{BADC3321-47BD-2AC6-5D46-ED37F25D2A54}"/>
          </ac:spMkLst>
        </pc:spChg>
        <pc:spChg chg="mod ord">
          <ac:chgData name="Martin Boam" userId="d74053f3-094e-4874-ba00-62f2ab693b3a" providerId="ADAL" clId="{2EDB8314-4035-449B-90F7-44B4569FBB3C}" dt="2026-05-06T13:50:56.628" v="7860"/>
          <ac:spMkLst>
            <pc:docMk/>
            <pc:sldMk cId="921140950" sldId="270"/>
            <ac:spMk id="7" creationId="{B01C292F-8618-BFA7-D8F4-F1408E07A57C}"/>
          </ac:spMkLst>
        </pc:spChg>
        <pc:spChg chg="del mod ord">
          <ac:chgData name="Martin Boam" userId="d74053f3-094e-4874-ba00-62f2ab693b3a" providerId="ADAL" clId="{2EDB8314-4035-449B-90F7-44B4569FBB3C}" dt="2026-05-06T15:24:31.177" v="8098" actId="478"/>
          <ac:spMkLst>
            <pc:docMk/>
            <pc:sldMk cId="921140950" sldId="270"/>
            <ac:spMk id="8" creationId="{EACE0F53-F7A3-971F-A366-C994635004A4}"/>
          </ac:spMkLst>
        </pc:spChg>
        <pc:spChg chg="add mod">
          <ac:chgData name="Martin Boam" userId="d74053f3-094e-4874-ba00-62f2ab693b3a" providerId="ADAL" clId="{2EDB8314-4035-449B-90F7-44B4569FBB3C}" dt="2026-05-07T10:27:35.421" v="9833" actId="20577"/>
          <ac:spMkLst>
            <pc:docMk/>
            <pc:sldMk cId="921140950" sldId="270"/>
            <ac:spMk id="9" creationId="{8507B3A0-D131-D6A1-4554-B7423EFD895F}"/>
          </ac:spMkLst>
        </pc:spChg>
        <pc:spChg chg="mod">
          <ac:chgData name="Martin Boam" userId="d74053f3-094e-4874-ba00-62f2ab693b3a" providerId="ADAL" clId="{2EDB8314-4035-449B-90F7-44B4569FBB3C}" dt="2026-05-06T10:14:11.270" v="6786"/>
          <ac:spMkLst>
            <pc:docMk/>
            <pc:sldMk cId="921140950" sldId="270"/>
            <ac:spMk id="19" creationId="{5DEA9DA9-51DD-4B0D-32C9-B15E1E672C4F}"/>
          </ac:spMkLst>
        </pc:spChg>
        <pc:picChg chg="del">
          <ac:chgData name="Martin Boam" userId="d74053f3-094e-4874-ba00-62f2ab693b3a" providerId="ADAL" clId="{2EDB8314-4035-449B-90F7-44B4569FBB3C}" dt="2026-05-06T10:14:11.954" v="6787" actId="478"/>
          <ac:picMkLst>
            <pc:docMk/>
            <pc:sldMk cId="921140950" sldId="270"/>
            <ac:picMk id="3" creationId="{75BB4050-B1F7-112C-F912-0A1F32751CC4}"/>
          </ac:picMkLst>
        </pc:picChg>
        <pc:picChg chg="add mod">
          <ac:chgData name="Martin Boam" userId="d74053f3-094e-4874-ba00-62f2ab693b3a" providerId="ADAL" clId="{2EDB8314-4035-449B-90F7-44B4569FBB3C}" dt="2026-05-06T15:10:29.326" v="7962" actId="14861"/>
          <ac:picMkLst>
            <pc:docMk/>
            <pc:sldMk cId="921140950" sldId="270"/>
            <ac:picMk id="5" creationId="{5C73F4F0-941A-51D8-53B8-336089430EBC}"/>
          </ac:picMkLst>
        </pc:picChg>
      </pc:sldChg>
      <pc:sldChg chg="addSp delSp modSp add mod modNotesTx">
        <pc:chgData name="Martin Boam" userId="d74053f3-094e-4874-ba00-62f2ab693b3a" providerId="ADAL" clId="{2EDB8314-4035-449B-90F7-44B4569FBB3C}" dt="2026-05-07T09:41:42.633" v="9597" actId="1076"/>
        <pc:sldMkLst>
          <pc:docMk/>
          <pc:sldMk cId="3160032284" sldId="271"/>
        </pc:sldMkLst>
        <pc:spChg chg="mod">
          <ac:chgData name="Martin Boam" userId="d74053f3-094e-4874-ba00-62f2ab693b3a" providerId="ADAL" clId="{2EDB8314-4035-449B-90F7-44B4569FBB3C}" dt="2026-05-07T09:41:42.633" v="9597" actId="1076"/>
          <ac:spMkLst>
            <pc:docMk/>
            <pc:sldMk cId="3160032284" sldId="271"/>
            <ac:spMk id="2" creationId="{57F14A09-51CC-99C8-42A2-88AB150E6F9B}"/>
          </ac:spMkLst>
        </pc:spChg>
        <pc:spChg chg="mod">
          <ac:chgData name="Martin Boam" userId="d74053f3-094e-4874-ba00-62f2ab693b3a" providerId="ADAL" clId="{2EDB8314-4035-449B-90F7-44B4569FBB3C}" dt="2026-05-06T15:07:09.364" v="7933" actId="14100"/>
          <ac:spMkLst>
            <pc:docMk/>
            <pc:sldMk cId="3160032284" sldId="271"/>
            <ac:spMk id="4" creationId="{72448DB5-DBCC-1318-E9F6-522926994F54}"/>
          </ac:spMkLst>
        </pc:spChg>
        <pc:spChg chg="add mod">
          <ac:chgData name="Martin Boam" userId="d74053f3-094e-4874-ba00-62f2ab693b3a" providerId="ADAL" clId="{2EDB8314-4035-449B-90F7-44B4569FBB3C}" dt="2026-05-06T15:22:46.474" v="8056" actId="20577"/>
          <ac:spMkLst>
            <pc:docMk/>
            <pc:sldMk cId="3160032284" sldId="271"/>
            <ac:spMk id="7" creationId="{B1DDB218-370D-0167-8EA3-1D4FEC45D533}"/>
          </ac:spMkLst>
        </pc:spChg>
        <pc:spChg chg="mod ord">
          <ac:chgData name="Martin Boam" userId="d74053f3-094e-4874-ba00-62f2ab693b3a" providerId="ADAL" clId="{2EDB8314-4035-449B-90F7-44B4569FBB3C}" dt="2026-05-06T13:49:15.298" v="7821"/>
          <ac:spMkLst>
            <pc:docMk/>
            <pc:sldMk cId="3160032284" sldId="271"/>
            <ac:spMk id="8" creationId="{FB223A89-3E87-47D6-5B50-765BD50B57FB}"/>
          </ac:spMkLst>
        </pc:spChg>
        <pc:spChg chg="mod">
          <ac:chgData name="Martin Boam" userId="d74053f3-094e-4874-ba00-62f2ab693b3a" providerId="ADAL" clId="{2EDB8314-4035-449B-90F7-44B4569FBB3C}" dt="2026-05-06T15:07:11.324" v="7934" actId="14100"/>
          <ac:spMkLst>
            <pc:docMk/>
            <pc:sldMk cId="3160032284" sldId="271"/>
            <ac:spMk id="18" creationId="{CC4842F7-7ABD-ACF6-CDDE-483901103C45}"/>
          </ac:spMkLst>
        </pc:spChg>
        <pc:spChg chg="mod">
          <ac:chgData name="Martin Boam" userId="d74053f3-094e-4874-ba00-62f2ab693b3a" providerId="ADAL" clId="{2EDB8314-4035-449B-90F7-44B4569FBB3C}" dt="2026-05-06T15:07:14.659" v="7936" actId="1076"/>
          <ac:spMkLst>
            <pc:docMk/>
            <pc:sldMk cId="3160032284" sldId="271"/>
            <ac:spMk id="19" creationId="{3893C373-122A-F314-59EB-B3BB4325252F}"/>
          </ac:spMkLst>
        </pc:spChg>
        <pc:picChg chg="del">
          <ac:chgData name="Martin Boam" userId="d74053f3-094e-4874-ba00-62f2ab693b3a" providerId="ADAL" clId="{2EDB8314-4035-449B-90F7-44B4569FBB3C}" dt="2026-05-06T10:01:41.246" v="6542" actId="478"/>
          <ac:picMkLst>
            <pc:docMk/>
            <pc:sldMk cId="3160032284" sldId="271"/>
            <ac:picMk id="3" creationId="{3B4F8EC5-97D4-5B5F-61FB-042FA747AA1C}"/>
          </ac:picMkLst>
        </pc:picChg>
        <pc:picChg chg="add mod">
          <ac:chgData name="Martin Boam" userId="d74053f3-094e-4874-ba00-62f2ab693b3a" providerId="ADAL" clId="{2EDB8314-4035-449B-90F7-44B4569FBB3C}" dt="2026-05-06T15:07:13.435" v="7935" actId="1076"/>
          <ac:picMkLst>
            <pc:docMk/>
            <pc:sldMk cId="3160032284" sldId="271"/>
            <ac:picMk id="5" creationId="{2F9049C9-5F96-D83D-4306-97F4AA9F0DB0}"/>
          </ac:picMkLst>
        </pc:picChg>
      </pc:sldChg>
      <pc:sldChg chg="addSp delSp modSp add mod modNotesTx">
        <pc:chgData name="Martin Boam" userId="d74053f3-094e-4874-ba00-62f2ab693b3a" providerId="ADAL" clId="{2EDB8314-4035-449B-90F7-44B4569FBB3C}" dt="2026-05-07T09:37:45.518" v="9546" actId="313"/>
        <pc:sldMkLst>
          <pc:docMk/>
          <pc:sldMk cId="2833523319" sldId="272"/>
        </pc:sldMkLst>
        <pc:spChg chg="mod">
          <ac:chgData name="Martin Boam" userId="d74053f3-094e-4874-ba00-62f2ab693b3a" providerId="ADAL" clId="{2EDB8314-4035-449B-90F7-44B4569FBB3C}" dt="2026-05-06T10:02:44.845" v="6563"/>
          <ac:spMkLst>
            <pc:docMk/>
            <pc:sldMk cId="2833523319" sldId="272"/>
            <ac:spMk id="2" creationId="{61C9FB8C-DF3D-C2EB-3553-A48552472990}"/>
          </ac:spMkLst>
        </pc:spChg>
        <pc:spChg chg="mod">
          <ac:chgData name="Martin Boam" userId="d74053f3-094e-4874-ba00-62f2ab693b3a" providerId="ADAL" clId="{2EDB8314-4035-449B-90F7-44B4569FBB3C}" dt="2026-05-07T09:37:45.518" v="9546" actId="313"/>
          <ac:spMkLst>
            <pc:docMk/>
            <pc:sldMk cId="2833523319" sldId="272"/>
            <ac:spMk id="4" creationId="{5C92C3F8-51E5-7CA1-DD67-9AE4C0DF61E5}"/>
          </ac:spMkLst>
        </pc:spChg>
        <pc:spChg chg="mod ord">
          <ac:chgData name="Martin Boam" userId="d74053f3-094e-4874-ba00-62f2ab693b3a" providerId="ADAL" clId="{2EDB8314-4035-449B-90F7-44B4569FBB3C}" dt="2026-05-06T13:49:16.488" v="7822"/>
          <ac:spMkLst>
            <pc:docMk/>
            <pc:sldMk cId="2833523319" sldId="272"/>
            <ac:spMk id="8" creationId="{F0FBE251-63EB-3077-5572-3F3B62582364}"/>
          </ac:spMkLst>
        </pc:spChg>
        <pc:spChg chg="mod">
          <ac:chgData name="Martin Boam" userId="d74053f3-094e-4874-ba00-62f2ab693b3a" providerId="ADAL" clId="{2EDB8314-4035-449B-90F7-44B4569FBB3C}" dt="2026-05-06T10:02:46.883" v="6564"/>
          <ac:spMkLst>
            <pc:docMk/>
            <pc:sldMk cId="2833523319" sldId="272"/>
            <ac:spMk id="19" creationId="{07B829FD-8F59-2C1D-C8D1-50C5F1E5FB01}"/>
          </ac:spMkLst>
        </pc:spChg>
        <pc:picChg chg="del">
          <ac:chgData name="Martin Boam" userId="d74053f3-094e-4874-ba00-62f2ab693b3a" providerId="ADAL" clId="{2EDB8314-4035-449B-90F7-44B4569FBB3C}" dt="2026-05-06T10:02:47.761" v="6565" actId="478"/>
          <ac:picMkLst>
            <pc:docMk/>
            <pc:sldMk cId="2833523319" sldId="272"/>
            <ac:picMk id="3" creationId="{718723C2-606C-3CAE-59A2-40E668540B0D}"/>
          </ac:picMkLst>
        </pc:picChg>
        <pc:picChg chg="add mod">
          <ac:chgData name="Martin Boam" userId="d74053f3-094e-4874-ba00-62f2ab693b3a" providerId="ADAL" clId="{2EDB8314-4035-449B-90F7-44B4569FBB3C}" dt="2026-05-06T15:07:20.681" v="7937" actId="14861"/>
          <ac:picMkLst>
            <pc:docMk/>
            <pc:sldMk cId="2833523319" sldId="272"/>
            <ac:picMk id="5" creationId="{CADAE20E-6F3F-1568-C109-6605B588C7DD}"/>
          </ac:picMkLst>
        </pc:picChg>
      </pc:sldChg>
      <pc:sldChg chg="addSp delSp modSp mod modNotesTx">
        <pc:chgData name="Martin Boam" userId="d74053f3-094e-4874-ba00-62f2ab693b3a" providerId="ADAL" clId="{2EDB8314-4035-449B-90F7-44B4569FBB3C}" dt="2026-05-07T10:27:07.681" v="9829" actId="20577"/>
        <pc:sldMkLst>
          <pc:docMk/>
          <pc:sldMk cId="400544285" sldId="273"/>
        </pc:sldMkLst>
        <pc:spChg chg="mod">
          <ac:chgData name="Martin Boam" userId="d74053f3-094e-4874-ba00-62f2ab693b3a" providerId="ADAL" clId="{2EDB8314-4035-449B-90F7-44B4569FBB3C}" dt="2026-05-06T10:12:08.357" v="6740"/>
          <ac:spMkLst>
            <pc:docMk/>
            <pc:sldMk cId="400544285" sldId="273"/>
            <ac:spMk id="2" creationId="{5CEB39E5-BFE8-73DA-14F5-9F1221C7FA7F}"/>
          </ac:spMkLst>
        </pc:spChg>
        <pc:spChg chg="mod">
          <ac:chgData name="Martin Boam" userId="d74053f3-094e-4874-ba00-62f2ab693b3a" providerId="ADAL" clId="{2EDB8314-4035-449B-90F7-44B4569FBB3C}" dt="2026-05-06T10:12:54.223" v="6760" actId="113"/>
          <ac:spMkLst>
            <pc:docMk/>
            <pc:sldMk cId="400544285" sldId="273"/>
            <ac:spMk id="4" creationId="{E8668F4B-BB91-4EE9-F617-48DEFC7A083F}"/>
          </ac:spMkLst>
        </pc:spChg>
        <pc:spChg chg="mod ord">
          <ac:chgData name="Martin Boam" userId="d74053f3-094e-4874-ba00-62f2ab693b3a" providerId="ADAL" clId="{2EDB8314-4035-449B-90F7-44B4569FBB3C}" dt="2026-05-06T13:50:13.770" v="7834"/>
          <ac:spMkLst>
            <pc:docMk/>
            <pc:sldMk cId="400544285" sldId="273"/>
            <ac:spMk id="5" creationId="{42F9F160-2F6B-7CDF-9206-0A0758EED567}"/>
          </ac:spMkLst>
        </pc:spChg>
        <pc:spChg chg="mod ord">
          <ac:chgData name="Martin Boam" userId="d74053f3-094e-4874-ba00-62f2ab693b3a" providerId="ADAL" clId="{2EDB8314-4035-449B-90F7-44B4569FBB3C}" dt="2026-05-06T13:50:20.301" v="7837"/>
          <ac:spMkLst>
            <pc:docMk/>
            <pc:sldMk cId="400544285" sldId="273"/>
            <ac:spMk id="8" creationId="{79644639-7C4E-7AC3-C7F3-7DA057F4951A}"/>
          </ac:spMkLst>
        </pc:spChg>
        <pc:spChg chg="mod">
          <ac:chgData name="Martin Boam" userId="d74053f3-094e-4874-ba00-62f2ab693b3a" providerId="ADAL" clId="{2EDB8314-4035-449B-90F7-44B4569FBB3C}" dt="2026-05-06T13:48:28.396" v="7801" actId="14100"/>
          <ac:spMkLst>
            <pc:docMk/>
            <pc:sldMk cId="400544285" sldId="273"/>
            <ac:spMk id="18" creationId="{39D52901-23F0-CA0A-073F-F55753C888C7}"/>
          </ac:spMkLst>
        </pc:spChg>
        <pc:spChg chg="mod">
          <ac:chgData name="Martin Boam" userId="d74053f3-094e-4874-ba00-62f2ab693b3a" providerId="ADAL" clId="{2EDB8314-4035-449B-90F7-44B4569FBB3C}" dt="2026-05-07T10:27:07.681" v="9829" actId="20577"/>
          <ac:spMkLst>
            <pc:docMk/>
            <pc:sldMk cId="400544285" sldId="273"/>
            <ac:spMk id="19" creationId="{4F544B8A-B712-FF12-7A2F-B5C726AAD1C9}"/>
          </ac:spMkLst>
        </pc:spChg>
        <pc:picChg chg="del">
          <ac:chgData name="Martin Boam" userId="d74053f3-094e-4874-ba00-62f2ab693b3a" providerId="ADAL" clId="{2EDB8314-4035-449B-90F7-44B4569FBB3C}" dt="2026-05-06T10:12:11.078" v="6742" actId="478"/>
          <ac:picMkLst>
            <pc:docMk/>
            <pc:sldMk cId="400544285" sldId="273"/>
            <ac:picMk id="3" creationId="{AF85E3C7-F312-2A42-C6CE-48287BA4C7D7}"/>
          </ac:picMkLst>
        </pc:picChg>
        <pc:picChg chg="add mod ord">
          <ac:chgData name="Martin Boam" userId="d74053f3-094e-4874-ba00-62f2ab693b3a" providerId="ADAL" clId="{2EDB8314-4035-449B-90F7-44B4569FBB3C}" dt="2026-05-06T15:10:21.486" v="7960" actId="14861"/>
          <ac:picMkLst>
            <pc:docMk/>
            <pc:sldMk cId="400544285" sldId="273"/>
            <ac:picMk id="6" creationId="{F0526EEC-851D-E723-A1DB-5EF32623E977}"/>
          </ac:picMkLst>
        </pc:picChg>
      </pc:sldChg>
      <pc:sldChg chg="addSp delSp modSp mod modNotesTx">
        <pc:chgData name="Martin Boam" userId="d74053f3-094e-4874-ba00-62f2ab693b3a" providerId="ADAL" clId="{2EDB8314-4035-449B-90F7-44B4569FBB3C}" dt="2026-05-07T10:26:23.715" v="9818" actId="20577"/>
        <pc:sldMkLst>
          <pc:docMk/>
          <pc:sldMk cId="2340365692" sldId="274"/>
        </pc:sldMkLst>
        <pc:spChg chg="mod">
          <ac:chgData name="Martin Boam" userId="d74053f3-094e-4874-ba00-62f2ab693b3a" providerId="ADAL" clId="{2EDB8314-4035-449B-90F7-44B4569FBB3C}" dt="2026-05-06T15:06:26.674" v="7924" actId="114"/>
          <ac:spMkLst>
            <pc:docMk/>
            <pc:sldMk cId="2340365692" sldId="274"/>
            <ac:spMk id="2" creationId="{50A95B76-B176-0D15-64FF-AAF5648DA6C4}"/>
          </ac:spMkLst>
        </pc:spChg>
        <pc:spChg chg="mod">
          <ac:chgData name="Martin Boam" userId="d74053f3-094e-4874-ba00-62f2ab693b3a" providerId="ADAL" clId="{2EDB8314-4035-449B-90F7-44B4569FBB3C}" dt="2026-05-07T09:40:47.942" v="9578" actId="20577"/>
          <ac:spMkLst>
            <pc:docMk/>
            <pc:sldMk cId="2340365692" sldId="274"/>
            <ac:spMk id="4" creationId="{2AC890C2-391B-E9C5-6148-17EDB24B57BA}"/>
          </ac:spMkLst>
        </pc:spChg>
        <pc:spChg chg="add mod">
          <ac:chgData name="Martin Boam" userId="d74053f3-094e-4874-ba00-62f2ab693b3a" providerId="ADAL" clId="{2EDB8314-4035-449B-90F7-44B4569FBB3C}" dt="2026-05-07T10:18:12.905" v="9770" actId="20577"/>
          <ac:spMkLst>
            <pc:docMk/>
            <pc:sldMk cId="2340365692" sldId="274"/>
            <ac:spMk id="6" creationId="{F262F68F-F046-4DBB-9096-6B2A9847EE14}"/>
          </ac:spMkLst>
        </pc:spChg>
        <pc:spChg chg="mod ord">
          <ac:chgData name="Martin Boam" userId="d74053f3-094e-4874-ba00-62f2ab693b3a" providerId="ADAL" clId="{2EDB8314-4035-449B-90F7-44B4569FBB3C}" dt="2026-05-06T13:49:06.936" v="7816"/>
          <ac:spMkLst>
            <pc:docMk/>
            <pc:sldMk cId="2340365692" sldId="274"/>
            <ac:spMk id="8" creationId="{0076B0DF-BE33-0B33-9333-A85C901B546F}"/>
          </ac:spMkLst>
        </pc:spChg>
        <pc:spChg chg="mod">
          <ac:chgData name="Martin Boam" userId="d74053f3-094e-4874-ba00-62f2ab693b3a" providerId="ADAL" clId="{2EDB8314-4035-449B-90F7-44B4569FBB3C}" dt="2026-05-07T10:26:23.715" v="9818" actId="20577"/>
          <ac:spMkLst>
            <pc:docMk/>
            <pc:sldMk cId="2340365692" sldId="274"/>
            <ac:spMk id="19" creationId="{93811C3C-45EC-0CF5-3E77-A83077028B9D}"/>
          </ac:spMkLst>
        </pc:spChg>
        <pc:picChg chg="del">
          <ac:chgData name="Martin Boam" userId="d74053f3-094e-4874-ba00-62f2ab693b3a" providerId="ADAL" clId="{2EDB8314-4035-449B-90F7-44B4569FBB3C}" dt="2026-05-06T09:55:22.149" v="6402" actId="478"/>
          <ac:picMkLst>
            <pc:docMk/>
            <pc:sldMk cId="2340365692" sldId="274"/>
            <ac:picMk id="3" creationId="{C9ECF3F4-98E9-2A72-3F2C-96794097C5B2}"/>
          </ac:picMkLst>
        </pc:picChg>
        <pc:picChg chg="add mod">
          <ac:chgData name="Martin Boam" userId="d74053f3-094e-4874-ba00-62f2ab693b3a" providerId="ADAL" clId="{2EDB8314-4035-449B-90F7-44B4569FBB3C}" dt="2026-05-06T15:05:57.122" v="7915" actId="14861"/>
          <ac:picMkLst>
            <pc:docMk/>
            <pc:sldMk cId="2340365692" sldId="274"/>
            <ac:picMk id="5" creationId="{939097F2-02F9-CAE0-81E4-A01FE8885E6B}"/>
          </ac:picMkLst>
        </pc:picChg>
      </pc:sldChg>
      <pc:sldChg chg="addSp delSp modSp mod modNotesTx">
        <pc:chgData name="Martin Boam" userId="d74053f3-094e-4874-ba00-62f2ab693b3a" providerId="ADAL" clId="{2EDB8314-4035-449B-90F7-44B4569FBB3C}" dt="2026-05-07T10:27:23.877" v="9831" actId="20577"/>
        <pc:sldMkLst>
          <pc:docMk/>
          <pc:sldMk cId="300670119" sldId="275"/>
        </pc:sldMkLst>
        <pc:spChg chg="mod">
          <ac:chgData name="Martin Boam" userId="d74053f3-094e-4874-ba00-62f2ab693b3a" providerId="ADAL" clId="{2EDB8314-4035-449B-90F7-44B4569FBB3C}" dt="2026-05-06T15:06:21.358" v="7923" actId="20577"/>
          <ac:spMkLst>
            <pc:docMk/>
            <pc:sldMk cId="300670119" sldId="275"/>
            <ac:spMk id="2" creationId="{79FF0AB1-176F-37C3-AB55-ADB56A3DD01C}"/>
          </ac:spMkLst>
        </pc:spChg>
        <pc:spChg chg="mod">
          <ac:chgData name="Martin Boam" userId="d74053f3-094e-4874-ba00-62f2ab693b3a" providerId="ADAL" clId="{2EDB8314-4035-449B-90F7-44B4569FBB3C}" dt="2026-05-07T09:40:51.312" v="9584" actId="20577"/>
          <ac:spMkLst>
            <pc:docMk/>
            <pc:sldMk cId="300670119" sldId="275"/>
            <ac:spMk id="4" creationId="{1219324D-AD79-FACB-AC6F-9139584AA742}"/>
          </ac:spMkLst>
        </pc:spChg>
        <pc:spChg chg="add mod">
          <ac:chgData name="Martin Boam" userId="d74053f3-094e-4874-ba00-62f2ab693b3a" providerId="ADAL" clId="{2EDB8314-4035-449B-90F7-44B4569FBB3C}" dt="2026-05-07T10:27:23.877" v="9831" actId="20577"/>
          <ac:spMkLst>
            <pc:docMk/>
            <pc:sldMk cId="300670119" sldId="275"/>
            <ac:spMk id="6" creationId="{C0429FA0-4DCF-40CE-C943-D4FD0FB6F80E}"/>
          </ac:spMkLst>
        </pc:spChg>
        <pc:spChg chg="mod ord">
          <ac:chgData name="Martin Boam" userId="d74053f3-094e-4874-ba00-62f2ab693b3a" providerId="ADAL" clId="{2EDB8314-4035-449B-90F7-44B4569FBB3C}" dt="2026-05-07T08:23:23.059" v="9107" actId="1076"/>
          <ac:spMkLst>
            <pc:docMk/>
            <pc:sldMk cId="300670119" sldId="275"/>
            <ac:spMk id="7" creationId="{64F1F15D-CE79-0245-02C7-F0D707F60BAB}"/>
          </ac:spMkLst>
        </pc:spChg>
        <pc:spChg chg="mod">
          <ac:chgData name="Martin Boam" userId="d74053f3-094e-4874-ba00-62f2ab693b3a" providerId="ADAL" clId="{2EDB8314-4035-449B-90F7-44B4569FBB3C}" dt="2026-05-07T08:23:21.242" v="9106" actId="14100"/>
          <ac:spMkLst>
            <pc:docMk/>
            <pc:sldMk cId="300670119" sldId="275"/>
            <ac:spMk id="18" creationId="{14FECB85-3C9C-D8F2-52FB-FA983A025D43}"/>
          </ac:spMkLst>
        </pc:spChg>
        <pc:spChg chg="mod">
          <ac:chgData name="Martin Boam" userId="d74053f3-094e-4874-ba00-62f2ab693b3a" providerId="ADAL" clId="{2EDB8314-4035-449B-90F7-44B4569FBB3C}" dt="2026-05-07T10:26:38.987" v="9825"/>
          <ac:spMkLst>
            <pc:docMk/>
            <pc:sldMk cId="300670119" sldId="275"/>
            <ac:spMk id="19" creationId="{A377B3C8-E53A-B69B-362C-BF6A5072E82B}"/>
          </ac:spMkLst>
        </pc:spChg>
        <pc:picChg chg="add mod">
          <ac:chgData name="Martin Boam" userId="d74053f3-094e-4874-ba00-62f2ab693b3a" providerId="ADAL" clId="{2EDB8314-4035-449B-90F7-44B4569FBB3C}" dt="2026-05-06T15:06:08.450" v="7917" actId="14861"/>
          <ac:picMkLst>
            <pc:docMk/>
            <pc:sldMk cId="300670119" sldId="275"/>
            <ac:picMk id="3" creationId="{1484DAF1-6C19-F52A-14C7-0A3F8748C2B8}"/>
          </ac:picMkLst>
        </pc:picChg>
        <pc:picChg chg="del">
          <ac:chgData name="Martin Boam" userId="d74053f3-094e-4874-ba00-62f2ab693b3a" providerId="ADAL" clId="{2EDB8314-4035-449B-90F7-44B4569FBB3C}" dt="2026-05-06T09:56:20.678" v="6424" actId="478"/>
          <ac:picMkLst>
            <pc:docMk/>
            <pc:sldMk cId="300670119" sldId="275"/>
            <ac:picMk id="5" creationId="{EA8EFF34-C5E3-208D-508D-7F50B87DEA87}"/>
          </ac:picMkLst>
        </pc:picChg>
      </pc:sldChg>
      <pc:sldChg chg="addSp delSp modSp add mod modNotesTx">
        <pc:chgData name="Martin Boam" userId="d74053f3-094e-4874-ba00-62f2ab693b3a" providerId="ADAL" clId="{2EDB8314-4035-449B-90F7-44B4569FBB3C}" dt="2026-05-06T15:07:25.408" v="7938" actId="14861"/>
        <pc:sldMkLst>
          <pc:docMk/>
          <pc:sldMk cId="1670709727" sldId="276"/>
        </pc:sldMkLst>
        <pc:spChg chg="mod">
          <ac:chgData name="Martin Boam" userId="d74053f3-094e-4874-ba00-62f2ab693b3a" providerId="ADAL" clId="{2EDB8314-4035-449B-90F7-44B4569FBB3C}" dt="2026-05-06T10:03:46.398" v="6584"/>
          <ac:spMkLst>
            <pc:docMk/>
            <pc:sldMk cId="1670709727" sldId="276"/>
            <ac:spMk id="2" creationId="{312695C3-BC70-B860-35B6-F0226807AA63}"/>
          </ac:spMkLst>
        </pc:spChg>
        <pc:spChg chg="mod">
          <ac:chgData name="Martin Boam" userId="d74053f3-094e-4874-ba00-62f2ab693b3a" providerId="ADAL" clId="{2EDB8314-4035-449B-90F7-44B4569FBB3C}" dt="2026-05-06T10:04:02.245" v="6593" actId="113"/>
          <ac:spMkLst>
            <pc:docMk/>
            <pc:sldMk cId="1670709727" sldId="276"/>
            <ac:spMk id="4" creationId="{4A10F46A-1FA1-260E-5FBD-F9308B2E15F1}"/>
          </ac:spMkLst>
        </pc:spChg>
        <pc:spChg chg="mod ord">
          <ac:chgData name="Martin Boam" userId="d74053f3-094e-4874-ba00-62f2ab693b3a" providerId="ADAL" clId="{2EDB8314-4035-449B-90F7-44B4569FBB3C}" dt="2026-05-06T13:49:17.786" v="7823"/>
          <ac:spMkLst>
            <pc:docMk/>
            <pc:sldMk cId="1670709727" sldId="276"/>
            <ac:spMk id="8" creationId="{7DDD0549-B0BD-8997-C309-ECA58CB52439}"/>
          </ac:spMkLst>
        </pc:spChg>
        <pc:spChg chg="mod">
          <ac:chgData name="Martin Boam" userId="d74053f3-094e-4874-ba00-62f2ab693b3a" providerId="ADAL" clId="{2EDB8314-4035-449B-90F7-44B4569FBB3C}" dt="2026-05-06T10:04:06.651" v="6595"/>
          <ac:spMkLst>
            <pc:docMk/>
            <pc:sldMk cId="1670709727" sldId="276"/>
            <ac:spMk id="19" creationId="{AF6F4A1D-D524-7129-80E5-AF9ABC7E31F2}"/>
          </ac:spMkLst>
        </pc:spChg>
        <pc:picChg chg="del">
          <ac:chgData name="Martin Boam" userId="d74053f3-094e-4874-ba00-62f2ab693b3a" providerId="ADAL" clId="{2EDB8314-4035-449B-90F7-44B4569FBB3C}" dt="2026-05-06T10:04:03.209" v="6594" actId="478"/>
          <ac:picMkLst>
            <pc:docMk/>
            <pc:sldMk cId="1670709727" sldId="276"/>
            <ac:picMk id="3" creationId="{564DDF20-FF1D-0A89-2142-9DD077D58F1F}"/>
          </ac:picMkLst>
        </pc:picChg>
        <pc:picChg chg="add mod">
          <ac:chgData name="Martin Boam" userId="d74053f3-094e-4874-ba00-62f2ab693b3a" providerId="ADAL" clId="{2EDB8314-4035-449B-90F7-44B4569FBB3C}" dt="2026-05-06T15:07:25.408" v="7938" actId="14861"/>
          <ac:picMkLst>
            <pc:docMk/>
            <pc:sldMk cId="1670709727" sldId="276"/>
            <ac:picMk id="5" creationId="{17A02CFD-97EB-FE0F-4B4F-435FA97D5F73}"/>
          </ac:picMkLst>
        </pc:picChg>
      </pc:sldChg>
      <pc:sldChg chg="addSp modSp mod modAnim">
        <pc:chgData name="Martin Boam" userId="d74053f3-094e-4874-ba00-62f2ab693b3a" providerId="ADAL" clId="{2EDB8314-4035-449B-90F7-44B4569FBB3C}" dt="2026-05-07T09:44:25.348" v="9606" actId="1076"/>
        <pc:sldMkLst>
          <pc:docMk/>
          <pc:sldMk cId="3110651679" sldId="278"/>
        </pc:sldMkLst>
        <pc:spChg chg="mod">
          <ac:chgData name="Martin Boam" userId="d74053f3-094e-4874-ba00-62f2ab693b3a" providerId="ADAL" clId="{2EDB8314-4035-449B-90F7-44B4569FBB3C}" dt="2026-05-07T09:44:25.348" v="9606" actId="1076"/>
          <ac:spMkLst>
            <pc:docMk/>
            <pc:sldMk cId="3110651679" sldId="278"/>
            <ac:spMk id="4" creationId="{774EEA5F-E383-1E77-84D1-24344F2C71B1}"/>
          </ac:spMkLst>
        </pc:spChg>
        <pc:picChg chg="add mod">
          <ac:chgData name="Martin Boam" userId="d74053f3-094e-4874-ba00-62f2ab693b3a" providerId="ADAL" clId="{2EDB8314-4035-449B-90F7-44B4569FBB3C}" dt="2026-05-07T09:44:22.029" v="9605" actId="1076"/>
          <ac:picMkLst>
            <pc:docMk/>
            <pc:sldMk cId="3110651679" sldId="278"/>
            <ac:picMk id="3" creationId="{187D06EA-1A88-4747-718E-261E49D9581C}"/>
          </ac:picMkLst>
        </pc:picChg>
      </pc:sldChg>
      <pc:sldChg chg="addSp delSp modSp add mod modNotesTx">
        <pc:chgData name="Martin Boam" userId="d74053f3-094e-4874-ba00-62f2ab693b3a" providerId="ADAL" clId="{2EDB8314-4035-449B-90F7-44B4569FBB3C}" dt="2026-05-07T09:37:47.203" v="9547" actId="313"/>
        <pc:sldMkLst>
          <pc:docMk/>
          <pc:sldMk cId="3045515582" sldId="279"/>
        </pc:sldMkLst>
        <pc:spChg chg="mod">
          <ac:chgData name="Martin Boam" userId="d74053f3-094e-4874-ba00-62f2ab693b3a" providerId="ADAL" clId="{2EDB8314-4035-449B-90F7-44B4569FBB3C}" dt="2026-05-06T10:04:46.024" v="6606"/>
          <ac:spMkLst>
            <pc:docMk/>
            <pc:sldMk cId="3045515582" sldId="279"/>
            <ac:spMk id="2" creationId="{39A26ED8-B06B-6321-0C0E-361626BA5E60}"/>
          </ac:spMkLst>
        </pc:spChg>
        <pc:spChg chg="mod">
          <ac:chgData name="Martin Boam" userId="d74053f3-094e-4874-ba00-62f2ab693b3a" providerId="ADAL" clId="{2EDB8314-4035-449B-90F7-44B4569FBB3C}" dt="2026-05-07T09:37:47.203" v="9547" actId="313"/>
          <ac:spMkLst>
            <pc:docMk/>
            <pc:sldMk cId="3045515582" sldId="279"/>
            <ac:spMk id="4" creationId="{F66EE636-B03D-A4FA-5046-948C38C63715}"/>
          </ac:spMkLst>
        </pc:spChg>
        <pc:spChg chg="mod ord">
          <ac:chgData name="Martin Boam" userId="d74053f3-094e-4874-ba00-62f2ab693b3a" providerId="ADAL" clId="{2EDB8314-4035-449B-90F7-44B4569FBB3C}" dt="2026-05-06T13:49:18.987" v="7824"/>
          <ac:spMkLst>
            <pc:docMk/>
            <pc:sldMk cId="3045515582" sldId="279"/>
            <ac:spMk id="8" creationId="{A6C25042-DC71-35C9-BDAE-F4F088047572}"/>
          </ac:spMkLst>
        </pc:spChg>
        <pc:spChg chg="mod">
          <ac:chgData name="Martin Boam" userId="d74053f3-094e-4874-ba00-62f2ab693b3a" providerId="ADAL" clId="{2EDB8314-4035-449B-90F7-44B4569FBB3C}" dt="2026-05-06T10:04:47.956" v="6607"/>
          <ac:spMkLst>
            <pc:docMk/>
            <pc:sldMk cId="3045515582" sldId="279"/>
            <ac:spMk id="19" creationId="{BBBAD5A2-1890-E04F-A60C-02861CAD84B7}"/>
          </ac:spMkLst>
        </pc:spChg>
        <pc:picChg chg="del">
          <ac:chgData name="Martin Boam" userId="d74053f3-094e-4874-ba00-62f2ab693b3a" providerId="ADAL" clId="{2EDB8314-4035-449B-90F7-44B4569FBB3C}" dt="2026-05-06T10:05:12.349" v="6620" actId="478"/>
          <ac:picMkLst>
            <pc:docMk/>
            <pc:sldMk cId="3045515582" sldId="279"/>
            <ac:picMk id="3" creationId="{812B5BF0-0B02-8D42-8C8C-3A73BFE2024E}"/>
          </ac:picMkLst>
        </pc:picChg>
        <pc:picChg chg="add mod">
          <ac:chgData name="Martin Boam" userId="d74053f3-094e-4874-ba00-62f2ab693b3a" providerId="ADAL" clId="{2EDB8314-4035-449B-90F7-44B4569FBB3C}" dt="2026-05-06T15:07:30.696" v="7939" actId="14861"/>
          <ac:picMkLst>
            <pc:docMk/>
            <pc:sldMk cId="3045515582" sldId="279"/>
            <ac:picMk id="5" creationId="{293E0AC1-9F6A-C259-E80F-31E0BA438701}"/>
          </ac:picMkLst>
        </pc:picChg>
      </pc:sldChg>
      <pc:sldChg chg="addSp delSp modSp mod delAnim modNotesTx">
        <pc:chgData name="Martin Boam" userId="d74053f3-094e-4874-ba00-62f2ab693b3a" providerId="ADAL" clId="{2EDB8314-4035-449B-90F7-44B4569FBB3C}" dt="2026-05-07T10:19:40.058" v="9784" actId="403"/>
        <pc:sldMkLst>
          <pc:docMk/>
          <pc:sldMk cId="3478708900" sldId="280"/>
        </pc:sldMkLst>
        <pc:spChg chg="mod">
          <ac:chgData name="Martin Boam" userId="d74053f3-094e-4874-ba00-62f2ab693b3a" providerId="ADAL" clId="{2EDB8314-4035-449B-90F7-44B4569FBB3C}" dt="2026-05-07T10:16:35.785" v="9764" actId="403"/>
          <ac:spMkLst>
            <pc:docMk/>
            <pc:sldMk cId="3478708900" sldId="280"/>
            <ac:spMk id="2" creationId="{AF55CE5A-DE34-A159-3446-E314E92A24FA}"/>
          </ac:spMkLst>
        </pc:spChg>
        <pc:spChg chg="mod">
          <ac:chgData name="Martin Boam" userId="d74053f3-094e-4874-ba00-62f2ab693b3a" providerId="ADAL" clId="{2EDB8314-4035-449B-90F7-44B4569FBB3C}" dt="2026-05-07T09:40:54.953" v="9590" actId="20577"/>
          <ac:spMkLst>
            <pc:docMk/>
            <pc:sldMk cId="3478708900" sldId="280"/>
            <ac:spMk id="4" creationId="{1E889CA5-A2CC-96DE-1328-04B2125B00D3}"/>
          </ac:spMkLst>
        </pc:spChg>
        <pc:spChg chg="mod ord">
          <ac:chgData name="Martin Boam" userId="d74053f3-094e-4874-ba00-62f2ab693b3a" providerId="ADAL" clId="{2EDB8314-4035-449B-90F7-44B4569FBB3C}" dt="2026-05-06T13:49:10.666" v="7818"/>
          <ac:spMkLst>
            <pc:docMk/>
            <pc:sldMk cId="3478708900" sldId="280"/>
            <ac:spMk id="6" creationId="{BD06B370-BD7B-C237-3335-F9D6204DE21A}"/>
          </ac:spMkLst>
        </pc:spChg>
        <pc:spChg chg="add mod">
          <ac:chgData name="Martin Boam" userId="d74053f3-094e-4874-ba00-62f2ab693b3a" providerId="ADAL" clId="{2EDB8314-4035-449B-90F7-44B4569FBB3C}" dt="2026-05-07T10:18:15.671" v="9771" actId="20577"/>
          <ac:spMkLst>
            <pc:docMk/>
            <pc:sldMk cId="3478708900" sldId="280"/>
            <ac:spMk id="7" creationId="{1C823885-DCC1-7074-6D66-AEFCE9BADEEC}"/>
          </ac:spMkLst>
        </pc:spChg>
        <pc:spChg chg="mod">
          <ac:chgData name="Martin Boam" userId="d74053f3-094e-4874-ba00-62f2ab693b3a" providerId="ADAL" clId="{2EDB8314-4035-449B-90F7-44B4569FBB3C}" dt="2026-05-07T10:19:40.058" v="9784" actId="403"/>
          <ac:spMkLst>
            <pc:docMk/>
            <pc:sldMk cId="3478708900" sldId="280"/>
            <ac:spMk id="19" creationId="{B56D03AD-CBBB-EAB8-DDE4-9FD2AE5CCC0A}"/>
          </ac:spMkLst>
        </pc:spChg>
        <pc:picChg chg="add mod">
          <ac:chgData name="Martin Boam" userId="d74053f3-094e-4874-ba00-62f2ab693b3a" providerId="ADAL" clId="{2EDB8314-4035-449B-90F7-44B4569FBB3C}" dt="2026-05-06T15:06:37.420" v="7928" actId="14861"/>
          <ac:picMkLst>
            <pc:docMk/>
            <pc:sldMk cId="3478708900" sldId="280"/>
            <ac:picMk id="3" creationId="{9163FB1C-B92E-4365-FBD8-D879C471BDF5}"/>
          </ac:picMkLst>
        </pc:picChg>
        <pc:picChg chg="del">
          <ac:chgData name="Martin Boam" userId="d74053f3-094e-4874-ba00-62f2ab693b3a" providerId="ADAL" clId="{2EDB8314-4035-449B-90F7-44B4569FBB3C}" dt="2026-05-06T09:57:19.771" v="6445" actId="478"/>
          <ac:picMkLst>
            <pc:docMk/>
            <pc:sldMk cId="3478708900" sldId="280"/>
            <ac:picMk id="7" creationId="{A0C17E6F-DDD9-4F11-131E-BC42090309B2}"/>
          </ac:picMkLst>
        </pc:picChg>
      </pc:sldChg>
      <pc:sldChg chg="addSp delSp modSp mod">
        <pc:chgData name="Martin Boam" userId="d74053f3-094e-4874-ba00-62f2ab693b3a" providerId="ADAL" clId="{2EDB8314-4035-449B-90F7-44B4569FBB3C}" dt="2026-05-07T10:26:56.528" v="9828" actId="20577"/>
        <pc:sldMkLst>
          <pc:docMk/>
          <pc:sldMk cId="3199437084" sldId="281"/>
        </pc:sldMkLst>
        <pc:spChg chg="mod">
          <ac:chgData name="Martin Boam" userId="d74053f3-094e-4874-ba00-62f2ab693b3a" providerId="ADAL" clId="{2EDB8314-4035-449B-90F7-44B4569FBB3C}" dt="2026-05-06T09:58:20.057" v="6466"/>
          <ac:spMkLst>
            <pc:docMk/>
            <pc:sldMk cId="3199437084" sldId="281"/>
            <ac:spMk id="2" creationId="{9A0AA475-B2E7-F18B-AAE0-17A9F1664EB8}"/>
          </ac:spMkLst>
        </pc:spChg>
        <pc:spChg chg="mod">
          <ac:chgData name="Martin Boam" userId="d74053f3-094e-4874-ba00-62f2ab693b3a" providerId="ADAL" clId="{2EDB8314-4035-449B-90F7-44B4569FBB3C}" dt="2026-05-07T09:41:00.266" v="9596" actId="20577"/>
          <ac:spMkLst>
            <pc:docMk/>
            <pc:sldMk cId="3199437084" sldId="281"/>
            <ac:spMk id="4" creationId="{A5C7C57D-05F7-0AB9-66D8-9B18F04BAA4B}"/>
          </ac:spMkLst>
        </pc:spChg>
        <pc:spChg chg="mod ord">
          <ac:chgData name="Martin Boam" userId="d74053f3-094e-4874-ba00-62f2ab693b3a" providerId="ADAL" clId="{2EDB8314-4035-449B-90F7-44B4569FBB3C}" dt="2026-05-07T08:23:55.982" v="9115" actId="1076"/>
          <ac:spMkLst>
            <pc:docMk/>
            <pc:sldMk cId="3199437084" sldId="281"/>
            <ac:spMk id="6" creationId="{CCCD5C66-FE41-1C15-617B-E90708CD128F}"/>
          </ac:spMkLst>
        </pc:spChg>
        <pc:spChg chg="add mod">
          <ac:chgData name="Martin Boam" userId="d74053f3-094e-4874-ba00-62f2ab693b3a" providerId="ADAL" clId="{2EDB8314-4035-449B-90F7-44B4569FBB3C}" dt="2026-05-07T10:18:18.230" v="9772" actId="20577"/>
          <ac:spMkLst>
            <pc:docMk/>
            <pc:sldMk cId="3199437084" sldId="281"/>
            <ac:spMk id="7" creationId="{D667197F-335D-0C98-E0DB-64CCFF0CEA5E}"/>
          </ac:spMkLst>
        </pc:spChg>
        <pc:spChg chg="mod">
          <ac:chgData name="Martin Boam" userId="d74053f3-094e-4874-ba00-62f2ab693b3a" providerId="ADAL" clId="{2EDB8314-4035-449B-90F7-44B4569FBB3C}" dt="2026-05-07T08:23:55.982" v="9115" actId="1076"/>
          <ac:spMkLst>
            <pc:docMk/>
            <pc:sldMk cId="3199437084" sldId="281"/>
            <ac:spMk id="18" creationId="{65A9DE8D-4848-7995-DF4D-9CB62D5F709C}"/>
          </ac:spMkLst>
        </pc:spChg>
        <pc:spChg chg="mod">
          <ac:chgData name="Martin Boam" userId="d74053f3-094e-4874-ba00-62f2ab693b3a" providerId="ADAL" clId="{2EDB8314-4035-449B-90F7-44B4569FBB3C}" dt="2026-05-07T10:26:56.528" v="9828" actId="20577"/>
          <ac:spMkLst>
            <pc:docMk/>
            <pc:sldMk cId="3199437084" sldId="281"/>
            <ac:spMk id="19" creationId="{947C09CB-B52D-A187-FB98-BD299CC4E673}"/>
          </ac:spMkLst>
        </pc:spChg>
        <pc:picChg chg="add mod">
          <ac:chgData name="Martin Boam" userId="d74053f3-094e-4874-ba00-62f2ab693b3a" providerId="ADAL" clId="{2EDB8314-4035-449B-90F7-44B4569FBB3C}" dt="2026-05-07T08:23:55.982" v="9115" actId="1076"/>
          <ac:picMkLst>
            <pc:docMk/>
            <pc:sldMk cId="3199437084" sldId="281"/>
            <ac:picMk id="3" creationId="{B7688E9B-F5ED-483A-2363-439A3C282310}"/>
          </ac:picMkLst>
        </pc:picChg>
        <pc:picChg chg="del">
          <ac:chgData name="Martin Boam" userId="d74053f3-094e-4874-ba00-62f2ab693b3a" providerId="ADAL" clId="{2EDB8314-4035-449B-90F7-44B4569FBB3C}" dt="2026-05-06T09:58:24.291" v="6468" actId="478"/>
          <ac:picMkLst>
            <pc:docMk/>
            <pc:sldMk cId="3199437084" sldId="281"/>
            <ac:picMk id="5" creationId="{111C1465-F2F4-4204-3C5B-711DAAC0191F}"/>
          </ac:picMkLst>
        </pc:picChg>
      </pc:sldChg>
      <pc:sldChg chg="addSp delSp modSp add mod modNotesTx">
        <pc:chgData name="Martin Boam" userId="d74053f3-094e-4874-ba00-62f2ab693b3a" providerId="ADAL" clId="{2EDB8314-4035-449B-90F7-44B4569FBB3C}" dt="2026-05-07T09:52:53.475" v="9665" actId="20577"/>
        <pc:sldMkLst>
          <pc:docMk/>
          <pc:sldMk cId="3634814473" sldId="282"/>
        </pc:sldMkLst>
        <pc:spChg chg="mod">
          <ac:chgData name="Martin Boam" userId="d74053f3-094e-4874-ba00-62f2ab693b3a" providerId="ADAL" clId="{2EDB8314-4035-449B-90F7-44B4569FBB3C}" dt="2026-05-06T10:05:48.395" v="6633"/>
          <ac:spMkLst>
            <pc:docMk/>
            <pc:sldMk cId="3634814473" sldId="282"/>
            <ac:spMk id="2" creationId="{0C96C52B-3F1B-647F-F64B-95D918059A28}"/>
          </ac:spMkLst>
        </pc:spChg>
        <pc:spChg chg="mod">
          <ac:chgData name="Martin Boam" userId="d74053f3-094e-4874-ba00-62f2ab693b3a" providerId="ADAL" clId="{2EDB8314-4035-449B-90F7-44B4569FBB3C}" dt="2026-05-07T09:42:18.652" v="9603" actId="20577"/>
          <ac:spMkLst>
            <pc:docMk/>
            <pc:sldMk cId="3634814473" sldId="282"/>
            <ac:spMk id="4" creationId="{B9145C07-412F-1827-5F40-2C026167FE51}"/>
          </ac:spMkLst>
        </pc:spChg>
        <pc:spChg chg="mod ord">
          <ac:chgData name="Martin Boam" userId="d74053f3-094e-4874-ba00-62f2ab693b3a" providerId="ADAL" clId="{2EDB8314-4035-449B-90F7-44B4569FBB3C}" dt="2026-05-06T13:49:20.594" v="7825"/>
          <ac:spMkLst>
            <pc:docMk/>
            <pc:sldMk cId="3634814473" sldId="282"/>
            <ac:spMk id="8" creationId="{2A9DBA74-05E4-AE6B-B88E-843FFA4D4C9E}"/>
          </ac:spMkLst>
        </pc:spChg>
        <pc:spChg chg="mod">
          <ac:chgData name="Martin Boam" userId="d74053f3-094e-4874-ba00-62f2ab693b3a" providerId="ADAL" clId="{2EDB8314-4035-449B-90F7-44B4569FBB3C}" dt="2026-05-06T10:06:13.160" v="6645"/>
          <ac:spMkLst>
            <pc:docMk/>
            <pc:sldMk cId="3634814473" sldId="282"/>
            <ac:spMk id="19" creationId="{FB830FA8-D52A-CDD1-8E9A-3349E9962379}"/>
          </ac:spMkLst>
        </pc:spChg>
        <pc:picChg chg="del">
          <ac:chgData name="Martin Boam" userId="d74053f3-094e-4874-ba00-62f2ab693b3a" providerId="ADAL" clId="{2EDB8314-4035-449B-90F7-44B4569FBB3C}" dt="2026-05-06T10:06:08.522" v="6643" actId="478"/>
          <ac:picMkLst>
            <pc:docMk/>
            <pc:sldMk cId="3634814473" sldId="282"/>
            <ac:picMk id="3" creationId="{96438B3F-2CD0-131E-59F1-BCF2C8714D80}"/>
          </ac:picMkLst>
        </pc:picChg>
        <pc:picChg chg="add mod">
          <ac:chgData name="Martin Boam" userId="d74053f3-094e-4874-ba00-62f2ab693b3a" providerId="ADAL" clId="{2EDB8314-4035-449B-90F7-44B4569FBB3C}" dt="2026-05-06T15:07:35.776" v="7940" actId="14861"/>
          <ac:picMkLst>
            <pc:docMk/>
            <pc:sldMk cId="3634814473" sldId="282"/>
            <ac:picMk id="5" creationId="{859F1758-F8A9-116C-23E4-80B8C242BEDE}"/>
          </ac:picMkLst>
        </pc:picChg>
      </pc:sldChg>
      <pc:sldChg chg="addSp modSp mod">
        <pc:chgData name="Martin Boam" userId="d74053f3-094e-4874-ba00-62f2ab693b3a" providerId="ADAL" clId="{2EDB8314-4035-449B-90F7-44B4569FBB3C}" dt="2026-05-07T09:36:38.105" v="9522" actId="20577"/>
        <pc:sldMkLst>
          <pc:docMk/>
          <pc:sldMk cId="1639244812" sldId="283"/>
        </pc:sldMkLst>
        <pc:spChg chg="mod">
          <ac:chgData name="Martin Boam" userId="d74053f3-094e-4874-ba00-62f2ab693b3a" providerId="ADAL" clId="{2EDB8314-4035-449B-90F7-44B4569FBB3C}" dt="2026-05-07T09:36:38.105" v="9522" actId="20577"/>
          <ac:spMkLst>
            <pc:docMk/>
            <pc:sldMk cId="1639244812" sldId="283"/>
            <ac:spMk id="4" creationId="{2F93C550-B488-39EA-F750-11CA658C668B}"/>
          </ac:spMkLst>
        </pc:spChg>
        <pc:picChg chg="add mod">
          <ac:chgData name="Martin Boam" userId="d74053f3-094e-4874-ba00-62f2ab693b3a" providerId="ADAL" clId="{2EDB8314-4035-449B-90F7-44B4569FBB3C}" dt="2026-05-06T11:36:42.489" v="7658" actId="1076"/>
          <ac:picMkLst>
            <pc:docMk/>
            <pc:sldMk cId="1639244812" sldId="283"/>
            <ac:picMk id="5" creationId="{C0B46FDA-40BC-7881-D750-23026FE00AD0}"/>
          </ac:picMkLst>
        </pc:picChg>
      </pc:sldChg>
      <pc:sldChg chg="addSp delSp modSp mod delAnim modNotesTx">
        <pc:chgData name="Martin Boam" userId="d74053f3-094e-4874-ba00-62f2ab693b3a" providerId="ADAL" clId="{2EDB8314-4035-449B-90F7-44B4569FBB3C}" dt="2026-05-07T09:58:50.843" v="9721" actId="20577"/>
        <pc:sldMkLst>
          <pc:docMk/>
          <pc:sldMk cId="4115520934" sldId="284"/>
        </pc:sldMkLst>
        <pc:spChg chg="mod">
          <ac:chgData name="Martin Boam" userId="d74053f3-094e-4874-ba00-62f2ab693b3a" providerId="ADAL" clId="{2EDB8314-4035-449B-90F7-44B4569FBB3C}" dt="2026-05-06T09:47:03.609" v="6276"/>
          <ac:spMkLst>
            <pc:docMk/>
            <pc:sldMk cId="4115520934" sldId="284"/>
            <ac:spMk id="2" creationId="{BA7E46FD-EE72-7BAE-D158-CF8D407507EF}"/>
          </ac:spMkLst>
        </pc:spChg>
        <pc:spChg chg="mod">
          <ac:chgData name="Martin Boam" userId="d74053f3-094e-4874-ba00-62f2ab693b3a" providerId="ADAL" clId="{2EDB8314-4035-449B-90F7-44B4569FBB3C}" dt="2026-05-07T09:37:30.617" v="9536" actId="313"/>
          <ac:spMkLst>
            <pc:docMk/>
            <pc:sldMk cId="4115520934" sldId="284"/>
            <ac:spMk id="4" creationId="{F74DFAA9-576E-7BF7-FCD6-C26DD85FBFEF}"/>
          </ac:spMkLst>
        </pc:spChg>
        <pc:spChg chg="mod ord">
          <ac:chgData name="Martin Boam" userId="d74053f3-094e-4874-ba00-62f2ab693b3a" providerId="ADAL" clId="{2EDB8314-4035-449B-90F7-44B4569FBB3C}" dt="2026-05-06T15:04:28.738" v="7893" actId="1076"/>
          <ac:spMkLst>
            <pc:docMk/>
            <pc:sldMk cId="4115520934" sldId="284"/>
            <ac:spMk id="7" creationId="{0B1FB5C2-AEE3-1DCB-00D6-8248DE46A687}"/>
          </ac:spMkLst>
        </pc:spChg>
        <pc:spChg chg="add mod">
          <ac:chgData name="Martin Boam" userId="d74053f3-094e-4874-ba00-62f2ab693b3a" providerId="ADAL" clId="{2EDB8314-4035-449B-90F7-44B4569FBB3C}" dt="2026-05-07T09:58:50.843" v="9721" actId="20577"/>
          <ac:spMkLst>
            <pc:docMk/>
            <pc:sldMk cId="4115520934" sldId="284"/>
            <ac:spMk id="8" creationId="{AD117148-F3AF-5B6E-1BE9-BBFCF777E925}"/>
          </ac:spMkLst>
        </pc:spChg>
        <pc:spChg chg="mod">
          <ac:chgData name="Martin Boam" userId="d74053f3-094e-4874-ba00-62f2ab693b3a" providerId="ADAL" clId="{2EDB8314-4035-449B-90F7-44B4569FBB3C}" dt="2026-05-06T09:47:29.231" v="6286"/>
          <ac:spMkLst>
            <pc:docMk/>
            <pc:sldMk cId="4115520934" sldId="284"/>
            <ac:spMk id="19" creationId="{8BA25E75-5F37-7426-E64E-782AFC0AD388}"/>
          </ac:spMkLst>
        </pc:spChg>
        <pc:picChg chg="del">
          <ac:chgData name="Martin Boam" userId="d74053f3-094e-4874-ba00-62f2ab693b3a" providerId="ADAL" clId="{2EDB8314-4035-449B-90F7-44B4569FBB3C}" dt="2026-05-06T09:47:24.908" v="6285" actId="478"/>
          <ac:picMkLst>
            <pc:docMk/>
            <pc:sldMk cId="4115520934" sldId="284"/>
            <ac:picMk id="3" creationId="{C55B1EDC-59E4-9561-9C47-C25AE6F707C7}"/>
          </ac:picMkLst>
        </pc:picChg>
        <pc:picChg chg="add mod">
          <ac:chgData name="Martin Boam" userId="d74053f3-094e-4874-ba00-62f2ab693b3a" providerId="ADAL" clId="{2EDB8314-4035-449B-90F7-44B4569FBB3C}" dt="2026-05-06T15:04:33.497" v="7895" actId="14861"/>
          <ac:picMkLst>
            <pc:docMk/>
            <pc:sldMk cId="4115520934" sldId="284"/>
            <ac:picMk id="5" creationId="{D2BD288A-6804-B360-017D-4E8073873AB1}"/>
          </ac:picMkLst>
        </pc:picChg>
      </pc:sldChg>
      <pc:sldChg chg="addSp delSp modSp add mod modAnim modNotesTx">
        <pc:chgData name="Martin Boam" userId="d74053f3-094e-4874-ba00-62f2ab693b3a" providerId="ADAL" clId="{2EDB8314-4035-449B-90F7-44B4569FBB3C}" dt="2026-05-07T10:27:28.242" v="9832" actId="20577"/>
        <pc:sldMkLst>
          <pc:docMk/>
          <pc:sldMk cId="1846371331" sldId="285"/>
        </pc:sldMkLst>
        <pc:spChg chg="mod">
          <ac:chgData name="Martin Boam" userId="d74053f3-094e-4874-ba00-62f2ab693b3a" providerId="ADAL" clId="{2EDB8314-4035-449B-90F7-44B4569FBB3C}" dt="2026-05-06T10:07:09.520" v="6659"/>
          <ac:spMkLst>
            <pc:docMk/>
            <pc:sldMk cId="1846371331" sldId="285"/>
            <ac:spMk id="2" creationId="{5C408532-1448-31DE-03FF-7FE5FC471E79}"/>
          </ac:spMkLst>
        </pc:spChg>
        <pc:spChg chg="mod">
          <ac:chgData name="Martin Boam" userId="d74053f3-094e-4874-ba00-62f2ab693b3a" providerId="ADAL" clId="{2EDB8314-4035-449B-90F7-44B4569FBB3C}" dt="2026-05-07T09:37:57.906" v="9552" actId="313"/>
          <ac:spMkLst>
            <pc:docMk/>
            <pc:sldMk cId="1846371331" sldId="285"/>
            <ac:spMk id="4" creationId="{1C6F1DA0-E5C9-4F3E-A856-D3061BC6DEFF}"/>
          </ac:spMkLst>
        </pc:spChg>
        <pc:spChg chg="add mod">
          <ac:chgData name="Martin Boam" userId="d74053f3-094e-4874-ba00-62f2ab693b3a" providerId="ADAL" clId="{2EDB8314-4035-449B-90F7-44B4569FBB3C}" dt="2026-05-07T10:27:28.242" v="9832" actId="20577"/>
          <ac:spMkLst>
            <pc:docMk/>
            <pc:sldMk cId="1846371331" sldId="285"/>
            <ac:spMk id="7" creationId="{37E60AD3-59FB-3DCE-D656-59BB1D228AD6}"/>
          </ac:spMkLst>
        </pc:spChg>
        <pc:spChg chg="mod">
          <ac:chgData name="Martin Boam" userId="d74053f3-094e-4874-ba00-62f2ab693b3a" providerId="ADAL" clId="{2EDB8314-4035-449B-90F7-44B4569FBB3C}" dt="2026-05-06T10:07:37.944" v="6671"/>
          <ac:spMkLst>
            <pc:docMk/>
            <pc:sldMk cId="1846371331" sldId="285"/>
            <ac:spMk id="8" creationId="{E5BF9FBE-1B04-EB2E-CDF1-DA2F853DD44A}"/>
          </ac:spMkLst>
        </pc:spChg>
        <pc:spChg chg="mod">
          <ac:chgData name="Martin Boam" userId="d74053f3-094e-4874-ba00-62f2ab693b3a" providerId="ADAL" clId="{2EDB8314-4035-449B-90F7-44B4569FBB3C}" dt="2026-05-06T10:07:11.295" v="6660"/>
          <ac:spMkLst>
            <pc:docMk/>
            <pc:sldMk cId="1846371331" sldId="285"/>
            <ac:spMk id="19" creationId="{0E62AD12-B27A-2D88-E37F-551BD34FEA4B}"/>
          </ac:spMkLst>
        </pc:spChg>
        <pc:picChg chg="del">
          <ac:chgData name="Martin Boam" userId="d74053f3-094e-4874-ba00-62f2ab693b3a" providerId="ADAL" clId="{2EDB8314-4035-449B-90F7-44B4569FBB3C}" dt="2026-05-06T10:07:11.870" v="6661" actId="478"/>
          <ac:picMkLst>
            <pc:docMk/>
            <pc:sldMk cId="1846371331" sldId="285"/>
            <ac:picMk id="3" creationId="{45977FB9-0BEB-7AB1-638E-AE0FB18BBE3E}"/>
          </ac:picMkLst>
        </pc:picChg>
        <pc:picChg chg="add mod ord">
          <ac:chgData name="Martin Boam" userId="d74053f3-094e-4874-ba00-62f2ab693b3a" providerId="ADAL" clId="{2EDB8314-4035-449B-90F7-44B4569FBB3C}" dt="2026-05-06T15:09:06.070" v="7943"/>
          <ac:picMkLst>
            <pc:docMk/>
            <pc:sldMk cId="1846371331" sldId="285"/>
            <ac:picMk id="5" creationId="{C22BC42C-112D-9FA0-56AB-A0113DAF0DCD}"/>
          </ac:picMkLst>
        </pc:picChg>
      </pc:sldChg>
      <pc:sldChg chg="addSp modSp add mod modNotesTx">
        <pc:chgData name="Martin Boam" userId="d74053f3-094e-4874-ba00-62f2ab693b3a" providerId="ADAL" clId="{2EDB8314-4035-449B-90F7-44B4569FBB3C}" dt="2026-05-07T09:38:19.079" v="9560" actId="20577"/>
        <pc:sldMkLst>
          <pc:docMk/>
          <pc:sldMk cId="3781169921" sldId="287"/>
        </pc:sldMkLst>
        <pc:spChg chg="mod">
          <ac:chgData name="Martin Boam" userId="d74053f3-094e-4874-ba00-62f2ab693b3a" providerId="ADAL" clId="{2EDB8314-4035-449B-90F7-44B4569FBB3C}" dt="2026-05-06T10:08:09.140" v="6678"/>
          <ac:spMkLst>
            <pc:docMk/>
            <pc:sldMk cId="3781169921" sldId="287"/>
            <ac:spMk id="2" creationId="{4280D7FA-05A1-895E-B95B-873276321602}"/>
          </ac:spMkLst>
        </pc:spChg>
        <pc:spChg chg="mod">
          <ac:chgData name="Martin Boam" userId="d74053f3-094e-4874-ba00-62f2ab693b3a" providerId="ADAL" clId="{2EDB8314-4035-449B-90F7-44B4569FBB3C}" dt="2026-05-07T09:38:19.079" v="9560" actId="20577"/>
          <ac:spMkLst>
            <pc:docMk/>
            <pc:sldMk cId="3781169921" sldId="287"/>
            <ac:spMk id="4" creationId="{6770F7B4-A3F8-9066-F495-0325C472758C}"/>
          </ac:spMkLst>
        </pc:spChg>
        <pc:spChg chg="add mod">
          <ac:chgData name="Martin Boam" userId="d74053f3-094e-4874-ba00-62f2ab693b3a" providerId="ADAL" clId="{2EDB8314-4035-449B-90F7-44B4569FBB3C}" dt="2026-05-06T15:23:44.420" v="8080" actId="20577"/>
          <ac:spMkLst>
            <pc:docMk/>
            <pc:sldMk cId="3781169921" sldId="287"/>
            <ac:spMk id="6" creationId="{908EB801-349C-DA36-AC88-FA229D676AB6}"/>
          </ac:spMkLst>
        </pc:spChg>
        <pc:spChg chg="mod ord">
          <ac:chgData name="Martin Boam" userId="d74053f3-094e-4874-ba00-62f2ab693b3a" providerId="ADAL" clId="{2EDB8314-4035-449B-90F7-44B4569FBB3C}" dt="2026-05-06T13:49:22.007" v="7826"/>
          <ac:spMkLst>
            <pc:docMk/>
            <pc:sldMk cId="3781169921" sldId="287"/>
            <ac:spMk id="8" creationId="{9F0C66B9-9ADA-DF0E-0274-73556A37AE54}"/>
          </ac:spMkLst>
        </pc:spChg>
        <pc:spChg chg="mod">
          <ac:chgData name="Martin Boam" userId="d74053f3-094e-4874-ba00-62f2ab693b3a" providerId="ADAL" clId="{2EDB8314-4035-449B-90F7-44B4569FBB3C}" dt="2026-05-06T10:09:09.017" v="6699" actId="14100"/>
          <ac:spMkLst>
            <pc:docMk/>
            <pc:sldMk cId="3781169921" sldId="287"/>
            <ac:spMk id="19" creationId="{6E39EF6B-F374-3FDA-084E-C04C8B83A31F}"/>
          </ac:spMkLst>
        </pc:spChg>
        <pc:picChg chg="add mod">
          <ac:chgData name="Martin Boam" userId="d74053f3-094e-4874-ba00-62f2ab693b3a" providerId="ADAL" clId="{2EDB8314-4035-449B-90F7-44B4569FBB3C}" dt="2026-05-06T15:09:16.417" v="7944" actId="14861"/>
          <ac:picMkLst>
            <pc:docMk/>
            <pc:sldMk cId="3781169921" sldId="287"/>
            <ac:picMk id="3" creationId="{32488F98-CA3E-D666-ECEF-E1619A2DA17A}"/>
          </ac:picMkLst>
        </pc:picChg>
      </pc:sldChg>
      <pc:sldChg chg="modSp mod">
        <pc:chgData name="Martin Boam" userId="d74053f3-094e-4874-ba00-62f2ab693b3a" providerId="ADAL" clId="{2EDB8314-4035-449B-90F7-44B4569FBB3C}" dt="2026-05-07T09:37:24.833" v="9533" actId="2"/>
        <pc:sldMkLst>
          <pc:docMk/>
          <pc:sldMk cId="2611860041" sldId="288"/>
        </pc:sldMkLst>
        <pc:graphicFrameChg chg="modGraphic">
          <ac:chgData name="Martin Boam" userId="d74053f3-094e-4874-ba00-62f2ab693b3a" providerId="ADAL" clId="{2EDB8314-4035-449B-90F7-44B4569FBB3C}" dt="2026-05-07T09:37:24.833" v="9533" actId="2"/>
          <ac:graphicFrameMkLst>
            <pc:docMk/>
            <pc:sldMk cId="2611860041" sldId="288"/>
            <ac:graphicFrameMk id="6" creationId="{78EF50D1-A330-F005-306A-99E2A7EEB1D0}"/>
          </ac:graphicFrameMkLst>
        </pc:graphicFrameChg>
      </pc:sldChg>
      <pc:sldChg chg="addSp modSp add mod modNotesTx">
        <pc:chgData name="Martin Boam" userId="d74053f3-094e-4874-ba00-62f2ab693b3a" providerId="ADAL" clId="{2EDB8314-4035-449B-90F7-44B4569FBB3C}" dt="2026-05-06T15:09:23.291" v="7945" actId="14861"/>
        <pc:sldMkLst>
          <pc:docMk/>
          <pc:sldMk cId="1055466907" sldId="289"/>
        </pc:sldMkLst>
        <pc:spChg chg="mod">
          <ac:chgData name="Martin Boam" userId="d74053f3-094e-4874-ba00-62f2ab693b3a" providerId="ADAL" clId="{2EDB8314-4035-449B-90F7-44B4569FBB3C}" dt="2026-05-06T10:09:52.252" v="6700"/>
          <ac:spMkLst>
            <pc:docMk/>
            <pc:sldMk cId="1055466907" sldId="289"/>
            <ac:spMk id="2" creationId="{AF585293-FF16-FB4C-C094-F92C8BE72694}"/>
          </ac:spMkLst>
        </pc:spChg>
        <pc:spChg chg="mod">
          <ac:chgData name="Martin Boam" userId="d74053f3-094e-4874-ba00-62f2ab693b3a" providerId="ADAL" clId="{2EDB8314-4035-449B-90F7-44B4569FBB3C}" dt="2026-05-06T10:10:21.817" v="6715" actId="403"/>
          <ac:spMkLst>
            <pc:docMk/>
            <pc:sldMk cId="1055466907" sldId="289"/>
            <ac:spMk id="4" creationId="{7AB1C898-8906-E803-E95F-E377D8398AB8}"/>
          </ac:spMkLst>
        </pc:spChg>
        <pc:spChg chg="mod ord">
          <ac:chgData name="Martin Boam" userId="d74053f3-094e-4874-ba00-62f2ab693b3a" providerId="ADAL" clId="{2EDB8314-4035-449B-90F7-44B4569FBB3C}" dt="2026-05-06T13:49:23.248" v="7827"/>
          <ac:spMkLst>
            <pc:docMk/>
            <pc:sldMk cId="1055466907" sldId="289"/>
            <ac:spMk id="8" creationId="{810E72B7-62AB-E648-D806-AAB1B876440A}"/>
          </ac:spMkLst>
        </pc:spChg>
        <pc:spChg chg="mod">
          <ac:chgData name="Martin Boam" userId="d74053f3-094e-4874-ba00-62f2ab693b3a" providerId="ADAL" clId="{2EDB8314-4035-449B-90F7-44B4569FBB3C}" dt="2026-05-06T10:09:54.038" v="6701"/>
          <ac:spMkLst>
            <pc:docMk/>
            <pc:sldMk cId="1055466907" sldId="289"/>
            <ac:spMk id="19" creationId="{90E29E44-4D28-13AD-1B6E-FDD4D9B8AE8A}"/>
          </ac:spMkLst>
        </pc:spChg>
        <pc:picChg chg="add mod">
          <ac:chgData name="Martin Boam" userId="d74053f3-094e-4874-ba00-62f2ab693b3a" providerId="ADAL" clId="{2EDB8314-4035-449B-90F7-44B4569FBB3C}" dt="2026-05-06T15:09:23.291" v="7945" actId="14861"/>
          <ac:picMkLst>
            <pc:docMk/>
            <pc:sldMk cId="1055466907" sldId="289"/>
            <ac:picMk id="3" creationId="{6B3FD075-8C62-785D-524B-D960D5323263}"/>
          </ac:picMkLst>
        </pc:picChg>
      </pc:sldChg>
      <pc:sldChg chg="addSp modSp add del mod modNotesTx">
        <pc:chgData name="Martin Boam" userId="d74053f3-094e-4874-ba00-62f2ab693b3a" providerId="ADAL" clId="{2EDB8314-4035-449B-90F7-44B4569FBB3C}" dt="2026-05-06T10:20:29.082" v="6918" actId="2696"/>
        <pc:sldMkLst>
          <pc:docMk/>
          <pc:sldMk cId="1980401717" sldId="291"/>
        </pc:sldMkLst>
        <pc:spChg chg="mod">
          <ac:chgData name="Martin Boam" userId="d74053f3-094e-4874-ba00-62f2ab693b3a" providerId="ADAL" clId="{2EDB8314-4035-449B-90F7-44B4569FBB3C}" dt="2026-05-06T10:11:10.047" v="6718"/>
          <ac:spMkLst>
            <pc:docMk/>
            <pc:sldMk cId="1980401717" sldId="291"/>
            <ac:spMk id="2" creationId="{2D9E9CD3-5EA7-ECEC-BB66-4188F65C1424}"/>
          </ac:spMkLst>
        </pc:spChg>
        <pc:spChg chg="mod">
          <ac:chgData name="Martin Boam" userId="d74053f3-094e-4874-ba00-62f2ab693b3a" providerId="ADAL" clId="{2EDB8314-4035-449B-90F7-44B4569FBB3C}" dt="2026-05-06T10:11:26.163" v="6727" actId="113"/>
          <ac:spMkLst>
            <pc:docMk/>
            <pc:sldMk cId="1980401717" sldId="291"/>
            <ac:spMk id="4" creationId="{CD57A118-3836-07F0-064F-8BABA9BF1440}"/>
          </ac:spMkLst>
        </pc:spChg>
        <pc:spChg chg="mod">
          <ac:chgData name="Martin Boam" userId="d74053f3-094e-4874-ba00-62f2ab693b3a" providerId="ADAL" clId="{2EDB8314-4035-449B-90F7-44B4569FBB3C}" dt="2026-05-06T10:11:43.557" v="6736" actId="404"/>
          <ac:spMkLst>
            <pc:docMk/>
            <pc:sldMk cId="1980401717" sldId="291"/>
            <ac:spMk id="8" creationId="{B87B705A-7577-2FA2-6152-D1A8EBDA2DC3}"/>
          </ac:spMkLst>
        </pc:spChg>
        <pc:spChg chg="mod">
          <ac:chgData name="Martin Boam" userId="d74053f3-094e-4874-ba00-62f2ab693b3a" providerId="ADAL" clId="{2EDB8314-4035-449B-90F7-44B4569FBB3C}" dt="2026-05-06T10:11:37.693" v="6733"/>
          <ac:spMkLst>
            <pc:docMk/>
            <pc:sldMk cId="1980401717" sldId="291"/>
            <ac:spMk id="19" creationId="{4C92665A-EDF6-F7A9-9F27-0B10A4AAE033}"/>
          </ac:spMkLst>
        </pc:spChg>
        <pc:picChg chg="add mod">
          <ac:chgData name="Martin Boam" userId="d74053f3-094e-4874-ba00-62f2ab693b3a" providerId="ADAL" clId="{2EDB8314-4035-449B-90F7-44B4569FBB3C}" dt="2026-05-06T10:11:34.290" v="6732" actId="1076"/>
          <ac:picMkLst>
            <pc:docMk/>
            <pc:sldMk cId="1980401717" sldId="291"/>
            <ac:picMk id="3" creationId="{4FA033BE-2E73-DFF4-92FE-6330367432E4}"/>
          </ac:picMkLst>
        </pc:picChg>
      </pc:sldChg>
      <pc:sldChg chg="addSp modSp add mod">
        <pc:chgData name="Martin Boam" userId="d74053f3-094e-4874-ba00-62f2ab693b3a" providerId="ADAL" clId="{2EDB8314-4035-449B-90F7-44B4569FBB3C}" dt="2026-05-07T10:27:52.147" v="9837" actId="1076"/>
        <pc:sldMkLst>
          <pc:docMk/>
          <pc:sldMk cId="2865387178" sldId="291"/>
        </pc:sldMkLst>
        <pc:spChg chg="mod">
          <ac:chgData name="Martin Boam" userId="d74053f3-094e-4874-ba00-62f2ab693b3a" providerId="ADAL" clId="{2EDB8314-4035-449B-90F7-44B4569FBB3C}" dt="2026-05-07T09:36:46.901" v="9524" actId="313"/>
          <ac:spMkLst>
            <pc:docMk/>
            <pc:sldMk cId="2865387178" sldId="291"/>
            <ac:spMk id="4" creationId="{CD57A118-3836-07F0-064F-8BABA9BF1440}"/>
          </ac:spMkLst>
        </pc:spChg>
        <pc:spChg chg="add mod">
          <ac:chgData name="Martin Boam" userId="d74053f3-094e-4874-ba00-62f2ab693b3a" providerId="ADAL" clId="{2EDB8314-4035-449B-90F7-44B4569FBB3C}" dt="2026-05-07T10:27:52.147" v="9837" actId="1076"/>
          <ac:spMkLst>
            <pc:docMk/>
            <pc:sldMk cId="2865387178" sldId="291"/>
            <ac:spMk id="6" creationId="{215CFB2F-458E-7F76-98F6-FCE84DF2D616}"/>
          </ac:spMkLst>
        </pc:spChg>
        <pc:spChg chg="mod ord">
          <ac:chgData name="Martin Boam" userId="d74053f3-094e-4874-ba00-62f2ab693b3a" providerId="ADAL" clId="{2EDB8314-4035-449B-90F7-44B4569FBB3C}" dt="2026-05-06T13:51:46.397" v="7871"/>
          <ac:spMkLst>
            <pc:docMk/>
            <pc:sldMk cId="2865387178" sldId="291"/>
            <ac:spMk id="8" creationId="{B87B705A-7577-2FA2-6152-D1A8EBDA2DC3}"/>
          </ac:spMkLst>
        </pc:spChg>
        <pc:picChg chg="mod">
          <ac:chgData name="Martin Boam" userId="d74053f3-094e-4874-ba00-62f2ab693b3a" providerId="ADAL" clId="{2EDB8314-4035-449B-90F7-44B4569FBB3C}" dt="2026-05-06T15:10:47.246" v="7965" actId="14861"/>
          <ac:picMkLst>
            <pc:docMk/>
            <pc:sldMk cId="2865387178" sldId="291"/>
            <ac:picMk id="3" creationId="{4FA033BE-2E73-DFF4-92FE-6330367432E4}"/>
          </ac:picMkLst>
        </pc:picChg>
      </pc:sldChg>
      <pc:sldChg chg="addSp delSp modSp add mod modAnim modNotesTx">
        <pc:chgData name="Martin Boam" userId="d74053f3-094e-4874-ba00-62f2ab693b3a" providerId="ADAL" clId="{2EDB8314-4035-449B-90F7-44B4569FBB3C}" dt="2026-05-06T11:22:24.742" v="7502"/>
        <pc:sldMkLst>
          <pc:docMk/>
          <pc:sldMk cId="991997996" sldId="292"/>
        </pc:sldMkLst>
        <pc:spChg chg="mod">
          <ac:chgData name="Martin Boam" userId="d74053f3-094e-4874-ba00-62f2ab693b3a" providerId="ADAL" clId="{2EDB8314-4035-449B-90F7-44B4569FBB3C}" dt="2026-05-06T11:07:28.899" v="7266" actId="20577"/>
          <ac:spMkLst>
            <pc:docMk/>
            <pc:sldMk cId="991997996" sldId="292"/>
            <ac:spMk id="3" creationId="{7D4FD6EB-E803-C5D9-A7D7-487F788F541B}"/>
          </ac:spMkLst>
        </pc:spChg>
        <pc:spChg chg="add del mod">
          <ac:chgData name="Martin Boam" userId="d74053f3-094e-4874-ba00-62f2ab693b3a" providerId="ADAL" clId="{2EDB8314-4035-449B-90F7-44B4569FBB3C}" dt="2026-05-06T11:08:10.111" v="7307" actId="478"/>
          <ac:spMkLst>
            <pc:docMk/>
            <pc:sldMk cId="991997996" sldId="292"/>
            <ac:spMk id="5" creationId="{AE110B54-04F0-1627-01F5-77EB78009009}"/>
          </ac:spMkLst>
        </pc:spChg>
        <pc:spChg chg="add del mod">
          <ac:chgData name="Martin Boam" userId="d74053f3-094e-4874-ba00-62f2ab693b3a" providerId="ADAL" clId="{2EDB8314-4035-449B-90F7-44B4569FBB3C}" dt="2026-05-06T11:09:18.793" v="7338" actId="478"/>
          <ac:spMkLst>
            <pc:docMk/>
            <pc:sldMk cId="991997996" sldId="292"/>
            <ac:spMk id="7" creationId="{E56870BF-51B5-48E0-2F7F-E918B734E850}"/>
          </ac:spMkLst>
        </pc:spChg>
        <pc:spChg chg="add mod">
          <ac:chgData name="Martin Boam" userId="d74053f3-094e-4874-ba00-62f2ab693b3a" providerId="ADAL" clId="{2EDB8314-4035-449B-90F7-44B4569FBB3C}" dt="2026-05-06T11:08:29.177" v="7314" actId="1076"/>
          <ac:spMkLst>
            <pc:docMk/>
            <pc:sldMk cId="991997996" sldId="292"/>
            <ac:spMk id="8" creationId="{4BB9253B-993C-6F6A-0AD7-F19884256992}"/>
          </ac:spMkLst>
        </pc:spChg>
        <pc:spChg chg="mod">
          <ac:chgData name="Martin Boam" userId="d74053f3-094e-4874-ba00-62f2ab693b3a" providerId="ADAL" clId="{2EDB8314-4035-449B-90F7-44B4569FBB3C}" dt="2026-05-06T11:16:38.506" v="7375" actId="14100"/>
          <ac:spMkLst>
            <pc:docMk/>
            <pc:sldMk cId="991997996" sldId="292"/>
            <ac:spMk id="9" creationId="{E3884A28-BD2B-1203-8EC3-12F47EEA463C}"/>
          </ac:spMkLst>
        </pc:spChg>
        <pc:spChg chg="add mod">
          <ac:chgData name="Martin Boam" userId="d74053f3-094e-4874-ba00-62f2ab693b3a" providerId="ADAL" clId="{2EDB8314-4035-449B-90F7-44B4569FBB3C}" dt="2026-05-06T11:08:39.651" v="7320" actId="14100"/>
          <ac:spMkLst>
            <pc:docMk/>
            <pc:sldMk cId="991997996" sldId="292"/>
            <ac:spMk id="10" creationId="{F5438CAA-5782-D5B7-D749-647337E7CA91}"/>
          </ac:spMkLst>
        </pc:spChg>
        <pc:spChg chg="mod">
          <ac:chgData name="Martin Boam" userId="d74053f3-094e-4874-ba00-62f2ab693b3a" providerId="ADAL" clId="{2EDB8314-4035-449B-90F7-44B4569FBB3C}" dt="2026-05-06T11:09:41.886" v="7352" actId="20577"/>
          <ac:spMkLst>
            <pc:docMk/>
            <pc:sldMk cId="991997996" sldId="292"/>
            <ac:spMk id="11" creationId="{270D8281-7D4A-3BB7-EB57-BB122F0F557B}"/>
          </ac:spMkLst>
        </pc:spChg>
        <pc:spChg chg="add mod">
          <ac:chgData name="Martin Boam" userId="d74053f3-094e-4874-ba00-62f2ab693b3a" providerId="ADAL" clId="{2EDB8314-4035-449B-90F7-44B4569FBB3C}" dt="2026-05-06T11:09:02.212" v="7327" actId="1076"/>
          <ac:spMkLst>
            <pc:docMk/>
            <pc:sldMk cId="991997996" sldId="292"/>
            <ac:spMk id="12" creationId="{28003DA5-8662-8385-44FC-94845BD69494}"/>
          </ac:spMkLst>
        </pc:spChg>
        <pc:spChg chg="add mod">
          <ac:chgData name="Martin Boam" userId="d74053f3-094e-4874-ba00-62f2ab693b3a" providerId="ADAL" clId="{2EDB8314-4035-449B-90F7-44B4569FBB3C}" dt="2026-05-06T11:09:16.741" v="7337" actId="1036"/>
          <ac:spMkLst>
            <pc:docMk/>
            <pc:sldMk cId="991997996" sldId="292"/>
            <ac:spMk id="13" creationId="{AB9BE58C-C7C8-1461-5574-5F2A0DF032BC}"/>
          </ac:spMkLst>
        </pc:spChg>
        <pc:spChg chg="add del mod">
          <ac:chgData name="Martin Boam" userId="d74053f3-094e-4874-ba00-62f2ab693b3a" providerId="ADAL" clId="{2EDB8314-4035-449B-90F7-44B4569FBB3C}" dt="2026-05-06T11:13:42.035" v="7355" actId="478"/>
          <ac:spMkLst>
            <pc:docMk/>
            <pc:sldMk cId="991997996" sldId="292"/>
            <ac:spMk id="15" creationId="{40668EAA-F97A-F049-8793-C137A1E98A05}"/>
          </ac:spMkLst>
        </pc:spChg>
        <pc:spChg chg="mod">
          <ac:chgData name="Martin Boam" userId="d74053f3-094e-4874-ba00-62f2ab693b3a" providerId="ADAL" clId="{2EDB8314-4035-449B-90F7-44B4569FBB3C}" dt="2026-05-06T11:07:24.822" v="7263" actId="20577"/>
          <ac:spMkLst>
            <pc:docMk/>
            <pc:sldMk cId="991997996" sldId="292"/>
            <ac:spMk id="18" creationId="{EF45578B-9739-492D-C10A-F2AC690CC86A}"/>
          </ac:spMkLst>
        </pc:spChg>
        <pc:spChg chg="mod">
          <ac:chgData name="Martin Boam" userId="d74053f3-094e-4874-ba00-62f2ab693b3a" providerId="ADAL" clId="{2EDB8314-4035-449B-90F7-44B4569FBB3C}" dt="2026-05-06T11:22:24.742" v="7502"/>
          <ac:spMkLst>
            <pc:docMk/>
            <pc:sldMk cId="991997996" sldId="292"/>
            <ac:spMk id="19" creationId="{DB80FF9A-1898-041C-0376-0086F9791A67}"/>
          </ac:spMkLst>
        </pc:spChg>
        <pc:spChg chg="mod">
          <ac:chgData name="Martin Boam" userId="d74053f3-094e-4874-ba00-62f2ab693b3a" providerId="ADAL" clId="{2EDB8314-4035-449B-90F7-44B4569FBB3C}" dt="2026-05-06T11:22:24.742" v="7502"/>
          <ac:spMkLst>
            <pc:docMk/>
            <pc:sldMk cId="991997996" sldId="292"/>
            <ac:spMk id="20" creationId="{C9AEFD56-61B0-8F66-44C1-5CACA106A00A}"/>
          </ac:spMkLst>
        </pc:spChg>
        <pc:spChg chg="mod">
          <ac:chgData name="Martin Boam" userId="d74053f3-094e-4874-ba00-62f2ab693b3a" providerId="ADAL" clId="{2EDB8314-4035-449B-90F7-44B4569FBB3C}" dt="2026-05-06T11:08:44.728" v="7321" actId="14100"/>
          <ac:spMkLst>
            <pc:docMk/>
            <pc:sldMk cId="991997996" sldId="292"/>
            <ac:spMk id="28" creationId="{9E2C5FEC-E599-434C-2BE0-7863206EAEBD}"/>
          </ac:spMkLst>
        </pc:spChg>
        <pc:spChg chg="mod">
          <ac:chgData name="Martin Boam" userId="d74053f3-094e-4874-ba00-62f2ab693b3a" providerId="ADAL" clId="{2EDB8314-4035-449B-90F7-44B4569FBB3C}" dt="2026-05-06T11:07:59.359" v="7280"/>
          <ac:spMkLst>
            <pc:docMk/>
            <pc:sldMk cId="991997996" sldId="292"/>
            <ac:spMk id="35" creationId="{7B140766-98B6-ECA7-B51C-20D054D818CB}"/>
          </ac:spMkLst>
        </pc:spChg>
        <pc:spChg chg="mod">
          <ac:chgData name="Martin Boam" userId="d74053f3-094e-4874-ba00-62f2ab693b3a" providerId="ADAL" clId="{2EDB8314-4035-449B-90F7-44B4569FBB3C}" dt="2026-05-06T11:08:46.910" v="7322" actId="14100"/>
          <ac:spMkLst>
            <pc:docMk/>
            <pc:sldMk cId="991997996" sldId="292"/>
            <ac:spMk id="37" creationId="{B7599DD7-0EA6-D301-3DEE-C3BAB8C5E19B}"/>
          </ac:spMkLst>
        </pc:spChg>
        <pc:spChg chg="mod">
          <ac:chgData name="Martin Boam" userId="d74053f3-094e-4874-ba00-62f2ab693b3a" providerId="ADAL" clId="{2EDB8314-4035-449B-90F7-44B4569FBB3C}" dt="2026-05-06T11:07:46.495" v="7271"/>
          <ac:spMkLst>
            <pc:docMk/>
            <pc:sldMk cId="991997996" sldId="292"/>
            <ac:spMk id="38" creationId="{A87BEE03-06BC-D158-BBB1-0A4C0658CCD3}"/>
          </ac:spMkLst>
        </pc:spChg>
        <pc:spChg chg="mod">
          <ac:chgData name="Martin Boam" userId="d74053f3-094e-4874-ba00-62f2ab693b3a" providerId="ADAL" clId="{2EDB8314-4035-449B-90F7-44B4569FBB3C}" dt="2026-05-06T11:07:05.417" v="7248" actId="20577"/>
          <ac:spMkLst>
            <pc:docMk/>
            <pc:sldMk cId="991997996" sldId="292"/>
            <ac:spMk id="46" creationId="{D2D223C0-8D15-4A89-7176-337D71E2A3C7}"/>
          </ac:spMkLst>
        </pc:spChg>
        <pc:spChg chg="mod">
          <ac:chgData name="Martin Boam" userId="d74053f3-094e-4874-ba00-62f2ab693b3a" providerId="ADAL" clId="{2EDB8314-4035-449B-90F7-44B4569FBB3C}" dt="2026-05-06T11:09:27.009" v="7342" actId="403"/>
          <ac:spMkLst>
            <pc:docMk/>
            <pc:sldMk cId="991997996" sldId="292"/>
            <ac:spMk id="47" creationId="{BEC42A17-005E-E7F0-1511-01CD260784D0}"/>
          </ac:spMkLst>
        </pc:spChg>
        <pc:spChg chg="mod">
          <ac:chgData name="Martin Boam" userId="d74053f3-094e-4874-ba00-62f2ab693b3a" providerId="ADAL" clId="{2EDB8314-4035-449B-90F7-44B4569FBB3C}" dt="2026-05-06T11:08:50.611" v="7323" actId="14100"/>
          <ac:spMkLst>
            <pc:docMk/>
            <pc:sldMk cId="991997996" sldId="292"/>
            <ac:spMk id="74" creationId="{5BAC549B-CD55-5B9C-4D1D-8905D4B32CE4}"/>
          </ac:spMkLst>
        </pc:spChg>
        <pc:spChg chg="mod">
          <ac:chgData name="Martin Boam" userId="d74053f3-094e-4874-ba00-62f2ab693b3a" providerId="ADAL" clId="{2EDB8314-4035-449B-90F7-44B4569FBB3C}" dt="2026-05-06T11:08:19.918" v="7311"/>
          <ac:spMkLst>
            <pc:docMk/>
            <pc:sldMk cId="991997996" sldId="292"/>
            <ac:spMk id="75" creationId="{B9CE2591-EA5D-68C5-8D78-37139A02937C}"/>
          </ac:spMkLst>
        </pc:spChg>
        <pc:grpChg chg="add mod">
          <ac:chgData name="Martin Boam" userId="d74053f3-094e-4874-ba00-62f2ab693b3a" providerId="ADAL" clId="{2EDB8314-4035-449B-90F7-44B4569FBB3C}" dt="2026-05-06T11:22:24.742" v="7502"/>
          <ac:grpSpMkLst>
            <pc:docMk/>
            <pc:sldMk cId="991997996" sldId="292"/>
            <ac:grpSpMk id="17" creationId="{4A7553C4-8CFF-6BA6-F93D-3C2ED0D79C1C}"/>
          </ac:grpSpMkLst>
        </pc:grpChg>
        <pc:grpChg chg="del">
          <ac:chgData name="Martin Boam" userId="d74053f3-094e-4874-ba00-62f2ab693b3a" providerId="ADAL" clId="{2EDB8314-4035-449B-90F7-44B4569FBB3C}" dt="2026-05-06T11:22:24.587" v="7501" actId="478"/>
          <ac:grpSpMkLst>
            <pc:docMk/>
            <pc:sldMk cId="991997996" sldId="292"/>
            <ac:grpSpMk id="96" creationId="{4F7EB541-BBCE-ED54-8890-BFBA0EEAEBAB}"/>
          </ac:grpSpMkLst>
        </pc:grpChg>
      </pc:sldChg>
      <pc:sldChg chg="add del">
        <pc:chgData name="Martin Boam" userId="d74053f3-094e-4874-ba00-62f2ab693b3a" providerId="ADAL" clId="{2EDB8314-4035-449B-90F7-44B4569FBB3C}" dt="2026-05-06T10:11:57.504" v="6739" actId="47"/>
        <pc:sldMkLst>
          <pc:docMk/>
          <pc:sldMk cId="1122889082" sldId="292"/>
        </pc:sldMkLst>
      </pc:sldChg>
      <pc:sldChg chg="addSp delSp modSp add mod modNotesTx">
        <pc:chgData name="Martin Boam" userId="d74053f3-094e-4874-ba00-62f2ab693b3a" providerId="ADAL" clId="{2EDB8314-4035-449B-90F7-44B4569FBB3C}" dt="2026-05-07T09:57:22.515" v="9708" actId="20577"/>
        <pc:sldMkLst>
          <pc:docMk/>
          <pc:sldMk cId="1953099142" sldId="293"/>
        </pc:sldMkLst>
        <pc:spChg chg="mod">
          <ac:chgData name="Martin Boam" userId="d74053f3-094e-4874-ba00-62f2ab693b3a" providerId="ADAL" clId="{2EDB8314-4035-449B-90F7-44B4569FBB3C}" dt="2026-05-06T11:28:18.255" v="7600"/>
          <ac:spMkLst>
            <pc:docMk/>
            <pc:sldMk cId="1953099142" sldId="293"/>
            <ac:spMk id="2" creationId="{B2466671-DFF7-E595-1EB3-0CB64BDBD254}"/>
          </ac:spMkLst>
        </pc:spChg>
        <pc:spChg chg="mod">
          <ac:chgData name="Martin Boam" userId="d74053f3-094e-4874-ba00-62f2ab693b3a" providerId="ADAL" clId="{2EDB8314-4035-449B-90F7-44B4569FBB3C}" dt="2026-05-07T09:57:22.515" v="9708" actId="20577"/>
          <ac:spMkLst>
            <pc:docMk/>
            <pc:sldMk cId="1953099142" sldId="293"/>
            <ac:spMk id="4" creationId="{382B99DE-F71B-5A03-9556-40C8B0391606}"/>
          </ac:spMkLst>
        </pc:spChg>
        <pc:spChg chg="mod">
          <ac:chgData name="Martin Boam" userId="d74053f3-094e-4874-ba00-62f2ab693b3a" providerId="ADAL" clId="{2EDB8314-4035-449B-90F7-44B4569FBB3C}" dt="2026-05-07T09:57:10.076" v="9705" actId="1076"/>
          <ac:spMkLst>
            <pc:docMk/>
            <pc:sldMk cId="1953099142" sldId="293"/>
            <ac:spMk id="8" creationId="{7F5FE9BC-AE90-A415-F8B7-539D679E5022}"/>
          </ac:spMkLst>
        </pc:spChg>
        <pc:spChg chg="del">
          <ac:chgData name="Martin Boam" userId="d74053f3-094e-4874-ba00-62f2ab693b3a" providerId="ADAL" clId="{2EDB8314-4035-449B-90F7-44B4569FBB3C}" dt="2026-05-06T11:26:37.243" v="7575" actId="478"/>
          <ac:spMkLst>
            <pc:docMk/>
            <pc:sldMk cId="1953099142" sldId="293"/>
            <ac:spMk id="12" creationId="{CB50EB3B-1C7B-510F-87D5-EA8CB545C758}"/>
          </ac:spMkLst>
        </pc:spChg>
        <pc:spChg chg="del">
          <ac:chgData name="Martin Boam" userId="d74053f3-094e-4874-ba00-62f2ab693b3a" providerId="ADAL" clId="{2EDB8314-4035-449B-90F7-44B4569FBB3C}" dt="2026-05-06T11:25:28.338" v="7563" actId="478"/>
          <ac:spMkLst>
            <pc:docMk/>
            <pc:sldMk cId="1953099142" sldId="293"/>
            <ac:spMk id="14" creationId="{F355E98E-326B-B2F5-F13C-B3A5D68881C6}"/>
          </ac:spMkLst>
        </pc:spChg>
        <pc:spChg chg="mod">
          <ac:chgData name="Martin Boam" userId="d74053f3-094e-4874-ba00-62f2ab693b3a" providerId="ADAL" clId="{2EDB8314-4035-449B-90F7-44B4569FBB3C}" dt="2026-05-06T11:30:12.877" v="7608" actId="14100"/>
          <ac:spMkLst>
            <pc:docMk/>
            <pc:sldMk cId="1953099142" sldId="293"/>
            <ac:spMk id="18" creationId="{E9907A8B-C75A-71EA-7C3B-C33FEC3CC52F}"/>
          </ac:spMkLst>
        </pc:spChg>
        <pc:spChg chg="mod">
          <ac:chgData name="Martin Boam" userId="d74053f3-094e-4874-ba00-62f2ab693b3a" providerId="ADAL" clId="{2EDB8314-4035-449B-90F7-44B4569FBB3C}" dt="2026-05-06T11:30:19.973" v="7611" actId="1076"/>
          <ac:spMkLst>
            <pc:docMk/>
            <pc:sldMk cId="1953099142" sldId="293"/>
            <ac:spMk id="19" creationId="{20E66BA8-B44C-872B-DEA3-8F159F8C764A}"/>
          </ac:spMkLst>
        </pc:spChg>
        <pc:picChg chg="add del mod">
          <ac:chgData name="Martin Boam" userId="d74053f3-094e-4874-ba00-62f2ab693b3a" providerId="ADAL" clId="{2EDB8314-4035-449B-90F7-44B4569FBB3C}" dt="2026-05-06T11:27:05.198" v="7582" actId="478"/>
          <ac:picMkLst>
            <pc:docMk/>
            <pc:sldMk cId="1953099142" sldId="293"/>
            <ac:picMk id="3" creationId="{2EFA9230-6C70-8893-1201-E24A0C44ADFC}"/>
          </ac:picMkLst>
        </pc:picChg>
        <pc:picChg chg="add mod">
          <ac:chgData name="Martin Boam" userId="d74053f3-094e-4874-ba00-62f2ab693b3a" providerId="ADAL" clId="{2EDB8314-4035-449B-90F7-44B4569FBB3C}" dt="2026-05-06T15:09:46.165" v="7952" actId="14861"/>
          <ac:picMkLst>
            <pc:docMk/>
            <pc:sldMk cId="1953099142" sldId="293"/>
            <ac:picMk id="5" creationId="{C9947966-20E0-A769-7B4F-4C368DF275F8}"/>
          </ac:picMkLst>
        </pc:picChg>
        <pc:picChg chg="del">
          <ac:chgData name="Martin Boam" userId="d74053f3-094e-4874-ba00-62f2ab693b3a" providerId="ADAL" clId="{2EDB8314-4035-449B-90F7-44B4569FBB3C}" dt="2026-05-06T11:25:18.285" v="7559" actId="478"/>
          <ac:picMkLst>
            <pc:docMk/>
            <pc:sldMk cId="1953099142" sldId="293"/>
            <ac:picMk id="7" creationId="{267D6C99-EB2C-11A6-2E9F-C7EBC023CF6C}"/>
          </ac:picMkLst>
        </pc:picChg>
      </pc:sldChg>
      <pc:sldChg chg="add del">
        <pc:chgData name="Martin Boam" userId="d74053f3-094e-4874-ba00-62f2ab693b3a" providerId="ADAL" clId="{2EDB8314-4035-449B-90F7-44B4569FBB3C}" dt="2026-05-06T11:04:31.710" v="7178"/>
        <pc:sldMkLst>
          <pc:docMk/>
          <pc:sldMk cId="3917014397" sldId="293"/>
        </pc:sldMkLst>
      </pc:sldChg>
      <pc:sldChg chg="addSp delSp modSp add mod modNotesTx">
        <pc:chgData name="Martin Boam" userId="d74053f3-094e-4874-ba00-62f2ab693b3a" providerId="ADAL" clId="{2EDB8314-4035-449B-90F7-44B4569FBB3C}" dt="2026-05-07T09:57:29.239" v="9712" actId="20577"/>
        <pc:sldMkLst>
          <pc:docMk/>
          <pc:sldMk cId="2683428125" sldId="294"/>
        </pc:sldMkLst>
        <pc:spChg chg="mod">
          <ac:chgData name="Martin Boam" userId="d74053f3-094e-4874-ba00-62f2ab693b3a" providerId="ADAL" clId="{2EDB8314-4035-449B-90F7-44B4569FBB3C}" dt="2026-05-06T11:30:43.947" v="7614"/>
          <ac:spMkLst>
            <pc:docMk/>
            <pc:sldMk cId="2683428125" sldId="294"/>
            <ac:spMk id="2" creationId="{7B54408E-C1F1-DE51-C644-ECFBC8770B18}"/>
          </ac:spMkLst>
        </pc:spChg>
        <pc:spChg chg="mod">
          <ac:chgData name="Martin Boam" userId="d74053f3-094e-4874-ba00-62f2ab693b3a" providerId="ADAL" clId="{2EDB8314-4035-449B-90F7-44B4569FBB3C}" dt="2026-05-07T09:57:29.239" v="9712" actId="20577"/>
          <ac:spMkLst>
            <pc:docMk/>
            <pc:sldMk cId="2683428125" sldId="294"/>
            <ac:spMk id="4" creationId="{4E910E0E-A260-DE02-5F7A-6C17E340F348}"/>
          </ac:spMkLst>
        </pc:spChg>
        <pc:spChg chg="add mod ord">
          <ac:chgData name="Martin Boam" userId="d74053f3-094e-4874-ba00-62f2ab693b3a" providerId="ADAL" clId="{2EDB8314-4035-449B-90F7-44B4569FBB3C}" dt="2026-05-06T15:10:03.832" v="7957" actId="1076"/>
          <ac:spMkLst>
            <pc:docMk/>
            <pc:sldMk cId="2683428125" sldId="294"/>
            <ac:spMk id="6" creationId="{36C8EB9A-FDE1-43A0-3CAE-45C7F9A6A554}"/>
          </ac:spMkLst>
        </pc:spChg>
        <pc:spChg chg="del">
          <ac:chgData name="Martin Boam" userId="d74053f3-094e-4874-ba00-62f2ab693b3a" providerId="ADAL" clId="{2EDB8314-4035-449B-90F7-44B4569FBB3C}" dt="2026-05-06T11:31:43.904" v="7637" actId="478"/>
          <ac:spMkLst>
            <pc:docMk/>
            <pc:sldMk cId="2683428125" sldId="294"/>
            <ac:spMk id="8" creationId="{8CE2249C-7F9C-5F7E-9BFB-FE43C5045FDB}"/>
          </ac:spMkLst>
        </pc:spChg>
        <pc:spChg chg="mod">
          <ac:chgData name="Martin Boam" userId="d74053f3-094e-4874-ba00-62f2ab693b3a" providerId="ADAL" clId="{2EDB8314-4035-449B-90F7-44B4569FBB3C}" dt="2026-05-06T15:10:05.832" v="7958" actId="14100"/>
          <ac:spMkLst>
            <pc:docMk/>
            <pc:sldMk cId="2683428125" sldId="294"/>
            <ac:spMk id="18" creationId="{3AF1B33E-8498-8A8F-7315-77CD2DE06A80}"/>
          </ac:spMkLst>
        </pc:spChg>
        <pc:spChg chg="mod">
          <ac:chgData name="Martin Boam" userId="d74053f3-094e-4874-ba00-62f2ab693b3a" providerId="ADAL" clId="{2EDB8314-4035-449B-90F7-44B4569FBB3C}" dt="2026-05-06T15:09:56.751" v="7955" actId="1076"/>
          <ac:spMkLst>
            <pc:docMk/>
            <pc:sldMk cId="2683428125" sldId="294"/>
            <ac:spMk id="19" creationId="{C300E0BE-46BB-FAD8-903D-3FE7234259B6}"/>
          </ac:spMkLst>
        </pc:spChg>
        <pc:picChg chg="del">
          <ac:chgData name="Martin Boam" userId="d74053f3-094e-4874-ba00-62f2ab693b3a" providerId="ADAL" clId="{2EDB8314-4035-449B-90F7-44B4569FBB3C}" dt="2026-05-06T11:30:46.997" v="7616" actId="478"/>
          <ac:picMkLst>
            <pc:docMk/>
            <pc:sldMk cId="2683428125" sldId="294"/>
            <ac:picMk id="5" creationId="{AAB375FC-77D2-698E-23FB-D41DDD2B6B59}"/>
          </ac:picMkLst>
        </pc:picChg>
        <pc:picChg chg="add del mod">
          <ac:chgData name="Martin Boam" userId="d74053f3-094e-4874-ba00-62f2ab693b3a" providerId="ADAL" clId="{2EDB8314-4035-449B-90F7-44B4569FBB3C}" dt="2026-05-06T11:34:30.642" v="7647" actId="478"/>
          <ac:picMkLst>
            <pc:docMk/>
            <pc:sldMk cId="2683428125" sldId="294"/>
            <ac:picMk id="9" creationId="{12A085D1-6AE5-63CD-3B0D-789D49D190CD}"/>
          </ac:picMkLst>
        </pc:picChg>
        <pc:picChg chg="add mod modCrop">
          <ac:chgData name="Martin Boam" userId="d74053f3-094e-4874-ba00-62f2ab693b3a" providerId="ADAL" clId="{2EDB8314-4035-449B-90F7-44B4569FBB3C}" dt="2026-05-06T15:09:54.151" v="7954" actId="1076"/>
          <ac:picMkLst>
            <pc:docMk/>
            <pc:sldMk cId="2683428125" sldId="294"/>
            <ac:picMk id="11" creationId="{EE1B17B0-953E-04CB-EEA2-C29225260157}"/>
          </ac:picMkLst>
        </pc:picChg>
      </pc:sldChg>
      <pc:sldChg chg="modSp add mod modShow modNotesTx">
        <pc:chgData name="Martin Boam" userId="d74053f3-094e-4874-ba00-62f2ab693b3a" providerId="ADAL" clId="{2EDB8314-4035-449B-90F7-44B4569FBB3C}" dt="2026-05-07T09:36:29.333" v="9520" actId="2"/>
        <pc:sldMkLst>
          <pc:docMk/>
          <pc:sldMk cId="2606728305" sldId="295"/>
        </pc:sldMkLst>
        <pc:spChg chg="mod">
          <ac:chgData name="Martin Boam" userId="d74053f3-094e-4874-ba00-62f2ab693b3a" providerId="ADAL" clId="{2EDB8314-4035-449B-90F7-44B4569FBB3C}" dt="2026-05-06T11:37:49.880" v="7667" actId="1076"/>
          <ac:spMkLst>
            <pc:docMk/>
            <pc:sldMk cId="2606728305" sldId="295"/>
            <ac:spMk id="2" creationId="{AD53269F-C425-4652-36DF-0BD3ECEB6E5B}"/>
          </ac:spMkLst>
        </pc:spChg>
        <pc:spChg chg="mod">
          <ac:chgData name="Martin Boam" userId="d74053f3-094e-4874-ba00-62f2ab693b3a" providerId="ADAL" clId="{2EDB8314-4035-449B-90F7-44B4569FBB3C}" dt="2026-05-07T09:36:27.418" v="9519" actId="2"/>
          <ac:spMkLst>
            <pc:docMk/>
            <pc:sldMk cId="2606728305" sldId="295"/>
            <ac:spMk id="5" creationId="{1D4AAC31-4F41-8EA9-134E-12CC6CBBC3E0}"/>
          </ac:spMkLst>
        </pc:spChg>
      </pc:sldChg>
      <pc:sldChg chg="del">
        <pc:chgData name="Martin Boam" userId="d74053f3-094e-4874-ba00-62f2ab693b3a" providerId="ADAL" clId="{2EDB8314-4035-449B-90F7-44B4569FBB3C}" dt="2026-05-06T10:20:36.220" v="6920" actId="47"/>
        <pc:sldMkLst>
          <pc:docMk/>
          <pc:sldMk cId="314844655" sldId="296"/>
        </pc:sldMkLst>
      </pc:sldChg>
      <pc:sldChg chg="modSp add mod">
        <pc:chgData name="Martin Boam" userId="d74053f3-094e-4874-ba00-62f2ab693b3a" providerId="ADAL" clId="{2EDB8314-4035-449B-90F7-44B4569FBB3C}" dt="2026-05-06T17:47:50.292" v="8941" actId="207"/>
        <pc:sldMkLst>
          <pc:docMk/>
          <pc:sldMk cId="767627364" sldId="296"/>
        </pc:sldMkLst>
        <pc:spChg chg="mod">
          <ac:chgData name="Martin Boam" userId="d74053f3-094e-4874-ba00-62f2ab693b3a" providerId="ADAL" clId="{2EDB8314-4035-449B-90F7-44B4569FBB3C}" dt="2026-05-06T17:41:53.920" v="8906" actId="114"/>
          <ac:spMkLst>
            <pc:docMk/>
            <pc:sldMk cId="767627364" sldId="296"/>
            <ac:spMk id="2" creationId="{5CEB39E5-BFE8-73DA-14F5-9F1221C7FA7F}"/>
          </ac:spMkLst>
        </pc:spChg>
        <pc:spChg chg="mod">
          <ac:chgData name="Martin Boam" userId="d74053f3-094e-4874-ba00-62f2ab693b3a" providerId="ADAL" clId="{2EDB8314-4035-449B-90F7-44B4569FBB3C}" dt="2026-05-06T17:41:49.893" v="8905" actId="14100"/>
          <ac:spMkLst>
            <pc:docMk/>
            <pc:sldMk cId="767627364" sldId="296"/>
            <ac:spMk id="3" creationId="{379601B0-2D2F-F448-BE8D-5920B3727F02}"/>
          </ac:spMkLst>
        </pc:spChg>
        <pc:spChg chg="mod">
          <ac:chgData name="Martin Boam" userId="d74053f3-094e-4874-ba00-62f2ab693b3a" providerId="ADAL" clId="{2EDB8314-4035-449B-90F7-44B4569FBB3C}" dt="2026-05-06T17:47:50.292" v="8941" actId="207"/>
          <ac:spMkLst>
            <pc:docMk/>
            <pc:sldMk cId="767627364" sldId="296"/>
            <ac:spMk id="5" creationId="{42F9F160-2F6B-7CDF-9206-0A0758EED567}"/>
          </ac:spMkLst>
        </pc:spChg>
        <pc:spChg chg="mod">
          <ac:chgData name="Martin Boam" userId="d74053f3-094e-4874-ba00-62f2ab693b3a" providerId="ADAL" clId="{2EDB8314-4035-449B-90F7-44B4569FBB3C}" dt="2026-05-06T17:41:47.871" v="8904" actId="14100"/>
          <ac:spMkLst>
            <pc:docMk/>
            <pc:sldMk cId="767627364" sldId="296"/>
            <ac:spMk id="7" creationId="{DF6AD574-3D7C-9BC0-E48F-C2CB37575F44}"/>
          </ac:spMkLst>
        </pc:spChg>
        <pc:spChg chg="mod">
          <ac:chgData name="Martin Boam" userId="d74053f3-094e-4874-ba00-62f2ab693b3a" providerId="ADAL" clId="{2EDB8314-4035-449B-90F7-44B4569FBB3C}" dt="2026-05-06T17:41:37.188" v="8900" actId="14100"/>
          <ac:spMkLst>
            <pc:docMk/>
            <pc:sldMk cId="767627364" sldId="296"/>
            <ac:spMk id="18" creationId="{39D52901-23F0-CA0A-073F-F55753C888C7}"/>
          </ac:spMkLst>
        </pc:spChg>
        <pc:spChg chg="mod">
          <ac:chgData name="Martin Boam" userId="d74053f3-094e-4874-ba00-62f2ab693b3a" providerId="ADAL" clId="{2EDB8314-4035-449B-90F7-44B4569FBB3C}" dt="2026-05-06T17:41:40.798" v="8901" actId="1076"/>
          <ac:spMkLst>
            <pc:docMk/>
            <pc:sldMk cId="767627364" sldId="296"/>
            <ac:spMk id="19" creationId="{4F544B8A-B712-FF12-7A2F-B5C726AAD1C9}"/>
          </ac:spMkLst>
        </pc:spChg>
      </pc:sldChg>
      <pc:sldChg chg="del">
        <pc:chgData name="Martin Boam" userId="d74053f3-094e-4874-ba00-62f2ab693b3a" providerId="ADAL" clId="{2EDB8314-4035-449B-90F7-44B4569FBB3C}" dt="2026-05-06T10:20:36.220" v="6920" actId="47"/>
        <pc:sldMkLst>
          <pc:docMk/>
          <pc:sldMk cId="641405905" sldId="297"/>
        </pc:sldMkLst>
      </pc:sldChg>
      <pc:sldChg chg="addSp delSp modSp add mod">
        <pc:chgData name="Martin Boam" userId="d74053f3-094e-4874-ba00-62f2ab693b3a" providerId="ADAL" clId="{2EDB8314-4035-449B-90F7-44B4569FBB3C}" dt="2026-05-07T10:20:31.328" v="9786" actId="962"/>
        <pc:sldMkLst>
          <pc:docMk/>
          <pc:sldMk cId="1982540514" sldId="297"/>
        </pc:sldMkLst>
        <pc:spChg chg="mod">
          <ac:chgData name="Martin Boam" userId="d74053f3-094e-4874-ba00-62f2ab693b3a" providerId="ADAL" clId="{2EDB8314-4035-449B-90F7-44B4569FBB3C}" dt="2026-05-07T10:02:19.979" v="9762" actId="14100"/>
          <ac:spMkLst>
            <pc:docMk/>
            <pc:sldMk cId="1982540514" sldId="297"/>
            <ac:spMk id="4" creationId="{B9D310B4-2084-AB26-FBC8-61FABAEFDE0F}"/>
          </ac:spMkLst>
        </pc:spChg>
        <pc:spChg chg="del mod">
          <ac:chgData name="Martin Boam" userId="d74053f3-094e-4874-ba00-62f2ab693b3a" providerId="ADAL" clId="{2EDB8314-4035-449B-90F7-44B4569FBB3C}" dt="2026-05-07T10:01:11.070" v="9738" actId="478"/>
          <ac:spMkLst>
            <pc:docMk/>
            <pc:sldMk cId="1982540514" sldId="297"/>
            <ac:spMk id="5" creationId="{79617C10-A1C0-EF2C-8DB4-B96DA1B758FC}"/>
          </ac:spMkLst>
        </pc:spChg>
        <pc:spChg chg="mod">
          <ac:chgData name="Martin Boam" userId="d74053f3-094e-4874-ba00-62f2ab693b3a" providerId="ADAL" clId="{2EDB8314-4035-449B-90F7-44B4569FBB3C}" dt="2026-05-07T10:20:31.328" v="9786" actId="962"/>
          <ac:spMkLst>
            <pc:docMk/>
            <pc:sldMk cId="1982540514" sldId="297"/>
            <ac:spMk id="6" creationId="{FB5CE80B-672A-79D2-8243-3F946473D29A}"/>
          </ac:spMkLst>
        </pc:spChg>
        <pc:spChg chg="add del mod">
          <ac:chgData name="Martin Boam" userId="d74053f3-094e-4874-ba00-62f2ab693b3a" providerId="ADAL" clId="{2EDB8314-4035-449B-90F7-44B4569FBB3C}" dt="2026-05-07T10:01:21.147" v="9741" actId="478"/>
          <ac:spMkLst>
            <pc:docMk/>
            <pc:sldMk cId="1982540514" sldId="297"/>
            <ac:spMk id="9" creationId="{24A6015F-8B84-B581-AB3E-43A810C8D472}"/>
          </ac:spMkLst>
        </pc:spChg>
        <pc:spChg chg="add del mod">
          <ac:chgData name="Martin Boam" userId="d74053f3-094e-4874-ba00-62f2ab693b3a" providerId="ADAL" clId="{2EDB8314-4035-449B-90F7-44B4569FBB3C}" dt="2026-05-07T10:01:28.428" v="9744" actId="478"/>
          <ac:spMkLst>
            <pc:docMk/>
            <pc:sldMk cId="1982540514" sldId="297"/>
            <ac:spMk id="11" creationId="{0D1B945B-8F47-6DC7-CA8C-B92E0FEC65B3}"/>
          </ac:spMkLst>
        </pc:spChg>
        <pc:spChg chg="add del mod">
          <ac:chgData name="Martin Boam" userId="d74053f3-094e-4874-ba00-62f2ab693b3a" providerId="ADAL" clId="{2EDB8314-4035-449B-90F7-44B4569FBB3C}" dt="2026-05-07T10:01:36.463" v="9747" actId="478"/>
          <ac:spMkLst>
            <pc:docMk/>
            <pc:sldMk cId="1982540514" sldId="297"/>
            <ac:spMk id="13" creationId="{146A270B-DA17-9B4B-8359-BCEBFE426E17}"/>
          </ac:spMkLst>
        </pc:spChg>
        <pc:spChg chg="add mod">
          <ac:chgData name="Martin Boam" userId="d74053f3-094e-4874-ba00-62f2ab693b3a" providerId="ADAL" clId="{2EDB8314-4035-449B-90F7-44B4569FBB3C}" dt="2026-05-07T10:02:11.484" v="9760" actId="108"/>
          <ac:spMkLst>
            <pc:docMk/>
            <pc:sldMk cId="1982540514" sldId="297"/>
            <ac:spMk id="15" creationId="{EA09B29F-4C08-8879-E38F-DEF676141D83}"/>
          </ac:spMkLst>
        </pc:spChg>
      </pc:sldChg>
      <pc:sldChg chg="del">
        <pc:chgData name="Martin Boam" userId="d74053f3-094e-4874-ba00-62f2ab693b3a" providerId="ADAL" clId="{2EDB8314-4035-449B-90F7-44B4569FBB3C}" dt="2026-05-06T10:20:36.220" v="6920" actId="47"/>
        <pc:sldMkLst>
          <pc:docMk/>
          <pc:sldMk cId="2141854490" sldId="298"/>
        </pc:sldMkLst>
      </pc:sldChg>
      <pc:sldChg chg="addSp delSp modSp add mod">
        <pc:chgData name="Martin Boam" userId="d74053f3-094e-4874-ba00-62f2ab693b3a" providerId="ADAL" clId="{2EDB8314-4035-449B-90F7-44B4569FBB3C}" dt="2026-05-06T17:49:41.897" v="8966" actId="962"/>
        <pc:sldMkLst>
          <pc:docMk/>
          <pc:sldMk cId="3993877378" sldId="298"/>
        </pc:sldMkLst>
        <pc:spChg chg="mod">
          <ac:chgData name="Martin Boam" userId="d74053f3-094e-4874-ba00-62f2ab693b3a" providerId="ADAL" clId="{2EDB8314-4035-449B-90F7-44B4569FBB3C}" dt="2026-05-06T17:23:32.656" v="8675" actId="14100"/>
          <ac:spMkLst>
            <pc:docMk/>
            <pc:sldMk cId="3993877378" sldId="298"/>
            <ac:spMk id="2" creationId="{2387E771-8741-0F97-B5CE-1DCBB6666DBF}"/>
          </ac:spMkLst>
        </pc:spChg>
        <pc:spChg chg="mod">
          <ac:chgData name="Martin Boam" userId="d74053f3-094e-4874-ba00-62f2ab693b3a" providerId="ADAL" clId="{2EDB8314-4035-449B-90F7-44B4569FBB3C}" dt="2026-05-06T16:48:52.680" v="8387" actId="313"/>
          <ac:spMkLst>
            <pc:docMk/>
            <pc:sldMk cId="3993877378" sldId="298"/>
            <ac:spMk id="4" creationId="{C383AE57-0205-B207-01E4-F0382D0A0F2F}"/>
          </ac:spMkLst>
        </pc:spChg>
        <pc:spChg chg="add del">
          <ac:chgData name="Martin Boam" userId="d74053f3-094e-4874-ba00-62f2ab693b3a" providerId="ADAL" clId="{2EDB8314-4035-449B-90F7-44B4569FBB3C}" dt="2026-05-06T16:41:36.529" v="8265" actId="478"/>
          <ac:spMkLst>
            <pc:docMk/>
            <pc:sldMk cId="3993877378" sldId="298"/>
            <ac:spMk id="6" creationId="{B1341C9C-7922-0B7C-F0B6-453AA3674577}"/>
          </ac:spMkLst>
        </pc:spChg>
        <pc:spChg chg="mod">
          <ac:chgData name="Martin Boam" userId="d74053f3-094e-4874-ba00-62f2ab693b3a" providerId="ADAL" clId="{2EDB8314-4035-449B-90F7-44B4569FBB3C}" dt="2026-05-06T16:43:35.640" v="8312" actId="207"/>
          <ac:spMkLst>
            <pc:docMk/>
            <pc:sldMk cId="3993877378" sldId="298"/>
            <ac:spMk id="9" creationId="{918C4E08-A27E-64FA-0884-383106809E28}"/>
          </ac:spMkLst>
        </pc:spChg>
        <pc:spChg chg="add mod">
          <ac:chgData name="Martin Boam" userId="d74053f3-094e-4874-ba00-62f2ab693b3a" providerId="ADAL" clId="{2EDB8314-4035-449B-90F7-44B4569FBB3C}" dt="2026-05-06T17:48:06.437" v="8948" actId="207"/>
          <ac:spMkLst>
            <pc:docMk/>
            <pc:sldMk cId="3993877378" sldId="298"/>
            <ac:spMk id="10" creationId="{BDCD59B8-211D-7148-359C-2A0DA310D71B}"/>
          </ac:spMkLst>
        </pc:spChg>
        <pc:spChg chg="add mod">
          <ac:chgData name="Martin Boam" userId="d74053f3-094e-4874-ba00-62f2ab693b3a" providerId="ADAL" clId="{2EDB8314-4035-449B-90F7-44B4569FBB3C}" dt="2026-05-06T17:23:51.801" v="8713" actId="14100"/>
          <ac:spMkLst>
            <pc:docMk/>
            <pc:sldMk cId="3993877378" sldId="298"/>
            <ac:spMk id="12" creationId="{274B28C5-C343-CAE8-26EC-B5A117A668ED}"/>
          </ac:spMkLst>
        </pc:spChg>
        <pc:spChg chg="add mod">
          <ac:chgData name="Martin Boam" userId="d74053f3-094e-4874-ba00-62f2ab693b3a" providerId="ADAL" clId="{2EDB8314-4035-449B-90F7-44B4569FBB3C}" dt="2026-05-06T17:49:41.897" v="8966" actId="962"/>
          <ac:spMkLst>
            <pc:docMk/>
            <pc:sldMk cId="3993877378" sldId="298"/>
            <ac:spMk id="14" creationId="{0627BF8A-E7BC-4E1C-E839-29062433B86B}"/>
          </ac:spMkLst>
        </pc:spChg>
        <pc:spChg chg="mod">
          <ac:chgData name="Martin Boam" userId="d74053f3-094e-4874-ba00-62f2ab693b3a" providerId="ADAL" clId="{2EDB8314-4035-449B-90F7-44B4569FBB3C}" dt="2026-05-06T16:43:14.083" v="8308" actId="14100"/>
          <ac:spMkLst>
            <pc:docMk/>
            <pc:sldMk cId="3993877378" sldId="298"/>
            <ac:spMk id="18" creationId="{B20FE856-FDD8-0B4E-09C7-8BECA4011F39}"/>
          </ac:spMkLst>
        </pc:spChg>
        <pc:spChg chg="mod">
          <ac:chgData name="Martin Boam" userId="d74053f3-094e-4874-ba00-62f2ab693b3a" providerId="ADAL" clId="{2EDB8314-4035-449B-90F7-44B4569FBB3C}" dt="2026-05-06T16:42:56.340" v="8304" actId="20577"/>
          <ac:spMkLst>
            <pc:docMk/>
            <pc:sldMk cId="3993877378" sldId="298"/>
            <ac:spMk id="19" creationId="{9DA74D07-2457-A0BE-A495-71490E524B4A}"/>
          </ac:spMkLst>
        </pc:spChg>
        <pc:picChg chg="del">
          <ac:chgData name="Martin Boam" userId="d74053f3-094e-4874-ba00-62f2ab693b3a" providerId="ADAL" clId="{2EDB8314-4035-449B-90F7-44B4569FBB3C}" dt="2026-05-06T16:39:17.003" v="8235" actId="478"/>
          <ac:picMkLst>
            <pc:docMk/>
            <pc:sldMk cId="3993877378" sldId="298"/>
            <ac:picMk id="3" creationId="{8EBE1236-595F-B912-A4E6-C03F12B90511}"/>
          </ac:picMkLst>
        </pc:picChg>
        <pc:picChg chg="add mod">
          <ac:chgData name="Martin Boam" userId="d74053f3-094e-4874-ba00-62f2ab693b3a" providerId="ADAL" clId="{2EDB8314-4035-449B-90F7-44B4569FBB3C}" dt="2026-05-06T17:29:57.810" v="8751" actId="14861"/>
          <ac:picMkLst>
            <pc:docMk/>
            <pc:sldMk cId="3993877378" sldId="298"/>
            <ac:picMk id="7" creationId="{84DCFE17-3E5C-CA0A-5E37-AC32BE372CB1}"/>
          </ac:picMkLst>
        </pc:picChg>
      </pc:sldChg>
      <pc:sldChg chg="addSp delSp modSp add mod modMedia modAnim">
        <pc:chgData name="Martin Boam" userId="d74053f3-094e-4874-ba00-62f2ab693b3a" providerId="ADAL" clId="{2EDB8314-4035-449B-90F7-44B4569FBB3C}" dt="2026-05-06T17:49:55.926" v="8968"/>
        <pc:sldMkLst>
          <pc:docMk/>
          <pc:sldMk cId="2266183699" sldId="299"/>
        </pc:sldMkLst>
        <pc:spChg chg="mod">
          <ac:chgData name="Martin Boam" userId="d74053f3-094e-4874-ba00-62f2ab693b3a" providerId="ADAL" clId="{2EDB8314-4035-449B-90F7-44B4569FBB3C}" dt="2026-05-06T16:43:46.754" v="8314"/>
          <ac:spMkLst>
            <pc:docMk/>
            <pc:sldMk cId="2266183699" sldId="299"/>
            <ac:spMk id="2" creationId="{9CAE568C-0420-4022-B729-0665956F57C1}"/>
          </ac:spMkLst>
        </pc:spChg>
        <pc:spChg chg="mod">
          <ac:chgData name="Martin Boam" userId="d74053f3-094e-4874-ba00-62f2ab693b3a" providerId="ADAL" clId="{2EDB8314-4035-449B-90F7-44B4569FBB3C}" dt="2026-05-06T16:44:14.780" v="8326" actId="1076"/>
          <ac:spMkLst>
            <pc:docMk/>
            <pc:sldMk cId="2266183699" sldId="299"/>
            <ac:spMk id="4" creationId="{695DB962-BB55-3C28-924F-8C092A91A603}"/>
          </ac:spMkLst>
        </pc:spChg>
        <pc:spChg chg="add">
          <ac:chgData name="Martin Boam" userId="d74053f3-094e-4874-ba00-62f2ab693b3a" providerId="ADAL" clId="{2EDB8314-4035-449B-90F7-44B4569FBB3C}" dt="2026-05-06T17:23:56.226" v="8714" actId="22"/>
          <ac:spMkLst>
            <pc:docMk/>
            <pc:sldMk cId="2266183699" sldId="299"/>
            <ac:spMk id="6" creationId="{79A5FD5C-8B17-1B46-A916-1892E435C5AF}"/>
          </ac:spMkLst>
        </pc:spChg>
        <pc:spChg chg="ord">
          <ac:chgData name="Martin Boam" userId="d74053f3-094e-4874-ba00-62f2ab693b3a" providerId="ADAL" clId="{2EDB8314-4035-449B-90F7-44B4569FBB3C}" dt="2026-05-06T17:49:55.926" v="8968"/>
          <ac:spMkLst>
            <pc:docMk/>
            <pc:sldMk cId="2266183699" sldId="299"/>
            <ac:spMk id="9" creationId="{1EAC214B-58B2-2AA7-6171-CCFAC7C344E0}"/>
          </ac:spMkLst>
        </pc:spChg>
        <pc:spChg chg="add mod">
          <ac:chgData name="Martin Boam" userId="d74053f3-094e-4874-ba00-62f2ab693b3a" providerId="ADAL" clId="{2EDB8314-4035-449B-90F7-44B4569FBB3C}" dt="2026-05-06T17:49:52.524" v="8967" actId="962"/>
          <ac:spMkLst>
            <pc:docMk/>
            <pc:sldMk cId="2266183699" sldId="299"/>
            <ac:spMk id="10" creationId="{E552F0B6-C37D-9D5B-FAE5-4BD293571EF4}"/>
          </ac:spMkLst>
        </pc:spChg>
        <pc:spChg chg="add del">
          <ac:chgData name="Martin Boam" userId="d74053f3-094e-4874-ba00-62f2ab693b3a" providerId="ADAL" clId="{2EDB8314-4035-449B-90F7-44B4569FBB3C}" dt="2026-05-06T17:23:59.024" v="8716" actId="22"/>
          <ac:spMkLst>
            <pc:docMk/>
            <pc:sldMk cId="2266183699" sldId="299"/>
            <ac:spMk id="12" creationId="{99211597-590D-3392-B1BB-3F26FB3EF16B}"/>
          </ac:spMkLst>
        </pc:spChg>
        <pc:spChg chg="add del">
          <ac:chgData name="Martin Boam" userId="d74053f3-094e-4874-ba00-62f2ab693b3a" providerId="ADAL" clId="{2EDB8314-4035-449B-90F7-44B4569FBB3C}" dt="2026-05-06T17:23:59.024" v="8716" actId="22"/>
          <ac:spMkLst>
            <pc:docMk/>
            <pc:sldMk cId="2266183699" sldId="299"/>
            <ac:spMk id="14" creationId="{6C087BBF-32D6-4FD7-544C-08F36D69CE73}"/>
          </ac:spMkLst>
        </pc:spChg>
        <pc:spChg chg="mod">
          <ac:chgData name="Martin Boam" userId="d74053f3-094e-4874-ba00-62f2ab693b3a" providerId="ADAL" clId="{2EDB8314-4035-449B-90F7-44B4569FBB3C}" dt="2026-05-06T16:47:09.406" v="8346" actId="20577"/>
          <ac:spMkLst>
            <pc:docMk/>
            <pc:sldMk cId="2266183699" sldId="299"/>
            <ac:spMk id="19" creationId="{F5B19D8B-0B2A-852E-948B-6C0C8555D464}"/>
          </ac:spMkLst>
        </pc:spChg>
        <pc:picChg chg="add mod">
          <ac:chgData name="Martin Boam" userId="d74053f3-094e-4874-ba00-62f2ab693b3a" providerId="ADAL" clId="{2EDB8314-4035-449B-90F7-44B4569FBB3C}" dt="2026-05-06T17:48:29.955" v="8953" actId="962"/>
          <ac:picMkLst>
            <pc:docMk/>
            <pc:sldMk cId="2266183699" sldId="299"/>
            <ac:picMk id="3" creationId="{8B4B4F89-295B-9436-05DD-9BC3EBC1C9B6}"/>
          </ac:picMkLst>
        </pc:picChg>
        <pc:picChg chg="del">
          <ac:chgData name="Martin Boam" userId="d74053f3-094e-4874-ba00-62f2ab693b3a" providerId="ADAL" clId="{2EDB8314-4035-449B-90F7-44B4569FBB3C}" dt="2026-05-06T16:44:07.329" v="8325" actId="478"/>
          <ac:picMkLst>
            <pc:docMk/>
            <pc:sldMk cId="2266183699" sldId="299"/>
            <ac:picMk id="7" creationId="{F5A9B600-C040-DABE-1A7E-87D861503402}"/>
          </ac:picMkLst>
        </pc:picChg>
      </pc:sldChg>
      <pc:sldChg chg="del">
        <pc:chgData name="Martin Boam" userId="d74053f3-094e-4874-ba00-62f2ab693b3a" providerId="ADAL" clId="{2EDB8314-4035-449B-90F7-44B4569FBB3C}" dt="2026-05-06T10:20:36.220" v="6920" actId="47"/>
        <pc:sldMkLst>
          <pc:docMk/>
          <pc:sldMk cId="3307331175" sldId="299"/>
        </pc:sldMkLst>
      </pc:sldChg>
      <pc:sldChg chg="addSp delSp modSp add mod delAnim modNotesTx">
        <pc:chgData name="Martin Boam" userId="d74053f3-094e-4874-ba00-62f2ab693b3a" providerId="ADAL" clId="{2EDB8314-4035-449B-90F7-44B4569FBB3C}" dt="2026-05-07T09:37:15.614" v="9529" actId="2"/>
        <pc:sldMkLst>
          <pc:docMk/>
          <pc:sldMk cId="752160697" sldId="300"/>
        </pc:sldMkLst>
        <pc:spChg chg="mod">
          <ac:chgData name="Martin Boam" userId="d74053f3-094e-4874-ba00-62f2ab693b3a" providerId="ADAL" clId="{2EDB8314-4035-449B-90F7-44B4569FBB3C}" dt="2026-05-06T16:48:04.334" v="8386" actId="20577"/>
          <ac:spMkLst>
            <pc:docMk/>
            <pc:sldMk cId="752160697" sldId="300"/>
            <ac:spMk id="2" creationId="{C8B24CAB-854A-3A06-AD12-2EB19B700A6C}"/>
          </ac:spMkLst>
        </pc:spChg>
        <pc:spChg chg="mod">
          <ac:chgData name="Martin Boam" userId="d74053f3-094e-4874-ba00-62f2ab693b3a" providerId="ADAL" clId="{2EDB8314-4035-449B-90F7-44B4569FBB3C}" dt="2026-05-07T09:37:14.384" v="9528" actId="2"/>
          <ac:spMkLst>
            <pc:docMk/>
            <pc:sldMk cId="752160697" sldId="300"/>
            <ac:spMk id="4" creationId="{42522365-1378-D12C-69B9-D06D970C1264}"/>
          </ac:spMkLst>
        </pc:spChg>
        <pc:spChg chg="add">
          <ac:chgData name="Martin Boam" userId="d74053f3-094e-4874-ba00-62f2ab693b3a" providerId="ADAL" clId="{2EDB8314-4035-449B-90F7-44B4569FBB3C}" dt="2026-05-06T17:24:00.425" v="8717" actId="22"/>
          <ac:spMkLst>
            <pc:docMk/>
            <pc:sldMk cId="752160697" sldId="300"/>
            <ac:spMk id="7" creationId="{D250C869-6D44-737B-22B3-F96CD646ABFD}"/>
          </ac:spMkLst>
        </pc:spChg>
        <pc:spChg chg="mod">
          <ac:chgData name="Martin Boam" userId="d74053f3-094e-4874-ba00-62f2ab693b3a" providerId="ADAL" clId="{2EDB8314-4035-449B-90F7-44B4569FBB3C}" dt="2026-05-06T16:47:55.544" v="8362" actId="1076"/>
          <ac:spMkLst>
            <pc:docMk/>
            <pc:sldMk cId="752160697" sldId="300"/>
            <ac:spMk id="9" creationId="{E1335510-2E2D-D42F-17DA-90E7914CE676}"/>
          </ac:spMkLst>
        </pc:spChg>
        <pc:spChg chg="add mod">
          <ac:chgData name="Martin Boam" userId="d74053f3-094e-4874-ba00-62f2ab693b3a" providerId="ADAL" clId="{2EDB8314-4035-449B-90F7-44B4569FBB3C}" dt="2026-05-06T17:50:00.932" v="8969" actId="962"/>
          <ac:spMkLst>
            <pc:docMk/>
            <pc:sldMk cId="752160697" sldId="300"/>
            <ac:spMk id="10" creationId="{C92C8F11-E5BD-C1AB-9111-C721574B2F9F}"/>
          </ac:spMkLst>
        </pc:spChg>
        <pc:spChg chg="mod">
          <ac:chgData name="Martin Boam" userId="d74053f3-094e-4874-ba00-62f2ab693b3a" providerId="ADAL" clId="{2EDB8314-4035-449B-90F7-44B4569FBB3C}" dt="2026-05-06T16:47:59.748" v="8377" actId="20577"/>
          <ac:spMkLst>
            <pc:docMk/>
            <pc:sldMk cId="752160697" sldId="300"/>
            <ac:spMk id="19" creationId="{73E2E401-360C-16D1-0ACC-3D8DAADDF0E3}"/>
          </ac:spMkLst>
        </pc:spChg>
        <pc:picChg chg="del">
          <ac:chgData name="Martin Boam" userId="d74053f3-094e-4874-ba00-62f2ab693b3a" providerId="ADAL" clId="{2EDB8314-4035-449B-90F7-44B4569FBB3C}" dt="2026-05-06T16:47:42.303" v="8358" actId="478"/>
          <ac:picMkLst>
            <pc:docMk/>
            <pc:sldMk cId="752160697" sldId="300"/>
            <ac:picMk id="3" creationId="{6E6D7517-42EE-7B5C-5233-0CB2866EF0BD}"/>
          </ac:picMkLst>
        </pc:picChg>
        <pc:picChg chg="add mod">
          <ac:chgData name="Martin Boam" userId="d74053f3-094e-4874-ba00-62f2ab693b3a" providerId="ADAL" clId="{2EDB8314-4035-449B-90F7-44B4569FBB3C}" dt="2026-05-06T16:47:53.525" v="8361" actId="1076"/>
          <ac:picMkLst>
            <pc:docMk/>
            <pc:sldMk cId="752160697" sldId="300"/>
            <ac:picMk id="5" creationId="{63E10648-163D-F396-E9BF-588540ED7F03}"/>
          </ac:picMkLst>
        </pc:picChg>
      </pc:sldChg>
      <pc:sldChg chg="del">
        <pc:chgData name="Martin Boam" userId="d74053f3-094e-4874-ba00-62f2ab693b3a" providerId="ADAL" clId="{2EDB8314-4035-449B-90F7-44B4569FBB3C}" dt="2026-05-06T10:20:36.220" v="6920" actId="47"/>
        <pc:sldMkLst>
          <pc:docMk/>
          <pc:sldMk cId="3146612891" sldId="300"/>
        </pc:sldMkLst>
      </pc:sldChg>
      <pc:sldChg chg="addSp delSp modSp add mod modMedia modAnim modNotesTx">
        <pc:chgData name="Martin Boam" userId="d74053f3-094e-4874-ba00-62f2ab693b3a" providerId="ADAL" clId="{2EDB8314-4035-449B-90F7-44B4569FBB3C}" dt="2026-05-07T09:37:19.335" v="9530" actId="313"/>
        <pc:sldMkLst>
          <pc:docMk/>
          <pc:sldMk cId="2449871222" sldId="301"/>
        </pc:sldMkLst>
        <pc:spChg chg="mod">
          <ac:chgData name="Martin Boam" userId="d74053f3-094e-4874-ba00-62f2ab693b3a" providerId="ADAL" clId="{2EDB8314-4035-449B-90F7-44B4569FBB3C}" dt="2026-05-06T16:49:25.240" v="8396"/>
          <ac:spMkLst>
            <pc:docMk/>
            <pc:sldMk cId="2449871222" sldId="301"/>
            <ac:spMk id="2" creationId="{59E6BFC9-0AA7-DA3C-B9F0-5F074DAB7236}"/>
          </ac:spMkLst>
        </pc:spChg>
        <pc:spChg chg="mod">
          <ac:chgData name="Martin Boam" userId="d74053f3-094e-4874-ba00-62f2ab693b3a" providerId="ADAL" clId="{2EDB8314-4035-449B-90F7-44B4569FBB3C}" dt="2026-05-07T09:37:19.335" v="9530" actId="313"/>
          <ac:spMkLst>
            <pc:docMk/>
            <pc:sldMk cId="2449871222" sldId="301"/>
            <ac:spMk id="4" creationId="{86C5EEF2-CB58-4C62-C266-A7CEC409A6A1}"/>
          </ac:spMkLst>
        </pc:spChg>
        <pc:spChg chg="add mod ord">
          <ac:chgData name="Martin Boam" userId="d74053f3-094e-4874-ba00-62f2ab693b3a" providerId="ADAL" clId="{2EDB8314-4035-449B-90F7-44B4569FBB3C}" dt="2026-05-06T17:50:07.454" v="8971"/>
          <ac:spMkLst>
            <pc:docMk/>
            <pc:sldMk cId="2449871222" sldId="301"/>
            <ac:spMk id="6" creationId="{ED9B23B6-F80F-A0EE-68F7-F09567B543DD}"/>
          </ac:spMkLst>
        </pc:spChg>
        <pc:spChg chg="ord">
          <ac:chgData name="Martin Boam" userId="d74053f3-094e-4874-ba00-62f2ab693b3a" providerId="ADAL" clId="{2EDB8314-4035-449B-90F7-44B4569FBB3C}" dt="2026-05-06T17:50:08.881" v="8973"/>
          <ac:spMkLst>
            <pc:docMk/>
            <pc:sldMk cId="2449871222" sldId="301"/>
            <ac:spMk id="9" creationId="{7F8FF542-5B1D-9214-3012-786FA540659B}"/>
          </ac:spMkLst>
        </pc:spChg>
        <pc:spChg chg="add">
          <ac:chgData name="Martin Boam" userId="d74053f3-094e-4874-ba00-62f2ab693b3a" providerId="ADAL" clId="{2EDB8314-4035-449B-90F7-44B4569FBB3C}" dt="2026-05-06T17:24:02.042" v="8718" actId="22"/>
          <ac:spMkLst>
            <pc:docMk/>
            <pc:sldMk cId="2449871222" sldId="301"/>
            <ac:spMk id="10" creationId="{A0D86E6A-F7CB-4B19-B856-198F82CB662A}"/>
          </ac:spMkLst>
        </pc:spChg>
        <pc:spChg chg="add mod">
          <ac:chgData name="Martin Boam" userId="d74053f3-094e-4874-ba00-62f2ab693b3a" providerId="ADAL" clId="{2EDB8314-4035-449B-90F7-44B4569FBB3C}" dt="2026-05-06T17:50:04.997" v="8970" actId="962"/>
          <ac:spMkLst>
            <pc:docMk/>
            <pc:sldMk cId="2449871222" sldId="301"/>
            <ac:spMk id="12" creationId="{EDA20A57-4A72-1DC1-E5DC-C096699A5FA0}"/>
          </ac:spMkLst>
        </pc:spChg>
        <pc:spChg chg="mod">
          <ac:chgData name="Martin Boam" userId="d74053f3-094e-4874-ba00-62f2ab693b3a" providerId="ADAL" clId="{2EDB8314-4035-449B-90F7-44B4569FBB3C}" dt="2026-05-06T16:52:08.310" v="8471" actId="20577"/>
          <ac:spMkLst>
            <pc:docMk/>
            <pc:sldMk cId="2449871222" sldId="301"/>
            <ac:spMk id="19" creationId="{78CE135C-BFA6-A9DF-C9BB-AB0E0529B772}"/>
          </ac:spMkLst>
        </pc:spChg>
        <pc:picChg chg="del">
          <ac:chgData name="Martin Boam" userId="d74053f3-094e-4874-ba00-62f2ab693b3a" providerId="ADAL" clId="{2EDB8314-4035-449B-90F7-44B4569FBB3C}" dt="2026-05-06T16:49:26.700" v="8397" actId="478"/>
          <ac:picMkLst>
            <pc:docMk/>
            <pc:sldMk cId="2449871222" sldId="301"/>
            <ac:picMk id="5" creationId="{4E811C33-7F31-734E-5E01-65FB6DFC278A}"/>
          </ac:picMkLst>
        </pc:picChg>
        <pc:picChg chg="add mod">
          <ac:chgData name="Martin Boam" userId="d74053f3-094e-4874-ba00-62f2ab693b3a" providerId="ADAL" clId="{2EDB8314-4035-449B-90F7-44B4569FBB3C}" dt="2026-05-06T17:48:40.499" v="8955" actId="962"/>
          <ac:picMkLst>
            <pc:docMk/>
            <pc:sldMk cId="2449871222" sldId="301"/>
            <ac:picMk id="7" creationId="{8D12EC7C-5D30-19AA-0F51-A4D879B6CBA0}"/>
          </ac:picMkLst>
        </pc:picChg>
      </pc:sldChg>
      <pc:sldChg chg="addSp delSp modSp add mod ord delAnim">
        <pc:chgData name="Martin Boam" userId="d74053f3-094e-4874-ba00-62f2ab693b3a" providerId="ADAL" clId="{2EDB8314-4035-449B-90F7-44B4569FBB3C}" dt="2026-05-06T17:49:36.081" v="8965"/>
        <pc:sldMkLst>
          <pc:docMk/>
          <pc:sldMk cId="3139131433" sldId="302"/>
        </pc:sldMkLst>
        <pc:spChg chg="mod">
          <ac:chgData name="Martin Boam" userId="d74053f3-094e-4874-ba00-62f2ab693b3a" providerId="ADAL" clId="{2EDB8314-4035-449B-90F7-44B4569FBB3C}" dt="2026-05-06T16:53:17.169" v="8479"/>
          <ac:spMkLst>
            <pc:docMk/>
            <pc:sldMk cId="3139131433" sldId="302"/>
            <ac:spMk id="2" creationId="{0A2D82D2-1026-DC55-0374-92CD0A92BFD6}"/>
          </ac:spMkLst>
        </pc:spChg>
        <pc:spChg chg="mod">
          <ac:chgData name="Martin Boam" userId="d74053f3-094e-4874-ba00-62f2ab693b3a" providerId="ADAL" clId="{2EDB8314-4035-449B-90F7-44B4569FBB3C}" dt="2026-05-06T16:53:36.420" v="8490" actId="113"/>
          <ac:spMkLst>
            <pc:docMk/>
            <pc:sldMk cId="3139131433" sldId="302"/>
            <ac:spMk id="4" creationId="{2A1F6967-BAAE-E473-A676-2D1436685857}"/>
          </ac:spMkLst>
        </pc:spChg>
        <pc:spChg chg="del">
          <ac:chgData name="Martin Boam" userId="d74053f3-094e-4874-ba00-62f2ab693b3a" providerId="ADAL" clId="{2EDB8314-4035-449B-90F7-44B4569FBB3C}" dt="2026-05-06T16:53:40.946" v="8492" actId="478"/>
          <ac:spMkLst>
            <pc:docMk/>
            <pc:sldMk cId="3139131433" sldId="302"/>
            <ac:spMk id="6" creationId="{809AA96A-863C-05E0-B817-EE79BF687337}"/>
          </ac:spMkLst>
        </pc:spChg>
        <pc:spChg chg="add mod">
          <ac:chgData name="Martin Boam" userId="d74053f3-094e-4874-ba00-62f2ab693b3a" providerId="ADAL" clId="{2EDB8314-4035-449B-90F7-44B4569FBB3C}" dt="2026-05-06T17:47:58.354" v="8946" actId="207"/>
          <ac:spMkLst>
            <pc:docMk/>
            <pc:sldMk cId="3139131433" sldId="302"/>
            <ac:spMk id="8" creationId="{9A5D8FC4-D244-62D0-6F03-BED2D8A71FC8}"/>
          </ac:spMkLst>
        </pc:spChg>
        <pc:spChg chg="mod ord">
          <ac:chgData name="Martin Boam" userId="d74053f3-094e-4874-ba00-62f2ab693b3a" providerId="ADAL" clId="{2EDB8314-4035-449B-90F7-44B4569FBB3C}" dt="2026-05-06T17:49:36.081" v="8965"/>
          <ac:spMkLst>
            <pc:docMk/>
            <pc:sldMk cId="3139131433" sldId="302"/>
            <ac:spMk id="9" creationId="{E4E8080B-2308-2911-B3C5-05284B77C0DF}"/>
          </ac:spMkLst>
        </pc:spChg>
        <pc:spChg chg="add mod">
          <ac:chgData name="Martin Boam" userId="d74053f3-094e-4874-ba00-62f2ab693b3a" providerId="ADAL" clId="{2EDB8314-4035-449B-90F7-44B4569FBB3C}" dt="2026-05-06T17:23:12.214" v="8673" actId="14100"/>
          <ac:spMkLst>
            <pc:docMk/>
            <pc:sldMk cId="3139131433" sldId="302"/>
            <ac:spMk id="11" creationId="{88487C24-6053-885E-EAA5-0CF6BB79AEAB}"/>
          </ac:spMkLst>
        </pc:spChg>
        <pc:spChg chg="add mod">
          <ac:chgData name="Martin Boam" userId="d74053f3-094e-4874-ba00-62f2ab693b3a" providerId="ADAL" clId="{2EDB8314-4035-449B-90F7-44B4569FBB3C}" dt="2026-05-06T17:49:29.828" v="8963" actId="962"/>
          <ac:spMkLst>
            <pc:docMk/>
            <pc:sldMk cId="3139131433" sldId="302"/>
            <ac:spMk id="13" creationId="{E525DCAE-C3CC-9A69-9863-8F5F258AB5FF}"/>
          </ac:spMkLst>
        </pc:spChg>
        <pc:spChg chg="mod">
          <ac:chgData name="Martin Boam" userId="d74053f3-094e-4874-ba00-62f2ab693b3a" providerId="ADAL" clId="{2EDB8314-4035-449B-90F7-44B4569FBB3C}" dt="2026-05-06T16:54:27.199" v="8501" actId="14100"/>
          <ac:spMkLst>
            <pc:docMk/>
            <pc:sldMk cId="3139131433" sldId="302"/>
            <ac:spMk id="18" creationId="{6C874FBE-98ED-BD71-136C-BB72A9EE442A}"/>
          </ac:spMkLst>
        </pc:spChg>
        <pc:spChg chg="mod">
          <ac:chgData name="Martin Boam" userId="d74053f3-094e-4874-ba00-62f2ab693b3a" providerId="ADAL" clId="{2EDB8314-4035-449B-90F7-44B4569FBB3C}" dt="2026-05-06T16:54:17.728" v="8498"/>
          <ac:spMkLst>
            <pc:docMk/>
            <pc:sldMk cId="3139131433" sldId="302"/>
            <ac:spMk id="19" creationId="{4EDAAD51-93C2-7273-6483-95CDB174A7CA}"/>
          </ac:spMkLst>
        </pc:spChg>
        <pc:picChg chg="add mod">
          <ac:chgData name="Martin Boam" userId="d74053f3-094e-4874-ba00-62f2ab693b3a" providerId="ADAL" clId="{2EDB8314-4035-449B-90F7-44B4569FBB3C}" dt="2026-05-06T16:54:11.777" v="8497" actId="14861"/>
          <ac:picMkLst>
            <pc:docMk/>
            <pc:sldMk cId="3139131433" sldId="302"/>
            <ac:picMk id="3" creationId="{E331786E-A43F-CE22-04E4-F9C9CD00F5F8}"/>
          </ac:picMkLst>
        </pc:picChg>
        <pc:picChg chg="del">
          <ac:chgData name="Martin Boam" userId="d74053f3-094e-4874-ba00-62f2ab693b3a" providerId="ADAL" clId="{2EDB8314-4035-449B-90F7-44B4569FBB3C}" dt="2026-05-06T16:53:38.468" v="8491" actId="478"/>
          <ac:picMkLst>
            <pc:docMk/>
            <pc:sldMk cId="3139131433" sldId="302"/>
            <ac:picMk id="7" creationId="{C4026793-8173-0FD6-9C35-126C6D7ACED5}"/>
          </ac:picMkLst>
        </pc:picChg>
      </pc:sldChg>
      <pc:sldChg chg="addSp delSp modSp add mod modNotesTx">
        <pc:chgData name="Martin Boam" userId="d74053f3-094e-4874-ba00-62f2ab693b3a" providerId="ADAL" clId="{2EDB8314-4035-449B-90F7-44B4569FBB3C}" dt="2026-05-07T09:59:17.863" v="9726" actId="20577"/>
        <pc:sldMkLst>
          <pc:docMk/>
          <pc:sldMk cId="1439515767" sldId="303"/>
        </pc:sldMkLst>
        <pc:spChg chg="mod">
          <ac:chgData name="Martin Boam" userId="d74053f3-094e-4874-ba00-62f2ab693b3a" providerId="ADAL" clId="{2EDB8314-4035-449B-90F7-44B4569FBB3C}" dt="2026-05-06T17:29:49.252" v="8750" actId="1076"/>
          <ac:spMkLst>
            <pc:docMk/>
            <pc:sldMk cId="1439515767" sldId="303"/>
            <ac:spMk id="2" creationId="{B7AE15F4-3A7F-F6BA-4364-6336BC85A2D8}"/>
          </ac:spMkLst>
        </pc:spChg>
        <pc:spChg chg="mod">
          <ac:chgData name="Martin Boam" userId="d74053f3-094e-4874-ba00-62f2ab693b3a" providerId="ADAL" clId="{2EDB8314-4035-449B-90F7-44B4569FBB3C}" dt="2026-05-07T09:37:10.724" v="9527" actId="20577"/>
          <ac:spMkLst>
            <pc:docMk/>
            <pc:sldMk cId="1439515767" sldId="303"/>
            <ac:spMk id="4" creationId="{1919E357-0CE3-71BB-9685-B3A4A9C6CDBC}"/>
          </ac:spMkLst>
        </pc:spChg>
        <pc:spChg chg="add mod">
          <ac:chgData name="Martin Boam" userId="d74053f3-094e-4874-ba00-62f2ab693b3a" providerId="ADAL" clId="{2EDB8314-4035-449B-90F7-44B4569FBB3C}" dt="2026-05-06T17:22:25.788" v="8634" actId="14100"/>
          <ac:spMkLst>
            <pc:docMk/>
            <pc:sldMk cId="1439515767" sldId="303"/>
            <ac:spMk id="7" creationId="{E5E9FA29-27B5-2D71-1EFB-D56C8B68E252}"/>
          </ac:spMkLst>
        </pc:spChg>
        <pc:spChg chg="mod">
          <ac:chgData name="Martin Boam" userId="d74053f3-094e-4874-ba00-62f2ab693b3a" providerId="ADAL" clId="{2EDB8314-4035-449B-90F7-44B4569FBB3C}" dt="2026-05-07T08:57:29.589" v="9212" actId="1076"/>
          <ac:spMkLst>
            <pc:docMk/>
            <pc:sldMk cId="1439515767" sldId="303"/>
            <ac:spMk id="8" creationId="{D49DB2AB-FFB6-6E55-717D-4866FD466A77}"/>
          </ac:spMkLst>
        </pc:spChg>
        <pc:spChg chg="mod ord">
          <ac:chgData name="Martin Boam" userId="d74053f3-094e-4874-ba00-62f2ab693b3a" providerId="ADAL" clId="{2EDB8314-4035-449B-90F7-44B4569FBB3C}" dt="2026-05-07T08:57:36.230" v="9214" actId="1076"/>
          <ac:spMkLst>
            <pc:docMk/>
            <pc:sldMk cId="1439515767" sldId="303"/>
            <ac:spMk id="9" creationId="{FE062E3B-8307-0143-12DA-4D7414189EC4}"/>
          </ac:spMkLst>
        </pc:spChg>
        <pc:spChg chg="add mod">
          <ac:chgData name="Martin Boam" userId="d74053f3-094e-4874-ba00-62f2ab693b3a" providerId="ADAL" clId="{2EDB8314-4035-449B-90F7-44B4569FBB3C}" dt="2026-05-07T09:59:17.863" v="9726" actId="20577"/>
          <ac:spMkLst>
            <pc:docMk/>
            <pc:sldMk cId="1439515767" sldId="303"/>
            <ac:spMk id="11" creationId="{F046A6BF-C31E-35B6-928D-A1A9A2A411B4}"/>
          </ac:spMkLst>
        </pc:spChg>
        <pc:spChg chg="mod">
          <ac:chgData name="Martin Boam" userId="d74053f3-094e-4874-ba00-62f2ab693b3a" providerId="ADAL" clId="{2EDB8314-4035-449B-90F7-44B4569FBB3C}" dt="2026-05-07T08:57:34.285" v="9213" actId="14100"/>
          <ac:spMkLst>
            <pc:docMk/>
            <pc:sldMk cId="1439515767" sldId="303"/>
            <ac:spMk id="18" creationId="{099B3D90-ED74-7286-B26F-724DCDB22771}"/>
          </ac:spMkLst>
        </pc:spChg>
        <pc:spChg chg="mod">
          <ac:chgData name="Martin Boam" userId="d74053f3-094e-4874-ba00-62f2ab693b3a" providerId="ADAL" clId="{2EDB8314-4035-449B-90F7-44B4569FBB3C}" dt="2026-05-06T16:55:52.953" v="8525"/>
          <ac:spMkLst>
            <pc:docMk/>
            <pc:sldMk cId="1439515767" sldId="303"/>
            <ac:spMk id="19" creationId="{A5E45EE8-38F6-EDCB-5640-C530C32327F2}"/>
          </ac:spMkLst>
        </pc:spChg>
        <pc:picChg chg="add del">
          <ac:chgData name="Martin Boam" userId="d74053f3-094e-4874-ba00-62f2ab693b3a" providerId="ADAL" clId="{2EDB8314-4035-449B-90F7-44B4569FBB3C}" dt="2026-05-07T08:57:00.313" v="9199" actId="478"/>
          <ac:picMkLst>
            <pc:docMk/>
            <pc:sldMk cId="1439515767" sldId="303"/>
            <ac:picMk id="3" creationId="{04F81CE1-70EA-8C26-0B2D-3BA997420A8F}"/>
          </ac:picMkLst>
        </pc:picChg>
        <pc:picChg chg="add del mod">
          <ac:chgData name="Martin Boam" userId="d74053f3-094e-4874-ba00-62f2ab693b3a" providerId="ADAL" clId="{2EDB8314-4035-449B-90F7-44B4569FBB3C}" dt="2026-05-06T17:20:44.089" v="8533" actId="478"/>
          <ac:picMkLst>
            <pc:docMk/>
            <pc:sldMk cId="1439515767" sldId="303"/>
            <ac:picMk id="5" creationId="{3F46A296-196A-E128-A810-CCF0B138FAA1}"/>
          </ac:picMkLst>
        </pc:picChg>
        <pc:picChg chg="add mod ord">
          <ac:chgData name="Martin Boam" userId="d74053f3-094e-4874-ba00-62f2ab693b3a" providerId="ADAL" clId="{2EDB8314-4035-449B-90F7-44B4569FBB3C}" dt="2026-05-07T09:33:32.685" v="9484"/>
          <ac:picMkLst>
            <pc:docMk/>
            <pc:sldMk cId="1439515767" sldId="303"/>
            <ac:picMk id="12" creationId="{F2265F25-078C-3116-9033-9CEF9D3258B8}"/>
          </ac:picMkLst>
        </pc:picChg>
      </pc:sldChg>
      <pc:sldChg chg="addSp delSp modSp add mod modNotesTx">
        <pc:chgData name="Martin Boam" userId="d74053f3-094e-4874-ba00-62f2ab693b3a" providerId="ADAL" clId="{2EDB8314-4035-449B-90F7-44B4569FBB3C}" dt="2026-05-07T09:21:18.077" v="9466" actId="1076"/>
        <pc:sldMkLst>
          <pc:docMk/>
          <pc:sldMk cId="547132984" sldId="304"/>
        </pc:sldMkLst>
        <pc:spChg chg="mod">
          <ac:chgData name="Martin Boam" userId="d74053f3-094e-4874-ba00-62f2ab693b3a" providerId="ADAL" clId="{2EDB8314-4035-449B-90F7-44B4569FBB3C}" dt="2026-05-07T09:21:16.774" v="9465" actId="1076"/>
          <ac:spMkLst>
            <pc:docMk/>
            <pc:sldMk cId="547132984" sldId="304"/>
            <ac:spMk id="4" creationId="{52E5C94E-A3B3-2C41-4FA7-D9522977B1A1}"/>
          </ac:spMkLst>
        </pc:spChg>
        <pc:spChg chg="add mod">
          <ac:chgData name="Martin Boam" userId="d74053f3-094e-4874-ba00-62f2ab693b3a" providerId="ADAL" clId="{2EDB8314-4035-449B-90F7-44B4569FBB3C}" dt="2026-05-06T17:47:56.201" v="8944" actId="207"/>
          <ac:spMkLst>
            <pc:docMk/>
            <pc:sldMk cId="547132984" sldId="304"/>
            <ac:spMk id="10" creationId="{50CE6247-16E4-A7F9-BDA2-C6470D0909EB}"/>
          </ac:spMkLst>
        </pc:spChg>
        <pc:picChg chg="del">
          <ac:chgData name="Martin Boam" userId="d74053f3-094e-4874-ba00-62f2ab693b3a" providerId="ADAL" clId="{2EDB8314-4035-449B-90F7-44B4569FBB3C}" dt="2026-05-06T17:24:25.147" v="8734" actId="478"/>
          <ac:picMkLst>
            <pc:docMk/>
            <pc:sldMk cId="547132984" sldId="304"/>
            <ac:picMk id="5" creationId="{EDA8A400-4F69-6D84-9017-B40144BE6C1E}"/>
          </ac:picMkLst>
        </pc:picChg>
        <pc:picChg chg="add del">
          <ac:chgData name="Martin Boam" userId="d74053f3-094e-4874-ba00-62f2ab693b3a" providerId="ADAL" clId="{2EDB8314-4035-449B-90F7-44B4569FBB3C}" dt="2026-05-06T17:27:28.359" v="8736" actId="478"/>
          <ac:picMkLst>
            <pc:docMk/>
            <pc:sldMk cId="547132984" sldId="304"/>
            <ac:picMk id="6" creationId="{65ECC42A-1F93-EEA3-62D9-54F3F82BD02B}"/>
          </ac:picMkLst>
        </pc:picChg>
        <pc:picChg chg="add mod">
          <ac:chgData name="Martin Boam" userId="d74053f3-094e-4874-ba00-62f2ab693b3a" providerId="ADAL" clId="{2EDB8314-4035-449B-90F7-44B4569FBB3C}" dt="2026-05-07T09:21:18.077" v="9466" actId="1076"/>
          <ac:picMkLst>
            <pc:docMk/>
            <pc:sldMk cId="547132984" sldId="304"/>
            <ac:picMk id="8" creationId="{925A5033-4052-E4DB-17BF-EF188AA7D824}"/>
          </ac:picMkLst>
        </pc:picChg>
      </pc:sldChg>
      <pc:sldChg chg="addSp delSp modSp add mod">
        <pc:chgData name="Martin Boam" userId="d74053f3-094e-4874-ba00-62f2ab693b3a" providerId="ADAL" clId="{2EDB8314-4035-449B-90F7-44B4569FBB3C}" dt="2026-05-07T09:57:38.779" v="9716" actId="20577"/>
        <pc:sldMkLst>
          <pc:docMk/>
          <pc:sldMk cId="3271966412" sldId="305"/>
        </pc:sldMkLst>
        <pc:spChg chg="mod">
          <ac:chgData name="Martin Boam" userId="d74053f3-094e-4874-ba00-62f2ab693b3a" providerId="ADAL" clId="{2EDB8314-4035-449B-90F7-44B4569FBB3C}" dt="2026-05-06T17:33:16.078" v="8776"/>
          <ac:spMkLst>
            <pc:docMk/>
            <pc:sldMk cId="3271966412" sldId="305"/>
            <ac:spMk id="2" creationId="{79D30F34-B95A-F071-6651-423721AFD4D6}"/>
          </ac:spMkLst>
        </pc:spChg>
        <pc:spChg chg="del">
          <ac:chgData name="Martin Boam" userId="d74053f3-094e-4874-ba00-62f2ab693b3a" providerId="ADAL" clId="{2EDB8314-4035-449B-90F7-44B4569FBB3C}" dt="2026-05-06T17:33:23.337" v="8778" actId="478"/>
          <ac:spMkLst>
            <pc:docMk/>
            <pc:sldMk cId="3271966412" sldId="305"/>
            <ac:spMk id="3" creationId="{68FD0BD1-758A-B65C-CD01-2DB85E608537}"/>
          </ac:spMkLst>
        </pc:spChg>
        <pc:spChg chg="mod">
          <ac:chgData name="Martin Boam" userId="d74053f3-094e-4874-ba00-62f2ab693b3a" providerId="ADAL" clId="{2EDB8314-4035-449B-90F7-44B4569FBB3C}" dt="2026-05-07T09:57:38.779" v="9716" actId="20577"/>
          <ac:spMkLst>
            <pc:docMk/>
            <pc:sldMk cId="3271966412" sldId="305"/>
            <ac:spMk id="4" creationId="{E0C0B7CE-9F2A-ECA7-619C-5DC0381FD7E7}"/>
          </ac:spMkLst>
        </pc:spChg>
        <pc:spChg chg="mod ord">
          <ac:chgData name="Martin Boam" userId="d74053f3-094e-4874-ba00-62f2ab693b3a" providerId="ADAL" clId="{2EDB8314-4035-449B-90F7-44B4569FBB3C}" dt="2026-05-06T17:48:46.226" v="8956"/>
          <ac:spMkLst>
            <pc:docMk/>
            <pc:sldMk cId="3271966412" sldId="305"/>
            <ac:spMk id="5" creationId="{898D7FA1-248C-8A26-0EEA-0F5F6ABE87BB}"/>
          </ac:spMkLst>
        </pc:spChg>
        <pc:spChg chg="del">
          <ac:chgData name="Martin Boam" userId="d74053f3-094e-4874-ba00-62f2ab693b3a" providerId="ADAL" clId="{2EDB8314-4035-449B-90F7-44B4569FBB3C}" dt="2026-05-06T17:33:23.337" v="8778" actId="478"/>
          <ac:spMkLst>
            <pc:docMk/>
            <pc:sldMk cId="3271966412" sldId="305"/>
            <ac:spMk id="7" creationId="{CA830E00-A608-9312-9557-7E384E27873D}"/>
          </ac:spMkLst>
        </pc:spChg>
        <pc:spChg chg="mod">
          <ac:chgData name="Martin Boam" userId="d74053f3-094e-4874-ba00-62f2ab693b3a" providerId="ADAL" clId="{2EDB8314-4035-449B-90F7-44B4569FBB3C}" dt="2026-05-06T17:33:40.010" v="8788" actId="14100"/>
          <ac:spMkLst>
            <pc:docMk/>
            <pc:sldMk cId="3271966412" sldId="305"/>
            <ac:spMk id="18" creationId="{33BE6080-456A-E839-8027-2E0E97A06194}"/>
          </ac:spMkLst>
        </pc:spChg>
        <pc:spChg chg="mod">
          <ac:chgData name="Martin Boam" userId="d74053f3-094e-4874-ba00-62f2ab693b3a" providerId="ADAL" clId="{2EDB8314-4035-449B-90F7-44B4569FBB3C}" dt="2026-05-06T17:33:20.859" v="8777"/>
          <ac:spMkLst>
            <pc:docMk/>
            <pc:sldMk cId="3271966412" sldId="305"/>
            <ac:spMk id="19" creationId="{C4EE010E-8881-0FDB-B0DE-2185693F931A}"/>
          </ac:spMkLst>
        </pc:spChg>
        <pc:picChg chg="del">
          <ac:chgData name="Martin Boam" userId="d74053f3-094e-4874-ba00-62f2ab693b3a" providerId="ADAL" clId="{2EDB8314-4035-449B-90F7-44B4569FBB3C}" dt="2026-05-06T17:32:21.084" v="8762" actId="478"/>
          <ac:picMkLst>
            <pc:docMk/>
            <pc:sldMk cId="3271966412" sldId="305"/>
            <ac:picMk id="6" creationId="{3E44AFBC-27DB-DC5B-0B2D-B6535C4E4F8E}"/>
          </ac:picMkLst>
        </pc:picChg>
        <pc:picChg chg="add mod">
          <ac:chgData name="Martin Boam" userId="d74053f3-094e-4874-ba00-62f2ab693b3a" providerId="ADAL" clId="{2EDB8314-4035-449B-90F7-44B4569FBB3C}" dt="2026-05-06T17:33:43.575" v="8790" actId="14861"/>
          <ac:picMkLst>
            <pc:docMk/>
            <pc:sldMk cId="3271966412" sldId="305"/>
            <ac:picMk id="8" creationId="{077DD8C8-3B38-7B17-BE79-DFB833D0398E}"/>
          </ac:picMkLst>
        </pc:picChg>
      </pc:sldChg>
      <pc:sldChg chg="addSp delSp modSp add mod modNotesTx">
        <pc:chgData name="Martin Boam" userId="d74053f3-094e-4874-ba00-62f2ab693b3a" providerId="ADAL" clId="{2EDB8314-4035-449B-90F7-44B4569FBB3C}" dt="2026-05-07T09:57:44.767" v="9720" actId="20577"/>
        <pc:sldMkLst>
          <pc:docMk/>
          <pc:sldMk cId="2158494128" sldId="306"/>
        </pc:sldMkLst>
        <pc:spChg chg="mod">
          <ac:chgData name="Martin Boam" userId="d74053f3-094e-4874-ba00-62f2ab693b3a" providerId="ADAL" clId="{2EDB8314-4035-449B-90F7-44B4569FBB3C}" dt="2026-05-07T09:36:49.644" v="9525" actId="2"/>
          <ac:spMkLst>
            <pc:docMk/>
            <pc:sldMk cId="2158494128" sldId="306"/>
            <ac:spMk id="2" creationId="{5A8B475B-05E3-4BDC-F354-AB861E526011}"/>
          </ac:spMkLst>
        </pc:spChg>
        <pc:spChg chg="mod">
          <ac:chgData name="Martin Boam" userId="d74053f3-094e-4874-ba00-62f2ab693b3a" providerId="ADAL" clId="{2EDB8314-4035-449B-90F7-44B4569FBB3C}" dt="2026-05-07T09:57:44.767" v="9720" actId="20577"/>
          <ac:spMkLst>
            <pc:docMk/>
            <pc:sldMk cId="2158494128" sldId="306"/>
            <ac:spMk id="4" creationId="{A6BFD632-DBE0-9A2C-79E6-164355CB190E}"/>
          </ac:spMkLst>
        </pc:spChg>
        <pc:spChg chg="mod ord">
          <ac:chgData name="Martin Boam" userId="d74053f3-094e-4874-ba00-62f2ab693b3a" providerId="ADAL" clId="{2EDB8314-4035-449B-90F7-44B4569FBB3C}" dt="2026-05-06T17:48:48.094" v="8957"/>
          <ac:spMkLst>
            <pc:docMk/>
            <pc:sldMk cId="2158494128" sldId="306"/>
            <ac:spMk id="5" creationId="{D90C9B2A-0184-9F21-11EB-B7B0700FE567}"/>
          </ac:spMkLst>
        </pc:spChg>
        <pc:spChg chg="mod">
          <ac:chgData name="Martin Boam" userId="d74053f3-094e-4874-ba00-62f2ab693b3a" providerId="ADAL" clId="{2EDB8314-4035-449B-90F7-44B4569FBB3C}" dt="2026-05-06T17:39:25.218" v="8849" actId="14100"/>
          <ac:spMkLst>
            <pc:docMk/>
            <pc:sldMk cId="2158494128" sldId="306"/>
            <ac:spMk id="18" creationId="{2ABB2EBF-C691-9433-3CA9-32A5C1987B29}"/>
          </ac:spMkLst>
        </pc:spChg>
        <pc:spChg chg="mod">
          <ac:chgData name="Martin Boam" userId="d74053f3-094e-4874-ba00-62f2ab693b3a" providerId="ADAL" clId="{2EDB8314-4035-449B-90F7-44B4569FBB3C}" dt="2026-05-06T17:36:57.025" v="8814" actId="1076"/>
          <ac:spMkLst>
            <pc:docMk/>
            <pc:sldMk cId="2158494128" sldId="306"/>
            <ac:spMk id="19" creationId="{4F0868D0-03EE-AC30-A76C-5813640BA836}"/>
          </ac:spMkLst>
        </pc:spChg>
        <pc:picChg chg="add mod ord">
          <ac:chgData name="Martin Boam" userId="d74053f3-094e-4874-ba00-62f2ab693b3a" providerId="ADAL" clId="{2EDB8314-4035-449B-90F7-44B4569FBB3C}" dt="2026-05-06T17:39:23.385" v="8847" actId="1076"/>
          <ac:picMkLst>
            <pc:docMk/>
            <pc:sldMk cId="2158494128" sldId="306"/>
            <ac:picMk id="3" creationId="{513DE5F6-1D82-5635-23A1-B0847BB5BE58}"/>
          </ac:picMkLst>
        </pc:picChg>
        <pc:picChg chg="add del mod">
          <ac:chgData name="Martin Boam" userId="d74053f3-094e-4874-ba00-62f2ab693b3a" providerId="ADAL" clId="{2EDB8314-4035-449B-90F7-44B4569FBB3C}" dt="2026-05-06T17:39:23.002" v="8846" actId="22"/>
          <ac:picMkLst>
            <pc:docMk/>
            <pc:sldMk cId="2158494128" sldId="306"/>
            <ac:picMk id="6" creationId="{1B96FC1D-2671-4D4B-019C-E41B83DA3EEF}"/>
          </ac:picMkLst>
        </pc:picChg>
        <pc:picChg chg="del">
          <ac:chgData name="Martin Boam" userId="d74053f3-094e-4874-ba00-62f2ab693b3a" providerId="ADAL" clId="{2EDB8314-4035-449B-90F7-44B4569FBB3C}" dt="2026-05-06T17:36:14.172" v="8801" actId="478"/>
          <ac:picMkLst>
            <pc:docMk/>
            <pc:sldMk cId="2158494128" sldId="306"/>
            <ac:picMk id="8" creationId="{A966BC65-AF89-236B-A573-2413325A67F7}"/>
          </ac:picMkLst>
        </pc:picChg>
      </pc:sldChg>
      <pc:sldChg chg="modSp add mod modNotesTx">
        <pc:chgData name="Martin Boam" userId="d74053f3-094e-4874-ba00-62f2ab693b3a" providerId="ADAL" clId="{2EDB8314-4035-449B-90F7-44B4569FBB3C}" dt="2026-05-07T09:37:28.449" v="9535" actId="313"/>
        <pc:sldMkLst>
          <pc:docMk/>
          <pc:sldMk cId="746207288" sldId="307"/>
        </pc:sldMkLst>
        <pc:spChg chg="mod">
          <ac:chgData name="Martin Boam" userId="d74053f3-094e-4874-ba00-62f2ab693b3a" providerId="ADAL" clId="{2EDB8314-4035-449B-90F7-44B4569FBB3C}" dt="2026-05-07T08:55:45.098" v="9197" actId="20577"/>
          <ac:spMkLst>
            <pc:docMk/>
            <pc:sldMk cId="746207288" sldId="307"/>
            <ac:spMk id="2" creationId="{B5B17A4C-D0B0-5B07-D820-1118159C1225}"/>
          </ac:spMkLst>
        </pc:spChg>
        <pc:spChg chg="mod">
          <ac:chgData name="Martin Boam" userId="d74053f3-094e-4874-ba00-62f2ab693b3a" providerId="ADAL" clId="{2EDB8314-4035-449B-90F7-44B4569FBB3C}" dt="2026-05-07T09:37:27.096" v="9534" actId="313"/>
          <ac:spMkLst>
            <pc:docMk/>
            <pc:sldMk cId="746207288" sldId="307"/>
            <ac:spMk id="4" creationId="{B317E2D9-BA13-14BC-879D-40032B85C2A0}"/>
          </ac:spMkLst>
        </pc:spChg>
        <pc:spChg chg="mod ord">
          <ac:chgData name="Martin Boam" userId="d74053f3-094e-4874-ba00-62f2ab693b3a" providerId="ADAL" clId="{2EDB8314-4035-449B-90F7-44B4569FBB3C}" dt="2026-05-07T09:16:15.674" v="9456"/>
          <ac:spMkLst>
            <pc:docMk/>
            <pc:sldMk cId="746207288" sldId="307"/>
            <ac:spMk id="7" creationId="{E09BEDFB-F938-7C9D-3DAD-3839FEC02DBA}"/>
          </ac:spMkLst>
        </pc:spChg>
        <pc:spChg chg="mod">
          <ac:chgData name="Martin Boam" userId="d74053f3-094e-4874-ba00-62f2ab693b3a" providerId="ADAL" clId="{2EDB8314-4035-449B-90F7-44B4569FBB3C}" dt="2026-05-07T09:07:16.044" v="9329" actId="14100"/>
          <ac:spMkLst>
            <pc:docMk/>
            <pc:sldMk cId="746207288" sldId="307"/>
            <ac:spMk id="18" creationId="{E19A4CD2-D850-13A9-6E39-340DF7BD391B}"/>
          </ac:spMkLst>
        </pc:spChg>
      </pc:sldChg>
      <pc:sldChg chg="addSp delSp modSp add mod modMedia delAnim modAnim modNotesTx">
        <pc:chgData name="Martin Boam" userId="d74053f3-094e-4874-ba00-62f2ab693b3a" providerId="ADAL" clId="{2EDB8314-4035-449B-90F7-44B4569FBB3C}" dt="2026-05-07T09:16:17.929" v="9457"/>
        <pc:sldMkLst>
          <pc:docMk/>
          <pc:sldMk cId="2377707184" sldId="308"/>
        </pc:sldMkLst>
        <pc:spChg chg="del mod">
          <ac:chgData name="Martin Boam" userId="d74053f3-094e-4874-ba00-62f2ab693b3a" providerId="ADAL" clId="{2EDB8314-4035-449B-90F7-44B4569FBB3C}" dt="2026-05-07T09:07:59.537" v="9336" actId="478"/>
          <ac:spMkLst>
            <pc:docMk/>
            <pc:sldMk cId="2377707184" sldId="308"/>
            <ac:spMk id="4" creationId="{2AC890C2-391B-E9C5-6148-17EDB24B57BA}"/>
          </ac:spMkLst>
        </pc:spChg>
        <pc:spChg chg="mod ord">
          <ac:chgData name="Martin Boam" userId="d74053f3-094e-4874-ba00-62f2ab693b3a" providerId="ADAL" clId="{2EDB8314-4035-449B-90F7-44B4569FBB3C}" dt="2026-05-07T09:16:17.929" v="9457"/>
          <ac:spMkLst>
            <pc:docMk/>
            <pc:sldMk cId="2377707184" sldId="308"/>
            <ac:spMk id="8" creationId="{0076B0DF-BE33-0B33-9333-A85C901B546F}"/>
          </ac:spMkLst>
        </pc:spChg>
        <pc:spChg chg="mod">
          <ac:chgData name="Martin Boam" userId="d74053f3-094e-4874-ba00-62f2ab693b3a" providerId="ADAL" clId="{2EDB8314-4035-449B-90F7-44B4569FBB3C}" dt="2026-05-07T09:03:12.171" v="9299" actId="404"/>
          <ac:spMkLst>
            <pc:docMk/>
            <pc:sldMk cId="2377707184" sldId="308"/>
            <ac:spMk id="11" creationId="{7CED0DD1-5DBC-2499-38CF-AA375C1E9851}"/>
          </ac:spMkLst>
        </pc:spChg>
        <pc:spChg chg="add del mod">
          <ac:chgData name="Martin Boam" userId="d74053f3-094e-4874-ba00-62f2ab693b3a" providerId="ADAL" clId="{2EDB8314-4035-449B-90F7-44B4569FBB3C}" dt="2026-05-07T09:02:01.413" v="9283" actId="478"/>
          <ac:spMkLst>
            <pc:docMk/>
            <pc:sldMk cId="2377707184" sldId="308"/>
            <ac:spMk id="13" creationId="{AE9432DE-940C-4845-6C03-ABD910574F54}"/>
          </ac:spMkLst>
        </pc:spChg>
        <pc:spChg chg="mod">
          <ac:chgData name="Martin Boam" userId="d74053f3-094e-4874-ba00-62f2ab693b3a" providerId="ADAL" clId="{2EDB8314-4035-449B-90F7-44B4569FBB3C}" dt="2026-05-07T09:01:19.126" v="9275" actId="14100"/>
          <ac:spMkLst>
            <pc:docMk/>
            <pc:sldMk cId="2377707184" sldId="308"/>
            <ac:spMk id="18" creationId="{312F2795-5E06-A63A-7156-2EEA327BC485}"/>
          </ac:spMkLst>
        </pc:spChg>
        <pc:spChg chg="mod">
          <ac:chgData name="Martin Boam" userId="d74053f3-094e-4874-ba00-62f2ab693b3a" providerId="ADAL" clId="{2EDB8314-4035-449B-90F7-44B4569FBB3C}" dt="2026-05-07T09:01:24.623" v="9277" actId="1076"/>
          <ac:spMkLst>
            <pc:docMk/>
            <pc:sldMk cId="2377707184" sldId="308"/>
            <ac:spMk id="19" creationId="{93811C3C-45EC-0CF5-3E77-A83077028B9D}"/>
          </ac:spMkLst>
        </pc:spChg>
        <pc:picChg chg="del">
          <ac:chgData name="Martin Boam" userId="d74053f3-094e-4874-ba00-62f2ab693b3a" providerId="ADAL" clId="{2EDB8314-4035-449B-90F7-44B4569FBB3C}" dt="2026-05-07T09:00:29.037" v="9225" actId="478"/>
          <ac:picMkLst>
            <pc:docMk/>
            <pc:sldMk cId="2377707184" sldId="308"/>
            <ac:picMk id="3" creationId="{351F5141-160A-6EAE-253B-84138BA4368F}"/>
          </ac:picMkLst>
        </pc:picChg>
        <pc:picChg chg="del">
          <ac:chgData name="Martin Boam" userId="d74053f3-094e-4874-ba00-62f2ab693b3a" providerId="ADAL" clId="{2EDB8314-4035-449B-90F7-44B4569FBB3C}" dt="2026-05-07T09:00:26.788" v="9221" actId="478"/>
          <ac:picMkLst>
            <pc:docMk/>
            <pc:sldMk cId="2377707184" sldId="308"/>
            <ac:picMk id="5" creationId="{FCCA2DA2-4181-5932-CBF7-56937F2DADEC}"/>
          </ac:picMkLst>
        </pc:picChg>
        <pc:picChg chg="del">
          <ac:chgData name="Martin Boam" userId="d74053f3-094e-4874-ba00-62f2ab693b3a" providerId="ADAL" clId="{2EDB8314-4035-449B-90F7-44B4569FBB3C}" dt="2026-05-07T09:00:27.912" v="9223" actId="478"/>
          <ac:picMkLst>
            <pc:docMk/>
            <pc:sldMk cId="2377707184" sldId="308"/>
            <ac:picMk id="6" creationId="{EEE41DD7-5272-8D6E-A5C9-A7F31C1BA672}"/>
          </ac:picMkLst>
        </pc:picChg>
        <pc:picChg chg="del">
          <ac:chgData name="Martin Boam" userId="d74053f3-094e-4874-ba00-62f2ab693b3a" providerId="ADAL" clId="{2EDB8314-4035-449B-90F7-44B4569FBB3C}" dt="2026-05-07T09:00:27.253" v="9222" actId="478"/>
          <ac:picMkLst>
            <pc:docMk/>
            <pc:sldMk cId="2377707184" sldId="308"/>
            <ac:picMk id="7" creationId="{CC2228E0-3268-5E6D-6E78-73ECF1CEB881}"/>
          </ac:picMkLst>
        </pc:picChg>
        <pc:picChg chg="del">
          <ac:chgData name="Martin Boam" userId="d74053f3-094e-4874-ba00-62f2ab693b3a" providerId="ADAL" clId="{2EDB8314-4035-449B-90F7-44B4569FBB3C}" dt="2026-05-07T09:00:28.553" v="9224" actId="478"/>
          <ac:picMkLst>
            <pc:docMk/>
            <pc:sldMk cId="2377707184" sldId="308"/>
            <ac:picMk id="9" creationId="{8ECDDAAA-1E48-F22B-E2DD-C1895AD16E22}"/>
          </ac:picMkLst>
        </pc:picChg>
        <pc:picChg chg="add mod">
          <ac:chgData name="Martin Boam" userId="d74053f3-094e-4874-ba00-62f2ab693b3a" providerId="ADAL" clId="{2EDB8314-4035-449B-90F7-44B4569FBB3C}" dt="2026-05-07T09:08:35.942" v="9341" actId="27784"/>
          <ac:picMkLst>
            <pc:docMk/>
            <pc:sldMk cId="2377707184" sldId="308"/>
            <ac:picMk id="10" creationId="{DED45879-10DF-6321-EA9E-9883F4B41564}"/>
          </ac:picMkLst>
        </pc:picChg>
      </pc:sldChg>
      <pc:sldChg chg="addSp delSp modSp mod addAnim delAnim modNotesTx">
        <pc:chgData name="Martin Boam" userId="d74053f3-094e-4874-ba00-62f2ab693b3a" providerId="ADAL" clId="{2EDB8314-4035-449B-90F7-44B4569FBB3C}" dt="2026-05-06T09:45:28.210" v="6235" actId="20577"/>
        <pc:sldMkLst>
          <pc:docMk/>
          <pc:sldMk cId="1502194552" sldId="2147479503"/>
        </pc:sldMkLst>
        <pc:spChg chg="mod">
          <ac:chgData name="Martin Boam" userId="d74053f3-094e-4874-ba00-62f2ab693b3a" providerId="ADAL" clId="{2EDB8314-4035-449B-90F7-44B4569FBB3C}" dt="2026-05-06T09:45:28.210" v="6235" actId="20577"/>
          <ac:spMkLst>
            <pc:docMk/>
            <pc:sldMk cId="1502194552" sldId="2147479503"/>
            <ac:spMk id="10" creationId="{8C43B430-8535-6D5D-3EE0-C24785A288B7}"/>
          </ac:spMkLst>
        </pc:spChg>
        <pc:spChg chg="mod">
          <ac:chgData name="Martin Boam" userId="d74053f3-094e-4874-ba00-62f2ab693b3a" providerId="ADAL" clId="{2EDB8314-4035-449B-90F7-44B4569FBB3C}" dt="2026-05-06T09:45:11.360" v="6196" actId="20577"/>
          <ac:spMkLst>
            <pc:docMk/>
            <pc:sldMk cId="1502194552" sldId="2147479503"/>
            <ac:spMk id="13" creationId="{0FFFFA6F-5E5A-7CA9-2217-8D9F023D9E04}"/>
          </ac:spMkLst>
        </pc:spChg>
      </pc:sldChg>
      <pc:sldChg chg="addSp delSp modSp mod delAnim modNotesTx">
        <pc:chgData name="Martin Boam" userId="d74053f3-094e-4874-ba00-62f2ab693b3a" providerId="ADAL" clId="{2EDB8314-4035-449B-90F7-44B4569FBB3C}" dt="2026-05-07T09:35:41.264" v="9513" actId="20577"/>
        <pc:sldMkLst>
          <pc:docMk/>
          <pc:sldMk cId="3144659891" sldId="2147483346"/>
        </pc:sldMkLst>
        <pc:spChg chg="add del mod">
          <ac:chgData name="Martin Boam" userId="d74053f3-094e-4874-ba00-62f2ab693b3a" providerId="ADAL" clId="{2EDB8314-4035-449B-90F7-44B4569FBB3C}" dt="2026-05-06T15:03:33.674" v="7890" actId="478"/>
          <ac:spMkLst>
            <pc:docMk/>
            <pc:sldMk cId="3144659891" sldId="2147483346"/>
            <ac:spMk id="11" creationId="{D934C877-D0F0-BFA3-A132-FD3423EF542E}"/>
          </ac:spMkLst>
        </pc:spChg>
        <pc:spChg chg="mod">
          <ac:chgData name="Martin Boam" userId="d74053f3-094e-4874-ba00-62f2ab693b3a" providerId="ADAL" clId="{2EDB8314-4035-449B-90F7-44B4569FBB3C}" dt="2026-05-06T11:22:14.622" v="7498"/>
          <ac:spMkLst>
            <pc:docMk/>
            <pc:sldMk cId="3144659891" sldId="2147483346"/>
            <ac:spMk id="14" creationId="{CED86705-248B-14E2-E134-33997FE9A91B}"/>
          </ac:spMkLst>
        </pc:spChg>
        <pc:spChg chg="mod">
          <ac:chgData name="Martin Boam" userId="d74053f3-094e-4874-ba00-62f2ab693b3a" providerId="ADAL" clId="{2EDB8314-4035-449B-90F7-44B4569FBB3C}" dt="2026-05-06T11:22:14.622" v="7498"/>
          <ac:spMkLst>
            <pc:docMk/>
            <pc:sldMk cId="3144659891" sldId="2147483346"/>
            <ac:spMk id="15" creationId="{89C263F9-EFDD-C380-E08C-F900B806D651}"/>
          </ac:spMkLst>
        </pc:spChg>
        <pc:spChg chg="del">
          <ac:chgData name="Martin Boam" userId="d74053f3-094e-4874-ba00-62f2ab693b3a" providerId="ADAL" clId="{2EDB8314-4035-449B-90F7-44B4569FBB3C}" dt="2026-05-06T11:19:26.739" v="7384" actId="478"/>
          <ac:spMkLst>
            <pc:docMk/>
            <pc:sldMk cId="3144659891" sldId="2147483346"/>
            <ac:spMk id="16" creationId="{C86A547E-B352-CA0E-5B76-29672FA60725}"/>
          </ac:spMkLst>
        </pc:spChg>
        <pc:spChg chg="del">
          <ac:chgData name="Martin Boam" userId="d74053f3-094e-4874-ba00-62f2ab693b3a" providerId="ADAL" clId="{2EDB8314-4035-449B-90F7-44B4569FBB3C}" dt="2026-05-06T11:19:26.045" v="7383" actId="478"/>
          <ac:spMkLst>
            <pc:docMk/>
            <pc:sldMk cId="3144659891" sldId="2147483346"/>
            <ac:spMk id="21" creationId="{3E85D1D3-7229-6A97-28B4-F53478A957DB}"/>
          </ac:spMkLst>
        </pc:spChg>
        <pc:spChg chg="mod">
          <ac:chgData name="Martin Boam" userId="d74053f3-094e-4874-ba00-62f2ab693b3a" providerId="ADAL" clId="{2EDB8314-4035-449B-90F7-44B4569FBB3C}" dt="2026-05-06T11:19:49.217" v="7389" actId="20577"/>
          <ac:spMkLst>
            <pc:docMk/>
            <pc:sldMk cId="3144659891" sldId="2147483346"/>
            <ac:spMk id="23" creationId="{619D6472-F7BD-4F4E-9DB3-A0958A9617A7}"/>
          </ac:spMkLst>
        </pc:spChg>
        <pc:spChg chg="mod">
          <ac:chgData name="Martin Boam" userId="d74053f3-094e-4874-ba00-62f2ab693b3a" providerId="ADAL" clId="{2EDB8314-4035-449B-90F7-44B4569FBB3C}" dt="2026-05-06T11:21:47.956" v="7478" actId="12"/>
          <ac:spMkLst>
            <pc:docMk/>
            <pc:sldMk cId="3144659891" sldId="2147483346"/>
            <ac:spMk id="26" creationId="{D5B0BE91-45FE-BC10-FDE3-A064C893540A}"/>
          </ac:spMkLst>
        </pc:spChg>
        <pc:grpChg chg="del">
          <ac:chgData name="Martin Boam" userId="d74053f3-094e-4874-ba00-62f2ab693b3a" providerId="ADAL" clId="{2EDB8314-4035-449B-90F7-44B4569FBB3C}" dt="2026-05-06T11:22:14.487" v="7497" actId="478"/>
          <ac:grpSpMkLst>
            <pc:docMk/>
            <pc:sldMk cId="3144659891" sldId="2147483346"/>
            <ac:grpSpMk id="2" creationId="{E7D5ABB5-F737-3B7B-53E5-5CACFAD45A86}"/>
          </ac:grpSpMkLst>
        </pc:grpChg>
        <pc:grpChg chg="add mod">
          <ac:chgData name="Martin Boam" userId="d74053f3-094e-4874-ba00-62f2ab693b3a" providerId="ADAL" clId="{2EDB8314-4035-449B-90F7-44B4569FBB3C}" dt="2026-05-06T11:22:14.622" v="7498"/>
          <ac:grpSpMkLst>
            <pc:docMk/>
            <pc:sldMk cId="3144659891" sldId="2147483346"/>
            <ac:grpSpMk id="12" creationId="{F0BBDD8D-76F0-F0DF-7AEF-1174B25450D8}"/>
          </ac:grpSpMkLst>
        </pc:grpChg>
        <pc:grpChg chg="del">
          <ac:chgData name="Martin Boam" userId="d74053f3-094e-4874-ba00-62f2ab693b3a" providerId="ADAL" clId="{2EDB8314-4035-449B-90F7-44B4569FBB3C}" dt="2026-05-06T11:19:28.464" v="7385" actId="478"/>
          <ac:grpSpMkLst>
            <pc:docMk/>
            <pc:sldMk cId="3144659891" sldId="2147483346"/>
            <ac:grpSpMk id="17" creationId="{71E8A49F-F4F8-8C29-7DED-FF57E48E9C8A}"/>
          </ac:grpSpMkLst>
        </pc:grpChg>
      </pc:sldChg>
      <pc:sldChg chg="addSp delSp modSp mod modAnim modNotesTx">
        <pc:chgData name="Martin Boam" userId="d74053f3-094e-4874-ba00-62f2ab693b3a" providerId="ADAL" clId="{2EDB8314-4035-449B-90F7-44B4569FBB3C}" dt="2026-05-07T09:59:36.504" v="9729" actId="20577"/>
        <pc:sldMkLst>
          <pc:docMk/>
          <pc:sldMk cId="214873528" sldId="2147483347"/>
        </pc:sldMkLst>
        <pc:spChg chg="add del mod">
          <ac:chgData name="Martin Boam" userId="d74053f3-094e-4874-ba00-62f2ab693b3a" providerId="ADAL" clId="{2EDB8314-4035-449B-90F7-44B4569FBB3C}" dt="2026-05-06T11:20:39.240" v="7408" actId="478"/>
          <ac:spMkLst>
            <pc:docMk/>
            <pc:sldMk cId="214873528" sldId="2147483347"/>
            <ac:spMk id="8" creationId="{F6001C8A-8B80-2F55-15A8-95EE692342CC}"/>
          </ac:spMkLst>
        </pc:spChg>
        <pc:spChg chg="mod">
          <ac:chgData name="Martin Boam" userId="d74053f3-094e-4874-ba00-62f2ab693b3a" providerId="ADAL" clId="{2EDB8314-4035-449B-90F7-44B4569FBB3C}" dt="2026-05-06T11:20:35.469" v="7406" actId="20577"/>
          <ac:spMkLst>
            <pc:docMk/>
            <pc:sldMk cId="214873528" sldId="2147483347"/>
            <ac:spMk id="10" creationId="{686F7321-62E7-9BC7-3995-506140FA8317}"/>
          </ac:spMkLst>
        </pc:spChg>
        <pc:spChg chg="mod">
          <ac:chgData name="Martin Boam" userId="d74053f3-094e-4874-ba00-62f2ab693b3a" providerId="ADAL" clId="{2EDB8314-4035-449B-90F7-44B4569FBB3C}" dt="2026-05-06T11:21:27.204" v="7450" actId="12"/>
          <ac:spMkLst>
            <pc:docMk/>
            <pc:sldMk cId="214873528" sldId="2147483347"/>
            <ac:spMk id="12" creationId="{8A455321-1A56-5C98-7105-A46F484090DD}"/>
          </ac:spMkLst>
        </pc:spChg>
        <pc:spChg chg="add del mod">
          <ac:chgData name="Martin Boam" userId="d74053f3-094e-4874-ba00-62f2ab693b3a" providerId="ADAL" clId="{2EDB8314-4035-449B-90F7-44B4569FBB3C}" dt="2026-05-06T11:20:38.173" v="7407" actId="478"/>
          <ac:spMkLst>
            <pc:docMk/>
            <pc:sldMk cId="214873528" sldId="2147483347"/>
            <ac:spMk id="13" creationId="{8395B528-70B9-2B0E-F085-071ED3541F83}"/>
          </ac:spMkLst>
        </pc:spChg>
        <pc:spChg chg="mod">
          <ac:chgData name="Martin Boam" userId="d74053f3-094e-4874-ba00-62f2ab693b3a" providerId="ADAL" clId="{2EDB8314-4035-449B-90F7-44B4569FBB3C}" dt="2026-05-06T11:22:11.728" v="7496"/>
          <ac:spMkLst>
            <pc:docMk/>
            <pc:sldMk cId="214873528" sldId="2147483347"/>
            <ac:spMk id="15" creationId="{C4DC2258-4F70-A5E2-DF65-047B12888204}"/>
          </ac:spMkLst>
        </pc:spChg>
        <pc:spChg chg="mod">
          <ac:chgData name="Martin Boam" userId="d74053f3-094e-4874-ba00-62f2ab693b3a" providerId="ADAL" clId="{2EDB8314-4035-449B-90F7-44B4569FBB3C}" dt="2026-05-06T11:22:11.728" v="7496"/>
          <ac:spMkLst>
            <pc:docMk/>
            <pc:sldMk cId="214873528" sldId="2147483347"/>
            <ac:spMk id="16" creationId="{5278B423-8323-7436-998F-8464FAE02299}"/>
          </ac:spMkLst>
        </pc:spChg>
        <pc:spChg chg="mod">
          <ac:chgData name="Martin Boam" userId="d74053f3-094e-4874-ba00-62f2ab693b3a" providerId="ADAL" clId="{2EDB8314-4035-449B-90F7-44B4569FBB3C}" dt="2026-05-06T11:20:11.856" v="7396" actId="20577"/>
          <ac:spMkLst>
            <pc:docMk/>
            <pc:sldMk cId="214873528" sldId="2147483347"/>
            <ac:spMk id="17" creationId="{C49623DC-E533-AF2F-E115-E701B43A2B42}"/>
          </ac:spMkLst>
        </pc:spChg>
        <pc:spChg chg="mod">
          <ac:chgData name="Martin Boam" userId="d74053f3-094e-4874-ba00-62f2ab693b3a" providerId="ADAL" clId="{2EDB8314-4035-449B-90F7-44B4569FBB3C}" dt="2026-05-07T09:59:36.504" v="9729" actId="20577"/>
          <ac:spMkLst>
            <pc:docMk/>
            <pc:sldMk cId="214873528" sldId="2147483347"/>
            <ac:spMk id="26" creationId="{D5B0BE91-45FE-BC10-FDE3-A064C893540A}"/>
          </ac:spMkLst>
        </pc:spChg>
        <pc:grpChg chg="del">
          <ac:chgData name="Martin Boam" userId="d74053f3-094e-4874-ba00-62f2ab693b3a" providerId="ADAL" clId="{2EDB8314-4035-449B-90F7-44B4569FBB3C}" dt="2026-05-06T11:22:11.597" v="7495" actId="478"/>
          <ac:grpSpMkLst>
            <pc:docMk/>
            <pc:sldMk cId="214873528" sldId="2147483347"/>
            <ac:grpSpMk id="2" creationId="{E8C4DDF4-C744-7652-7CD2-0FC80132003B}"/>
          </ac:grpSpMkLst>
        </pc:grpChg>
        <pc:grpChg chg="add mod">
          <ac:chgData name="Martin Boam" userId="d74053f3-094e-4874-ba00-62f2ab693b3a" providerId="ADAL" clId="{2EDB8314-4035-449B-90F7-44B4569FBB3C}" dt="2026-05-06T11:22:11.728" v="7496"/>
          <ac:grpSpMkLst>
            <pc:docMk/>
            <pc:sldMk cId="214873528" sldId="2147483347"/>
            <ac:grpSpMk id="14" creationId="{9EDFEC3B-BC07-9C8F-2BA6-6AEC6F9E4B9E}"/>
          </ac:grpSpMkLst>
        </pc:grpChg>
      </pc:sldChg>
      <pc:sldChg chg="addSp delSp modSp mod">
        <pc:chgData name="Martin Boam" userId="d74053f3-094e-4874-ba00-62f2ab693b3a" providerId="ADAL" clId="{2EDB8314-4035-449B-90F7-44B4569FBB3C}" dt="2026-05-06T11:22:18.999" v="7500"/>
        <pc:sldMkLst>
          <pc:docMk/>
          <pc:sldMk cId="651034644" sldId="2147483382"/>
        </pc:sldMkLst>
        <pc:spChg chg="mod">
          <ac:chgData name="Martin Boam" userId="d74053f3-094e-4874-ba00-62f2ab693b3a" providerId="ADAL" clId="{2EDB8314-4035-449B-90F7-44B4569FBB3C}" dt="2026-05-06T11:22:18.999" v="7500"/>
          <ac:spMkLst>
            <pc:docMk/>
            <pc:sldMk cId="651034644" sldId="2147483382"/>
            <ac:spMk id="10" creationId="{4E8842D3-0D54-963F-69FA-E7DECAFD9A2C}"/>
          </ac:spMkLst>
        </pc:spChg>
        <pc:spChg chg="mod">
          <ac:chgData name="Martin Boam" userId="d74053f3-094e-4874-ba00-62f2ab693b3a" providerId="ADAL" clId="{2EDB8314-4035-449B-90F7-44B4569FBB3C}" dt="2026-05-06T11:22:18.999" v="7500"/>
          <ac:spMkLst>
            <pc:docMk/>
            <pc:sldMk cId="651034644" sldId="2147483382"/>
            <ac:spMk id="13" creationId="{055C0C9E-8EF6-399B-0517-EA8770E5C5D1}"/>
          </ac:spMkLst>
        </pc:spChg>
        <pc:grpChg chg="del">
          <ac:chgData name="Martin Boam" userId="d74053f3-094e-4874-ba00-62f2ab693b3a" providerId="ADAL" clId="{2EDB8314-4035-449B-90F7-44B4569FBB3C}" dt="2026-05-06T11:22:18.863" v="7499" actId="478"/>
          <ac:grpSpMkLst>
            <pc:docMk/>
            <pc:sldMk cId="651034644" sldId="2147483382"/>
            <ac:grpSpMk id="2" creationId="{63F2DA0C-E3E0-904F-8CF2-D4BA573BA291}"/>
          </ac:grpSpMkLst>
        </pc:grpChg>
        <pc:grpChg chg="add mod">
          <ac:chgData name="Martin Boam" userId="d74053f3-094e-4874-ba00-62f2ab693b3a" providerId="ADAL" clId="{2EDB8314-4035-449B-90F7-44B4569FBB3C}" dt="2026-05-06T11:22:18.999" v="7500"/>
          <ac:grpSpMkLst>
            <pc:docMk/>
            <pc:sldMk cId="651034644" sldId="2147483382"/>
            <ac:grpSpMk id="7" creationId="{9FFE8C74-BA2A-2CF6-D6E1-971E817A198D}"/>
          </ac:grpSpMkLst>
        </pc:grpChg>
      </pc:sldChg>
      <pc:sldChg chg="modSp mod">
        <pc:chgData name="Martin Boam" userId="d74053f3-094e-4874-ba00-62f2ab693b3a" providerId="ADAL" clId="{2EDB8314-4035-449B-90F7-44B4569FBB3C}" dt="2026-05-07T09:56:46.009" v="9704" actId="207"/>
        <pc:sldMkLst>
          <pc:docMk/>
          <pc:sldMk cId="3861212921" sldId="2147483384"/>
        </pc:sldMkLst>
        <pc:spChg chg="mod">
          <ac:chgData name="Martin Boam" userId="d74053f3-094e-4874-ba00-62f2ab693b3a" providerId="ADAL" clId="{2EDB8314-4035-449B-90F7-44B4569FBB3C}" dt="2026-05-07T09:56:46.009" v="9704" actId="207"/>
          <ac:spMkLst>
            <pc:docMk/>
            <pc:sldMk cId="3861212921" sldId="2147483384"/>
            <ac:spMk id="2" creationId="{82B138F3-D3FC-5315-BFC2-0E08BE61E942}"/>
          </ac:spMkLst>
        </pc:spChg>
      </pc:sldChg>
      <pc:sldChg chg="addSp delSp modSp mod modNotesTx">
        <pc:chgData name="Martin Boam" userId="d74053f3-094e-4874-ba00-62f2ab693b3a" providerId="ADAL" clId="{2EDB8314-4035-449B-90F7-44B4569FBB3C}" dt="2026-05-07T09:54:55.116" v="9675" actId="20577"/>
        <pc:sldMkLst>
          <pc:docMk/>
          <pc:sldMk cId="2547630074" sldId="2147483394"/>
        </pc:sldMkLst>
        <pc:spChg chg="mod">
          <ac:chgData name="Martin Boam" userId="d74053f3-094e-4874-ba00-62f2ab693b3a" providerId="ADAL" clId="{2EDB8314-4035-449B-90F7-44B4569FBB3C}" dt="2026-05-07T09:54:55.116" v="9675" actId="20577"/>
          <ac:spMkLst>
            <pc:docMk/>
            <pc:sldMk cId="2547630074" sldId="2147483394"/>
            <ac:spMk id="4" creationId="{F2DC8435-D16F-514F-2773-40B23EC18901}"/>
          </ac:spMkLst>
        </pc:spChg>
        <pc:spChg chg="mod">
          <ac:chgData name="Martin Boam" userId="d74053f3-094e-4874-ba00-62f2ab693b3a" providerId="ADAL" clId="{2EDB8314-4035-449B-90F7-44B4569FBB3C}" dt="2026-05-06T11:22:27.653" v="7504"/>
          <ac:spMkLst>
            <pc:docMk/>
            <pc:sldMk cId="2547630074" sldId="2147483394"/>
            <ac:spMk id="10" creationId="{6C0CB9EC-F51F-4CE7-1814-9827460B29F1}"/>
          </ac:spMkLst>
        </pc:spChg>
        <pc:spChg chg="mod">
          <ac:chgData name="Martin Boam" userId="d74053f3-094e-4874-ba00-62f2ab693b3a" providerId="ADAL" clId="{2EDB8314-4035-449B-90F7-44B4569FBB3C}" dt="2026-05-06T11:22:27.653" v="7504"/>
          <ac:spMkLst>
            <pc:docMk/>
            <pc:sldMk cId="2547630074" sldId="2147483394"/>
            <ac:spMk id="11" creationId="{6E23D1E1-3088-E8F6-4819-FCBA6C73628B}"/>
          </ac:spMkLst>
        </pc:spChg>
        <pc:grpChg chg="del">
          <ac:chgData name="Martin Boam" userId="d74053f3-094e-4874-ba00-62f2ab693b3a" providerId="ADAL" clId="{2EDB8314-4035-449B-90F7-44B4569FBB3C}" dt="2026-05-06T11:22:27.557" v="7503" actId="478"/>
          <ac:grpSpMkLst>
            <pc:docMk/>
            <pc:sldMk cId="2547630074" sldId="2147483394"/>
            <ac:grpSpMk id="5" creationId="{0D216F4E-477A-4DDC-02F4-A58CA16AF091}"/>
          </ac:grpSpMkLst>
        </pc:grpChg>
        <pc:grpChg chg="add mod">
          <ac:chgData name="Martin Boam" userId="d74053f3-094e-4874-ba00-62f2ab693b3a" providerId="ADAL" clId="{2EDB8314-4035-449B-90F7-44B4569FBB3C}" dt="2026-05-06T11:22:27.653" v="7504"/>
          <ac:grpSpMkLst>
            <pc:docMk/>
            <pc:sldMk cId="2547630074" sldId="2147483394"/>
            <ac:grpSpMk id="8" creationId="{542B286E-95B8-6DC3-EC95-00AE2D6E94BB}"/>
          </ac:grpSpMkLst>
        </pc:grpChg>
      </pc:sldChg>
      <pc:sldChg chg="modSp mod">
        <pc:chgData name="Martin Boam" userId="d74053f3-094e-4874-ba00-62f2ab693b3a" providerId="ADAL" clId="{2EDB8314-4035-449B-90F7-44B4569FBB3C}" dt="2026-05-07T09:37:23.670" v="9532" actId="2"/>
        <pc:sldMkLst>
          <pc:docMk/>
          <pc:sldMk cId="3953854079" sldId="2147483475"/>
        </pc:sldMkLst>
        <pc:spChg chg="mod">
          <ac:chgData name="Martin Boam" userId="d74053f3-094e-4874-ba00-62f2ab693b3a" providerId="ADAL" clId="{2EDB8314-4035-449B-90F7-44B4569FBB3C}" dt="2026-05-07T09:37:23.670" v="9532" actId="2"/>
          <ac:spMkLst>
            <pc:docMk/>
            <pc:sldMk cId="3953854079" sldId="2147483475"/>
            <ac:spMk id="2" creationId="{BA7DB3CE-5DA0-30F9-847D-BD68A2DC6898}"/>
          </ac:spMkLst>
        </pc:spChg>
      </pc:sldChg>
      <pc:sldChg chg="modSp mod">
        <pc:chgData name="Martin Boam" userId="d74053f3-094e-4874-ba00-62f2ab693b3a" providerId="ADAL" clId="{2EDB8314-4035-449B-90F7-44B4569FBB3C}" dt="2026-05-07T09:06:54.566" v="9323" actId="207"/>
        <pc:sldMkLst>
          <pc:docMk/>
          <pc:sldMk cId="3797230667" sldId="2147483477"/>
        </pc:sldMkLst>
        <pc:spChg chg="mod">
          <ac:chgData name="Martin Boam" userId="d74053f3-094e-4874-ba00-62f2ab693b3a" providerId="ADAL" clId="{2EDB8314-4035-449B-90F7-44B4569FBB3C}" dt="2026-05-07T09:06:54.566" v="9323" actId="207"/>
          <ac:spMkLst>
            <pc:docMk/>
            <pc:sldMk cId="3797230667" sldId="2147483477"/>
            <ac:spMk id="8" creationId="{7408E922-1F7F-AD79-FD02-29EFC4FCA3F8}"/>
          </ac:spMkLst>
        </pc:spChg>
      </pc:sldChg>
      <pc:sldChg chg="addSp delSp modSp mod modNotesTx">
        <pc:chgData name="Martin Boam" userId="d74053f3-094e-4874-ba00-62f2ab693b3a" providerId="ADAL" clId="{2EDB8314-4035-449B-90F7-44B4569FBB3C}" dt="2026-05-07T09:52:35.775" v="9659" actId="20577"/>
        <pc:sldMkLst>
          <pc:docMk/>
          <pc:sldMk cId="2428838566" sldId="2147483591"/>
        </pc:sldMkLst>
        <pc:spChg chg="mod">
          <ac:chgData name="Martin Boam" userId="d74053f3-094e-4874-ba00-62f2ab693b3a" providerId="ADAL" clId="{2EDB8314-4035-449B-90F7-44B4569FBB3C}" dt="2026-05-06T09:59:43.038" v="6496"/>
          <ac:spMkLst>
            <pc:docMk/>
            <pc:sldMk cId="2428838566" sldId="2147483591"/>
            <ac:spMk id="2" creationId="{4D058CD1-C147-6073-F8C3-4A808C126E92}"/>
          </ac:spMkLst>
        </pc:spChg>
        <pc:spChg chg="mod">
          <ac:chgData name="Martin Boam" userId="d74053f3-094e-4874-ba00-62f2ab693b3a" providerId="ADAL" clId="{2EDB8314-4035-449B-90F7-44B4569FBB3C}" dt="2026-05-07T09:52:35.775" v="9659" actId="20577"/>
          <ac:spMkLst>
            <pc:docMk/>
            <pc:sldMk cId="2428838566" sldId="2147483591"/>
            <ac:spMk id="4" creationId="{E0E4F69B-41A3-C85A-DCAD-9E5171E00DE9}"/>
          </ac:spMkLst>
        </pc:spChg>
        <pc:spChg chg="add mod">
          <ac:chgData name="Martin Boam" userId="d74053f3-094e-4874-ba00-62f2ab693b3a" providerId="ADAL" clId="{2EDB8314-4035-449B-90F7-44B4569FBB3C}" dt="2026-05-06T15:22:25.382" v="8043" actId="1076"/>
          <ac:spMkLst>
            <pc:docMk/>
            <pc:sldMk cId="2428838566" sldId="2147483591"/>
            <ac:spMk id="7" creationId="{D9E7C21F-B349-7A9C-9925-FE33B49DBBAA}"/>
          </ac:spMkLst>
        </pc:spChg>
        <pc:spChg chg="mod ord">
          <ac:chgData name="Martin Boam" userId="d74053f3-094e-4874-ba00-62f2ab693b3a" providerId="ADAL" clId="{2EDB8314-4035-449B-90F7-44B4569FBB3C}" dt="2026-05-06T13:49:13.905" v="7820"/>
          <ac:spMkLst>
            <pc:docMk/>
            <pc:sldMk cId="2428838566" sldId="2147483591"/>
            <ac:spMk id="8" creationId="{A8D6123F-1BCD-616F-F7BD-C458C52A38F3}"/>
          </ac:spMkLst>
        </pc:spChg>
        <pc:spChg chg="mod">
          <ac:chgData name="Martin Boam" userId="d74053f3-094e-4874-ba00-62f2ab693b3a" providerId="ADAL" clId="{2EDB8314-4035-449B-90F7-44B4569FBB3C}" dt="2026-05-06T09:59:54.616" v="6502"/>
          <ac:spMkLst>
            <pc:docMk/>
            <pc:sldMk cId="2428838566" sldId="2147483591"/>
            <ac:spMk id="19" creationId="{9E108088-4707-A98D-8EC8-5B6F6602CB95}"/>
          </ac:spMkLst>
        </pc:spChg>
        <pc:picChg chg="add mod">
          <ac:chgData name="Martin Boam" userId="d74053f3-094e-4874-ba00-62f2ab693b3a" providerId="ADAL" clId="{2EDB8314-4035-449B-90F7-44B4569FBB3C}" dt="2026-05-06T15:06:57.036" v="7931" actId="14861"/>
          <ac:picMkLst>
            <pc:docMk/>
            <pc:sldMk cId="2428838566" sldId="2147483591"/>
            <ac:picMk id="3" creationId="{CFDBD941-D1DA-E575-77E2-4D1587BBD4E2}"/>
          </ac:picMkLst>
        </pc:picChg>
        <pc:picChg chg="del">
          <ac:chgData name="Martin Boam" userId="d74053f3-094e-4874-ba00-62f2ab693b3a" providerId="ADAL" clId="{2EDB8314-4035-449B-90F7-44B4569FBB3C}" dt="2026-05-06T09:59:44.429" v="6497" actId="478"/>
          <ac:picMkLst>
            <pc:docMk/>
            <pc:sldMk cId="2428838566" sldId="2147483591"/>
            <ac:picMk id="5" creationId="{71D99F42-A529-9B82-A657-5516D864169E}"/>
          </ac:picMkLst>
        </pc:picChg>
      </pc:sldChg>
      <pc:sldChg chg="modSp mod ord modAnim modNotesTx">
        <pc:chgData name="Martin Boam" userId="d74053f3-094e-4874-ba00-62f2ab693b3a" providerId="ADAL" clId="{2EDB8314-4035-449B-90F7-44B4569FBB3C}" dt="2026-05-07T09:48:26.380" v="9658" actId="20577"/>
        <pc:sldMkLst>
          <pc:docMk/>
          <pc:sldMk cId="1171509635" sldId="2147483624"/>
        </pc:sldMkLst>
        <pc:spChg chg="mod">
          <ac:chgData name="Martin Boam" userId="d74053f3-094e-4874-ba00-62f2ab693b3a" providerId="ADAL" clId="{2EDB8314-4035-449B-90F7-44B4569FBB3C}" dt="2026-05-06T18:06:14.137" v="9050" actId="14100"/>
          <ac:spMkLst>
            <pc:docMk/>
            <pc:sldMk cId="1171509635" sldId="2147483624"/>
            <ac:spMk id="2" creationId="{CE0DFCD3-4206-48DC-0816-C7DF984E6869}"/>
          </ac:spMkLst>
        </pc:spChg>
        <pc:spChg chg="mod">
          <ac:chgData name="Martin Boam" userId="d74053f3-094e-4874-ba00-62f2ab693b3a" providerId="ADAL" clId="{2EDB8314-4035-449B-90F7-44B4569FBB3C}" dt="2026-05-07T09:48:26.380" v="9658" actId="20577"/>
          <ac:spMkLst>
            <pc:docMk/>
            <pc:sldMk cId="1171509635" sldId="2147483624"/>
            <ac:spMk id="3" creationId="{89350A8B-5495-94C4-A1FA-30D0F042765F}"/>
          </ac:spMkLst>
        </pc:spChg>
        <pc:spChg chg="mod">
          <ac:chgData name="Martin Boam" userId="d74053f3-094e-4874-ba00-62f2ab693b3a" providerId="ADAL" clId="{2EDB8314-4035-449B-90F7-44B4569FBB3C}" dt="2026-05-07T09:04:07.832" v="9304" actId="404"/>
          <ac:spMkLst>
            <pc:docMk/>
            <pc:sldMk cId="1171509635" sldId="2147483624"/>
            <ac:spMk id="6" creationId="{135455C4-36E7-A385-AD14-E0DF62C509CD}"/>
          </ac:spMkLst>
        </pc:spChg>
        <pc:spChg chg="mod">
          <ac:chgData name="Martin Boam" userId="d74053f3-094e-4874-ba00-62f2ab693b3a" providerId="ADAL" clId="{2EDB8314-4035-449B-90F7-44B4569FBB3C}" dt="2026-05-06T09:46:08.288" v="6254" actId="20577"/>
          <ac:spMkLst>
            <pc:docMk/>
            <pc:sldMk cId="1171509635" sldId="2147483624"/>
            <ac:spMk id="10" creationId="{96BF5DD0-FECD-1105-F39B-898E9F95C64E}"/>
          </ac:spMkLst>
        </pc:spChg>
        <pc:spChg chg="mod">
          <ac:chgData name="Martin Boam" userId="d74053f3-094e-4874-ba00-62f2ab693b3a" providerId="ADAL" clId="{2EDB8314-4035-449B-90F7-44B4569FBB3C}" dt="2026-05-06T09:45:58.539" v="6244" actId="20577"/>
          <ac:spMkLst>
            <pc:docMk/>
            <pc:sldMk cId="1171509635" sldId="2147483624"/>
            <ac:spMk id="11" creationId="{CD21D22A-4A2E-C45B-DA01-1CC71C270954}"/>
          </ac:spMkLst>
        </pc:spChg>
        <pc:spChg chg="mod">
          <ac:chgData name="Martin Boam" userId="d74053f3-094e-4874-ba00-62f2ab693b3a" providerId="ADAL" clId="{2EDB8314-4035-449B-90F7-44B4569FBB3C}" dt="2026-05-06T18:06:46.550" v="9060" actId="14100"/>
          <ac:spMkLst>
            <pc:docMk/>
            <pc:sldMk cId="1171509635" sldId="2147483624"/>
            <ac:spMk id="12" creationId="{35BB99F8-4983-B9F3-781E-939D9976DFAF}"/>
          </ac:spMkLst>
        </pc:spChg>
        <pc:spChg chg="mod">
          <ac:chgData name="Martin Boam" userId="d74053f3-094e-4874-ba00-62f2ab693b3a" providerId="ADAL" clId="{2EDB8314-4035-449B-90F7-44B4569FBB3C}" dt="2026-05-06T18:06:44.589" v="9059" actId="1076"/>
          <ac:spMkLst>
            <pc:docMk/>
            <pc:sldMk cId="1171509635" sldId="2147483624"/>
            <ac:spMk id="13" creationId="{9ABCE318-3C0E-F16E-F8FD-F0C935935B4F}"/>
          </ac:spMkLst>
        </pc:spChg>
        <pc:spChg chg="mod">
          <ac:chgData name="Martin Boam" userId="d74053f3-094e-4874-ba00-62f2ab693b3a" providerId="ADAL" clId="{2EDB8314-4035-449B-90F7-44B4569FBB3C}" dt="2026-05-07T09:04:15.705" v="9307" actId="20577"/>
          <ac:spMkLst>
            <pc:docMk/>
            <pc:sldMk cId="1171509635" sldId="2147483624"/>
            <ac:spMk id="14" creationId="{F1BABFD2-5EE8-999E-3417-24F70A880D92}"/>
          </ac:spMkLst>
        </pc:spChg>
        <pc:spChg chg="mod">
          <ac:chgData name="Martin Boam" userId="d74053f3-094e-4874-ba00-62f2ab693b3a" providerId="ADAL" clId="{2EDB8314-4035-449B-90F7-44B4569FBB3C}" dt="2026-05-07T09:04:12.271" v="9306" actId="404"/>
          <ac:spMkLst>
            <pc:docMk/>
            <pc:sldMk cId="1171509635" sldId="2147483624"/>
            <ac:spMk id="18" creationId="{76798B32-ADA7-72FA-DCFA-C244D13FF8E3}"/>
          </ac:spMkLst>
        </pc:spChg>
        <pc:picChg chg="mod">
          <ac:chgData name="Martin Boam" userId="d74053f3-094e-4874-ba00-62f2ab693b3a" providerId="ADAL" clId="{2EDB8314-4035-449B-90F7-44B4569FBB3C}" dt="2026-05-06T18:06:21.970" v="9052" actId="1076"/>
          <ac:picMkLst>
            <pc:docMk/>
            <pc:sldMk cId="1171509635" sldId="2147483624"/>
            <ac:picMk id="7" creationId="{4A860491-5957-5372-4086-5CC8199DA061}"/>
          </ac:picMkLst>
        </pc:picChg>
      </pc:sldChg>
      <pc:sldChg chg="modSp add mod">
        <pc:chgData name="Martin Boam" userId="d74053f3-094e-4874-ba00-62f2ab693b3a" providerId="ADAL" clId="{2EDB8314-4035-449B-90F7-44B4569FBB3C}" dt="2026-05-07T09:55:54.940" v="9685" actId="20577"/>
        <pc:sldMkLst>
          <pc:docMk/>
          <pc:sldMk cId="392791447" sldId="2147483631"/>
        </pc:sldMkLst>
        <pc:spChg chg="mod">
          <ac:chgData name="Martin Boam" userId="d74053f3-094e-4874-ba00-62f2ab693b3a" providerId="ADAL" clId="{2EDB8314-4035-449B-90F7-44B4569FBB3C}" dt="2026-05-07T09:55:54.940" v="9685" actId="20577"/>
          <ac:spMkLst>
            <pc:docMk/>
            <pc:sldMk cId="392791447" sldId="2147483631"/>
            <ac:spMk id="4" creationId="{7249EE98-9C0C-3747-E30D-A11E7C5BDDF2}"/>
          </ac:spMkLst>
        </pc:spChg>
        <pc:spChg chg="mod">
          <ac:chgData name="Martin Boam" userId="d74053f3-094e-4874-ba00-62f2ab693b3a" providerId="ADAL" clId="{2EDB8314-4035-449B-90F7-44B4569FBB3C}" dt="2026-05-06T15:36:08.165" v="8165" actId="1076"/>
          <ac:spMkLst>
            <pc:docMk/>
            <pc:sldMk cId="392791447" sldId="2147483631"/>
            <ac:spMk id="9" creationId="{9F34B098-71EC-5B0F-5EA3-A7D4DFCD0852}"/>
          </ac:spMkLst>
        </pc:spChg>
        <pc:spChg chg="mod">
          <ac:chgData name="Martin Boam" userId="d74053f3-094e-4874-ba00-62f2ab693b3a" providerId="ADAL" clId="{2EDB8314-4035-449B-90F7-44B4569FBB3C}" dt="2026-05-06T15:36:11.862" v="8166" actId="14100"/>
          <ac:spMkLst>
            <pc:docMk/>
            <pc:sldMk cId="392791447" sldId="2147483631"/>
            <ac:spMk id="18" creationId="{5259671A-C814-2C85-F5CE-647BB3840B74}"/>
          </ac:spMkLst>
        </pc:spChg>
        <pc:spChg chg="mod">
          <ac:chgData name="Martin Boam" userId="d74053f3-094e-4874-ba00-62f2ab693b3a" providerId="ADAL" clId="{2EDB8314-4035-449B-90F7-44B4569FBB3C}" dt="2026-05-06T15:36:05.157" v="8164" actId="1076"/>
          <ac:spMkLst>
            <pc:docMk/>
            <pc:sldMk cId="392791447" sldId="2147483631"/>
            <ac:spMk id="19" creationId="{A3615927-4A4F-822B-1AE5-D213060F4105}"/>
          </ac:spMkLst>
        </pc:spChg>
        <pc:picChg chg="mod">
          <ac:chgData name="Martin Boam" userId="d74053f3-094e-4874-ba00-62f2ab693b3a" providerId="ADAL" clId="{2EDB8314-4035-449B-90F7-44B4569FBB3C}" dt="2026-05-06T15:36:02.036" v="8162" actId="14100"/>
          <ac:picMkLst>
            <pc:docMk/>
            <pc:sldMk cId="392791447" sldId="2147483631"/>
            <ac:picMk id="6" creationId="{4659206F-B365-EDF5-4399-D0AF7032AF3D}"/>
          </ac:picMkLst>
        </pc:picChg>
      </pc:sldChg>
      <pc:sldChg chg="add del">
        <pc:chgData name="Martin Boam" userId="d74053f3-094e-4874-ba00-62f2ab693b3a" providerId="ADAL" clId="{2EDB8314-4035-449B-90F7-44B4569FBB3C}" dt="2026-05-06T11:38:06.786" v="7668" actId="2696"/>
        <pc:sldMkLst>
          <pc:docMk/>
          <pc:sldMk cId="3806638291" sldId="2147483631"/>
        </pc:sldMkLst>
      </pc:sldChg>
      <pc:sldChg chg="add del">
        <pc:chgData name="Martin Boam" userId="d74053f3-094e-4874-ba00-62f2ab693b3a" providerId="ADAL" clId="{2EDB8314-4035-449B-90F7-44B4569FBB3C}" dt="2026-05-06T11:38:06.786" v="7668" actId="2696"/>
        <pc:sldMkLst>
          <pc:docMk/>
          <pc:sldMk cId="252202052" sldId="2147483632"/>
        </pc:sldMkLst>
      </pc:sldChg>
      <pc:sldChg chg="modSp add mod">
        <pc:chgData name="Martin Boam" userId="d74053f3-094e-4874-ba00-62f2ab693b3a" providerId="ADAL" clId="{2EDB8314-4035-449B-90F7-44B4569FBB3C}" dt="2026-05-06T15:31:10.962" v="8160" actId="14100"/>
        <pc:sldMkLst>
          <pc:docMk/>
          <pc:sldMk cId="304583706" sldId="2147483632"/>
        </pc:sldMkLst>
        <pc:spChg chg="mod">
          <ac:chgData name="Martin Boam" userId="d74053f3-094e-4874-ba00-62f2ab693b3a" providerId="ADAL" clId="{2EDB8314-4035-449B-90F7-44B4569FBB3C}" dt="2026-05-06T15:31:10.962" v="8160" actId="14100"/>
          <ac:spMkLst>
            <pc:docMk/>
            <pc:sldMk cId="304583706" sldId="2147483632"/>
            <ac:spMk id="4" creationId="{6DECA9FB-0DF5-2906-D9D0-1A1024532298}"/>
          </ac:spMkLst>
        </pc:spChg>
        <pc:spChg chg="mod">
          <ac:chgData name="Martin Boam" userId="d74053f3-094e-4874-ba00-62f2ab693b3a" providerId="ADAL" clId="{2EDB8314-4035-449B-90F7-44B4569FBB3C}" dt="2026-05-06T15:31:09.039" v="8159" actId="403"/>
          <ac:spMkLst>
            <pc:docMk/>
            <pc:sldMk cId="304583706" sldId="2147483632"/>
            <ac:spMk id="9" creationId="{55E367A5-8DC8-8B4E-F394-465CEF99CF8A}"/>
          </ac:spMkLst>
        </pc:spChg>
        <pc:spChg chg="mod">
          <ac:chgData name="Martin Boam" userId="d74053f3-094e-4874-ba00-62f2ab693b3a" providerId="ADAL" clId="{2EDB8314-4035-449B-90F7-44B4569FBB3C}" dt="2026-05-06T15:31:07.362" v="8158" actId="14100"/>
          <ac:spMkLst>
            <pc:docMk/>
            <pc:sldMk cId="304583706" sldId="2147483632"/>
            <ac:spMk id="18" creationId="{E0FCE554-5048-F584-18E0-D6B2F74ED057}"/>
          </ac:spMkLst>
        </pc:spChg>
        <pc:spChg chg="mod">
          <ac:chgData name="Martin Boam" userId="d74053f3-094e-4874-ba00-62f2ab693b3a" providerId="ADAL" clId="{2EDB8314-4035-449B-90F7-44B4569FBB3C}" dt="2026-05-06T15:31:02.410" v="8156" actId="1076"/>
          <ac:spMkLst>
            <pc:docMk/>
            <pc:sldMk cId="304583706" sldId="2147483632"/>
            <ac:spMk id="19" creationId="{B07BA733-361F-40E6-ACFA-29FCEB26124C}"/>
          </ac:spMkLst>
        </pc:spChg>
        <pc:picChg chg="mod">
          <ac:chgData name="Martin Boam" userId="d74053f3-094e-4874-ba00-62f2ab693b3a" providerId="ADAL" clId="{2EDB8314-4035-449B-90F7-44B4569FBB3C}" dt="2026-05-06T15:30:59.145" v="8154" actId="14100"/>
          <ac:picMkLst>
            <pc:docMk/>
            <pc:sldMk cId="304583706" sldId="2147483632"/>
            <ac:picMk id="3" creationId="{FDDA8CF6-D6B6-F41F-850A-3D5FB90B4FDB}"/>
          </ac:picMkLst>
        </pc:picChg>
      </pc:sldChg>
      <pc:sldChg chg="modSp add del mod modMedia">
        <pc:chgData name="Martin Boam" userId="d74053f3-094e-4874-ba00-62f2ab693b3a" providerId="ADAL" clId="{2EDB8314-4035-449B-90F7-44B4569FBB3C}" dt="2026-05-07T09:22:27.611" v="9467" actId="47"/>
        <pc:sldMkLst>
          <pc:docMk/>
          <pc:sldMk cId="4265918285" sldId="2147483635"/>
        </pc:sldMkLst>
        <pc:spChg chg="mod">
          <ac:chgData name="Martin Boam" userId="d74053f3-094e-4874-ba00-62f2ab693b3a" providerId="ADAL" clId="{2EDB8314-4035-449B-90F7-44B4569FBB3C}" dt="2026-05-07T09:07:52.894" v="9334" actId="207"/>
          <ac:spMkLst>
            <pc:docMk/>
            <pc:sldMk cId="4265918285" sldId="2147483635"/>
            <ac:spMk id="13" creationId="{D525133B-99E9-E2CC-BB56-73D731495874}"/>
          </ac:spMkLst>
        </pc:spChg>
        <pc:spChg chg="ord">
          <ac:chgData name="Martin Boam" userId="d74053f3-094e-4874-ba00-62f2ab693b3a" providerId="ADAL" clId="{2EDB8314-4035-449B-90F7-44B4569FBB3C}" dt="2026-05-07T09:16:24.498" v="9459"/>
          <ac:spMkLst>
            <pc:docMk/>
            <pc:sldMk cId="4265918285" sldId="2147483635"/>
            <ac:spMk id="15" creationId="{DF43AF01-9355-35DB-24BE-5C71A07FC5F7}"/>
          </ac:spMkLst>
        </pc:spChg>
        <pc:picChg chg="mod">
          <ac:chgData name="Martin Boam" userId="d74053f3-094e-4874-ba00-62f2ab693b3a" providerId="ADAL" clId="{2EDB8314-4035-449B-90F7-44B4569FBB3C}" dt="2026-05-07T09:10:25.977" v="9348" actId="962"/>
          <ac:picMkLst>
            <pc:docMk/>
            <pc:sldMk cId="4265918285" sldId="2147483635"/>
            <ac:picMk id="10" creationId="{ADA2B83F-D9C6-1ACA-7B04-7432C1AE7218}"/>
          </ac:picMkLst>
        </pc:picChg>
      </pc:sldChg>
      <pc:sldChg chg="modSp add del mod modMedia">
        <pc:chgData name="Martin Boam" userId="d74053f3-094e-4874-ba00-62f2ab693b3a" providerId="ADAL" clId="{2EDB8314-4035-449B-90F7-44B4569FBB3C}" dt="2026-05-07T09:22:27.611" v="9467" actId="47"/>
        <pc:sldMkLst>
          <pc:docMk/>
          <pc:sldMk cId="855168028" sldId="2147483636"/>
        </pc:sldMkLst>
        <pc:picChg chg="mod">
          <ac:chgData name="Martin Boam" userId="d74053f3-094e-4874-ba00-62f2ab693b3a" providerId="ADAL" clId="{2EDB8314-4035-449B-90F7-44B4569FBB3C}" dt="2026-05-07T09:11:27.846" v="9388" actId="962"/>
          <ac:picMkLst>
            <pc:docMk/>
            <pc:sldMk cId="855168028" sldId="2147483636"/>
            <ac:picMk id="4" creationId="{2F8E152B-17BF-AAEF-B502-4E3CAA6E2EAF}"/>
          </ac:picMkLst>
        </pc:picChg>
      </pc:sldChg>
      <pc:sldChg chg="modSp add del mod modMedia">
        <pc:chgData name="Martin Boam" userId="d74053f3-094e-4874-ba00-62f2ab693b3a" providerId="ADAL" clId="{2EDB8314-4035-449B-90F7-44B4569FBB3C}" dt="2026-05-07T09:22:27.611" v="9467" actId="47"/>
        <pc:sldMkLst>
          <pc:docMk/>
          <pc:sldMk cId="3187276611" sldId="2147483637"/>
        </pc:sldMkLst>
        <pc:spChg chg="mod">
          <ac:chgData name="Martin Boam" userId="d74053f3-094e-4874-ba00-62f2ab693b3a" providerId="ADAL" clId="{2EDB8314-4035-449B-90F7-44B4569FBB3C}" dt="2026-05-07T09:11:38.306" v="9412" actId="962"/>
          <ac:spMkLst>
            <pc:docMk/>
            <pc:sldMk cId="3187276611" sldId="2147483637"/>
            <ac:spMk id="2" creationId="{3C4575B9-137F-6873-8551-2AA5A0D4E3EE}"/>
          </ac:spMkLst>
        </pc:spChg>
        <pc:spChg chg="ord">
          <ac:chgData name="Martin Boam" userId="d74053f3-094e-4874-ba00-62f2ab693b3a" providerId="ADAL" clId="{2EDB8314-4035-449B-90F7-44B4569FBB3C}" dt="2026-05-07T09:12:18.346" v="9452"/>
          <ac:spMkLst>
            <pc:docMk/>
            <pc:sldMk cId="3187276611" sldId="2147483637"/>
            <ac:spMk id="8" creationId="{E56A38F6-7780-2DA4-904F-BE5D3A9BB7D9}"/>
          </ac:spMkLst>
        </pc:spChg>
        <pc:picChg chg="mod">
          <ac:chgData name="Martin Boam" userId="d74053f3-094e-4874-ba00-62f2ab693b3a" providerId="ADAL" clId="{2EDB8314-4035-449B-90F7-44B4569FBB3C}" dt="2026-05-07T09:12:01.473" v="9450" actId="962"/>
          <ac:picMkLst>
            <pc:docMk/>
            <pc:sldMk cId="3187276611" sldId="2147483637"/>
            <ac:picMk id="4" creationId="{21B8C093-C394-8687-92CB-B54413B39BE7}"/>
          </ac:picMkLst>
        </pc:picChg>
      </pc:sldChg>
      <pc:sldChg chg="modSp del mod">
        <pc:chgData name="Martin Boam" userId="d74053f3-094e-4874-ba00-62f2ab693b3a" providerId="ADAL" clId="{2EDB8314-4035-449B-90F7-44B4569FBB3C}" dt="2026-05-06T11:15:01.893" v="7356" actId="47"/>
        <pc:sldMkLst>
          <pc:docMk/>
          <pc:sldMk cId="1112112191" sldId="2147483646"/>
        </pc:sldMkLst>
        <pc:spChg chg="mod">
          <ac:chgData name="Martin Boam" userId="d74053f3-094e-4874-ba00-62f2ab693b3a" providerId="ADAL" clId="{2EDB8314-4035-449B-90F7-44B4569FBB3C}" dt="2026-05-06T11:04:25.921" v="7176" actId="20577"/>
          <ac:spMkLst>
            <pc:docMk/>
            <pc:sldMk cId="1112112191" sldId="2147483646"/>
            <ac:spMk id="11" creationId="{CBD9A447-32FB-A654-3FF6-C0F399AF5BDC}"/>
          </ac:spMkLst>
        </pc:spChg>
      </pc:sldChg>
      <pc:sldChg chg="addSp delSp modSp mod modNotesTx">
        <pc:chgData name="Martin Boam" userId="d74053f3-094e-4874-ba00-62f2ab693b3a" providerId="ADAL" clId="{2EDB8314-4035-449B-90F7-44B4569FBB3C}" dt="2026-05-06T15:05:12.846" v="7902" actId="313"/>
        <pc:sldMkLst>
          <pc:docMk/>
          <pc:sldMk cId="1665033318" sldId="2147483647"/>
        </pc:sldMkLst>
        <pc:spChg chg="mod">
          <ac:chgData name="Martin Boam" userId="d74053f3-094e-4874-ba00-62f2ab693b3a" providerId="ADAL" clId="{2EDB8314-4035-449B-90F7-44B4569FBB3C}" dt="2026-05-06T09:48:39.309" v="6298"/>
          <ac:spMkLst>
            <pc:docMk/>
            <pc:sldMk cId="1665033318" sldId="2147483647"/>
            <ac:spMk id="2" creationId="{6EE06102-B8EA-7516-F227-D8FA39C7ADFE}"/>
          </ac:spMkLst>
        </pc:spChg>
        <pc:spChg chg="mod">
          <ac:chgData name="Martin Boam" userId="d74053f3-094e-4874-ba00-62f2ab693b3a" providerId="ADAL" clId="{2EDB8314-4035-449B-90F7-44B4569FBB3C}" dt="2026-05-06T15:05:12.846" v="7902" actId="313"/>
          <ac:spMkLst>
            <pc:docMk/>
            <pc:sldMk cId="1665033318" sldId="2147483647"/>
            <ac:spMk id="4" creationId="{18566FD9-CFBA-24BF-67E3-F02797B26B4E}"/>
          </ac:spMkLst>
        </pc:spChg>
        <pc:spChg chg="mod">
          <ac:chgData name="Martin Boam" userId="d74053f3-094e-4874-ba00-62f2ab693b3a" providerId="ADAL" clId="{2EDB8314-4035-449B-90F7-44B4569FBB3C}" dt="2026-05-06T13:47:04.189" v="7770" actId="207"/>
          <ac:spMkLst>
            <pc:docMk/>
            <pc:sldMk cId="1665033318" sldId="2147483647"/>
            <ac:spMk id="7" creationId="{00655F66-F859-4D6E-D85D-BE28A0081AD1}"/>
          </ac:spMkLst>
        </pc:spChg>
        <pc:spChg chg="mod">
          <ac:chgData name="Martin Boam" userId="d74053f3-094e-4874-ba00-62f2ab693b3a" providerId="ADAL" clId="{2EDB8314-4035-449B-90F7-44B4569FBB3C}" dt="2026-05-06T15:04:52.293" v="7898" actId="14100"/>
          <ac:spMkLst>
            <pc:docMk/>
            <pc:sldMk cId="1665033318" sldId="2147483647"/>
            <ac:spMk id="18" creationId="{17770F07-D518-A64F-382B-FCBB6AD55A74}"/>
          </ac:spMkLst>
        </pc:spChg>
        <pc:spChg chg="mod">
          <ac:chgData name="Martin Boam" userId="d74053f3-094e-4874-ba00-62f2ab693b3a" providerId="ADAL" clId="{2EDB8314-4035-449B-90F7-44B4569FBB3C}" dt="2026-05-06T15:04:55.062" v="7900" actId="1076"/>
          <ac:spMkLst>
            <pc:docMk/>
            <pc:sldMk cId="1665033318" sldId="2147483647"/>
            <ac:spMk id="19" creationId="{D0C82261-01C1-15D0-7E3B-4132A7B49B4F}"/>
          </ac:spMkLst>
        </pc:spChg>
        <pc:picChg chg="add mod ord">
          <ac:chgData name="Martin Boam" userId="d74053f3-094e-4874-ba00-62f2ab693b3a" providerId="ADAL" clId="{2EDB8314-4035-449B-90F7-44B4569FBB3C}" dt="2026-05-06T15:04:53.702" v="7899" actId="1076"/>
          <ac:picMkLst>
            <pc:docMk/>
            <pc:sldMk cId="1665033318" sldId="2147483647"/>
            <ac:picMk id="5" creationId="{6E35A259-F9D2-4479-82B3-F28A4A173184}"/>
          </ac:picMkLst>
        </pc:picChg>
        <pc:picChg chg="del">
          <ac:chgData name="Martin Boam" userId="d74053f3-094e-4874-ba00-62f2ab693b3a" providerId="ADAL" clId="{2EDB8314-4035-449B-90F7-44B4569FBB3C}" dt="2026-05-06T09:49:05.398" v="6308" actId="478"/>
          <ac:picMkLst>
            <pc:docMk/>
            <pc:sldMk cId="1665033318" sldId="2147483647"/>
            <ac:picMk id="6" creationId="{07E4617E-86A0-FFA0-0684-C4D3B1C72ADF}"/>
          </ac:picMkLst>
        </pc:picChg>
      </pc:sldChg>
      <pc:sldMasterChg chg="delSldLayout">
        <pc:chgData name="Martin Boam" userId="d74053f3-094e-4874-ba00-62f2ab693b3a" providerId="ADAL" clId="{2EDB8314-4035-449B-90F7-44B4569FBB3C}" dt="2026-05-06T11:38:06.786" v="7668" actId="2696"/>
        <pc:sldMasterMkLst>
          <pc:docMk/>
          <pc:sldMasterMk cId="2329415196" sldId="2147484759"/>
        </pc:sldMasterMkLst>
        <pc:sldLayoutChg chg="del">
          <pc:chgData name="Martin Boam" userId="d74053f3-094e-4874-ba00-62f2ab693b3a" providerId="ADAL" clId="{2EDB8314-4035-449B-90F7-44B4569FBB3C}" dt="2026-05-06T11:38:06.786" v="7668" actId="2696"/>
          <pc:sldLayoutMkLst>
            <pc:docMk/>
            <pc:sldMasterMk cId="2329415196" sldId="2147484759"/>
            <pc:sldLayoutMk cId="198310259" sldId="214748496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CEF9CC-2080-4F19-B950-EAF880E7ABCF}" type="datetimeFigureOut">
              <a:rPr lang="en-US" smtClean="0"/>
              <a:t>5/7/2026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501081-E19D-419D-B0AB-F3E631795016}" type="slidenum">
              <a:rPr lang="en-US" smtClean="0"/>
              <a:t>‹#›</a:t>
            </a:fld>
            <a:endParaRPr lang="en-US" dirty="0"/>
          </a:p>
        </p:txBody>
      </p:sp>
    </p:spTree>
    <p:extLst>
      <p:ext uri="{BB962C8B-B14F-4D97-AF65-F5344CB8AC3E}">
        <p14:creationId xmlns:p14="http://schemas.microsoft.com/office/powerpoint/2010/main" val="1110640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learn.microsoft.com/en-us/copilot/microsoft-365/microsoft-365-copilot-notebook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techcommunity.microsoft.com/blog/microsoft365copilotblog/what%E2%80%99s-new-in-microsoft-365-copilot--april-2026/4510935"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icrosoft.com/microsoft-365/roadmap?id=516040"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techcommunity.microsoft.com/blog/microsoft365copilotblog/what%E2%80%99s-new-in-microsoft-365-copilot--april-2026/4510935" TargetMode="External"/><Relationship Id="rId4" Type="http://schemas.openxmlformats.org/officeDocument/2006/relationships/hyperlink" Target="https://learn.microsoft.com/en-us/copilot/microsoft-365/microsoft-365-copilot-notebook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icrosoft.com/microsoft-365/roadmap?id=558938"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techcommunity.microsoft.com/blog/microsoft365copilotblog/what%E2%80%99s-new-in-microsoft-365-copilot--april-2026/4510935" TargetMode="External"/><Relationship Id="rId4" Type="http://schemas.openxmlformats.org/officeDocument/2006/relationships/hyperlink" Target="https://learn.microsoft.com/en-us/copilot/microsoft-365/microsoft-365-copilot-notebook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icrosoft.com/microsoft-365/roadmap?id=558934"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techcommunity.microsoft.com/blog/microsoft365copilotblog/what%E2%80%99s-new-in-microsoft-365-copilot--april-2026/4510935" TargetMode="External"/><Relationship Id="rId4" Type="http://schemas.openxmlformats.org/officeDocument/2006/relationships/hyperlink" Target="https://learn.microsoft.com/en-us/copilot/microsoft-365/microsoft-365-copilot-notebook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microsoft.com/microsoft-365/roadmap?id=559029"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techcommunity.microsoft.com/blog/microsoft365copilotblog/what%E2%80%99s-new-in-microsoft-365-copilot--april-2026/4510935" TargetMode="External"/><Relationship Id="rId4" Type="http://schemas.openxmlformats.org/officeDocument/2006/relationships/hyperlink" Target="https://learn.microsoft.com/en-us/copilot/microsoft-365/microsoft-365-copilot-notebook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icrosoft.com/microsoft-365/roadmap?id=559095"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icrosoft.com/microsoft-365/roadmap?id=560338"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techcommunity.microsoft.com/blog/microsoft365copilotblog/what%E2%80%99s-new-in-microsoft-365-copilot--april-2026/4510935" TargetMode="External"/><Relationship Id="rId4" Type="http://schemas.openxmlformats.org/officeDocument/2006/relationships/hyperlink" Target="https://learn.microsoft.com/en-us/copilot/excel"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upport.microsoft.com/en-us/copilot-powerpoint"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techcommunity.microsoft.com/blog/microsoft365copilotblog/what%E2%80%99s-new-in-microsoft-365-copilot--april-2026/4510935"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upport.microsoft.com/en-us/copilot-powerpoint"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techcommunity.microsoft.com/blog/microsoft365copilotblog/what%E2%80%99s-new-in-microsoft-365-copilot--april-2026/4510935"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icrosoft.com/microsoft-365/roadmap?id=555898"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techcommunity.microsoft.com/blog/microsoft365copilotblog/what%E2%80%99s-new-in-microsoft-365-copilot--april-2026/4510935" TargetMode="External"/><Relationship Id="rId4" Type="http://schemas.openxmlformats.org/officeDocument/2006/relationships/hyperlink" Target="https://support.microsoft.com/en-us/copilot-powerpoint"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icrosoft.com/microsoft-365/roadmap?id=558440"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techcommunity.microsoft.com/blog/microsoft365copilotblog/what%E2%80%99s-new-in-microsoft-365-copilot--april-2026/4510935" TargetMode="External"/><Relationship Id="rId4" Type="http://schemas.openxmlformats.org/officeDocument/2006/relationships/hyperlink" Target="https://support.microsoft.com/en-us/copilot-word"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learn.microsoft.com/en-us/copilot/microsoft-365/copilot-frontier"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techcommunity.microsoft.com/blog/microsoft365copilotblog/what%E2%80%99s-new-in-microsoft-365-copilot--april-2026/4510935"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learn.microsoft.com/en-us/microsoftteams/teams-copilot-interpreter-agent"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techcommunity.microsoft.com/blog/microsoft365copilotblog/what%E2%80%99s-new-in-microsoft-365-copilot--april-2026/4510935"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icrosoft.com/microsoft-365/roadmap?id=559481"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techcommunity.microsoft.com/blog/microsoft365copilotblog/what%E2%80%99s-new-in-microsoft-365-copilot--april-2026/4510935" TargetMode="External"/><Relationship Id="rId4" Type="http://schemas.openxmlformats.org/officeDocument/2006/relationships/hyperlink" Target="https://support.microsoft.com/en-us/onedrive"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support.microsoft.com/en-us/copilot-outlook"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techcommunity.microsoft.com/blog/microsoft365copilotblog/what%E2%80%99s-new-in-microsoft-365-copilot--april-2026/4510935"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techcommunity.microsoft.com/blog/microsoft365copilotblog/onenote-copilot-now-supports-inked-notes/4189327"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icrosoft.com/microsoft-365/roadmap?rtc=1&amp;filters=&amp;searchterms=547749"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techcommunity.microsoft.com/blog/microsoft365copilotblog/what%E2%80%99s-new-in-microsoft-365-copilot--april-2026/4510935" TargetMode="External"/><Relationship Id="rId4" Type="http://schemas.openxmlformats.org/officeDocument/2006/relationships/hyperlink" Target="https://learn.microsoft.com/en-us/viva/insights/advanced/copilot-dashboard"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icrosoft.com/en-us/microsoft-365/roadmap?searchterms=560705#Roadmap"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techcommunity.microsoft.com/blog/microsoft365copilotblog/what%E2%80%99s-new-in-microsoft-365-copilot--april-2026/4510935" TargetMode="External"/><Relationship Id="rId4" Type="http://schemas.openxmlformats.org/officeDocument/2006/relationships/hyperlink" Target="https://learn.microsoft.com/en-us/viva/insights/advanced/copilot-dashboard"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microsoft.com/microsoft-365/roadmap?id=557175"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techcommunity.microsoft.com/blog/microsoft365copilotblog/what%E2%80%99s-new-in-microsoft-365-copilot--april-2026/4510935" TargetMode="External"/><Relationship Id="rId4" Type="http://schemas.openxmlformats.org/officeDocument/2006/relationships/hyperlink" Target="https://learn.microsoft.com/en-us/microsoft-365/admin/manage/microsoft-365-copilot"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learn.microsoft.com/microsoft-365/admin/misc/organizational-messages-microsoft-365?view=o365-worldwide"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techcommunity.microsoft.com/blog/microsoft365copilotblog/what%E2%80%99s-new-in-microsoft-365-copilot--april-2026/4510935" TargetMode="External"/><Relationship Id="rId5" Type="http://schemas.openxmlformats.org/officeDocument/2006/relationships/hyperlink" Target="https://learn.microsoft.com/en-us/microsoft-365/admin/manage/organizational-messages" TargetMode="External"/><Relationship Id="rId4" Type="http://schemas.openxmlformats.org/officeDocument/2006/relationships/hyperlink" Target="https://www.microsoft.com/microsoft-365/roadmap?id=503562"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microsoft.com/en-us/microsoft-365/roadmap?id=503563"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techcommunity.microsoft.com/blog/microsoft365copilotblog/what%E2%80%99s-new-in-microsoft-365-copilot--april-2026/4510935" TargetMode="External"/><Relationship Id="rId4" Type="http://schemas.openxmlformats.org/officeDocument/2006/relationships/hyperlink" Target="https://learn.microsoft.com/en-us/microsoft-365/admin/manage/organizational-messages"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aka.ms/Copilot/SecureGover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icrosoft.com/en-us/microsoft-365/microsoft-365-enterpris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microsoft.com/microsoft-365/roadmap?id=557173"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techcommunity.microsoft.com/blog/microsoft365copilotblog/what%E2%80%99s-new-in-microsoft-365-copilot--april-2026/4510935" TargetMode="External"/><Relationship Id="rId4" Type="http://schemas.openxmlformats.org/officeDocument/2006/relationships/hyperlink" Target="https://learn.microsoft.com/en-us/microsoft-365-copilot/extensibility/agents-overview"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learn.microsoft.com/en-us/microsoft-copilot-studio/voice-realtime-voice-agents"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microsoft.com/en-us/microsoft-copilot/blog/copilot-studio/extend-ai-voice-support-introducing-real-time-voice-agents-in-microsoft-copilot-studio/"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microsoft.com/en-us/microsoft-agent-365"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microsoft.com/en-us/security/blog/?p=145370"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microsoft.com/en-us/microsoft-365-copilot/frontier-program"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microsoft.com/en-us/microsoft-365/blog/2026/03/09/copilot-cowork-a-new-way-of-getting-work-done/"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learn.microsoft.com/en-us/fabric/iq/overview"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aka.ms/WTI2026BizApp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microsoft.com/en-us/microsoft-365-copilot/download-copilot-app#downloadthemobileapp"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s://adoption.microsoft.com/en-us/copilot/frontier-program/" TargetMode="External"/><Relationship Id="rId4" Type="http://schemas.openxmlformats.org/officeDocument/2006/relationships/hyperlink" Target="https://aka.ms/agent365docs"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learn.microsoft.com/en-us/copilot/microsoft-365/release-notes?tabs=all"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icrosoft.com/en-us/microsoft-365-copilot/frontier-progra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learn.microsoft.com/en-us/microsoft-copilot-studio/whats-new"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s://www.microsoft.com/en-us/microsoft-copilot/blog/copilot-studio/whats-new-in-copilot-studio-may-2025/" TargetMode="External"/><Relationship Id="rId4" Type="http://schemas.openxmlformats.org/officeDocument/2006/relationships/hyperlink" Target="https://www.microsoft.com/en-us/microsoft-copilot/blog/copilot-studio/"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icrosoft.com/microsoft-365/roadmap?id=559310"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techcommunity.microsoft.com/blog/microsoft365copilotblog/what%E2%80%99s-new-in-microsoft-365-copilot--april-2026/4510935" TargetMode="External"/><Relationship Id="rId4" Type="http://schemas.openxmlformats.org/officeDocument/2006/relationships/hyperlink" Target="https://techcommunity.microsoft.com/blog/microsoft365copilotblog"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icrosoft.com/microsoft-365/roadmap?id=558940"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techcommunity.microsoft.com/blog/microsoft365copilotblog/what%E2%80%99s-new-in-microsoft-365-copilot--april-2026/4510935" TargetMode="External"/><Relationship Id="rId4" Type="http://schemas.openxmlformats.org/officeDocument/2006/relationships/hyperlink" Target="https://learn.microsoft.com/en-us/copilot/microsoft-365/microsoft-365-copilot-page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ka.ms/NotebooksUpdatesBlog"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techcommunity.microsoft.com/blog/microsoft365copilotblog/what%E2%80%99s-new-in-microsoft-365-copilot--april-2026/4510935" TargetMode="External"/><Relationship Id="rId4" Type="http://schemas.openxmlformats.org/officeDocument/2006/relationships/hyperlink" Target="https://learn.microsoft.com/en-us/copilot/microsoft-365/microsoft-365-copilot-notebook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6</a:t>
            </a:r>
            <a:r>
              <a:rPr kumimoji="0" lang="en-GB" sz="1200" b="0" i="0" u="none" strike="noStrike" kern="0" cap="none" spc="-71" normalizeH="0" baseline="30000" noProof="0" dirty="0">
                <a:ln>
                  <a:noFill/>
                </a:ln>
                <a:solidFill>
                  <a:srgbClr val="5C5AD4"/>
                </a:solidFill>
                <a:effectLst/>
                <a:uLnTx/>
                <a:uFillTx/>
                <a:latin typeface="Segoe UI Semibold"/>
              </a:rPr>
              <a:t>th</a:t>
            </a:r>
            <a:r>
              <a:rPr kumimoji="0" lang="en-GB" sz="1200" b="0" i="0" u="none" strike="noStrike" kern="0" cap="none" spc="-71" normalizeH="0" baseline="0" noProof="0" dirty="0">
                <a:ln>
                  <a:noFill/>
                </a:ln>
                <a:solidFill>
                  <a:srgbClr val="5C5AD4"/>
                </a:solidFill>
                <a:effectLst/>
                <a:uLnTx/>
                <a:uFillTx/>
                <a:latin typeface="Segoe UI Semibold"/>
              </a:rPr>
              <a:t> May 2026</a:t>
            </a:r>
          </a:p>
          <a:p>
            <a:pPr marL="0" marR="0" lvl="0" indent="0" defTabSz="932509" eaLnBrk="1" fontAlgn="auto" latinLnBrk="0" hangingPunct="1">
              <a:lnSpc>
                <a:spcPct val="100000"/>
              </a:lnSpc>
              <a:spcBef>
                <a:spcPts val="0"/>
              </a:spcBef>
              <a:spcAft>
                <a:spcPts val="0"/>
              </a:spcAft>
              <a:buClrTx/>
              <a:buSzTx/>
              <a:buFontTx/>
              <a:buNone/>
              <a:tabLst/>
              <a:defRPr/>
            </a:pPr>
            <a:endParaRPr kumimoji="0" lang="en-GB" sz="1200" b="0" i="0" u="none" strike="noStrike" kern="0" cap="none" spc="-71" normalizeH="0" baseline="0" noProof="0" dirty="0">
              <a:ln>
                <a:noFill/>
              </a:ln>
              <a:solidFill>
                <a:srgbClr val="5C5AD4"/>
              </a:solidFill>
              <a:effectLst/>
              <a:uLnTx/>
              <a:uFillTx/>
              <a:latin typeface="Segoe UI Semibold"/>
            </a:endParaRPr>
          </a:p>
          <a:p>
            <a:pPr marL="0" marR="0" lvl="0" indent="0" defTabSz="932509" eaLnBrk="1" fontAlgn="auto" latinLnBrk="0" hangingPunct="1">
              <a:lnSpc>
                <a:spcPct val="100000"/>
              </a:lnSpc>
              <a:spcBef>
                <a:spcPts val="0"/>
              </a:spcBef>
              <a:spcAft>
                <a:spcPts val="0"/>
              </a:spcAft>
              <a:buClrTx/>
              <a:buSzTx/>
              <a:buFontTx/>
              <a:buNone/>
              <a:tabLst/>
              <a:defRPr/>
            </a:pPr>
            <a:r>
              <a:rPr lang="en-US" dirty="0"/>
              <a:t>Thank you. </a:t>
            </a:r>
          </a:p>
          <a:p>
            <a:pPr marL="0" marR="0" lvl="0" indent="0" defTabSz="932509" eaLnBrk="1" fontAlgn="auto" latinLnBrk="0" hangingPunct="1">
              <a:lnSpc>
                <a:spcPct val="100000"/>
              </a:lnSpc>
              <a:spcBef>
                <a:spcPts val="0"/>
              </a:spcBef>
              <a:spcAft>
                <a:spcPts val="0"/>
              </a:spcAft>
              <a:buClrTx/>
              <a:buSzTx/>
              <a:buFontTx/>
              <a:buNone/>
              <a:tabLst/>
              <a:defRPr/>
            </a:pPr>
            <a:endParaRPr lang="en-US" dirty="0"/>
          </a:p>
          <a:p>
            <a:pPr marL="0" marR="0" lvl="0" indent="0" algn="l" defTabSz="932509" rtl="0" eaLnBrk="1" fontAlgn="auto" latinLnBrk="0" hangingPunct="1">
              <a:lnSpc>
                <a:spcPct val="100000"/>
              </a:lnSpc>
              <a:spcBef>
                <a:spcPts val="0"/>
              </a:spcBef>
              <a:spcAft>
                <a:spcPts val="0"/>
              </a:spcAft>
              <a:buClrTx/>
              <a:buSzTx/>
              <a:buFontTx/>
              <a:buNone/>
              <a:tabLst/>
              <a:defRPr/>
            </a:pPr>
            <a:r>
              <a:rPr lang="en-US" dirty="0"/>
              <a:t>Got Feedback ? – https://aka.ms/WhatsNewCopilot/Feedback</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US" dirty="0"/>
              <a:t>Resources - check appendix slides </a:t>
            </a:r>
            <a:r>
              <a:rPr lang="en-US" dirty="0">
                <a:sym typeface="Wingdings" panose="05000000000000000000" pitchFamily="2" charset="2"/>
              </a:rPr>
              <a:t></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5/7/2026 10:22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696413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6855E-53FC-5C16-089C-0A1A8C002D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9607CA-9DF3-3226-26BA-5D000DEBFD6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FDD7CC3-4388-B2CE-F1A7-1D579A7A0678}"/>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Copilot Notebooks now </a:t>
            </a:r>
            <a:r>
              <a:rPr lang="en-US" sz="1200" b="1" i="0" kern="1200" dirty="0">
                <a:solidFill>
                  <a:schemeClr val="tx1"/>
                </a:solidFill>
                <a:effectLst/>
                <a:latin typeface="+mn-lt"/>
                <a:ea typeface="+mn-ea"/>
                <a:cs typeface="+mn-cs"/>
              </a:rPr>
              <a:t>supports creating and editing Copilot Pages through chat</a:t>
            </a:r>
            <a:r>
              <a:rPr lang="en-US" sz="1200" b="0" i="0" kern="1200" dirty="0">
                <a:solidFill>
                  <a:schemeClr val="tx1"/>
                </a:solidFill>
                <a:effectLst/>
                <a:latin typeface="+mn-lt"/>
                <a:ea typeface="+mn-ea"/>
                <a:cs typeface="+mn-cs"/>
              </a:rPr>
              <a:t>, so users can easily shape notebook content without editing pages manually. In chat, users can describe what they want to change or create, and Copilot handles the updates directly on their Page. For admins, this improves usability and helps drive adoption by reducing the learning curve for managing notebook content on the web. This feature is rolling out in May.</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https://learn.microsoft.com/en-us/copilot/microsoft-365/microsoft-365-copilot-notebooks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A0A377B-132A-2906-7130-67C46859C6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7281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9915D-7DAD-EAFA-506F-13EE3B75A9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3A4B9-2399-AB10-2CA8-682E568F793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EA67C31-E593-E6AD-EC2C-200D9E774670}"/>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Soon, users can </a:t>
            </a:r>
            <a:r>
              <a:rPr lang="en-US" sz="1200" b="1" i="0" kern="1200" dirty="0">
                <a:solidFill>
                  <a:schemeClr val="tx1"/>
                </a:solidFill>
                <a:effectLst/>
                <a:latin typeface="+mn-lt"/>
                <a:ea typeface="+mn-ea"/>
                <a:cs typeface="+mn-cs"/>
              </a:rPr>
              <a:t>add external web links as references </a:t>
            </a:r>
            <a:r>
              <a:rPr lang="en-US" sz="1200" b="0" i="0" kern="1200" dirty="0">
                <a:solidFill>
                  <a:schemeClr val="tx1"/>
                </a:solidFill>
                <a:effectLst/>
                <a:latin typeface="+mn-lt"/>
                <a:ea typeface="+mn-ea"/>
                <a:cs typeface="+mn-cs"/>
              </a:rPr>
              <a:t>in Copilot Notebooks, expanding the sources Copilot can ground on beyond internal content. Users can paste a URL as a Notebooks reference, and Copilot uses that web link content to inform notebook chat and outputs. This enables richer research while keeping notebook context centralized and easier to manage. This feature is </a:t>
            </a:r>
            <a:r>
              <a:rPr lang="en-US" sz="1200" b="0" i="0" kern="1200" dirty="0">
                <a:solidFill>
                  <a:schemeClr val="tx1"/>
                </a:solidFill>
                <a:effectLst/>
                <a:latin typeface="+mn-lt"/>
                <a:ea typeface="+mn-ea"/>
                <a:cs typeface="+mn-cs"/>
                <a:hlinkClick r:id="rId3"/>
              </a:rPr>
              <a:t>rolling out in May</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https://learn.microsoft.com/en-us/copilot/microsoft-365/microsoft-365-copilot-notebooks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3694525-CF93-F653-08AA-3C6C32CF43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5567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BB416-23B4-1197-89BA-AC47A74EA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CC446A-521A-FDBE-9100-257415B7388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8DB4669-1C70-6D4B-3BDE-10CFCE6CE45D}"/>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Copilot Notebooks can now </a:t>
            </a:r>
            <a:r>
              <a:rPr lang="en-US" sz="1200" b="1" i="0" kern="1200" dirty="0">
                <a:solidFill>
                  <a:schemeClr val="tx1"/>
                </a:solidFill>
                <a:effectLst/>
                <a:latin typeface="+mn-lt"/>
                <a:ea typeface="+mn-ea"/>
                <a:cs typeface="+mn-cs"/>
              </a:rPr>
              <a:t>generate PowerPoint presentations directly from the content and references stored in a notebook</a:t>
            </a:r>
            <a:r>
              <a:rPr lang="en-US" sz="1200" b="0" i="0" kern="1200" dirty="0">
                <a:solidFill>
                  <a:schemeClr val="tx1"/>
                </a:solidFill>
                <a:effectLst/>
                <a:latin typeface="+mn-lt"/>
                <a:ea typeface="+mn-ea"/>
                <a:cs typeface="+mn-cs"/>
              </a:rPr>
              <a:t>. Copilot can pull from notes, references, and structure already in a notebook to help users draft slides that are consistent, ready to refine, and preloaded with visuals. Users can choose the primary focus, level of detail, slide deck length, and design theme from example templates, and PowerPoint agent will create a presentation based on those unique requests. Copilot drafts a structured, editable deck that users can open and refine further in PowerPoint. This feature is </a:t>
            </a:r>
            <a:r>
              <a:rPr lang="en-US" sz="1200" b="0" i="0" kern="1200" dirty="0">
                <a:solidFill>
                  <a:schemeClr val="tx1"/>
                </a:solidFill>
                <a:effectLst/>
                <a:latin typeface="+mn-lt"/>
                <a:ea typeface="+mn-ea"/>
                <a:cs typeface="+mn-cs"/>
                <a:hlinkClick r:id="rId3"/>
              </a:rPr>
              <a:t>rolling out in May</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https://learn.microsoft.com/en-us/copilot/microsoft-365/microsoft-365-copilot-notebooks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9196FA7-F138-E733-A251-622718C023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9822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DBBBD-760A-98F3-3BAB-6C32148BE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9990D-981F-82F7-B2E0-FD534356493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8D5E6EC-7598-6FC6-EC28-17226547093C}"/>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Now, in Copilot Notebooks, users can </a:t>
            </a:r>
            <a:r>
              <a:rPr lang="en-US" sz="1200" b="1" i="0" kern="1200" dirty="0">
                <a:solidFill>
                  <a:schemeClr val="tx1"/>
                </a:solidFill>
                <a:effectLst/>
                <a:latin typeface="+mn-lt"/>
                <a:ea typeface="+mn-ea"/>
                <a:cs typeface="+mn-cs"/>
              </a:rPr>
              <a:t>generate Word documents from the content and references they’ve gathered in a notebook</a:t>
            </a:r>
            <a:r>
              <a:rPr lang="en-US" sz="1200" b="0" i="0" kern="1200" dirty="0">
                <a:solidFill>
                  <a:schemeClr val="tx1"/>
                </a:solidFill>
                <a:effectLst/>
                <a:latin typeface="+mn-lt"/>
                <a:ea typeface="+mn-ea"/>
                <a:cs typeface="+mn-cs"/>
              </a:rPr>
              <a:t>. They can quickly generate documents like reports, summaries, and proposals straight from the notebook content and references. Users simply specify what’s needed in the prompt, and customize document type, main topic, audience and themes to create a first draft that fits the right purpose and audience. Copilot creates a rough draft, and users can open and edit it in Word to finalize their document. This feature is </a:t>
            </a:r>
            <a:r>
              <a:rPr lang="en-US" sz="1200" b="0" i="0" kern="1200" dirty="0">
                <a:solidFill>
                  <a:schemeClr val="tx1"/>
                </a:solidFill>
                <a:effectLst/>
                <a:latin typeface="+mn-lt"/>
                <a:ea typeface="+mn-ea"/>
                <a:cs typeface="+mn-cs"/>
                <a:hlinkClick r:id="rId3"/>
              </a:rPr>
              <a:t>rolling out in May</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https://learn.microsoft.com/en-us/copilot/microsoft-365/microsoft-365-copilot-notebooks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23629D2-B7A8-51FD-7FBF-7D5A0EC6E0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1577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8880B-3C9B-95C5-B6A6-B8291BB55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33075-C2D3-7021-D31C-2BFCF51C42D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FFDFFC2-F84A-42FB-E2A4-9EF59A16DDBA}"/>
              </a:ext>
            </a:extLst>
          </p:cNvPr>
          <p:cNvSpPr>
            <a:spLocks noGrp="1"/>
          </p:cNvSpPr>
          <p:nvPr>
            <p:ph type="body" idx="1"/>
          </p:nvPr>
        </p:nvSpPr>
        <p:spPr/>
        <p:txBody>
          <a:bodyPr/>
          <a:lstStyle/>
          <a:p>
            <a:pPr fontAlgn="t"/>
            <a:r>
              <a:rPr lang="en-US" sz="1200" b="1" i="0" kern="1200" dirty="0">
                <a:solidFill>
                  <a:schemeClr val="tx1"/>
                </a:solidFill>
                <a:effectLst/>
                <a:latin typeface="+mn-lt"/>
                <a:ea typeface="+mn-ea"/>
                <a:cs typeface="+mn-cs"/>
              </a:rPr>
              <a:t>Mind maps</a:t>
            </a:r>
            <a:r>
              <a:rPr lang="en-US" sz="1200" b="0" i="0" kern="1200" dirty="0">
                <a:solidFill>
                  <a:schemeClr val="tx1"/>
                </a:solidFill>
                <a:effectLst/>
                <a:latin typeface="+mn-lt"/>
                <a:ea typeface="+mn-ea"/>
                <a:cs typeface="+mn-cs"/>
              </a:rPr>
              <a:t> in Copilot Notebooks provide an interactive, grounded view of key topics and relationships across a notebook’s content. Users can explore nodes, open summaries for specific areas, and use Copilot to drill deeper into what they see on the map. This gives users a faster way to understand complex concepts and notes in their notebook. This feature is </a:t>
            </a:r>
            <a:r>
              <a:rPr lang="en-US" sz="1200" b="0" i="0" kern="1200" dirty="0">
                <a:solidFill>
                  <a:schemeClr val="tx1"/>
                </a:solidFill>
                <a:effectLst/>
                <a:latin typeface="+mn-lt"/>
                <a:ea typeface="+mn-ea"/>
                <a:cs typeface="+mn-cs"/>
                <a:hlinkClick r:id="rId3"/>
              </a:rPr>
              <a:t>rolling out in May</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https://learn.microsoft.com/en-us/copilot/microsoft-365/microsoft-365-copilot-notebooks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92CF73C-74D0-3D65-ADC0-B65F69FC78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3984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647EE-FF36-4868-820C-DA14B108E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4DE794-E6DF-E3AC-21BE-39A0C2D2529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227F5FE-C2B9-FB49-64F7-B798ED969F20}"/>
              </a:ext>
            </a:extLst>
          </p:cNvPr>
          <p:cNvSpPr>
            <a:spLocks noGrp="1"/>
          </p:cNvSpPr>
          <p:nvPr>
            <p:ph type="body" idx="1"/>
          </p:nvPr>
        </p:nvSpPr>
        <p:spPr/>
        <p:txBody>
          <a:bodyPr/>
          <a:lstStyle/>
          <a:p>
            <a:pPr fontAlgn="t"/>
            <a:r>
              <a:rPr lang="en-US" sz="1200" b="1" i="0" kern="1200" dirty="0">
                <a:solidFill>
                  <a:schemeClr val="tx1"/>
                </a:solidFill>
                <a:effectLst/>
                <a:latin typeface="+mn-lt"/>
                <a:ea typeface="+mn-ea"/>
                <a:cs typeface="+mn-cs"/>
              </a:rPr>
              <a:t>Multimodal capture</a:t>
            </a:r>
            <a:r>
              <a:rPr lang="en-US" sz="1200" b="0" i="0" kern="1200" dirty="0">
                <a:solidFill>
                  <a:schemeClr val="tx1"/>
                </a:solidFill>
                <a:effectLst/>
                <a:latin typeface="+mn-lt"/>
                <a:ea typeface="+mn-ea"/>
                <a:cs typeface="+mn-cs"/>
              </a:rPr>
              <a:t> in Copilot Notebooks in Microsoft OneNote mobile app (iOS) lets users capture audio transcription, images, and typed notes in a single session—ideal for offline moments like in-person meetings or whiteboard discussions. Copilot then turns that capture into a structured Copilot Page with insights and the user’s content, saved into a selected notebook. This feature </a:t>
            </a:r>
            <a:r>
              <a:rPr lang="en-US" sz="1200" b="0" i="0" kern="1200" dirty="0">
                <a:solidFill>
                  <a:schemeClr val="tx1"/>
                </a:solidFill>
                <a:effectLst/>
                <a:latin typeface="+mn-lt"/>
                <a:ea typeface="+mn-ea"/>
                <a:cs typeface="+mn-cs"/>
                <a:hlinkClick r:id="rId3"/>
              </a:rPr>
              <a:t>rolled out for iOS devices in May</a:t>
            </a:r>
            <a:r>
              <a:rPr lang="en-US"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35342113-BD35-0DE3-C249-21CC9EE0C6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8606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E4337-523A-F793-1AF5-2BA22B24E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3F98D-49A3-0336-938B-4C2465C72A7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F21A7DC-FC9F-A875-DEBB-EC72C80F9208}"/>
              </a:ext>
            </a:extLst>
          </p:cNvPr>
          <p:cNvSpPr>
            <a:spLocks noGrp="1"/>
          </p:cNvSpPr>
          <p:nvPr>
            <p:ph type="body" idx="1"/>
          </p:nvPr>
        </p:nvSpPr>
        <p:spPr/>
        <p:txBody>
          <a:bodyPr/>
          <a:lstStyle/>
          <a:p>
            <a:pPr fontAlgn="t"/>
            <a:r>
              <a:rPr lang="en-US" sz="1200" b="1" i="0" kern="1200" dirty="0">
                <a:solidFill>
                  <a:schemeClr val="tx1"/>
                </a:solidFill>
                <a:effectLst/>
                <a:latin typeface="+mn-lt"/>
                <a:ea typeface="+mn-ea"/>
                <a:cs typeface="+mn-cs"/>
              </a:rPr>
              <a:t>Plan mode for Copilot in Excel</a:t>
            </a:r>
            <a:r>
              <a:rPr lang="en-US" sz="1200" b="0" i="0" kern="1200" dirty="0">
                <a:solidFill>
                  <a:schemeClr val="tx1"/>
                </a:solidFill>
                <a:effectLst/>
                <a:latin typeface="+mn-lt"/>
                <a:ea typeface="+mn-ea"/>
                <a:cs typeface="+mn-cs"/>
              </a:rPr>
              <a:t> helps users make complex changes with confidence by outlining a clear, step‑by‑step approach before anything in the workbook is updated. To enter Plan mode, users select Plan from the menu above the prompt box. Users can then review how Copilot intends to complete a task, see which data or capabilities it may use, and adjust the plan as needed, ensuring edits are intentional, transparent, and aligned with their goals before edits are applied. This helps users easily tackle multi‑step or high‑impact tasks while staying in control of every change. This feature is </a:t>
            </a:r>
            <a:r>
              <a:rPr lang="en-US" sz="1200" b="0" i="0" kern="1200" dirty="0">
                <a:solidFill>
                  <a:schemeClr val="tx1"/>
                </a:solidFill>
                <a:effectLst/>
                <a:latin typeface="+mn-lt"/>
                <a:ea typeface="+mn-ea"/>
                <a:cs typeface="+mn-cs"/>
                <a:hlinkClick r:id="rId3"/>
              </a:rPr>
              <a:t>rolling out in May</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https://learn.microsoft.com/en-us/copilot/excel</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F772CD2-096F-97E8-73E2-117AB91FD2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5103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544F1-1E9B-4240-7E21-C4510EA35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F8ED39-AC80-B743-FAC5-9D94910CE10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F47C982-FE4D-0B05-0185-D02540C15503}"/>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Users can now </a:t>
            </a:r>
            <a:r>
              <a:rPr lang="en-US" sz="1200" b="1" i="0" kern="1200" dirty="0">
                <a:solidFill>
                  <a:schemeClr val="tx1"/>
                </a:solidFill>
                <a:effectLst/>
                <a:latin typeface="+mn-lt"/>
                <a:ea typeface="+mn-ea"/>
                <a:cs typeface="+mn-cs"/>
              </a:rPr>
              <a:t>use Python when editing with Copilot in Excel</a:t>
            </a:r>
            <a:r>
              <a:rPr lang="en-US" sz="1200" b="0" i="0" kern="1200" dirty="0">
                <a:solidFill>
                  <a:schemeClr val="tx1"/>
                </a:solidFill>
                <a:effectLst/>
                <a:latin typeface="+mn-lt"/>
                <a:ea typeface="+mn-ea"/>
                <a:cs typeface="+mn-cs"/>
              </a:rPr>
              <a:t> to take on more advanced data analysis without leaving a workbook. Copilot can apply Python-powered techniques as it makes edits, transforming data, generating visualizations, and completing complex, multi‑step tasks. When Python is enabled, Copilot can create charts and other visual outputs as part of the requested edits, bringing powerful analytical capabilities into the same experience to clean, reshape, and update a spreadsheet. Users can invoke this feature directly in their prompt by asking Copilot to use Python, or Copilot will automatically invoke Python when necessary. This feature is rolling out in May.</a:t>
            </a:r>
          </a:p>
        </p:txBody>
      </p:sp>
      <p:sp>
        <p:nvSpPr>
          <p:cNvPr id="4" name="Slide Number Placeholder 3">
            <a:extLst>
              <a:ext uri="{FF2B5EF4-FFF2-40B4-BE49-F238E27FC236}">
                <a16:creationId xmlns:a16="http://schemas.microsoft.com/office/drawing/2014/main" id="{2C4038DF-198E-DEB8-E859-8F8C2292D6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0513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AB178-D81D-F1B8-81DE-9ECE9FEF1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BB8C7-B5C8-B1C5-9414-D6DC156E85C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8F95F18-9D4D-635B-EBA4-42B11A222E95}"/>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Copilot in PowerPoint will soon let users </a:t>
            </a:r>
            <a:r>
              <a:rPr lang="en-US" sz="1200" b="1" i="0" kern="1200" dirty="0">
                <a:solidFill>
                  <a:schemeClr val="tx1"/>
                </a:solidFill>
                <a:effectLst/>
                <a:latin typeface="+mn-lt"/>
                <a:ea typeface="+mn-ea"/>
                <a:cs typeface="+mn-cs"/>
              </a:rPr>
              <a:t>choose which image model to use when creating or editing images</a:t>
            </a:r>
            <a:r>
              <a:rPr lang="en-US" sz="1200" b="0" i="0" kern="1200" dirty="0">
                <a:solidFill>
                  <a:schemeClr val="tx1"/>
                </a:solidFill>
                <a:effectLst/>
                <a:latin typeface="+mn-lt"/>
                <a:ea typeface="+mn-ea"/>
                <a:cs typeface="+mn-cs"/>
              </a:rPr>
              <a:t>, including GPT-Image, Flux, or an Auto setting that picks the best option for the request. When a user generates visuals for a slide or updates an existing image, Copilot routes the prompt through the selected model and returns a result they can iterate on. Model choice aligns image generation with quality, style, and governance expectations across teams. This feature rolled out in April.</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https://support.microsoft.com/en-us/copilot-powerpoint</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4C759EB-3BFA-EF21-DFBB-790E62C4C1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5030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6D18B-3D1C-A5F7-1C2D-C3D9639B5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C25D99-AC66-5862-1AC3-F831ED1B5AA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D16397B-4F2F-FEA1-7B92-19E46C34BC55}"/>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Users can now edit images with the </a:t>
            </a:r>
            <a:r>
              <a:rPr lang="en-US" sz="1200" b="1" i="0" kern="1200" dirty="0">
                <a:solidFill>
                  <a:schemeClr val="tx1"/>
                </a:solidFill>
                <a:effectLst/>
                <a:latin typeface="+mn-lt"/>
                <a:ea typeface="+mn-ea"/>
                <a:cs typeface="+mn-cs"/>
              </a:rPr>
              <a:t>Microsoft AI Image 2 Efficient model</a:t>
            </a:r>
            <a:r>
              <a:rPr lang="en-US" sz="1200" b="0" i="0" kern="1200" dirty="0">
                <a:solidFill>
                  <a:schemeClr val="tx1"/>
                </a:solidFill>
                <a:effectLst/>
                <a:latin typeface="+mn-lt"/>
                <a:ea typeface="+mn-ea"/>
                <a:cs typeface="+mn-cs"/>
              </a:rPr>
              <a:t>, giving users a faster, high-quality way to create and edit images directly within their workflow. Whether generating new visuals from a prompt or refining existing images, users can quickly iterate to match their desired style, tone, and content. With improved performance and efficiency, this model helps teams produce polished, presentation-ready visuals without leaving Microsoft 365. This feature rolled out in April.</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https://support.microsoft.com/en-us/copilot-powerpoint</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AC27A6F-618C-DDB9-A53C-1AAE71DBE9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392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Feedback – https://aka.ms/WhatsNewCopilot/Feedback</a:t>
            </a:r>
          </a:p>
          <a:p>
            <a:endParaRPr lang="en-US" dirty="0"/>
          </a:p>
          <a:p>
            <a:r>
              <a:rPr lang="en-GB" sz="1200" b="0" i="1" kern="1200" dirty="0">
                <a:solidFill>
                  <a:schemeClr val="tx1"/>
                </a:solidFill>
                <a:effectLst/>
                <a:latin typeface="+mn-lt"/>
                <a:ea typeface="+mn-ea"/>
                <a:cs typeface="+mn-cs"/>
              </a:rPr>
              <a:t>Please note that the dates mentioned in this presentation are tentative and subject to change.</a:t>
            </a:r>
            <a:endParaRPr lang="en-US" dirty="0"/>
          </a:p>
        </p:txBody>
      </p:sp>
      <p:sp>
        <p:nvSpPr>
          <p:cNvPr id="4" name="Slide Number Placeholder 3"/>
          <p:cNvSpPr>
            <a:spLocks noGrp="1"/>
          </p:cNvSpPr>
          <p:nvPr>
            <p:ph type="sldNum" sz="quarter" idx="5"/>
          </p:nvPr>
        </p:nvSpPr>
        <p:spPr/>
        <p:txBody>
          <a:bodyPr/>
          <a:lstStyle/>
          <a:p>
            <a:fld id="{53501081-E19D-419D-B0AB-F3E631795016}" type="slidenum">
              <a:rPr lang="en-US" smtClean="0"/>
              <a:t>2</a:t>
            </a:fld>
            <a:endParaRPr lang="en-US" dirty="0"/>
          </a:p>
        </p:txBody>
      </p:sp>
    </p:spTree>
    <p:extLst>
      <p:ext uri="{BB962C8B-B14F-4D97-AF65-F5344CB8AC3E}">
        <p14:creationId xmlns:p14="http://schemas.microsoft.com/office/powerpoint/2010/main" val="1809833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D2535-BC2F-BA35-F40B-BA149BC880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7FA94E-B023-85F5-4183-1ED1B1BED74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A33B3DE-C34D-40E2-FC27-EA2B4E419840}"/>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Copilot in PowerPoint can now </a:t>
            </a:r>
            <a:r>
              <a:rPr lang="en-US" sz="1200" b="1" i="0" kern="1200" dirty="0">
                <a:solidFill>
                  <a:schemeClr val="tx1"/>
                </a:solidFill>
                <a:effectLst/>
                <a:latin typeface="+mn-lt"/>
                <a:ea typeface="+mn-ea"/>
                <a:cs typeface="+mn-cs"/>
              </a:rPr>
              <a:t>use public webpages as source material</a:t>
            </a:r>
            <a:r>
              <a:rPr lang="en-US" sz="1200" b="0" i="0" kern="1200" dirty="0">
                <a:solidFill>
                  <a:schemeClr val="tx1"/>
                </a:solidFill>
                <a:effectLst/>
                <a:latin typeface="+mn-lt"/>
                <a:ea typeface="+mn-ea"/>
                <a:cs typeface="+mn-cs"/>
              </a:rPr>
              <a:t> when building a deck, so users can ground slides in up-to-date external information without copy/pasting content. When a user adds a web reference, Copilot pulls in the relevant context and uses it to generate an initial outline and slides that they can refine. This helps users produce more accurate, well-sourced presentations while keeping the experience inside Microsoft 365. This feature </a:t>
            </a:r>
            <a:r>
              <a:rPr lang="en-US" sz="1200" b="0" i="0" kern="1200" dirty="0">
                <a:solidFill>
                  <a:schemeClr val="tx1"/>
                </a:solidFill>
                <a:effectLst/>
                <a:latin typeface="+mn-lt"/>
                <a:ea typeface="+mn-ea"/>
                <a:cs typeface="+mn-cs"/>
                <a:hlinkClick r:id="rId3"/>
              </a:rPr>
              <a:t>rolled out in April</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https://support.microsoft.com/en-us/copilot-powerpoint</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190FFEA-5A3B-F2F1-F6A5-E856597643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0700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E7102-91BC-251C-A794-9A4216821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949CC2-3D88-4182-575A-80570F1597A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690CC28-AD40-2E64-C540-9EEE4ED765A3}"/>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Copilot in Word now includes </a:t>
            </a:r>
            <a:r>
              <a:rPr lang="en-US" sz="1200" b="1" i="0" kern="1200" dirty="0">
                <a:solidFill>
                  <a:schemeClr val="tx1"/>
                </a:solidFill>
                <a:effectLst/>
                <a:latin typeface="+mn-lt"/>
                <a:ea typeface="+mn-ea"/>
                <a:cs typeface="+mn-cs"/>
              </a:rPr>
              <a:t>a Claude model option</a:t>
            </a:r>
            <a:r>
              <a:rPr lang="en-US" sz="1200" b="0" i="0" kern="1200" dirty="0">
                <a:solidFill>
                  <a:schemeClr val="tx1"/>
                </a:solidFill>
                <a:effectLst/>
                <a:latin typeface="+mn-lt"/>
                <a:ea typeface="+mn-ea"/>
                <a:cs typeface="+mn-cs"/>
              </a:rPr>
              <a:t>, giving users another high-quality LLM choice when drafting or editing content. Users can select an Anthropic model alongside OpenAI options, and Copilot will run the same editing workflows using the chosen model. This adds flexibility for teams that prefer specific model behaviors while keeping work inside a managed environment. This feature </a:t>
            </a:r>
            <a:r>
              <a:rPr lang="en-US" sz="1200" b="0" i="0" kern="1200" dirty="0">
                <a:solidFill>
                  <a:schemeClr val="tx1"/>
                </a:solidFill>
                <a:effectLst/>
                <a:latin typeface="+mn-lt"/>
                <a:ea typeface="+mn-ea"/>
                <a:cs typeface="+mn-cs"/>
                <a:hlinkClick r:id="rId3"/>
              </a:rPr>
              <a:t>rolled out in April</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https://support.microsoft.com/en-us/copilot-word</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6C331A8-FEE9-5473-D810-42A4797EFF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9334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ADD42-59CC-2344-828C-244C9D1E7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72AB8-8890-6B9E-AF47-2344B85F69B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53EB4FE-B179-A5CF-4480-278F1F50905F}"/>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Now users can allow Copilot to handle incoming Microsoft Teams calls on their behalf with </a:t>
            </a:r>
            <a:r>
              <a:rPr lang="en-US" sz="1200" b="1" i="0" kern="1200" dirty="0">
                <a:solidFill>
                  <a:schemeClr val="tx1"/>
                </a:solidFill>
                <a:effectLst/>
                <a:latin typeface="+mn-lt"/>
                <a:ea typeface="+mn-ea"/>
                <a:cs typeface="+mn-cs"/>
              </a:rPr>
              <a:t>Copilot call delegation. </a:t>
            </a:r>
            <a:r>
              <a:rPr lang="en-US" sz="1200" b="0" i="0" kern="1200" dirty="0">
                <a:solidFill>
                  <a:schemeClr val="tx1"/>
                </a:solidFill>
                <a:effectLst/>
                <a:latin typeface="+mn-lt"/>
                <a:ea typeface="+mn-ea"/>
                <a:cs typeface="+mn-cs"/>
              </a:rPr>
              <a:t>Once enabled in the Teams Calls settings, Copilot can help answer incoming Teams calls and gather context from callers to help the user decide whether to pick up. It can also set up follow-up appointments via Microsoft Bookings, so users remember to meet with the callers that matter most. This feature is rolling out in May.</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Prerequisite: Frontier program + M365 Copilot license.</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https://learn.microsoft.com/en-us/copilot/microsoft-365/copilot-frontier</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1D4999F-8DE0-67DD-BF4F-7E99128A74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0819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B46AE-4D6A-E249-5CDB-3B4EA9FE84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5C3518-DA66-C277-C569-F57D369D540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4E7E2EA-F5C2-D406-AF83-90A9F9D7A1F7}"/>
              </a:ext>
            </a:extLst>
          </p:cNvPr>
          <p:cNvSpPr>
            <a:spLocks noGrp="1"/>
          </p:cNvSpPr>
          <p:nvPr>
            <p:ph type="body" idx="1"/>
          </p:nvPr>
        </p:nvSpPr>
        <p:spPr/>
        <p:txBody>
          <a:bodyPr/>
          <a:lstStyle/>
          <a:p>
            <a:pPr fontAlgn="t"/>
            <a:r>
              <a:rPr lang="en-US" sz="1200" b="1" i="0" kern="1200" dirty="0">
                <a:solidFill>
                  <a:schemeClr val="tx1"/>
                </a:solidFill>
                <a:effectLst/>
                <a:latin typeface="+mn-lt"/>
                <a:ea typeface="+mn-ea"/>
                <a:cs typeface="+mn-cs"/>
              </a:rPr>
              <a:t>Consecutive interpretation</a:t>
            </a:r>
            <a:r>
              <a:rPr lang="en-US" sz="1200" b="0" i="0" kern="1200" dirty="0">
                <a:solidFill>
                  <a:schemeClr val="tx1"/>
                </a:solidFill>
                <a:effectLst/>
                <a:latin typeface="+mn-lt"/>
                <a:ea typeface="+mn-ea"/>
                <a:cs typeface="+mn-cs"/>
              </a:rPr>
              <a:t> is a new mode in Microsoft Teams Interpreter that helps participants collaborate more naturally in meetings with two spoken languages. With consecutive interpretation, the translation begins after each speaker finishes speaking. This creates a turn-based flow that more closely reflects how people naturally communicate in multilingual conversations. In addition, consecutive interpretation brings Interpreter onto the meeting stage for everyone to see and hear, so they can more easily follow, participate, and stay aligned. With this update, Interpreter now supports two modes: real-time simultaneous interpretation, launched last year, and the new consecutive interpretation mode designed for back-and-forth conversations. This feature rolled out in April to Public Preview.</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https://learn.microsoft.com/en-us/microsoftteams/teams-copilot-interpreter-agent</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0F56A56-394C-C91D-0683-E832629A95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3160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F016D-0EEE-947C-4980-8D344D6874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1B0FC8-9301-3D9C-C299-65DC65D9C86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D97A3EE-EAD5-1F7B-D059-32E3BE8F3426}"/>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OneDrive file preview is adding</a:t>
            </a:r>
            <a:r>
              <a:rPr lang="en-US" sz="1200" b="1" i="0" kern="1200" dirty="0">
                <a:solidFill>
                  <a:schemeClr val="tx1"/>
                </a:solidFill>
                <a:effectLst/>
                <a:latin typeface="+mn-lt"/>
                <a:ea typeface="+mn-ea"/>
                <a:cs typeface="+mn-cs"/>
              </a:rPr>
              <a:t> discoverable Copilot actions,</a:t>
            </a:r>
            <a:r>
              <a:rPr lang="en-US" sz="1200" b="0" i="0" kern="1200" dirty="0">
                <a:solidFill>
                  <a:schemeClr val="tx1"/>
                </a:solidFill>
                <a:effectLst/>
                <a:latin typeface="+mn-lt"/>
                <a:ea typeface="+mn-ea"/>
                <a:cs typeface="+mn-cs"/>
              </a:rPr>
              <a:t> so users can see what Copilot can do the moment they open a file. This feature, also available in SharePoint, displays ready-to-use prompts next to the Copilot button, helping users summarize, generate FAQs, and more without having to craft a prompt from scratch. This lowers the barrier to Copilot adoption and drives more consistent usage patterns across content types. This feature </a:t>
            </a:r>
            <a:r>
              <a:rPr lang="en-US" sz="1200" b="0" i="0" kern="1200" dirty="0">
                <a:solidFill>
                  <a:schemeClr val="tx1"/>
                </a:solidFill>
                <a:effectLst/>
                <a:latin typeface="+mn-lt"/>
                <a:ea typeface="+mn-ea"/>
                <a:cs typeface="+mn-cs"/>
                <a:hlinkClick r:id="rId3"/>
              </a:rPr>
              <a:t>rolled out in April</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https://support.microsoft.com/en-us/onedrive</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9586166-F5F1-2E99-DB70-717E31E690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3949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14E60-BA54-8516-08B1-83C708867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2D3C51-ACBE-537E-9519-5703F6DB0C0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5437F66-C2CB-E890-1303-402474857415}"/>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Copilot in Outlook now </a:t>
            </a:r>
            <a:r>
              <a:rPr lang="en-US" sz="1200" b="1" i="0" kern="1200" dirty="0">
                <a:solidFill>
                  <a:schemeClr val="tx1"/>
                </a:solidFill>
                <a:effectLst/>
                <a:latin typeface="+mn-lt"/>
                <a:ea typeface="+mn-ea"/>
                <a:cs typeface="+mn-cs"/>
              </a:rPr>
              <a:t>writes a first draft directly in the canvas</a:t>
            </a:r>
            <a:r>
              <a:rPr lang="en-US" sz="1200" b="0" i="0" kern="1200" dirty="0">
                <a:solidFill>
                  <a:schemeClr val="tx1"/>
                </a:solidFill>
                <a:effectLst/>
                <a:latin typeface="+mn-lt"/>
                <a:ea typeface="+mn-ea"/>
                <a:cs typeface="+mn-cs"/>
              </a:rPr>
              <a:t> and can then iterate with the user to continue improving it. Instead of generating a one-off draft, Copilot writes in place and asks clarifying questions about the goal, audience, or tone, and then updates the email in place as the user responds. This enables users to refine a message in a few quick turns until it’s ready to send and keeps every change visible in Outlook with no copy/paste or formatting surprises. This feature rolled out to new Outlook in March.</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https://support.microsoft.com/en-us/copilot-outlook</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498D808-8BE3-3F24-3E12-043F9A672F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8195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46BA7-B99F-CED5-D05F-8F02B4A3D2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2ABCE3-9A94-46BF-C8DD-801D32C60C4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E8461E7-D191-2962-59DC-3856B08C04BD}"/>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Note: The Legal Agent does not provide legal advice or professional determinations and is not a substitute for the judgment of a qualified legal professional. AI‑generated content may be inaccurate. Users are solely responsible for reviewing, verifying, and deciding whether to rely on any output before taking action. </a:t>
            </a:r>
          </a:p>
        </p:txBody>
      </p:sp>
      <p:sp>
        <p:nvSpPr>
          <p:cNvPr id="4" name="Slide Number Placeholder 3">
            <a:extLst>
              <a:ext uri="{FF2B5EF4-FFF2-40B4-BE49-F238E27FC236}">
                <a16:creationId xmlns:a16="http://schemas.microsoft.com/office/drawing/2014/main" id="{2ABD40E7-B204-6A38-A3EB-58143DFE01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8284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C14ED-42C8-FF76-2394-67AD32F5A3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8A399F-68BC-81C4-31A0-FDA5D36B1BE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064E66C-2A90-9C16-A42B-AC4CDBE790EA}"/>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Copilot in OneNote can now better understand your notes beyond typed text—including note tags, images, and tables—to deliver more accurate responses to your queries with the additional context. This adds to the types of rich content Copilot can already read over, such as inked notes: </a:t>
            </a:r>
            <a:r>
              <a:rPr lang="en-US" sz="1200" b="0" i="0" kern="1200" dirty="0">
                <a:solidFill>
                  <a:schemeClr val="tx1"/>
                </a:solidFill>
                <a:effectLst/>
                <a:latin typeface="+mn-lt"/>
                <a:ea typeface="+mn-ea"/>
                <a:cs typeface="+mn-cs"/>
                <a:hlinkClick r:id="rId3"/>
              </a:rPr>
              <a:t>OneNote Copilot now supports inked notes | Microsoft Community Hub</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By reasoning over the richer set of information captured on the page, Copilot can provide better responses that understand the context in your notes. This enables a more conversational experience, where you can continue asking follow-up questions or exploring ideas without needing to reframe your request or ask a different way to incorporate the content in your other note types.</a:t>
            </a:r>
          </a:p>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67D2303-A850-B2AD-782B-AB84E76D0A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1240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1E330-61C8-5B9C-6239-97D9CE204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6534E-005E-DD12-9A86-EC22F2328D1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49CE6F4-4B3B-4FF8-4D04-913068560174}"/>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D626CA3-4FD7-4432-7DBD-FDABCD8DD4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02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5FF1F-24EE-EA87-E328-604A7BA14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1695D9-6FCE-9B4F-73E2-58F45350FA5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1B8BAAD-49EA-21BF-7BDE-74C4B8244820}"/>
              </a:ext>
            </a:extLst>
          </p:cNvPr>
          <p:cNvSpPr>
            <a:spLocks noGrp="1"/>
          </p:cNvSpPr>
          <p:nvPr>
            <p:ph type="body" idx="1"/>
          </p:nvPr>
        </p:nvSpPr>
        <p:spPr/>
        <p:txBody>
          <a:bodyPr/>
          <a:lstStyle/>
          <a:p>
            <a:pPr fontAlgn="t"/>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35CB77A-BFD4-5040-A859-FF5F3E699B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9751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DB3A9-1CA0-72A8-FD72-D900281653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2B13F-FA46-D32B-79C7-D3B37F019D3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8044C6C-7B31-C9A8-594F-5CF1B6E3F3E8}"/>
              </a:ext>
            </a:extLst>
          </p:cNvPr>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6</a:t>
            </a:r>
            <a:r>
              <a:rPr kumimoji="0" lang="en-GB" sz="1200" b="0" i="0" u="none" strike="noStrike" kern="0" cap="none" spc="-71" normalizeH="0" baseline="30000" noProof="0" dirty="0">
                <a:ln>
                  <a:noFill/>
                </a:ln>
                <a:solidFill>
                  <a:srgbClr val="5C5AD4"/>
                </a:solidFill>
                <a:effectLst/>
                <a:uLnTx/>
                <a:uFillTx/>
                <a:latin typeface="Segoe UI Semibold"/>
              </a:rPr>
              <a:t>th</a:t>
            </a:r>
            <a:r>
              <a:rPr kumimoji="0" lang="en-GB" sz="1200" b="0" i="0" u="none" strike="noStrike" kern="0" cap="none" spc="-71" normalizeH="0" baseline="0" noProof="0" dirty="0">
                <a:ln>
                  <a:noFill/>
                </a:ln>
                <a:solidFill>
                  <a:srgbClr val="5C5AD4"/>
                </a:solidFill>
                <a:effectLst/>
                <a:uLnTx/>
                <a:uFillTx/>
                <a:latin typeface="Segoe UI Semibold"/>
              </a:rPr>
              <a:t> May 2026</a:t>
            </a:r>
          </a:p>
        </p:txBody>
      </p:sp>
      <p:sp>
        <p:nvSpPr>
          <p:cNvPr id="4" name="Slide Number Placeholder 3">
            <a:extLst>
              <a:ext uri="{FF2B5EF4-FFF2-40B4-BE49-F238E27FC236}">
                <a16:creationId xmlns:a16="http://schemas.microsoft.com/office/drawing/2014/main" id="{212536A5-DBD0-F6C5-124D-C6649539D9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402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C44F2-83E6-F573-F716-52855B5B97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24A98C-6A46-6293-4368-827778ADED2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F456181-DB50-C795-AA61-8203509FE18F}"/>
              </a:ext>
            </a:extLst>
          </p:cNvPr>
          <p:cNvSpPr>
            <a:spLocks noGrp="1"/>
          </p:cNvSpPr>
          <p:nvPr>
            <p:ph type="body" idx="1"/>
          </p:nvPr>
        </p:nvSpPr>
        <p:spPr/>
        <p:txBody>
          <a:bodyPr/>
          <a:lstStyle/>
          <a:p>
            <a:pPr fontAlgn="t"/>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3E17150-D9E7-1927-811A-8147BD2420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45989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B2A31-0ADD-8CB8-F1A1-29E9AC2B6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EF882-34EC-98C3-811F-7CAB50F34E1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1E0299F-60DE-88F2-B891-6A8E4625DC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D95A2A-74B4-7B5F-362F-87C39A3EA06C}"/>
              </a:ext>
            </a:extLst>
          </p:cNvPr>
          <p:cNvSpPr>
            <a:spLocks noGrp="1"/>
          </p:cNvSpPr>
          <p:nvPr>
            <p:ph type="sldNum" sz="quarter" idx="5"/>
          </p:nvPr>
        </p:nvSpPr>
        <p:spPr/>
        <p:txBody>
          <a:bodyPr/>
          <a:lstStyle/>
          <a:p>
            <a:fld id="{53501081-E19D-419D-B0AB-F3E631795016}" type="slidenum">
              <a:rPr lang="en-US" smtClean="0"/>
              <a:t>32</a:t>
            </a:fld>
            <a:endParaRPr lang="en-US" dirty="0"/>
          </a:p>
        </p:txBody>
      </p:sp>
    </p:spTree>
    <p:extLst>
      <p:ext uri="{BB962C8B-B14F-4D97-AF65-F5344CB8AC3E}">
        <p14:creationId xmlns:p14="http://schemas.microsoft.com/office/powerpoint/2010/main" val="3309477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7C29A-8FAF-6C19-6610-F49960CC9A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939B0-7610-32B8-600E-4019FD65439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2285C6B-019F-D577-635D-325BB3148625}"/>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Admins can now use the most recent Copilot adoption and impact data to more quickly make decisions for license assignment or change interventions. With </a:t>
            </a:r>
            <a:r>
              <a:rPr lang="en-US" sz="1200" b="1" i="0" kern="1200" dirty="0">
                <a:solidFill>
                  <a:schemeClr val="tx1"/>
                </a:solidFill>
                <a:effectLst/>
                <a:latin typeface="+mn-lt"/>
                <a:ea typeface="+mn-ea"/>
                <a:cs typeface="+mn-cs"/>
              </a:rPr>
              <a:t>Copilot export by day</a:t>
            </a:r>
            <a:r>
              <a:rPr lang="en-US" sz="1200" b="0" i="0" kern="1200" dirty="0">
                <a:solidFill>
                  <a:schemeClr val="tx1"/>
                </a:solidFill>
                <a:effectLst/>
                <a:latin typeface="+mn-lt"/>
                <a:ea typeface="+mn-ea"/>
                <a:cs typeface="+mn-cs"/>
              </a:rPr>
              <a:t>, download de-identified Copilot usage metrics aggregated by user and day for the most recent 28 days. This helps to make faster, data-driven decisions around adoption and licensing. This feature is rolling out to </a:t>
            </a:r>
            <a:r>
              <a:rPr lang="en-US" sz="1200" b="0" i="0" kern="1200" dirty="0">
                <a:solidFill>
                  <a:schemeClr val="tx1"/>
                </a:solidFill>
                <a:effectLst/>
                <a:latin typeface="+mn-lt"/>
                <a:ea typeface="+mn-ea"/>
                <a:cs typeface="+mn-cs"/>
                <a:hlinkClick r:id="rId3"/>
              </a:rPr>
              <a:t>Public Preview in May and is rolling out worldwide in August</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https://learn.microsoft.com/en-us/viva/insights/advanced/copilot-dashboard</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C1FBBF7-6848-FBC2-4921-5C262A53ED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88767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5C7FB-1485-E7E3-17E5-A0DD07BC30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4D87B-1D51-80C7-14FD-CB65B1A9638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A20A28E-9E4E-8F54-989D-CC111BFA8C27}"/>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With Power users insights, admins can now identify the most engaged Copilot users, to focus enablement where it will have the greatest impact on sustained adoption. In the updated Adoption tab in the Copilot Dashboard, </a:t>
            </a:r>
            <a:r>
              <a:rPr lang="en-US" sz="1200" b="1" i="0" kern="1200" dirty="0">
                <a:solidFill>
                  <a:schemeClr val="tx1"/>
                </a:solidFill>
                <a:effectLst/>
                <a:latin typeface="+mn-lt"/>
                <a:ea typeface="+mn-ea"/>
                <a:cs typeface="+mn-cs"/>
              </a:rPr>
              <a:t>Power users insights</a:t>
            </a:r>
            <a:r>
              <a:rPr lang="en-US" sz="1200" b="0" i="0" kern="1200" dirty="0">
                <a:solidFill>
                  <a:schemeClr val="tx1"/>
                </a:solidFill>
                <a:effectLst/>
                <a:latin typeface="+mn-lt"/>
                <a:ea typeface="+mn-ea"/>
                <a:cs typeface="+mn-cs"/>
              </a:rPr>
              <a:t> classifies users as power, habitual, novice, or non‑Copilot users based on usage frequency and consistency to help activate champions, surface repeatable workflows, and scale enablement across the organization. </a:t>
            </a:r>
            <a:r>
              <a:rPr lang="en-US" sz="1200" b="0" i="0" kern="1200" dirty="0">
                <a:solidFill>
                  <a:schemeClr val="tx1"/>
                </a:solidFill>
                <a:effectLst/>
                <a:latin typeface="+mn-lt"/>
                <a:ea typeface="+mn-ea"/>
                <a:cs typeface="+mn-cs"/>
                <a:hlinkClick r:id="rId3"/>
              </a:rPr>
              <a:t>This feature is rolling out in May</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https://learn.microsoft.com/en-us/viva/insights/advanced/copilot-dashboard</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D454DD7-D7B3-61E3-D93F-9C934B334A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97423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2E8BB-112E-1CAF-5867-AA9786101F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D3E3A-84E9-1EF3-6F15-A440826F438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59F10D0-6A4F-13A1-71FF-534E4A3C031E}"/>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Microsoft 365 admin center is adding support for </a:t>
            </a:r>
            <a:r>
              <a:rPr lang="en-US" sz="1200" b="1" i="0" kern="1200" dirty="0">
                <a:solidFill>
                  <a:schemeClr val="tx1"/>
                </a:solidFill>
                <a:effectLst/>
                <a:latin typeface="+mn-lt"/>
                <a:ea typeface="+mn-ea"/>
                <a:cs typeface="+mn-cs"/>
              </a:rPr>
              <a:t>using prepaid capacity pack credits as the only billing method</a:t>
            </a:r>
            <a:r>
              <a:rPr lang="en-US" sz="1200" b="0" i="0" kern="1200" dirty="0">
                <a:solidFill>
                  <a:schemeClr val="tx1"/>
                </a:solidFill>
                <a:effectLst/>
                <a:latin typeface="+mn-lt"/>
                <a:ea typeface="+mn-ea"/>
                <a:cs typeface="+mn-cs"/>
              </a:rPr>
              <a:t> for supported Copilot pay-as-you-go experiences, so organizations can avoid pay-as-you-go charges while still enabling consumption-based scenarios. Admins can create capacity pack policies that ensure users covered by the policy draw usage exclusively from available prepaid credits, helping keep spend predictable and aligned to internal budgets. This feature </a:t>
            </a:r>
            <a:r>
              <a:rPr lang="en-US" sz="1200" b="0" i="0" kern="1200" dirty="0">
                <a:solidFill>
                  <a:schemeClr val="tx1"/>
                </a:solidFill>
                <a:effectLst/>
                <a:latin typeface="+mn-lt"/>
                <a:ea typeface="+mn-ea"/>
                <a:cs typeface="+mn-cs"/>
                <a:hlinkClick r:id="rId3"/>
              </a:rPr>
              <a:t>rolled out in April</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https://learn.microsoft.com/en-us/microsoft-365/admin/manage/microsoft-365-copilot</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4B3EB36-91E3-53FA-F0E4-388E3A4F87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0754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AC3F5-8637-2B92-BA39-C56E8703D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93515-0062-94B1-1E8B-B2656F6996F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B8338C4-7B9F-942B-AB01-273FDC2DEAE2}"/>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Organizational messages in the Microsoft 365 admin center now supports </a:t>
            </a:r>
            <a:r>
              <a:rPr lang="en-US" sz="1200" b="1" i="0" kern="1200" dirty="0">
                <a:solidFill>
                  <a:schemeClr val="tx1"/>
                </a:solidFill>
                <a:effectLst/>
                <a:latin typeface="+mn-lt"/>
                <a:ea typeface="+mn-ea"/>
                <a:cs typeface="+mn-cs"/>
              </a:rPr>
              <a:t>email delivery</a:t>
            </a:r>
            <a:r>
              <a:rPr lang="en-US" sz="1200" b="0" i="0" kern="1200" dirty="0">
                <a:solidFill>
                  <a:schemeClr val="tx1"/>
                </a:solidFill>
                <a:effectLst/>
                <a:latin typeface="+mn-lt"/>
                <a:ea typeface="+mn-ea"/>
                <a:cs typeface="+mn-cs"/>
              </a:rPr>
              <a:t> in addition to other Windows surfaces like the taskbar, Spotlight, notifications, and Teams popovers. This gives admins another familiar channel while keeping messaging in one centralized workflow. Adding email expands reach and simplifies change communications by reducing the need for separate tools. Learn more about </a:t>
            </a:r>
            <a:r>
              <a:rPr lang="en-US" sz="1200" b="0" i="0" kern="1200" dirty="0">
                <a:solidFill>
                  <a:schemeClr val="tx1"/>
                </a:solidFill>
                <a:effectLst/>
                <a:latin typeface="+mn-lt"/>
                <a:ea typeface="+mn-ea"/>
                <a:cs typeface="+mn-cs"/>
                <a:hlinkClick r:id="rId3"/>
              </a:rPr>
              <a:t>Organizational messages</a:t>
            </a:r>
            <a:r>
              <a:rPr lang="en-US" sz="1200" b="0" i="0" kern="1200" dirty="0">
                <a:solidFill>
                  <a:schemeClr val="tx1"/>
                </a:solidFill>
                <a:effectLst/>
                <a:latin typeface="+mn-lt"/>
                <a:ea typeface="+mn-ea"/>
                <a:cs typeface="+mn-cs"/>
              </a:rPr>
              <a:t>. This feature </a:t>
            </a:r>
            <a:r>
              <a:rPr lang="en-US" sz="1200" b="0" i="0" kern="1200" dirty="0">
                <a:solidFill>
                  <a:schemeClr val="tx1"/>
                </a:solidFill>
                <a:effectLst/>
                <a:latin typeface="+mn-lt"/>
                <a:ea typeface="+mn-ea"/>
                <a:cs typeface="+mn-cs"/>
                <a:hlinkClick r:id="rId4"/>
              </a:rPr>
              <a:t>rolled out in April</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https://learn.microsoft.com/en-us/microsoft-365/admin/manage/organizational-messages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6"/>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8AC8EC2-4660-3FD0-4B5F-194E27DE85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9586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1D92A-D4EB-F14A-CFD8-C8E5988F0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FA2D13-99BB-691C-CCEA-E61F1D61CE3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0CA4F75-A76F-310A-1249-5DC41E6F919F}"/>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Now the Microsoft 365 admin center has </a:t>
            </a:r>
            <a:r>
              <a:rPr lang="en-US" sz="1200" b="1" i="0" kern="1200" dirty="0">
                <a:solidFill>
                  <a:schemeClr val="tx1"/>
                </a:solidFill>
                <a:effectLst/>
                <a:latin typeface="+mn-lt"/>
                <a:ea typeface="+mn-ea"/>
                <a:cs typeface="+mn-cs"/>
              </a:rPr>
              <a:t>user segments for organizational messages,</a:t>
            </a:r>
            <a:r>
              <a:rPr lang="en-US" sz="1200" b="0" i="0" kern="1200" dirty="0">
                <a:solidFill>
                  <a:schemeClr val="tx1"/>
                </a:solidFill>
                <a:effectLst/>
                <a:latin typeface="+mn-lt"/>
                <a:ea typeface="+mn-ea"/>
                <a:cs typeface="+mn-cs"/>
              </a:rPr>
              <a:t> so admins can target messages using dynamic, usage-driven audiences, not only static groups. This helps admins deliver messages to the people who need them, such as users who have not tried a feature yet, making communications more relevant and timely. For admins, this can increase engagement and reduce noise by reaching the right audience with the right message. This feature </a:t>
            </a:r>
            <a:r>
              <a:rPr lang="en-US" sz="1200" b="0" i="0" kern="1200" dirty="0">
                <a:solidFill>
                  <a:schemeClr val="tx1"/>
                </a:solidFill>
                <a:effectLst/>
                <a:latin typeface="+mn-lt"/>
                <a:ea typeface="+mn-ea"/>
                <a:cs typeface="+mn-cs"/>
                <a:hlinkClick r:id="rId3"/>
              </a:rPr>
              <a:t>rolled out in April</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https://learn.microsoft.com/en-us/microsoft-365/admin/manage/organizational-messages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C1A3834-C04D-1981-671E-656775686D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0616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14B41-186E-1FC0-B11B-CE0AA0F5E2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B58D2-8332-7BA6-FC35-227557CA48C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A19AD82-6912-7BA9-FD78-AF8D4D03A309}"/>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We are excited to share that we have updated and expanded the deployment blueprint to address Oversharing into the </a:t>
            </a:r>
            <a:r>
              <a:rPr lang="en-US" sz="1200" b="1" i="0" kern="1200" dirty="0">
                <a:solidFill>
                  <a:schemeClr val="tx1"/>
                </a:solidFill>
                <a:effectLst/>
                <a:latin typeface="+mn-lt"/>
                <a:ea typeface="+mn-ea"/>
                <a:cs typeface="+mn-cs"/>
              </a:rPr>
              <a:t>Secure and Govern Microsoft 365 Copilot foundational deployment guidance</a:t>
            </a:r>
            <a:r>
              <a:rPr lang="en-US" sz="1200" b="0" i="0" kern="1200" dirty="0">
                <a:solidFill>
                  <a:schemeClr val="tx1"/>
                </a:solidFill>
                <a:effectLst/>
                <a:latin typeface="+mn-lt"/>
                <a:ea typeface="+mn-ea"/>
                <a:cs typeface="+mn-cs"/>
              </a:rPr>
              <a:t>! This guide provides these three essential steps for establishing a secure and governed foundation for Copilot:</a:t>
            </a:r>
          </a:p>
          <a:p>
            <a:r>
              <a:rPr lang="en-US" sz="1200" b="0" i="0" kern="1200" dirty="0">
                <a:solidFill>
                  <a:schemeClr val="tx1"/>
                </a:solidFill>
                <a:effectLst/>
                <a:latin typeface="+mn-lt"/>
                <a:ea typeface="+mn-ea"/>
                <a:cs typeface="+mn-cs"/>
              </a:rPr>
              <a:t>Remediate oversharing</a:t>
            </a:r>
          </a:p>
          <a:p>
            <a:r>
              <a:rPr lang="en-US" sz="1200" b="0" i="0" kern="1200" dirty="0">
                <a:solidFill>
                  <a:schemeClr val="tx1"/>
                </a:solidFill>
                <a:effectLst/>
                <a:latin typeface="+mn-lt"/>
                <a:ea typeface="+mn-ea"/>
                <a:cs typeface="+mn-cs"/>
              </a:rPr>
              <a:t>Implement reliable guardrails</a:t>
            </a:r>
          </a:p>
          <a:p>
            <a:r>
              <a:rPr lang="en-US" sz="1200" b="0" i="0" kern="1200" dirty="0">
                <a:solidFill>
                  <a:schemeClr val="tx1"/>
                </a:solidFill>
                <a:effectLst/>
                <a:latin typeface="+mn-lt"/>
                <a:ea typeface="+mn-ea"/>
                <a:cs typeface="+mn-cs"/>
              </a:rPr>
              <a:t>Meet AI-related regulatory obligations</a:t>
            </a:r>
          </a:p>
          <a:p>
            <a:r>
              <a:rPr lang="en-US" sz="1200" b="0" i="0" kern="1200" dirty="0">
                <a:solidFill>
                  <a:schemeClr val="tx1"/>
                </a:solidFill>
                <a:effectLst/>
                <a:latin typeface="+mn-lt"/>
                <a:ea typeface="+mn-ea"/>
                <a:cs typeface="+mn-cs"/>
              </a:rPr>
              <a:t>Delivering a foundational path to help every organization get started with Copilot with confidence. Read more and download the blueprint at </a:t>
            </a:r>
            <a:r>
              <a:rPr lang="en-US" sz="1200" b="0" i="0" kern="1200" dirty="0">
                <a:solidFill>
                  <a:schemeClr val="tx1"/>
                </a:solidFill>
                <a:effectLst/>
                <a:latin typeface="+mn-lt"/>
                <a:ea typeface="+mn-ea"/>
                <a:cs typeface="+mn-cs"/>
                <a:hlinkClick r:id="rId3"/>
              </a:rPr>
              <a:t>aka.ms/Copilot/SecureGovern</a:t>
            </a:r>
            <a:r>
              <a:rPr lang="en-US"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F58E0917-5693-D0A4-1295-78D515750E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98427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4E025-A4AA-C7A0-DCFD-0B47EE87A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A6116F-2FFD-59A1-066F-05F7B9E79E8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451E217-639F-1B73-266D-D1F26D198581}"/>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Frontier transformation is real when both sides of the system move together: people and AI operating across the enterprise.</a:t>
            </a:r>
          </a:p>
          <a:p>
            <a:r>
              <a:rPr lang="en-GB" sz="1200" b="0" i="0" kern="1200" dirty="0">
                <a:solidFill>
                  <a:schemeClr val="tx1"/>
                </a:solidFill>
                <a:effectLst/>
                <a:latin typeface="+mn-lt"/>
                <a:ea typeface="+mn-ea"/>
                <a:cs typeface="+mn-cs"/>
                <a:hlinkClick r:id="rId3"/>
              </a:rPr>
              <a:t>Microsoft 365 E7: The Frontier Suite</a:t>
            </a:r>
            <a:r>
              <a:rPr lang="en-GB" sz="1200" b="0" i="0" kern="1200" dirty="0">
                <a:solidFill>
                  <a:schemeClr val="tx1"/>
                </a:solidFill>
                <a:effectLst/>
                <a:latin typeface="+mn-lt"/>
                <a:ea typeface="+mn-ea"/>
                <a:cs typeface="+mn-cs"/>
              </a:rPr>
              <a:t> closes the gap, equipping employees with AI across email, documents, meetings, spreadsheets, and business application surfaces, while giving IT and security leaders the observability and governance needed to operate AI at enterprise scale.</a:t>
            </a:r>
          </a:p>
          <a:p>
            <a:r>
              <a:rPr lang="en-GB" sz="1200" b="0" i="0" kern="1200" dirty="0">
                <a:solidFill>
                  <a:schemeClr val="tx1"/>
                </a:solidFill>
                <a:effectLst/>
                <a:latin typeface="+mn-lt"/>
                <a:ea typeface="+mn-ea"/>
                <a:cs typeface="+mn-cs"/>
              </a:rPr>
              <a:t>Copilot and agents work together with shared intelligence, understanding context, history, priorities, and constraints. Trust is built in by default—with user data, enterprise data, and agent actions protected through identity, policy, and observability—so AI can scale across the workforce without compromising security or compliance.</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Microsoft 365 E7 will be available for purchase on May 1 at a retail price of $99 per user per month</a:t>
            </a:r>
            <a:r>
              <a:rPr lang="en-GB" sz="1200" b="0" i="0" kern="1200" dirty="0">
                <a:solidFill>
                  <a:schemeClr val="tx1"/>
                </a:solidFill>
                <a:effectLst/>
                <a:latin typeface="+mn-lt"/>
                <a:ea typeface="+mn-ea"/>
                <a:cs typeface="+mn-cs"/>
              </a:rPr>
              <a:t>, and includes Microsoft 365 Copilot, Agent 365, Microsoft Entra Suite, and Microsoft 365 E5 with advanced Defender, Entra, Intune, and Purview security capabilities to help secure users, delivering comprehensive protection across agents and users.</a:t>
            </a:r>
          </a:p>
        </p:txBody>
      </p:sp>
      <p:sp>
        <p:nvSpPr>
          <p:cNvPr id="4" name="Slide Number Placeholder 3">
            <a:extLst>
              <a:ext uri="{FF2B5EF4-FFF2-40B4-BE49-F238E27FC236}">
                <a16:creationId xmlns:a16="http://schemas.microsoft.com/office/drawing/2014/main" id="{29F6F669-F60E-E48C-C90A-51D2EB70E6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5961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056FD-4327-8687-4805-FB35F737C8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686ADD-CF20-B2E3-D38A-02A50ABD442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DFCC0C4-657F-68B8-92AE-7B62C1A5DD9D}"/>
              </a:ext>
            </a:extLst>
          </p:cNvPr>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6365A65-80FC-6820-CB71-1B34198285EB}"/>
              </a:ext>
            </a:extLst>
          </p:cNvPr>
          <p:cNvSpPr>
            <a:spLocks noGrp="1"/>
          </p:cNvSpPr>
          <p:nvPr>
            <p:ph type="sldNum" sz="quarter" idx="5"/>
          </p:nvPr>
        </p:nvSpPr>
        <p:spPr/>
        <p:txBody>
          <a:bodyPr/>
          <a:lstStyle/>
          <a:p>
            <a:fld id="{53501081-E19D-419D-B0AB-F3E631795016}" type="slidenum">
              <a:rPr lang="en-US" smtClean="0"/>
              <a:t>40</a:t>
            </a:fld>
            <a:endParaRPr lang="en-US" dirty="0"/>
          </a:p>
        </p:txBody>
      </p:sp>
    </p:spTree>
    <p:extLst>
      <p:ext uri="{BB962C8B-B14F-4D97-AF65-F5344CB8AC3E}">
        <p14:creationId xmlns:p14="http://schemas.microsoft.com/office/powerpoint/2010/main" val="3094385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B9F4A-E816-CDCF-B497-13B6BBCA8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27106-BC6A-222C-4A55-C542F9A4184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3654716-F020-E659-CE54-EA34C41AF7D2}"/>
              </a:ext>
            </a:extLst>
          </p:cNvPr>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F51AE49-40BC-0FBF-6BBD-5F20DD3BA24C}"/>
              </a:ext>
            </a:extLst>
          </p:cNvPr>
          <p:cNvSpPr>
            <a:spLocks noGrp="1"/>
          </p:cNvSpPr>
          <p:nvPr>
            <p:ph type="sldNum" sz="quarter" idx="5"/>
          </p:nvPr>
        </p:nvSpPr>
        <p:spPr/>
        <p:txBody>
          <a:bodyPr/>
          <a:lstStyle/>
          <a:p>
            <a:fld id="{53501081-E19D-419D-B0AB-F3E631795016}" type="slidenum">
              <a:rPr lang="en-US" smtClean="0"/>
              <a:t>4</a:t>
            </a:fld>
            <a:endParaRPr lang="en-US" dirty="0"/>
          </a:p>
        </p:txBody>
      </p:sp>
    </p:spTree>
    <p:extLst>
      <p:ext uri="{BB962C8B-B14F-4D97-AF65-F5344CB8AC3E}">
        <p14:creationId xmlns:p14="http://schemas.microsoft.com/office/powerpoint/2010/main" val="30893342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3CFC3-DC97-D114-E85E-2E6CA47276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9958DA-F3AA-A4E1-2299-BB1072B8754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DD984B1-833A-2915-7E26-88516EFE6F3F}"/>
              </a:ext>
            </a:extLst>
          </p:cNvPr>
          <p:cNvSpPr>
            <a:spLocks noGrp="1"/>
          </p:cNvSpPr>
          <p:nvPr>
            <p:ph type="body" idx="1"/>
          </p:nvPr>
        </p:nvSpPr>
        <p:spPr/>
        <p:txBody>
          <a:bodyPr/>
          <a:lstStyle/>
          <a:p>
            <a:pPr fontAlgn="t"/>
            <a:r>
              <a:rPr lang="en-US" sz="1200" b="1" i="0" kern="1200" dirty="0">
                <a:solidFill>
                  <a:schemeClr val="tx1"/>
                </a:solidFill>
                <a:effectLst/>
                <a:latin typeface="+mn-lt"/>
                <a:ea typeface="+mn-ea"/>
                <a:cs typeface="+mn-cs"/>
              </a:rPr>
              <a:t>Agent Builder is adding the ability to submit agents</a:t>
            </a:r>
            <a:r>
              <a:rPr lang="en-US" sz="1200" b="0" i="0" kern="1200" dirty="0">
                <a:solidFill>
                  <a:schemeClr val="tx1"/>
                </a:solidFill>
                <a:effectLst/>
                <a:latin typeface="+mn-lt"/>
                <a:ea typeface="+mn-ea"/>
                <a:cs typeface="+mn-cs"/>
              </a:rPr>
              <a:t> for administrator review and approval before they are published to the organization’s Agent Store catalog. This helps organizations scale the distribution of high‑quality internal agents while maintaining IT admin control. Once approved, agents appear in the “Built by your org” section of the Agent Store, where users across the organization can discover and install them. This feature is </a:t>
            </a:r>
            <a:r>
              <a:rPr lang="en-US" sz="1200" b="0" i="0" kern="1200" dirty="0">
                <a:solidFill>
                  <a:schemeClr val="tx1"/>
                </a:solidFill>
                <a:effectLst/>
                <a:latin typeface="+mn-lt"/>
                <a:ea typeface="+mn-ea"/>
                <a:cs typeface="+mn-cs"/>
                <a:hlinkClick r:id="rId3"/>
              </a:rPr>
              <a:t>rolling out in May</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https://learn.microsoft.com/en-us/microsoft-365-copilot/extensibility/agents-overview</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6FF2FE8-11BE-68C1-CAC9-2DA9A23388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942536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5CEF4-E670-A75C-F444-2B61C2912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1B6F83-C156-838F-5EDD-05988463FF6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C7FEFE6-C5E8-7804-3F00-FB929AD3ABF2}"/>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This is the headline Copilot Studio announcement of the month — real-time voice agents are now generally available, but there are important regional and channel constraints to set with customers up front. At launch, GA is North America only, on Dynamics 365 Contact Center; broader regions, Microsoft Teams Phone and additional Copilot Studio channels are on the roadmap. Flag the EU Data Boundary blocker clearly: customers in the EU Data Boundary cannot use real-time voice today because the AI model is hosted in North America and EU regulations prohibit cross-geo audio processing. Prerequisites are Dynamics 365 Contact Center with the voice channel and call routing enabled, plus the Copilot Studio maker and omnichannel administrator roles — encourage partners to scope licensing with the customer's licensing specialist before any pilot.</a:t>
            </a:r>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https://learn.microsoft.com/en-us/microsoft-copilot-studio/voice-realtime-voice-agents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https://www.microsoft.com/en-us/microsoft-copilot/blog/copilot-studio/extend-ai-voice-support-introducing-real-time-voice-agents-in-microsoft-copilot-studio/</a:t>
            </a:r>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6C4418F-4EEA-56DF-93B0-914A51CE27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26037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7C29A-8FAF-6C19-6610-F49960CC9A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939B0-7610-32B8-600E-4019FD65439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2285C6B-019F-D577-635D-325BB3148625}"/>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hlinkClick r:id="rId3"/>
              </a:rPr>
              <a:t>Agent 365</a:t>
            </a:r>
            <a:r>
              <a:rPr lang="en-GB" sz="1200" b="0" i="0" kern="1200" dirty="0">
                <a:solidFill>
                  <a:schemeClr val="tx1"/>
                </a:solidFill>
                <a:effectLst/>
                <a:latin typeface="+mn-lt"/>
                <a:ea typeface="+mn-ea"/>
                <a:cs typeface="+mn-cs"/>
              </a:rPr>
              <a:t> is the control plane for agents. In practical terms, it gives IT and security leaders one place to observe, secure, and govern every agent across the organization, and it provides the confidence to move from agent experimentation to enterprise-scale operations. Agent 365 extends the management, security, and governance processes organizations already use for employees to agents, so they can stay in control as agents become part of daily work.</a:t>
            </a:r>
          </a:p>
          <a:p>
            <a:r>
              <a:rPr lang="en-GB" sz="1200" b="0" i="0" kern="1200" dirty="0">
                <a:solidFill>
                  <a:schemeClr val="tx1"/>
                </a:solidFill>
                <a:effectLst/>
                <a:latin typeface="+mn-lt"/>
                <a:ea typeface="+mn-ea"/>
                <a:cs typeface="+mn-cs"/>
              </a:rPr>
              <a:t>The idea is simple: there is no need to reinvent the wheel. The fastest path to getting agents under control is to manage them in a similar manner to managing users, using familiar Microsoft solutions including the Microsoft Admin Center for agent management and </a:t>
            </a:r>
            <a:r>
              <a:rPr lang="en-GB" sz="1200" b="0" i="0" kern="1200" dirty="0">
                <a:solidFill>
                  <a:schemeClr val="tx1"/>
                </a:solidFill>
                <a:effectLst/>
                <a:latin typeface="+mn-lt"/>
                <a:ea typeface="+mn-ea"/>
                <a:cs typeface="+mn-cs"/>
                <a:hlinkClick r:id="rId4"/>
              </a:rPr>
              <a:t>Microsoft Security</a:t>
            </a:r>
            <a:r>
              <a:rPr lang="en-GB" sz="1200" b="0" i="0" kern="1200" dirty="0">
                <a:solidFill>
                  <a:schemeClr val="tx1"/>
                </a:solidFill>
                <a:effectLst/>
                <a:latin typeface="+mn-lt"/>
                <a:ea typeface="+mn-ea"/>
                <a:cs typeface="+mn-cs"/>
              </a:rPr>
              <a:t> solutions like Defender, Entra, and Purview for agent security and governance.</a:t>
            </a:r>
          </a:p>
          <a:p>
            <a:r>
              <a:rPr lang="en-GB" sz="1200" b="1" i="0" kern="1200" dirty="0">
                <a:solidFill>
                  <a:schemeClr val="tx1"/>
                </a:solidFill>
                <a:effectLst/>
                <a:latin typeface="+mn-lt"/>
                <a:ea typeface="+mn-ea"/>
                <a:cs typeface="+mn-cs"/>
              </a:rPr>
              <a:t>Agent 365 will be generally available on May 1, priced at $15 per user per month.</a:t>
            </a:r>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C1FBBF7-6848-FBC2-4921-5C262A53ED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3686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ACBA4-9BA1-68A7-3384-A540E4578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558FA7-6686-3CD2-7A0C-0BF0725A7D1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B832CAD-C6B4-C762-36D0-D443996027C8}"/>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This update is about moving beyond choosing between agents or workflows, and instead combining both to get the best of each. Agents bring flexibility and reasoning, which is critical for handling unstructured inputs and complex decision points. Workflows bring structure, consistency, and auditability, which is essential for repeatable and governed business processes. The key new capability is the ability to connect them natively, including agent nodes in workflows and workflows as reusable tools within agents. This enables a more balanced automation model, where you can scale reliably while still handling real-world variability and exceptions.</a:t>
            </a:r>
          </a:p>
        </p:txBody>
      </p:sp>
      <p:sp>
        <p:nvSpPr>
          <p:cNvPr id="4" name="Slide Number Placeholder 3">
            <a:extLst>
              <a:ext uri="{FF2B5EF4-FFF2-40B4-BE49-F238E27FC236}">
                <a16:creationId xmlns:a16="http://schemas.microsoft.com/office/drawing/2014/main" id="{15910101-0A2F-A45B-CD22-1F70F23713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68458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8488E-1DC9-8934-AF0D-8751BCE74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73F3E-4976-5259-C871-DF8EA065AF1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97F1CE2-9030-140B-8287-8B055945EC42}"/>
              </a:ext>
            </a:extLst>
          </p:cNvPr>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key shift here is moving from single agents to multi-agent systems that work together as a coordinated whole. Previously, agents often operated in silos, which created challenges when processes needed data, reasoning, and actions across multiple systems. What’s new is native multi-agent orchestration across Fabric, the M365 Agents SDK, and open A2A protocols, allowing agents to collaborate much more seamlessly. This means you can now connect specialized agents across your ecosystem, improving accuracy, reducing duplication, and enabling more end-to-end automation. Alongside that, Microsoft is improving how you build agents, with the new Prompt Builder making it faster to iterate and refine behavior in one place. Finally, there are stronger governance controls, including model choice and moderation settings, giving organizations more confidence to run these agents in production at scale.</a:t>
            </a:r>
          </a:p>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8FF0404-B652-4D6B-D176-F024771B8E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90505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30DCF-930B-3FDD-31BD-7EA1F93B01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72013-E60A-903B-5761-64BD50E72A4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4EEAE54-82C6-CC91-8D93-11F53D5A5E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Copilot Cowork Release Blog A complete record of milestones, launches, and newest innovations.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https://techcommunity.microsoft.com/blog/microsoft365copilotblog/cowork-in-progress/4511672</a:t>
            </a:r>
          </a:p>
          <a:p>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DF94662-01F3-FEB7-BFB8-B6544AC25301}"/>
              </a:ext>
            </a:extLst>
          </p:cNvPr>
          <p:cNvSpPr>
            <a:spLocks noGrp="1"/>
          </p:cNvSpPr>
          <p:nvPr>
            <p:ph type="sldNum" sz="quarter" idx="5"/>
          </p:nvPr>
        </p:nvSpPr>
        <p:spPr/>
        <p:txBody>
          <a:bodyPr/>
          <a:lstStyle/>
          <a:p>
            <a:fld id="{53501081-E19D-419D-B0AB-F3E631795016}" type="slidenum">
              <a:rPr lang="en-US" smtClean="0"/>
              <a:t>46</a:t>
            </a:fld>
            <a:endParaRPr lang="en-US" dirty="0"/>
          </a:p>
        </p:txBody>
      </p:sp>
    </p:spTree>
    <p:extLst>
      <p:ext uri="{BB962C8B-B14F-4D97-AF65-F5344CB8AC3E}">
        <p14:creationId xmlns:p14="http://schemas.microsoft.com/office/powerpoint/2010/main" val="324899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E3657-B8D1-B3E2-66CF-FA23ED90F0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9E466C-5AAA-6B89-0D06-DAFBF74867C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C3A0326-5ED8-07C8-3292-D80F75142FA8}"/>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Today, Copilot Cowork—designed for long-running, multi-step work in Microsoft 365—is available via the Frontier program. </a:t>
            </a:r>
            <a:r>
              <a:rPr lang="en-US" sz="1200" b="0" i="0" kern="1200" dirty="0">
                <a:solidFill>
                  <a:schemeClr val="tx1"/>
                </a:solidFill>
                <a:effectLst/>
                <a:latin typeface="+mn-lt"/>
                <a:ea typeface="+mn-ea"/>
                <a:cs typeface="+mn-cs"/>
                <a:hlinkClick r:id="rId3"/>
              </a:rPr>
              <a:t>Join Frontier</a:t>
            </a:r>
            <a:r>
              <a:rPr lang="en-US" sz="1200" b="0" i="0" kern="1200" dirty="0">
                <a:solidFill>
                  <a:schemeClr val="tx1"/>
                </a:solidFill>
                <a:effectLst/>
                <a:latin typeface="+mn-lt"/>
                <a:ea typeface="+mn-ea"/>
                <a:cs typeface="+mn-cs"/>
              </a:rPr>
              <a:t> to get early access to Microsoft’s latest AI innovations.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hlinkClick r:id="rId4"/>
              </a:rPr>
              <a:t>Copilot Cowork</a:t>
            </a:r>
            <a:r>
              <a:rPr lang="en-US" sz="1200" b="0" i="0" kern="1200" dirty="0">
                <a:solidFill>
                  <a:schemeClr val="tx1"/>
                </a:solidFill>
                <a:effectLst/>
                <a:latin typeface="+mn-lt"/>
                <a:ea typeface="+mn-ea"/>
                <a:cs typeface="+mn-cs"/>
              </a:rPr>
              <a:t> makes it easy to delegate work. Describe the outcome you want and Cowork automatically grounds the work in your emails, meetings, messages, files, and data. Powered by Work IQ, Cowork draws on signals across Outlook, Teams, Excel, and the rest of Microsoft 365 so it can act with the same understanding you bring to your job.</a:t>
            </a:r>
          </a:p>
        </p:txBody>
      </p:sp>
      <p:sp>
        <p:nvSpPr>
          <p:cNvPr id="4" name="Slide Number Placeholder 3">
            <a:extLst>
              <a:ext uri="{FF2B5EF4-FFF2-40B4-BE49-F238E27FC236}">
                <a16:creationId xmlns:a16="http://schemas.microsoft.com/office/drawing/2014/main" id="{B5020904-B873-7855-A44A-5FB79FBB2A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21410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20849-3437-36C6-619E-57C81EB3D2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10D880-5C81-014F-91D0-218EF6C6D7C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79144BE-84B2-58D6-AF03-BEDB89ABFC38}"/>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Opus 4.7 is designed to be faster and more precise, with improved ability to select the right tool for the task. It handles complex, multi-step work with rigor—following your instructions more closely, checking its own outputs before responding, and reading images at higher resolution—so Copilot can interpret visual content with more detail and pull in relevant context with Work IQ to take action more precisely.</a:t>
            </a:r>
          </a:p>
        </p:txBody>
      </p:sp>
      <p:sp>
        <p:nvSpPr>
          <p:cNvPr id="4" name="Slide Number Placeholder 3">
            <a:extLst>
              <a:ext uri="{FF2B5EF4-FFF2-40B4-BE49-F238E27FC236}">
                <a16:creationId xmlns:a16="http://schemas.microsoft.com/office/drawing/2014/main" id="{C95B1CC9-E5BD-8FAB-14DD-B70D377FB5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32613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F0409-508D-0E5D-CCE8-E8983ACAE9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CA935-687E-DDFF-9D93-B03506AB5C8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96BA65F-A7D5-D3AB-B7E5-200AF49DB5B6}"/>
              </a:ext>
            </a:extLst>
          </p:cNvPr>
          <p:cNvSpPr>
            <a:spLocks noGrp="1"/>
          </p:cNvSpPr>
          <p:nvPr>
            <p:ph type="body" idx="1"/>
          </p:nvPr>
        </p:nvSpPr>
        <p:spPr/>
        <p:txBody>
          <a:bodyPr/>
          <a:lstStyle/>
          <a:p>
            <a:pPr fontAlgn="t"/>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5C72863-FE5E-4CAA-953C-EFE50ECFDD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56933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BB969-56E0-F35A-0E45-6BA60979DB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B2D9E-64E4-76EA-C4F4-7802A4A85A9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5DE873E-5722-E005-F853-C6FF87A38816}"/>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We’re introducing a </a:t>
            </a:r>
            <a:r>
              <a:rPr lang="en-US" sz="1200" b="0" i="0" kern="1200" dirty="0">
                <a:solidFill>
                  <a:schemeClr val="tx1"/>
                </a:solidFill>
                <a:effectLst/>
                <a:latin typeface="+mn-lt"/>
                <a:ea typeface="+mn-ea"/>
                <a:cs typeface="+mn-cs"/>
                <a:hlinkClick r:id="rId3"/>
              </a:rPr>
              <a:t>Fabric IQ</a:t>
            </a:r>
            <a:r>
              <a:rPr lang="en-US" sz="1200" b="0" i="0" kern="1200" dirty="0">
                <a:solidFill>
                  <a:schemeClr val="tx1"/>
                </a:solidFill>
                <a:effectLst/>
                <a:latin typeface="+mn-lt"/>
                <a:ea typeface="+mn-ea"/>
                <a:cs typeface="+mn-cs"/>
              </a:rPr>
              <a:t> integration, starting with Power BI, that lets you bring your Power BI data into Cowork workflows. This enables a seamless shift from spotting a trend to acting on it, across everything from pipeline health to operational KPIs. Cowork works with the </a:t>
            </a:r>
            <a:r>
              <a:rPr lang="en-US" sz="1200" b="0" i="0" kern="1200" dirty="0">
                <a:solidFill>
                  <a:schemeClr val="tx1"/>
                </a:solidFill>
                <a:effectLst/>
                <a:latin typeface="+mn-lt"/>
                <a:ea typeface="+mn-ea"/>
                <a:cs typeface="+mn-cs"/>
                <a:hlinkClick r:id="rId4"/>
              </a:rPr>
              <a:t>Dynamics 365 plugins</a:t>
            </a:r>
            <a:r>
              <a:rPr lang="en-US" sz="1200" b="0" i="0" kern="1200" dirty="0">
                <a:solidFill>
                  <a:schemeClr val="tx1"/>
                </a:solidFill>
                <a:effectLst/>
                <a:latin typeface="+mn-lt"/>
                <a:ea typeface="+mn-ea"/>
                <a:cs typeface="+mn-cs"/>
              </a:rPr>
              <a:t> to connect with Sales, Customer Service, and ERP so the work that moves your business—pipeline reviews, case resolution, supplier approvals—happens alongside everything else in Cowork, with the full context of the customer and transaction right there.</a:t>
            </a:r>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3FAA773-709B-0ACD-1885-F26B9FE01A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3570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B449D-3F5A-28D4-367B-7EBFEB122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74F037-0CC7-797F-3A1D-E0631F45340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CA208AE-8F5D-A718-EBCF-55DD265AADB0}"/>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slide is about how Wave 3 of Microsoft 365 Copilot brings creation and refinement directly into the apps people already use every day. Copilot now works inside Word, Excel, PowerPoint, and Outlook to create, edit, and refine content end to end, rather than generating something and leaving you to finish it manually.</a:t>
            </a:r>
          </a:p>
          <a:p>
            <a:pPr fontAlgn="t"/>
            <a:r>
              <a:rPr lang="en-GB" sz="1200" b="0" i="0" kern="1200" dirty="0">
                <a:solidFill>
                  <a:schemeClr val="tx1"/>
                </a:solidFill>
                <a:effectLst/>
                <a:latin typeface="+mn-lt"/>
                <a:ea typeface="+mn-ea"/>
                <a:cs typeface="+mn-cs"/>
              </a:rPr>
              <a:t>All of this is powered by Work IQ, which means Copilot is grounded in live context like current files, meetings, chats, and working relationships. As that context changes, Copilot’s updates stay relevant and accurate.</a:t>
            </a:r>
          </a:p>
          <a:p>
            <a:pPr fontAlgn="t"/>
            <a:r>
              <a:rPr lang="en-GB" sz="1200" b="0" i="0" kern="1200" dirty="0">
                <a:solidFill>
                  <a:schemeClr val="tx1"/>
                </a:solidFill>
                <a:effectLst/>
                <a:latin typeface="+mn-lt"/>
                <a:ea typeface="+mn-ea"/>
                <a:cs typeface="+mn-cs"/>
              </a:rPr>
              <a:t>A key shift here is transparency and confidence. Changes are applied directly to files, are fully visible, reviewable, and reversible, and support co-authoring so teams can iterate on a single version rather than managing multiple drafts.</a:t>
            </a:r>
          </a:p>
          <a:p>
            <a:pPr fontAlgn="t"/>
            <a:r>
              <a:rPr lang="en-GB" sz="1200" b="0" i="0" kern="1200" dirty="0">
                <a:solidFill>
                  <a:schemeClr val="tx1"/>
                </a:solidFill>
                <a:effectLst/>
                <a:latin typeface="+mn-lt"/>
                <a:ea typeface="+mn-ea"/>
                <a:cs typeface="+mn-cs"/>
              </a:rPr>
              <a:t>Finally, this is built for the enterprise. Copilot enforces Microsoft 365 permissions, sensitivity labels, and tenant-level controls, ensuring governance, compliance, and data protection are maintained while unlocking more advanced Copilot experiences across the core apps.</a:t>
            </a:r>
          </a:p>
          <a:p>
            <a:pPr fontAlgn="t"/>
            <a:endParaRPr lang="en-GB" sz="1200" b="0" i="0" kern="1200" dirty="0">
              <a:solidFill>
                <a:schemeClr val="tx1"/>
              </a:solidFill>
              <a:effectLst/>
              <a:latin typeface="+mn-lt"/>
              <a:ea typeface="+mn-ea"/>
              <a:cs typeface="+mn-cs"/>
            </a:endParaRPr>
          </a:p>
          <a:p>
            <a:pPr fontAlgn="t"/>
            <a:r>
              <a:rPr lang="en-GB" sz="1200" b="0" i="1" kern="1200" dirty="0">
                <a:solidFill>
                  <a:schemeClr val="tx1"/>
                </a:solidFill>
                <a:effectLst/>
                <a:latin typeface="+mn-lt"/>
                <a:ea typeface="+mn-ea"/>
                <a:cs typeface="+mn-cs"/>
              </a:rPr>
              <a:t>Sequences shortened for demonstration purposes.</a:t>
            </a:r>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05A002D-5034-5D0D-06BA-059E6230DD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32976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BD5A5-0A02-6ED3-E21A-040A68D1D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1427E-E6F2-B4E5-76CA-72DB3ACA515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E5E53E7-0ACA-D3E0-6CFE-247F8C9C36A6}"/>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Whatever tools your team runs on, you’ll be able to bring them into Cowork.‌ In the coming weeks, we're launching integrations with LSEG (London Stock Exchange Group), Miro, monday.com, and S&amp;P Global Energy in Cowork. With additional partners including Adobe, Atlassian, Box, Enosix, Harvey.AI, Money Forward, Morningstar,  and Swoop by Prezi also on the way. This is just the first wave, with more plugins to come.</a:t>
            </a:r>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0EE2F17-15C6-404D-44C8-7DB9025151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38222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7F56C-A62E-EF62-8468-5E7E492F6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7A2EBD-8523-091E-7A60-35F40081789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02970A1-87E3-D18E-3FA6-C0F22718D637}"/>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Now available on iOS and Android mobile</a:t>
            </a:r>
          </a:p>
          <a:p>
            <a:r>
              <a:rPr lang="en-US" sz="1200" b="0" i="0" kern="1200" dirty="0">
                <a:solidFill>
                  <a:schemeClr val="tx1"/>
                </a:solidFill>
                <a:effectLst/>
                <a:latin typeface="+mn-lt"/>
                <a:ea typeface="+mn-ea"/>
                <a:cs typeface="+mn-cs"/>
              </a:rPr>
              <a:t>You can now delegate tasks to Cowork wherever you are—on your commute, between meetings, or away from your desk. Start a task on your phone and pick it up later on your desktop or begin on your desktop and stay on top of it while on-the-go. Your laptop could be sitting at your desk, closed, and the task will be ready regardless. It's the same conversation, same context, always synced in the cloud and now in your pocket. </a:t>
            </a:r>
            <a:r>
              <a:rPr lang="en-US" sz="1200" b="0" i="0" kern="1200" dirty="0">
                <a:solidFill>
                  <a:schemeClr val="tx1"/>
                </a:solidFill>
                <a:effectLst/>
                <a:latin typeface="+mn-lt"/>
                <a:ea typeface="+mn-ea"/>
                <a:cs typeface="+mn-cs"/>
                <a:hlinkClick r:id="rId3"/>
              </a:rPr>
              <a:t>Cowork is rolling out now for eligible Frontier users on mobile iOS and Android in the Microsoft 365 Copilot app.</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Integrated with Agent 365</a:t>
            </a:r>
          </a:p>
          <a:p>
            <a:r>
              <a:rPr lang="en-US" sz="1200" b="0" i="0" kern="1200" dirty="0">
                <a:solidFill>
                  <a:schemeClr val="tx1"/>
                </a:solidFill>
                <a:effectLst/>
                <a:latin typeface="+mn-lt"/>
                <a:ea typeface="+mn-ea"/>
                <a:cs typeface="+mn-cs"/>
              </a:rPr>
              <a:t>Cowork is now integrated with Agent 365 for observability, security, and governance—so IT and security teams can bring Cowork under enterprise control without reinventing the wheel, extending existing identity, compliance, and endpoint protections from users to agents through a single distributed control plane. Learn more here: </a:t>
            </a:r>
            <a:r>
              <a:rPr lang="en-US" sz="1200" b="0" i="0" kern="1200" dirty="0">
                <a:solidFill>
                  <a:schemeClr val="tx1"/>
                </a:solidFill>
                <a:effectLst/>
                <a:latin typeface="+mn-lt"/>
                <a:ea typeface="+mn-ea"/>
                <a:cs typeface="+mn-cs"/>
                <a:hlinkClick r:id="rId4"/>
              </a:rPr>
              <a:t>https://aka.ms/agent365docs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is just the beginning. Every new plugin brings more of your organization’s skills and knowledge into Cowork, helping it work more like a capable teammate that understands how your business runs. With new mobile experiences and enterprise-grade security and governance, Cowork is ready to support work across apps, devices, and teams. </a:t>
            </a:r>
            <a:r>
              <a:rPr lang="en-US" sz="1200" b="0" i="0" kern="1200" dirty="0">
                <a:solidFill>
                  <a:schemeClr val="tx1"/>
                </a:solidFill>
                <a:effectLst/>
                <a:latin typeface="+mn-lt"/>
                <a:ea typeface="+mn-ea"/>
                <a:cs typeface="+mn-cs"/>
                <a:hlinkClick r:id="rId5"/>
              </a:rPr>
              <a:t>Try Copilot Cowork today in the Frontier program.</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5040B00-6A29-4DC4-A99C-BDAE3AE9BD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22066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E7DE7-0CEC-1397-B235-B25DEF87D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108AB-42A7-25B7-A405-B362BDD6B41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FF3DFBD-8CA3-E2C7-F611-1ABCB201F140}"/>
              </a:ext>
            </a:extLst>
          </p:cNvPr>
          <p:cNvSpPr>
            <a:spLocks noGrp="1"/>
          </p:cNvSpPr>
          <p:nvPr>
            <p:ph type="body" idx="1"/>
          </p:nvPr>
        </p:nvSpPr>
        <p:spPr/>
        <p:txBody>
          <a:bodyPr/>
          <a:lstStyle/>
          <a:p>
            <a:pPr>
              <a:defRPr/>
            </a:pPr>
            <a:r>
              <a:rPr lang="en-GB" b="0" i="0" dirty="0">
                <a:solidFill>
                  <a:srgbClr val="111111"/>
                </a:solidFill>
                <a:effectLst/>
                <a:latin typeface="-apple-system"/>
              </a:rPr>
              <a:t>As of 6</a:t>
            </a:r>
            <a:r>
              <a:rPr lang="en-GB" b="0" i="0" baseline="30000" dirty="0">
                <a:solidFill>
                  <a:srgbClr val="111111"/>
                </a:solidFill>
                <a:effectLst/>
                <a:latin typeface="-apple-system"/>
              </a:rPr>
              <a:t>th</a:t>
            </a:r>
            <a:r>
              <a:rPr lang="en-GB" b="0" i="0" dirty="0">
                <a:solidFill>
                  <a:srgbClr val="111111"/>
                </a:solidFill>
                <a:effectLst/>
                <a:latin typeface="-apple-system"/>
              </a:rPr>
              <a:t> May 2026</a:t>
            </a:r>
          </a:p>
          <a:p>
            <a:pPr>
              <a:defRPr/>
            </a:pPr>
            <a:endParaRPr lang="en-US" b="0" i="0" dirty="0">
              <a:solidFill>
                <a:srgbClr val="111111"/>
              </a:solidFill>
              <a:effectLst/>
              <a:latin typeface="-apple-system"/>
            </a:endParaRPr>
          </a:p>
          <a:p>
            <a:pPr>
              <a:defRPr/>
            </a:pPr>
            <a:r>
              <a:rPr lang="en-GB" b="0" i="0" dirty="0">
                <a:solidFill>
                  <a:srgbClr val="161616"/>
                </a:solidFill>
                <a:effectLst/>
                <a:latin typeface="Segoe UI" panose="020B0502040204020203" pitchFamily="34" charset="0"/>
              </a:rPr>
              <a:t>This page lists the latest features and improvements for Microsoft 365 Copilot. It includes changes that are generally available (Current Channel for Microsoft 365 apps) and specific to each platform.</a:t>
            </a:r>
            <a:endParaRPr lang="en-US" b="0" i="0" dirty="0">
              <a:solidFill>
                <a:srgbClr val="111111"/>
              </a:solidFill>
              <a:effectLst/>
              <a:latin typeface="-apple-system"/>
            </a:endParaRPr>
          </a:p>
        </p:txBody>
      </p:sp>
      <p:sp>
        <p:nvSpPr>
          <p:cNvPr id="4" name="Slide Number Placeholder 3">
            <a:extLst>
              <a:ext uri="{FF2B5EF4-FFF2-40B4-BE49-F238E27FC236}">
                <a16:creationId xmlns:a16="http://schemas.microsoft.com/office/drawing/2014/main" id="{E90A6B3D-699F-2120-79B4-9C27618605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0417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7DD2E-16E2-D194-1B87-9574612B5F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8D99B0-90A2-1959-92BD-EBEBE6A6BB4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E2F02AC-DDAC-084B-4C07-FF6BDDF294FA}"/>
              </a:ext>
            </a:extLst>
          </p:cNvPr>
          <p:cNvSpPr>
            <a:spLocks noGrp="1"/>
          </p:cNvSpPr>
          <p:nvPr>
            <p:ph type="body" idx="1"/>
          </p:nvPr>
        </p:nvSpPr>
        <p:spPr/>
        <p:txBody>
          <a:bodyPr/>
          <a:lstStyle/>
          <a:p>
            <a:pPr>
              <a:defRPr/>
            </a:pPr>
            <a:r>
              <a:rPr lang="en-GB" sz="1200" b="0" i="0" kern="1200" dirty="0">
                <a:solidFill>
                  <a:schemeClr val="tx1"/>
                </a:solidFill>
                <a:effectLst/>
                <a:latin typeface="+mn-lt"/>
                <a:ea typeface="+mn-ea"/>
                <a:cs typeface="+mn-cs"/>
              </a:rPr>
              <a:t>Latest features and improvements for Microsoft 365 Copilot generally available on Current Channel for Microsoft 365 apps. 11 updates released between 7 April 2026 and 21 April 2026.</a:t>
            </a:r>
          </a:p>
          <a:p>
            <a:pPr>
              <a:defRPr/>
            </a:pPr>
            <a:endParaRPr lang="en-GB" sz="1200" b="0" i="0" kern="1200" dirty="0">
              <a:solidFill>
                <a:schemeClr val="tx1"/>
              </a:solidFill>
              <a:effectLst/>
              <a:latin typeface="+mn-lt"/>
              <a:ea typeface="+mn-ea"/>
              <a:cs typeface="+mn-cs"/>
            </a:endParaRPr>
          </a:p>
          <a:p>
            <a:pPr>
              <a:defRPr/>
            </a:pPr>
            <a:r>
              <a:rPr lang="en-GB" sz="1200" b="0" i="0" kern="1200" dirty="0">
                <a:solidFill>
                  <a:schemeClr val="tx1"/>
                </a:solidFill>
                <a:effectLst/>
                <a:latin typeface="+mn-lt"/>
                <a:ea typeface="+mn-ea"/>
                <a:cs typeface="+mn-cs"/>
              </a:rPr>
              <a:t>This page lists the latest features and improvements for Microsoft 365 Copilot. It includes changes that are generally available (Current Channel for Microsoft 365 apps) and specific to each platform.</a:t>
            </a:r>
            <a:endParaRPr lang="en-US" b="0" i="0" dirty="0">
              <a:solidFill>
                <a:srgbClr val="111111"/>
              </a:solidFill>
              <a:effectLst/>
              <a:latin typeface="-apple-system"/>
            </a:endParaRPr>
          </a:p>
          <a:p>
            <a:pPr>
              <a:defRPr/>
            </a:pPr>
            <a:endParaRPr lang="en-US" b="0" i="0" dirty="0">
              <a:solidFill>
                <a:srgbClr val="111111"/>
              </a:solidFill>
              <a:effectLst/>
              <a:latin typeface="-apple-system"/>
            </a:endParaRPr>
          </a:p>
          <a:p>
            <a:pPr>
              <a:defRPr/>
            </a:pPr>
            <a:r>
              <a:rPr lang="en-US" b="0" i="0" dirty="0">
                <a:solidFill>
                  <a:srgbClr val="111111"/>
                </a:solidFill>
                <a:effectLst/>
                <a:latin typeface="-apple-system"/>
              </a:rPr>
              <a:t>As of 6</a:t>
            </a:r>
            <a:r>
              <a:rPr lang="en-US" b="0" i="0" baseline="30000" dirty="0">
                <a:solidFill>
                  <a:srgbClr val="111111"/>
                </a:solidFill>
                <a:effectLst/>
                <a:latin typeface="-apple-system"/>
              </a:rPr>
              <a:t>th</a:t>
            </a:r>
            <a:r>
              <a:rPr lang="en-US" b="0" i="0" dirty="0">
                <a:solidFill>
                  <a:srgbClr val="111111"/>
                </a:solidFill>
                <a:effectLst/>
                <a:latin typeface="-apple-system"/>
              </a:rPr>
              <a:t> May 2026</a:t>
            </a:r>
          </a:p>
          <a:p>
            <a:pPr>
              <a:defRPr/>
            </a:pPr>
            <a:endParaRPr lang="en-US" b="0" i="0" dirty="0">
              <a:solidFill>
                <a:srgbClr val="111111"/>
              </a:solidFill>
              <a:effectLst/>
              <a:latin typeface="-apple-system"/>
            </a:endParaRPr>
          </a:p>
          <a:p>
            <a:pPr>
              <a:defRPr/>
            </a:pPr>
            <a:r>
              <a:rPr lang="en-US" b="0" i="0" dirty="0">
                <a:solidFill>
                  <a:srgbClr val="111111"/>
                </a:solidFill>
                <a:effectLst/>
                <a:latin typeface="-apple-system"/>
              </a:rPr>
              <a:t>Learn more - </a:t>
            </a:r>
            <a:r>
              <a:rPr lang="en-GB" dirty="0">
                <a:hlinkClick r:id="rId3"/>
              </a:rPr>
              <a:t>Release Notes for Microsoft 365 Copilot | Microsoft Learn</a:t>
            </a:r>
            <a:endParaRPr lang="en-GB" dirty="0"/>
          </a:p>
          <a:p>
            <a:pPr>
              <a:defRPr/>
            </a:pPr>
            <a:r>
              <a:rPr lang="en-US" b="0" i="0" dirty="0">
                <a:solidFill>
                  <a:srgbClr val="111111"/>
                </a:solidFill>
                <a:effectLst/>
                <a:latin typeface="-apple-system"/>
              </a:rPr>
              <a:t>https://learn.microsoft.com/en-us/copilot/microsoft-365/release-notes?tabs=all</a:t>
            </a:r>
          </a:p>
        </p:txBody>
      </p:sp>
      <p:sp>
        <p:nvSpPr>
          <p:cNvPr id="4" name="Slide Number Placeholder 3">
            <a:extLst>
              <a:ext uri="{FF2B5EF4-FFF2-40B4-BE49-F238E27FC236}">
                <a16:creationId xmlns:a16="http://schemas.microsoft.com/office/drawing/2014/main" id="{3E3F058F-0D96-4C84-E113-48379CA6E9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3976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5D354-51C1-CC0D-43F2-81366FD43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B2E8FD-207C-4DF6-F399-C048FE173D5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DBDF3BD-C169-359D-1781-3F2826F35D50}"/>
              </a:ext>
            </a:extLst>
          </p:cNvPr>
          <p:cNvSpPr>
            <a:spLocks noGrp="1"/>
          </p:cNvSpPr>
          <p:nvPr>
            <p:ph type="body" idx="1"/>
          </p:nvPr>
        </p:nvSpPr>
        <p:spPr/>
        <p:txBody>
          <a:bodyPr/>
          <a:lstStyle/>
          <a:p>
            <a:pPr>
              <a:defRPr/>
            </a:pPr>
            <a:r>
              <a:rPr lang="en-US" b="0" i="0" dirty="0">
                <a:solidFill>
                  <a:srgbClr val="111111"/>
                </a:solidFill>
                <a:effectLst/>
                <a:latin typeface="-apple-system"/>
              </a:rPr>
              <a:t>As of 6</a:t>
            </a:r>
            <a:r>
              <a:rPr lang="en-US" b="0" i="0" baseline="30000" dirty="0">
                <a:solidFill>
                  <a:srgbClr val="111111"/>
                </a:solidFill>
                <a:effectLst/>
                <a:latin typeface="-apple-system"/>
              </a:rPr>
              <a:t>th</a:t>
            </a:r>
            <a:r>
              <a:rPr lang="en-US" b="0" i="0" dirty="0">
                <a:solidFill>
                  <a:srgbClr val="111111"/>
                </a:solidFill>
                <a:effectLst/>
                <a:latin typeface="-apple-system"/>
              </a:rPr>
              <a:t> May 2026</a:t>
            </a:r>
          </a:p>
        </p:txBody>
      </p:sp>
      <p:sp>
        <p:nvSpPr>
          <p:cNvPr id="4" name="Slide Number Placeholder 3">
            <a:extLst>
              <a:ext uri="{FF2B5EF4-FFF2-40B4-BE49-F238E27FC236}">
                <a16:creationId xmlns:a16="http://schemas.microsoft.com/office/drawing/2014/main" id="{EDB9BD21-8613-1CDF-34C7-891F0A4FF2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9415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985F9-3F52-169E-700B-C264B4FF6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85E5F-1797-CF20-92E9-61609B30D48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2AC7F85-4942-8A55-AB83-FA2608C6763C}"/>
              </a:ext>
            </a:extLst>
          </p:cNvPr>
          <p:cNvSpPr>
            <a:spLocks noGrp="1"/>
          </p:cNvSpPr>
          <p:nvPr>
            <p:ph type="body" idx="1"/>
          </p:nvPr>
        </p:nvSpPr>
        <p:spPr/>
        <p:txBody>
          <a:bodyPr/>
          <a:lstStyle/>
          <a:p>
            <a:pPr>
              <a:defRPr/>
            </a:pPr>
            <a:r>
              <a:rPr lang="en-US" b="0" i="0" dirty="0">
                <a:solidFill>
                  <a:srgbClr val="111111"/>
                </a:solidFill>
                <a:effectLst/>
                <a:latin typeface="-apple-system"/>
              </a:rPr>
              <a:t>As of 6</a:t>
            </a:r>
            <a:r>
              <a:rPr lang="en-US" b="0" i="0" baseline="30000" dirty="0">
                <a:solidFill>
                  <a:srgbClr val="111111"/>
                </a:solidFill>
                <a:effectLst/>
                <a:latin typeface="-apple-system"/>
              </a:rPr>
              <a:t>th</a:t>
            </a:r>
            <a:r>
              <a:rPr lang="en-US" b="0" i="0" dirty="0">
                <a:solidFill>
                  <a:srgbClr val="111111"/>
                </a:solidFill>
                <a:effectLst/>
                <a:latin typeface="-apple-system"/>
              </a:rPr>
              <a:t> May 2026</a:t>
            </a:r>
          </a:p>
        </p:txBody>
      </p:sp>
      <p:sp>
        <p:nvSpPr>
          <p:cNvPr id="4" name="Slide Number Placeholder 3">
            <a:extLst>
              <a:ext uri="{FF2B5EF4-FFF2-40B4-BE49-F238E27FC236}">
                <a16:creationId xmlns:a16="http://schemas.microsoft.com/office/drawing/2014/main" id="{B1724DCA-3132-E378-1929-8D90878102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3217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985F9-3F52-169E-700B-C264B4FF6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85E5F-1797-CF20-92E9-61609B30D48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2AC7F85-4942-8A55-AB83-FA2608C6763C}"/>
              </a:ext>
            </a:extLst>
          </p:cNvPr>
          <p:cNvSpPr>
            <a:spLocks noGrp="1"/>
          </p:cNvSpPr>
          <p:nvPr>
            <p:ph type="body" idx="1"/>
          </p:nvPr>
        </p:nvSpPr>
        <p:spPr/>
        <p:txBody>
          <a:bodyPr/>
          <a:lstStyle/>
          <a:p>
            <a:pPr>
              <a:defRPr/>
            </a:pPr>
            <a:r>
              <a:rPr lang="en-US" b="0" i="0" dirty="0">
                <a:solidFill>
                  <a:srgbClr val="111111"/>
                </a:solidFill>
                <a:effectLst/>
                <a:latin typeface="-apple-system"/>
              </a:rPr>
              <a:t>As of 6</a:t>
            </a:r>
            <a:r>
              <a:rPr lang="en-US" b="0" i="0" baseline="30000" dirty="0">
                <a:solidFill>
                  <a:srgbClr val="111111"/>
                </a:solidFill>
                <a:effectLst/>
                <a:latin typeface="-apple-system"/>
              </a:rPr>
              <a:t>th</a:t>
            </a:r>
            <a:r>
              <a:rPr lang="en-US" b="0" i="0" dirty="0">
                <a:solidFill>
                  <a:srgbClr val="111111"/>
                </a:solidFill>
                <a:effectLst/>
                <a:latin typeface="-apple-system"/>
              </a:rPr>
              <a:t> May 2026</a:t>
            </a:r>
          </a:p>
        </p:txBody>
      </p:sp>
      <p:sp>
        <p:nvSpPr>
          <p:cNvPr id="4" name="Slide Number Placeholder 3">
            <a:extLst>
              <a:ext uri="{FF2B5EF4-FFF2-40B4-BE49-F238E27FC236}">
                <a16:creationId xmlns:a16="http://schemas.microsoft.com/office/drawing/2014/main" id="{B1724DCA-3132-E378-1929-8D90878102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1943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10585-A2E6-2F7C-03DC-F5F6579B6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BFC052-4638-640A-7FE0-C4326AC9371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C4E676B-1DCE-E841-F2EA-A1586FBADBF1}"/>
              </a:ext>
            </a:extLst>
          </p:cNvPr>
          <p:cNvSpPr>
            <a:spLocks noGrp="1"/>
          </p:cNvSpPr>
          <p:nvPr>
            <p:ph type="body" idx="1"/>
          </p:nvPr>
        </p:nvSpPr>
        <p:spPr/>
        <p:txBody>
          <a:bodyPr/>
          <a:lstStyle/>
          <a:p>
            <a:pPr>
              <a:defRPr/>
            </a:pPr>
            <a:r>
              <a:rPr lang="en-US" b="0" i="0" dirty="0">
                <a:solidFill>
                  <a:srgbClr val="111111"/>
                </a:solidFill>
                <a:effectLst/>
                <a:latin typeface="-apple-system"/>
              </a:rPr>
              <a:t>As of 6</a:t>
            </a:r>
            <a:r>
              <a:rPr lang="en-US" b="0" i="0" baseline="30000" dirty="0">
                <a:solidFill>
                  <a:srgbClr val="111111"/>
                </a:solidFill>
                <a:effectLst/>
                <a:latin typeface="-apple-system"/>
              </a:rPr>
              <a:t>th</a:t>
            </a:r>
            <a:r>
              <a:rPr lang="en-US" b="0" i="0" dirty="0">
                <a:solidFill>
                  <a:srgbClr val="111111"/>
                </a:solidFill>
                <a:effectLst/>
                <a:latin typeface="-apple-system"/>
              </a:rPr>
              <a:t> May 2026</a:t>
            </a:r>
          </a:p>
        </p:txBody>
      </p:sp>
      <p:sp>
        <p:nvSpPr>
          <p:cNvPr id="4" name="Slide Number Placeholder 3">
            <a:extLst>
              <a:ext uri="{FF2B5EF4-FFF2-40B4-BE49-F238E27FC236}">
                <a16:creationId xmlns:a16="http://schemas.microsoft.com/office/drawing/2014/main" id="{F0A51027-F55A-7625-F097-BCF086CF6C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6687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Thank you. </a:t>
            </a:r>
          </a:p>
          <a:p>
            <a:pPr marL="0" marR="0">
              <a:lnSpc>
                <a:spcPct val="107000"/>
              </a:lnSpc>
              <a:spcBef>
                <a:spcPts val="0"/>
              </a:spcBef>
              <a:spcAft>
                <a:spcPts val="800"/>
              </a:spcAft>
            </a:pPr>
            <a:endParaRPr lang="en-US" dirty="0"/>
          </a:p>
          <a:p>
            <a:pPr marL="0" marR="0">
              <a:lnSpc>
                <a:spcPct val="107000"/>
              </a:lnSpc>
              <a:spcBef>
                <a:spcPts val="0"/>
              </a:spcBef>
              <a:spcAft>
                <a:spcPts val="800"/>
              </a:spcAft>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9393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01081-E19D-419D-B0AB-F3E631795016}" type="slidenum">
              <a:rPr lang="en-US" smtClean="0"/>
              <a:t>60</a:t>
            </a:fld>
            <a:endParaRPr lang="en-US" dirty="0"/>
          </a:p>
        </p:txBody>
      </p:sp>
    </p:spTree>
    <p:extLst>
      <p:ext uri="{BB962C8B-B14F-4D97-AF65-F5344CB8AC3E}">
        <p14:creationId xmlns:p14="http://schemas.microsoft.com/office/powerpoint/2010/main" val="4252972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BB416-23B4-1197-89BA-AC47A74EA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CC446A-521A-FDBE-9100-257415B7388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8DB4669-1C70-6D4B-3BDE-10CFCE6CE45D}"/>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Managing your inbox isn’t just about reading and replying. It’s the steady work of keeping things moving. Copilot in Outlook now takes on that work, prioritizing emails, surfacing what needs a response, drafting follow-ups, and setting up rules to keep your inbox clutter-free.</a:t>
            </a:r>
          </a:p>
          <a:p>
            <a:r>
              <a:rPr lang="en-US" sz="1200" b="0" i="0" kern="1200" dirty="0">
                <a:solidFill>
                  <a:schemeClr val="tx1"/>
                </a:solidFill>
                <a:effectLst/>
                <a:latin typeface="+mn-lt"/>
                <a:ea typeface="+mn-ea"/>
                <a:cs typeface="+mn-cs"/>
              </a:rPr>
              <a:t>You tell Copilot what you need, and it works through the steps, showing what it’s doing along the way so you can review, adjust, or step in whenever you choose.</a:t>
            </a:r>
          </a:p>
          <a:p>
            <a:r>
              <a:rPr lang="en-US" sz="1200" b="1" i="0" kern="1200" dirty="0">
                <a:solidFill>
                  <a:schemeClr val="tx1"/>
                </a:solidFill>
                <a:effectLst/>
                <a:latin typeface="+mn-lt"/>
                <a:ea typeface="+mn-ea"/>
                <a:cs typeface="+mn-cs"/>
              </a:rPr>
              <a:t>Prompts to try:</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Help me with follow-ups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Identify people who haven’t replied to my emails after 24 hours, prioritize the ones that matter most, and draft polite follow-up emails for me.</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Draft complex emails: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Pull the latest updates on [project name] over the last week.</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Draft a</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confidential, high</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importance update email for my manager.</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Stay on top of important emails:</a:t>
            </a:r>
            <a:r>
              <a:rPr lang="en-US" sz="1200" b="0" i="1" kern="1200" dirty="0">
                <a:solidFill>
                  <a:schemeClr val="tx1"/>
                </a:solidFill>
                <a:effectLst/>
                <a:latin typeface="+mn-lt"/>
                <a:ea typeface="+mn-ea"/>
                <a:cs typeface="+mn-cs"/>
              </a:rPr>
              <a:t> Create an inbox rule that assigns the “High Priority” category to all new emails from my manager where I’m on the “To:” line.</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Catch up after vacation:</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I just returned from vacation. Help me catch up: summarize what I’ve missed, highlight what’s most urgent, and draft a short briefing email. Then suggest emails I can safely archive and 1-2 tasks I should focus on first.</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Availability:</a:t>
            </a:r>
            <a:r>
              <a:rPr lang="en-US" sz="1200" b="0" i="0" kern="1200" dirty="0">
                <a:solidFill>
                  <a:schemeClr val="tx1"/>
                </a:solidFill>
                <a:effectLst/>
                <a:latin typeface="+mn-lt"/>
                <a:ea typeface="+mn-ea"/>
                <a:cs typeface="+mn-cs"/>
              </a:rPr>
              <a:t> Available via the </a:t>
            </a:r>
            <a:r>
              <a:rPr lang="en-US" sz="1200" b="0" i="0" kern="1200" dirty="0">
                <a:solidFill>
                  <a:schemeClr val="tx1"/>
                </a:solidFill>
                <a:effectLst/>
                <a:latin typeface="+mn-lt"/>
                <a:ea typeface="+mn-ea"/>
                <a:cs typeface="+mn-cs"/>
                <a:hlinkClick r:id="rId3"/>
              </a:rPr>
              <a:t>Frontier</a:t>
            </a:r>
            <a:r>
              <a:rPr lang="en-US" sz="1200" b="0" i="0" kern="1200" dirty="0">
                <a:solidFill>
                  <a:schemeClr val="tx1"/>
                </a:solidFill>
                <a:effectLst/>
                <a:latin typeface="+mn-lt"/>
                <a:ea typeface="+mn-ea"/>
                <a:cs typeface="+mn-cs"/>
              </a:rPr>
              <a:t> program for all Outlook endpoints beginning April 27.</a:t>
            </a:r>
          </a:p>
          <a:p>
            <a:pPr fontAlgn="t"/>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9196FA7-F138-E733-A251-622718C023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08383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5222B-D2E8-8F82-BE9A-649417AEB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CBAB7-FD34-5D50-3991-F9D5543BCF9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FB44D60-4DCF-3EE9-1CF5-C9C0E3EED707}"/>
              </a:ext>
            </a:extLst>
          </p:cNvPr>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a:extLst>
              <a:ext uri="{FF2B5EF4-FFF2-40B4-BE49-F238E27FC236}">
                <a16:creationId xmlns:a16="http://schemas.microsoft.com/office/drawing/2014/main" id="{5930ACA9-689F-16DF-9510-0C458DD882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1845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28B3A-DCF9-60BB-83CE-7B68ACCBE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5F7C94-095E-A16C-6B0D-E3CFB8DC756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ECF3A74-0835-653A-AC03-6E8683038429}"/>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b="0" i="0" dirty="0">
                <a:solidFill>
                  <a:srgbClr val="111111"/>
                </a:solidFill>
                <a:effectLst/>
                <a:latin typeface="-apple-system"/>
              </a:rPr>
              <a:t>As of 8</a:t>
            </a:r>
            <a:r>
              <a:rPr lang="en-US" b="0" i="0" baseline="30000" dirty="0">
                <a:solidFill>
                  <a:srgbClr val="111111"/>
                </a:solidFill>
                <a:effectLst/>
                <a:latin typeface="-apple-system"/>
              </a:rPr>
              <a:t>th</a:t>
            </a:r>
            <a:r>
              <a:rPr lang="en-US" b="0" i="0" dirty="0">
                <a:solidFill>
                  <a:srgbClr val="111111"/>
                </a:solidFill>
                <a:effectLst/>
                <a:latin typeface="-apple-system"/>
              </a:rPr>
              <a:t> April 2026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b="0" i="0" dirty="0">
              <a:solidFill>
                <a:srgbClr val="111111"/>
              </a:solidFill>
              <a:effectLst/>
              <a:latin typeface="-apple-system"/>
              <a:hlinkClick r:id="rId3"/>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dirty="0">
                <a:hlinkClick r:id="rId3"/>
              </a:rPr>
              <a:t>What's new in Copilot Studio - Microsoft Copilot Studio | Microsoft Learn</a:t>
            </a:r>
            <a:endParaRPr lang="en-GB" dirty="0"/>
          </a:p>
          <a:p>
            <a:pPr marL="0" marR="0">
              <a:lnSpc>
                <a:spcPct val="107000"/>
              </a:lnSpc>
              <a:spcBef>
                <a:spcPts val="0"/>
              </a:spcBef>
              <a:spcAft>
                <a:spcPts val="800"/>
              </a:spcAft>
            </a:pPr>
            <a:r>
              <a:rPr lang="en-US" dirty="0"/>
              <a:t>https://learn.microsoft.com/en-us/microsoft-copilot-studio/whats-new</a:t>
            </a:r>
          </a:p>
          <a:p>
            <a:pPr marL="0" marR="0">
              <a:lnSpc>
                <a:spcPct val="107000"/>
              </a:lnSpc>
              <a:spcBef>
                <a:spcPts val="0"/>
              </a:spcBef>
              <a:spcAft>
                <a:spcPts val="800"/>
              </a:spcAft>
            </a:pPr>
            <a:endParaRPr lang="en-US"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hlinkClick r:id="rId4"/>
              </a:rPr>
              <a:t>Copilot Studio Archive | Microsoft Copilot Blog</a:t>
            </a:r>
            <a:endParaRPr lang="en-US" sz="1200" dirty="0"/>
          </a:p>
          <a:p>
            <a:pPr marL="0" marR="0">
              <a:lnSpc>
                <a:spcPct val="107000"/>
              </a:lnSpc>
              <a:spcBef>
                <a:spcPts val="0"/>
              </a:spcBef>
              <a:spcAft>
                <a:spcPts val="800"/>
              </a:spcAft>
            </a:pPr>
            <a:r>
              <a:rPr lang="en-US" dirty="0"/>
              <a:t>https://www.microsoft.com/en-us/microsoft-copilot/blog/copilot-studio/</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GB" dirty="0">
                <a:hlinkClick r:id="rId5"/>
              </a:rPr>
              <a:t>What’s new in Copilot Studio: May 2025  | Microsoft Copilot Blog</a:t>
            </a:r>
            <a:endParaRPr lang="en-US" dirty="0"/>
          </a:p>
        </p:txBody>
      </p:sp>
      <p:sp>
        <p:nvSpPr>
          <p:cNvPr id="4" name="Slide Number Placeholder 3">
            <a:extLst>
              <a:ext uri="{FF2B5EF4-FFF2-40B4-BE49-F238E27FC236}">
                <a16:creationId xmlns:a16="http://schemas.microsoft.com/office/drawing/2014/main" id="{37049747-23A3-EF7E-D56A-982C1BF0FC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5758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74A3D-3A8D-8270-D313-4DC29FE45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7E703-70DB-7B16-3A2D-D26961F498E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66FEA12-1074-93A7-D983-FA1CA2DB147A}"/>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3C8D0A4-DDE3-223C-A973-AF42B0E285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0421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9290F-4A88-B26A-5263-E0C885099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35078F-BBAB-841C-56C6-4ED68A0BD42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EEB97C5-1041-3516-EC95-C7F89D3F82B3}"/>
              </a:ext>
            </a:extLst>
          </p:cNvPr>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2</a:t>
            </a:r>
            <a:r>
              <a:rPr kumimoji="0" lang="en-GB" sz="1200" b="0" i="0" u="none" strike="noStrike" kern="0" cap="none" spc="-71" normalizeH="0" baseline="30000" noProof="0" dirty="0">
                <a:ln>
                  <a:noFill/>
                </a:ln>
                <a:solidFill>
                  <a:srgbClr val="5C5AD4"/>
                </a:solidFill>
                <a:effectLst/>
                <a:uLnTx/>
                <a:uFillTx/>
                <a:latin typeface="Segoe UI Semibold"/>
              </a:rPr>
              <a:t>nd</a:t>
            </a:r>
            <a:r>
              <a:rPr kumimoji="0" lang="en-GB" sz="1200" b="0" i="0" u="none" strike="noStrike" kern="0" cap="none" spc="-71" normalizeH="0" baseline="0" noProof="0" dirty="0">
                <a:ln>
                  <a:noFill/>
                </a:ln>
                <a:solidFill>
                  <a:srgbClr val="5C5AD4"/>
                </a:solidFill>
                <a:effectLst/>
                <a:uLnTx/>
                <a:uFillTx/>
                <a:latin typeface="Segoe UI Semibold"/>
              </a:rPr>
              <a:t> February 2026 </a:t>
            </a:r>
          </a:p>
        </p:txBody>
      </p:sp>
      <p:sp>
        <p:nvSpPr>
          <p:cNvPr id="4" name="Slide Number Placeholder 3">
            <a:extLst>
              <a:ext uri="{FF2B5EF4-FFF2-40B4-BE49-F238E27FC236}">
                <a16:creationId xmlns:a16="http://schemas.microsoft.com/office/drawing/2014/main" id="{DE2AEF9D-9A09-317C-6218-731C528E3C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8274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90519-B32F-803C-EE8F-88A9B98BC3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74CE07-E9CA-D645-47AE-A20DE2E2586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4B85A22-0429-48EE-AB87-E7C4B6E0D471}"/>
              </a:ext>
            </a:extLst>
          </p:cNvPr>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2</a:t>
            </a:r>
            <a:r>
              <a:rPr kumimoji="0" lang="en-GB" sz="1200" b="0" i="0" u="none" strike="noStrike" kern="0" cap="none" spc="-71" normalizeH="0" baseline="30000" noProof="0" dirty="0">
                <a:ln>
                  <a:noFill/>
                </a:ln>
                <a:solidFill>
                  <a:srgbClr val="5C5AD4"/>
                </a:solidFill>
                <a:effectLst/>
                <a:uLnTx/>
                <a:uFillTx/>
                <a:latin typeface="Segoe UI Semibold"/>
              </a:rPr>
              <a:t>nd</a:t>
            </a:r>
            <a:r>
              <a:rPr kumimoji="0" lang="en-GB" sz="1200" b="0" i="0" u="none" strike="noStrike" kern="0" cap="none" spc="-71" normalizeH="0" baseline="0" noProof="0" dirty="0">
                <a:ln>
                  <a:noFill/>
                </a:ln>
                <a:solidFill>
                  <a:srgbClr val="5C5AD4"/>
                </a:solidFill>
                <a:effectLst/>
                <a:uLnTx/>
                <a:uFillTx/>
                <a:latin typeface="Segoe UI Semibold"/>
              </a:rPr>
              <a:t> February 2026 </a:t>
            </a:r>
          </a:p>
        </p:txBody>
      </p:sp>
      <p:sp>
        <p:nvSpPr>
          <p:cNvPr id="4" name="Slide Number Placeholder 3">
            <a:extLst>
              <a:ext uri="{FF2B5EF4-FFF2-40B4-BE49-F238E27FC236}">
                <a16:creationId xmlns:a16="http://schemas.microsoft.com/office/drawing/2014/main" id="{C1CDD861-C22B-094F-33C2-98745E27AC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8081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D458E-BDFA-B943-D4A1-81BD18FE8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44903B-4A56-3AA2-3EE2-27DAF969650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D5D05B3-71A6-C30B-D382-604471459EA0}"/>
              </a:ext>
            </a:extLst>
          </p:cNvPr>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8</a:t>
            </a:r>
            <a:r>
              <a:rPr kumimoji="0" lang="en-GB" sz="1200" b="0" i="0" u="none" strike="noStrike" kern="0" cap="none" spc="-71" normalizeH="0" baseline="30000" noProof="0" dirty="0">
                <a:ln>
                  <a:noFill/>
                </a:ln>
                <a:solidFill>
                  <a:srgbClr val="5C5AD4"/>
                </a:solidFill>
                <a:effectLst/>
                <a:uLnTx/>
                <a:uFillTx/>
                <a:latin typeface="Segoe UI Semibold"/>
              </a:rPr>
              <a:t>th</a:t>
            </a:r>
            <a:r>
              <a:rPr kumimoji="0" lang="en-GB" sz="1200" b="0" i="0" u="none" strike="noStrike" kern="0" cap="none" spc="-71" normalizeH="0" baseline="0" noProof="0" dirty="0">
                <a:ln>
                  <a:noFill/>
                </a:ln>
                <a:solidFill>
                  <a:srgbClr val="5C5AD4"/>
                </a:solidFill>
                <a:effectLst/>
                <a:uLnTx/>
                <a:uFillTx/>
                <a:latin typeface="Segoe UI Semibold"/>
              </a:rPr>
              <a:t> April 2026</a:t>
            </a:r>
          </a:p>
        </p:txBody>
      </p:sp>
      <p:sp>
        <p:nvSpPr>
          <p:cNvPr id="4" name="Slide Number Placeholder 3">
            <a:extLst>
              <a:ext uri="{FF2B5EF4-FFF2-40B4-BE49-F238E27FC236}">
                <a16:creationId xmlns:a16="http://schemas.microsoft.com/office/drawing/2014/main" id="{D2406434-1C42-92B5-CB33-D3D03025F1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589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7201A-7ABA-B628-21A3-BC7166161C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DAF558-3343-557F-CACF-C3CBBECC387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86502F6-1E9A-4A2C-7603-6DCCC37FE23B}"/>
              </a:ext>
            </a:extLst>
          </p:cNvPr>
          <p:cNvSpPr>
            <a:spLocks noGrp="1"/>
          </p:cNvSpPr>
          <p:nvPr>
            <p:ph type="body" idx="1"/>
          </p:nvPr>
        </p:nvSpPr>
        <p:spPr/>
        <p:txBody>
          <a:bodyPr/>
          <a:lstStyle/>
          <a:p>
            <a:pPr fontAlgn="t"/>
            <a:r>
              <a:rPr lang="en-US" sz="1200" b="1" i="0" kern="1200" dirty="0">
                <a:solidFill>
                  <a:schemeClr val="tx1"/>
                </a:solidFill>
                <a:effectLst/>
                <a:latin typeface="+mn-lt"/>
                <a:ea typeface="+mn-ea"/>
                <a:cs typeface="+mn-cs"/>
              </a:rPr>
              <a:t>The</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Microsoft 365 Copilot mobile app now includes a refreshed, chat‑first design</a:t>
            </a:r>
            <a:r>
              <a:rPr lang="en-US" sz="1200" b="0" i="0" kern="1200" dirty="0">
                <a:solidFill>
                  <a:schemeClr val="tx1"/>
                </a:solidFill>
                <a:effectLst/>
                <a:latin typeface="+mn-lt"/>
                <a:ea typeface="+mn-ea"/>
                <a:cs typeface="+mn-cs"/>
              </a:rPr>
              <a:t> that delivers a cleaner and more intuitive user experience. This update improves the Copilot Chat experience by adding support for text formatting in prompts and introducing a new layout that makes chat responses easier to view, copy, reopen, and reference through citations. A newly streamlined app menu means users can more easily navigate their Copilot experiences. Overall, the app has a more modern look and feel, featuring liquid glass styling and a new visualization for voice conversations. This feature </a:t>
            </a:r>
            <a:r>
              <a:rPr lang="en-US" sz="1200" b="0" i="0" kern="1200" dirty="0">
                <a:solidFill>
                  <a:schemeClr val="tx1"/>
                </a:solidFill>
                <a:effectLst/>
                <a:latin typeface="+mn-lt"/>
                <a:ea typeface="+mn-ea"/>
                <a:cs typeface="+mn-cs"/>
                <a:hlinkClick r:id="rId3"/>
              </a:rPr>
              <a:t>is rolling out in May</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https://techcommunity.microsoft.com/blog/microsoft365copilotblog</a:t>
            </a:r>
            <a:endParaRPr lang="en-US" sz="1200" b="0" i="0" u="none" strike="noStrike"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328E080-BBD9-A69A-D536-9C99DD5F14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2583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6AB5E-73E7-3FD6-B56E-75A76DAD9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2ADF1-D7AA-9793-DB1D-E8BDD4BA443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F254296-BDD1-19C2-8168-DF71B6648081}"/>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In Copilot Pages, users can already create and preview interactive visuals and apps such as lightweight dashboards, reports, and visualizations using web grounding. Now, they can </a:t>
            </a:r>
            <a:r>
              <a:rPr lang="en-US" sz="1200" b="1" i="0" kern="1200" dirty="0">
                <a:solidFill>
                  <a:schemeClr val="tx1"/>
                </a:solidFill>
                <a:effectLst/>
                <a:latin typeface="+mn-lt"/>
                <a:ea typeface="+mn-ea"/>
                <a:cs typeface="+mn-cs"/>
              </a:rPr>
              <a:t>use Work IQ to generate interactive visuals and apps in Copilot Pages</a:t>
            </a:r>
            <a:r>
              <a:rPr lang="en-US" sz="1200" b="0" i="0" kern="1200" dirty="0">
                <a:solidFill>
                  <a:schemeClr val="tx1"/>
                </a:solidFill>
                <a:effectLst/>
                <a:latin typeface="+mn-lt"/>
                <a:ea typeface="+mn-ea"/>
                <a:cs typeface="+mn-cs"/>
              </a:rPr>
              <a:t>, so they can explore and iterate without leaving the page. When they’re ready to further configure and manage the artifact, they can open it in App Builder right from the page. This feature </a:t>
            </a:r>
            <a:r>
              <a:rPr lang="en-US" sz="1200" b="0" i="0" kern="1200" dirty="0">
                <a:solidFill>
                  <a:schemeClr val="tx1"/>
                </a:solidFill>
                <a:effectLst/>
                <a:latin typeface="+mn-lt"/>
                <a:ea typeface="+mn-ea"/>
                <a:cs typeface="+mn-cs"/>
                <a:hlinkClick r:id="rId3"/>
              </a:rPr>
              <a:t>rolled out in April</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https://learn.microsoft.com/en-us/copilot/microsoft-365/microsoft-365-copilot-pages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707FF50-3625-E2D4-C8E0-154441210B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8936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4BAD1-9E08-FFE9-149A-F114A73737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5A8AE3-73CC-C545-824D-79949CE0A3A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B2C87C3-6B06-EFCA-E729-3A5289A94AC4}"/>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Copilot Notebooks is </a:t>
            </a:r>
            <a:r>
              <a:rPr lang="en-US" sz="1200" b="1" i="0" kern="1200" dirty="0">
                <a:solidFill>
                  <a:schemeClr val="tx1"/>
                </a:solidFill>
                <a:effectLst/>
                <a:latin typeface="+mn-lt"/>
                <a:ea typeface="+mn-ea"/>
                <a:cs typeface="+mn-cs"/>
              </a:rPr>
              <a:t>rolling out a wave of new capabilities in preview</a:t>
            </a:r>
            <a:r>
              <a:rPr lang="en-US" sz="1200" b="0" i="0" kern="1200" dirty="0">
                <a:solidFill>
                  <a:schemeClr val="tx1"/>
                </a:solidFill>
                <a:effectLst/>
                <a:latin typeface="+mn-lt"/>
                <a:ea typeface="+mn-ea"/>
                <a:cs typeface="+mn-cs"/>
              </a:rPr>
              <a:t> to users signed up for the Frontier program. These features include enhancements to creation, collaboration, and learning experiences. Users can reference SharePoint content and OneNote notebooks, edit Copilot Pages with Copilot, generate Word documents or PowerPoint presentations from notebook content, share a notebook with a Microsoft 365 Group, and explore content with mind maps and study tools. These features are </a:t>
            </a:r>
            <a:r>
              <a:rPr lang="en-US" sz="1200" b="0" i="0" kern="1200" dirty="0">
                <a:solidFill>
                  <a:schemeClr val="tx1"/>
                </a:solidFill>
                <a:effectLst/>
                <a:latin typeface="+mn-lt"/>
                <a:ea typeface="+mn-ea"/>
                <a:cs typeface="+mn-cs"/>
                <a:hlinkClick r:id="rId3"/>
              </a:rPr>
              <a:t>rolling out in April and May</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Learn more: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https://learn.microsoft.com/en-us/copilot/microsoft-365/microsoft-365-copilot-notebooks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Source: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https://techcommunity.microsoft.com/blog/microsoft365copilotblog/what%E2%80%99s-new-in-microsoft-365-copilot--april-2026/4510935</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38F863E-1753-CFAD-6FD1-A64D69C371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868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4.jpeg"/><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2" name="Picture 1">
            <a:extLst>
              <a:ext uri="{FF2B5EF4-FFF2-40B4-BE49-F238E27FC236}">
                <a16:creationId xmlns:a16="http://schemas.microsoft.com/office/drawing/2014/main" id="{2F566A25-E9FF-13D9-3DE5-B46D7E583BA7}"/>
              </a:ext>
              <a:ext uri="{C183D7F6-B498-43B3-948B-1728B52AA6E4}">
                <adec:decorative xmlns:adec="http://schemas.microsoft.com/office/drawing/2017/decorative" val="1"/>
              </a:ext>
            </a:extLst>
          </p:cNvPr>
          <p:cNvPicPr>
            <a:picLocks noChangeAspect="1"/>
          </p:cNvPicPr>
          <p:nvPr userDrawn="1"/>
        </p:nvPicPr>
        <p:blipFill rotWithShape="1">
          <a:blip r:embed="rId3" cstate="hqprint">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2000" cy="6858001"/>
          </a:xfrm>
          <a:prstGeom prst="rect">
            <a:avLst/>
          </a:prstGeom>
        </p:spPr>
      </p:pic>
    </p:spTree>
    <p:extLst>
      <p:ext uri="{BB962C8B-B14F-4D97-AF65-F5344CB8AC3E}">
        <p14:creationId xmlns:p14="http://schemas.microsoft.com/office/powerpoint/2010/main" val="17028815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0E4C3F-09CE-5F47-F682-BC81E68C53C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377064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3" name="Picture 2" descr="Background pattern&#10;&#10;Description automatically generated">
            <a:extLst>
              <a:ext uri="{FF2B5EF4-FFF2-40B4-BE49-F238E27FC236}">
                <a16:creationId xmlns:a16="http://schemas.microsoft.com/office/drawing/2014/main" id="{0C0D1EE3-6FD1-59E8-0027-ABC6638AA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4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3" name="Rectangle 2">
            <a:extLst>
              <a:ext uri="{FF2B5EF4-FFF2-40B4-BE49-F238E27FC236}">
                <a16:creationId xmlns:a16="http://schemas.microsoft.com/office/drawing/2014/main" id="{A6BEC747-F656-4889-B40A-20D50596036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41061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2" name="Picture 1">
            <a:extLst>
              <a:ext uri="{FF2B5EF4-FFF2-40B4-BE49-F238E27FC236}">
                <a16:creationId xmlns:a16="http://schemas.microsoft.com/office/drawing/2014/main" id="{EE65DCBA-FF6A-0CFE-9A6C-3ED8C2E0CBC7}"/>
              </a:ext>
              <a:ext uri="{C183D7F6-B498-43B3-948B-1728B52AA6E4}">
                <adec:decorative xmlns:adec="http://schemas.microsoft.com/office/drawing/2017/decorative" val="1"/>
              </a:ext>
            </a:extLst>
          </p:cNvPr>
          <p:cNvPicPr>
            <a:picLocks noChangeAspect="1"/>
          </p:cNvPicPr>
          <p:nvPr userDrawn="1"/>
        </p:nvPicPr>
        <p:blipFill rotWithShape="1">
          <a:blip r:embed="rId3" cstate="hqprint">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2000" cy="6858001"/>
          </a:xfrm>
          <a:prstGeom prst="rect">
            <a:avLst/>
          </a:prstGeom>
        </p:spPr>
      </p:pic>
    </p:spTree>
    <p:extLst>
      <p:ext uri="{BB962C8B-B14F-4D97-AF65-F5344CB8AC3E}">
        <p14:creationId xmlns:p14="http://schemas.microsoft.com/office/powerpoint/2010/main" val="319349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2756DE36-7F8D-87EC-93A4-8774336F8898}"/>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87884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0E4C3F-09CE-5F47-F682-BC81E68C53C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644618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dirty="0"/>
              <a:t>© Microsoft Corporation                                                                                  								                      Microsoft 365 </a:t>
            </a:r>
          </a:p>
        </p:txBody>
      </p:sp>
      <p:pic>
        <p:nvPicPr>
          <p:cNvPr id="3" name="Picture 2" descr="Background pattern&#10;&#10;Description automatically generated">
            <a:extLst>
              <a:ext uri="{FF2B5EF4-FFF2-40B4-BE49-F238E27FC236}">
                <a16:creationId xmlns:a16="http://schemas.microsoft.com/office/drawing/2014/main" id="{09245482-DD91-29DD-6A0F-9BF061DBE24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961188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3" name="Picture 2" descr="Background pattern&#10;&#10;Description automatically generated">
            <a:extLst>
              <a:ext uri="{FF2B5EF4-FFF2-40B4-BE49-F238E27FC236}">
                <a16:creationId xmlns:a16="http://schemas.microsoft.com/office/drawing/2014/main" id="{0C0D1EE3-6FD1-59E8-0027-ABC6638AA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285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0E4C3F-09CE-5F47-F682-BC81E68C53C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103839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5.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88552335"/>
      </p:ext>
    </p:extLst>
  </p:cSld>
  <p:clrMap bg1="lt1" tx1="dk1" bg2="lt2" tx2="dk2" accent1="accent1" accent2="accent2" accent3="accent3" accent4="accent4" accent5="accent5" accent6="accent6" hlink="hlink" folHlink="folHlink"/>
  <p:sldLayoutIdLst>
    <p:sldLayoutId id="2147484589" r:id="rId1"/>
    <p:sldLayoutId id="2147484608" r:id="rId2"/>
    <p:sldLayoutId id="2147484964" r:id="rId3"/>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40906674"/>
      </p:ext>
    </p:extLst>
  </p:cSld>
  <p:clrMap bg1="lt1" tx1="dk1" bg2="lt2" tx2="dk2" accent1="accent1" accent2="accent2" accent3="accent3" accent4="accent4" accent5="accent5" accent6="accent6" hlink="hlink" folHlink="folHlink"/>
  <p:sldLayoutIdLst>
    <p:sldLayoutId id="2147484634" r:id="rId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329415196"/>
      </p:ext>
    </p:extLst>
  </p:cSld>
  <p:clrMap bg1="lt1" tx1="dk1" bg2="lt2" tx2="dk2" accent1="accent1" accent2="accent2" accent3="accent3" accent4="accent4" accent5="accent5" accent6="accent6" hlink="hlink" folHlink="folHlink"/>
  <p:sldLayoutIdLst>
    <p:sldLayoutId id="2147484774" r:id="rId1"/>
    <p:sldLayoutId id="2147484965" r:id="rId2"/>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7877288"/>
      </p:ext>
    </p:extLst>
  </p:cSld>
  <p:clrMap bg1="lt1" tx1="dk1" bg2="lt2" tx2="dk2" accent1="accent1" accent2="accent2" accent3="accent3" accent4="accent4" accent5="accent5" accent6="accent6" hlink="hlink" folHlink="folHlink"/>
  <p:sldLayoutIdLst>
    <p:sldLayoutId id="2147484957" r:id="rId1"/>
    <p:sldLayoutId id="2147484959" r:id="rId2"/>
    <p:sldLayoutId id="2147484963" r:id="rId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234791446"/>
      </p:ext>
    </p:extLst>
  </p:cSld>
  <p:clrMap bg1="lt1" tx1="dk1" bg2="lt2" tx2="dk2" accent1="accent1" accent2="accent2" accent3="accent3" accent4="accent4" accent5="accent5" accent6="accent6" hlink="hlink" folHlink="folHlink"/>
  <p:sldLayoutIdLst>
    <p:sldLayoutId id="2147484962" r:id="rId1"/>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www.microsoft.com/microsoft-365/roadmap?id=51604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www.microsoft.com/microsoft-365/roadmap?id=55893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www.microsoft.com/microsoft-365/roadmap?id=55893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www.microsoft.com/microsoft-365/roadmap?id=559029"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www.microsoft.com/microsoft-365/roadmap?id=55909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www.microsoft.com/microsoft-365/roadmap?id=560338"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techcommunity.microsoft.com/blog/excelblog/whats-new-in-excel-april-2026/4502696"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microsoft.com/en-us/microsoft-365/roadmap?filters=Microsoft%20Copilot%20for%20Microsoft%20365&amp;searchterms=0"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aka.ms/WhatsNewCopilot/Feedback" TargetMode="Externa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www.microsoft.com/microsoft-365/roadmap?id=55589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www.microsoft.com/microsoft-365/roadmap?id=55844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microsoft.com/office/2017/04/relationships/track" Target="../media/track2.vtt"/><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www.microsoft.com/microsoft-365/roadmap?id=55948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hyperlink" Target="https://techcommunity.microsoft.com/blog/microsoft365copilotblog/word-legal-agent-in-frontier/4516218" TargetMode="External"/><Relationship Id="rId4" Type="http://schemas.openxmlformats.org/officeDocument/2006/relationships/hyperlink" Target="https://adoption.microsoft.com/en-us/copilot/frontier-program/"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7.png"/><Relationship Id="rId4" Type="http://schemas.microsoft.com/office/2017/04/relationships/track" Target="../media/track3.vtt"/></Relationships>
</file>

<file path=ppt/slides/_rels/slide28.xml.rels><?xml version="1.0" encoding="UTF-8" standalone="yes"?>
<Relationships xmlns="http://schemas.openxmlformats.org/package/2006/relationships"><Relationship Id="rId3" Type="http://schemas.openxmlformats.org/officeDocument/2006/relationships/hyperlink" Target="https://techcommunity.microsoft.com/blog/microsoft365copilotblog/copilot-in-onenote-now-understands-more-of-your-notes/4515922"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https://techcommunity.microsoft.com/blog/microsoft365copilotblog/copilot-in-word-new-capabilities-for-document-workflows/450897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hyperlink" Target="https://learn.microsoft.com/en-us/power-platform/admin/early-release"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hyperlink" Target="https://techcommunity.microsoft.com/blog/microsoft365copilotblog/available-today-gpt-5-5-thinking-and-chatgpt-images-2-0-in-microsoft-365-copilot/4514243"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techcommunity.microsoft.com/blog/microsoft365copilotblog/available-today-anthropic-claude-opus-4-7-in-microsoft-365-copilot/4511666"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hyperlink" Target="https://www.microsoft.com/microsoft-365/roadmap?rtc=1&amp;filters=&amp;searchterms=547749"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www.microsoft.com/en-us/microsoft-365/roadmap?searchterms=560705#Roadmap"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https://www.microsoft.com/microsoft-365/roadmap?id=557175"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hyperlink" Target="https://www.microsoft.com/microsoft-365/roadmap?id=503562" TargetMode="External"/><Relationship Id="rId5" Type="http://schemas.openxmlformats.org/officeDocument/2006/relationships/hyperlink" Target="https://learn.microsoft.com/microsoft-365/admin/misc/organizational-messages-microsoft-365?view=o365-worldwide" TargetMode="Externa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hyperlink" Target="https://www.microsoft.com/en-us/microsoft-365/roadmap?id=503563"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hyperlink" Target="https://aka.ms/Copilot/SecureGovern"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hyperlink" Target="https://techcommunity.microsoft.com/blog/microsoft_365blog/microsoft-365-e7-and-agent-365-are-now-generally-available/451629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https://www.microsoft.com/microsoft-365/roadmap?id=557173"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hyperlink" Target="https://www.microsoft.com/en-us/dynamics-365/products/contact-center" TargetMode="External"/><Relationship Id="rId4" Type="http://schemas.openxmlformats.org/officeDocument/2006/relationships/hyperlink" Target="https://www.microsoft.com/en-us/microsoft-copilot/blog/copilot-studio/extend-ai-voice-support-introducing-real-time-voice-agents-in-microsoft-copilot-studio/"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hyperlink" Target="https://www.microsoft.com/en-us/security/blog/2026/05/01/microsoft-agent-365-now-generally-available-expands-capabilities-and-integration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hyperlink" Target="https://www.microsoft.com/en-us/microsoft-copilot/blog/copilot-studio/automate-business-processes-with-agents-plus-workflows-in-microsoft-copilot-studio/"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s://www.microsoft.com/en-us/microsoft-copilot/blog/copilot-studio/new-and-improved-multi-agent-orchestration-connected-experiences-and-faster-prompt-iteratio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s://techcommunity.microsoft.com/blog/microsoft365copilotblog/cowork-in-progress/4511672" TargetMode="Externa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hyperlink" Target="https://techcommunity.microsoft.com/blog/microsoft365copilotblog/cowork-in-progress/4511672" TargetMode="External"/><Relationship Id="rId4" Type="http://schemas.openxmlformats.org/officeDocument/2006/relationships/hyperlink" Target="https://www.microsoft.com/en-us/microsoft-365/blog/2026/05/05/copilot-cowork-from-conversation-to-action-across-skills-integrations-and-device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hyperlink" Target="https://techcommunity.microsoft.com/blog/microsoft365copilotblog/cowork-in-progress/4511672" TargetMode="External"/><Relationship Id="rId4" Type="http://schemas.openxmlformats.org/officeDocument/2006/relationships/hyperlink" Target="https://techcommunity.microsoft.com/blog/microsoft365copilotblog/available-today-anthropic-claude-opus-4-7-in-microsoft-365-copilot/4511666"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techcommunity.microsoft.com/blog/microsoft365copilotblog/cowork-in-progress/4511672" TargetMode="External"/><Relationship Id="rId7" Type="http://schemas.openxmlformats.org/officeDocument/2006/relationships/hyperlink" Target="https://aka.ms/cowork-manage-plugins"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hyperlink" Target="https://aka.ms/cowork-build-plugins" TargetMode="External"/><Relationship Id="rId5" Type="http://schemas.openxmlformats.org/officeDocument/2006/relationships/hyperlink" Target="https://aka.ms/cowork-plugins" TargetMode="Externa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www.microsoft.com/en-us/microsoft-365/blog/2026/04/22/copilots-agentic-capabilities-in-word-excel-and-powerpoint-are-generally-available/" TargetMode="Externa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techcommunity.microsoft.com/blog/microsoft365copilotblog/cowork-in-progress/4511672" TargetMode="Externa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9.png"/><Relationship Id="rId5" Type="http://schemas.microsoft.com/office/2017/04/relationships/track" Target="../media/track1.vtt"/><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hyperlink" Target="https://techcommunity.microsoft.com/blog/microsoft365copilotblog/cowork-in-progress/4511672"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8" Type="http://schemas.openxmlformats.org/officeDocument/2006/relationships/hyperlink" Target="https://techcommunity.microsoft.com/blog/microsoft365copilotblog/cowork-in-progress/4511672" TargetMode="External"/><Relationship Id="rId3" Type="http://schemas.openxmlformats.org/officeDocument/2006/relationships/slideLayout" Target="../slideLayouts/slideLayout3.xml"/><Relationship Id="rId7" Type="http://schemas.openxmlformats.org/officeDocument/2006/relationships/hyperlink" Target="https://www.microsoft.com/en-us/microsoft-365-copilot/download-copilot-app#downloadthemobileapp" TargetMode="Externa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1.png"/><Relationship Id="rId5" Type="http://schemas.microsoft.com/office/2017/04/relationships/track" Target="../media/track1.vtt"/><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hyperlink" Target="https://learn.microsoft.com/en-gb/copilot/microsoft-365/release-notes?tabs=all" TargetMode="External"/><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hyperlink" Target="https://learn.microsoft.com/en-us/copilot/microsoft-365/release-notes?tabs=all"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microsoft.com/en-gb/microsoft-365/roadmap?filters=Microsoft%20Copilot%20for%20Microsoft%20365"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13" Type="http://schemas.openxmlformats.org/officeDocument/2006/relationships/hyperlink" Target="https://www.microsoft.com/en-us/microsoft-365/roadmap?filters=&amp;searchterms=531910" TargetMode="External"/><Relationship Id="rId18" Type="http://schemas.openxmlformats.org/officeDocument/2006/relationships/hyperlink" Target="https://www.microsoft.com/en-us/microsoft-365/roadmap?filters=&amp;searchterms=555880" TargetMode="External"/><Relationship Id="rId26" Type="http://schemas.openxmlformats.org/officeDocument/2006/relationships/hyperlink" Target="https://www.microsoft.com/en-us/microsoft-365/roadmap?filters=&amp;searchterms=552591" TargetMode="External"/><Relationship Id="rId39" Type="http://schemas.openxmlformats.org/officeDocument/2006/relationships/hyperlink" Target="https://www.microsoft.com/en-us/microsoft-365/roadmap?filters=&amp;searchterms=523206" TargetMode="External"/><Relationship Id="rId21" Type="http://schemas.openxmlformats.org/officeDocument/2006/relationships/hyperlink" Target="https://www.microsoft.com/en-us/microsoft-365/roadmap?filters=&amp;searchterms=555873" TargetMode="External"/><Relationship Id="rId34" Type="http://schemas.openxmlformats.org/officeDocument/2006/relationships/hyperlink" Target="https://www.microsoft.com/en-us/microsoft-365/roadmap?filters=&amp;searchterms=557180" TargetMode="External"/><Relationship Id="rId42" Type="http://schemas.openxmlformats.org/officeDocument/2006/relationships/image" Target="../media/image63.svg"/><Relationship Id="rId7" Type="http://schemas.openxmlformats.org/officeDocument/2006/relationships/hyperlink" Target="https://www.microsoft.com/en-us/microsoft-365/roadmap?filters=&amp;searchterms=558443" TargetMode="External"/><Relationship Id="rId2" Type="http://schemas.openxmlformats.org/officeDocument/2006/relationships/notesSlide" Target="../notesSlides/notesSlide55.xml"/><Relationship Id="rId16" Type="http://schemas.openxmlformats.org/officeDocument/2006/relationships/hyperlink" Target="https://www.microsoft.com/en-us/microsoft-365/roadmap?filters=&amp;searchterms=557348" TargetMode="External"/><Relationship Id="rId29" Type="http://schemas.openxmlformats.org/officeDocument/2006/relationships/hyperlink" Target="https://www.microsoft.com/en-us/microsoft-365/roadmap?filters=&amp;searchterms=500865" TargetMode="External"/><Relationship Id="rId1" Type="http://schemas.openxmlformats.org/officeDocument/2006/relationships/slideLayout" Target="../slideLayouts/slideLayout7.xml"/><Relationship Id="rId6" Type="http://schemas.openxmlformats.org/officeDocument/2006/relationships/hyperlink" Target="https://www.microsoft.com/en-us/microsoft-365/roadmap?filters=&amp;searchterms=551196" TargetMode="External"/><Relationship Id="rId11" Type="http://schemas.openxmlformats.org/officeDocument/2006/relationships/hyperlink" Target="https://www.microsoft.com/en-us/microsoft-365/roadmap?filters=&amp;searchterms=506751" TargetMode="External"/><Relationship Id="rId24" Type="http://schemas.openxmlformats.org/officeDocument/2006/relationships/hyperlink" Target="https://www.microsoft.com/en-us/microsoft-365/roadmap?filters=&amp;searchterms=557674" TargetMode="External"/><Relationship Id="rId32" Type="http://schemas.openxmlformats.org/officeDocument/2006/relationships/image" Target="../media/image62.png"/><Relationship Id="rId37" Type="http://schemas.openxmlformats.org/officeDocument/2006/relationships/hyperlink" Target="https://www.microsoft.com/en-us/microsoft-365/roadmap?filters=&amp;searchterms=546246" TargetMode="External"/><Relationship Id="rId40" Type="http://schemas.openxmlformats.org/officeDocument/2006/relationships/hyperlink" Target="https://www.microsoft.com/en-us/microsoft-365/roadmap?filters=&amp;searchterms=558540" TargetMode="External"/><Relationship Id="rId45" Type="http://schemas.openxmlformats.org/officeDocument/2006/relationships/image" Target="../media/image66.svg"/><Relationship Id="rId5" Type="http://schemas.openxmlformats.org/officeDocument/2006/relationships/hyperlink" Target="https://www.microsoft.com/en-us/microsoft-365/roadmap?filters=&amp;searchterms=548641" TargetMode="External"/><Relationship Id="rId15" Type="http://schemas.openxmlformats.org/officeDocument/2006/relationships/hyperlink" Target="https://www.microsoft.com/en-us/microsoft-365/roadmap?filters=&amp;searchterms=497848" TargetMode="External"/><Relationship Id="rId23" Type="http://schemas.openxmlformats.org/officeDocument/2006/relationships/hyperlink" Target="https://www.microsoft.com/en-us/microsoft-365/roadmap?filters=&amp;searchterms=501581" TargetMode="External"/><Relationship Id="rId28" Type="http://schemas.openxmlformats.org/officeDocument/2006/relationships/hyperlink" Target="https://www.microsoft.com/en-us/microsoft-365/roadmap?filters=&amp;searchterms=498548" TargetMode="External"/><Relationship Id="rId36" Type="http://schemas.openxmlformats.org/officeDocument/2006/relationships/hyperlink" Target="https://www.microsoft.com/en-us/microsoft-365/roadmap?filters=&amp;searchterms=516039" TargetMode="External"/><Relationship Id="rId10" Type="http://schemas.openxmlformats.org/officeDocument/2006/relationships/hyperlink" Target="https://www.microsoft.com/en-us/microsoft-365/roadmap?filters=&amp;searchterms=557371" TargetMode="External"/><Relationship Id="rId19" Type="http://schemas.openxmlformats.org/officeDocument/2006/relationships/hyperlink" Target="https://www.microsoft.com/en-us/microsoft-365/roadmap?filters=&amp;searchterms=555876" TargetMode="External"/><Relationship Id="rId31" Type="http://schemas.openxmlformats.org/officeDocument/2006/relationships/hyperlink" Target="https://www.microsoft.com/en-us/microsoft-365/roadmap?filters=&amp;searchterms=557947" TargetMode="External"/><Relationship Id="rId44" Type="http://schemas.openxmlformats.org/officeDocument/2006/relationships/image" Target="../media/image65.svg"/><Relationship Id="rId4" Type="http://schemas.openxmlformats.org/officeDocument/2006/relationships/hyperlink" Target="https://www.microsoft.com/en-us/microsoft-365/roadmap?filters=&amp;searchterms=494830" TargetMode="External"/><Relationship Id="rId9" Type="http://schemas.openxmlformats.org/officeDocument/2006/relationships/hyperlink" Target="https://www.microsoft.com/en-us/microsoft-365/roadmap?filters=&amp;searchterms=547831" TargetMode="External"/><Relationship Id="rId14" Type="http://schemas.openxmlformats.org/officeDocument/2006/relationships/hyperlink" Target="https://www.microsoft.com/en-us/microsoft-365/roadmap?filters=&amp;searchterms=502854" TargetMode="External"/><Relationship Id="rId22" Type="http://schemas.openxmlformats.org/officeDocument/2006/relationships/hyperlink" Target="https://www.microsoft.com/en-us/microsoft-365/roadmap?filters=&amp;searchterms=555872" TargetMode="External"/><Relationship Id="rId27" Type="http://schemas.openxmlformats.org/officeDocument/2006/relationships/hyperlink" Target="https://www.microsoft.com/en-us/microsoft-365/roadmap?filters=&amp;searchterms=516042" TargetMode="External"/><Relationship Id="rId30" Type="http://schemas.openxmlformats.org/officeDocument/2006/relationships/hyperlink" Target="https://www.microsoft.com/en-us/microsoft-365/roadmap?filters=&amp;searchterms=490052" TargetMode="External"/><Relationship Id="rId35" Type="http://schemas.openxmlformats.org/officeDocument/2006/relationships/hyperlink" Target="https://www.microsoft.com/en-us/microsoft-365/roadmap?filters=&amp;searchterms=516575" TargetMode="External"/><Relationship Id="rId43" Type="http://schemas.openxmlformats.org/officeDocument/2006/relationships/image" Target="../media/image64.svg"/><Relationship Id="rId8" Type="http://schemas.openxmlformats.org/officeDocument/2006/relationships/hyperlink" Target="https://www.microsoft.com/en-us/microsoft-365/roadmap?filters=&amp;searchterms=557277" TargetMode="External"/><Relationship Id="rId3" Type="http://schemas.openxmlformats.org/officeDocument/2006/relationships/image" Target="../media/image12.png"/><Relationship Id="rId12" Type="http://schemas.openxmlformats.org/officeDocument/2006/relationships/hyperlink" Target="https://www.microsoft.com/en-us/microsoft-365/roadmap?filters=&amp;searchterms=501452" TargetMode="External"/><Relationship Id="rId17" Type="http://schemas.openxmlformats.org/officeDocument/2006/relationships/hyperlink" Target="https://www.microsoft.com/en-us/microsoft-365/roadmap?filters=&amp;searchterms=552596" TargetMode="External"/><Relationship Id="rId25" Type="http://schemas.openxmlformats.org/officeDocument/2006/relationships/hyperlink" Target="https://www.microsoft.com/en-us/microsoft-365/roadmap?filters=&amp;searchterms=554928" TargetMode="External"/><Relationship Id="rId33" Type="http://schemas.openxmlformats.org/officeDocument/2006/relationships/hyperlink" Target="https://www.microsoft.com/en-us/microsoft-365/roadmap?filters=&amp;searchterms=555852" TargetMode="External"/><Relationship Id="rId38" Type="http://schemas.openxmlformats.org/officeDocument/2006/relationships/hyperlink" Target="https://www.microsoft.com/en-us/microsoft-365/roadmap?filters=&amp;searchterms=557255" TargetMode="External"/><Relationship Id="rId20" Type="http://schemas.openxmlformats.org/officeDocument/2006/relationships/hyperlink" Target="https://www.microsoft.com/en-us/microsoft-365/roadmap?filters=&amp;searchterms=555874" TargetMode="External"/><Relationship Id="rId41" Type="http://schemas.openxmlformats.org/officeDocument/2006/relationships/hyperlink" Target="https://www.microsoft.com/en-us/microsoft-365/roadmap?filters=&amp;searchterms=558543"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www.microsoft.com/en-us/microsoft-365/roadmap?filters=&amp;searchterms=561488" TargetMode="External"/><Relationship Id="rId13" Type="http://schemas.openxmlformats.org/officeDocument/2006/relationships/hyperlink" Target="https://www.microsoft.com/en-us/microsoft-365/roadmap?filters=&amp;searchterms=559111" TargetMode="External"/><Relationship Id="rId18" Type="http://schemas.openxmlformats.org/officeDocument/2006/relationships/hyperlink" Target="https://www.microsoft.com/en-us/microsoft-365/roadmap?filters=&amp;searchterms=560694" TargetMode="External"/><Relationship Id="rId26" Type="http://schemas.openxmlformats.org/officeDocument/2006/relationships/hyperlink" Target="https://www.microsoft.com/en-us/microsoft-365/roadmap?filters=&amp;searchterms=559110" TargetMode="External"/><Relationship Id="rId3" Type="http://schemas.openxmlformats.org/officeDocument/2006/relationships/image" Target="../media/image12.png"/><Relationship Id="rId21" Type="http://schemas.openxmlformats.org/officeDocument/2006/relationships/hyperlink" Target="https://www.microsoft.com/en-us/microsoft-365/roadmap?filters=&amp;searchterms=560540" TargetMode="External"/><Relationship Id="rId7" Type="http://schemas.openxmlformats.org/officeDocument/2006/relationships/hyperlink" Target="https://www.microsoft.com/en-us/microsoft-365/roadmap?filters=&amp;searchterms=559019" TargetMode="External"/><Relationship Id="rId12" Type="http://schemas.openxmlformats.org/officeDocument/2006/relationships/hyperlink" Target="https://www.microsoft.com/en-us/microsoft-365/roadmap?filters=&amp;searchterms=561041" TargetMode="External"/><Relationship Id="rId17" Type="http://schemas.openxmlformats.org/officeDocument/2006/relationships/hyperlink" Target="https://www.microsoft.com/en-us/microsoft-365/roadmap?filters=&amp;searchterms=560705" TargetMode="External"/><Relationship Id="rId25" Type="http://schemas.openxmlformats.org/officeDocument/2006/relationships/hyperlink" Target="https://www.microsoft.com/en-us/microsoft-365/roadmap?filters=&amp;searchterms=559479" TargetMode="External"/><Relationship Id="rId2" Type="http://schemas.openxmlformats.org/officeDocument/2006/relationships/notesSlide" Target="../notesSlides/notesSlide56.xml"/><Relationship Id="rId16" Type="http://schemas.openxmlformats.org/officeDocument/2006/relationships/hyperlink" Target="https://www.microsoft.com/en-us/microsoft-365/roadmap?filters=&amp;searchterms=560339" TargetMode="External"/><Relationship Id="rId20" Type="http://schemas.openxmlformats.org/officeDocument/2006/relationships/hyperlink" Target="https://www.microsoft.com/en-us/microsoft-365/roadmap?filters=&amp;searchterms=560537" TargetMode="External"/><Relationship Id="rId29" Type="http://schemas.openxmlformats.org/officeDocument/2006/relationships/hyperlink" Target="https://www.microsoft.com/en-us/microsoft-365/roadmap?filters=&amp;searchterms=559996" TargetMode="External"/><Relationship Id="rId1" Type="http://schemas.openxmlformats.org/officeDocument/2006/relationships/slideLayout" Target="../slideLayouts/slideLayout7.xml"/><Relationship Id="rId6" Type="http://schemas.openxmlformats.org/officeDocument/2006/relationships/hyperlink" Target="https://www.microsoft.com/en-us/microsoft-365/roadmap?filters=&amp;searchterms=559020" TargetMode="External"/><Relationship Id="rId11" Type="http://schemas.openxmlformats.org/officeDocument/2006/relationships/hyperlink" Target="https://www.microsoft.com/en-us/microsoft-365/roadmap?filters=&amp;searchterms=560706" TargetMode="External"/><Relationship Id="rId24" Type="http://schemas.openxmlformats.org/officeDocument/2006/relationships/hyperlink" Target="https://www.microsoft.com/en-us/microsoft-365/roadmap?filters=&amp;searchterms=559613" TargetMode="External"/><Relationship Id="rId32" Type="http://schemas.openxmlformats.org/officeDocument/2006/relationships/image" Target="../media/image68.svg"/><Relationship Id="rId5" Type="http://schemas.openxmlformats.org/officeDocument/2006/relationships/hyperlink" Target="https://www.microsoft.com/en-us/microsoft-365/roadmap?filters=&amp;searchterms=559021" TargetMode="External"/><Relationship Id="rId15" Type="http://schemas.openxmlformats.org/officeDocument/2006/relationships/hyperlink" Target="https://www.microsoft.com/en-us/microsoft-365/roadmap?filters=&amp;searchterms=559614" TargetMode="External"/><Relationship Id="rId23" Type="http://schemas.openxmlformats.org/officeDocument/2006/relationships/hyperlink" Target="https://www.microsoft.com/en-us/microsoft-365/roadmap?filters=&amp;searchterms=560341" TargetMode="External"/><Relationship Id="rId28" Type="http://schemas.openxmlformats.org/officeDocument/2006/relationships/hyperlink" Target="https://www.microsoft.com/en-us/microsoft-365/roadmap?filters=&amp;searchterms=558933" TargetMode="External"/><Relationship Id="rId10" Type="http://schemas.openxmlformats.org/officeDocument/2006/relationships/hyperlink" Target="https://www.microsoft.com/en-us/microsoft-365/roadmap?filters=&amp;searchterms=561026" TargetMode="External"/><Relationship Id="rId19" Type="http://schemas.openxmlformats.org/officeDocument/2006/relationships/hyperlink" Target="https://www.microsoft.com/en-us/microsoft-365/roadmap?filters=&amp;searchterms=560538" TargetMode="External"/><Relationship Id="rId31" Type="http://schemas.openxmlformats.org/officeDocument/2006/relationships/image" Target="../media/image67.svg"/><Relationship Id="rId4" Type="http://schemas.openxmlformats.org/officeDocument/2006/relationships/hyperlink" Target="https://www.microsoft.com/en-us/microsoft-365/roadmap?filters=&amp;searchterms=561485" TargetMode="External"/><Relationship Id="rId9" Type="http://schemas.openxmlformats.org/officeDocument/2006/relationships/hyperlink" Target="https://www.microsoft.com/en-us/microsoft-365/roadmap?filters=&amp;searchterms=561323" TargetMode="External"/><Relationship Id="rId14" Type="http://schemas.openxmlformats.org/officeDocument/2006/relationships/hyperlink" Target="https://www.microsoft.com/en-us/microsoft-365/roadmap?filters=&amp;searchterms=560700" TargetMode="External"/><Relationship Id="rId22" Type="http://schemas.openxmlformats.org/officeDocument/2006/relationships/hyperlink" Target="https://www.microsoft.com/en-us/microsoft-365/roadmap?filters=&amp;searchterms=560318" TargetMode="External"/><Relationship Id="rId27" Type="http://schemas.openxmlformats.org/officeDocument/2006/relationships/hyperlink" Target="https://www.microsoft.com/en-us/microsoft-365/roadmap?filters=&amp;searchterms=560076" TargetMode="External"/><Relationship Id="rId30" Type="http://schemas.openxmlformats.org/officeDocument/2006/relationships/hyperlink" Target="https://www.microsoft.com/en-us/microsoft-365/roadmap?filters=&amp;searchterms=559995" TargetMode="External"/></Relationships>
</file>

<file path=ppt/slides/_rels/slide58.xml.rels><?xml version="1.0" encoding="UTF-8" standalone="yes"?>
<Relationships xmlns="http://schemas.openxmlformats.org/package/2006/relationships"><Relationship Id="rId13" Type="http://schemas.openxmlformats.org/officeDocument/2006/relationships/hyperlink" Target="https://www.microsoft.com/en-us/microsoft-365/roadmap?filters=&amp;searchterms=501448" TargetMode="External"/><Relationship Id="rId18" Type="http://schemas.openxmlformats.org/officeDocument/2006/relationships/hyperlink" Target="https://www.microsoft.com/en-us/microsoft-365/roadmap?filters=&amp;searchterms=515144" TargetMode="External"/><Relationship Id="rId26" Type="http://schemas.openxmlformats.org/officeDocument/2006/relationships/hyperlink" Target="https://www.microsoft.com/en-us/microsoft-365/roadmap?filters=&amp;searchterms=557371" TargetMode="External"/><Relationship Id="rId39" Type="http://schemas.openxmlformats.org/officeDocument/2006/relationships/hyperlink" Target="https://www.microsoft.com/en-us/microsoft-365/roadmap?filters=&amp;searchterms=519571" TargetMode="External"/><Relationship Id="rId21" Type="http://schemas.openxmlformats.org/officeDocument/2006/relationships/hyperlink" Target="https://www.microsoft.com/en-us/microsoft-365/roadmap?filters=&amp;searchterms=516040" TargetMode="External"/><Relationship Id="rId34" Type="http://schemas.openxmlformats.org/officeDocument/2006/relationships/hyperlink" Target="https://www.microsoft.com/en-us/microsoft-365/roadmap?filters=&amp;searchterms=503144" TargetMode="External"/><Relationship Id="rId42" Type="http://schemas.openxmlformats.org/officeDocument/2006/relationships/hyperlink" Target="https://www.microsoft.com/en-us/microsoft-365/roadmap?filters=&amp;searchterms=494809" TargetMode="External"/><Relationship Id="rId47" Type="http://schemas.openxmlformats.org/officeDocument/2006/relationships/hyperlink" Target="https://www.microsoft.com/en-us/microsoft-365/roadmap?filters=&amp;searchterms=551195" TargetMode="External"/><Relationship Id="rId50" Type="http://schemas.openxmlformats.org/officeDocument/2006/relationships/hyperlink" Target="https://www.microsoft.com/en-us/microsoft-365/roadmap?filters=&amp;searchterms=547731" TargetMode="External"/><Relationship Id="rId55" Type="http://schemas.openxmlformats.org/officeDocument/2006/relationships/hyperlink" Target="https://www.microsoft.com/en-us/microsoft-365/roadmap?filters=&amp;searchterms=542181" TargetMode="External"/><Relationship Id="rId7" Type="http://schemas.openxmlformats.org/officeDocument/2006/relationships/hyperlink" Target="https://www.microsoft.com/en-us/microsoft-365/roadmap?filters=&amp;searchterms=559995" TargetMode="External"/><Relationship Id="rId2" Type="http://schemas.openxmlformats.org/officeDocument/2006/relationships/notesSlide" Target="../notesSlides/notesSlide57.xml"/><Relationship Id="rId16" Type="http://schemas.openxmlformats.org/officeDocument/2006/relationships/hyperlink" Target="https://www.microsoft.com/en-us/microsoft-365/roadmap?filters=&amp;searchterms=557180" TargetMode="External"/><Relationship Id="rId29" Type="http://schemas.openxmlformats.org/officeDocument/2006/relationships/hyperlink" Target="https://www.microsoft.com/en-us/microsoft-365/roadmap?filters=&amp;searchterms=554934" TargetMode="External"/><Relationship Id="rId11" Type="http://schemas.openxmlformats.org/officeDocument/2006/relationships/hyperlink" Target="https://www.microsoft.com/en-us/microsoft-365/roadmap?filters=&amp;searchterms=557981" TargetMode="External"/><Relationship Id="rId24" Type="http://schemas.openxmlformats.org/officeDocument/2006/relationships/hyperlink" Target="https://www.microsoft.com/en-us/microsoft-365/roadmap?filters=&amp;searchterms=559475" TargetMode="External"/><Relationship Id="rId32" Type="http://schemas.openxmlformats.org/officeDocument/2006/relationships/hyperlink" Target="https://www.microsoft.com/en-us/microsoft-365/roadmap?filters=&amp;searchterms=501120" TargetMode="External"/><Relationship Id="rId37" Type="http://schemas.openxmlformats.org/officeDocument/2006/relationships/hyperlink" Target="https://www.microsoft.com/en-us/microsoft-365/roadmap?filters=&amp;searchterms=559095" TargetMode="External"/><Relationship Id="rId40" Type="http://schemas.openxmlformats.org/officeDocument/2006/relationships/hyperlink" Target="https://www.microsoft.com/en-us/microsoft-365/roadmap?filters=&amp;searchterms=558940" TargetMode="External"/><Relationship Id="rId45" Type="http://schemas.openxmlformats.org/officeDocument/2006/relationships/hyperlink" Target="https://www.microsoft.com/en-us/microsoft-365/roadmap?filters=&amp;searchterms=558934" TargetMode="External"/><Relationship Id="rId53" Type="http://schemas.openxmlformats.org/officeDocument/2006/relationships/hyperlink" Target="https://www.microsoft.com/en-us/microsoft-365/roadmap?filters=&amp;searchterms=492616" TargetMode="External"/><Relationship Id="rId58" Type="http://schemas.openxmlformats.org/officeDocument/2006/relationships/hyperlink" Target="https://www.microsoft.com/en-us/microsoft-365/roadmap?filters=&amp;searchterms=558443" TargetMode="External"/><Relationship Id="rId5" Type="http://schemas.openxmlformats.org/officeDocument/2006/relationships/hyperlink" Target="https://www.microsoft.com/en-us/microsoft-365/roadmap?filters=&amp;searchterms=553213" TargetMode="External"/><Relationship Id="rId61" Type="http://schemas.openxmlformats.org/officeDocument/2006/relationships/image" Target="../media/image67.svg"/><Relationship Id="rId19" Type="http://schemas.openxmlformats.org/officeDocument/2006/relationships/hyperlink" Target="https://www.microsoft.com/en-us/microsoft-365/roadmap?filters=&amp;searchterms=516039" TargetMode="External"/><Relationship Id="rId14" Type="http://schemas.openxmlformats.org/officeDocument/2006/relationships/hyperlink" Target="https://www.microsoft.com/en-us/microsoft-365/roadmap?filters=&amp;searchterms=559480" TargetMode="External"/><Relationship Id="rId22" Type="http://schemas.openxmlformats.org/officeDocument/2006/relationships/hyperlink" Target="https://www.microsoft.com/en-us/microsoft-365/roadmap?filters=&amp;searchterms=501201" TargetMode="External"/><Relationship Id="rId27" Type="http://schemas.openxmlformats.org/officeDocument/2006/relationships/hyperlink" Target="https://www.microsoft.com/en-us/microsoft-365/roadmap?filters=&amp;searchterms=551196" TargetMode="External"/><Relationship Id="rId30" Type="http://schemas.openxmlformats.org/officeDocument/2006/relationships/hyperlink" Target="https://www.microsoft.com/en-us/microsoft-365/roadmap?filters=&amp;searchterms=537269" TargetMode="External"/><Relationship Id="rId35" Type="http://schemas.openxmlformats.org/officeDocument/2006/relationships/hyperlink" Target="https://www.microsoft.com/en-us/microsoft-365/roadmap?filters=&amp;searchterms=497909" TargetMode="External"/><Relationship Id="rId43" Type="http://schemas.openxmlformats.org/officeDocument/2006/relationships/hyperlink" Target="https://www.microsoft.com/en-us/microsoft-365/roadmap?filters=&amp;searchterms=490738" TargetMode="External"/><Relationship Id="rId48" Type="http://schemas.openxmlformats.org/officeDocument/2006/relationships/hyperlink" Target="https://www.microsoft.com/en-us/microsoft-365/roadmap?filters=&amp;searchterms=557170" TargetMode="External"/><Relationship Id="rId56" Type="http://schemas.openxmlformats.org/officeDocument/2006/relationships/hyperlink" Target="https://www.microsoft.com/en-us/microsoft-365/roadmap?filters=&amp;searchterms=486695" TargetMode="External"/><Relationship Id="rId8" Type="http://schemas.openxmlformats.org/officeDocument/2006/relationships/hyperlink" Target="https://www.microsoft.com/en-us/microsoft-365/roadmap?filters=&amp;searchterms=559606" TargetMode="External"/><Relationship Id="rId51" Type="http://schemas.openxmlformats.org/officeDocument/2006/relationships/hyperlink" Target="https://www.microsoft.com/en-us/microsoft-365/roadmap?filters=&amp;searchterms=537284" TargetMode="External"/><Relationship Id="rId3" Type="http://schemas.openxmlformats.org/officeDocument/2006/relationships/image" Target="../media/image12.png"/><Relationship Id="rId12" Type="http://schemas.openxmlformats.org/officeDocument/2006/relationships/hyperlink" Target="https://www.microsoft.com/en-us/microsoft-365/roadmap?filters=&amp;searchterms=516575" TargetMode="External"/><Relationship Id="rId17" Type="http://schemas.openxmlformats.org/officeDocument/2006/relationships/hyperlink" Target="https://www.microsoft.com/en-us/microsoft-365/roadmap?filters=&amp;searchterms=546246" TargetMode="External"/><Relationship Id="rId25" Type="http://schemas.openxmlformats.org/officeDocument/2006/relationships/hyperlink" Target="https://www.microsoft.com/en-us/microsoft-365/roadmap?filters=&amp;searchterms=558286" TargetMode="External"/><Relationship Id="rId33" Type="http://schemas.openxmlformats.org/officeDocument/2006/relationships/hyperlink" Target="https://www.microsoft.com/en-us/microsoft-365/roadmap?filters=&amp;searchterms=500872" TargetMode="External"/><Relationship Id="rId38" Type="http://schemas.openxmlformats.org/officeDocument/2006/relationships/hyperlink" Target="https://www.microsoft.com/en-us/microsoft-365/roadmap?filters=&amp;searchterms=559029" TargetMode="External"/><Relationship Id="rId46" Type="http://schemas.openxmlformats.org/officeDocument/2006/relationships/hyperlink" Target="https://www.microsoft.com/en-us/microsoft-365/roadmap?filters=&amp;searchterms=557348" TargetMode="External"/><Relationship Id="rId59" Type="http://schemas.openxmlformats.org/officeDocument/2006/relationships/hyperlink" Target="https://www.microsoft.com/en-us/microsoft-365/roadmap?filters=&amp;searchterms=499423" TargetMode="External"/><Relationship Id="rId20" Type="http://schemas.openxmlformats.org/officeDocument/2006/relationships/hyperlink" Target="https://www.microsoft.com/en-us/microsoft-365/roadmap?filters=&amp;searchterms=559418" TargetMode="External"/><Relationship Id="rId41" Type="http://schemas.openxmlformats.org/officeDocument/2006/relationships/hyperlink" Target="https://www.microsoft.com/en-us/microsoft-365/roadmap?filters=&amp;searchterms=497999" TargetMode="External"/><Relationship Id="rId54" Type="http://schemas.openxmlformats.org/officeDocument/2006/relationships/hyperlink" Target="https://www.microsoft.com/en-us/microsoft-365/roadmap?filters=&amp;searchterms=523223" TargetMode="External"/><Relationship Id="rId62" Type="http://schemas.openxmlformats.org/officeDocument/2006/relationships/image" Target="../media/image68.svg"/><Relationship Id="rId1" Type="http://schemas.openxmlformats.org/officeDocument/2006/relationships/slideLayout" Target="../slideLayouts/slideLayout7.xml"/><Relationship Id="rId6" Type="http://schemas.openxmlformats.org/officeDocument/2006/relationships/hyperlink" Target="https://www.microsoft.com/en-us/microsoft-365/roadmap?filters=&amp;searchterms=559996" TargetMode="External"/><Relationship Id="rId15" Type="http://schemas.openxmlformats.org/officeDocument/2006/relationships/hyperlink" Target="https://www.microsoft.com/en-us/microsoft-365/roadmap?filters=&amp;searchterms=537281" TargetMode="External"/><Relationship Id="rId23" Type="http://schemas.openxmlformats.org/officeDocument/2006/relationships/hyperlink" Target="https://www.microsoft.com/en-us/microsoft-365/roadmap?filters=&amp;searchterms=559477" TargetMode="External"/><Relationship Id="rId28" Type="http://schemas.openxmlformats.org/officeDocument/2006/relationships/hyperlink" Target="https://www.microsoft.com/en-us/microsoft-365/roadmap?filters=&amp;searchterms=557255" TargetMode="External"/><Relationship Id="rId36" Type="http://schemas.openxmlformats.org/officeDocument/2006/relationships/hyperlink" Target="https://www.microsoft.com/en-us/microsoft-365/roadmap?filters=&amp;searchterms=559310" TargetMode="External"/><Relationship Id="rId49" Type="http://schemas.openxmlformats.org/officeDocument/2006/relationships/hyperlink" Target="https://www.microsoft.com/en-us/microsoft-365/roadmap?filters=&amp;searchterms=557681" TargetMode="External"/><Relationship Id="rId57" Type="http://schemas.openxmlformats.org/officeDocument/2006/relationships/hyperlink" Target="https://www.microsoft.com/en-us/microsoft-365/roadmap?filters=&amp;searchterms=558440" TargetMode="External"/><Relationship Id="rId10" Type="http://schemas.openxmlformats.org/officeDocument/2006/relationships/hyperlink" Target="https://www.microsoft.com/en-us/microsoft-365/roadmap?filters=&amp;searchterms=558341" TargetMode="External"/><Relationship Id="rId31" Type="http://schemas.openxmlformats.org/officeDocument/2006/relationships/hyperlink" Target="https://www.microsoft.com/en-us/microsoft-365/roadmap?filters=&amp;searchterms=481825" TargetMode="External"/><Relationship Id="rId44" Type="http://schemas.openxmlformats.org/officeDocument/2006/relationships/hyperlink" Target="https://www.microsoft.com/en-us/microsoft-365/roadmap?filters=&amp;searchterms=558938" TargetMode="External"/><Relationship Id="rId52" Type="http://schemas.openxmlformats.org/officeDocument/2006/relationships/hyperlink" Target="https://www.microsoft.com/en-us/microsoft-365/roadmap?filters=&amp;searchterms=523206" TargetMode="External"/><Relationship Id="rId60" Type="http://schemas.openxmlformats.org/officeDocument/2006/relationships/hyperlink" Target="https://www.microsoft.com/en-us/microsoft-365/roadmap?filters=&amp;searchterms=552595" TargetMode="External"/><Relationship Id="rId4" Type="http://schemas.openxmlformats.org/officeDocument/2006/relationships/hyperlink" Target="https://www.microsoft.com/en-us/microsoft-365/roadmap?filters=&amp;searchterms=558538" TargetMode="External"/><Relationship Id="rId9" Type="http://schemas.openxmlformats.org/officeDocument/2006/relationships/hyperlink" Target="https://www.microsoft.com/en-us/microsoft-365/roadmap?filters=&amp;searchterms=547749"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hyperlink" Target="https://aka.ms/WhatsNewCopilot/Feedback"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techcommunity.microsoft.com/blog/outlook/copilot-in-outlook-new-agentic-experiences-for-email-and-calendar/4499798"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microsoft.com/office/2017/04/relationships/track" Target="../media/track1.vtt"/><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8" Type="http://schemas.openxmlformats.org/officeDocument/2006/relationships/hyperlink" Target="https://www.microsoft.com/en-us/security/blog/2026/05/01/microsoft-agent-365-now-generally-available-expands-capabilities-and-integrations/" TargetMode="External"/><Relationship Id="rId13" Type="http://schemas.openxmlformats.org/officeDocument/2006/relationships/hyperlink" Target="https://techcommunity.microsoft.com/blog/microsoft365copilotblog/available-today-gpt-5-5-thinking-and-chatgpt-images-2-0-in-microsoft-365-copilot/4514243" TargetMode="External"/><Relationship Id="rId3" Type="http://schemas.openxmlformats.org/officeDocument/2006/relationships/hyperlink" Target="https://techcommunity.microsoft.com/category/microsoft365copilot/blog/microsoft365copilotblog" TargetMode="External"/><Relationship Id="rId7" Type="http://schemas.openxmlformats.org/officeDocument/2006/relationships/hyperlink" Target="https://techcommunity.microsoft.com/blog/microsoft_365blog/microsoft-365-e7-and-agent-365-are-now-generally-available/4516295" TargetMode="External"/><Relationship Id="rId12" Type="http://schemas.openxmlformats.org/officeDocument/2006/relationships/hyperlink" Target="https://techcommunity.microsoft.com/blog/microsoft365copilotblog/copilot-in-onenote-now-understands-more-of-your-notes/4515922" TargetMode="External"/><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hyperlink" Target="https://learn.microsoft.com/en-us/microsoft-copilot-studio/whats-new" TargetMode="External"/><Relationship Id="rId11" Type="http://schemas.openxmlformats.org/officeDocument/2006/relationships/hyperlink" Target="https://techcommunity.microsoft.com/blog/microsoft365copilotblog/word-legal-agent-in-frontier/4516218" TargetMode="External"/><Relationship Id="rId5" Type="http://schemas.openxmlformats.org/officeDocument/2006/relationships/hyperlink" Target="https://learn.microsoft.com/en-us/microsoft-365/copilot/release-notes?tabs=all" TargetMode="External"/><Relationship Id="rId15" Type="http://schemas.openxmlformats.org/officeDocument/2006/relationships/hyperlink" Target="https://techcommunity.microsoft.com/blog/outlook/copilot-in-outlook-new-agentic-experiences-for-email-and-calendar/4499798" TargetMode="External"/><Relationship Id="rId10" Type="http://schemas.openxmlformats.org/officeDocument/2006/relationships/hyperlink" Target="https://techcommunity.microsoft.com/blog/microsoft365copilotblog/cowork-in-progress/4511672" TargetMode="External"/><Relationship Id="rId4" Type="http://schemas.openxmlformats.org/officeDocument/2006/relationships/hyperlink" Target="https://www.microsoft.com/en-us/microsoft-copilot/blog/copilot-studio/extend-ai-voice-support-introducing-real-time-voice-agents-in-microsoft-copilot-studio/" TargetMode="External"/><Relationship Id="rId9" Type="http://schemas.openxmlformats.org/officeDocument/2006/relationships/hyperlink" Target="https://techcommunity.microsoft.com/blog/microsoft365copilotblog/available-today-anthropic-claude-opus-4-7-in-microsoft-365-copilot/4511666" TargetMode="External"/><Relationship Id="rId14" Type="http://schemas.openxmlformats.org/officeDocument/2006/relationships/hyperlink" Target="https://www.microsoft.com/en-us/microsoft-365/blog/2026/04/22/copilots-agentic-capabilities-in-word-excel-and-powerpoint-are-generally-available/"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8" Type="http://schemas.openxmlformats.org/officeDocument/2006/relationships/hyperlink" Target="https://learn.microsoft.com/en-us/microsoft-copilot-studio/knowledge-bing-custom-search" TargetMode="External"/><Relationship Id="rId13" Type="http://schemas.openxmlformats.org/officeDocument/2006/relationships/hyperlink" Target="https://learn.microsoft.com/en-us/microsoft-copilot-studio/authoring-select-agent-model#public-availability" TargetMode="External"/><Relationship Id="rId3" Type="http://schemas.openxmlformats.org/officeDocument/2006/relationships/hyperlink" Target="https://learn.microsoft.com/en-us/microsoft-copilot-studio/use-work-iq" TargetMode="External"/><Relationship Id="rId7" Type="http://schemas.openxmlformats.org/officeDocument/2006/relationships/hyperlink" Target="https://learn.microsoft.com/en-us/microsoft-copilot-studio/prompt-assistant" TargetMode="External"/><Relationship Id="rId12" Type="http://schemas.openxmlformats.org/officeDocument/2006/relationships/hyperlink" Target="https://learn.microsoft.com/en-us/microsoft-copilot-studio/analytics-agent-evaluation-multi-turn" TargetMode="External"/><Relationship Id="rId17" Type="http://schemas.openxmlformats.org/officeDocument/2006/relationships/hyperlink" Target="https://www.microsoft.com/en-us/microsoft-copilot/blog/copilot-studio/" TargetMode="External"/><Relationship Id="rId2" Type="http://schemas.openxmlformats.org/officeDocument/2006/relationships/notesSlide" Target="../notesSlides/notesSlide61.xml"/><Relationship Id="rId16" Type="http://schemas.openxmlformats.org/officeDocument/2006/relationships/hyperlink" Target="https://learn.microsoft.com/en-us/microsoft-copilot-studio/whats-new" TargetMode="External"/><Relationship Id="rId1" Type="http://schemas.openxmlformats.org/officeDocument/2006/relationships/slideLayout" Target="../slideLayouts/slideLayout4.xml"/><Relationship Id="rId6" Type="http://schemas.openxmlformats.org/officeDocument/2006/relationships/hyperlink" Target="https://learn.microsoft.com/en-us/microsoft-copilot-studio/analytics-drill-down-lists#download-the-questions-to-a-csv-file" TargetMode="External"/><Relationship Id="rId11" Type="http://schemas.openxmlformats.org/officeDocument/2006/relationships/hyperlink" Target="https://learn.microsoft.com/en-us/microsoft-copilot-studio/adaptive-card-accessibility-tips" TargetMode="External"/><Relationship Id="rId5" Type="http://schemas.openxmlformats.org/officeDocument/2006/relationships/hyperlink" Target="https://learn.microsoft.com/en-us/microsoft-copilot-studio/analytics-transcripts-studio#work-with-session-transcripts" TargetMode="External"/><Relationship Id="rId15" Type="http://schemas.openxmlformats.org/officeDocument/2006/relationships/hyperlink" Target="https://learn.microsoft.com/en-us/microsoft-copilot-studio/agent-node-workflow" TargetMode="External"/><Relationship Id="rId10" Type="http://schemas.openxmlformats.org/officeDocument/2006/relationships/hyperlink" Target="https://learn.microsoft.com/en-us/microsoft-copilot-studio/voice-random-message-selection" TargetMode="External"/><Relationship Id="rId4" Type="http://schemas.openxmlformats.org/officeDocument/2006/relationships/hyperlink" Target="https://learn.microsoft.com/en-us/microsoft-copilot-studio/analytics-question-reaction-lists" TargetMode="External"/><Relationship Id="rId9" Type="http://schemas.openxmlformats.org/officeDocument/2006/relationships/hyperlink" Target="https://learn.microsoft.com/en-us/microsoft-copilot-studio/voice-post-call-actions" TargetMode="External"/><Relationship Id="rId14" Type="http://schemas.openxmlformats.org/officeDocument/2006/relationships/hyperlink" Target="https://learn.microsoft.com/en-us/microsoft-copilot-studio/authoring-select-external-response-model"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adoption.microsoft.com/en-us/copilot/frontier-program/" TargetMode="External"/><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openxmlformats.org/officeDocument/2006/relationships/hyperlink" Target="https://go.microsoft.com/fwlink/?linkid=2357703&amp;clcid=0x809&amp;culture=en-gb&amp;country=gb" TargetMode="External"/><Relationship Id="rId3" Type="http://schemas.openxmlformats.org/officeDocument/2006/relationships/hyperlink" Target="https://go.microsoft.com/fwlink/?linkid=2362648&amp;clcid=0x809&amp;culture=en-gb&amp;country=gb" TargetMode="External"/><Relationship Id="rId7" Type="http://schemas.openxmlformats.org/officeDocument/2006/relationships/hyperlink" Target="https://go.microsoft.com/fwlink/?linkid=2357909&amp;clcid=0x809&amp;culture=en-gb&amp;country=gb" TargetMode="External"/><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hyperlink" Target="https://go.microsoft.com/fwlink/?linkid=2360617&amp;clcid=0x809&amp;culture=en-gb&amp;country=gb" TargetMode="External"/><Relationship Id="rId11" Type="http://schemas.openxmlformats.org/officeDocument/2006/relationships/hyperlink" Target="https://aka.ms/Frontier/GettingStartedGuide" TargetMode="External"/><Relationship Id="rId5" Type="http://schemas.openxmlformats.org/officeDocument/2006/relationships/hyperlink" Target="https://go.microsoft.com/fwlink/?linkid=2362711&amp;clcid=0x809&amp;culture=en-gb&amp;country=gb" TargetMode="External"/><Relationship Id="rId10" Type="http://schemas.openxmlformats.org/officeDocument/2006/relationships/image" Target="../media/image72.jpeg"/><Relationship Id="rId4" Type="http://schemas.openxmlformats.org/officeDocument/2006/relationships/hyperlink" Target="https://go.microsoft.com/fwlink/?linkid=2361669&amp;clcid=0x809&amp;culture=en-gb&amp;country=gb" TargetMode="External"/><Relationship Id="rId9" Type="http://schemas.openxmlformats.org/officeDocument/2006/relationships/image" Target="../media/image71.jpeg"/></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3.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4.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5.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microsoft.com/microsoft-365/roadmap?id=55931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www.microsoft.com/microsoft-365/roadmap?id=55894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aka.ms/NotebooksUpdatesBlog"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D2CFE0-4705-B317-5688-50B2AD21440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12" name="Title 3">
            <a:extLst>
              <a:ext uri="{FF2B5EF4-FFF2-40B4-BE49-F238E27FC236}">
                <a16:creationId xmlns:a16="http://schemas.microsoft.com/office/drawing/2014/main" id="{00BB8770-6A7F-CC19-4552-B4C8A239BEC1}"/>
              </a:ext>
            </a:extLst>
          </p:cNvPr>
          <p:cNvSpPr txBox="1">
            <a:spLocks noGrp="1"/>
          </p:cNvSpPr>
          <p:nvPr>
            <p:ph type="title" idx="4294967295"/>
          </p:nvPr>
        </p:nvSpPr>
        <p:spPr>
          <a:xfrm>
            <a:off x="2195513" y="2336721"/>
            <a:ext cx="9148762" cy="1354217"/>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50" baseline="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dirty="0">
                <a:ln w="3175">
                  <a:noFill/>
                </a:ln>
                <a:gradFill>
                  <a:gsLst>
                    <a:gs pos="100000">
                      <a:srgbClr val="8678D6"/>
                    </a:gs>
                    <a:gs pos="971">
                      <a:srgbClr val="2897CE"/>
                    </a:gs>
                  </a:gsLst>
                  <a:lin ang="2700000" scaled="0"/>
                </a:gradFill>
                <a:effectLst/>
                <a:uLnTx/>
                <a:uFillTx/>
                <a:latin typeface="Segoe UI Semibold"/>
                <a:ea typeface="+mn-ea"/>
                <a:cs typeface="Segoe UI Semibold" panose="020B0702040204020203" pitchFamily="34" charset="0"/>
              </a:rPr>
              <a:t>What’s new in </a:t>
            </a:r>
            <a:br>
              <a:rPr kumimoji="0" lang="en-US" sz="4400" b="0" i="0" u="none" strike="noStrike" kern="1200" cap="none" spc="-50" normalizeH="0" baseline="0" noProof="0" dirty="0">
                <a:ln w="3175">
                  <a:noFill/>
                </a:ln>
                <a:gradFill>
                  <a:gsLst>
                    <a:gs pos="100000">
                      <a:srgbClr val="8678D6"/>
                    </a:gs>
                    <a:gs pos="971">
                      <a:srgbClr val="2897CE"/>
                    </a:gs>
                  </a:gsLst>
                  <a:lin ang="2700000" scaled="0"/>
                </a:gradFill>
                <a:effectLst/>
                <a:uLnTx/>
                <a:uFillTx/>
                <a:latin typeface="Segoe UI Semibold"/>
                <a:ea typeface="+mn-ea"/>
                <a:cs typeface="Segoe UI Semibold" panose="020B0702040204020203" pitchFamily="34" charset="0"/>
              </a:rPr>
            </a:br>
            <a:r>
              <a:rPr lang="en-US" sz="44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Microsoft 365 Copilot</a:t>
            </a:r>
            <a:endParaRPr lang="en-US"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endParaRPr>
          </a:p>
        </p:txBody>
      </p:sp>
      <p:sp>
        <p:nvSpPr>
          <p:cNvPr id="13" name="TextBox 12">
            <a:extLst>
              <a:ext uri="{FF2B5EF4-FFF2-40B4-BE49-F238E27FC236}">
                <a16:creationId xmlns:a16="http://schemas.microsoft.com/office/drawing/2014/main" id="{0FFFFA6F-5E5A-7CA9-2217-8D9F023D9E04}"/>
              </a:ext>
            </a:extLst>
          </p:cNvPr>
          <p:cNvSpPr txBox="1"/>
          <p:nvPr/>
        </p:nvSpPr>
        <p:spPr>
          <a:xfrm>
            <a:off x="2155010" y="3891710"/>
            <a:ext cx="6096000" cy="584775"/>
          </a:xfrm>
          <a:prstGeom prst="rect">
            <a:avLst/>
          </a:prstGeom>
          <a:noFill/>
        </p:spPr>
        <p:txBody>
          <a:bodyPr wrap="square">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3200" spc="-50" dirty="0">
                <a:ln w="3175">
                  <a:noFill/>
                </a:ln>
                <a:solidFill>
                  <a:srgbClr val="1A1A1A"/>
                </a:solidFill>
                <a:latin typeface="Segoe UI Semibold"/>
                <a:cs typeface="Segoe UI" panose="020B0502040204020203" pitchFamily="34" charset="0"/>
              </a:rPr>
              <a:t>April </a:t>
            </a:r>
            <a:r>
              <a:rPr lang="en-US" sz="3200" spc="-50" noProof="0" dirty="0">
                <a:ln w="3175">
                  <a:noFill/>
                </a:ln>
                <a:solidFill>
                  <a:srgbClr val="1A1A1A"/>
                </a:solidFill>
                <a:latin typeface="Segoe UI Semibold"/>
                <a:cs typeface="Segoe UI" panose="020B0502040204020203" pitchFamily="34" charset="0"/>
              </a:rPr>
              <a:t>2026</a:t>
            </a:r>
            <a:endParaRPr kumimoji="0" lang="en-US" sz="3200" b="0" i="0" u="none" strike="noStrike" kern="1200" cap="none" spc="-50" normalizeH="0" baseline="0" noProof="0" dirty="0">
              <a:ln w="3175">
                <a:noFill/>
              </a:ln>
              <a:solidFill>
                <a:srgbClr val="1A1A1A"/>
              </a:solidFill>
              <a:effectLst/>
              <a:uLnTx/>
              <a:uFillTx/>
              <a:latin typeface="Segoe UI Semibold"/>
              <a:ea typeface="+mn-ea"/>
              <a:cs typeface="Segoe UI" panose="020B0502040204020203" pitchFamily="34" charset="0"/>
            </a:endParaRPr>
          </a:p>
        </p:txBody>
      </p:sp>
      <p:pic>
        <p:nvPicPr>
          <p:cNvPr id="2" name="!Copilot">
            <a:extLst>
              <a:ext uri="{FF2B5EF4-FFF2-40B4-BE49-F238E27FC236}">
                <a16:creationId xmlns:a16="http://schemas.microsoft.com/office/drawing/2014/main" id="{6A8B7F56-CF49-CDCD-D5D2-DEC0A2485C0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58568" y="2487911"/>
            <a:ext cx="1042904" cy="1051896"/>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5" name="Text Placeholder 6">
            <a:extLst>
              <a:ext uri="{FF2B5EF4-FFF2-40B4-BE49-F238E27FC236}">
                <a16:creationId xmlns:a16="http://schemas.microsoft.com/office/drawing/2014/main" id="{4D144DE0-7435-9AD3-2BC3-64BB707C7E42}"/>
              </a:ext>
            </a:extLst>
          </p:cNvPr>
          <p:cNvSpPr txBox="1">
            <a:spLocks/>
          </p:cNvSpPr>
          <p:nvPr/>
        </p:nvSpPr>
        <p:spPr>
          <a:xfrm>
            <a:off x="2195954" y="4870151"/>
            <a:ext cx="7244918" cy="492443"/>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Presenter name</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Title</a:t>
            </a:r>
          </a:p>
        </p:txBody>
      </p:sp>
      <p:grpSp>
        <p:nvGrpSpPr>
          <p:cNvPr id="8" name="Group 7">
            <a:extLst>
              <a:ext uri="{FF2B5EF4-FFF2-40B4-BE49-F238E27FC236}">
                <a16:creationId xmlns:a16="http://schemas.microsoft.com/office/drawing/2014/main" id="{EC12BFCC-CB4B-0CA2-66ED-7D0ED097A3E5}"/>
              </a:ext>
              <a:ext uri="{C183D7F6-B498-43B3-948B-1728B52AA6E4}">
                <adec:decorative xmlns:adec="http://schemas.microsoft.com/office/drawing/2017/decorative" val="1"/>
              </a:ext>
            </a:extLst>
          </p:cNvPr>
          <p:cNvGrpSpPr/>
          <p:nvPr/>
        </p:nvGrpSpPr>
        <p:grpSpPr>
          <a:xfrm>
            <a:off x="10814391" y="499"/>
            <a:ext cx="1387735" cy="1219186"/>
            <a:chOff x="10404657" y="488"/>
            <a:chExt cx="1799598" cy="1955102"/>
          </a:xfrm>
          <a:solidFill>
            <a:srgbClr val="727372"/>
          </a:solidFill>
        </p:grpSpPr>
        <p:sp>
          <p:nvSpPr>
            <p:cNvPr id="9" name="Diagonal Stripe 8">
              <a:extLst>
                <a:ext uri="{FF2B5EF4-FFF2-40B4-BE49-F238E27FC236}">
                  <a16:creationId xmlns:a16="http://schemas.microsoft.com/office/drawing/2014/main" id="{8CBC0496-0759-C06F-C230-C2424282A01C}"/>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8C43B430-8535-6D5D-3EE0-C24785A288B7}"/>
                </a:ext>
              </a:extLst>
            </p:cNvPr>
            <p:cNvSpPr txBox="1"/>
            <p:nvPr/>
          </p:nvSpPr>
          <p:spPr>
            <a:xfrm rot="2502686">
              <a:off x="10815980" y="609465"/>
              <a:ext cx="1388275"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a:t>
              </a:r>
              <a:r>
                <a:rPr lang="en-US" sz="1100" kern="0" spc="-71" dirty="0">
                  <a:solidFill>
                    <a:srgbClr val="5C5AD4"/>
                  </a:solidFill>
                  <a:latin typeface="Segoe UI Semibold"/>
                </a:rPr>
                <a:t>6</a:t>
              </a:r>
              <a:r>
                <a:rPr lang="en-US" sz="1100" kern="0" spc="-71" baseline="30000" dirty="0">
                  <a:solidFill>
                    <a:srgbClr val="5C5AD4"/>
                  </a:solidFill>
                  <a:latin typeface="Segoe UI Semibold"/>
                </a:rPr>
                <a:t>th</a:t>
              </a:r>
              <a:r>
                <a:rPr lang="en-US" sz="1100" kern="0" spc="-71" dirty="0">
                  <a:solidFill>
                    <a:srgbClr val="5C5AD4"/>
                  </a:solidFill>
                  <a:latin typeface="Segoe UI Semibold"/>
                </a:rPr>
                <a:t> May</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1502194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42" presetClass="path" presetSubtype="0" decel="100000" fill="hold" grpId="1" nodeType="withEffect">
                                  <p:stCondLst>
                                    <p:cond delay="0"/>
                                  </p:stCondLst>
                                  <p:childTnLst>
                                    <p:animMotion origin="layout" path="M 1.66667E-6 -1.85185E-6 L 1.66667E-6 0.03542 " pathEditMode="relative" rAng="0" ptsTypes="AA">
                                      <p:cBhvr>
                                        <p:cTn id="9" dur="1000" spd="-100000" fill="hold"/>
                                        <p:tgtEl>
                                          <p:spTgt spid="1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42" presetClass="path" presetSubtype="0" decel="100000" fill="hold" grpId="1" nodeType="withEffect">
                                  <p:stCondLst>
                                    <p:cond delay="0"/>
                                  </p:stCondLst>
                                  <p:childTnLst>
                                    <p:animMotion origin="layout" path="M -2.70833E-6 -3.7037E-6 L -2.70833E-6 0.03542 " pathEditMode="relative" rAng="0" ptsTypes="AA">
                                      <p:cBhvr>
                                        <p:cTn id="14" dur="1000" spd="-100000" fill="hold"/>
                                        <p:tgtEl>
                                          <p:spTgt spid="13"/>
                                        </p:tgtEl>
                                        <p:attrNameLst>
                                          <p:attrName>ppt_x</p:attrName>
                                          <p:attrName>ppt_y</p:attrName>
                                        </p:attrNameLst>
                                      </p:cBhvr>
                                      <p:rCtr x="0" y="1759"/>
                                    </p:animMotion>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par>
                                <p:cTn id="20" presetID="42" presetClass="path" presetSubtype="0" decel="100000" fill="hold" grpId="1" nodeType="withEffect">
                                  <p:stCondLst>
                                    <p:cond delay="0"/>
                                  </p:stCondLst>
                                  <p:childTnLst>
                                    <p:animMotion origin="layout" path="M -3.54167E-6 -4.81481E-6 L -3.54167E-6 0.03542 " pathEditMode="relative" rAng="0" ptsTypes="AA">
                                      <p:cBhvr>
                                        <p:cTn id="21" dur="10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823A3-7BD4-D22D-D477-2765DDC5D1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B0737D-0341-4359-8D72-439248514C42}"/>
              </a:ext>
            </a:extLst>
          </p:cNvPr>
          <p:cNvSpPr>
            <a:spLocks noGrp="1"/>
          </p:cNvSpPr>
          <p:nvPr>
            <p:ph type="title"/>
          </p:nvPr>
        </p:nvSpPr>
        <p:spPr>
          <a:xfrm>
            <a:off x="578783" y="505895"/>
            <a:ext cx="11539645"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Copilot Notebooks - </a:t>
            </a:r>
            <a:r>
              <a:rPr lang="en-GB" sz="2800" b="1" i="1" noProof="0" dirty="0">
                <a:gradFill>
                  <a:gsLst>
                    <a:gs pos="971">
                      <a:srgbClr val="2897CE"/>
                    </a:gs>
                    <a:gs pos="100000">
                      <a:srgbClr val="8678D6"/>
                    </a:gs>
                  </a:gsLst>
                  <a:lin ang="2700000" scaled="0"/>
                </a:gradFill>
                <a:latin typeface="Segoe UI Semibold"/>
                <a:cs typeface="Segoe UI Semibold"/>
              </a:rPr>
              <a:t>edit Copilot Pages via chat</a:t>
            </a:r>
            <a:endParaRPr lang="en-US" sz="2800" b="1" i="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E7C36B38-B97B-638F-62F0-84CF43FE9603}"/>
              </a:ext>
              <a:ext uri="{C183D7F6-B498-43B3-948B-1728B52AA6E4}">
                <adec:decorative xmlns:adec="http://schemas.microsoft.com/office/drawing/2017/decorative" val="1"/>
              </a:ext>
            </a:extLst>
          </p:cNvPr>
          <p:cNvSpPr txBox="1"/>
          <p:nvPr/>
        </p:nvSpPr>
        <p:spPr>
          <a:xfrm>
            <a:off x="4957011" y="1534389"/>
            <a:ext cx="6942859" cy="454870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39AB31B5-EDFF-4B79-C62D-7E0116B80D41}"/>
              </a:ext>
            </a:extLst>
          </p:cNvPr>
          <p:cNvSpPr txBox="1">
            <a:spLocks/>
          </p:cNvSpPr>
          <p:nvPr/>
        </p:nvSpPr>
        <p:spPr>
          <a:xfrm>
            <a:off x="524539" y="1119889"/>
            <a:ext cx="4310628"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Users can now edit a Copilot Page directly from the Notebooks chat pane — refining sections, rewriting bullets and changing structure conversationally.</a:t>
            </a:r>
          </a:p>
          <a:p>
            <a:pPr marL="0" indent="0">
              <a:buNone/>
            </a:pPr>
            <a:endParaRPr lang="en-US" sz="1600" dirty="0"/>
          </a:p>
          <a:p>
            <a:r>
              <a:rPr lang="en-US" sz="1600" b="1" dirty="0"/>
              <a:t>Conversational editing:</a:t>
            </a:r>
            <a:r>
              <a:rPr lang="en-US" sz="1600" dirty="0"/>
              <a:t> Ask Copilot to "tighten the executive summary" or "add a risks section" and the Page updates in place.</a:t>
            </a:r>
          </a:p>
          <a:p>
            <a:endParaRPr lang="en-US" sz="1600" dirty="0"/>
          </a:p>
          <a:p>
            <a:r>
              <a:rPr lang="en-US" sz="1600" b="1" dirty="0"/>
              <a:t>Iterative drafting:</a:t>
            </a:r>
            <a:r>
              <a:rPr lang="en-US" sz="1600" dirty="0"/>
              <a:t> Notebooks becomes a single workspace for both research conversations and the polished output, removing the back-and-forth.</a:t>
            </a:r>
          </a:p>
          <a:p>
            <a:endParaRPr lang="en-US" sz="1600" dirty="0"/>
          </a:p>
          <a:p>
            <a:r>
              <a:rPr lang="en-US" sz="1600" b="1" dirty="0"/>
              <a:t>Frontier:</a:t>
            </a:r>
            <a:r>
              <a:rPr lang="en-US" sz="1600" dirty="0"/>
              <a:t> Part of the Microsoft 365 Copilot Frontier preview — capabilities will evolve and feedback shapes the roadmap.</a:t>
            </a:r>
          </a:p>
        </p:txBody>
      </p:sp>
      <p:sp>
        <p:nvSpPr>
          <p:cNvPr id="19" name="TextBox 18">
            <a:extLst>
              <a:ext uri="{FF2B5EF4-FFF2-40B4-BE49-F238E27FC236}">
                <a16:creationId xmlns:a16="http://schemas.microsoft.com/office/drawing/2014/main" id="{89F7F3B5-C079-5686-B483-61DA1D407926}"/>
              </a:ext>
            </a:extLst>
          </p:cNvPr>
          <p:cNvSpPr txBox="1"/>
          <p:nvPr/>
        </p:nvSpPr>
        <p:spPr>
          <a:xfrm>
            <a:off x="5771140" y="1358998"/>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fr-FR" sz="1600" dirty="0">
                <a:solidFill>
                  <a:srgbClr val="FFFFFF"/>
                </a:solidFill>
                <a:latin typeface="Segoe UI Semibold" panose="020B0502040204020203" pitchFamily="34" charset="0"/>
                <a:cs typeface="Segoe UI Semibold" panose="020B0502040204020203" pitchFamily="34" charset="0"/>
              </a:rPr>
              <a:t>E</a:t>
            </a:r>
            <a:r>
              <a:rPr kumimoji="0" lang="fr-FR"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dit Copilot Pages via chat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 name="TextBox 7">
            <a:extLst>
              <a:ext uri="{FF2B5EF4-FFF2-40B4-BE49-F238E27FC236}">
                <a16:creationId xmlns:a16="http://schemas.microsoft.com/office/drawing/2014/main" id="{C80017E2-B64B-79B9-CAB6-C4520988F20F}"/>
              </a:ext>
            </a:extLst>
          </p:cNvPr>
          <p:cNvSpPr txBox="1"/>
          <p:nvPr/>
        </p:nvSpPr>
        <p:spPr>
          <a:xfrm>
            <a:off x="5771138" y="5669468"/>
            <a:ext cx="5314600" cy="307777"/>
          </a:xfrm>
          <a:prstGeom prst="rect">
            <a:avLst/>
          </a:prstGeom>
          <a:noFill/>
        </p:spPr>
        <p:txBody>
          <a:bodyPr wrap="square">
            <a:spAutoFit/>
          </a:bodyPr>
          <a:lstStyle/>
          <a:p>
            <a:pPr algn="ctr"/>
            <a:r>
              <a:rPr lang="en-US" sz="1400" dirty="0"/>
              <a:t>This feature is rolling out in May.</a:t>
            </a:r>
            <a:endParaRPr lang="en-US" sz="900" i="1" noProof="0" dirty="0">
              <a:solidFill>
                <a:srgbClr val="7030A0"/>
              </a:solidFill>
            </a:endParaRPr>
          </a:p>
        </p:txBody>
      </p:sp>
      <p:sp>
        <p:nvSpPr>
          <p:cNvPr id="6" name="TextBox 5">
            <a:extLst>
              <a:ext uri="{FF2B5EF4-FFF2-40B4-BE49-F238E27FC236}">
                <a16:creationId xmlns:a16="http://schemas.microsoft.com/office/drawing/2014/main" id="{BAB496CC-4BD0-E3DE-F0DF-718ADA2CBCF0}"/>
              </a:ext>
            </a:extLst>
          </p:cNvPr>
          <p:cNvSpPr txBox="1"/>
          <p:nvPr/>
        </p:nvSpPr>
        <p:spPr>
          <a:xfrm>
            <a:off x="11178283" y="6312986"/>
            <a:ext cx="1082454"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buNone/>
            </a:pPr>
            <a:r>
              <a:rPr lang="en-US" sz="1050" b="0" i="0" dirty="0">
                <a:solidFill>
                  <a:srgbClr val="323130"/>
                </a:solidFill>
                <a:effectLst/>
                <a:latin typeface="Segoe UI" panose="020B0502040204020203" pitchFamily="34" charset="0"/>
              </a:rPr>
              <a:t>554926</a:t>
            </a:r>
          </a:p>
        </p:txBody>
      </p:sp>
      <p:pic>
        <p:nvPicPr>
          <p:cNvPr id="5" name="Picture 4">
            <a:extLst>
              <a:ext uri="{FF2B5EF4-FFF2-40B4-BE49-F238E27FC236}">
                <a16:creationId xmlns:a16="http://schemas.microsoft.com/office/drawing/2014/main" id="{DFDBBBAB-B722-5E17-DCE9-297FF49DB9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43601" y="1976692"/>
            <a:ext cx="6369675" cy="3586931"/>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5A8C0F0B-0934-652F-DF45-463FFFA1C92F}"/>
              </a:ext>
            </a:extLst>
          </p:cNvPr>
          <p:cNvSpPr txBox="1"/>
          <p:nvPr/>
        </p:nvSpPr>
        <p:spPr>
          <a:xfrm>
            <a:off x="10354992" y="6312986"/>
            <a:ext cx="1646582" cy="497555"/>
          </a:xfrm>
          <a:prstGeom prst="rect">
            <a:avLst/>
          </a:prstGeom>
          <a:noFill/>
        </p:spPr>
        <p:txBody>
          <a:bodyPr wrap="square" numCol="2">
            <a:noAutofit/>
          </a:bodyPr>
          <a:lstStyle/>
          <a:p>
            <a:pPr algn="l">
              <a:spcAft>
                <a:spcPts val="1800"/>
              </a:spcAft>
              <a:buNone/>
            </a:pPr>
            <a:r>
              <a:rPr lang="en-US" sz="1050" b="0" i="0" dirty="0">
                <a:solidFill>
                  <a:srgbClr val="323130"/>
                </a:solidFill>
                <a:effectLst/>
                <a:latin typeface="Segoe UI" panose="020B0502040204020203" pitchFamily="34" charset="0"/>
              </a:rPr>
              <a:t>Message ID </a:t>
            </a:r>
            <a:br>
              <a:rPr lang="en-US" sz="1050" b="0" i="0" dirty="0">
                <a:solidFill>
                  <a:srgbClr val="323130"/>
                </a:solidFill>
                <a:effectLst/>
                <a:latin typeface="Segoe UI" panose="020B0502040204020203" pitchFamily="34" charset="0"/>
              </a:rPr>
            </a:br>
            <a:r>
              <a:rPr lang="en-US" sz="1050" b="0" i="0" dirty="0">
                <a:solidFill>
                  <a:srgbClr val="323130"/>
                </a:solidFill>
                <a:effectLst/>
                <a:latin typeface="Segoe UI" panose="020B0502040204020203" pitchFamily="34" charset="0"/>
              </a:rPr>
              <a:t>MC1254552</a:t>
            </a:r>
          </a:p>
        </p:txBody>
      </p:sp>
    </p:spTree>
    <p:extLst>
      <p:ext uri="{BB962C8B-B14F-4D97-AF65-F5344CB8AC3E}">
        <p14:creationId xmlns:p14="http://schemas.microsoft.com/office/powerpoint/2010/main" val="3515069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26698-CB12-0BAE-3A19-F7733E3BBC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D60C6-67A3-2D63-6EF5-672B620E2702}"/>
              </a:ext>
            </a:extLst>
          </p:cNvPr>
          <p:cNvSpPr>
            <a:spLocks noGrp="1"/>
          </p:cNvSpPr>
          <p:nvPr>
            <p:ph type="title"/>
          </p:nvPr>
        </p:nvSpPr>
        <p:spPr>
          <a:xfrm>
            <a:off x="578783" y="505895"/>
            <a:ext cx="11539645"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Copilot Notebooks - </a:t>
            </a:r>
            <a:r>
              <a:rPr lang="en-GB" b="1" i="1" noProof="0" dirty="0">
                <a:gradFill>
                  <a:gsLst>
                    <a:gs pos="971">
                      <a:srgbClr val="2897CE"/>
                    </a:gs>
                    <a:gs pos="100000">
                      <a:srgbClr val="8678D6"/>
                    </a:gs>
                  </a:gsLst>
                  <a:lin ang="2700000" scaled="0"/>
                </a:gradFill>
                <a:latin typeface="Segoe UI Semibold"/>
                <a:cs typeface="Segoe UI Semibold"/>
              </a:rPr>
              <a:t>external web links as references</a:t>
            </a:r>
            <a:endParaRPr lang="en-US" b="1" i="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B2B08E47-2973-4B4F-FDD7-FCAD5F0FB20D}"/>
              </a:ext>
              <a:ext uri="{C183D7F6-B498-43B3-948B-1728B52AA6E4}">
                <adec:decorative xmlns:adec="http://schemas.microsoft.com/office/drawing/2017/decorative" val="1"/>
              </a:ext>
            </a:extLst>
          </p:cNvPr>
          <p:cNvSpPr txBox="1"/>
          <p:nvPr/>
        </p:nvSpPr>
        <p:spPr>
          <a:xfrm>
            <a:off x="5470853" y="1264871"/>
            <a:ext cx="6272144" cy="459990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8E729B6-282A-8F82-F204-724EC149AAED}"/>
              </a:ext>
            </a:extLst>
          </p:cNvPr>
          <p:cNvSpPr txBox="1">
            <a:spLocks/>
          </p:cNvSpPr>
          <p:nvPr/>
        </p:nvSpPr>
        <p:spPr>
          <a:xfrm>
            <a:off x="524540" y="1119889"/>
            <a:ext cx="4592892"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Notebooks can now ground on public web URLs alongside internal references, mixing Microsoft 365 content with external web pages in a single conversation.</a:t>
            </a:r>
          </a:p>
          <a:p>
            <a:pPr marL="0" indent="0">
              <a:buNone/>
            </a:pPr>
            <a:endParaRPr lang="en-US" sz="1600" dirty="0"/>
          </a:p>
          <a:p>
            <a:r>
              <a:rPr lang="en-US" sz="1600" b="1" dirty="0"/>
              <a:t>Public web grounding:</a:t>
            </a:r>
            <a:r>
              <a:rPr lang="en-US" sz="1600" dirty="0"/>
              <a:t> Add an article, partner page or product specification by URL and Copilot will use it for answers.</a:t>
            </a:r>
          </a:p>
          <a:p>
            <a:endParaRPr lang="en-US" sz="1600" dirty="0"/>
          </a:p>
          <a:p>
            <a:r>
              <a:rPr lang="en-US" sz="1600" b="1" dirty="0"/>
              <a:t>Combine internal SharePoint, OneNote and email signals: </a:t>
            </a:r>
            <a:r>
              <a:rPr lang="en-US" sz="1600" dirty="0"/>
              <a:t>with public web sources for richer competitive and market analysis.</a:t>
            </a:r>
          </a:p>
          <a:p>
            <a:endParaRPr lang="en-US" sz="1600" dirty="0"/>
          </a:p>
          <a:p>
            <a:r>
              <a:rPr lang="en-US" sz="1600" b="1" dirty="0"/>
              <a:t>Frontier scope:</a:t>
            </a:r>
            <a:r>
              <a:rPr lang="en-US" sz="1600" dirty="0"/>
              <a:t> Public preview within the Microsoft 365 Copilot Frontier program; expect refinement of citation handling and refresh behavior.</a:t>
            </a:r>
          </a:p>
        </p:txBody>
      </p:sp>
      <p:sp>
        <p:nvSpPr>
          <p:cNvPr id="19" name="TextBox 18">
            <a:extLst>
              <a:ext uri="{FF2B5EF4-FFF2-40B4-BE49-F238E27FC236}">
                <a16:creationId xmlns:a16="http://schemas.microsoft.com/office/drawing/2014/main" id="{69052BE8-2F40-369F-3934-139EC9079AC1}"/>
              </a:ext>
            </a:extLst>
          </p:cNvPr>
          <p:cNvSpPr txBox="1"/>
          <p:nvPr/>
        </p:nvSpPr>
        <p:spPr>
          <a:xfrm>
            <a:off x="5932192" y="1070972"/>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GB" sz="1600" dirty="0">
                <a:solidFill>
                  <a:srgbClr val="FFFFFF"/>
                </a:solidFill>
                <a:latin typeface="Segoe UI Semibold" panose="020B0502040204020203" pitchFamily="34" charset="0"/>
                <a:cs typeface="Segoe UI Semibold" panose="020B0502040204020203" pitchFamily="34" charset="0"/>
              </a:rPr>
              <a:t>External web links as references in Copilot Notebooks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Conceptual images showing a high level overview of how Microsoft 365 Copilot Notebooks works">
            <a:extLst>
              <a:ext uri="{FF2B5EF4-FFF2-40B4-BE49-F238E27FC236}">
                <a16:creationId xmlns:a16="http://schemas.microsoft.com/office/drawing/2014/main" id="{38D56FC6-4650-E69F-B9D8-81CFCB2AEE2F}"/>
              </a:ext>
            </a:extLst>
          </p:cNvPr>
          <p:cNvPicPr>
            <a:picLocks noChangeAspect="1"/>
          </p:cNvPicPr>
          <p:nvPr/>
        </p:nvPicPr>
        <p:blipFill>
          <a:blip r:embed="rId3"/>
          <a:stretch>
            <a:fillRect/>
          </a:stretch>
        </p:blipFill>
        <p:spPr>
          <a:xfrm>
            <a:off x="5932192" y="1902148"/>
            <a:ext cx="5453043" cy="3053704"/>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652031E8-4175-113B-D046-28F80D2E8970}"/>
              </a:ext>
            </a:extLst>
          </p:cNvPr>
          <p:cNvSpPr txBox="1"/>
          <p:nvPr/>
        </p:nvSpPr>
        <p:spPr>
          <a:xfrm>
            <a:off x="5993679" y="5399229"/>
            <a:ext cx="5191617" cy="307777"/>
          </a:xfrm>
          <a:prstGeom prst="rect">
            <a:avLst/>
          </a:prstGeom>
          <a:noFill/>
        </p:spPr>
        <p:txBody>
          <a:bodyPr wrap="square">
            <a:spAutoFit/>
          </a:bodyPr>
          <a:lstStyle/>
          <a:p>
            <a:pPr algn="ctr"/>
            <a:r>
              <a:rPr lang="en-US" sz="1400" dirty="0"/>
              <a:t>This feature is</a:t>
            </a:r>
            <a:r>
              <a:rPr lang="en-US" sz="1400" dirty="0">
                <a:solidFill>
                  <a:srgbClr val="C440CC"/>
                </a:solidFill>
              </a:rPr>
              <a:t>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rolling out in May</a:t>
            </a:r>
            <a:r>
              <a:rPr lang="en-US" sz="1400" dirty="0">
                <a:solidFill>
                  <a:schemeClr val="accent1">
                    <a:lumMod val="75000"/>
                  </a:schemeClr>
                </a:solidFill>
              </a:rPr>
              <a:t>.</a:t>
            </a:r>
            <a:endParaRPr lang="en-US" sz="800" i="1" noProof="0" dirty="0">
              <a:solidFill>
                <a:schemeClr val="accent1">
                  <a:lumMod val="75000"/>
                </a:schemeClr>
              </a:solidFill>
            </a:endParaRPr>
          </a:p>
        </p:txBody>
      </p:sp>
      <p:sp>
        <p:nvSpPr>
          <p:cNvPr id="6" name="TextBox 5">
            <a:extLst>
              <a:ext uri="{FF2B5EF4-FFF2-40B4-BE49-F238E27FC236}">
                <a16:creationId xmlns:a16="http://schemas.microsoft.com/office/drawing/2014/main" id="{E8E33214-0AD2-705D-F456-8BD764117DB0}"/>
              </a:ext>
            </a:extLst>
          </p:cNvPr>
          <p:cNvSpPr txBox="1"/>
          <p:nvPr/>
        </p:nvSpPr>
        <p:spPr>
          <a:xfrm>
            <a:off x="11185296" y="6235950"/>
            <a:ext cx="1646582" cy="497555"/>
          </a:xfrm>
          <a:prstGeom prst="rect">
            <a:avLst/>
          </a:prstGeom>
          <a:noFill/>
        </p:spPr>
        <p:txBody>
          <a:bodyPr wrap="square" numCol="2">
            <a:noAutofit/>
          </a:bodyPr>
          <a:lstStyle/>
          <a:p>
            <a:pPr algn="l">
              <a:spcAft>
                <a:spcPts val="1800"/>
              </a:spcAft>
              <a:buNone/>
            </a:pPr>
            <a:r>
              <a:rPr lang="en-US" sz="1050" b="0" i="0" dirty="0">
                <a:solidFill>
                  <a:srgbClr val="323130"/>
                </a:solidFill>
                <a:effectLst/>
                <a:latin typeface="Segoe UI" panose="020B0502040204020203" pitchFamily="34" charset="0"/>
              </a:rPr>
              <a:t>Message ID </a:t>
            </a:r>
            <a:br>
              <a:rPr lang="en-US" sz="1050" b="0" i="0" dirty="0">
                <a:solidFill>
                  <a:srgbClr val="323130"/>
                </a:solidFill>
                <a:effectLst/>
                <a:latin typeface="Segoe UI" panose="020B0502040204020203" pitchFamily="34" charset="0"/>
              </a:rPr>
            </a:br>
            <a:r>
              <a:rPr lang="en-US" sz="1050" b="0" i="0" dirty="0">
                <a:solidFill>
                  <a:srgbClr val="323130"/>
                </a:solidFill>
                <a:effectLst/>
                <a:latin typeface="Segoe UI" panose="020B0502040204020203" pitchFamily="34" charset="0"/>
              </a:rPr>
              <a:t>MC1254552</a:t>
            </a:r>
          </a:p>
        </p:txBody>
      </p:sp>
    </p:spTree>
    <p:extLst>
      <p:ext uri="{BB962C8B-B14F-4D97-AF65-F5344CB8AC3E}">
        <p14:creationId xmlns:p14="http://schemas.microsoft.com/office/powerpoint/2010/main" val="2941055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26EA0-56B8-E5A1-31DF-A556F7D23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95B76-B176-0D15-64FF-AAF5648DA6C4}"/>
              </a:ext>
            </a:extLst>
          </p:cNvPr>
          <p:cNvSpPr>
            <a:spLocks noGrp="1"/>
          </p:cNvSpPr>
          <p:nvPr>
            <p:ph type="title"/>
          </p:nvPr>
        </p:nvSpPr>
        <p:spPr>
          <a:xfrm>
            <a:off x="578783" y="505895"/>
            <a:ext cx="10363195"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Copilot Notebooks - </a:t>
            </a:r>
            <a:r>
              <a:rPr lang="en-GB" sz="2800" b="1" i="1" noProof="0" dirty="0">
                <a:gradFill>
                  <a:gsLst>
                    <a:gs pos="971">
                      <a:srgbClr val="2897CE"/>
                    </a:gs>
                    <a:gs pos="100000">
                      <a:srgbClr val="8678D6"/>
                    </a:gs>
                  </a:gsLst>
                  <a:lin ang="2700000" scaled="0"/>
                </a:gradFill>
                <a:latin typeface="Segoe UI Semibold"/>
                <a:cs typeface="Segoe UI Semibold"/>
              </a:rPr>
              <a:t>Generate PowerPoint presentations</a:t>
            </a:r>
            <a:endParaRPr lang="en-US" sz="2800" b="1" i="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312F2795-5E06-A63A-7156-2EEA327BC485}"/>
              </a:ext>
              <a:ext uri="{C183D7F6-B498-43B3-948B-1728B52AA6E4}">
                <adec:decorative xmlns:adec="http://schemas.microsoft.com/office/drawing/2017/decorative" val="1"/>
              </a:ext>
            </a:extLst>
          </p:cNvPr>
          <p:cNvSpPr txBox="1"/>
          <p:nvPr/>
        </p:nvSpPr>
        <p:spPr>
          <a:xfrm>
            <a:off x="5301465" y="1514023"/>
            <a:ext cx="6420984" cy="4592309"/>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2AC890C2-391B-E9C5-6148-17EDB24B57BA}"/>
              </a:ext>
            </a:extLst>
          </p:cNvPr>
          <p:cNvSpPr txBox="1">
            <a:spLocks/>
          </p:cNvSpPr>
          <p:nvPr/>
        </p:nvSpPr>
        <p:spPr>
          <a:xfrm>
            <a:off x="477550" y="1119889"/>
            <a:ext cx="432771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Notebooks can now generate a full PowerPoint deck grounded in the notebook's references, turning research into a draft presentation in one step.</a:t>
            </a:r>
          </a:p>
          <a:p>
            <a:pPr marL="0" indent="0">
              <a:buNone/>
            </a:pPr>
            <a:endParaRPr lang="en-US" sz="1600" dirty="0"/>
          </a:p>
          <a:p>
            <a:r>
              <a:rPr lang="en-US" sz="1600" b="1" dirty="0"/>
              <a:t>One-click deck:</a:t>
            </a:r>
            <a:r>
              <a:rPr lang="en-US" sz="1600" dirty="0"/>
              <a:t> Ask Copilot to "make a presentation" and it produces a structured PowerPoint file using the notebook's references as source material.</a:t>
            </a:r>
          </a:p>
          <a:p>
            <a:endParaRPr lang="en-US" sz="1600" dirty="0"/>
          </a:p>
          <a:p>
            <a:r>
              <a:rPr lang="en-US" sz="1600" b="1" dirty="0"/>
              <a:t>Grounded slides:</a:t>
            </a:r>
            <a:r>
              <a:rPr lang="en-US" sz="1600" dirty="0"/>
              <a:t> Each slide draws on the documents and links the user has added, so content is traceable rather than generic.</a:t>
            </a:r>
          </a:p>
          <a:p>
            <a:endParaRPr lang="en-US" sz="1600" dirty="0"/>
          </a:p>
          <a:p>
            <a:r>
              <a:rPr lang="en-US" sz="1600" b="1" dirty="0"/>
              <a:t>Frontier:</a:t>
            </a:r>
            <a:r>
              <a:rPr lang="en-US" sz="1600" dirty="0"/>
              <a:t> Frontier preview — layout, branding and citation behavior will continue to mature.</a:t>
            </a:r>
          </a:p>
        </p:txBody>
      </p:sp>
      <p:sp>
        <p:nvSpPr>
          <p:cNvPr id="19" name="TextBox 18">
            <a:extLst>
              <a:ext uri="{FF2B5EF4-FFF2-40B4-BE49-F238E27FC236}">
                <a16:creationId xmlns:a16="http://schemas.microsoft.com/office/drawing/2014/main" id="{93811C3C-45EC-0CF5-3E77-A83077028B9D}"/>
              </a:ext>
            </a:extLst>
          </p:cNvPr>
          <p:cNvSpPr txBox="1"/>
          <p:nvPr/>
        </p:nvSpPr>
        <p:spPr>
          <a:xfrm>
            <a:off x="5700334" y="1343207"/>
            <a:ext cx="5711928"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Generate PowerPoint presentations in Copilot Notebooks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PowerPoint agent in Notebook generates a slide deck complete with charts, graphs, and slide design on Contoso Marketing Strategy.">
            <a:extLst>
              <a:ext uri="{FF2B5EF4-FFF2-40B4-BE49-F238E27FC236}">
                <a16:creationId xmlns:a16="http://schemas.microsoft.com/office/drawing/2014/main" id="{939097F2-02F9-CAE0-81E4-A01FE8885E6B}"/>
              </a:ext>
            </a:extLst>
          </p:cNvPr>
          <p:cNvPicPr>
            <a:picLocks noChangeAspect="1"/>
          </p:cNvPicPr>
          <p:nvPr/>
        </p:nvPicPr>
        <p:blipFill>
          <a:blip r:embed="rId3"/>
          <a:stretch>
            <a:fillRect/>
          </a:stretch>
        </p:blipFill>
        <p:spPr>
          <a:xfrm>
            <a:off x="5567635" y="2074955"/>
            <a:ext cx="5888643" cy="3470443"/>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0076B0DF-BE33-0B33-9333-A85C901B546F}"/>
              </a:ext>
            </a:extLst>
          </p:cNvPr>
          <p:cNvSpPr txBox="1"/>
          <p:nvPr/>
        </p:nvSpPr>
        <p:spPr>
          <a:xfrm>
            <a:off x="5911643" y="5571266"/>
            <a:ext cx="5314600" cy="307777"/>
          </a:xfrm>
          <a:prstGeom prst="rect">
            <a:avLst/>
          </a:prstGeom>
          <a:noFill/>
        </p:spPr>
        <p:txBody>
          <a:bodyPr wrap="square">
            <a:spAutoFit/>
          </a:bodyPr>
          <a:lstStyle/>
          <a:p>
            <a:pPr algn="ctr"/>
            <a:r>
              <a:rPr lang="en-US" sz="1400" dirty="0"/>
              <a:t>This feature is</a:t>
            </a:r>
            <a:r>
              <a:rPr lang="en-US" sz="1400" dirty="0">
                <a:solidFill>
                  <a:srgbClr val="C440CC"/>
                </a:solidFill>
              </a:rPr>
              <a:t>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rolling out in May</a:t>
            </a:r>
            <a:r>
              <a:rPr lang="en-US" sz="1400" dirty="0">
                <a:solidFill>
                  <a:schemeClr val="accent1">
                    <a:lumMod val="75000"/>
                  </a:schemeClr>
                </a:solidFill>
              </a:rPr>
              <a:t>.</a:t>
            </a:r>
            <a:endParaRPr lang="en-GB" sz="800" dirty="0">
              <a:solidFill>
                <a:schemeClr val="accent1">
                  <a:lumMod val="75000"/>
                </a:schemeClr>
              </a:solidFill>
            </a:endParaRPr>
          </a:p>
        </p:txBody>
      </p:sp>
      <p:sp>
        <p:nvSpPr>
          <p:cNvPr id="6" name="TextBox 5">
            <a:extLst>
              <a:ext uri="{FF2B5EF4-FFF2-40B4-BE49-F238E27FC236}">
                <a16:creationId xmlns:a16="http://schemas.microsoft.com/office/drawing/2014/main" id="{F262F68F-F046-4DBB-9096-6B2A9847EE14}"/>
              </a:ext>
            </a:extLst>
          </p:cNvPr>
          <p:cNvSpPr txBox="1"/>
          <p:nvPr/>
        </p:nvSpPr>
        <p:spPr>
          <a:xfrm>
            <a:off x="11226243" y="6237579"/>
            <a:ext cx="1646582" cy="497555"/>
          </a:xfrm>
          <a:prstGeom prst="rect">
            <a:avLst/>
          </a:prstGeom>
          <a:noFill/>
        </p:spPr>
        <p:txBody>
          <a:bodyPr wrap="square" numCol="2">
            <a:noAutofit/>
          </a:bodyPr>
          <a:lstStyle/>
          <a:p>
            <a:pPr algn="l">
              <a:spcAft>
                <a:spcPts val="1800"/>
              </a:spcAft>
              <a:buNone/>
            </a:pPr>
            <a:r>
              <a:rPr lang="en-US" sz="1050" b="0" i="0" dirty="0">
                <a:solidFill>
                  <a:srgbClr val="323130"/>
                </a:solidFill>
                <a:effectLst/>
                <a:latin typeface="Segoe UI" panose="020B0502040204020203" pitchFamily="34" charset="0"/>
              </a:rPr>
              <a:t>Message ID </a:t>
            </a:r>
            <a:br>
              <a:rPr lang="en-US" sz="1050" b="0" i="0" dirty="0">
                <a:solidFill>
                  <a:srgbClr val="323130"/>
                </a:solidFill>
                <a:effectLst/>
                <a:latin typeface="Segoe UI" panose="020B0502040204020203" pitchFamily="34" charset="0"/>
              </a:rPr>
            </a:br>
            <a:r>
              <a:rPr lang="en-US" sz="1050" b="0" i="0" dirty="0">
                <a:solidFill>
                  <a:srgbClr val="323130"/>
                </a:solidFill>
                <a:effectLst/>
                <a:latin typeface="Segoe UI" panose="020B0502040204020203" pitchFamily="34" charset="0"/>
              </a:rPr>
              <a:t>MC1254552</a:t>
            </a:r>
          </a:p>
        </p:txBody>
      </p:sp>
    </p:spTree>
    <p:extLst>
      <p:ext uri="{BB962C8B-B14F-4D97-AF65-F5344CB8AC3E}">
        <p14:creationId xmlns:p14="http://schemas.microsoft.com/office/powerpoint/2010/main" val="2340365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8AF51-6D39-B1AD-14EB-70793CA0D5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FF0AB1-176F-37C3-AB55-ADB56A3DD01C}"/>
              </a:ext>
            </a:extLst>
          </p:cNvPr>
          <p:cNvSpPr>
            <a:spLocks noGrp="1"/>
          </p:cNvSpPr>
          <p:nvPr>
            <p:ph type="title"/>
          </p:nvPr>
        </p:nvSpPr>
        <p:spPr>
          <a:xfrm>
            <a:off x="578783" y="505895"/>
            <a:ext cx="10899343"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Copilot Notebooks - </a:t>
            </a:r>
            <a:r>
              <a:rPr lang="en-GB" b="1" i="1" dirty="0">
                <a:gradFill>
                  <a:gsLst>
                    <a:gs pos="971">
                      <a:srgbClr val="2897CE"/>
                    </a:gs>
                    <a:gs pos="100000">
                      <a:srgbClr val="8678D6"/>
                    </a:gs>
                  </a:gsLst>
                  <a:lin ang="2700000" scaled="0"/>
                </a:gradFill>
                <a:latin typeface="Segoe UI Semibold"/>
                <a:cs typeface="Segoe UI Semibold"/>
              </a:rPr>
              <a:t>generate Word documents</a:t>
            </a:r>
            <a:endParaRPr lang="en-US" sz="2800" b="1" i="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14FECB85-3C9C-D8F2-52FB-FA983A025D43}"/>
              </a:ext>
              <a:ext uri="{C183D7F6-B498-43B3-948B-1728B52AA6E4}">
                <adec:decorative xmlns:adec="http://schemas.microsoft.com/office/drawing/2017/decorative" val="1"/>
              </a:ext>
            </a:extLst>
          </p:cNvPr>
          <p:cNvSpPr txBox="1"/>
          <p:nvPr/>
        </p:nvSpPr>
        <p:spPr>
          <a:xfrm>
            <a:off x="4924926" y="1383136"/>
            <a:ext cx="7029774" cy="480270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219324D-AD79-FACB-AC6F-9139584AA742}"/>
              </a:ext>
            </a:extLst>
          </p:cNvPr>
          <p:cNvSpPr txBox="1">
            <a:spLocks/>
          </p:cNvSpPr>
          <p:nvPr/>
        </p:nvSpPr>
        <p:spPr>
          <a:xfrm>
            <a:off x="578783" y="1194846"/>
            <a:ext cx="4036031"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Notebooks now generate a structured Word document from the notebook's references — useful for briefs, reports and structured write-ups.</a:t>
            </a:r>
          </a:p>
          <a:p>
            <a:pPr marL="0" indent="0">
              <a:buNone/>
            </a:pPr>
            <a:endParaRPr lang="en-US" sz="1600" dirty="0"/>
          </a:p>
          <a:p>
            <a:r>
              <a:rPr lang="en-US" sz="1600" b="1" dirty="0"/>
              <a:t>Structured drafts:</a:t>
            </a:r>
            <a:r>
              <a:rPr lang="en-US" sz="1600" dirty="0"/>
              <a:t> Copilot organizes the output with headings, sections and citations drawn from the notebook references.</a:t>
            </a:r>
          </a:p>
          <a:p>
            <a:endParaRPr lang="en-US" sz="1600" dirty="0"/>
          </a:p>
          <a:p>
            <a:r>
              <a:rPr lang="en-US" sz="1600" b="1" dirty="0"/>
              <a:t>Editable in Word:</a:t>
            </a:r>
            <a:r>
              <a:rPr lang="en-US" sz="1600" dirty="0"/>
              <a:t> The result lands as a regular .docx file that users can refine in Word with full Copilot support.</a:t>
            </a:r>
          </a:p>
          <a:p>
            <a:endParaRPr lang="en-US" sz="1600" dirty="0"/>
          </a:p>
          <a:p>
            <a:r>
              <a:rPr lang="en-US" sz="1600" b="1" dirty="0"/>
              <a:t>Frontier:</a:t>
            </a:r>
            <a:r>
              <a:rPr lang="en-US" sz="1600" dirty="0"/>
              <a:t> Frontier preview — formatting fidelity and citation density will improve through the preview.</a:t>
            </a:r>
          </a:p>
        </p:txBody>
      </p:sp>
      <p:sp>
        <p:nvSpPr>
          <p:cNvPr id="19" name="TextBox 18">
            <a:extLst>
              <a:ext uri="{FF2B5EF4-FFF2-40B4-BE49-F238E27FC236}">
                <a16:creationId xmlns:a16="http://schemas.microsoft.com/office/drawing/2014/main" id="{A377B3C8-E53A-B69B-362C-BF6A5072E82B}"/>
              </a:ext>
            </a:extLst>
          </p:cNvPr>
          <p:cNvSpPr txBox="1"/>
          <p:nvPr/>
        </p:nvSpPr>
        <p:spPr>
          <a:xfrm>
            <a:off x="5775208" y="1160388"/>
            <a:ext cx="5329209" cy="44549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GB" sz="1600" dirty="0">
                <a:solidFill>
                  <a:srgbClr val="FFFFFF"/>
                </a:solidFill>
                <a:latin typeface="Segoe UI Semibold" panose="020B0502040204020203" pitchFamily="34" charset="0"/>
                <a:cs typeface="Segoe UI Semibold" panose="020B0502040204020203" pitchFamily="34" charset="0"/>
              </a:rPr>
              <a:t>Generate Word documents in Copilot Notebooks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Shows the “Quick create” button in Notebooks with a dropdown menu to create an audio overview, mind map, study guide, document, presentation, or worksheet.">
            <a:extLst>
              <a:ext uri="{FF2B5EF4-FFF2-40B4-BE49-F238E27FC236}">
                <a16:creationId xmlns:a16="http://schemas.microsoft.com/office/drawing/2014/main" id="{1484DAF1-6C19-F52A-14C7-0A3F8748C2B8}"/>
              </a:ext>
            </a:extLst>
          </p:cNvPr>
          <p:cNvPicPr>
            <a:picLocks noChangeAspect="1"/>
          </p:cNvPicPr>
          <p:nvPr/>
        </p:nvPicPr>
        <p:blipFill>
          <a:blip r:embed="rId3"/>
          <a:stretch>
            <a:fillRect/>
          </a:stretch>
        </p:blipFill>
        <p:spPr>
          <a:xfrm>
            <a:off x="5455780" y="1993477"/>
            <a:ext cx="6328178" cy="3559996"/>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64F1F15D-CE79-0245-02C7-F0D707F60BAB}"/>
              </a:ext>
            </a:extLst>
          </p:cNvPr>
          <p:cNvSpPr txBox="1"/>
          <p:nvPr/>
        </p:nvSpPr>
        <p:spPr>
          <a:xfrm>
            <a:off x="6232159" y="5697612"/>
            <a:ext cx="5062825" cy="307777"/>
          </a:xfrm>
          <a:prstGeom prst="rect">
            <a:avLst/>
          </a:prstGeom>
          <a:noFill/>
        </p:spPr>
        <p:txBody>
          <a:bodyPr wrap="square">
            <a:spAutoFit/>
          </a:bodyPr>
          <a:lstStyle/>
          <a:p>
            <a:pPr algn="ctr"/>
            <a:r>
              <a:rPr lang="en-US" sz="1400" dirty="0"/>
              <a:t>This feature is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rolling out in May</a:t>
            </a:r>
            <a:r>
              <a:rPr lang="en-US" sz="1400" dirty="0">
                <a:solidFill>
                  <a:schemeClr val="accent1">
                    <a:lumMod val="75000"/>
                  </a:schemeClr>
                </a:solidFill>
              </a:rPr>
              <a:t>.</a:t>
            </a:r>
            <a:endParaRPr lang="en-US" sz="1100" i="1" dirty="0">
              <a:solidFill>
                <a:schemeClr val="accent1">
                  <a:lumMod val="75000"/>
                </a:schemeClr>
              </a:solidFill>
            </a:endParaRPr>
          </a:p>
        </p:txBody>
      </p:sp>
      <p:sp>
        <p:nvSpPr>
          <p:cNvPr id="6" name="TextBox 5">
            <a:extLst>
              <a:ext uri="{FF2B5EF4-FFF2-40B4-BE49-F238E27FC236}">
                <a16:creationId xmlns:a16="http://schemas.microsoft.com/office/drawing/2014/main" id="{C0429FA0-4DCF-40CE-C943-D4FD0FB6F80E}"/>
              </a:ext>
            </a:extLst>
          </p:cNvPr>
          <p:cNvSpPr txBox="1"/>
          <p:nvPr/>
        </p:nvSpPr>
        <p:spPr>
          <a:xfrm>
            <a:off x="11294984" y="6253252"/>
            <a:ext cx="1646582" cy="497555"/>
          </a:xfrm>
          <a:prstGeom prst="rect">
            <a:avLst/>
          </a:prstGeom>
          <a:noFill/>
        </p:spPr>
        <p:txBody>
          <a:bodyPr wrap="square" numCol="2">
            <a:noAutofit/>
          </a:bodyPr>
          <a:lstStyle/>
          <a:p>
            <a:pPr algn="l">
              <a:spcAft>
                <a:spcPts val="1800"/>
              </a:spcAft>
              <a:buNone/>
            </a:pPr>
            <a:r>
              <a:rPr lang="en-US" sz="1050" b="0" i="0" dirty="0">
                <a:solidFill>
                  <a:srgbClr val="323130"/>
                </a:solidFill>
                <a:effectLst/>
                <a:latin typeface="Segoe UI" panose="020B0502040204020203" pitchFamily="34" charset="0"/>
              </a:rPr>
              <a:t>Message ID </a:t>
            </a:r>
            <a:br>
              <a:rPr lang="en-US" sz="1050" b="0" i="0" dirty="0">
                <a:solidFill>
                  <a:srgbClr val="323130"/>
                </a:solidFill>
                <a:effectLst/>
                <a:latin typeface="Segoe UI" panose="020B0502040204020203" pitchFamily="34" charset="0"/>
              </a:rPr>
            </a:br>
            <a:r>
              <a:rPr lang="en-US" sz="1050" b="0" i="0" dirty="0">
                <a:solidFill>
                  <a:srgbClr val="323130"/>
                </a:solidFill>
                <a:effectLst/>
                <a:latin typeface="Segoe UI" panose="020B0502040204020203" pitchFamily="34" charset="0"/>
              </a:rPr>
              <a:t>MC1254552</a:t>
            </a:r>
          </a:p>
        </p:txBody>
      </p:sp>
    </p:spTree>
    <p:extLst>
      <p:ext uri="{BB962C8B-B14F-4D97-AF65-F5344CB8AC3E}">
        <p14:creationId xmlns:p14="http://schemas.microsoft.com/office/powerpoint/2010/main" val="300670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09003-66E3-2CC5-6093-B5F8C58D98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55CE5A-DE34-A159-3446-E314E92A24FA}"/>
              </a:ext>
            </a:extLst>
          </p:cNvPr>
          <p:cNvSpPr>
            <a:spLocks noGrp="1"/>
          </p:cNvSpPr>
          <p:nvPr>
            <p:ph type="title"/>
          </p:nvPr>
        </p:nvSpPr>
        <p:spPr>
          <a:xfrm>
            <a:off x="555319" y="459612"/>
            <a:ext cx="11395901"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Copilot Notebooks - </a:t>
            </a:r>
            <a:r>
              <a:rPr lang="en-GB" b="1" i="1" noProof="0" dirty="0">
                <a:gradFill>
                  <a:gsLst>
                    <a:gs pos="971">
                      <a:srgbClr val="2897CE"/>
                    </a:gs>
                    <a:gs pos="100000">
                      <a:srgbClr val="8678D6"/>
                    </a:gs>
                  </a:gsLst>
                  <a:lin ang="2700000" scaled="0"/>
                </a:gradFill>
                <a:latin typeface="Segoe UI Semibold"/>
                <a:cs typeface="Segoe UI Semibold"/>
              </a:rPr>
              <a:t>mind maps</a:t>
            </a:r>
            <a:endParaRPr lang="en-US" b="1" i="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3CC2C9AA-05D1-2DEB-CC3C-669780E862F3}"/>
              </a:ext>
              <a:ext uri="{C183D7F6-B498-43B3-948B-1728B52AA6E4}">
                <adec:decorative xmlns:adec="http://schemas.microsoft.com/office/drawing/2017/decorative" val="1"/>
              </a:ext>
            </a:extLst>
          </p:cNvPr>
          <p:cNvSpPr txBox="1"/>
          <p:nvPr/>
        </p:nvSpPr>
        <p:spPr>
          <a:xfrm>
            <a:off x="5053261" y="1411982"/>
            <a:ext cx="6897959" cy="4700059"/>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E889CA5-A2CC-96DE-1328-04B2125B00D3}"/>
              </a:ext>
            </a:extLst>
          </p:cNvPr>
          <p:cNvSpPr txBox="1">
            <a:spLocks/>
          </p:cNvSpPr>
          <p:nvPr/>
        </p:nvSpPr>
        <p:spPr>
          <a:xfrm>
            <a:off x="499720" y="1041309"/>
            <a:ext cx="4141099"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Notebooks can now produce an interactive mind map of the topics and relationships in the notebook's references — useful for early-stage exploration.</a:t>
            </a:r>
          </a:p>
          <a:p>
            <a:endParaRPr lang="en-US" sz="1600" dirty="0"/>
          </a:p>
          <a:p>
            <a:r>
              <a:rPr lang="en-US" sz="1600" b="1" dirty="0"/>
              <a:t>Visual exploration:</a:t>
            </a:r>
            <a:r>
              <a:rPr lang="en-US" sz="1600" dirty="0"/>
              <a:t> Copilot generates a hierarchical mind map of themes, entities and relationships from the references.</a:t>
            </a:r>
          </a:p>
          <a:p>
            <a:endParaRPr lang="en-US" sz="1600" dirty="0"/>
          </a:p>
          <a:p>
            <a:r>
              <a:rPr lang="en-US" sz="1600" b="1" dirty="0"/>
              <a:t>Useful for kick-offs:</a:t>
            </a:r>
            <a:r>
              <a:rPr lang="en-US" sz="1600" dirty="0"/>
              <a:t> Ideal when starting a new project or researching an unfamiliar topic where structure is not yet clear.</a:t>
            </a:r>
          </a:p>
          <a:p>
            <a:endParaRPr lang="en-US" sz="1600" dirty="0"/>
          </a:p>
          <a:p>
            <a:r>
              <a:rPr lang="en-US" sz="1600" b="1" dirty="0"/>
              <a:t>Frontier:</a:t>
            </a:r>
            <a:r>
              <a:rPr lang="en-US" sz="1600" dirty="0"/>
              <a:t> Frontier preview — interactivity, export and refresh behavior will evolve.</a:t>
            </a:r>
          </a:p>
        </p:txBody>
      </p:sp>
      <p:sp>
        <p:nvSpPr>
          <p:cNvPr id="19" name="TextBox 18">
            <a:extLst>
              <a:ext uri="{FF2B5EF4-FFF2-40B4-BE49-F238E27FC236}">
                <a16:creationId xmlns:a16="http://schemas.microsoft.com/office/drawing/2014/main" id="{B56D03AD-CBBB-EAB8-DDE4-9FD2AE5CCC0A}"/>
              </a:ext>
            </a:extLst>
          </p:cNvPr>
          <p:cNvSpPr txBox="1"/>
          <p:nvPr/>
        </p:nvSpPr>
        <p:spPr>
          <a:xfrm>
            <a:off x="5974220" y="1211932"/>
            <a:ext cx="5185601"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Mind maps in Copilot Notebooks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Shows a mind map in Notebooks of a three-phased launch strategy, with arrows and nodes showing concepts of press releases for the pre-launch phase.">
            <a:extLst>
              <a:ext uri="{FF2B5EF4-FFF2-40B4-BE49-F238E27FC236}">
                <a16:creationId xmlns:a16="http://schemas.microsoft.com/office/drawing/2014/main" id="{9163FB1C-B92E-4365-FBD8-D879C471BDF5}"/>
              </a:ext>
            </a:extLst>
          </p:cNvPr>
          <p:cNvPicPr>
            <a:picLocks noChangeAspect="1"/>
          </p:cNvPicPr>
          <p:nvPr/>
        </p:nvPicPr>
        <p:blipFill>
          <a:blip r:embed="rId3"/>
          <a:stretch>
            <a:fillRect/>
          </a:stretch>
        </p:blipFill>
        <p:spPr>
          <a:xfrm>
            <a:off x="5465702" y="1970440"/>
            <a:ext cx="6073076" cy="3578125"/>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D06B370-BD7B-C237-3335-F9D6204DE21A}"/>
              </a:ext>
            </a:extLst>
          </p:cNvPr>
          <p:cNvSpPr txBox="1"/>
          <p:nvPr/>
        </p:nvSpPr>
        <p:spPr>
          <a:xfrm>
            <a:off x="6952143" y="5648590"/>
            <a:ext cx="3229754" cy="307777"/>
          </a:xfrm>
          <a:prstGeom prst="rect">
            <a:avLst/>
          </a:prstGeom>
          <a:noFill/>
        </p:spPr>
        <p:txBody>
          <a:bodyPr wrap="square">
            <a:spAutoFit/>
          </a:bodyPr>
          <a:lstStyle/>
          <a:p>
            <a:pPr algn="ctr"/>
            <a:r>
              <a:rPr lang="en-US" sz="1400" dirty="0"/>
              <a:t> This feature is</a:t>
            </a:r>
            <a:r>
              <a:rPr lang="en-US" sz="1400" dirty="0">
                <a:solidFill>
                  <a:schemeClr val="accent1">
                    <a:lumMod val="75000"/>
                  </a:schemeClr>
                </a:solidFill>
              </a:rPr>
              <a:t>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rolling out in May</a:t>
            </a:r>
            <a:r>
              <a:rPr lang="en-US" sz="1400" dirty="0">
                <a:solidFill>
                  <a:schemeClr val="accent1">
                    <a:lumMod val="75000"/>
                  </a:schemeClr>
                </a:solidFill>
              </a:rPr>
              <a:t>.</a:t>
            </a:r>
            <a:endParaRPr lang="en-US" sz="800" noProof="0" dirty="0">
              <a:solidFill>
                <a:schemeClr val="accent1">
                  <a:lumMod val="75000"/>
                </a:schemeClr>
              </a:solidFill>
            </a:endParaRPr>
          </a:p>
        </p:txBody>
      </p:sp>
      <p:sp>
        <p:nvSpPr>
          <p:cNvPr id="7" name="TextBox 6">
            <a:extLst>
              <a:ext uri="{FF2B5EF4-FFF2-40B4-BE49-F238E27FC236}">
                <a16:creationId xmlns:a16="http://schemas.microsoft.com/office/drawing/2014/main" id="{1C823885-DCC1-7074-6D66-AEFCE9BADEEC}"/>
              </a:ext>
            </a:extLst>
          </p:cNvPr>
          <p:cNvSpPr txBox="1"/>
          <p:nvPr/>
        </p:nvSpPr>
        <p:spPr>
          <a:xfrm>
            <a:off x="11159821" y="6234457"/>
            <a:ext cx="1646582" cy="497555"/>
          </a:xfrm>
          <a:prstGeom prst="rect">
            <a:avLst/>
          </a:prstGeom>
          <a:noFill/>
        </p:spPr>
        <p:txBody>
          <a:bodyPr wrap="square" numCol="2">
            <a:noAutofit/>
          </a:bodyPr>
          <a:lstStyle/>
          <a:p>
            <a:pPr algn="l">
              <a:spcAft>
                <a:spcPts val="1800"/>
              </a:spcAft>
              <a:buNone/>
            </a:pPr>
            <a:r>
              <a:rPr lang="en-US" sz="1050" b="0" i="0" dirty="0">
                <a:solidFill>
                  <a:srgbClr val="323130"/>
                </a:solidFill>
                <a:effectLst/>
                <a:latin typeface="Segoe UI" panose="020B0502040204020203" pitchFamily="34" charset="0"/>
              </a:rPr>
              <a:t>Message ID </a:t>
            </a:r>
            <a:br>
              <a:rPr lang="en-US" sz="1050" b="0" i="0" dirty="0">
                <a:solidFill>
                  <a:srgbClr val="323130"/>
                </a:solidFill>
                <a:effectLst/>
                <a:latin typeface="Segoe UI" panose="020B0502040204020203" pitchFamily="34" charset="0"/>
              </a:rPr>
            </a:br>
            <a:r>
              <a:rPr lang="en-US" sz="1050" b="0" i="0" dirty="0">
                <a:solidFill>
                  <a:srgbClr val="323130"/>
                </a:solidFill>
                <a:effectLst/>
                <a:latin typeface="Segoe UI" panose="020B0502040204020203" pitchFamily="34" charset="0"/>
              </a:rPr>
              <a:t>MC1254552</a:t>
            </a:r>
          </a:p>
        </p:txBody>
      </p:sp>
    </p:spTree>
    <p:extLst>
      <p:ext uri="{BB962C8B-B14F-4D97-AF65-F5344CB8AC3E}">
        <p14:creationId xmlns:p14="http://schemas.microsoft.com/office/powerpoint/2010/main" val="3478708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7.40741E-7 L -4.16667E-7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27D30-54C3-9F5E-1C03-50F3C61A6D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0AA475-B2E7-F18B-AAE0-17A9F1664EB8}"/>
              </a:ext>
            </a:extLst>
          </p:cNvPr>
          <p:cNvSpPr>
            <a:spLocks noGrp="1"/>
          </p:cNvSpPr>
          <p:nvPr>
            <p:ph type="title"/>
          </p:nvPr>
        </p:nvSpPr>
        <p:spPr>
          <a:xfrm>
            <a:off x="555319" y="459612"/>
            <a:ext cx="11395901"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 Copilot Notebooks — multimodal capture on iOS</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65A9DE8D-4848-7995-DF4D-9CB62D5F709C}"/>
              </a:ext>
              <a:ext uri="{C183D7F6-B498-43B3-948B-1728B52AA6E4}">
                <adec:decorative xmlns:adec="http://schemas.microsoft.com/office/drawing/2017/decorative" val="1"/>
              </a:ext>
            </a:extLst>
          </p:cNvPr>
          <p:cNvSpPr txBox="1"/>
          <p:nvPr/>
        </p:nvSpPr>
        <p:spPr>
          <a:xfrm>
            <a:off x="5396467" y="1169741"/>
            <a:ext cx="6454628" cy="506534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A5C7C57D-05F7-0AB9-66D8-9B18F04BAA4B}"/>
              </a:ext>
            </a:extLst>
          </p:cNvPr>
          <p:cNvSpPr txBox="1">
            <a:spLocks/>
          </p:cNvSpPr>
          <p:nvPr/>
        </p:nvSpPr>
        <p:spPr>
          <a:xfrm>
            <a:off x="499720" y="1041309"/>
            <a:ext cx="4056968"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The Copilot mobile app on iOS can now capture photos, voice notes and other multimodal input straight into a notebook as references.</a:t>
            </a:r>
          </a:p>
          <a:p>
            <a:pPr marL="0" indent="0">
              <a:buNone/>
            </a:pPr>
            <a:endParaRPr lang="en-US" sz="1600" dirty="0"/>
          </a:p>
          <a:p>
            <a:r>
              <a:rPr lang="en-US" sz="1600" b="1" dirty="0"/>
              <a:t>Mobile-first capture:</a:t>
            </a:r>
            <a:r>
              <a:rPr lang="en-US" sz="1600" dirty="0"/>
              <a:t> Take a photo of a whiteboard, snap a document or record a voice memo and add it directly to a notebook.</a:t>
            </a:r>
          </a:p>
          <a:p>
            <a:endParaRPr lang="en-US" sz="1600" dirty="0"/>
          </a:p>
          <a:p>
            <a:r>
              <a:rPr lang="en-US" sz="1600" b="1" dirty="0"/>
              <a:t>Hands-on scenarios:</a:t>
            </a:r>
            <a:r>
              <a:rPr lang="en-US" sz="1600" dirty="0"/>
              <a:t> Helps frontline workers, field engineers and consultants capture context in the moment for later analysis.</a:t>
            </a:r>
          </a:p>
          <a:p>
            <a:endParaRPr lang="en-US" sz="1600" dirty="0"/>
          </a:p>
          <a:p>
            <a:r>
              <a:rPr lang="en-US" sz="1600" b="1" dirty="0"/>
              <a:t>Frontier on iOS:</a:t>
            </a:r>
            <a:r>
              <a:rPr lang="en-US" sz="1600" dirty="0"/>
              <a:t> Frontier preview, iOS only at launch; Android to follow.</a:t>
            </a:r>
          </a:p>
        </p:txBody>
      </p:sp>
      <p:sp>
        <p:nvSpPr>
          <p:cNvPr id="19" name="TextBox 18">
            <a:extLst>
              <a:ext uri="{FF2B5EF4-FFF2-40B4-BE49-F238E27FC236}">
                <a16:creationId xmlns:a16="http://schemas.microsoft.com/office/drawing/2014/main" id="{947C09CB-B52D-A187-FB98-BD299CC4E673}"/>
              </a:ext>
            </a:extLst>
          </p:cNvPr>
          <p:cNvSpPr txBox="1"/>
          <p:nvPr/>
        </p:nvSpPr>
        <p:spPr>
          <a:xfrm>
            <a:off x="6170513" y="996045"/>
            <a:ext cx="4917170"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M</a:t>
            </a:r>
            <a:r>
              <a:rPr kumimoji="0" lang="en-GB" sz="1600" b="1" i="0" u="none" strike="noStrike" kern="1200" cap="none" spc="0" normalizeH="0" baseline="0" noProof="0" dirty="0" err="1">
                <a:ln w="3175">
                  <a:noFill/>
                </a:ln>
                <a:solidFill>
                  <a:srgbClr val="FFFFFF"/>
                </a:solidFill>
                <a:effectLst/>
                <a:uLnTx/>
                <a:uFillTx/>
                <a:latin typeface="Segoe UI Semibold" panose="020B0502040204020203" pitchFamily="34" charset="0"/>
                <a:ea typeface="+mn-ea"/>
                <a:cs typeface="Segoe UI Semibold" panose="020B0502040204020203" pitchFamily="34" charset="0"/>
              </a:rPr>
              <a:t>ultimodal</a:t>
            </a: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 capture on iOS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Mobile screenshots showing the multimodal capture explanation popup, and a live transcription of speakers as the feature is capturing the conversation.">
            <a:extLst>
              <a:ext uri="{FF2B5EF4-FFF2-40B4-BE49-F238E27FC236}">
                <a16:creationId xmlns:a16="http://schemas.microsoft.com/office/drawing/2014/main" id="{B7688E9B-F5ED-483A-2363-439A3C282310}"/>
              </a:ext>
            </a:extLst>
          </p:cNvPr>
          <p:cNvPicPr>
            <a:picLocks noChangeAspect="1"/>
          </p:cNvPicPr>
          <p:nvPr/>
        </p:nvPicPr>
        <p:blipFill>
          <a:blip r:embed="rId3"/>
          <a:stretch>
            <a:fillRect/>
          </a:stretch>
        </p:blipFill>
        <p:spPr>
          <a:xfrm>
            <a:off x="6746277" y="1571733"/>
            <a:ext cx="4041115" cy="4073738"/>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CCCD5C66-FE41-1C15-617B-E90708CD128F}"/>
              </a:ext>
            </a:extLst>
          </p:cNvPr>
          <p:cNvSpPr txBox="1"/>
          <p:nvPr/>
        </p:nvSpPr>
        <p:spPr>
          <a:xfrm>
            <a:off x="5396467" y="5801251"/>
            <a:ext cx="6454628" cy="307777"/>
          </a:xfrm>
          <a:prstGeom prst="rect">
            <a:avLst/>
          </a:prstGeom>
          <a:noFill/>
        </p:spPr>
        <p:txBody>
          <a:bodyPr wrap="square">
            <a:spAutoFit/>
          </a:bodyPr>
          <a:lstStyle/>
          <a:p>
            <a:pPr algn="ctr"/>
            <a:r>
              <a:rPr lang="en-US" sz="1400" dirty="0"/>
              <a:t> This feature</a:t>
            </a:r>
            <a:r>
              <a:rPr lang="en-US" sz="1400" dirty="0">
                <a:solidFill>
                  <a:schemeClr val="accent1">
                    <a:lumMod val="75000"/>
                  </a:schemeClr>
                </a:solidFill>
              </a:rPr>
              <a:t>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rolled out for iOS devices in May</a:t>
            </a:r>
            <a:r>
              <a:rPr lang="en-US" sz="1400" dirty="0">
                <a:solidFill>
                  <a:schemeClr val="accent1">
                    <a:lumMod val="75000"/>
                  </a:schemeClr>
                </a:solidFill>
              </a:rPr>
              <a:t>.</a:t>
            </a:r>
            <a:endParaRPr lang="en-US" sz="600" noProof="0" dirty="0">
              <a:solidFill>
                <a:schemeClr val="accent1">
                  <a:lumMod val="75000"/>
                </a:schemeClr>
              </a:solidFill>
            </a:endParaRPr>
          </a:p>
        </p:txBody>
      </p:sp>
      <p:sp>
        <p:nvSpPr>
          <p:cNvPr id="7" name="TextBox 6">
            <a:extLst>
              <a:ext uri="{FF2B5EF4-FFF2-40B4-BE49-F238E27FC236}">
                <a16:creationId xmlns:a16="http://schemas.microsoft.com/office/drawing/2014/main" id="{D667197F-335D-0C98-E0DB-64CCFF0CEA5E}"/>
              </a:ext>
            </a:extLst>
          </p:cNvPr>
          <p:cNvSpPr txBox="1"/>
          <p:nvPr/>
        </p:nvSpPr>
        <p:spPr>
          <a:xfrm>
            <a:off x="11127929" y="6264808"/>
            <a:ext cx="1646582" cy="497555"/>
          </a:xfrm>
          <a:prstGeom prst="rect">
            <a:avLst/>
          </a:prstGeom>
          <a:noFill/>
        </p:spPr>
        <p:txBody>
          <a:bodyPr wrap="square" numCol="2">
            <a:noAutofit/>
          </a:bodyPr>
          <a:lstStyle/>
          <a:p>
            <a:pPr algn="l">
              <a:spcAft>
                <a:spcPts val="1800"/>
              </a:spcAft>
              <a:buNone/>
            </a:pPr>
            <a:r>
              <a:rPr lang="en-US" sz="1050" b="0" i="0" dirty="0">
                <a:solidFill>
                  <a:srgbClr val="323130"/>
                </a:solidFill>
                <a:effectLst/>
                <a:latin typeface="Segoe UI" panose="020B0502040204020203" pitchFamily="34" charset="0"/>
              </a:rPr>
              <a:t>Message ID </a:t>
            </a:r>
            <a:br>
              <a:rPr lang="en-US" sz="1050" b="0" i="0" dirty="0">
                <a:solidFill>
                  <a:srgbClr val="323130"/>
                </a:solidFill>
                <a:effectLst/>
                <a:latin typeface="Segoe UI" panose="020B0502040204020203" pitchFamily="34" charset="0"/>
              </a:rPr>
            </a:br>
            <a:r>
              <a:rPr lang="en-US" sz="1050" b="0" i="0" dirty="0">
                <a:solidFill>
                  <a:srgbClr val="323130"/>
                </a:solidFill>
                <a:effectLst/>
                <a:latin typeface="Segoe UI" panose="020B0502040204020203" pitchFamily="34" charset="0"/>
              </a:rPr>
              <a:t>MC1254552</a:t>
            </a:r>
          </a:p>
        </p:txBody>
      </p:sp>
    </p:spTree>
    <p:extLst>
      <p:ext uri="{BB962C8B-B14F-4D97-AF65-F5344CB8AC3E}">
        <p14:creationId xmlns:p14="http://schemas.microsoft.com/office/powerpoint/2010/main" val="3199437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7.40741E-7 L -4.16667E-7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9059E-11B1-B40F-C5CC-25885537A7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058CD1-C147-6073-F8C3-4A808C126E92}"/>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Plan mode in Excel</a:t>
            </a:r>
          </a:p>
        </p:txBody>
      </p:sp>
      <p:sp>
        <p:nvSpPr>
          <p:cNvPr id="18" name="TextBox 17">
            <a:extLst>
              <a:ext uri="{FF2B5EF4-FFF2-40B4-BE49-F238E27FC236}">
                <a16:creationId xmlns:a16="http://schemas.microsoft.com/office/drawing/2014/main" id="{DE0E892F-45B0-AF17-1206-23745B4A1294}"/>
              </a:ext>
              <a:ext uri="{C183D7F6-B498-43B3-948B-1728B52AA6E4}">
                <adec:decorative xmlns:adec="http://schemas.microsoft.com/office/drawing/2017/decorative" val="1"/>
              </a:ext>
            </a:extLst>
          </p:cNvPr>
          <p:cNvSpPr txBox="1"/>
          <p:nvPr/>
        </p:nvSpPr>
        <p:spPr>
          <a:xfrm>
            <a:off x="4824663" y="1503564"/>
            <a:ext cx="7026442" cy="459928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E0E4F69B-41A3-C85A-DCAD-9E5171E00DE9}"/>
              </a:ext>
            </a:extLst>
          </p:cNvPr>
          <p:cNvSpPr txBox="1">
            <a:spLocks/>
          </p:cNvSpPr>
          <p:nvPr/>
        </p:nvSpPr>
        <p:spPr>
          <a:xfrm>
            <a:off x="478160" y="1056765"/>
            <a:ext cx="417603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A new "Plan" mode in Copilot in Excel breaks complex requests into an explicit, step-by-step plan that the user can review and approve before Copilot acts.</a:t>
            </a:r>
          </a:p>
          <a:p>
            <a:pPr marL="0" indent="0">
              <a:buNone/>
            </a:pPr>
            <a:endParaRPr lang="en-US" sz="1600" dirty="0"/>
          </a:p>
          <a:p>
            <a:r>
              <a:rPr lang="en-US" sz="1600" b="1" dirty="0"/>
              <a:t>Transparent planning:</a:t>
            </a:r>
            <a:r>
              <a:rPr lang="en-US" sz="1600" dirty="0"/>
              <a:t> Copilot shows the steps it intends to take — formula logic, range selection, transformations — before executing them.</a:t>
            </a:r>
          </a:p>
          <a:p>
            <a:endParaRPr lang="en-US" sz="1600" dirty="0"/>
          </a:p>
          <a:p>
            <a:r>
              <a:rPr lang="en-US" sz="1600" b="1" dirty="0"/>
              <a:t>User control:</a:t>
            </a:r>
            <a:r>
              <a:rPr lang="en-US" sz="1600" dirty="0"/>
              <a:t> Users can edit, reorder or remove steps, giving more confidence on multi-stage analytical work.</a:t>
            </a:r>
          </a:p>
          <a:p>
            <a:endParaRPr lang="en-US" sz="1600" dirty="0"/>
          </a:p>
          <a:p>
            <a:r>
              <a:rPr lang="en-US" sz="1600" b="1" dirty="0"/>
              <a:t>Better for complex asks:</a:t>
            </a:r>
            <a:r>
              <a:rPr lang="en-US" sz="1600" dirty="0"/>
              <a:t> Particularly useful for cleaning, modeling and multi-sheet operations where one-shot prompts often missed nuance.</a:t>
            </a:r>
          </a:p>
        </p:txBody>
      </p:sp>
      <p:sp>
        <p:nvSpPr>
          <p:cNvPr id="19" name="TextBox 18">
            <a:extLst>
              <a:ext uri="{FF2B5EF4-FFF2-40B4-BE49-F238E27FC236}">
                <a16:creationId xmlns:a16="http://schemas.microsoft.com/office/drawing/2014/main" id="{9E108088-4707-A98D-8EC8-5B6F6602CB95}"/>
              </a:ext>
            </a:extLst>
          </p:cNvPr>
          <p:cNvSpPr txBox="1"/>
          <p:nvPr/>
        </p:nvSpPr>
        <p:spPr>
          <a:xfrm>
            <a:off x="5995799" y="1309665"/>
            <a:ext cx="4684170"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Plan mode in Excel</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Excel with the Copilot chat open showing a conversation where Copilot is making a plan for creating a dashboard of data.">
            <a:extLst>
              <a:ext uri="{FF2B5EF4-FFF2-40B4-BE49-F238E27FC236}">
                <a16:creationId xmlns:a16="http://schemas.microsoft.com/office/drawing/2014/main" id="{CFDBD941-D1DA-E575-77E2-4D1587BBD4E2}"/>
              </a:ext>
            </a:extLst>
          </p:cNvPr>
          <p:cNvPicPr>
            <a:picLocks noChangeAspect="1"/>
          </p:cNvPicPr>
          <p:nvPr/>
        </p:nvPicPr>
        <p:blipFill>
          <a:blip r:embed="rId3"/>
          <a:stretch>
            <a:fillRect/>
          </a:stretch>
        </p:blipFill>
        <p:spPr>
          <a:xfrm>
            <a:off x="5529510" y="1891362"/>
            <a:ext cx="5616747" cy="3620806"/>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A8D6123F-1BCD-616F-F7BD-C458C52A38F3}"/>
              </a:ext>
            </a:extLst>
          </p:cNvPr>
          <p:cNvSpPr txBox="1"/>
          <p:nvPr/>
        </p:nvSpPr>
        <p:spPr>
          <a:xfrm>
            <a:off x="5623121" y="5653620"/>
            <a:ext cx="5429524" cy="307777"/>
          </a:xfrm>
          <a:prstGeom prst="rect">
            <a:avLst/>
          </a:prstGeom>
          <a:noFill/>
        </p:spPr>
        <p:txBody>
          <a:bodyPr wrap="square">
            <a:spAutoFit/>
          </a:bodyPr>
          <a:lstStyle/>
          <a:p>
            <a:pPr algn="ctr"/>
            <a:r>
              <a:rPr lang="en-US" sz="1400" dirty="0"/>
              <a:t> This feature is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rolling out in May</a:t>
            </a:r>
            <a:r>
              <a:rPr lang="en-US" sz="1400" dirty="0">
                <a:solidFill>
                  <a:schemeClr val="accent1">
                    <a:lumMod val="75000"/>
                  </a:schemeClr>
                </a:solidFill>
              </a:rPr>
              <a:t>.</a:t>
            </a:r>
            <a:endParaRPr lang="en-US" sz="800" dirty="0">
              <a:solidFill>
                <a:schemeClr val="accent1">
                  <a:lumMod val="75000"/>
                </a:schemeClr>
              </a:solidFill>
            </a:endParaRPr>
          </a:p>
        </p:txBody>
      </p:sp>
      <p:sp>
        <p:nvSpPr>
          <p:cNvPr id="7" name="TextBox 6">
            <a:extLst>
              <a:ext uri="{FF2B5EF4-FFF2-40B4-BE49-F238E27FC236}">
                <a16:creationId xmlns:a16="http://schemas.microsoft.com/office/drawing/2014/main" id="{D9E7C21F-B349-7A9C-9925-FE33B49DBBAA}"/>
              </a:ext>
            </a:extLst>
          </p:cNvPr>
          <p:cNvSpPr txBox="1"/>
          <p:nvPr/>
        </p:nvSpPr>
        <p:spPr>
          <a:xfrm>
            <a:off x="11184450" y="6214024"/>
            <a:ext cx="1058779" cy="395622"/>
          </a:xfrm>
          <a:prstGeom prst="rect">
            <a:avLst/>
          </a:prstGeom>
          <a:noFill/>
        </p:spPr>
        <p:txBody>
          <a:bodyPr wrap="square" numCol="1">
            <a:noAutofit/>
          </a:bodyPr>
          <a:lstStyle/>
          <a:p>
            <a:pPr algn="l">
              <a:buNone/>
            </a:pPr>
            <a:r>
              <a:rPr lang="en-US" sz="1050" b="0" i="0" dirty="0">
                <a:effectLst/>
                <a:latin typeface="Segoe UI" panose="020B0502040204020203" pitchFamily="34" charset="0"/>
              </a:rPr>
              <a:t>Roadmap ID</a:t>
            </a:r>
          </a:p>
          <a:p>
            <a:pPr algn="l">
              <a:spcAft>
                <a:spcPts val="1800"/>
              </a:spcAft>
              <a:buNone/>
            </a:pPr>
            <a:r>
              <a:rPr lang="en-US" sz="1050" dirty="0">
                <a:solidFill>
                  <a:srgbClr val="323130"/>
                </a:solidFill>
                <a:latin typeface="Segoe UI" panose="020B0502040204020203" pitchFamily="34" charset="0"/>
              </a:rPr>
              <a:t>560338</a:t>
            </a:r>
          </a:p>
        </p:txBody>
      </p:sp>
    </p:spTree>
    <p:extLst>
      <p:ext uri="{BB962C8B-B14F-4D97-AF65-F5344CB8AC3E}">
        <p14:creationId xmlns:p14="http://schemas.microsoft.com/office/powerpoint/2010/main" val="2428838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1DC22-4F07-CB4D-2E6C-88BB68494C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487D85-1BB2-7F3A-54B3-A880FAF7A00E}"/>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Python in Excel with Copilot</a:t>
            </a:r>
          </a:p>
        </p:txBody>
      </p:sp>
      <p:sp>
        <p:nvSpPr>
          <p:cNvPr id="18" name="TextBox 17">
            <a:extLst>
              <a:ext uri="{FF2B5EF4-FFF2-40B4-BE49-F238E27FC236}">
                <a16:creationId xmlns:a16="http://schemas.microsoft.com/office/drawing/2014/main" id="{64095E36-9AD7-6A81-84F9-E37B8CF68647}"/>
              </a:ext>
              <a:ext uri="{C183D7F6-B498-43B3-948B-1728B52AA6E4}">
                <adec:decorative xmlns:adec="http://schemas.microsoft.com/office/drawing/2017/decorative" val="1"/>
              </a:ext>
            </a:extLst>
          </p:cNvPr>
          <p:cNvSpPr txBox="1"/>
          <p:nvPr/>
        </p:nvSpPr>
        <p:spPr>
          <a:xfrm>
            <a:off x="5507422" y="1503565"/>
            <a:ext cx="6388742" cy="405079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26631624-0BEF-B119-DC94-6B0EF511744F}"/>
              </a:ext>
            </a:extLst>
          </p:cNvPr>
          <p:cNvSpPr txBox="1">
            <a:spLocks/>
          </p:cNvSpPr>
          <p:nvPr/>
        </p:nvSpPr>
        <p:spPr>
          <a:xfrm>
            <a:off x="478160" y="1056765"/>
            <a:ext cx="468417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Copilot in Excel can now generate, explain and run Python code in workbooks — bringing data-science-style analysis into a spreadsheet without leaving the file.</a:t>
            </a:r>
          </a:p>
          <a:p>
            <a:pPr marL="0" indent="0">
              <a:buNone/>
            </a:pPr>
            <a:endParaRPr lang="en-US" sz="1600" dirty="0"/>
          </a:p>
          <a:p>
            <a:r>
              <a:rPr lang="en-US" sz="1600" b="1" dirty="0"/>
              <a:t>Generate Python from prompts:</a:t>
            </a:r>
            <a:r>
              <a:rPr lang="en-US" sz="1600" dirty="0"/>
              <a:t> Ask in natural language and Copilot drafts the Python, runs it and returns results inline.</a:t>
            </a:r>
          </a:p>
          <a:p>
            <a:endParaRPr lang="en-US" sz="1600" dirty="0"/>
          </a:p>
          <a:p>
            <a:r>
              <a:rPr lang="en-US" sz="1600" b="1" dirty="0"/>
              <a:t>Explain and tune:</a:t>
            </a:r>
            <a:r>
              <a:rPr lang="en-US" sz="1600" dirty="0"/>
              <a:t> Copilot can describe what existing Python is doing and suggest improvements for performance or clarity.</a:t>
            </a:r>
          </a:p>
          <a:p>
            <a:endParaRPr lang="en-US" sz="1600" dirty="0"/>
          </a:p>
          <a:p>
            <a:r>
              <a:rPr lang="en-US" sz="1600" b="1" dirty="0"/>
              <a:t>Bridges analyst and data-science work:</a:t>
            </a:r>
            <a:r>
              <a:rPr lang="en-US" sz="1600" dirty="0"/>
              <a:t> Excel users can perform statistical, machine-learning and visualization tasks that previously needed a separate tool.</a:t>
            </a:r>
          </a:p>
          <a:p>
            <a:pPr marL="0" indent="0">
              <a:buNone/>
            </a:pPr>
            <a:r>
              <a:rPr lang="en-US" sz="1600" dirty="0">
                <a:solidFill>
                  <a:srgbClr val="7030A0"/>
                </a:solidFill>
                <a:hlinkClick r:id="rId3">
                  <a:extLst>
                    <a:ext uri="{A12FA001-AC4F-418D-AE19-62706E023703}">
                      <ahyp:hlinkClr xmlns:ahyp="http://schemas.microsoft.com/office/drawing/2018/hyperlinkcolor" val="tx"/>
                    </a:ext>
                  </a:extLst>
                </a:hlinkClick>
              </a:rPr>
              <a:t>Learn more</a:t>
            </a:r>
            <a:endParaRPr lang="en-US" sz="1600" dirty="0">
              <a:solidFill>
                <a:srgbClr val="7030A0"/>
              </a:solidFill>
            </a:endParaRPr>
          </a:p>
        </p:txBody>
      </p:sp>
      <p:sp>
        <p:nvSpPr>
          <p:cNvPr id="19" name="TextBox 18">
            <a:extLst>
              <a:ext uri="{FF2B5EF4-FFF2-40B4-BE49-F238E27FC236}">
                <a16:creationId xmlns:a16="http://schemas.microsoft.com/office/drawing/2014/main" id="{FD731230-679D-BD5F-26B0-09964EACDCC3}"/>
              </a:ext>
            </a:extLst>
          </p:cNvPr>
          <p:cNvSpPr txBox="1"/>
          <p:nvPr/>
        </p:nvSpPr>
        <p:spPr>
          <a:xfrm>
            <a:off x="6359708" y="1303637"/>
            <a:ext cx="4684170"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Python in Excel with Copilot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 name="TextBox 7">
            <a:extLst>
              <a:ext uri="{FF2B5EF4-FFF2-40B4-BE49-F238E27FC236}">
                <a16:creationId xmlns:a16="http://schemas.microsoft.com/office/drawing/2014/main" id="{EEB8B481-46E5-B5F8-4799-45EA44E0925C}"/>
              </a:ext>
            </a:extLst>
          </p:cNvPr>
          <p:cNvSpPr txBox="1"/>
          <p:nvPr/>
        </p:nvSpPr>
        <p:spPr>
          <a:xfrm>
            <a:off x="5987031" y="4966380"/>
            <a:ext cx="5429524" cy="307777"/>
          </a:xfrm>
          <a:prstGeom prst="rect">
            <a:avLst/>
          </a:prstGeom>
          <a:noFill/>
        </p:spPr>
        <p:txBody>
          <a:bodyPr wrap="square">
            <a:spAutoFit/>
          </a:bodyPr>
          <a:lstStyle/>
          <a:p>
            <a:pPr algn="ctr"/>
            <a:r>
              <a:rPr lang="en-US" sz="1400" dirty="0"/>
              <a:t>This feature is rolling out in May.</a:t>
            </a:r>
            <a:endParaRPr lang="en-US" sz="1400" dirty="0">
              <a:solidFill>
                <a:schemeClr val="accent1">
                  <a:lumMod val="75000"/>
                </a:schemeClr>
              </a:solidFill>
            </a:endParaRPr>
          </a:p>
        </p:txBody>
      </p:sp>
      <p:sp>
        <p:nvSpPr>
          <p:cNvPr id="6" name="TextBox 5">
            <a:extLst>
              <a:ext uri="{FF2B5EF4-FFF2-40B4-BE49-F238E27FC236}">
                <a16:creationId xmlns:a16="http://schemas.microsoft.com/office/drawing/2014/main" id="{9D28C9A8-7E13-EA75-F2AD-FF725E62B607}"/>
              </a:ext>
            </a:extLst>
          </p:cNvPr>
          <p:cNvSpPr txBox="1"/>
          <p:nvPr/>
        </p:nvSpPr>
        <p:spPr>
          <a:xfrm>
            <a:off x="11241506" y="6214024"/>
            <a:ext cx="994610" cy="395622"/>
          </a:xfrm>
          <a:prstGeom prst="rect">
            <a:avLst/>
          </a:prstGeom>
          <a:noFill/>
        </p:spPr>
        <p:txBody>
          <a:bodyPr wrap="square" numCol="1">
            <a:noAutofit/>
          </a:bodyPr>
          <a:lstStyle/>
          <a:p>
            <a:pPr algn="l">
              <a:buNone/>
            </a:pPr>
            <a:r>
              <a:rPr lang="en-US" sz="1050" b="0" i="0" dirty="0">
                <a:effectLst/>
                <a:latin typeface="Segoe UI" panose="020B0502040204020203" pitchFamily="34" charset="0"/>
              </a:rPr>
              <a:t>Roadmap ID</a:t>
            </a:r>
          </a:p>
          <a:p>
            <a:pPr algn="l">
              <a:spcAft>
                <a:spcPts val="1800"/>
              </a:spcAft>
              <a:buNone/>
            </a:pPr>
            <a:r>
              <a:rPr lang="en-US" sz="1050" dirty="0">
                <a:solidFill>
                  <a:srgbClr val="323130"/>
                </a:solidFill>
                <a:latin typeface="Segoe UI" panose="020B0502040204020203" pitchFamily="34" charset="0"/>
              </a:rPr>
              <a:t>473458</a:t>
            </a:r>
            <a:endParaRPr lang="en-US" sz="1050" b="0" i="0" dirty="0">
              <a:solidFill>
                <a:srgbClr val="323130"/>
              </a:solidFill>
              <a:effectLst/>
              <a:latin typeface="Segoe UI" panose="020B0502040204020203" pitchFamily="34" charset="0"/>
            </a:endParaRPr>
          </a:p>
        </p:txBody>
      </p:sp>
      <p:pic>
        <p:nvPicPr>
          <p:cNvPr id="5" name="Picture 4">
            <a:extLst>
              <a:ext uri="{FF2B5EF4-FFF2-40B4-BE49-F238E27FC236}">
                <a16:creationId xmlns:a16="http://schemas.microsoft.com/office/drawing/2014/main" id="{F62C1297-16E3-2C33-3F22-C169F773BF6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11348" y="2356111"/>
            <a:ext cx="4980889" cy="214577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54702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1C9F6-FDFB-F235-7DFC-CA0E6855C8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F14A09-51CC-99C8-42A2-88AB150E6F9B}"/>
              </a:ext>
            </a:extLst>
          </p:cNvPr>
          <p:cNvSpPr>
            <a:spLocks noGrp="1"/>
          </p:cNvSpPr>
          <p:nvPr>
            <p:ph type="title"/>
          </p:nvPr>
        </p:nvSpPr>
        <p:spPr>
          <a:xfrm>
            <a:off x="478160" y="445568"/>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 Image model choice in PowerPoint</a:t>
            </a:r>
          </a:p>
        </p:txBody>
      </p:sp>
      <p:sp>
        <p:nvSpPr>
          <p:cNvPr id="18" name="TextBox 17">
            <a:extLst>
              <a:ext uri="{FF2B5EF4-FFF2-40B4-BE49-F238E27FC236}">
                <a16:creationId xmlns:a16="http://schemas.microsoft.com/office/drawing/2014/main" id="{CC4842F7-7ABD-ACF6-CDDE-483901103C45}"/>
              </a:ext>
              <a:ext uri="{C183D7F6-B498-43B3-948B-1728B52AA6E4}">
                <adec:decorative xmlns:adec="http://schemas.microsoft.com/office/drawing/2017/decorative" val="1"/>
              </a:ext>
            </a:extLst>
          </p:cNvPr>
          <p:cNvSpPr txBox="1"/>
          <p:nvPr/>
        </p:nvSpPr>
        <p:spPr>
          <a:xfrm>
            <a:off x="4451985" y="1503564"/>
            <a:ext cx="7399120" cy="459928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72448DB5-DBCC-1318-E9F6-522926994F54}"/>
              </a:ext>
            </a:extLst>
          </p:cNvPr>
          <p:cNvSpPr txBox="1">
            <a:spLocks/>
          </p:cNvSpPr>
          <p:nvPr/>
        </p:nvSpPr>
        <p:spPr>
          <a:xfrm>
            <a:off x="478160" y="1056765"/>
            <a:ext cx="3973825"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Copilot in PowerPoint now lets users pick the image-generation model — including GPT-Image, Flux and an Auto setting — when creating images for slides.</a:t>
            </a:r>
          </a:p>
          <a:p>
            <a:pPr marL="0" indent="0">
              <a:buNone/>
            </a:pPr>
            <a:endParaRPr lang="en-US" sz="1600" dirty="0"/>
          </a:p>
          <a:p>
            <a:r>
              <a:rPr lang="en-US" sz="1600" b="1" dirty="0"/>
              <a:t>Model picker:</a:t>
            </a:r>
            <a:r>
              <a:rPr lang="en-US" sz="1600" dirty="0"/>
              <a:t> A dropdown lets users select GPT-Image, Flux, or Auto (Copilot picks the best model for the prompt).</a:t>
            </a:r>
          </a:p>
          <a:p>
            <a:endParaRPr lang="en-US" sz="1600" dirty="0"/>
          </a:p>
          <a:p>
            <a:r>
              <a:rPr lang="en-US" sz="1600" b="1" dirty="0"/>
              <a:t>Style breadth:</a:t>
            </a:r>
            <a:r>
              <a:rPr lang="en-US" sz="1600" dirty="0"/>
              <a:t> Different models suit different use cases — photorealism, illustration, schematics — without leaving PowerPoint.</a:t>
            </a:r>
          </a:p>
          <a:p>
            <a:endParaRPr lang="en-US" sz="1600" dirty="0"/>
          </a:p>
          <a:p>
            <a:r>
              <a:rPr lang="en-US" sz="1600" b="1" dirty="0"/>
              <a:t>Auto for non-experts:</a:t>
            </a:r>
            <a:r>
              <a:rPr lang="en-US" sz="1600" dirty="0"/>
              <a:t> End users who don't want to choose can stay on Auto and let Copilot route the request.</a:t>
            </a:r>
          </a:p>
        </p:txBody>
      </p:sp>
      <p:sp>
        <p:nvSpPr>
          <p:cNvPr id="19" name="TextBox 18">
            <a:extLst>
              <a:ext uri="{FF2B5EF4-FFF2-40B4-BE49-F238E27FC236}">
                <a16:creationId xmlns:a16="http://schemas.microsoft.com/office/drawing/2014/main" id="{3893C373-122A-F314-59EB-B3BB4325252F}"/>
              </a:ext>
            </a:extLst>
          </p:cNvPr>
          <p:cNvSpPr txBox="1"/>
          <p:nvPr/>
        </p:nvSpPr>
        <p:spPr>
          <a:xfrm>
            <a:off x="5809460" y="1309664"/>
            <a:ext cx="4684170"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 Image model choice in PowerPoint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Copilot in PowerPoint enables you to create or edit images with the model of your choice.">
            <a:extLst>
              <a:ext uri="{FF2B5EF4-FFF2-40B4-BE49-F238E27FC236}">
                <a16:creationId xmlns:a16="http://schemas.microsoft.com/office/drawing/2014/main" id="{2F9049C9-5F96-D83D-4306-97F4AA9F0DB0}"/>
              </a:ext>
            </a:extLst>
          </p:cNvPr>
          <p:cNvPicPr>
            <a:picLocks noChangeAspect="1"/>
          </p:cNvPicPr>
          <p:nvPr/>
        </p:nvPicPr>
        <p:blipFill>
          <a:blip r:embed="rId3"/>
          <a:stretch>
            <a:fillRect/>
          </a:stretch>
        </p:blipFill>
        <p:spPr>
          <a:xfrm>
            <a:off x="4701169" y="2563281"/>
            <a:ext cx="6900752" cy="2479850"/>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FB223A89-3E87-47D6-5B50-765BD50B57FB}"/>
              </a:ext>
            </a:extLst>
          </p:cNvPr>
          <p:cNvSpPr txBox="1"/>
          <p:nvPr/>
        </p:nvSpPr>
        <p:spPr>
          <a:xfrm>
            <a:off x="5623121" y="5653620"/>
            <a:ext cx="5429524" cy="307777"/>
          </a:xfrm>
          <a:prstGeom prst="rect">
            <a:avLst/>
          </a:prstGeom>
          <a:noFill/>
        </p:spPr>
        <p:txBody>
          <a:bodyPr wrap="square">
            <a:spAutoFit/>
          </a:bodyPr>
          <a:lstStyle/>
          <a:p>
            <a:pPr algn="ctr"/>
            <a:r>
              <a:rPr lang="en-GB" sz="1400" dirty="0"/>
              <a:t>This feature rolled out in April.</a:t>
            </a:r>
            <a:endParaRPr lang="en-US" sz="800" dirty="0">
              <a:solidFill>
                <a:schemeClr val="accent1">
                  <a:lumMod val="75000"/>
                </a:schemeClr>
              </a:solidFill>
            </a:endParaRPr>
          </a:p>
        </p:txBody>
      </p:sp>
      <p:sp>
        <p:nvSpPr>
          <p:cNvPr id="7" name="TextBox 6">
            <a:extLst>
              <a:ext uri="{FF2B5EF4-FFF2-40B4-BE49-F238E27FC236}">
                <a16:creationId xmlns:a16="http://schemas.microsoft.com/office/drawing/2014/main" id="{B1DDB218-370D-0167-8EA3-1D4FEC45D533}"/>
              </a:ext>
            </a:extLst>
          </p:cNvPr>
          <p:cNvSpPr txBox="1"/>
          <p:nvPr/>
        </p:nvSpPr>
        <p:spPr>
          <a:xfrm>
            <a:off x="11241506" y="6214024"/>
            <a:ext cx="994610" cy="395622"/>
          </a:xfrm>
          <a:prstGeom prst="rect">
            <a:avLst/>
          </a:prstGeom>
          <a:noFill/>
        </p:spPr>
        <p:txBody>
          <a:bodyPr wrap="square" numCol="1">
            <a:noAutofit/>
          </a:bodyPr>
          <a:lstStyle/>
          <a:p>
            <a:pPr algn="l">
              <a:buNone/>
            </a:pPr>
            <a:r>
              <a:rPr lang="en-US" sz="1050" b="0" i="0" dirty="0">
                <a:effectLst/>
                <a:latin typeface="Segoe UI" panose="020B0502040204020203" pitchFamily="34" charset="0"/>
              </a:rPr>
              <a:t>Roadmap ID</a:t>
            </a:r>
          </a:p>
          <a:p>
            <a:pPr algn="l">
              <a:spcAft>
                <a:spcPts val="1800"/>
              </a:spcAft>
              <a:buNone/>
            </a:pPr>
            <a:r>
              <a:rPr lang="en-US" sz="1050" dirty="0">
                <a:solidFill>
                  <a:srgbClr val="323130"/>
                </a:solidFill>
                <a:latin typeface="Segoe UI" panose="020B0502040204020203" pitchFamily="34" charset="0"/>
              </a:rPr>
              <a:t>559479</a:t>
            </a:r>
            <a:endParaRPr lang="en-US" sz="1050" b="0" i="0" dirty="0">
              <a:solidFill>
                <a:srgbClr val="323130"/>
              </a:solidFill>
              <a:effectLst/>
              <a:latin typeface="Segoe UI" panose="020B0502040204020203" pitchFamily="34" charset="0"/>
            </a:endParaRPr>
          </a:p>
        </p:txBody>
      </p:sp>
    </p:spTree>
    <p:extLst>
      <p:ext uri="{BB962C8B-B14F-4D97-AF65-F5344CB8AC3E}">
        <p14:creationId xmlns:p14="http://schemas.microsoft.com/office/powerpoint/2010/main" val="3160032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18A40-CEDB-107C-1524-3C057B9F8B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C9FB8C-DF3D-C2EB-3553-A48552472990}"/>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AI Image 2 Efficient model in PowerPoint</a:t>
            </a:r>
          </a:p>
        </p:txBody>
      </p:sp>
      <p:sp>
        <p:nvSpPr>
          <p:cNvPr id="18" name="TextBox 17">
            <a:extLst>
              <a:ext uri="{FF2B5EF4-FFF2-40B4-BE49-F238E27FC236}">
                <a16:creationId xmlns:a16="http://schemas.microsoft.com/office/drawing/2014/main" id="{AB09AC14-B943-049C-2027-418C90BD771A}"/>
              </a:ext>
              <a:ext uri="{C183D7F6-B498-43B3-948B-1728B52AA6E4}">
                <adec:decorative xmlns:adec="http://schemas.microsoft.com/office/drawing/2017/decorative" val="1"/>
              </a:ext>
            </a:extLst>
          </p:cNvPr>
          <p:cNvSpPr txBox="1"/>
          <p:nvPr/>
        </p:nvSpPr>
        <p:spPr>
          <a:xfrm>
            <a:off x="4824663" y="1503564"/>
            <a:ext cx="7026442" cy="459928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5C92C3F8-51E5-7CA1-DD67-9AE4C0DF61E5}"/>
              </a:ext>
            </a:extLst>
          </p:cNvPr>
          <p:cNvSpPr txBox="1">
            <a:spLocks/>
          </p:cNvSpPr>
          <p:nvPr/>
        </p:nvSpPr>
        <p:spPr>
          <a:xfrm>
            <a:off x="478160" y="1056765"/>
            <a:ext cx="417603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A new "AI Image 2 Efficient" model is available for image generation in PowerPoint — faster turnaround at lower cost, suitable for everyday slide imagery.</a:t>
            </a:r>
          </a:p>
          <a:p>
            <a:pPr marL="0" indent="0">
              <a:buNone/>
            </a:pPr>
            <a:endParaRPr lang="en-US" sz="1600" dirty="0"/>
          </a:p>
          <a:p>
            <a:r>
              <a:rPr lang="en-US" sz="1600" b="1" dirty="0"/>
              <a:t>Faster generation:</a:t>
            </a:r>
            <a:r>
              <a:rPr lang="en-US" sz="1600" dirty="0"/>
              <a:t> Optimized for speed so users can iterate on slide imagery without long waits.</a:t>
            </a:r>
          </a:p>
          <a:p>
            <a:endParaRPr lang="en-US" sz="1600" dirty="0"/>
          </a:p>
          <a:p>
            <a:r>
              <a:rPr lang="en-US" sz="1600" b="1" dirty="0"/>
              <a:t>Lower compute cost:</a:t>
            </a:r>
            <a:r>
              <a:rPr lang="en-US" sz="1600" dirty="0"/>
              <a:t> Designed to be efficient, making it the default for everyday image needs.</a:t>
            </a:r>
          </a:p>
          <a:p>
            <a:endParaRPr lang="en-US" sz="1600" dirty="0"/>
          </a:p>
          <a:p>
            <a:r>
              <a:rPr lang="en-US" sz="1600" b="1" dirty="0"/>
              <a:t>Sits alongside premium models:</a:t>
            </a:r>
            <a:r>
              <a:rPr lang="en-US" sz="1600" dirty="0"/>
              <a:t> Use Efficient for quick iteration, then upgrade to a premium model when the slide goes to a final review.</a:t>
            </a:r>
          </a:p>
        </p:txBody>
      </p:sp>
      <p:sp>
        <p:nvSpPr>
          <p:cNvPr id="19" name="TextBox 18">
            <a:extLst>
              <a:ext uri="{FF2B5EF4-FFF2-40B4-BE49-F238E27FC236}">
                <a16:creationId xmlns:a16="http://schemas.microsoft.com/office/drawing/2014/main" id="{07B829FD-8F59-2C1D-C8D1-50C5F1E5FB01}"/>
              </a:ext>
            </a:extLst>
          </p:cNvPr>
          <p:cNvSpPr txBox="1"/>
          <p:nvPr/>
        </p:nvSpPr>
        <p:spPr>
          <a:xfrm>
            <a:off x="5995799" y="1309665"/>
            <a:ext cx="4684170"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AI Image 2 Efficient model in PowerPoint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The With MAI Image 2 Efficient Copilot in PowerPoint creates and refine high-quality images.">
            <a:extLst>
              <a:ext uri="{FF2B5EF4-FFF2-40B4-BE49-F238E27FC236}">
                <a16:creationId xmlns:a16="http://schemas.microsoft.com/office/drawing/2014/main" id="{CADAE20E-6F3F-1568-C109-6605B588C7DD}"/>
              </a:ext>
            </a:extLst>
          </p:cNvPr>
          <p:cNvPicPr>
            <a:picLocks noChangeAspect="1"/>
          </p:cNvPicPr>
          <p:nvPr/>
        </p:nvPicPr>
        <p:blipFill>
          <a:blip r:embed="rId3"/>
          <a:stretch>
            <a:fillRect/>
          </a:stretch>
        </p:blipFill>
        <p:spPr>
          <a:xfrm>
            <a:off x="5229546" y="2258687"/>
            <a:ext cx="6201256" cy="2843018"/>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F0FBE251-63EB-3077-5572-3F3B62582364}"/>
              </a:ext>
            </a:extLst>
          </p:cNvPr>
          <p:cNvSpPr txBox="1"/>
          <p:nvPr/>
        </p:nvSpPr>
        <p:spPr>
          <a:xfrm>
            <a:off x="5623121" y="5653620"/>
            <a:ext cx="5429524" cy="307777"/>
          </a:xfrm>
          <a:prstGeom prst="rect">
            <a:avLst/>
          </a:prstGeom>
          <a:noFill/>
        </p:spPr>
        <p:txBody>
          <a:bodyPr wrap="square">
            <a:spAutoFit/>
          </a:bodyPr>
          <a:lstStyle/>
          <a:p>
            <a:pPr algn="ctr"/>
            <a:r>
              <a:rPr lang="en-GB" sz="1400" dirty="0"/>
              <a:t>This feature rolled out in April.</a:t>
            </a:r>
            <a:endParaRPr lang="en-US" sz="800" dirty="0">
              <a:solidFill>
                <a:schemeClr val="accent1">
                  <a:lumMod val="75000"/>
                </a:schemeClr>
              </a:solidFill>
            </a:endParaRPr>
          </a:p>
        </p:txBody>
      </p:sp>
    </p:spTree>
    <p:extLst>
      <p:ext uri="{BB962C8B-B14F-4D97-AF65-F5344CB8AC3E}">
        <p14:creationId xmlns:p14="http://schemas.microsoft.com/office/powerpoint/2010/main" val="2833523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14A981D-A9DB-B305-FF56-5DC4F910A62D}"/>
              </a:ext>
            </a:extLst>
          </p:cNvPr>
          <p:cNvSpPr>
            <a:spLocks noGrp="1"/>
          </p:cNvSpPr>
          <p:nvPr>
            <p:ph type="title"/>
          </p:nvPr>
        </p:nvSpPr>
        <p:spPr>
          <a:xfrm>
            <a:off x="588963" y="614214"/>
            <a:ext cx="11380124" cy="615553"/>
          </a:xfrm>
        </p:spPr>
        <p:txBody>
          <a:bodyPr/>
          <a:lstStyle/>
          <a:p>
            <a:r>
              <a:rPr lang="en-US" sz="40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What's new in Microsoft 365 Copilot</a:t>
            </a:r>
            <a:endParaRPr lang="en-US" sz="4000" noProof="0" dirty="0"/>
          </a:p>
        </p:txBody>
      </p:sp>
      <p:sp>
        <p:nvSpPr>
          <p:cNvPr id="17" name="Arrow: Pentagon 16">
            <a:extLst>
              <a:ext uri="{FF2B5EF4-FFF2-40B4-BE49-F238E27FC236}">
                <a16:creationId xmlns:a16="http://schemas.microsoft.com/office/drawing/2014/main" id="{237F18A5-2E31-0EDE-EDDE-8E1DC093B4BC}"/>
              </a:ext>
              <a:ext uri="{C183D7F6-B498-43B3-948B-1728B52AA6E4}">
                <adec:decorative xmlns:adec="http://schemas.microsoft.com/office/drawing/2017/decorative" val="1"/>
              </a:ext>
            </a:extLst>
          </p:cNvPr>
          <p:cNvSpPr/>
          <p:nvPr/>
        </p:nvSpPr>
        <p:spPr bwMode="auto">
          <a:xfrm>
            <a:off x="0" y="2312826"/>
            <a:ext cx="11018520" cy="2232348"/>
          </a:xfrm>
          <a:prstGeom prst="homePlate">
            <a:avLst>
              <a:gd name="adj" fmla="val 26675"/>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18" name="Arrow: Pentagon 17">
            <a:extLst>
              <a:ext uri="{FF2B5EF4-FFF2-40B4-BE49-F238E27FC236}">
                <a16:creationId xmlns:a16="http://schemas.microsoft.com/office/drawing/2014/main" id="{9EC152A7-90BE-9F2F-0BAC-0E2616BCAEFA}"/>
              </a:ext>
              <a:ext uri="{C183D7F6-B498-43B3-948B-1728B52AA6E4}">
                <adec:decorative xmlns:adec="http://schemas.microsoft.com/office/drawing/2017/decorative" val="1"/>
              </a:ext>
            </a:extLst>
          </p:cNvPr>
          <p:cNvSpPr/>
          <p:nvPr/>
        </p:nvSpPr>
        <p:spPr bwMode="auto">
          <a:xfrm>
            <a:off x="0" y="2312826"/>
            <a:ext cx="1930399" cy="2232348"/>
          </a:xfrm>
          <a:prstGeom prst="homePlate">
            <a:avLst>
              <a:gd name="adj" fmla="val 25537"/>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22" name="TextBox 21">
            <a:extLst>
              <a:ext uri="{FF2B5EF4-FFF2-40B4-BE49-F238E27FC236}">
                <a16:creationId xmlns:a16="http://schemas.microsoft.com/office/drawing/2014/main" id="{AA5524CA-0BEF-B0E7-9631-341379DFE24B}"/>
              </a:ext>
            </a:extLst>
          </p:cNvPr>
          <p:cNvSpPr txBox="1"/>
          <p:nvPr/>
        </p:nvSpPr>
        <p:spPr>
          <a:xfrm>
            <a:off x="2221979" y="2852062"/>
            <a:ext cx="8240742" cy="1151084"/>
          </a:xfrm>
          <a:prstGeom prst="rect">
            <a:avLst/>
          </a:prstGeom>
          <a:noFill/>
        </p:spPr>
        <p:txBody>
          <a:bodyPr wrap="square" lIns="0" tIns="0" rIns="0" bIns="0" anchor="t">
            <a:spAutoFit/>
          </a:bodyPr>
          <a:lstStyle/>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a:ea typeface="+mn-ea"/>
                <a:cs typeface="+mn-cs"/>
              </a:rPr>
              <a:t>Updates listed in this document are selected based on relevance to</a:t>
            </a:r>
            <a:r>
              <a:rPr kumimoji="0" lang="en-US" sz="2400" b="0" i="0" u="none" strike="noStrike" kern="1200" cap="none" spc="0" normalizeH="0" noProof="0" dirty="0">
                <a:ln>
                  <a:noFill/>
                </a:ln>
                <a:solidFill>
                  <a:srgbClr val="000000"/>
                </a:solidFill>
                <a:effectLst/>
                <a:uLnTx/>
                <a:uFillTx/>
                <a:latin typeface="Segoe UI"/>
                <a:ea typeface="+mn-ea"/>
                <a:cs typeface="+mn-cs"/>
              </a:rPr>
              <a:t> Microsoft 365 Copilot</a:t>
            </a:r>
            <a:r>
              <a:rPr kumimoji="0" lang="en-US" sz="2400" b="0" i="0" u="none" strike="noStrike" kern="1200" cap="none" spc="0" normalizeH="0" baseline="0" noProof="0" dirty="0">
                <a:ln>
                  <a:noFill/>
                </a:ln>
                <a:solidFill>
                  <a:srgbClr val="000000"/>
                </a:solidFill>
                <a:effectLst/>
                <a:uLnTx/>
                <a:uFillTx/>
                <a:latin typeface="Segoe UI"/>
                <a:ea typeface="+mn-ea"/>
                <a:cs typeface="+mn-cs"/>
              </a:rPr>
              <a:t>.</a:t>
            </a:r>
          </a:p>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Segoe UI"/>
                <a:ea typeface="+mn-ea"/>
                <a:cs typeface="+mn-cs"/>
              </a:rPr>
              <a:t>Release dates and timings are subject to change.</a:t>
            </a:r>
            <a:endParaRPr kumimoji="0" lang="en-US" sz="2400" b="1" i="0" u="sng" strike="noStrike" kern="1200" cap="none" spc="0" normalizeH="0" baseline="0" noProof="0" dirty="0">
              <a:ln>
                <a:noFill/>
              </a:ln>
              <a:solidFill>
                <a:srgbClr val="000000"/>
              </a:solidFill>
              <a:effectLst/>
              <a:uLnTx/>
              <a:uFillTx/>
              <a:latin typeface="Segoe UI"/>
              <a:ea typeface="+mn-ea"/>
              <a:cs typeface="Segoe UI"/>
            </a:endParaRPr>
          </a:p>
        </p:txBody>
      </p:sp>
      <p:sp>
        <p:nvSpPr>
          <p:cNvPr id="23" name="TextBox 22">
            <a:extLst>
              <a:ext uri="{FF2B5EF4-FFF2-40B4-BE49-F238E27FC236}">
                <a16:creationId xmlns:a16="http://schemas.microsoft.com/office/drawing/2014/main" id="{EC595E11-CF22-BACF-22FB-E6FB05D68259}"/>
              </a:ext>
            </a:extLst>
          </p:cNvPr>
          <p:cNvSpPr txBox="1"/>
          <p:nvPr/>
        </p:nvSpPr>
        <p:spPr>
          <a:xfrm>
            <a:off x="394445" y="5042378"/>
            <a:ext cx="9936909" cy="818686"/>
          </a:xfrm>
          <a:prstGeom prst="rect">
            <a:avLst/>
          </a:prstGeom>
          <a:noFill/>
        </p:spPr>
        <p:txBody>
          <a:bodyPr wrap="square" lIns="0" tIns="0" rIns="0" bIns="0" anchor="t">
            <a:spAutoFit/>
          </a:bodyPr>
          <a:lstStyle/>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Semibold"/>
                <a:ea typeface="+mn-ea"/>
                <a:cs typeface="+mn-cs"/>
              </a:rPr>
              <a:t>For a complete list of Copilot for Microsoft 365 roadmap items refer to </a:t>
            </a:r>
          </a:p>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5C5AD4"/>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Microsoft 365 Roadmap | Microsoft 365</a:t>
            </a:r>
            <a:endParaRPr kumimoji="0" lang="en-US" sz="2400" b="0" i="0" u="none" strike="noStrike" kern="1200" cap="none" spc="0" normalizeH="0" baseline="0" noProof="0" dirty="0">
              <a:ln>
                <a:noFill/>
              </a:ln>
              <a:solidFill>
                <a:srgbClr val="5C5AD4"/>
              </a:solidFill>
              <a:effectLst/>
              <a:uLnTx/>
              <a:uFillTx/>
              <a:latin typeface="Segoe UI Semibold"/>
              <a:ea typeface="+mn-ea"/>
              <a:cs typeface="+mn-cs"/>
            </a:endParaRPr>
          </a:p>
        </p:txBody>
      </p:sp>
      <p:pic>
        <p:nvPicPr>
          <p:cNvPr id="3" name="!Copilot">
            <a:extLst>
              <a:ext uri="{FF2B5EF4-FFF2-40B4-BE49-F238E27FC236}">
                <a16:creationId xmlns:a16="http://schemas.microsoft.com/office/drawing/2014/main" id="{C4157A37-0CB5-C155-1849-CE2FF7CCDAA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91580" y="2901656"/>
            <a:ext cx="1042904" cy="1051896"/>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2" name="TextBox 1">
            <a:extLst>
              <a:ext uri="{FF2B5EF4-FFF2-40B4-BE49-F238E27FC236}">
                <a16:creationId xmlns:a16="http://schemas.microsoft.com/office/drawing/2014/main" id="{AB705756-E92A-D09C-4A25-D781D37D4A82}"/>
              </a:ext>
            </a:extLst>
          </p:cNvPr>
          <p:cNvSpPr txBox="1"/>
          <p:nvPr/>
        </p:nvSpPr>
        <p:spPr>
          <a:xfrm>
            <a:off x="8203216" y="6112046"/>
            <a:ext cx="3988784" cy="492443"/>
          </a:xfrm>
          <a:prstGeom prst="rect">
            <a:avLst/>
          </a:prstGeom>
          <a:noFill/>
        </p:spPr>
        <p:txBody>
          <a:bodyPr wrap="none" lIns="0" tIns="0" rIns="0" bIns="0" rtlCol="0">
            <a:spAutoFit/>
          </a:bodyPr>
          <a:lstStyle/>
          <a:p>
            <a:pPr algn="l"/>
            <a:r>
              <a:rPr lang="en-US" sz="1600" noProof="0" dirty="0">
                <a:gradFill>
                  <a:gsLst>
                    <a:gs pos="2917">
                      <a:schemeClr val="tx1"/>
                    </a:gs>
                    <a:gs pos="30000">
                      <a:schemeClr val="tx1"/>
                    </a:gs>
                  </a:gsLst>
                  <a:lin ang="5400000" scaled="0"/>
                </a:gradFill>
              </a:rPr>
              <a:t>Got feedback ? </a:t>
            </a:r>
          </a:p>
          <a:p>
            <a:pPr algn="l"/>
            <a:r>
              <a:rPr lang="en-US" sz="1600" noProof="0" dirty="0">
                <a:gradFill>
                  <a:gsLst>
                    <a:gs pos="2917">
                      <a:schemeClr val="tx1"/>
                    </a:gs>
                    <a:gs pos="30000">
                      <a:schemeClr val="tx1"/>
                    </a:gs>
                  </a:gsLst>
                  <a:lin ang="5400000" scaled="0"/>
                </a:gradFill>
                <a:hlinkClick r:id="rId5"/>
              </a:rPr>
              <a:t>https://aka.ms/WhatsNewCopilot/Feedback</a:t>
            </a:r>
            <a:r>
              <a:rPr lang="en-US" sz="1600" noProof="0"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2902277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0-#ppt_w/2"/>
                                          </p:val>
                                        </p:tav>
                                        <p:tav tm="100000">
                                          <p:val>
                                            <p:strVal val="#ppt_x"/>
                                          </p:val>
                                        </p:tav>
                                      </p:tavLst>
                                    </p:anim>
                                    <p:anim calcmode="lin" valueType="num">
                                      <p:cBhvr additive="base">
                                        <p:cTn id="12" dur="750" fill="hold"/>
                                        <p:tgtEl>
                                          <p:spTgt spid="18"/>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42" presetClass="path" presetSubtype="0" decel="100000" fill="hold" grpId="1" nodeType="withEffect">
                                  <p:stCondLst>
                                    <p:cond delay="500"/>
                                  </p:stCondLst>
                                  <p:childTnLst>
                                    <p:animMotion origin="layout" path="M 3.95833E-6 -1.11111E-6 L 3.95833E-6 -0.03704 " pathEditMode="relative" rAng="0" ptsTypes="AA">
                                      <p:cBhvr>
                                        <p:cTn id="17" dur="750" spd="-100000" fill="hold"/>
                                        <p:tgtEl>
                                          <p:spTgt spid="22"/>
                                        </p:tgtEl>
                                        <p:attrNameLst>
                                          <p:attrName>ppt_x</p:attrName>
                                          <p:attrName>ppt_y</p:attrName>
                                        </p:attrNameLst>
                                      </p:cBhvr>
                                      <p:rCtr x="0" y="-1852"/>
                                    </p:animMotion>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42" presetClass="path" presetSubtype="0" decel="100000" fill="hold" grpId="1" nodeType="withEffect">
                                  <p:stCondLst>
                                    <p:cond delay="0"/>
                                  </p:stCondLst>
                                  <p:childTnLst>
                                    <p:animMotion origin="layout" path="M -3.75E-6 2.59259E-6 L -3.75E-6 -0.03704 " pathEditMode="relative" rAng="0" ptsTypes="AA">
                                      <p:cBhvr>
                                        <p:cTn id="23" dur="750" spd="-100000" fill="hold"/>
                                        <p:tgtEl>
                                          <p:spTgt spid="23"/>
                                        </p:tgtEl>
                                        <p:attrNameLst>
                                          <p:attrName>ppt_x</p:attrName>
                                          <p:attrName>ppt_y</p:attrName>
                                        </p:attrNameLst>
                                      </p:cBhvr>
                                      <p:rCtr x="0" y="-1852"/>
                                    </p:animMotion>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42" presetClass="path" presetSubtype="0" decel="100000" fill="hold" grpId="1" nodeType="withEffect">
                                  <p:stCondLst>
                                    <p:cond delay="0"/>
                                  </p:stCondLst>
                                  <p:childTnLst>
                                    <p:animMotion origin="layout" path="M -3.75E-6 2.59259E-6 L -3.75E-6 -0.03704 " pathEditMode="relative" rAng="0" ptsTypes="AA">
                                      <p:cBhvr>
                                        <p:cTn id="31" dur="750" spd="-100000" fill="hold"/>
                                        <p:tgtEl>
                                          <p:spTgt spid="2"/>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p:bldP spid="22" grpId="1"/>
      <p:bldP spid="23" grpId="0"/>
      <p:bldP spid="23" grpId="1"/>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04A63-56CB-21DD-D15A-635E8451F8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695C3-BC70-B860-35B6-F0226807AA63}"/>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Public webpage grounding in PowerPoint</a:t>
            </a:r>
          </a:p>
        </p:txBody>
      </p:sp>
      <p:sp>
        <p:nvSpPr>
          <p:cNvPr id="18" name="TextBox 17">
            <a:extLst>
              <a:ext uri="{FF2B5EF4-FFF2-40B4-BE49-F238E27FC236}">
                <a16:creationId xmlns:a16="http://schemas.microsoft.com/office/drawing/2014/main" id="{65BA80D0-A621-8170-3C2F-A22D883397B2}"/>
              </a:ext>
              <a:ext uri="{C183D7F6-B498-43B3-948B-1728B52AA6E4}">
                <adec:decorative xmlns:adec="http://schemas.microsoft.com/office/drawing/2017/decorative" val="1"/>
              </a:ext>
            </a:extLst>
          </p:cNvPr>
          <p:cNvSpPr txBox="1"/>
          <p:nvPr/>
        </p:nvSpPr>
        <p:spPr>
          <a:xfrm>
            <a:off x="4824663" y="1503564"/>
            <a:ext cx="7026442" cy="459928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4A10F46A-1FA1-260E-5FBD-F9308B2E15F1}"/>
              </a:ext>
            </a:extLst>
          </p:cNvPr>
          <p:cNvSpPr txBox="1">
            <a:spLocks/>
          </p:cNvSpPr>
          <p:nvPr/>
        </p:nvSpPr>
        <p:spPr>
          <a:xfrm>
            <a:off x="478160" y="1056765"/>
            <a:ext cx="417603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Copilot in PowerPoint can now ground new slides on a public web URL the user provides — turning a published article or product page into deck content.</a:t>
            </a:r>
          </a:p>
          <a:p>
            <a:pPr marL="0" indent="0">
              <a:buNone/>
            </a:pPr>
            <a:endParaRPr lang="en-US" sz="1600" dirty="0"/>
          </a:p>
          <a:p>
            <a:r>
              <a:rPr lang="en-US" sz="1600" b="1" dirty="0"/>
              <a:t>URL-grounded slides:</a:t>
            </a:r>
            <a:r>
              <a:rPr lang="en-US" sz="1600" dirty="0"/>
              <a:t> Paste a URL and ask Copilot to draft slides based on its content.</a:t>
            </a:r>
          </a:p>
          <a:p>
            <a:endParaRPr lang="en-US" sz="1600" dirty="0"/>
          </a:p>
          <a:p>
            <a:r>
              <a:rPr lang="en-US" sz="1600" b="1" dirty="0"/>
              <a:t>Faster competitive and market briefs:</a:t>
            </a:r>
            <a:r>
              <a:rPr lang="en-US" sz="1600" dirty="0"/>
              <a:t> Public articles, partner pages and product specs become slide source material in seconds.</a:t>
            </a:r>
          </a:p>
          <a:p>
            <a:endParaRPr lang="en-US" sz="1600" dirty="0"/>
          </a:p>
          <a:p>
            <a:r>
              <a:rPr lang="en-US" sz="1600" b="1" dirty="0"/>
              <a:t>Citations included:</a:t>
            </a:r>
            <a:r>
              <a:rPr lang="en-US" sz="1600" dirty="0"/>
              <a:t> Generated slides reference the URL so the audience can trace the source.</a:t>
            </a:r>
          </a:p>
        </p:txBody>
      </p:sp>
      <p:sp>
        <p:nvSpPr>
          <p:cNvPr id="19" name="TextBox 18">
            <a:extLst>
              <a:ext uri="{FF2B5EF4-FFF2-40B4-BE49-F238E27FC236}">
                <a16:creationId xmlns:a16="http://schemas.microsoft.com/office/drawing/2014/main" id="{AF6F4A1D-D524-7129-80E5-AF9ABC7E31F2}"/>
              </a:ext>
            </a:extLst>
          </p:cNvPr>
          <p:cNvSpPr txBox="1"/>
          <p:nvPr/>
        </p:nvSpPr>
        <p:spPr>
          <a:xfrm>
            <a:off x="5995799" y="1309665"/>
            <a:ext cx="4684170"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Public webpage grounding in PowerPoint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Copilot in PowerPoint created a presentation using a public webpage as a reference.">
            <a:extLst>
              <a:ext uri="{FF2B5EF4-FFF2-40B4-BE49-F238E27FC236}">
                <a16:creationId xmlns:a16="http://schemas.microsoft.com/office/drawing/2014/main" id="{17A02CFD-97EB-FE0F-4B4F-435FA97D5F73}"/>
              </a:ext>
            </a:extLst>
          </p:cNvPr>
          <p:cNvPicPr>
            <a:picLocks noChangeAspect="1"/>
          </p:cNvPicPr>
          <p:nvPr/>
        </p:nvPicPr>
        <p:blipFill>
          <a:blip r:embed="rId3"/>
          <a:stretch>
            <a:fillRect/>
          </a:stretch>
        </p:blipFill>
        <p:spPr>
          <a:xfrm>
            <a:off x="5147309" y="2211563"/>
            <a:ext cx="6304041" cy="2890141"/>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7DDD0549-B0BD-8997-C309-ECA58CB52439}"/>
              </a:ext>
            </a:extLst>
          </p:cNvPr>
          <p:cNvSpPr txBox="1"/>
          <p:nvPr/>
        </p:nvSpPr>
        <p:spPr>
          <a:xfrm>
            <a:off x="5623121" y="5653620"/>
            <a:ext cx="5429524" cy="307777"/>
          </a:xfrm>
          <a:prstGeom prst="rect">
            <a:avLst/>
          </a:prstGeom>
          <a:noFill/>
        </p:spPr>
        <p:txBody>
          <a:bodyPr wrap="square">
            <a:spAutoFit/>
          </a:bodyPr>
          <a:lstStyle/>
          <a:p>
            <a:pPr algn="ctr"/>
            <a:r>
              <a:rPr lang="en-US" sz="1400" dirty="0"/>
              <a:t>This feature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rolled out in April</a:t>
            </a:r>
            <a:r>
              <a:rPr lang="en-US" sz="1400" dirty="0">
                <a:solidFill>
                  <a:schemeClr val="accent1">
                    <a:lumMod val="75000"/>
                  </a:schemeClr>
                </a:solidFill>
              </a:rPr>
              <a:t>.</a:t>
            </a:r>
            <a:endParaRPr lang="en-US" sz="600" dirty="0">
              <a:solidFill>
                <a:schemeClr val="accent1">
                  <a:lumMod val="75000"/>
                </a:schemeClr>
              </a:solidFill>
            </a:endParaRPr>
          </a:p>
        </p:txBody>
      </p:sp>
    </p:spTree>
    <p:extLst>
      <p:ext uri="{BB962C8B-B14F-4D97-AF65-F5344CB8AC3E}">
        <p14:creationId xmlns:p14="http://schemas.microsoft.com/office/powerpoint/2010/main" val="1670709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93AB5-A533-BD45-A76C-DD01D19403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A26ED8-B06B-6321-0C0E-361626BA5E60}"/>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Claude model in Word</a:t>
            </a:r>
          </a:p>
        </p:txBody>
      </p:sp>
      <p:sp>
        <p:nvSpPr>
          <p:cNvPr id="18" name="TextBox 17">
            <a:extLst>
              <a:ext uri="{FF2B5EF4-FFF2-40B4-BE49-F238E27FC236}">
                <a16:creationId xmlns:a16="http://schemas.microsoft.com/office/drawing/2014/main" id="{B26730FE-A74A-E453-2354-8FE10ECB911C}"/>
              </a:ext>
              <a:ext uri="{C183D7F6-B498-43B3-948B-1728B52AA6E4}">
                <adec:decorative xmlns:adec="http://schemas.microsoft.com/office/drawing/2017/decorative" val="1"/>
              </a:ext>
            </a:extLst>
          </p:cNvPr>
          <p:cNvSpPr txBox="1"/>
          <p:nvPr/>
        </p:nvSpPr>
        <p:spPr>
          <a:xfrm>
            <a:off x="4824663" y="1503564"/>
            <a:ext cx="7026442" cy="459928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F66EE636-B03D-A4FA-5046-948C38C63715}"/>
              </a:ext>
            </a:extLst>
          </p:cNvPr>
          <p:cNvSpPr txBox="1">
            <a:spLocks/>
          </p:cNvSpPr>
          <p:nvPr/>
        </p:nvSpPr>
        <p:spPr>
          <a:xfrm>
            <a:off x="478160" y="1056765"/>
            <a:ext cx="417603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Copilot in Word now offers Anthropic's Claude as an alternative model for drafting and editing — giving users a choice for tone and style.</a:t>
            </a:r>
          </a:p>
          <a:p>
            <a:pPr marL="0" indent="0">
              <a:buNone/>
            </a:pPr>
            <a:endParaRPr lang="en-US" sz="1600" dirty="0"/>
          </a:p>
          <a:p>
            <a:r>
              <a:rPr lang="en-US" sz="1600" b="1" dirty="0"/>
              <a:t>Model picker in Word:</a:t>
            </a:r>
            <a:r>
              <a:rPr lang="en-US" sz="1600" dirty="0"/>
              <a:t> Switch between OpenAI and Claude models from the Copilot pane.</a:t>
            </a:r>
          </a:p>
          <a:p>
            <a:endParaRPr lang="en-US" sz="1600" dirty="0"/>
          </a:p>
          <a:p>
            <a:r>
              <a:rPr lang="en-US" sz="1600" b="1" dirty="0"/>
              <a:t>Different writing strengths:</a:t>
            </a:r>
            <a:r>
              <a:rPr lang="en-US" sz="1600" dirty="0"/>
              <a:t> Some users prefer Claude for long-form drafting and tone control; the choice gives flexibility.</a:t>
            </a:r>
          </a:p>
          <a:p>
            <a:endParaRPr lang="en-US" sz="1600" dirty="0"/>
          </a:p>
          <a:p>
            <a:r>
              <a:rPr lang="en-US" sz="1600" b="1" dirty="0"/>
              <a:t>No prompt change:</a:t>
            </a:r>
            <a:r>
              <a:rPr lang="en-US" sz="1600" dirty="0"/>
              <a:t> Existing Copilot prompts work against either model — the difference is in style and behavior.</a:t>
            </a:r>
          </a:p>
        </p:txBody>
      </p:sp>
      <p:sp>
        <p:nvSpPr>
          <p:cNvPr id="19" name="TextBox 18">
            <a:extLst>
              <a:ext uri="{FF2B5EF4-FFF2-40B4-BE49-F238E27FC236}">
                <a16:creationId xmlns:a16="http://schemas.microsoft.com/office/drawing/2014/main" id="{BBBAD5A2-1890-E04F-A60C-02861CAD84B7}"/>
              </a:ext>
            </a:extLst>
          </p:cNvPr>
          <p:cNvSpPr txBox="1"/>
          <p:nvPr/>
        </p:nvSpPr>
        <p:spPr>
          <a:xfrm>
            <a:off x="5995799" y="1309665"/>
            <a:ext cx="4684170"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Claude model in Word</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Copilot in Word now includes Claude models in the model selector.">
            <a:extLst>
              <a:ext uri="{FF2B5EF4-FFF2-40B4-BE49-F238E27FC236}">
                <a16:creationId xmlns:a16="http://schemas.microsoft.com/office/drawing/2014/main" id="{293E0AC1-9F6A-C259-E80F-31E0BA438701}"/>
              </a:ext>
            </a:extLst>
          </p:cNvPr>
          <p:cNvPicPr>
            <a:picLocks noChangeAspect="1"/>
          </p:cNvPicPr>
          <p:nvPr/>
        </p:nvPicPr>
        <p:blipFill>
          <a:blip r:embed="rId3"/>
          <a:stretch>
            <a:fillRect/>
          </a:stretch>
        </p:blipFill>
        <p:spPr>
          <a:xfrm>
            <a:off x="5072714" y="2136601"/>
            <a:ext cx="6641126" cy="3044680"/>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A6C25042-DC71-35C9-BDAE-F4F088047572}"/>
              </a:ext>
            </a:extLst>
          </p:cNvPr>
          <p:cNvSpPr txBox="1"/>
          <p:nvPr/>
        </p:nvSpPr>
        <p:spPr>
          <a:xfrm>
            <a:off x="5623121" y="5653620"/>
            <a:ext cx="5429524" cy="307777"/>
          </a:xfrm>
          <a:prstGeom prst="rect">
            <a:avLst/>
          </a:prstGeom>
          <a:noFill/>
        </p:spPr>
        <p:txBody>
          <a:bodyPr wrap="square">
            <a:spAutoFit/>
          </a:bodyPr>
          <a:lstStyle/>
          <a:p>
            <a:pPr algn="ctr"/>
            <a:r>
              <a:rPr lang="en-US" sz="1400" dirty="0"/>
              <a:t>This feature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rolled out in April</a:t>
            </a:r>
            <a:r>
              <a:rPr lang="en-US" sz="1400" dirty="0">
                <a:solidFill>
                  <a:schemeClr val="accent1">
                    <a:lumMod val="75000"/>
                  </a:schemeClr>
                </a:solidFill>
              </a:rPr>
              <a:t>.</a:t>
            </a:r>
            <a:endParaRPr lang="en-US" sz="600" dirty="0">
              <a:solidFill>
                <a:schemeClr val="accent1">
                  <a:lumMod val="75000"/>
                </a:schemeClr>
              </a:solidFill>
            </a:endParaRPr>
          </a:p>
        </p:txBody>
      </p:sp>
    </p:spTree>
    <p:extLst>
      <p:ext uri="{BB962C8B-B14F-4D97-AF65-F5344CB8AC3E}">
        <p14:creationId xmlns:p14="http://schemas.microsoft.com/office/powerpoint/2010/main" val="3045515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66817-35DA-3BFB-A6B8-3AA27FB567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96C52B-3F1B-647F-F64B-95D918059A28}"/>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Copilot call delegation in Teams</a:t>
            </a:r>
          </a:p>
        </p:txBody>
      </p:sp>
      <p:sp>
        <p:nvSpPr>
          <p:cNvPr id="18" name="TextBox 17">
            <a:extLst>
              <a:ext uri="{FF2B5EF4-FFF2-40B4-BE49-F238E27FC236}">
                <a16:creationId xmlns:a16="http://schemas.microsoft.com/office/drawing/2014/main" id="{85ACF115-287B-84F0-C355-95B07B4BBD74}"/>
              </a:ext>
              <a:ext uri="{C183D7F6-B498-43B3-948B-1728B52AA6E4}">
                <adec:decorative xmlns:adec="http://schemas.microsoft.com/office/drawing/2017/decorative" val="1"/>
              </a:ext>
            </a:extLst>
          </p:cNvPr>
          <p:cNvSpPr txBox="1"/>
          <p:nvPr/>
        </p:nvSpPr>
        <p:spPr>
          <a:xfrm>
            <a:off x="4824663" y="1503564"/>
            <a:ext cx="7026442" cy="459928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B9145C07-412F-1827-5F40-2C026167FE51}"/>
              </a:ext>
            </a:extLst>
          </p:cNvPr>
          <p:cNvSpPr txBox="1">
            <a:spLocks/>
          </p:cNvSpPr>
          <p:nvPr/>
        </p:nvSpPr>
        <p:spPr>
          <a:xfrm>
            <a:off x="478160" y="1056765"/>
            <a:ext cx="417603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Copilot can take a Teams call on the user's behalf — greeting the caller, gathering context and following the user's instructions — then handing back a summary.</a:t>
            </a:r>
          </a:p>
          <a:p>
            <a:pPr marL="0" indent="0">
              <a:buNone/>
            </a:pPr>
            <a:endParaRPr lang="en-US" sz="1600" dirty="0"/>
          </a:p>
          <a:p>
            <a:r>
              <a:rPr lang="en-US" sz="1600" b="1" dirty="0"/>
              <a:t>Copilot greets the caller:</a:t>
            </a:r>
            <a:r>
              <a:rPr lang="en-US" sz="1600" dirty="0"/>
              <a:t> Acts within the user's instructions, capturing the topic and any details the caller wants to leave.</a:t>
            </a:r>
          </a:p>
          <a:p>
            <a:endParaRPr lang="en-US" sz="1600" dirty="0"/>
          </a:p>
          <a:p>
            <a:r>
              <a:rPr lang="en-US" sz="1600" b="1" dirty="0"/>
              <a:t>Summarized back to the user:</a:t>
            </a:r>
            <a:r>
              <a:rPr lang="en-US" sz="1600" dirty="0"/>
              <a:t> The user receives a structured summary with action items they can review at their own pace.</a:t>
            </a:r>
          </a:p>
          <a:p>
            <a:endParaRPr lang="en-US" sz="1600" dirty="0"/>
          </a:p>
          <a:p>
            <a:r>
              <a:rPr lang="en-US" sz="1600" b="1" dirty="0"/>
              <a:t>Frontier:</a:t>
            </a:r>
            <a:r>
              <a:rPr lang="en-US" sz="1600" dirty="0"/>
              <a:t> Microsoft 365 Copilot Frontier preview — behavior, voice and admin controls will evolve before broad availability.</a:t>
            </a:r>
          </a:p>
        </p:txBody>
      </p:sp>
      <p:sp>
        <p:nvSpPr>
          <p:cNvPr id="19" name="TextBox 18">
            <a:extLst>
              <a:ext uri="{FF2B5EF4-FFF2-40B4-BE49-F238E27FC236}">
                <a16:creationId xmlns:a16="http://schemas.microsoft.com/office/drawing/2014/main" id="{FB830FA8-D52A-CDD1-8E9A-3349E9962379}"/>
              </a:ext>
            </a:extLst>
          </p:cNvPr>
          <p:cNvSpPr txBox="1"/>
          <p:nvPr/>
        </p:nvSpPr>
        <p:spPr>
          <a:xfrm>
            <a:off x="5995799" y="1309665"/>
            <a:ext cx="4684170"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Copilot call delegation in Teams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The Microsoft Teams app on the Calls tab showing a live screening of a call.">
            <a:extLst>
              <a:ext uri="{FF2B5EF4-FFF2-40B4-BE49-F238E27FC236}">
                <a16:creationId xmlns:a16="http://schemas.microsoft.com/office/drawing/2014/main" id="{859F1758-F8A9-116C-23E4-80B8C242BEDE}"/>
              </a:ext>
            </a:extLst>
          </p:cNvPr>
          <p:cNvPicPr>
            <a:picLocks noChangeAspect="1"/>
          </p:cNvPicPr>
          <p:nvPr/>
        </p:nvPicPr>
        <p:blipFill>
          <a:blip r:embed="rId3"/>
          <a:stretch>
            <a:fillRect/>
          </a:stretch>
        </p:blipFill>
        <p:spPr>
          <a:xfrm>
            <a:off x="5064986" y="1891362"/>
            <a:ext cx="6545794" cy="3695524"/>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2A9DBA74-05E4-AE6B-B88E-843FFA4D4C9E}"/>
              </a:ext>
            </a:extLst>
          </p:cNvPr>
          <p:cNvSpPr txBox="1"/>
          <p:nvPr/>
        </p:nvSpPr>
        <p:spPr>
          <a:xfrm>
            <a:off x="5623121" y="5653620"/>
            <a:ext cx="5429524" cy="307777"/>
          </a:xfrm>
          <a:prstGeom prst="rect">
            <a:avLst/>
          </a:prstGeom>
          <a:noFill/>
        </p:spPr>
        <p:txBody>
          <a:bodyPr wrap="square">
            <a:spAutoFit/>
          </a:bodyPr>
          <a:lstStyle/>
          <a:p>
            <a:pPr algn="ctr"/>
            <a:r>
              <a:rPr lang="en-US" sz="1400" dirty="0"/>
              <a:t>This feature is rolling out in May.</a:t>
            </a:r>
            <a:endParaRPr lang="en-US" sz="600" dirty="0">
              <a:solidFill>
                <a:schemeClr val="accent1">
                  <a:lumMod val="75000"/>
                </a:schemeClr>
              </a:solidFill>
            </a:endParaRPr>
          </a:p>
        </p:txBody>
      </p:sp>
    </p:spTree>
    <p:extLst>
      <p:ext uri="{BB962C8B-B14F-4D97-AF65-F5344CB8AC3E}">
        <p14:creationId xmlns:p14="http://schemas.microsoft.com/office/powerpoint/2010/main" val="3634814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E8D0F-2249-2040-8E51-D3AA52AE85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408532-1448-31DE-03FF-7FE5FC471E79}"/>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Consecutive interpretation in Teams</a:t>
            </a:r>
          </a:p>
        </p:txBody>
      </p:sp>
      <p:sp>
        <p:nvSpPr>
          <p:cNvPr id="18" name="TextBox 17">
            <a:extLst>
              <a:ext uri="{FF2B5EF4-FFF2-40B4-BE49-F238E27FC236}">
                <a16:creationId xmlns:a16="http://schemas.microsoft.com/office/drawing/2014/main" id="{5843E7AC-AD0B-8752-04F2-43B611C9F490}"/>
              </a:ext>
              <a:ext uri="{C183D7F6-B498-43B3-948B-1728B52AA6E4}">
                <adec:decorative xmlns:adec="http://schemas.microsoft.com/office/drawing/2017/decorative" val="1"/>
              </a:ext>
            </a:extLst>
          </p:cNvPr>
          <p:cNvSpPr txBox="1"/>
          <p:nvPr/>
        </p:nvSpPr>
        <p:spPr>
          <a:xfrm>
            <a:off x="4824663" y="1503564"/>
            <a:ext cx="7026442" cy="459928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C6F1DA0-E5C9-4F3E-A856-D3061BC6DEFF}"/>
              </a:ext>
            </a:extLst>
          </p:cNvPr>
          <p:cNvSpPr txBox="1">
            <a:spLocks/>
          </p:cNvSpPr>
          <p:nvPr/>
        </p:nvSpPr>
        <p:spPr>
          <a:xfrm>
            <a:off x="478160" y="1056765"/>
            <a:ext cx="417603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A consecutive-interpretation experience in Teams meetings — Copilot translates between two languages in turn, suitable for human-paced bilingual conversations.</a:t>
            </a:r>
          </a:p>
          <a:p>
            <a:pPr marL="0" indent="0">
              <a:buNone/>
            </a:pPr>
            <a:endParaRPr lang="en-US" sz="1600" dirty="0"/>
          </a:p>
          <a:p>
            <a:r>
              <a:rPr lang="en-US" sz="1600" b="1" dirty="0"/>
              <a:t>Turn-by-turn translation:</a:t>
            </a:r>
            <a:r>
              <a:rPr lang="en-US" sz="1600" dirty="0"/>
              <a:t> Copilot interprets after each speaker rather than simultaneously, mirroring how a human interpreter works.</a:t>
            </a:r>
          </a:p>
          <a:p>
            <a:endParaRPr lang="en-US" sz="1600" dirty="0"/>
          </a:p>
          <a:p>
            <a:r>
              <a:rPr lang="en-US" sz="1600" b="1" dirty="0"/>
              <a:t>Public preview:</a:t>
            </a:r>
            <a:r>
              <a:rPr lang="en-US" sz="1600" dirty="0"/>
              <a:t> Available to opt in; behavior and supported languages will grow before general availability.</a:t>
            </a:r>
          </a:p>
          <a:p>
            <a:endParaRPr lang="en-US" sz="1600" dirty="0"/>
          </a:p>
          <a:p>
            <a:r>
              <a:rPr lang="en-US" sz="1600" b="1" dirty="0"/>
              <a:t>Useful for 1:1 and small meetings:</a:t>
            </a:r>
            <a:r>
              <a:rPr lang="en-US" sz="1600" dirty="0"/>
              <a:t> Customer calls, partner reviews and bilateral conversations benefit most.</a:t>
            </a:r>
          </a:p>
        </p:txBody>
      </p:sp>
      <p:sp>
        <p:nvSpPr>
          <p:cNvPr id="19" name="TextBox 18">
            <a:extLst>
              <a:ext uri="{FF2B5EF4-FFF2-40B4-BE49-F238E27FC236}">
                <a16:creationId xmlns:a16="http://schemas.microsoft.com/office/drawing/2014/main" id="{0E62AD12-B27A-2D88-E37F-551BD34FEA4B}"/>
              </a:ext>
            </a:extLst>
          </p:cNvPr>
          <p:cNvSpPr txBox="1"/>
          <p:nvPr/>
        </p:nvSpPr>
        <p:spPr>
          <a:xfrm>
            <a:off x="5995799" y="1309665"/>
            <a:ext cx="4684170"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Consecutive interpretation in Teams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20260505-1358-59.8818104" descr="Video of Consecutive interpretation in Interpreter agent in Teams meeting">
            <a:hlinkClick r:id="" action="ppaction://media"/>
            <a:extLst>
              <a:ext uri="{FF2B5EF4-FFF2-40B4-BE49-F238E27FC236}">
                <a16:creationId xmlns:a16="http://schemas.microsoft.com/office/drawing/2014/main" id="{C22BC42C-112D-9FA0-56AB-A0113DAF0DCD}"/>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CAAD9712-31B8-4BD6-BF53-67985D263E05}" label="" lang="en-us" r:embed="rId5"/>
                        </p173:trackLst>
                      </p173:tracksInfo>
                    </p:ext>
                  </p14:extLst>
                </p14:media>
              </p:ext>
            </p:extLst>
          </p:nvPr>
        </p:nvPicPr>
        <p:blipFill>
          <a:blip r:embed="rId6"/>
          <a:stretch>
            <a:fillRect/>
          </a:stretch>
        </p:blipFill>
        <p:spPr>
          <a:xfrm>
            <a:off x="5208401" y="2058633"/>
            <a:ext cx="6258963" cy="3489145"/>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E5BF9FBE-1B04-EB2E-CDF1-DA2F853DD44A}"/>
              </a:ext>
            </a:extLst>
          </p:cNvPr>
          <p:cNvSpPr txBox="1"/>
          <p:nvPr/>
        </p:nvSpPr>
        <p:spPr>
          <a:xfrm>
            <a:off x="5623121" y="5653620"/>
            <a:ext cx="5429524" cy="307777"/>
          </a:xfrm>
          <a:prstGeom prst="rect">
            <a:avLst/>
          </a:prstGeom>
          <a:noFill/>
        </p:spPr>
        <p:txBody>
          <a:bodyPr wrap="square">
            <a:spAutoFit/>
          </a:bodyPr>
          <a:lstStyle/>
          <a:p>
            <a:pPr algn="ctr"/>
            <a:r>
              <a:rPr lang="en-GB" sz="1400" dirty="0"/>
              <a:t>This feature rolled out in April to Public Preview.</a:t>
            </a:r>
            <a:endParaRPr lang="en-US" sz="800" dirty="0">
              <a:solidFill>
                <a:schemeClr val="accent1">
                  <a:lumMod val="75000"/>
                </a:schemeClr>
              </a:solidFill>
            </a:endParaRPr>
          </a:p>
        </p:txBody>
      </p:sp>
      <p:sp>
        <p:nvSpPr>
          <p:cNvPr id="7" name="TextBox 6">
            <a:extLst>
              <a:ext uri="{FF2B5EF4-FFF2-40B4-BE49-F238E27FC236}">
                <a16:creationId xmlns:a16="http://schemas.microsoft.com/office/drawing/2014/main" id="{37E60AD3-59FB-3DCE-D656-59BB1D228AD6}"/>
              </a:ext>
            </a:extLst>
          </p:cNvPr>
          <p:cNvSpPr txBox="1"/>
          <p:nvPr/>
        </p:nvSpPr>
        <p:spPr>
          <a:xfrm>
            <a:off x="9865895" y="6189816"/>
            <a:ext cx="2233956" cy="395622"/>
          </a:xfrm>
          <a:prstGeom prst="rect">
            <a:avLst/>
          </a:prstGeom>
          <a:noFill/>
        </p:spPr>
        <p:txBody>
          <a:bodyPr wrap="square" numCol="2">
            <a:noAutofit/>
          </a:bodyPr>
          <a:lstStyle/>
          <a:p>
            <a:pPr algn="l">
              <a:buNone/>
            </a:pPr>
            <a:r>
              <a:rPr lang="en-US" sz="1050" b="0" i="0" dirty="0">
                <a:effectLst/>
                <a:latin typeface="Segoe UI" panose="020B0502040204020203" pitchFamily="34" charset="0"/>
              </a:rPr>
              <a:t>Roadmap ID</a:t>
            </a:r>
          </a:p>
          <a:p>
            <a:pPr algn="l">
              <a:spcAft>
                <a:spcPts val="1800"/>
              </a:spcAft>
              <a:buNone/>
            </a:pPr>
            <a:r>
              <a:rPr lang="en-US" sz="1050" b="0" i="0" dirty="0">
                <a:solidFill>
                  <a:srgbClr val="323130"/>
                </a:solidFill>
                <a:effectLst/>
                <a:latin typeface="Segoe UI" panose="020B0502040204020203" pitchFamily="34" charset="0"/>
              </a:rPr>
              <a:t>557180</a:t>
            </a:r>
          </a:p>
          <a:p>
            <a:pPr algn="l">
              <a:spcAft>
                <a:spcPts val="1800"/>
              </a:spcAft>
              <a:buNone/>
            </a:pPr>
            <a:r>
              <a:rPr lang="en-US" sz="1050" dirty="0">
                <a:solidFill>
                  <a:srgbClr val="323130"/>
                </a:solidFill>
                <a:latin typeface="Segoe UI" panose="020B0502040204020203" pitchFamily="34" charset="0"/>
              </a:rPr>
              <a:t>Message ID </a:t>
            </a:r>
            <a:br>
              <a:rPr lang="en-US" sz="1050" dirty="0">
                <a:solidFill>
                  <a:srgbClr val="323130"/>
                </a:solidFill>
                <a:latin typeface="Segoe UI" panose="020B0502040204020203" pitchFamily="34" charset="0"/>
              </a:rPr>
            </a:br>
            <a:r>
              <a:rPr lang="en-US" sz="1050" dirty="0">
                <a:solidFill>
                  <a:srgbClr val="323130"/>
                </a:solidFill>
                <a:latin typeface="Segoe UI" panose="020B0502040204020203" pitchFamily="34" charset="0"/>
              </a:rPr>
              <a:t>MC1239927</a:t>
            </a:r>
          </a:p>
        </p:txBody>
      </p:sp>
    </p:spTree>
    <p:extLst>
      <p:ext uri="{BB962C8B-B14F-4D97-AF65-F5344CB8AC3E}">
        <p14:creationId xmlns:p14="http://schemas.microsoft.com/office/powerpoint/2010/main" val="1846371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6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childTnLst>
        </p:cTn>
      </p:par>
    </p:tnLst>
    <p:bldLst>
      <p:bldP spid="18" grpId="0" animBg="1"/>
      <p:bldP spid="1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9D620-D72F-825E-D6D2-AF49F8FCBF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80D7FA-05A1-895E-B95B-873276321602}"/>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Ready-to-use prompts in OneDrive and SharePoint</a:t>
            </a:r>
          </a:p>
        </p:txBody>
      </p:sp>
      <p:sp>
        <p:nvSpPr>
          <p:cNvPr id="18" name="TextBox 17">
            <a:extLst>
              <a:ext uri="{FF2B5EF4-FFF2-40B4-BE49-F238E27FC236}">
                <a16:creationId xmlns:a16="http://schemas.microsoft.com/office/drawing/2014/main" id="{F475F197-53AB-F9DF-81BD-9C38BECB1716}"/>
              </a:ext>
              <a:ext uri="{C183D7F6-B498-43B3-948B-1728B52AA6E4}">
                <adec:decorative xmlns:adec="http://schemas.microsoft.com/office/drawing/2017/decorative" val="1"/>
              </a:ext>
            </a:extLst>
          </p:cNvPr>
          <p:cNvSpPr txBox="1"/>
          <p:nvPr/>
        </p:nvSpPr>
        <p:spPr>
          <a:xfrm>
            <a:off x="4824663" y="1503564"/>
            <a:ext cx="7026442" cy="459928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6770F7B4-A3F8-9066-F495-0325C472758C}"/>
              </a:ext>
            </a:extLst>
          </p:cNvPr>
          <p:cNvSpPr txBox="1">
            <a:spLocks/>
          </p:cNvSpPr>
          <p:nvPr/>
        </p:nvSpPr>
        <p:spPr>
          <a:xfrm>
            <a:off x="478160" y="1056765"/>
            <a:ext cx="417603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OneDrive and SharePoint now surface curated, ready-to-use Copilot prompts so users can take action on a file with a single click.</a:t>
            </a:r>
          </a:p>
          <a:p>
            <a:pPr marL="0" indent="0">
              <a:buNone/>
            </a:pPr>
            <a:endParaRPr lang="en-US" sz="1600" dirty="0"/>
          </a:p>
          <a:p>
            <a:r>
              <a:rPr lang="en-US" sz="1600" b="1" dirty="0"/>
              <a:t>Curated prompt library:</a:t>
            </a:r>
            <a:r>
              <a:rPr lang="en-US" sz="1600" dirty="0"/>
              <a:t> A set of vetted prompts appears next to files (summarizes, extract action items, draft an email, list questions).</a:t>
            </a:r>
          </a:p>
          <a:p>
            <a:endParaRPr lang="en-US" sz="1600" dirty="0"/>
          </a:p>
          <a:p>
            <a:r>
              <a:rPr lang="en-US" sz="1600" b="1" dirty="0"/>
              <a:t>One-click action:</a:t>
            </a:r>
            <a:r>
              <a:rPr lang="en-US" sz="1600" dirty="0"/>
              <a:t> Users select a prompt and Copilot acts on the chosen file directly.</a:t>
            </a:r>
          </a:p>
          <a:p>
            <a:endParaRPr lang="en-US" sz="1600" dirty="0"/>
          </a:p>
          <a:p>
            <a:r>
              <a:rPr lang="en-US" sz="1600" b="1" dirty="0"/>
              <a:t>Reduces blank-page anxiety:</a:t>
            </a:r>
            <a:r>
              <a:rPr lang="en-US" sz="1600" dirty="0"/>
              <a:t> Helps casual Copilot users discover what they can do with their own documents.</a:t>
            </a:r>
          </a:p>
        </p:txBody>
      </p:sp>
      <p:sp>
        <p:nvSpPr>
          <p:cNvPr id="19" name="TextBox 18">
            <a:extLst>
              <a:ext uri="{FF2B5EF4-FFF2-40B4-BE49-F238E27FC236}">
                <a16:creationId xmlns:a16="http://schemas.microsoft.com/office/drawing/2014/main" id="{6E39EF6B-F374-3FDA-084E-C04C8B83A31F}"/>
              </a:ext>
            </a:extLst>
          </p:cNvPr>
          <p:cNvSpPr txBox="1"/>
          <p:nvPr/>
        </p:nvSpPr>
        <p:spPr>
          <a:xfrm>
            <a:off x="5623121" y="1309665"/>
            <a:ext cx="5185292"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Ready-to-use prompts in OneDrive and SharePoint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 screenshot of an image opened from OneDrive with the Copilot window open showing suggested prompts.">
            <a:extLst>
              <a:ext uri="{FF2B5EF4-FFF2-40B4-BE49-F238E27FC236}">
                <a16:creationId xmlns:a16="http://schemas.microsoft.com/office/drawing/2014/main" id="{32488F98-CA3E-D666-ECEF-E1619A2DA17A}"/>
              </a:ext>
            </a:extLst>
          </p:cNvPr>
          <p:cNvPicPr>
            <a:picLocks noChangeAspect="1"/>
          </p:cNvPicPr>
          <p:nvPr/>
        </p:nvPicPr>
        <p:blipFill>
          <a:blip r:embed="rId3"/>
          <a:stretch>
            <a:fillRect/>
          </a:stretch>
        </p:blipFill>
        <p:spPr>
          <a:xfrm>
            <a:off x="5471117" y="2041020"/>
            <a:ext cx="5889862" cy="3313416"/>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9F0C66B9-9ADA-DF0E-0274-73556A37AE54}"/>
              </a:ext>
            </a:extLst>
          </p:cNvPr>
          <p:cNvSpPr txBox="1"/>
          <p:nvPr/>
        </p:nvSpPr>
        <p:spPr>
          <a:xfrm>
            <a:off x="5623121" y="5653620"/>
            <a:ext cx="5429524" cy="307777"/>
          </a:xfrm>
          <a:prstGeom prst="rect">
            <a:avLst/>
          </a:prstGeom>
          <a:noFill/>
        </p:spPr>
        <p:txBody>
          <a:bodyPr wrap="square">
            <a:spAutoFit/>
          </a:bodyPr>
          <a:lstStyle/>
          <a:p>
            <a:pPr algn="ctr"/>
            <a:r>
              <a:rPr lang="en-US" sz="1400" dirty="0"/>
              <a:t>This feature</a:t>
            </a:r>
            <a:r>
              <a:rPr lang="en-US" sz="1400" dirty="0">
                <a:solidFill>
                  <a:schemeClr val="accent1">
                    <a:lumMod val="75000"/>
                  </a:schemeClr>
                </a:solidFill>
              </a:rPr>
              <a:t>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rolled out in April</a:t>
            </a:r>
            <a:r>
              <a:rPr lang="en-US" sz="1400" dirty="0">
                <a:solidFill>
                  <a:schemeClr val="accent1">
                    <a:lumMod val="75000"/>
                  </a:schemeClr>
                </a:solidFill>
              </a:rPr>
              <a:t>.</a:t>
            </a:r>
            <a:endParaRPr lang="en-US" sz="600" dirty="0">
              <a:solidFill>
                <a:schemeClr val="accent1">
                  <a:lumMod val="75000"/>
                </a:schemeClr>
              </a:solidFill>
            </a:endParaRPr>
          </a:p>
        </p:txBody>
      </p:sp>
      <p:sp>
        <p:nvSpPr>
          <p:cNvPr id="6" name="TextBox 5">
            <a:extLst>
              <a:ext uri="{FF2B5EF4-FFF2-40B4-BE49-F238E27FC236}">
                <a16:creationId xmlns:a16="http://schemas.microsoft.com/office/drawing/2014/main" id="{908EB801-349C-DA36-AC88-FA229D676AB6}"/>
              </a:ext>
            </a:extLst>
          </p:cNvPr>
          <p:cNvSpPr txBox="1"/>
          <p:nvPr/>
        </p:nvSpPr>
        <p:spPr>
          <a:xfrm>
            <a:off x="11241506" y="6214024"/>
            <a:ext cx="994610" cy="395622"/>
          </a:xfrm>
          <a:prstGeom prst="rect">
            <a:avLst/>
          </a:prstGeom>
          <a:noFill/>
        </p:spPr>
        <p:txBody>
          <a:bodyPr wrap="square" numCol="1">
            <a:noAutofit/>
          </a:bodyPr>
          <a:lstStyle/>
          <a:p>
            <a:pPr algn="l">
              <a:buNone/>
            </a:pPr>
            <a:r>
              <a:rPr lang="en-US" sz="1050" b="0" i="0" dirty="0">
                <a:effectLst/>
                <a:latin typeface="Segoe UI" panose="020B0502040204020203" pitchFamily="34" charset="0"/>
              </a:rPr>
              <a:t>Roadmap ID</a:t>
            </a:r>
          </a:p>
          <a:p>
            <a:pPr algn="l">
              <a:spcAft>
                <a:spcPts val="1800"/>
              </a:spcAft>
              <a:buNone/>
            </a:pPr>
            <a:r>
              <a:rPr lang="en-US" sz="1050" dirty="0">
                <a:solidFill>
                  <a:srgbClr val="323130"/>
                </a:solidFill>
                <a:latin typeface="Segoe UI" panose="020B0502040204020203" pitchFamily="34" charset="0"/>
              </a:rPr>
              <a:t>559481</a:t>
            </a:r>
            <a:endParaRPr lang="en-US" sz="1050" b="0" i="0" dirty="0">
              <a:solidFill>
                <a:srgbClr val="323130"/>
              </a:solidFill>
              <a:effectLst/>
              <a:latin typeface="Segoe UI" panose="020B0502040204020203" pitchFamily="34" charset="0"/>
            </a:endParaRPr>
          </a:p>
        </p:txBody>
      </p:sp>
    </p:spTree>
    <p:extLst>
      <p:ext uri="{BB962C8B-B14F-4D97-AF65-F5344CB8AC3E}">
        <p14:creationId xmlns:p14="http://schemas.microsoft.com/office/powerpoint/2010/main" val="3781169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017E1-99BB-FF6F-60DB-5F3BC3DE64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585293-FF16-FB4C-C094-F92C8BE72694}"/>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First draft in canvas in Outlook</a:t>
            </a:r>
          </a:p>
        </p:txBody>
      </p:sp>
      <p:sp>
        <p:nvSpPr>
          <p:cNvPr id="18" name="TextBox 17">
            <a:extLst>
              <a:ext uri="{FF2B5EF4-FFF2-40B4-BE49-F238E27FC236}">
                <a16:creationId xmlns:a16="http://schemas.microsoft.com/office/drawing/2014/main" id="{39214790-A8E3-BB57-01D5-1A68865A38DC}"/>
              </a:ext>
              <a:ext uri="{C183D7F6-B498-43B3-948B-1728B52AA6E4}">
                <adec:decorative xmlns:adec="http://schemas.microsoft.com/office/drawing/2017/decorative" val="1"/>
              </a:ext>
            </a:extLst>
          </p:cNvPr>
          <p:cNvSpPr txBox="1"/>
          <p:nvPr/>
        </p:nvSpPr>
        <p:spPr>
          <a:xfrm>
            <a:off x="4824663" y="1503564"/>
            <a:ext cx="7026442" cy="459928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7AB1C898-8906-E803-E95F-E377D8398AB8}"/>
              </a:ext>
            </a:extLst>
          </p:cNvPr>
          <p:cNvSpPr txBox="1">
            <a:spLocks/>
          </p:cNvSpPr>
          <p:nvPr/>
        </p:nvSpPr>
        <p:spPr>
          <a:xfrm>
            <a:off x="478160" y="1056765"/>
            <a:ext cx="417603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Copilot in new Outlook can now produce an email's first draft directly in a canvas — a side-by-side workspace for iterating on tone, length and content before sending.</a:t>
            </a:r>
          </a:p>
          <a:p>
            <a:pPr marL="0" indent="0">
              <a:buNone/>
            </a:pPr>
            <a:endParaRPr lang="en-US" sz="1600" dirty="0"/>
          </a:p>
          <a:p>
            <a:r>
              <a:rPr lang="en-US" sz="1600" b="1" dirty="0"/>
              <a:t>Canvas drafting:</a:t>
            </a:r>
            <a:r>
              <a:rPr lang="en-US" sz="1600" dirty="0"/>
              <a:t> A dedicated draft surface lets users iterate without losing the original prompt or thread.</a:t>
            </a:r>
          </a:p>
          <a:p>
            <a:endParaRPr lang="en-US" sz="1600" dirty="0"/>
          </a:p>
          <a:p>
            <a:r>
              <a:rPr lang="en-US" sz="1600" b="1" dirty="0"/>
              <a:t>Tone and length controls:</a:t>
            </a:r>
            <a:r>
              <a:rPr lang="en-US" sz="1600" dirty="0"/>
              <a:t> Quickly adjust voice, length and audience until the draft fits.</a:t>
            </a:r>
          </a:p>
          <a:p>
            <a:endParaRPr lang="en-US" sz="1600" dirty="0"/>
          </a:p>
          <a:p>
            <a:r>
              <a:rPr lang="en-US" sz="1600" b="1" dirty="0"/>
              <a:t>Then drop into the email:</a:t>
            </a:r>
            <a:r>
              <a:rPr lang="en-US" sz="1600" dirty="0"/>
              <a:t> Once happy, the draft moves into the message ready to send.</a:t>
            </a:r>
          </a:p>
        </p:txBody>
      </p:sp>
      <p:sp>
        <p:nvSpPr>
          <p:cNvPr id="19" name="TextBox 18">
            <a:extLst>
              <a:ext uri="{FF2B5EF4-FFF2-40B4-BE49-F238E27FC236}">
                <a16:creationId xmlns:a16="http://schemas.microsoft.com/office/drawing/2014/main" id="{90E29E44-4D28-13AD-1B6E-FDD4D9B8AE8A}"/>
              </a:ext>
            </a:extLst>
          </p:cNvPr>
          <p:cNvSpPr txBox="1"/>
          <p:nvPr/>
        </p:nvSpPr>
        <p:spPr>
          <a:xfrm>
            <a:off x="5995799" y="1309665"/>
            <a:ext cx="4684170"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First draft in canvas in Outlook</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n Outlook app open showing the Copilot side pane with a prompt that says Add dates for each next step.">
            <a:extLst>
              <a:ext uri="{FF2B5EF4-FFF2-40B4-BE49-F238E27FC236}">
                <a16:creationId xmlns:a16="http://schemas.microsoft.com/office/drawing/2014/main" id="{6B3FD075-8C62-785D-524B-D960D5323263}"/>
              </a:ext>
            </a:extLst>
          </p:cNvPr>
          <p:cNvPicPr>
            <a:picLocks noChangeAspect="1"/>
          </p:cNvPicPr>
          <p:nvPr/>
        </p:nvPicPr>
        <p:blipFill>
          <a:blip r:embed="rId3"/>
          <a:stretch>
            <a:fillRect/>
          </a:stretch>
        </p:blipFill>
        <p:spPr>
          <a:xfrm>
            <a:off x="5119746" y="1891362"/>
            <a:ext cx="6436273" cy="3620806"/>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810E72B7-62AB-E648-D806-AAB1B876440A}"/>
              </a:ext>
            </a:extLst>
          </p:cNvPr>
          <p:cNvSpPr txBox="1"/>
          <p:nvPr/>
        </p:nvSpPr>
        <p:spPr>
          <a:xfrm>
            <a:off x="5623121" y="5653620"/>
            <a:ext cx="5429524" cy="307777"/>
          </a:xfrm>
          <a:prstGeom prst="rect">
            <a:avLst/>
          </a:prstGeom>
          <a:noFill/>
        </p:spPr>
        <p:txBody>
          <a:bodyPr wrap="square">
            <a:spAutoFit/>
          </a:bodyPr>
          <a:lstStyle/>
          <a:p>
            <a:pPr algn="ctr"/>
            <a:r>
              <a:rPr lang="en-GB" sz="1400" dirty="0"/>
              <a:t>This feature rolled out to new Outlook in March.</a:t>
            </a:r>
            <a:endParaRPr lang="en-US" sz="800" dirty="0">
              <a:solidFill>
                <a:schemeClr val="accent1">
                  <a:lumMod val="75000"/>
                </a:schemeClr>
              </a:solidFill>
            </a:endParaRPr>
          </a:p>
        </p:txBody>
      </p:sp>
    </p:spTree>
    <p:extLst>
      <p:ext uri="{BB962C8B-B14F-4D97-AF65-F5344CB8AC3E}">
        <p14:creationId xmlns:p14="http://schemas.microsoft.com/office/powerpoint/2010/main" val="1055466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BF1FD-EC63-2A55-4BEE-8461CCBA2B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78C18B-74D5-9B5A-1132-2BBB54ADB42C}"/>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Word: Legal Agent in Frontier</a:t>
            </a:r>
          </a:p>
        </p:txBody>
      </p:sp>
      <p:sp>
        <p:nvSpPr>
          <p:cNvPr id="18" name="TextBox 17">
            <a:extLst>
              <a:ext uri="{FF2B5EF4-FFF2-40B4-BE49-F238E27FC236}">
                <a16:creationId xmlns:a16="http://schemas.microsoft.com/office/drawing/2014/main" id="{D0553206-FB3B-5337-5978-20BAE4CB0AD8}"/>
              </a:ext>
              <a:ext uri="{C183D7F6-B498-43B3-948B-1728B52AA6E4}">
                <adec:decorative xmlns:adec="http://schemas.microsoft.com/office/drawing/2017/decorative" val="1"/>
              </a:ext>
            </a:extLst>
          </p:cNvPr>
          <p:cNvSpPr txBox="1"/>
          <p:nvPr/>
        </p:nvSpPr>
        <p:spPr>
          <a:xfrm>
            <a:off x="5342021" y="1177758"/>
            <a:ext cx="6509084" cy="4989583"/>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7539123F-EFC4-1DA1-6D48-34A57B57A81F}"/>
              </a:ext>
            </a:extLst>
          </p:cNvPr>
          <p:cNvSpPr txBox="1">
            <a:spLocks/>
          </p:cNvSpPr>
          <p:nvPr/>
        </p:nvSpPr>
        <p:spPr>
          <a:xfrm>
            <a:off x="501731" y="1010082"/>
            <a:ext cx="451471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600" b="1" dirty="0"/>
              <a:t>The Legal Agent in Microsoft Word automates contract review and redlining through structured legal workflows while maintaining precision, consistency, and control.</a:t>
            </a:r>
          </a:p>
          <a:p>
            <a:pPr marL="0" indent="0" fontAlgn="t">
              <a:buNone/>
            </a:pPr>
            <a:endParaRPr lang="en-US" sz="1800" b="1" dirty="0"/>
          </a:p>
          <a:p>
            <a:pPr fontAlgn="t"/>
            <a:r>
              <a:rPr lang="en-US" sz="1600" b="1" dirty="0"/>
              <a:t>Structured review:</a:t>
            </a:r>
            <a:r>
              <a:rPr lang="en-US" sz="1600" dirty="0"/>
              <a:t> The agent follows predefined workflows to review contracts clause by clause against playbooks, ensuring consistent and auditable outcomes.</a:t>
            </a:r>
          </a:p>
          <a:p>
            <a:pPr fontAlgn="t"/>
            <a:endParaRPr lang="en-US" sz="1600" dirty="0"/>
          </a:p>
          <a:p>
            <a:pPr fontAlgn="t"/>
            <a:r>
              <a:rPr lang="en-US" sz="1600" b="1" dirty="0"/>
              <a:t>Precise edits:</a:t>
            </a:r>
            <a:r>
              <a:rPr lang="en-US" sz="1600" dirty="0"/>
              <a:t> The agent generates tracked-change redlines that preserve formatting and minimize unnecessary edits.</a:t>
            </a:r>
          </a:p>
          <a:p>
            <a:pPr fontAlgn="t"/>
            <a:endParaRPr lang="en-US" sz="1600" dirty="0"/>
          </a:p>
          <a:p>
            <a:pPr fontAlgn="t"/>
            <a:r>
              <a:rPr lang="en-US" sz="1600" b="1" dirty="0"/>
              <a:t>Risk analysis:</a:t>
            </a:r>
            <a:r>
              <a:rPr lang="en-US" sz="1600" dirty="0"/>
              <a:t> The agent identifies risks and obligations with citation-backed insights to support faster, confident decisions.</a:t>
            </a:r>
          </a:p>
        </p:txBody>
      </p:sp>
      <p:sp>
        <p:nvSpPr>
          <p:cNvPr id="19" name="TextBox 18">
            <a:extLst>
              <a:ext uri="{FF2B5EF4-FFF2-40B4-BE49-F238E27FC236}">
                <a16:creationId xmlns:a16="http://schemas.microsoft.com/office/drawing/2014/main" id="{9D4C2FD6-014F-DAAE-69D7-04A01C736DFE}"/>
              </a:ext>
            </a:extLst>
          </p:cNvPr>
          <p:cNvSpPr txBox="1"/>
          <p:nvPr/>
        </p:nvSpPr>
        <p:spPr>
          <a:xfrm>
            <a:off x="6320337" y="1010082"/>
            <a:ext cx="4684170"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Word: Legal Agent in Frontier</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7" name="Picture 6" descr="Screenshot of a digital document displaying a Non-Disclosure Agreement template with placeholders for dates, company names, addresses, and party roles. The document includes structured sections such as Confidentiality Undertaking and detailed clauses outlining obligations, with a clean layout featuring black text on a white background and a sidebar showing editing options.">
            <a:extLst>
              <a:ext uri="{FF2B5EF4-FFF2-40B4-BE49-F238E27FC236}">
                <a16:creationId xmlns:a16="http://schemas.microsoft.com/office/drawing/2014/main" id="{F879E2BA-906C-3F6F-E294-0B6C4C082A70}"/>
              </a:ext>
            </a:extLst>
          </p:cNvPr>
          <p:cNvPicPr>
            <a:picLocks noChangeAspect="1"/>
          </p:cNvPicPr>
          <p:nvPr/>
        </p:nvPicPr>
        <p:blipFill>
          <a:blip r:embed="rId3"/>
          <a:stretch>
            <a:fillRect/>
          </a:stretch>
        </p:blipFill>
        <p:spPr>
          <a:xfrm>
            <a:off x="5731976" y="1720310"/>
            <a:ext cx="5860893" cy="3291679"/>
          </a:xfrm>
          <a:prstGeom prst="rect">
            <a:avLst/>
          </a:prstGeom>
          <a:effectLst>
            <a:outerShdw blurRad="63500" sx="102000" sy="102000" algn="ctr" rotWithShape="0">
              <a:prstClr val="black">
                <a:alpha val="40000"/>
              </a:prstClr>
            </a:outerShdw>
          </a:effectLst>
        </p:spPr>
      </p:pic>
      <p:sp>
        <p:nvSpPr>
          <p:cNvPr id="14" name="TextBox 13">
            <a:extLst>
              <a:ext uri="{FF2B5EF4-FFF2-40B4-BE49-F238E27FC236}">
                <a16:creationId xmlns:a16="http://schemas.microsoft.com/office/drawing/2014/main" id="{98B6C1F6-4F92-CFF3-BA3A-468B54C1C540}"/>
              </a:ext>
            </a:extLst>
          </p:cNvPr>
          <p:cNvSpPr txBox="1"/>
          <p:nvPr/>
        </p:nvSpPr>
        <p:spPr>
          <a:xfrm>
            <a:off x="5731976" y="5175997"/>
            <a:ext cx="5860893" cy="430887"/>
          </a:xfrm>
          <a:prstGeom prst="rect">
            <a:avLst/>
          </a:prstGeom>
          <a:noFill/>
        </p:spPr>
        <p:txBody>
          <a:bodyPr wrap="square">
            <a:spAutoFit/>
          </a:bodyPr>
          <a:lstStyle/>
          <a:p>
            <a:pPr algn="ctr"/>
            <a:r>
              <a:rPr lang="en-US" sz="1100" b="0" i="0" dirty="0">
                <a:solidFill>
                  <a:srgbClr val="1E1E1E"/>
                </a:solidFill>
                <a:effectLst/>
                <a:latin typeface="Segoe UI" panose="020B0502040204020203" pitchFamily="34" charset="0"/>
              </a:rPr>
              <a:t>The Legal Agent is available today in Word on Windows desktop through </a:t>
            </a:r>
            <a:r>
              <a:rPr lang="en-US" sz="1100" b="0" i="0" dirty="0">
                <a:solidFill>
                  <a:schemeClr val="accent1">
                    <a:lumMod val="75000"/>
                  </a:schemeClr>
                </a:solidFill>
                <a:effectLst/>
                <a:latin typeface="Segoe UI" panose="020B0502040204020203" pitchFamily="34" charset="0"/>
              </a:rPr>
              <a:t>the </a:t>
            </a:r>
            <a:r>
              <a:rPr lang="en-US" sz="1100" b="1" i="0" dirty="0">
                <a:solidFill>
                  <a:schemeClr val="accent1">
                    <a:lumMod val="75000"/>
                  </a:schemeClr>
                </a:solidFill>
                <a:effectLst/>
                <a:latin typeface="Segoe UI" panose="020B0502040204020203" pitchFamily="34" charset="0"/>
                <a:hlinkClick r:id="rId4">
                  <a:extLst>
                    <a:ext uri="{A12FA001-AC4F-418D-AE19-62706E023703}">
                      <ahyp:hlinkClr xmlns:ahyp="http://schemas.microsoft.com/office/drawing/2018/hyperlinkcolor" val="tx"/>
                    </a:ext>
                  </a:extLst>
                </a:hlinkClick>
              </a:rPr>
              <a:t>Frontier program</a:t>
            </a:r>
            <a:r>
              <a:rPr lang="en-US" sz="1100" b="0" i="0" dirty="0">
                <a:solidFill>
                  <a:schemeClr val="accent1">
                    <a:lumMod val="75000"/>
                  </a:schemeClr>
                </a:solidFill>
                <a:effectLst/>
                <a:latin typeface="Segoe UI" panose="020B0502040204020203" pitchFamily="34" charset="0"/>
              </a:rPr>
              <a:t> </a:t>
            </a:r>
            <a:r>
              <a:rPr lang="en-US" sz="1100" b="0" i="0" dirty="0">
                <a:solidFill>
                  <a:srgbClr val="1E1E1E"/>
                </a:solidFill>
                <a:effectLst/>
                <a:latin typeface="Segoe UI" panose="020B0502040204020203" pitchFamily="34" charset="0"/>
              </a:rPr>
              <a:t>in the US</a:t>
            </a:r>
            <a:endParaRPr lang="en-US" sz="1100" dirty="0"/>
          </a:p>
        </p:txBody>
      </p:sp>
      <p:sp>
        <p:nvSpPr>
          <p:cNvPr id="8" name="TextBox 7">
            <a:extLst>
              <a:ext uri="{FF2B5EF4-FFF2-40B4-BE49-F238E27FC236}">
                <a16:creationId xmlns:a16="http://schemas.microsoft.com/office/drawing/2014/main" id="{FEEF7C06-712B-3D05-350A-FDC2078B5F4C}"/>
              </a:ext>
            </a:extLst>
          </p:cNvPr>
          <p:cNvSpPr txBox="1"/>
          <p:nvPr/>
        </p:nvSpPr>
        <p:spPr>
          <a:xfrm>
            <a:off x="6096000" y="5755459"/>
            <a:ext cx="5429524" cy="307777"/>
          </a:xfrm>
          <a:prstGeom prst="rect">
            <a:avLst/>
          </a:prstGeom>
          <a:noFill/>
        </p:spPr>
        <p:txBody>
          <a:bodyPr wrap="square">
            <a:spAutoFit/>
          </a:bodyPr>
          <a:lstStyle/>
          <a:p>
            <a:pPr algn="ctr"/>
            <a:r>
              <a:rPr lang="en-US" sz="1400" dirty="0">
                <a:solidFill>
                  <a:schemeClr val="accent1">
                    <a:lumMod val="75000"/>
                  </a:schemeClr>
                </a:solidFill>
                <a:hlinkClick r:id="rId5">
                  <a:extLst>
                    <a:ext uri="{A12FA001-AC4F-418D-AE19-62706E023703}">
                      <ahyp:hlinkClr xmlns:ahyp="http://schemas.microsoft.com/office/drawing/2018/hyperlinkcolor" val="tx"/>
                    </a:ext>
                  </a:extLst>
                </a:hlinkClick>
              </a:rPr>
              <a:t>Word: Legal Agent in Frontier | Microsoft Community Hub</a:t>
            </a:r>
            <a:endParaRPr lang="en-US" sz="800" dirty="0">
              <a:solidFill>
                <a:schemeClr val="accent1">
                  <a:lumMod val="75000"/>
                </a:schemeClr>
              </a:solidFill>
            </a:endParaRPr>
          </a:p>
        </p:txBody>
      </p:sp>
      <p:sp>
        <p:nvSpPr>
          <p:cNvPr id="12" name="TextBox 11">
            <a:extLst>
              <a:ext uri="{FF2B5EF4-FFF2-40B4-BE49-F238E27FC236}">
                <a16:creationId xmlns:a16="http://schemas.microsoft.com/office/drawing/2014/main" id="{8B6B525E-E439-7DC6-139D-3ED088DA4EC1}"/>
              </a:ext>
            </a:extLst>
          </p:cNvPr>
          <p:cNvSpPr txBox="1"/>
          <p:nvPr/>
        </p:nvSpPr>
        <p:spPr>
          <a:xfrm>
            <a:off x="0" y="6330013"/>
            <a:ext cx="12061862" cy="369332"/>
          </a:xfrm>
          <a:prstGeom prst="rect">
            <a:avLst/>
          </a:prstGeom>
          <a:noFill/>
        </p:spPr>
        <p:txBody>
          <a:bodyPr wrap="square">
            <a:spAutoFit/>
          </a:bodyPr>
          <a:lstStyle/>
          <a:p>
            <a:pPr algn="l">
              <a:buNone/>
            </a:pPr>
            <a:r>
              <a:rPr lang="en-US" sz="900" b="0" i="1" dirty="0">
                <a:solidFill>
                  <a:srgbClr val="333333"/>
                </a:solidFill>
                <a:effectLst/>
              </a:rPr>
              <a:t>Note: The Legal Agent does not provide legal advice or professional determinations and is not a substitute for the judgment of a qualified legal professional. AI‑generated content may be inaccurate. Users are solely responsible for reviewing, verifying, and deciding whether to rely on any output before taking action. </a:t>
            </a:r>
          </a:p>
        </p:txBody>
      </p:sp>
    </p:spTree>
    <p:extLst>
      <p:ext uri="{BB962C8B-B14F-4D97-AF65-F5344CB8AC3E}">
        <p14:creationId xmlns:p14="http://schemas.microsoft.com/office/powerpoint/2010/main" val="2227536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690E4-8021-5FF5-501C-09E5B7D262FC}"/>
              </a:ext>
            </a:extLst>
          </p:cNvPr>
          <p:cNvSpPr>
            <a:spLocks noGrp="1"/>
          </p:cNvSpPr>
          <p:nvPr>
            <p:ph type="title"/>
          </p:nvPr>
        </p:nvSpPr>
        <p:spPr/>
        <p:txBody>
          <a:bodyPr/>
          <a:lstStyle/>
          <a:p>
            <a:r>
              <a:rPr lang="en-US" dirty="0"/>
              <a:t>Word: Legal Agent in Frontier video</a:t>
            </a:r>
          </a:p>
        </p:txBody>
      </p:sp>
      <p:pic>
        <p:nvPicPr>
          <p:cNvPr id="4" name="20260506-1052-01.9982322" descr="Video of Legal agent in Frontier">
            <a:hlinkClick r:id="" action="ppaction://media"/>
            <a:extLst>
              <a:ext uri="{FF2B5EF4-FFF2-40B4-BE49-F238E27FC236}">
                <a16:creationId xmlns:a16="http://schemas.microsoft.com/office/drawing/2014/main" id="{C65619D7-C8C1-A026-51F0-5CA7D8ABC911}"/>
              </a:ext>
            </a:extLst>
          </p:cNvPr>
          <p:cNvPicPr>
            <a:picLocks noGrp="1" noChangeAspect="1"/>
          </p:cNvPicPr>
          <p:nvPr>
            <p:ph sz="quarter" idx="10"/>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649189AF-77DF-4F59-9D83-987CE4757A0D}" label="" lang="en-us" r:embed="rId4"/>
                        </p173:trackLst>
                      </p173:tracksInfo>
                    </p:ext>
                  </p14:extLst>
                </p14:media>
              </p:ext>
            </p:extLst>
          </p:nvPr>
        </p:nvPicPr>
        <p:blipFill>
          <a:blip r:embed="rId5"/>
          <a:stretch>
            <a:fillRect/>
          </a:stretch>
        </p:blipFill>
        <p:spPr>
          <a:xfrm>
            <a:off x="1807369" y="1250165"/>
            <a:ext cx="8577262" cy="4833938"/>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41785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2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7C49F-9C93-0BB7-C02A-6E3C3A3204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466671-DFF7-E595-1EB3-0CB64BDBD254}"/>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Copilot in OneNote now understands images, tables, and more</a:t>
            </a:r>
          </a:p>
        </p:txBody>
      </p:sp>
      <p:sp>
        <p:nvSpPr>
          <p:cNvPr id="18" name="TextBox 17">
            <a:extLst>
              <a:ext uri="{FF2B5EF4-FFF2-40B4-BE49-F238E27FC236}">
                <a16:creationId xmlns:a16="http://schemas.microsoft.com/office/drawing/2014/main" id="{E9907A8B-C75A-71EA-7C3B-C33FEC3CC52F}"/>
              </a:ext>
              <a:ext uri="{C183D7F6-B498-43B3-948B-1728B52AA6E4}">
                <adec:decorative xmlns:adec="http://schemas.microsoft.com/office/drawing/2017/decorative" val="1"/>
              </a:ext>
            </a:extLst>
          </p:cNvPr>
          <p:cNvSpPr txBox="1"/>
          <p:nvPr/>
        </p:nvSpPr>
        <p:spPr>
          <a:xfrm>
            <a:off x="5113421" y="1177758"/>
            <a:ext cx="6737684" cy="4989583"/>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382B99DE-F71B-5A03-9556-40C8B0391606}"/>
              </a:ext>
            </a:extLst>
          </p:cNvPr>
          <p:cNvSpPr txBox="1">
            <a:spLocks/>
          </p:cNvSpPr>
          <p:nvPr/>
        </p:nvSpPr>
        <p:spPr>
          <a:xfrm>
            <a:off x="501731" y="1010082"/>
            <a:ext cx="4322932"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Copilot in OneNote now delivers more accurate, context-aware insights by understanding and reasoning over all note content, not just text.</a:t>
            </a:r>
          </a:p>
          <a:p>
            <a:pPr marL="0" indent="0" fontAlgn="t">
              <a:buNone/>
            </a:pPr>
            <a:endParaRPr lang="en-US" sz="1600" dirty="0"/>
          </a:p>
          <a:p>
            <a:pPr fontAlgn="t"/>
            <a:r>
              <a:rPr lang="en-US" sz="1600" b="1" dirty="0"/>
              <a:t>Richer Understanding:</a:t>
            </a:r>
            <a:r>
              <a:rPr lang="en-US" sz="1600" dirty="0"/>
              <a:t> Copilot can interpret images, tables, tags, and inked notes alongside text, enabling more complete analysis of a page.</a:t>
            </a:r>
          </a:p>
          <a:p>
            <a:pPr fontAlgn="t"/>
            <a:endParaRPr lang="en-US" sz="1600" dirty="0"/>
          </a:p>
          <a:p>
            <a:pPr fontAlgn="t"/>
            <a:r>
              <a:rPr lang="en-US" sz="1600" b="1" dirty="0"/>
              <a:t>Better Insights:</a:t>
            </a:r>
            <a:r>
              <a:rPr lang="en-US" sz="1600" dirty="0"/>
              <a:t> Copilot uses full-page context to provide more accurate answers and deeper, more relevant insights.</a:t>
            </a:r>
          </a:p>
          <a:p>
            <a:pPr fontAlgn="t"/>
            <a:endParaRPr lang="en-US" sz="1600" dirty="0"/>
          </a:p>
          <a:p>
            <a:pPr fontAlgn="t"/>
            <a:r>
              <a:rPr lang="en-US" sz="1600" b="1" dirty="0"/>
              <a:t>Conversational Experience:</a:t>
            </a:r>
            <a:r>
              <a:rPr lang="en-US" sz="1600" dirty="0"/>
              <a:t> Users can ask questions naturally and follow up without rephrasing or manually referencing different content types.</a:t>
            </a:r>
          </a:p>
          <a:p>
            <a:pPr fontAlgn="t"/>
            <a:endParaRPr lang="en-US" sz="1600" dirty="0"/>
          </a:p>
        </p:txBody>
      </p:sp>
      <p:sp>
        <p:nvSpPr>
          <p:cNvPr id="19" name="TextBox 18">
            <a:extLst>
              <a:ext uri="{FF2B5EF4-FFF2-40B4-BE49-F238E27FC236}">
                <a16:creationId xmlns:a16="http://schemas.microsoft.com/office/drawing/2014/main" id="{20E66BA8-B44C-872B-DEA3-8F159F8C764A}"/>
              </a:ext>
            </a:extLst>
          </p:cNvPr>
          <p:cNvSpPr txBox="1"/>
          <p:nvPr/>
        </p:nvSpPr>
        <p:spPr>
          <a:xfrm>
            <a:off x="5596895" y="1010082"/>
            <a:ext cx="5770733" cy="365745"/>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400" dirty="0">
                <a:solidFill>
                  <a:srgbClr val="FFFFFF"/>
                </a:solidFill>
                <a:latin typeface="Segoe UI Semibold" panose="020B0502040204020203" pitchFamily="34" charset="0"/>
                <a:cs typeface="Segoe UI Semibold" panose="020B0502040204020203" pitchFamily="34" charset="0"/>
              </a:rPr>
              <a:t>Copilot in OneNote now understands images, tables, and more</a:t>
            </a:r>
            <a:endParaRPr kumimoji="0" lang="en-US" sz="14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 name="TextBox 7">
            <a:extLst>
              <a:ext uri="{FF2B5EF4-FFF2-40B4-BE49-F238E27FC236}">
                <a16:creationId xmlns:a16="http://schemas.microsoft.com/office/drawing/2014/main" id="{7F5FE9BC-AE90-A415-F8B7-539D679E5022}"/>
              </a:ext>
            </a:extLst>
          </p:cNvPr>
          <p:cNvSpPr txBox="1"/>
          <p:nvPr/>
        </p:nvSpPr>
        <p:spPr>
          <a:xfrm>
            <a:off x="5442523" y="5789417"/>
            <a:ext cx="6083000" cy="276999"/>
          </a:xfrm>
          <a:prstGeom prst="rect">
            <a:avLst/>
          </a:prstGeom>
          <a:noFill/>
        </p:spPr>
        <p:txBody>
          <a:bodyPr wrap="square">
            <a:spAutoFit/>
          </a:bodyPr>
          <a:lstStyle/>
          <a:p>
            <a:pPr algn="ctr"/>
            <a:r>
              <a:rPr lang="en-US" sz="1200" dirty="0">
                <a:solidFill>
                  <a:schemeClr val="accent1">
                    <a:lumMod val="75000"/>
                  </a:schemeClr>
                </a:solidFill>
                <a:hlinkClick r:id="rId3">
                  <a:extLst>
                    <a:ext uri="{A12FA001-AC4F-418D-AE19-62706E023703}">
                      <ahyp:hlinkClr xmlns:ahyp="http://schemas.microsoft.com/office/drawing/2018/hyperlinkcolor" val="tx"/>
                    </a:ext>
                  </a:extLst>
                </a:hlinkClick>
              </a:rPr>
              <a:t>Copilot in OneNote now understands more of your notes | Microsoft Community Hub</a:t>
            </a:r>
            <a:endParaRPr lang="en-US" sz="700" dirty="0">
              <a:solidFill>
                <a:schemeClr val="accent1">
                  <a:lumMod val="75000"/>
                </a:schemeClr>
              </a:solidFill>
            </a:endParaRPr>
          </a:p>
        </p:txBody>
      </p:sp>
      <p:pic>
        <p:nvPicPr>
          <p:cNvPr id="5" name="Picture 4">
            <a:extLst>
              <a:ext uri="{FF2B5EF4-FFF2-40B4-BE49-F238E27FC236}">
                <a16:creationId xmlns:a16="http://schemas.microsoft.com/office/drawing/2014/main" id="{C9947966-20E0-A769-7B4F-4C368DF275F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42523" y="1636124"/>
            <a:ext cx="6079479" cy="397192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53099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9E6AB-C306-BBD6-5003-0383A7D333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54408E-C1F1-DE51-C644-ECFBC8770B18}"/>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Copilot in Word: New Capabilities for Document Workflows</a:t>
            </a:r>
          </a:p>
        </p:txBody>
      </p:sp>
      <p:sp>
        <p:nvSpPr>
          <p:cNvPr id="18" name="TextBox 17">
            <a:extLst>
              <a:ext uri="{FF2B5EF4-FFF2-40B4-BE49-F238E27FC236}">
                <a16:creationId xmlns:a16="http://schemas.microsoft.com/office/drawing/2014/main" id="{3AF1B33E-8498-8A8F-7315-77CD2DE06A80}"/>
              </a:ext>
              <a:ext uri="{C183D7F6-B498-43B3-948B-1728B52AA6E4}">
                <adec:decorative xmlns:adec="http://schemas.microsoft.com/office/drawing/2017/decorative" val="1"/>
              </a:ext>
            </a:extLst>
          </p:cNvPr>
          <p:cNvSpPr txBox="1"/>
          <p:nvPr/>
        </p:nvSpPr>
        <p:spPr>
          <a:xfrm>
            <a:off x="6256835" y="1475875"/>
            <a:ext cx="5594269" cy="4572000"/>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4E910E0E-A260-DE02-5F7A-6C17E340F348}"/>
              </a:ext>
            </a:extLst>
          </p:cNvPr>
          <p:cNvSpPr txBox="1">
            <a:spLocks/>
          </p:cNvSpPr>
          <p:nvPr/>
        </p:nvSpPr>
        <p:spPr>
          <a:xfrm>
            <a:off x="501730" y="1010082"/>
            <a:ext cx="5594269"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Copilot in Word enhances high-stakes document workflows with audit-ready editing, native collaboration, and secure, context-aware AI.</a:t>
            </a:r>
          </a:p>
          <a:p>
            <a:pPr marL="0" indent="0" fontAlgn="t">
              <a:buNone/>
            </a:pPr>
            <a:endParaRPr lang="en-US" sz="1800" b="1" dirty="0"/>
          </a:p>
          <a:p>
            <a:pPr fontAlgn="t"/>
            <a:r>
              <a:rPr lang="en-US" sz="1600" b="1" dirty="0"/>
              <a:t>Audit-Ready Edits:</a:t>
            </a:r>
            <a:r>
              <a:rPr lang="en-US" sz="1600" dirty="0"/>
              <a:t> Copilot enables track changes and contextual comments to ensure all updates are transparent, traceable, and compliant.</a:t>
            </a:r>
          </a:p>
          <a:p>
            <a:pPr fontAlgn="t"/>
            <a:endParaRPr lang="en-US" sz="1600" dirty="0"/>
          </a:p>
          <a:p>
            <a:pPr fontAlgn="t"/>
            <a:r>
              <a:rPr lang="en-US" sz="1600" b="1" dirty="0"/>
              <a:t>Built-In Experience:</a:t>
            </a:r>
            <a:r>
              <a:rPr lang="en-US" sz="1600" dirty="0"/>
              <a:t> Copilot works directly in Word, preserving formatting, structure, and collaboration history without disrupting workflows.</a:t>
            </a:r>
          </a:p>
          <a:p>
            <a:pPr fontAlgn="t"/>
            <a:endParaRPr lang="en-US" sz="1600" dirty="0"/>
          </a:p>
          <a:p>
            <a:pPr fontAlgn="t"/>
            <a:r>
              <a:rPr lang="en-US" sz="1600" b="1" dirty="0"/>
              <a:t>Document Automation:</a:t>
            </a:r>
            <a:r>
              <a:rPr lang="en-US" sz="1600" dirty="0"/>
              <a:t> Copilot streamlines formatting with tables of contents, headers, footers, and dynamic fields that update automatically.</a:t>
            </a:r>
          </a:p>
          <a:p>
            <a:pPr fontAlgn="t"/>
            <a:endParaRPr lang="en-US" sz="1600" dirty="0"/>
          </a:p>
          <a:p>
            <a:pPr fontAlgn="t"/>
            <a:r>
              <a:rPr lang="en-US" sz="1600" b="1" dirty="0"/>
              <a:t>Trusted AI:</a:t>
            </a:r>
            <a:r>
              <a:rPr lang="en-US" sz="1600" dirty="0"/>
              <a:t> Built on Work IQ within the Microsoft 365 trust boundary, Copilot delivers reliable, context-aware outputs while enforcing security and compliance.</a:t>
            </a:r>
          </a:p>
        </p:txBody>
      </p:sp>
      <p:sp>
        <p:nvSpPr>
          <p:cNvPr id="19" name="TextBox 18">
            <a:extLst>
              <a:ext uri="{FF2B5EF4-FFF2-40B4-BE49-F238E27FC236}">
                <a16:creationId xmlns:a16="http://schemas.microsoft.com/office/drawing/2014/main" id="{C300E0BE-46BB-FAD8-903D-3FE7234259B6}"/>
              </a:ext>
            </a:extLst>
          </p:cNvPr>
          <p:cNvSpPr txBox="1"/>
          <p:nvPr/>
        </p:nvSpPr>
        <p:spPr>
          <a:xfrm>
            <a:off x="6901614" y="1254174"/>
            <a:ext cx="4339389" cy="365745"/>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400" dirty="0">
                <a:solidFill>
                  <a:srgbClr val="FFFFFF"/>
                </a:solidFill>
                <a:latin typeface="Segoe UI Semibold" panose="020B0502040204020203" pitchFamily="34" charset="0"/>
                <a:cs typeface="Segoe UI Semibold" panose="020B0502040204020203" pitchFamily="34" charset="0"/>
              </a:rPr>
              <a:t>New Capabilities for Document Workflows</a:t>
            </a:r>
            <a:endParaRPr kumimoji="0" lang="en-US" sz="14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11" name="Picture 10" descr="Screenshot of a Due Diligence Report for a proposed acquisition of Venerable Analytics, Inc., showing an executive summary with detailed analysis of financial stability and operational risks. The report includes highlighted text and a comment box suggesting improvements to clarify vague wording and spell out acronyms without rewriting entire sentences.">
            <a:extLst>
              <a:ext uri="{FF2B5EF4-FFF2-40B4-BE49-F238E27FC236}">
                <a16:creationId xmlns:a16="http://schemas.microsoft.com/office/drawing/2014/main" id="{EE1B17B0-953E-04CB-EEA2-C29225260157}"/>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620910" y="1969679"/>
            <a:ext cx="4866115" cy="3238064"/>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36C8EB9A-FDE1-43A0-3CAE-45C7F9A6A554}"/>
              </a:ext>
            </a:extLst>
          </p:cNvPr>
          <p:cNvSpPr txBox="1"/>
          <p:nvPr/>
        </p:nvSpPr>
        <p:spPr>
          <a:xfrm>
            <a:off x="6996864" y="5429443"/>
            <a:ext cx="4244139" cy="461665"/>
          </a:xfrm>
          <a:prstGeom prst="rect">
            <a:avLst/>
          </a:prstGeom>
          <a:noFill/>
        </p:spPr>
        <p:txBody>
          <a:bodyPr wrap="square">
            <a:spAutoFit/>
          </a:bodyPr>
          <a:lstStyle/>
          <a:p>
            <a:pPr algn="ctr"/>
            <a:r>
              <a:rPr lang="en-US" sz="1200" dirty="0">
                <a:solidFill>
                  <a:schemeClr val="accent1">
                    <a:lumMod val="75000"/>
                  </a:schemeClr>
                </a:solidFill>
                <a:hlinkClick r:id="rId4">
                  <a:extLst>
                    <a:ext uri="{A12FA001-AC4F-418D-AE19-62706E023703}">
                      <ahyp:hlinkClr xmlns:ahyp="http://schemas.microsoft.com/office/drawing/2018/hyperlinkcolor" val="tx"/>
                    </a:ext>
                  </a:extLst>
                </a:hlinkClick>
              </a:rPr>
              <a:t>Copilot in Word: New Capabilities for Document Workflows | Microsoft Community Hub</a:t>
            </a:r>
            <a:endParaRPr lang="en-US" sz="1200" dirty="0">
              <a:solidFill>
                <a:schemeClr val="accent1">
                  <a:lumMod val="75000"/>
                </a:schemeClr>
              </a:solidFill>
            </a:endParaRPr>
          </a:p>
        </p:txBody>
      </p:sp>
    </p:spTree>
    <p:extLst>
      <p:ext uri="{BB962C8B-B14F-4D97-AF65-F5344CB8AC3E}">
        <p14:creationId xmlns:p14="http://schemas.microsoft.com/office/powerpoint/2010/main" val="2683428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D5BF2-1C18-4D55-E9BC-9C7C7E11E94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A860491-5957-5372-4086-5CC8199DA0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24144"/>
            <a:ext cx="4788759" cy="1861672"/>
          </a:xfrm>
          <a:prstGeom prst="rect">
            <a:avLst/>
          </a:prstGeom>
        </p:spPr>
      </p:pic>
      <p:sp>
        <p:nvSpPr>
          <p:cNvPr id="4" name="TextBox 3">
            <a:extLst>
              <a:ext uri="{FF2B5EF4-FFF2-40B4-BE49-F238E27FC236}">
                <a16:creationId xmlns:a16="http://schemas.microsoft.com/office/drawing/2014/main" id="{272381CC-C182-08B1-DDC1-824D1F6DCBCC}"/>
              </a:ext>
              <a:ext uri="{C183D7F6-B498-43B3-948B-1728B52AA6E4}">
                <adec:decorative xmlns:adec="http://schemas.microsoft.com/office/drawing/2017/decorative" val="1"/>
              </a:ext>
            </a:extLst>
          </p:cNvPr>
          <p:cNvSpPr txBox="1"/>
          <p:nvPr/>
        </p:nvSpPr>
        <p:spPr>
          <a:xfrm>
            <a:off x="5907182" y="1328227"/>
            <a:ext cx="6203708" cy="5304585"/>
          </a:xfrm>
          <a:prstGeom prst="roundRect">
            <a:avLst>
              <a:gd name="adj" fmla="val 1593"/>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CE0DFCD3-4206-48DC-0816-C7DF984E6869}"/>
              </a:ext>
              <a:ext uri="{C183D7F6-B498-43B3-948B-1728B52AA6E4}">
                <adec:decorative xmlns:adec="http://schemas.microsoft.com/office/drawing/2017/decorative" val="1"/>
              </a:ext>
            </a:extLst>
          </p:cNvPr>
          <p:cNvSpPr txBox="1"/>
          <p:nvPr/>
        </p:nvSpPr>
        <p:spPr>
          <a:xfrm>
            <a:off x="156604" y="1328227"/>
            <a:ext cx="5565643" cy="2168973"/>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1" name="Title 1">
            <a:extLst>
              <a:ext uri="{FF2B5EF4-FFF2-40B4-BE49-F238E27FC236}">
                <a16:creationId xmlns:a16="http://schemas.microsoft.com/office/drawing/2014/main" id="{CD21D22A-4A2E-C45B-DA01-1CC71C270954}"/>
              </a:ext>
            </a:extLst>
          </p:cNvPr>
          <p:cNvSpPr>
            <a:spLocks noGrp="1"/>
          </p:cNvSpPr>
          <p:nvPr>
            <p:ph type="title" idx="4294967295"/>
          </p:nvPr>
        </p:nvSpPr>
        <p:spPr>
          <a:xfrm>
            <a:off x="2121041" y="29648"/>
            <a:ext cx="7949917" cy="10518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a:noFill/>
                </a:ln>
                <a:effectLst/>
                <a:uLnTx/>
                <a:uFillTx/>
                <a:latin typeface="Segoe UI Semibold" panose="020B0702040204020203" pitchFamily="34" charset="0"/>
                <a:ea typeface="+mj-ea"/>
                <a:cs typeface="Segoe UI Semibold" panose="020B0702040204020203" pitchFamily="34" charset="0"/>
              </a:rPr>
              <a:t>What’s new in Microsoft 365 Copilot</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 </a:t>
            </a:r>
            <a:b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br>
            <a:r>
              <a:rPr lang="en-US" sz="2800" i="1"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April 2026</a:t>
            </a:r>
            <a:endPar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endParaRPr>
          </a:p>
        </p:txBody>
      </p:sp>
      <p:pic>
        <p:nvPicPr>
          <p:cNvPr id="52" name="!Copilot">
            <a:extLst>
              <a:ext uri="{FF2B5EF4-FFF2-40B4-BE49-F238E27FC236}">
                <a16:creationId xmlns:a16="http://schemas.microsoft.com/office/drawing/2014/main" id="{F14F86A4-3C4A-B9E2-8E83-E96C76E6E4C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424460" y="106931"/>
            <a:ext cx="647975" cy="653562"/>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extBox 2">
            <a:extLst>
              <a:ext uri="{FF2B5EF4-FFF2-40B4-BE49-F238E27FC236}">
                <a16:creationId xmlns:a16="http://schemas.microsoft.com/office/drawing/2014/main" id="{89350A8B-5495-94C4-A1FA-30D0F042765F}"/>
              </a:ext>
            </a:extLst>
          </p:cNvPr>
          <p:cNvSpPr txBox="1"/>
          <p:nvPr/>
        </p:nvSpPr>
        <p:spPr>
          <a:xfrm>
            <a:off x="217075" y="1169708"/>
            <a:ext cx="4110703" cy="297946"/>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IT admin capabilities</a:t>
            </a:r>
          </a:p>
        </p:txBody>
      </p:sp>
      <p:sp>
        <p:nvSpPr>
          <p:cNvPr id="18" name="TextBox 17">
            <a:extLst>
              <a:ext uri="{FF2B5EF4-FFF2-40B4-BE49-F238E27FC236}">
                <a16:creationId xmlns:a16="http://schemas.microsoft.com/office/drawing/2014/main" id="{76798B32-ADA7-72FA-DCFA-C244D13FF8E3}"/>
              </a:ext>
            </a:extLst>
          </p:cNvPr>
          <p:cNvSpPr txBox="1"/>
          <p:nvPr/>
        </p:nvSpPr>
        <p:spPr>
          <a:xfrm>
            <a:off x="75494" y="1467654"/>
            <a:ext cx="5565643" cy="1344855"/>
          </a:xfrm>
          <a:prstGeom prst="rect">
            <a:avLst/>
          </a:prstGeom>
          <a:noFill/>
        </p:spPr>
        <p:txBody>
          <a:bodyPr wrap="square">
            <a:spAutoFit/>
          </a:bodyPr>
          <a:lstStyle/>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Reporting by day and by power users in Copilot Dashboard</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Billing management and new organizational message options in Microsoft 365 admin center</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Microsoft 365 E7 - Generally available on May 1</a:t>
            </a:r>
          </a:p>
        </p:txBody>
      </p:sp>
      <p:sp>
        <p:nvSpPr>
          <p:cNvPr id="12" name="TextBox 11">
            <a:extLst>
              <a:ext uri="{FF2B5EF4-FFF2-40B4-BE49-F238E27FC236}">
                <a16:creationId xmlns:a16="http://schemas.microsoft.com/office/drawing/2014/main" id="{35BB99F8-4983-B9F3-781E-939D9976DFAF}"/>
              </a:ext>
              <a:ext uri="{C183D7F6-B498-43B3-948B-1728B52AA6E4}">
                <adec:decorative xmlns:adec="http://schemas.microsoft.com/office/drawing/2017/decorative" val="1"/>
              </a:ext>
            </a:extLst>
          </p:cNvPr>
          <p:cNvSpPr txBox="1"/>
          <p:nvPr/>
        </p:nvSpPr>
        <p:spPr>
          <a:xfrm>
            <a:off x="156605" y="3883630"/>
            <a:ext cx="5565642" cy="2749181"/>
          </a:xfrm>
          <a:prstGeom prst="roundRect">
            <a:avLst>
              <a:gd name="adj" fmla="val 698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3" name="TextBox 12">
            <a:extLst>
              <a:ext uri="{FF2B5EF4-FFF2-40B4-BE49-F238E27FC236}">
                <a16:creationId xmlns:a16="http://schemas.microsoft.com/office/drawing/2014/main" id="{9ABCE318-3C0E-F16E-F8FD-F0C935935B4F}"/>
              </a:ext>
            </a:extLst>
          </p:cNvPr>
          <p:cNvSpPr txBox="1"/>
          <p:nvPr/>
        </p:nvSpPr>
        <p:spPr>
          <a:xfrm>
            <a:off x="217074" y="3740402"/>
            <a:ext cx="4110703" cy="33125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Copilot agents and extensibility</a:t>
            </a:r>
          </a:p>
        </p:txBody>
      </p:sp>
      <p:sp>
        <p:nvSpPr>
          <p:cNvPr id="14" name="TextBox 13">
            <a:extLst>
              <a:ext uri="{FF2B5EF4-FFF2-40B4-BE49-F238E27FC236}">
                <a16:creationId xmlns:a16="http://schemas.microsoft.com/office/drawing/2014/main" id="{F1BABFD2-5EE8-999E-3417-24F70A880D92}"/>
              </a:ext>
            </a:extLst>
          </p:cNvPr>
          <p:cNvSpPr txBox="1"/>
          <p:nvPr/>
        </p:nvSpPr>
        <p:spPr>
          <a:xfrm>
            <a:off x="75495" y="4117689"/>
            <a:ext cx="5565642" cy="2657522"/>
          </a:xfrm>
          <a:prstGeom prst="rect">
            <a:avLst/>
          </a:prstGeom>
          <a:noFill/>
        </p:spPr>
        <p:txBody>
          <a:bodyPr wrap="square" numCol="2">
            <a:spAutoFit/>
          </a:bodyPr>
          <a:lstStyle/>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Submit agents to Agent Store via Agent Builder</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Real-time voice agents in Copilot Studio</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Agent 365 - Generally available on May 1</a:t>
            </a:r>
          </a:p>
          <a:p>
            <a:pPr marL="285750" lvl="4" indent="-180000">
              <a:lnSpc>
                <a:spcPct val="150000"/>
              </a:lnSpc>
              <a:buFont typeface="Arial" panose="020B0604020202020204" pitchFamily="34" charset="0"/>
              <a:buChar char="•"/>
              <a:defRPr/>
            </a:pPr>
            <a:endParaRPr lang="en-GB" sz="14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endParaRPr lang="en-GB" sz="14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Cowork release notes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Studio: New and improved multi-agent orchestration, connected experiences, and faster prompt iteration</a:t>
            </a:r>
          </a:p>
        </p:txBody>
      </p:sp>
      <p:sp>
        <p:nvSpPr>
          <p:cNvPr id="5" name="TextBox 4">
            <a:extLst>
              <a:ext uri="{FF2B5EF4-FFF2-40B4-BE49-F238E27FC236}">
                <a16:creationId xmlns:a16="http://schemas.microsoft.com/office/drawing/2014/main" id="{C61416EB-B728-4325-91D8-6EEB1431787E}"/>
              </a:ext>
            </a:extLst>
          </p:cNvPr>
          <p:cNvSpPr txBox="1"/>
          <p:nvPr/>
        </p:nvSpPr>
        <p:spPr>
          <a:xfrm>
            <a:off x="5988292" y="1182407"/>
            <a:ext cx="3920326" cy="30605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User capabilities</a:t>
            </a:r>
          </a:p>
        </p:txBody>
      </p:sp>
      <p:sp>
        <p:nvSpPr>
          <p:cNvPr id="6" name="TextBox 5">
            <a:extLst>
              <a:ext uri="{FF2B5EF4-FFF2-40B4-BE49-F238E27FC236}">
                <a16:creationId xmlns:a16="http://schemas.microsoft.com/office/drawing/2014/main" id="{135455C4-36E7-A385-AD14-E0DF62C509CD}"/>
              </a:ext>
            </a:extLst>
          </p:cNvPr>
          <p:cNvSpPr txBox="1"/>
          <p:nvPr/>
        </p:nvSpPr>
        <p:spPr>
          <a:xfrm>
            <a:off x="5878851" y="1442305"/>
            <a:ext cx="6313149" cy="4987387"/>
          </a:xfrm>
          <a:prstGeom prst="rect">
            <a:avLst/>
          </a:prstGeom>
          <a:noFill/>
        </p:spPr>
        <p:txBody>
          <a:bodyPr wrap="square" numCol="2">
            <a:noAutofit/>
          </a:bodyPr>
          <a:lstStyle/>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Copilot’s agentic capabilities in Word, Excel, PowerPoint: Generally Available</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Outlook: New agentic experiences for email and calendar</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Microsoft 365 Copilot mobile app refresh</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Work IQ in Copilot Pages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Updates for Copilot Notebooks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Plan mode and Python support for Copilot in Excel</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Image editing options and public website grounding for Copilot in PowerPoint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Claude for Copilot in Word</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Call delegation and consecutive interpretation with Copilot in Teams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Ready-to-use prompts for Copilot in OneDrive</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Submit agents to Agent Store using Agent Builder</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First draft in the canvas for Copilot in Outlook</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Word: Legal Agent in Frontier</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in OneNote understands more</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Claude Opus 4.7 across Microsoft 365 Copilot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GPT-5.5 Thinking and ChatGPT Images 2.0 in M365 Copilot</a:t>
            </a:r>
          </a:p>
          <a:p>
            <a:pPr marL="285750" lvl="4" indent="-180000">
              <a:lnSpc>
                <a:spcPct val="150000"/>
              </a:lnSpc>
              <a:buFont typeface="Arial" panose="020B0604020202020204" pitchFamily="34" charset="0"/>
              <a:buChar char="•"/>
              <a:defRPr/>
            </a:pPr>
            <a:endParaRPr lang="en-US" sz="1400" noProof="0" dirty="0">
              <a:latin typeface="Segoe UI" panose="020B0502040204020203"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907225E1-0E3E-8BDD-936C-102AF911F797}"/>
              </a:ext>
              <a:ext uri="{C183D7F6-B498-43B3-948B-1728B52AA6E4}">
                <adec:decorative xmlns:adec="http://schemas.microsoft.com/office/drawing/2017/decorative" val="1"/>
              </a:ext>
            </a:extLst>
          </p:cNvPr>
          <p:cNvGrpSpPr/>
          <p:nvPr/>
        </p:nvGrpSpPr>
        <p:grpSpPr>
          <a:xfrm>
            <a:off x="10814386" y="499"/>
            <a:ext cx="1387732" cy="1219186"/>
            <a:chOff x="10404657" y="488"/>
            <a:chExt cx="1799595" cy="1955102"/>
          </a:xfrm>
          <a:solidFill>
            <a:srgbClr val="727372"/>
          </a:solidFill>
        </p:grpSpPr>
        <p:sp>
          <p:nvSpPr>
            <p:cNvPr id="9" name="Diagonal Stripe 8">
              <a:extLst>
                <a:ext uri="{FF2B5EF4-FFF2-40B4-BE49-F238E27FC236}">
                  <a16:creationId xmlns:a16="http://schemas.microsoft.com/office/drawing/2014/main" id="{378057FC-03B6-5FCA-273C-7093A5228816}"/>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96BF5DD0-FECD-1105-F39B-898E9F95C64E}"/>
                </a:ext>
              </a:extLst>
            </p:cNvPr>
            <p:cNvSpPr txBox="1"/>
            <p:nvPr/>
          </p:nvSpPr>
          <p:spPr>
            <a:xfrm rot="2502686">
              <a:off x="10815976" y="609465"/>
              <a:ext cx="1388276"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6</a:t>
              </a:r>
              <a:r>
                <a:rPr kumimoji="0" lang="en-US" sz="1100" b="0" i="0" u="none" strike="noStrike" kern="0" cap="none" spc="-71" normalizeH="0" baseline="30000" dirty="0">
                  <a:ln>
                    <a:noFill/>
                  </a:ln>
                  <a:solidFill>
                    <a:srgbClr val="5C5AD4"/>
                  </a:solidFill>
                  <a:effectLst/>
                  <a:uLnTx/>
                  <a:uFillTx/>
                  <a:latin typeface="Segoe UI Semibold"/>
                </a:rPr>
                <a:t>th</a:t>
              </a:r>
              <a:r>
                <a:rPr kumimoji="0" lang="en-US" sz="1100" b="0" i="0" u="none" strike="noStrike" kern="0" cap="none" spc="-71" normalizeH="0" baseline="0" dirty="0">
                  <a:ln>
                    <a:noFill/>
                  </a:ln>
                  <a:solidFill>
                    <a:srgbClr val="5C5AD4"/>
                  </a:solidFill>
                  <a:effectLst/>
                  <a:uLnTx/>
                  <a:uFillTx/>
                  <a:latin typeface="Segoe UI Semibold"/>
                </a:rPr>
                <a:t> May</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1171509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6.25E-7 4.81481E-6 L -6.25E-7 0.03541 " pathEditMode="relative" rAng="0" ptsTypes="AA">
                                      <p:cBhvr>
                                        <p:cTn id="13" dur="700" spd="-100000" fill="hold"/>
                                        <p:tgtEl>
                                          <p:spTgt spid="2"/>
                                        </p:tgtEl>
                                        <p:attrNameLst>
                                          <p:attrName>ppt_x</p:attrName>
                                          <p:attrName>ppt_y</p:attrName>
                                        </p:attrNameLst>
                                      </p:cBhvr>
                                      <p:rCtr x="0" y="1759"/>
                                    </p:animMotion>
                                  </p:childTnLst>
                                </p:cTn>
                              </p:par>
                            </p:childTnLst>
                          </p:cTn>
                        </p:par>
                        <p:par>
                          <p:cTn id="14" fill="hold">
                            <p:stCondLst>
                              <p:cond delay="7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42" presetClass="path" presetSubtype="0" decel="100000" fill="hold" grpId="1" nodeType="withEffect">
                                  <p:stCondLst>
                                    <p:cond delay="0"/>
                                  </p:stCondLst>
                                  <p:childTnLst>
                                    <p:animMotion origin="layout" path="M -6.25E-7 7.40741E-7 L -6.25E-7 0.03542 " pathEditMode="relative" rAng="0" ptsTypes="AA">
                                      <p:cBhvr>
                                        <p:cTn id="23" dur="700" spd="-100000" fill="hold"/>
                                        <p:tgtEl>
                                          <p:spTgt spid="12"/>
                                        </p:tgtEl>
                                        <p:attrNameLst>
                                          <p:attrName>ppt_x</p:attrName>
                                          <p:attrName>ppt_y</p:attrName>
                                        </p:attrNameLst>
                                      </p:cBhvr>
                                      <p:rCtr x="0" y="1759"/>
                                    </p:animMotion>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42" presetClass="path" presetSubtype="0" decel="100000" fill="hold" grpId="1" nodeType="withEffect">
                                  <p:stCondLst>
                                    <p:cond delay="0"/>
                                  </p:stCondLst>
                                  <p:childTnLst>
                                    <p:animMotion origin="layout" path="M 4.79167E-6 -4.07407E-6 L 4.79167E-6 0.03542 " pathEditMode="relative" rAng="0" ptsTypes="AA">
                                      <p:cBhvr>
                                        <p:cTn id="33"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8" grpId="0"/>
      <p:bldP spid="12" grpId="0" animBg="1"/>
      <p:bldP spid="12" grpId="1" animBg="1"/>
      <p:bldP spid="1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6E573-96E7-D6AA-F1E4-395C1A832E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CBB94C-C093-7C40-9A97-BF5BA25FB590}"/>
              </a:ext>
            </a:extLst>
          </p:cNvPr>
          <p:cNvSpPr>
            <a:spLocks noGrp="1"/>
          </p:cNvSpPr>
          <p:nvPr>
            <p:ph type="title"/>
          </p:nvPr>
        </p:nvSpPr>
        <p:spPr>
          <a:xfrm>
            <a:off x="555319" y="459612"/>
            <a:ext cx="11193336" cy="775597"/>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GPT-5.5 Thinking and ChatGPT Images 2.0 in Microsoft 365 Copilot</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5259671A-C814-2C85-F5CE-647BB3840B74}"/>
              </a:ext>
              <a:ext uri="{C183D7F6-B498-43B3-948B-1728B52AA6E4}">
                <adec:decorative xmlns:adec="http://schemas.microsoft.com/office/drawing/2017/decorative" val="1"/>
              </a:ext>
            </a:extLst>
          </p:cNvPr>
          <p:cNvSpPr txBox="1"/>
          <p:nvPr/>
        </p:nvSpPr>
        <p:spPr>
          <a:xfrm>
            <a:off x="4700337" y="1375888"/>
            <a:ext cx="7250884" cy="5016580"/>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7249EE98-9C0C-3747-E30D-A11E7C5BDDF2}"/>
              </a:ext>
            </a:extLst>
          </p:cNvPr>
          <p:cNvSpPr txBox="1">
            <a:spLocks/>
          </p:cNvSpPr>
          <p:nvPr/>
        </p:nvSpPr>
        <p:spPr>
          <a:xfrm>
            <a:off x="555319" y="1235209"/>
            <a:ext cx="380813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Microsoft 365 Copilot is expanding with </a:t>
            </a:r>
            <a:r>
              <a:rPr lang="en-US" sz="1800" b="1" i="1" dirty="0"/>
              <a:t>GPT‑5.5 Thinking </a:t>
            </a:r>
            <a:r>
              <a:rPr lang="en-US" sz="1800" b="1" dirty="0"/>
              <a:t>and </a:t>
            </a:r>
            <a:r>
              <a:rPr lang="en-US" sz="1800" b="1" i="1" dirty="0"/>
              <a:t>ChatGPT Images 2.0 </a:t>
            </a:r>
            <a:r>
              <a:rPr lang="en-US" sz="1800" b="1" dirty="0"/>
              <a:t>to enable deeper reasoning, multi‑step work, and richer visual creation across apps.</a:t>
            </a:r>
          </a:p>
          <a:p>
            <a:pPr marL="0" indent="0" fontAlgn="t">
              <a:buNone/>
            </a:pPr>
            <a:endParaRPr lang="en-US" sz="1800" dirty="0"/>
          </a:p>
          <a:p>
            <a:pPr fontAlgn="t"/>
            <a:r>
              <a:rPr lang="en-US" sz="1600" b="1" i="1" dirty="0"/>
              <a:t>GPT-5.5 Thinking </a:t>
            </a:r>
            <a:r>
              <a:rPr lang="en-US" sz="1600" dirty="0"/>
              <a:t>is now available in Copilot Studio </a:t>
            </a:r>
            <a:r>
              <a:rPr lang="en-US" sz="1600" dirty="0">
                <a:solidFill>
                  <a:schemeClr val="accent1">
                    <a:lumMod val="75000"/>
                  </a:schemeClr>
                </a:solidFill>
                <a:hlinkClick r:id="rId3">
                  <a:extLst>
                    <a:ext uri="{A12FA001-AC4F-418D-AE19-62706E023703}">
                      <ahyp:hlinkClr xmlns:ahyp="http://schemas.microsoft.com/office/drawing/2018/hyperlinkcolor" val="tx"/>
                    </a:ext>
                  </a:extLst>
                </a:hlinkClick>
              </a:rPr>
              <a:t>early release cycle</a:t>
            </a:r>
            <a:r>
              <a:rPr lang="en-US" sz="1600" dirty="0">
                <a:solidFill>
                  <a:schemeClr val="accent1">
                    <a:lumMod val="75000"/>
                  </a:schemeClr>
                </a:solidFill>
              </a:rPr>
              <a:t> </a:t>
            </a:r>
            <a:r>
              <a:rPr lang="en-US" sz="1600" dirty="0"/>
              <a:t>environments</a:t>
            </a:r>
          </a:p>
          <a:p>
            <a:pPr fontAlgn="t"/>
            <a:endParaRPr lang="en-US" sz="1600" dirty="0"/>
          </a:p>
          <a:p>
            <a:pPr fontAlgn="t"/>
            <a:r>
              <a:rPr lang="en-US" sz="1600" b="1" i="1" dirty="0"/>
              <a:t>GPT-5.5 Reasoning</a:t>
            </a:r>
            <a:r>
              <a:rPr lang="en-US" sz="1600" dirty="0"/>
              <a:t> is rolling out across Microsoft 365 Copilot in Copilot Chat, Word, Excel, and PowerPoint. </a:t>
            </a:r>
          </a:p>
          <a:p>
            <a:pPr fontAlgn="t"/>
            <a:endParaRPr lang="en-US" sz="1600" dirty="0"/>
          </a:p>
          <a:p>
            <a:pPr fontAlgn="t"/>
            <a:r>
              <a:rPr lang="en-US" sz="1600" b="1" i="1" dirty="0"/>
              <a:t>ChatGPT Images 2.0 </a:t>
            </a:r>
            <a:r>
              <a:rPr lang="en-US" sz="1600" dirty="0"/>
              <a:t>is rolling out to Copilot in PowerPoint and coming soon to Copilot Chat.</a:t>
            </a:r>
          </a:p>
        </p:txBody>
      </p:sp>
      <p:sp>
        <p:nvSpPr>
          <p:cNvPr id="19" name="TextBox 18">
            <a:extLst>
              <a:ext uri="{FF2B5EF4-FFF2-40B4-BE49-F238E27FC236}">
                <a16:creationId xmlns:a16="http://schemas.microsoft.com/office/drawing/2014/main" id="{A3615927-4A4F-822B-1AE5-D213060F4105}"/>
              </a:ext>
            </a:extLst>
          </p:cNvPr>
          <p:cNvSpPr txBox="1"/>
          <p:nvPr/>
        </p:nvSpPr>
        <p:spPr>
          <a:xfrm>
            <a:off x="5783437" y="1181988"/>
            <a:ext cx="5185601"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Available today</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9" name="TextBox 8">
            <a:extLst>
              <a:ext uri="{FF2B5EF4-FFF2-40B4-BE49-F238E27FC236}">
                <a16:creationId xmlns:a16="http://schemas.microsoft.com/office/drawing/2014/main" id="{9F34B098-71EC-5B0F-5EA3-A7D4DFCD0852}"/>
              </a:ext>
            </a:extLst>
          </p:cNvPr>
          <p:cNvSpPr txBox="1"/>
          <p:nvPr/>
        </p:nvSpPr>
        <p:spPr>
          <a:xfrm>
            <a:off x="5896863" y="5676012"/>
            <a:ext cx="5185601" cy="523220"/>
          </a:xfrm>
          <a:prstGeom prst="rect">
            <a:avLst/>
          </a:prstGeom>
          <a:noFill/>
        </p:spPr>
        <p:txBody>
          <a:bodyPr wrap="square">
            <a:spAutoFit/>
          </a:bodyPr>
          <a:lstStyle/>
          <a:p>
            <a:pPr algn="ct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Available today: GPT-5.5 Thinking and ChatGPT Images 2.0 in Microsoft 365 Copilot | Microsoft Community Hub</a:t>
            </a:r>
            <a:endParaRPr lang="en-US" sz="1400" dirty="0">
              <a:solidFill>
                <a:schemeClr val="accent1">
                  <a:lumMod val="75000"/>
                </a:schemeClr>
              </a:solidFill>
            </a:endParaRPr>
          </a:p>
        </p:txBody>
      </p:sp>
      <p:pic>
        <p:nvPicPr>
          <p:cNvPr id="6" name="Picture 5">
            <a:extLst>
              <a:ext uri="{FF2B5EF4-FFF2-40B4-BE49-F238E27FC236}">
                <a16:creationId xmlns:a16="http://schemas.microsoft.com/office/drawing/2014/main" id="{4659206F-B365-EDF5-4399-D0AF7032AF3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073118" y="1769067"/>
            <a:ext cx="6606241" cy="371304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2791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7.40741E-7 L -4.16667E-7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BC2A0-CA44-94A1-EB43-71E9ADED51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2FD9DC-8379-648A-7F8A-BDFCE995667A}"/>
              </a:ext>
            </a:extLst>
          </p:cNvPr>
          <p:cNvSpPr>
            <a:spLocks noGrp="1"/>
          </p:cNvSpPr>
          <p:nvPr>
            <p:ph type="title"/>
          </p:nvPr>
        </p:nvSpPr>
        <p:spPr>
          <a:xfrm>
            <a:off x="555319" y="459612"/>
            <a:ext cx="11193336"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Anthropic Claude Opus 4.7 in Microsoft 365 Copilot</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E0FCE554-5048-F584-18E0-D6B2F74ED057}"/>
              </a:ext>
              <a:ext uri="{C183D7F6-B498-43B3-948B-1728B52AA6E4}">
                <adec:decorative xmlns:adec="http://schemas.microsoft.com/office/drawing/2017/decorative" val="1"/>
              </a:ext>
            </a:extLst>
          </p:cNvPr>
          <p:cNvSpPr txBox="1"/>
          <p:nvPr/>
        </p:nvSpPr>
        <p:spPr>
          <a:xfrm>
            <a:off x="4908884" y="1375888"/>
            <a:ext cx="7042337" cy="4720112"/>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6DECA9FB-0DF5-2906-D9D0-1A1024532298}"/>
              </a:ext>
            </a:extLst>
          </p:cNvPr>
          <p:cNvSpPr txBox="1">
            <a:spLocks/>
          </p:cNvSpPr>
          <p:nvPr/>
        </p:nvSpPr>
        <p:spPr>
          <a:xfrm>
            <a:off x="550700" y="1241129"/>
            <a:ext cx="4155618"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Microsoft 365 Copilot is expanding model choice with </a:t>
            </a:r>
            <a:r>
              <a:rPr lang="en-US" sz="1800" b="1" i="1" dirty="0"/>
              <a:t>Anthropic Claude Opus 4.7</a:t>
            </a:r>
            <a:r>
              <a:rPr lang="en-US" sz="1800" b="1" dirty="0"/>
              <a:t> to deliver faster, more precise multi‑step reasoning and richer visual understanding for work scenarios.</a:t>
            </a:r>
          </a:p>
          <a:p>
            <a:pPr marL="0" indent="0" fontAlgn="t">
              <a:buNone/>
            </a:pPr>
            <a:endParaRPr lang="en-US" sz="1600" dirty="0"/>
          </a:p>
          <a:p>
            <a:pPr fontAlgn="t"/>
            <a:r>
              <a:rPr lang="en-US" sz="1400" b="1" dirty="0"/>
              <a:t>Availability:</a:t>
            </a:r>
            <a:r>
              <a:rPr lang="en-US" sz="1400" dirty="0"/>
              <a:t> Claude Opus 4.7 is available in Copilot Cowork (Frontier) and Copilot Studio early release, with rollout starting in Copilot for Excel.</a:t>
            </a:r>
          </a:p>
          <a:p>
            <a:pPr fontAlgn="t"/>
            <a:endParaRPr lang="en-US" sz="1400" dirty="0"/>
          </a:p>
          <a:p>
            <a:pPr fontAlgn="t"/>
            <a:r>
              <a:rPr lang="en-US" sz="1400" b="1" dirty="0"/>
              <a:t>Stronger reasoning:</a:t>
            </a:r>
            <a:r>
              <a:rPr lang="en-US" sz="1400" dirty="0"/>
              <a:t> The model improves multi‑step task handling by following instructions more closely and validating its own outputs.</a:t>
            </a:r>
          </a:p>
          <a:p>
            <a:pPr fontAlgn="t"/>
            <a:endParaRPr lang="en-US" sz="1400" dirty="0"/>
          </a:p>
          <a:p>
            <a:pPr fontAlgn="t"/>
            <a:r>
              <a:rPr lang="en-US" sz="1400" b="1" dirty="0"/>
              <a:t>Richer context:</a:t>
            </a:r>
            <a:r>
              <a:rPr lang="en-US" sz="1400" dirty="0"/>
              <a:t> Enhanced tool selection and higher‑resolution image understanding enable more precise, context‑aware Copilot actions.</a:t>
            </a:r>
          </a:p>
        </p:txBody>
      </p:sp>
      <p:sp>
        <p:nvSpPr>
          <p:cNvPr id="19" name="TextBox 18">
            <a:extLst>
              <a:ext uri="{FF2B5EF4-FFF2-40B4-BE49-F238E27FC236}">
                <a16:creationId xmlns:a16="http://schemas.microsoft.com/office/drawing/2014/main" id="{B07BA733-361F-40E6-ACFA-29FCEB26124C}"/>
              </a:ext>
            </a:extLst>
          </p:cNvPr>
          <p:cNvSpPr txBox="1"/>
          <p:nvPr/>
        </p:nvSpPr>
        <p:spPr>
          <a:xfrm>
            <a:off x="5945298" y="1212855"/>
            <a:ext cx="5185601"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Available today</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9" name="TextBox 8">
            <a:extLst>
              <a:ext uri="{FF2B5EF4-FFF2-40B4-BE49-F238E27FC236}">
                <a16:creationId xmlns:a16="http://schemas.microsoft.com/office/drawing/2014/main" id="{55E367A5-8DC8-8B4E-F394-465CEF99CF8A}"/>
              </a:ext>
            </a:extLst>
          </p:cNvPr>
          <p:cNvSpPr txBox="1"/>
          <p:nvPr/>
        </p:nvSpPr>
        <p:spPr>
          <a:xfrm>
            <a:off x="5837251" y="5398783"/>
            <a:ext cx="5185601" cy="523220"/>
          </a:xfrm>
          <a:prstGeom prst="rect">
            <a:avLst/>
          </a:prstGeom>
          <a:noFill/>
        </p:spPr>
        <p:txBody>
          <a:bodyPr wrap="square">
            <a:spAutoFit/>
          </a:bodyPr>
          <a:lstStyle/>
          <a:p>
            <a:pPr algn="ctr"/>
            <a:r>
              <a:rPr lang="en-US" sz="1400" dirty="0">
                <a:solidFill>
                  <a:schemeClr val="accent1">
                    <a:lumMod val="75000"/>
                  </a:schemeClr>
                </a:solidFill>
                <a:hlinkClick r:id="rId3">
                  <a:extLst>
                    <a:ext uri="{A12FA001-AC4F-418D-AE19-62706E023703}">
                      <ahyp:hlinkClr xmlns:ahyp="http://schemas.microsoft.com/office/drawing/2018/hyperlinkcolor" val="tx"/>
                    </a:ext>
                  </a:extLst>
                </a:hlinkClick>
              </a:rPr>
              <a:t>Available today: Anthropic Claude Opus 4.7 in Microsoft 365 Copilot | Microsoft Community Hub</a:t>
            </a:r>
            <a:endParaRPr lang="en-US" sz="1400" dirty="0">
              <a:solidFill>
                <a:schemeClr val="accent1">
                  <a:lumMod val="75000"/>
                </a:schemeClr>
              </a:solidFill>
            </a:endParaRPr>
          </a:p>
        </p:txBody>
      </p:sp>
      <p:pic>
        <p:nvPicPr>
          <p:cNvPr id="3" name="Picture 2">
            <a:extLst>
              <a:ext uri="{FF2B5EF4-FFF2-40B4-BE49-F238E27FC236}">
                <a16:creationId xmlns:a16="http://schemas.microsoft.com/office/drawing/2014/main" id="{FDDA8CF6-D6B6-F41F-850A-3D5FB90B4F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27543" y="2068946"/>
            <a:ext cx="6421112" cy="303219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4583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7.40741E-7 L -4.16667E-7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47332-CE4D-2B91-478B-A887B50CA64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1ECC105-FFE3-BC12-2508-0FB0C338690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4" name="Title 3">
            <a:extLst>
              <a:ext uri="{FF2B5EF4-FFF2-40B4-BE49-F238E27FC236}">
                <a16:creationId xmlns:a16="http://schemas.microsoft.com/office/drawing/2014/main" id="{C44AE99E-337E-41DB-9B59-990878017072}"/>
              </a:ext>
            </a:extLst>
          </p:cNvPr>
          <p:cNvSpPr>
            <a:spLocks noGrp="1"/>
          </p:cNvSpPr>
          <p:nvPr>
            <p:ph type="title"/>
          </p:nvPr>
        </p:nvSpPr>
        <p:spPr>
          <a:xfrm>
            <a:off x="1072105" y="3421793"/>
            <a:ext cx="9144000" cy="498598"/>
          </a:xfrm>
        </p:spPr>
        <p:txBody>
          <a:bodyPr/>
          <a:lstStyle/>
          <a:p>
            <a:r>
              <a:rPr lang="en-US" noProof="0" dirty="0"/>
              <a:t>IT admin capabilities</a:t>
            </a:r>
          </a:p>
        </p:txBody>
      </p:sp>
    </p:spTree>
    <p:extLst>
      <p:ext uri="{BB962C8B-B14F-4D97-AF65-F5344CB8AC3E}">
        <p14:creationId xmlns:p14="http://schemas.microsoft.com/office/powerpoint/2010/main" val="249576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2E5D-A94D-A409-9F53-60B49E3692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EB39E5-BFE8-73DA-14F5-9F1221C7FA7F}"/>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Copilot export by day in Copilot Dashboard</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39D52901-23F0-CA0A-073F-F55753C888C7}"/>
              </a:ext>
              <a:ext uri="{C183D7F6-B498-43B3-948B-1728B52AA6E4}">
                <adec:decorative xmlns:adec="http://schemas.microsoft.com/office/drawing/2017/decorative" val="1"/>
              </a:ext>
            </a:extLst>
          </p:cNvPr>
          <p:cNvSpPr txBox="1"/>
          <p:nvPr/>
        </p:nvSpPr>
        <p:spPr>
          <a:xfrm>
            <a:off x="5505750" y="1389743"/>
            <a:ext cx="6384716" cy="4923244"/>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E8668F4B-BB91-4EE9-F617-48DEFC7A083F}"/>
              </a:ext>
            </a:extLst>
          </p:cNvPr>
          <p:cNvSpPr txBox="1">
            <a:spLocks/>
          </p:cNvSpPr>
          <p:nvPr/>
        </p:nvSpPr>
        <p:spPr>
          <a:xfrm>
            <a:off x="432268" y="1217758"/>
            <a:ext cx="4500679"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Copilot Dashboard administrators can now export Copilot usage data by day — giving finer-grained insight than the previous weekly aggregation.</a:t>
            </a:r>
          </a:p>
          <a:p>
            <a:pPr marL="0" indent="0">
              <a:buNone/>
            </a:pPr>
            <a:endParaRPr lang="en-US" sz="1600" dirty="0"/>
          </a:p>
          <a:p>
            <a:r>
              <a:rPr lang="en-US" sz="1600" b="1" dirty="0"/>
              <a:t>Daily granularity:</a:t>
            </a:r>
            <a:r>
              <a:rPr lang="en-US" sz="1600" dirty="0"/>
              <a:t> Export usage and adoption signals at a per-day level for trend analysis and reporting.</a:t>
            </a:r>
          </a:p>
          <a:p>
            <a:endParaRPr lang="en-US" sz="1600" dirty="0"/>
          </a:p>
          <a:p>
            <a:r>
              <a:rPr lang="en-US" sz="1600" b="1" dirty="0"/>
              <a:t>Better adoption tracking:</a:t>
            </a:r>
            <a:r>
              <a:rPr lang="en-US" sz="1600" dirty="0"/>
              <a:t> Pinpoint adoption spikes after training or campaigns, instead of waiting for a weekly average to move.</a:t>
            </a:r>
          </a:p>
          <a:p>
            <a:endParaRPr lang="en-US" sz="1600" dirty="0"/>
          </a:p>
          <a:p>
            <a:r>
              <a:rPr lang="en-US" sz="1600" b="1" dirty="0"/>
              <a:t>Public preview:</a:t>
            </a:r>
            <a:r>
              <a:rPr lang="en-US" sz="1600" dirty="0"/>
              <a:t> Available now in preview; generally available targeted for August 2026.</a:t>
            </a:r>
          </a:p>
        </p:txBody>
      </p:sp>
      <p:sp>
        <p:nvSpPr>
          <p:cNvPr id="19" name="TextBox 18">
            <a:extLst>
              <a:ext uri="{FF2B5EF4-FFF2-40B4-BE49-F238E27FC236}">
                <a16:creationId xmlns:a16="http://schemas.microsoft.com/office/drawing/2014/main" id="{4F544B8A-B712-FF12-7A2F-B5C726AAD1C9}"/>
              </a:ext>
            </a:extLst>
          </p:cNvPr>
          <p:cNvSpPr txBox="1"/>
          <p:nvPr/>
        </p:nvSpPr>
        <p:spPr>
          <a:xfrm>
            <a:off x="5765181" y="1184370"/>
            <a:ext cx="5864843"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Copilot Dashboard</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6" name="Picture 5" descr="Screenshot of the Copilot Dashboard Export data button highlighted and showing export-by-week and export-by-day options with adoption trend charts.">
            <a:extLst>
              <a:ext uri="{FF2B5EF4-FFF2-40B4-BE49-F238E27FC236}">
                <a16:creationId xmlns:a16="http://schemas.microsoft.com/office/drawing/2014/main" id="{F0526EEC-851D-E723-A1DB-5EF32623E977}"/>
              </a:ext>
            </a:extLst>
          </p:cNvPr>
          <p:cNvPicPr>
            <a:picLocks noChangeAspect="1"/>
          </p:cNvPicPr>
          <p:nvPr/>
        </p:nvPicPr>
        <p:blipFill>
          <a:blip r:embed="rId3"/>
          <a:stretch>
            <a:fillRect/>
          </a:stretch>
        </p:blipFill>
        <p:spPr>
          <a:xfrm>
            <a:off x="6701099" y="1687349"/>
            <a:ext cx="3993006" cy="3801150"/>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42F9F160-2F6B-7CDF-9206-0A0758EED567}"/>
              </a:ext>
            </a:extLst>
          </p:cNvPr>
          <p:cNvSpPr txBox="1"/>
          <p:nvPr/>
        </p:nvSpPr>
        <p:spPr>
          <a:xfrm>
            <a:off x="5765181" y="5603679"/>
            <a:ext cx="5972017" cy="523220"/>
          </a:xfrm>
          <a:prstGeom prst="rect">
            <a:avLst/>
          </a:prstGeom>
          <a:noFill/>
        </p:spPr>
        <p:txBody>
          <a:bodyPr wrap="square">
            <a:spAutoFit/>
          </a:bodyPr>
          <a:lstStyle/>
          <a:p>
            <a:pPr algn="ctr"/>
            <a:r>
              <a:rPr lang="en-US" sz="1400" dirty="0"/>
              <a:t>This feature is rolling out to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Public Preview in May and is rolling out worldwide in August</a:t>
            </a:r>
            <a:r>
              <a:rPr lang="en-US" sz="1400" dirty="0">
                <a:solidFill>
                  <a:schemeClr val="accent1">
                    <a:lumMod val="75000"/>
                  </a:schemeClr>
                </a:solidFill>
              </a:rPr>
              <a:t>.</a:t>
            </a:r>
            <a:endParaRPr lang="en-US" sz="800" noProof="0" dirty="0">
              <a:solidFill>
                <a:schemeClr val="accent1">
                  <a:lumMod val="75000"/>
                </a:schemeClr>
              </a:solidFill>
            </a:endParaRPr>
          </a:p>
        </p:txBody>
      </p:sp>
      <p:sp>
        <p:nvSpPr>
          <p:cNvPr id="8" name="TextBox 7">
            <a:extLst>
              <a:ext uri="{FF2B5EF4-FFF2-40B4-BE49-F238E27FC236}">
                <a16:creationId xmlns:a16="http://schemas.microsoft.com/office/drawing/2014/main" id="{79644639-7C4E-7AC3-C7F3-7DA057F4951A}"/>
              </a:ext>
            </a:extLst>
          </p:cNvPr>
          <p:cNvSpPr txBox="1"/>
          <p:nvPr/>
        </p:nvSpPr>
        <p:spPr>
          <a:xfrm>
            <a:off x="11178283" y="6312986"/>
            <a:ext cx="1082454"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buNone/>
            </a:pPr>
            <a:r>
              <a:rPr lang="en-US" sz="1050" b="0" i="0" dirty="0">
                <a:solidFill>
                  <a:srgbClr val="323130"/>
                </a:solidFill>
                <a:effectLst/>
                <a:latin typeface="Segoe UI" panose="020B0502040204020203" pitchFamily="34" charset="0"/>
              </a:rPr>
              <a:t>548671</a:t>
            </a:r>
          </a:p>
        </p:txBody>
      </p:sp>
    </p:spTree>
    <p:extLst>
      <p:ext uri="{BB962C8B-B14F-4D97-AF65-F5344CB8AC3E}">
        <p14:creationId xmlns:p14="http://schemas.microsoft.com/office/powerpoint/2010/main" val="400544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4.81481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6831D-0123-74C9-AE78-02E47AF6DE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7C723C-632D-4708-994B-EAAA0E2975C3}"/>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Power users insights in Copilot Dashboard</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63B319F7-8D1D-8708-F180-5AAFBE14CA7C}"/>
              </a:ext>
              <a:ext uri="{C183D7F6-B498-43B3-948B-1728B52AA6E4}">
                <adec:decorative xmlns:adec="http://schemas.microsoft.com/office/drawing/2017/decorative" val="1"/>
              </a:ext>
            </a:extLst>
          </p:cNvPr>
          <p:cNvSpPr txBox="1"/>
          <p:nvPr/>
        </p:nvSpPr>
        <p:spPr>
          <a:xfrm>
            <a:off x="5505750" y="1389742"/>
            <a:ext cx="6384716" cy="483484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E0D139A8-90D8-C607-2023-54B737860094}"/>
              </a:ext>
            </a:extLst>
          </p:cNvPr>
          <p:cNvSpPr txBox="1">
            <a:spLocks/>
          </p:cNvSpPr>
          <p:nvPr/>
        </p:nvSpPr>
        <p:spPr>
          <a:xfrm>
            <a:off x="432268" y="1196176"/>
            <a:ext cx="4724852"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Copilot Dashboard now identifies "power users" — those getting consistent, high-frequency value from Copilot — and surfaces them as a cohort for adoption programs.</a:t>
            </a:r>
          </a:p>
          <a:p>
            <a:pPr marL="0" indent="0">
              <a:buNone/>
            </a:pPr>
            <a:endParaRPr lang="en-US" sz="1600" dirty="0"/>
          </a:p>
          <a:p>
            <a:r>
              <a:rPr lang="en-US" sz="1600" b="1" dirty="0"/>
              <a:t>Power-user cohort:</a:t>
            </a:r>
            <a:r>
              <a:rPr lang="en-US" sz="1600" dirty="0"/>
              <a:t> Automatically detects users with sustained, high-quality Copilot usage across apps.</a:t>
            </a:r>
          </a:p>
          <a:p>
            <a:endParaRPr lang="en-US" sz="1600" dirty="0"/>
          </a:p>
          <a:p>
            <a:r>
              <a:rPr lang="en-US" sz="1600" b="1" dirty="0"/>
              <a:t>Adoption levers:</a:t>
            </a:r>
            <a:r>
              <a:rPr lang="en-US" sz="1600" dirty="0"/>
              <a:t> Use the cohort to identify champions, recruit early adopters for new pilots and inform training.</a:t>
            </a:r>
          </a:p>
          <a:p>
            <a:endParaRPr lang="en-US" sz="1600" dirty="0"/>
          </a:p>
          <a:p>
            <a:r>
              <a:rPr lang="en-US" sz="1600" b="1" dirty="0"/>
              <a:t>Aggregate, anonymized view:</a:t>
            </a:r>
            <a:r>
              <a:rPr lang="en-US" sz="1600" dirty="0"/>
              <a:t> Designed for tenant-level adoption insight, not individual performance evaluation.</a:t>
            </a:r>
          </a:p>
        </p:txBody>
      </p:sp>
      <p:sp>
        <p:nvSpPr>
          <p:cNvPr id="19" name="TextBox 18">
            <a:extLst>
              <a:ext uri="{FF2B5EF4-FFF2-40B4-BE49-F238E27FC236}">
                <a16:creationId xmlns:a16="http://schemas.microsoft.com/office/drawing/2014/main" id="{3E7AEB23-3C52-162F-88CA-AC5B4FEAD21E}"/>
              </a:ext>
            </a:extLst>
          </p:cNvPr>
          <p:cNvSpPr txBox="1"/>
          <p:nvPr/>
        </p:nvSpPr>
        <p:spPr>
          <a:xfrm>
            <a:off x="5765181" y="1184370"/>
            <a:ext cx="5864843"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Power users insights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Screenshot of the Copilot Dashboard adoption tab showing power user insights, classifying users into power, habitual, novice, and non-Copilot user categories and comparing usage frequency and consistency metrics across user groups.">
            <a:extLst>
              <a:ext uri="{FF2B5EF4-FFF2-40B4-BE49-F238E27FC236}">
                <a16:creationId xmlns:a16="http://schemas.microsoft.com/office/drawing/2014/main" id="{235AEA43-FBF9-178F-7EA8-E9A1ACFA0995}"/>
              </a:ext>
            </a:extLst>
          </p:cNvPr>
          <p:cNvPicPr>
            <a:picLocks noChangeAspect="1"/>
          </p:cNvPicPr>
          <p:nvPr/>
        </p:nvPicPr>
        <p:blipFill>
          <a:blip r:embed="rId3"/>
          <a:stretch>
            <a:fillRect/>
          </a:stretch>
        </p:blipFill>
        <p:spPr>
          <a:xfrm>
            <a:off x="6881005" y="1670371"/>
            <a:ext cx="3633193" cy="4082744"/>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A12AAC85-1C8F-E5D3-1D03-C4043B76ACAE}"/>
              </a:ext>
            </a:extLst>
          </p:cNvPr>
          <p:cNvSpPr txBox="1"/>
          <p:nvPr/>
        </p:nvSpPr>
        <p:spPr>
          <a:xfrm>
            <a:off x="5747493" y="5841518"/>
            <a:ext cx="5972017" cy="307777"/>
          </a:xfrm>
          <a:prstGeom prst="rect">
            <a:avLst/>
          </a:prstGeom>
          <a:noFill/>
        </p:spPr>
        <p:txBody>
          <a:bodyPr wrap="square">
            <a:spAutoFit/>
          </a:bodyPr>
          <a:lstStyle/>
          <a:p>
            <a:pPr algn="ctr"/>
            <a:r>
              <a:rPr lang="en-US" sz="1400" dirty="0">
                <a:solidFill>
                  <a:schemeClr val="accent1">
                    <a:lumMod val="75000"/>
                  </a:schemeClr>
                </a:solidFill>
              </a:rPr>
              <a:t>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This feature is rolling out in May</a:t>
            </a:r>
            <a:r>
              <a:rPr lang="en-US" sz="1400" dirty="0">
                <a:solidFill>
                  <a:schemeClr val="accent1">
                    <a:lumMod val="75000"/>
                  </a:schemeClr>
                </a:solidFill>
              </a:rPr>
              <a:t>.</a:t>
            </a:r>
            <a:endParaRPr lang="en-US" sz="600" noProof="0" dirty="0">
              <a:solidFill>
                <a:schemeClr val="accent1">
                  <a:lumMod val="75000"/>
                </a:schemeClr>
              </a:solidFill>
            </a:endParaRPr>
          </a:p>
        </p:txBody>
      </p:sp>
      <p:sp>
        <p:nvSpPr>
          <p:cNvPr id="10" name="TextBox 9">
            <a:extLst>
              <a:ext uri="{FF2B5EF4-FFF2-40B4-BE49-F238E27FC236}">
                <a16:creationId xmlns:a16="http://schemas.microsoft.com/office/drawing/2014/main" id="{93964DE9-BE20-EC68-4805-7D5709CD32DE}"/>
              </a:ext>
            </a:extLst>
          </p:cNvPr>
          <p:cNvSpPr txBox="1"/>
          <p:nvPr/>
        </p:nvSpPr>
        <p:spPr>
          <a:xfrm>
            <a:off x="11178283" y="6312986"/>
            <a:ext cx="1082454"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buNone/>
            </a:pPr>
            <a:r>
              <a:rPr lang="en-US" sz="1050" b="0" i="0" dirty="0">
                <a:solidFill>
                  <a:srgbClr val="323130"/>
                </a:solidFill>
                <a:effectLst/>
                <a:latin typeface="Segoe UI" panose="020B0502040204020203" pitchFamily="34" charset="0"/>
              </a:rPr>
              <a:t>515945</a:t>
            </a:r>
          </a:p>
        </p:txBody>
      </p:sp>
    </p:spTree>
    <p:extLst>
      <p:ext uri="{BB962C8B-B14F-4D97-AF65-F5344CB8AC3E}">
        <p14:creationId xmlns:p14="http://schemas.microsoft.com/office/powerpoint/2010/main" val="3340310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4.81481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38D06-F03E-8135-D2F1-3B794115A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E25CE3-42D1-730D-A472-251B43AD0DC6}"/>
              </a:ext>
            </a:extLst>
          </p:cNvPr>
          <p:cNvSpPr>
            <a:spLocks noGrp="1"/>
          </p:cNvSpPr>
          <p:nvPr>
            <p:ph type="title"/>
          </p:nvPr>
        </p:nvSpPr>
        <p:spPr>
          <a:xfrm>
            <a:off x="555320" y="459612"/>
            <a:ext cx="1153969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Prepaid capacity pack credits as a billing method</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43837DA7-B8DF-346B-8BCA-4B65449796F6}"/>
              </a:ext>
              <a:ext uri="{C183D7F6-B498-43B3-948B-1728B52AA6E4}">
                <adec:decorative xmlns:adec="http://schemas.microsoft.com/office/drawing/2017/decorative" val="1"/>
              </a:ext>
            </a:extLst>
          </p:cNvPr>
          <p:cNvSpPr txBox="1"/>
          <p:nvPr/>
        </p:nvSpPr>
        <p:spPr>
          <a:xfrm>
            <a:off x="5116530" y="1360859"/>
            <a:ext cx="6794419" cy="464067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BADC3321-47BD-2AC6-5D46-ED37F25D2A54}"/>
              </a:ext>
            </a:extLst>
          </p:cNvPr>
          <p:cNvSpPr txBox="1">
            <a:spLocks/>
          </p:cNvSpPr>
          <p:nvPr/>
        </p:nvSpPr>
        <p:spPr>
          <a:xfrm>
            <a:off x="517195" y="1043883"/>
            <a:ext cx="4363191"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Customers can now use prepaid capacity-pack credits to pay for Copilot consumption-based services — providing more predictable billing for variable usage.</a:t>
            </a:r>
          </a:p>
          <a:p>
            <a:pPr marL="0" indent="0">
              <a:buNone/>
            </a:pPr>
            <a:endParaRPr lang="en-US" sz="1600" dirty="0"/>
          </a:p>
          <a:p>
            <a:r>
              <a:rPr lang="en-US" sz="1600" b="1" dirty="0"/>
              <a:t>Prepaid credits:</a:t>
            </a:r>
            <a:r>
              <a:rPr lang="en-US" sz="1600" dirty="0"/>
              <a:t> Buy capacity packs upfront and consume against them across Copilot consumption services.</a:t>
            </a:r>
          </a:p>
          <a:p>
            <a:endParaRPr lang="en-US" sz="1600" dirty="0"/>
          </a:p>
          <a:p>
            <a:r>
              <a:rPr lang="en-US" sz="1600" b="1" dirty="0"/>
              <a:t>Predictable spend:</a:t>
            </a:r>
            <a:r>
              <a:rPr lang="en-US" sz="1600" dirty="0"/>
              <a:t> Helps finance teams budget for variable AI workloads and avoid month-end surprises.</a:t>
            </a:r>
          </a:p>
          <a:p>
            <a:endParaRPr lang="en-US" sz="1600" dirty="0"/>
          </a:p>
          <a:p>
            <a:r>
              <a:rPr lang="en-US" sz="1600" b="1" dirty="0"/>
              <a:t>Aligns with broader Microsoft prepaid models:</a:t>
            </a:r>
            <a:r>
              <a:rPr lang="en-US" sz="1600" dirty="0"/>
              <a:t> Familiar pattern for customers already using Azure prepaid agreements.</a:t>
            </a:r>
          </a:p>
        </p:txBody>
      </p:sp>
      <p:sp>
        <p:nvSpPr>
          <p:cNvPr id="19" name="TextBox 18">
            <a:extLst>
              <a:ext uri="{FF2B5EF4-FFF2-40B4-BE49-F238E27FC236}">
                <a16:creationId xmlns:a16="http://schemas.microsoft.com/office/drawing/2014/main" id="{5DEA9DA9-51DD-4B0D-32C9-B15E1E672C4F}"/>
              </a:ext>
            </a:extLst>
          </p:cNvPr>
          <p:cNvSpPr txBox="1"/>
          <p:nvPr/>
        </p:nvSpPr>
        <p:spPr>
          <a:xfrm>
            <a:off x="5852929" y="1197065"/>
            <a:ext cx="5314599"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Prepaid capacity pack credits as a billing method</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The Microsoft 365 admin center Billing &amp; usage page showing pay as you go services with Microsoft 365 Copilot Chat selected. The panel on the right shows billing settings that allow Copilot usage to draw exclusively from prepaid capacity pack credits, with multiple credit policies listed by department.">
            <a:extLst>
              <a:ext uri="{FF2B5EF4-FFF2-40B4-BE49-F238E27FC236}">
                <a16:creationId xmlns:a16="http://schemas.microsoft.com/office/drawing/2014/main" id="{5C73F4F0-941A-51D8-53B8-336089430EBC}"/>
              </a:ext>
            </a:extLst>
          </p:cNvPr>
          <p:cNvPicPr>
            <a:picLocks noChangeAspect="1"/>
          </p:cNvPicPr>
          <p:nvPr/>
        </p:nvPicPr>
        <p:blipFill>
          <a:blip r:embed="rId3"/>
          <a:stretch>
            <a:fillRect/>
          </a:stretch>
        </p:blipFill>
        <p:spPr>
          <a:xfrm>
            <a:off x="5364890" y="1748658"/>
            <a:ext cx="6309915" cy="3549722"/>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B01C292F-8618-BFA7-D8F4-F1408E07A57C}"/>
              </a:ext>
            </a:extLst>
          </p:cNvPr>
          <p:cNvSpPr txBox="1"/>
          <p:nvPr/>
        </p:nvSpPr>
        <p:spPr>
          <a:xfrm>
            <a:off x="5740381" y="5491760"/>
            <a:ext cx="5539697" cy="307777"/>
          </a:xfrm>
          <a:prstGeom prst="rect">
            <a:avLst/>
          </a:prstGeom>
          <a:noFill/>
        </p:spPr>
        <p:txBody>
          <a:bodyPr wrap="square">
            <a:spAutoFit/>
          </a:bodyPr>
          <a:lstStyle/>
          <a:p>
            <a:pPr algn="ctr"/>
            <a:r>
              <a:rPr lang="en-US" sz="1400" dirty="0"/>
              <a:t>This feature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rolled out in April</a:t>
            </a:r>
            <a:r>
              <a:rPr lang="en-US" sz="1400" dirty="0">
                <a:solidFill>
                  <a:schemeClr val="accent1">
                    <a:lumMod val="75000"/>
                  </a:schemeClr>
                </a:solidFill>
              </a:rPr>
              <a:t>.</a:t>
            </a:r>
            <a:endParaRPr lang="en-US" sz="800" noProof="0" dirty="0">
              <a:solidFill>
                <a:schemeClr val="accent1">
                  <a:lumMod val="75000"/>
                </a:schemeClr>
              </a:solidFill>
            </a:endParaRPr>
          </a:p>
        </p:txBody>
      </p:sp>
      <p:sp>
        <p:nvSpPr>
          <p:cNvPr id="9" name="TextBox 8">
            <a:extLst>
              <a:ext uri="{FF2B5EF4-FFF2-40B4-BE49-F238E27FC236}">
                <a16:creationId xmlns:a16="http://schemas.microsoft.com/office/drawing/2014/main" id="{8507B3A0-D131-D6A1-4554-B7423EFD895F}"/>
              </a:ext>
            </a:extLst>
          </p:cNvPr>
          <p:cNvSpPr txBox="1"/>
          <p:nvPr/>
        </p:nvSpPr>
        <p:spPr>
          <a:xfrm>
            <a:off x="10163100" y="6203800"/>
            <a:ext cx="2233956" cy="395622"/>
          </a:xfrm>
          <a:prstGeom prst="rect">
            <a:avLst/>
          </a:prstGeom>
          <a:noFill/>
        </p:spPr>
        <p:txBody>
          <a:bodyPr wrap="square" numCol="2">
            <a:noAutofit/>
          </a:bodyPr>
          <a:lstStyle/>
          <a:p>
            <a:pPr algn="l">
              <a:buNone/>
            </a:pPr>
            <a:r>
              <a:rPr lang="en-US" sz="1050" b="0" i="0" dirty="0">
                <a:effectLst/>
                <a:latin typeface="Segoe UI" panose="020B0502040204020203" pitchFamily="34" charset="0"/>
              </a:rPr>
              <a:t>Roadmap ID</a:t>
            </a:r>
          </a:p>
          <a:p>
            <a:pPr algn="l">
              <a:spcAft>
                <a:spcPts val="1800"/>
              </a:spcAft>
              <a:buNone/>
            </a:pPr>
            <a:r>
              <a:rPr lang="en-US" sz="1050" b="0" i="0" dirty="0">
                <a:solidFill>
                  <a:srgbClr val="323130"/>
                </a:solidFill>
                <a:effectLst/>
                <a:latin typeface="Segoe UI" panose="020B0502040204020203" pitchFamily="34" charset="0"/>
              </a:rPr>
              <a:t>557175</a:t>
            </a:r>
          </a:p>
          <a:p>
            <a:pPr algn="l">
              <a:spcAft>
                <a:spcPts val="1800"/>
              </a:spcAft>
              <a:buNone/>
            </a:pPr>
            <a:r>
              <a:rPr lang="en-US" sz="1050" dirty="0">
                <a:solidFill>
                  <a:srgbClr val="323130"/>
                </a:solidFill>
                <a:latin typeface="Segoe UI" panose="020B0502040204020203" pitchFamily="34" charset="0"/>
              </a:rPr>
              <a:t>Message ID </a:t>
            </a:r>
            <a:br>
              <a:rPr lang="en-US" sz="1050" dirty="0">
                <a:solidFill>
                  <a:srgbClr val="323130"/>
                </a:solidFill>
                <a:latin typeface="Segoe UI" panose="020B0502040204020203" pitchFamily="34" charset="0"/>
              </a:rPr>
            </a:br>
            <a:r>
              <a:rPr lang="en-US" sz="1050" dirty="0">
                <a:solidFill>
                  <a:srgbClr val="323130"/>
                </a:solidFill>
                <a:latin typeface="Segoe UI" panose="020B0502040204020203" pitchFamily="34" charset="0"/>
              </a:rPr>
              <a:t>MC1279072</a:t>
            </a:r>
          </a:p>
        </p:txBody>
      </p:sp>
    </p:spTree>
    <p:extLst>
      <p:ext uri="{BB962C8B-B14F-4D97-AF65-F5344CB8AC3E}">
        <p14:creationId xmlns:p14="http://schemas.microsoft.com/office/powerpoint/2010/main" val="921140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6 -3.33333E-6 L -4.16667E-6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BDBB8-2342-D8D4-1F55-ECADD2D836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CC2ABD-FDFB-DFA4-6EF7-21C686079EEF}"/>
              </a:ext>
            </a:extLst>
          </p:cNvPr>
          <p:cNvSpPr>
            <a:spLocks noGrp="1"/>
          </p:cNvSpPr>
          <p:nvPr>
            <p:ph type="title"/>
          </p:nvPr>
        </p:nvSpPr>
        <p:spPr>
          <a:xfrm>
            <a:off x="555319" y="459612"/>
            <a:ext cx="11187502" cy="332399"/>
          </a:xfrm>
        </p:spPr>
        <p:txBody>
          <a:bodyPr/>
          <a:lstStyle/>
          <a:p>
            <a:pPr defTabSz="914400" fontAlgn="base">
              <a:lnSpc>
                <a:spcPct val="90000"/>
              </a:lnSpc>
              <a:spcAft>
                <a:spcPct val="0"/>
              </a:spcAft>
            </a:pPr>
            <a:r>
              <a:rPr lang="en-GB" sz="2400" b="1" noProof="0" dirty="0">
                <a:gradFill>
                  <a:gsLst>
                    <a:gs pos="971">
                      <a:srgbClr val="2897CE"/>
                    </a:gs>
                    <a:gs pos="100000">
                      <a:srgbClr val="8678D6"/>
                    </a:gs>
                  </a:gsLst>
                  <a:lin ang="2700000" scaled="0"/>
                </a:gradFill>
                <a:latin typeface="Segoe UI Semibold"/>
                <a:cs typeface="Segoe UI Semibold"/>
              </a:rPr>
              <a:t>Email delivery for organizational messages</a:t>
            </a:r>
          </a:p>
        </p:txBody>
      </p:sp>
      <p:sp>
        <p:nvSpPr>
          <p:cNvPr id="18" name="TextBox 17">
            <a:extLst>
              <a:ext uri="{FF2B5EF4-FFF2-40B4-BE49-F238E27FC236}">
                <a16:creationId xmlns:a16="http://schemas.microsoft.com/office/drawing/2014/main" id="{AC6DC3D4-BA2A-D108-4966-96D6BD184091}"/>
              </a:ext>
              <a:ext uri="{C183D7F6-B498-43B3-948B-1728B52AA6E4}">
                <adec:decorative xmlns:adec="http://schemas.microsoft.com/office/drawing/2017/decorative" val="1"/>
              </a:ext>
            </a:extLst>
          </p:cNvPr>
          <p:cNvSpPr txBox="1"/>
          <p:nvPr/>
        </p:nvSpPr>
        <p:spPr>
          <a:xfrm>
            <a:off x="4972692" y="1405413"/>
            <a:ext cx="6887212" cy="4799277"/>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D4E8B738-7BA2-B3AA-EF19-940DEB212E0B}"/>
              </a:ext>
            </a:extLst>
          </p:cNvPr>
          <p:cNvSpPr txBox="1">
            <a:spLocks/>
          </p:cNvSpPr>
          <p:nvPr/>
        </p:nvSpPr>
        <p:spPr>
          <a:xfrm>
            <a:off x="555319" y="1047431"/>
            <a:ext cx="4322529"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800" b="1" dirty="0"/>
              <a:t>Organizational messages in the Microsoft 365 admin center now supports email delivery in addition to other Windows surfaces like the taskbar, Spotlight, notifications, and Teams popovers. </a:t>
            </a:r>
          </a:p>
          <a:p>
            <a:pPr marL="0" indent="0">
              <a:buNone/>
            </a:pPr>
            <a:endParaRPr lang="en-US" sz="1600" dirty="0"/>
          </a:p>
          <a:p>
            <a:r>
              <a:rPr lang="en-US" sz="1600" b="1" dirty="0"/>
              <a:t>Email channel:</a:t>
            </a:r>
            <a:r>
              <a:rPr lang="en-US" sz="1600" dirty="0"/>
              <a:t> Reach users who don't yet open Copilot frequently by delivering org messages to their inbox.</a:t>
            </a:r>
          </a:p>
          <a:p>
            <a:endParaRPr lang="en-US" sz="1600" dirty="0"/>
          </a:p>
          <a:p>
            <a:r>
              <a:rPr lang="en-US" sz="1600" b="1" dirty="0"/>
              <a:t>Higher reach:</a:t>
            </a:r>
            <a:r>
              <a:rPr lang="en-US" sz="1600" dirty="0"/>
              <a:t> Combines with existing in-product placements for layered communication.</a:t>
            </a:r>
          </a:p>
          <a:p>
            <a:endParaRPr lang="en-US" sz="1600" dirty="0"/>
          </a:p>
          <a:p>
            <a:r>
              <a:rPr lang="en-US" sz="1600" b="1" dirty="0"/>
              <a:t>Same admin authoring:</a:t>
            </a:r>
            <a:r>
              <a:rPr lang="en-US" sz="1600" dirty="0"/>
              <a:t> Authored from the same admin surface as today; choose email, in-product or both per message.</a:t>
            </a:r>
          </a:p>
        </p:txBody>
      </p:sp>
      <p:sp>
        <p:nvSpPr>
          <p:cNvPr id="19" name="TextBox 18">
            <a:extLst>
              <a:ext uri="{FF2B5EF4-FFF2-40B4-BE49-F238E27FC236}">
                <a16:creationId xmlns:a16="http://schemas.microsoft.com/office/drawing/2014/main" id="{1BB666CD-8FA3-1C6D-5B86-4B7054003864}"/>
              </a:ext>
            </a:extLst>
          </p:cNvPr>
          <p:cNvSpPr txBox="1"/>
          <p:nvPr/>
        </p:nvSpPr>
        <p:spPr>
          <a:xfrm>
            <a:off x="5986463" y="1240365"/>
            <a:ext cx="5319133" cy="35506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Email delivery for organizational messages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preconfigured content for six weeks of email templates for email messages from Microsoft 365 admin center.">
            <a:extLst>
              <a:ext uri="{FF2B5EF4-FFF2-40B4-BE49-F238E27FC236}">
                <a16:creationId xmlns:a16="http://schemas.microsoft.com/office/drawing/2014/main" id="{DF738E84-27B3-95EC-D2E5-050A6DB2B259}"/>
              </a:ext>
            </a:extLst>
          </p:cNvPr>
          <p:cNvPicPr>
            <a:picLocks noChangeAspect="1"/>
          </p:cNvPicPr>
          <p:nvPr/>
        </p:nvPicPr>
        <p:blipFill>
          <a:blip r:embed="rId3"/>
          <a:stretch>
            <a:fillRect/>
          </a:stretch>
        </p:blipFill>
        <p:spPr>
          <a:xfrm>
            <a:off x="5168273" y="2459231"/>
            <a:ext cx="3527764" cy="2824280"/>
          </a:xfrm>
          <a:prstGeom prst="rect">
            <a:avLst/>
          </a:prstGeom>
          <a:effectLst>
            <a:outerShdw blurRad="63500" sx="102000" sy="102000" algn="ctr" rotWithShape="0">
              <a:prstClr val="black">
                <a:alpha val="40000"/>
              </a:prstClr>
            </a:outerShdw>
          </a:effectLst>
        </p:spPr>
      </p:pic>
      <p:pic>
        <p:nvPicPr>
          <p:cNvPr id="7" name="Picture 6" descr="The Microsoft 365 admin center list of five locations to display a message within an organization.">
            <a:extLst>
              <a:ext uri="{FF2B5EF4-FFF2-40B4-BE49-F238E27FC236}">
                <a16:creationId xmlns:a16="http://schemas.microsoft.com/office/drawing/2014/main" id="{40607644-95AB-FA68-1A6C-3416AF7899F9}"/>
              </a:ext>
            </a:extLst>
          </p:cNvPr>
          <p:cNvPicPr>
            <a:picLocks noChangeAspect="1"/>
          </p:cNvPicPr>
          <p:nvPr/>
        </p:nvPicPr>
        <p:blipFill>
          <a:blip r:embed="rId4"/>
          <a:stretch>
            <a:fillRect/>
          </a:stretch>
        </p:blipFill>
        <p:spPr>
          <a:xfrm>
            <a:off x="8936593" y="1791295"/>
            <a:ext cx="2403015" cy="3997323"/>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64AB2783-CA8E-B6D4-BCB6-6754BB0CFC1E}"/>
              </a:ext>
            </a:extLst>
          </p:cNvPr>
          <p:cNvSpPr txBox="1"/>
          <p:nvPr/>
        </p:nvSpPr>
        <p:spPr>
          <a:xfrm>
            <a:off x="5051190" y="5852991"/>
            <a:ext cx="6691631" cy="307777"/>
          </a:xfrm>
          <a:prstGeom prst="rect">
            <a:avLst/>
          </a:prstGeom>
          <a:noFill/>
        </p:spPr>
        <p:txBody>
          <a:bodyPr wrap="square">
            <a:spAutoFit/>
          </a:bodyPr>
          <a:lstStyle/>
          <a:p>
            <a:pPr lvl="0" algn="ctr">
              <a:defRPr/>
            </a:pPr>
            <a:r>
              <a:rPr lang="en-US" sz="1400" dirty="0"/>
              <a:t>Learn more about </a:t>
            </a:r>
            <a:r>
              <a:rPr lang="en-US" sz="1400" dirty="0">
                <a:solidFill>
                  <a:schemeClr val="accent1">
                    <a:lumMod val="75000"/>
                  </a:schemeClr>
                </a:solidFill>
                <a:hlinkClick r:id="rId5">
                  <a:extLst>
                    <a:ext uri="{A12FA001-AC4F-418D-AE19-62706E023703}">
                      <ahyp:hlinkClr xmlns:ahyp="http://schemas.microsoft.com/office/drawing/2018/hyperlinkcolor" val="tx"/>
                    </a:ext>
                  </a:extLst>
                </a:hlinkClick>
              </a:rPr>
              <a:t>Organizational messages</a:t>
            </a:r>
            <a:r>
              <a:rPr lang="en-US" sz="1400" dirty="0"/>
              <a:t>. This feature </a:t>
            </a:r>
            <a:r>
              <a:rPr lang="en-US" sz="1400" dirty="0">
                <a:solidFill>
                  <a:schemeClr val="accent1">
                    <a:lumMod val="75000"/>
                  </a:schemeClr>
                </a:solidFill>
                <a:hlinkClick r:id="rId6">
                  <a:extLst>
                    <a:ext uri="{A12FA001-AC4F-418D-AE19-62706E023703}">
                      <ahyp:hlinkClr xmlns:ahyp="http://schemas.microsoft.com/office/drawing/2018/hyperlinkcolor" val="tx"/>
                    </a:ext>
                  </a:extLst>
                </a:hlinkClick>
              </a:rPr>
              <a:t>rolled out in April</a:t>
            </a:r>
            <a:r>
              <a:rPr lang="en-US" sz="1400" dirty="0">
                <a:solidFill>
                  <a:schemeClr val="accent1">
                    <a:lumMod val="75000"/>
                  </a:schemeClr>
                </a:solidFill>
              </a:rPr>
              <a:t>.</a:t>
            </a:r>
            <a:endParaRPr kumimoji="0" lang="en-US" sz="600" b="0" i="0" u="none" strike="noStrike" kern="1200" cap="none" spc="0" normalizeH="0" baseline="0" noProof="0" dirty="0">
              <a:ln>
                <a:noFill/>
              </a:ln>
              <a:solidFill>
                <a:schemeClr val="accent1">
                  <a:lumMod val="75000"/>
                </a:schemeClr>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5A7EDC04-F800-403A-279D-5C5B0E93AFB3}"/>
              </a:ext>
            </a:extLst>
          </p:cNvPr>
          <p:cNvSpPr txBox="1"/>
          <p:nvPr/>
        </p:nvSpPr>
        <p:spPr>
          <a:xfrm>
            <a:off x="10188618" y="6280223"/>
            <a:ext cx="2233956" cy="395622"/>
          </a:xfrm>
          <a:prstGeom prst="rect">
            <a:avLst/>
          </a:prstGeom>
          <a:noFill/>
        </p:spPr>
        <p:txBody>
          <a:bodyPr wrap="square" numCol="2">
            <a:noAutofit/>
          </a:bodyPr>
          <a:lstStyle/>
          <a:p>
            <a:pPr algn="l">
              <a:buNone/>
            </a:pPr>
            <a:r>
              <a:rPr lang="en-US" sz="1050" b="0" i="0" dirty="0">
                <a:effectLst/>
                <a:latin typeface="Segoe UI" panose="020B0502040204020203" pitchFamily="34" charset="0"/>
              </a:rPr>
              <a:t>Roadmap ID</a:t>
            </a:r>
          </a:p>
          <a:p>
            <a:pPr algn="l">
              <a:spcAft>
                <a:spcPts val="1800"/>
              </a:spcAft>
              <a:buNone/>
            </a:pPr>
            <a:r>
              <a:rPr lang="en-US" sz="1050" b="0" i="0" dirty="0">
                <a:solidFill>
                  <a:srgbClr val="323130"/>
                </a:solidFill>
                <a:effectLst/>
                <a:latin typeface="Segoe UI" panose="020B0502040204020203" pitchFamily="34" charset="0"/>
              </a:rPr>
              <a:t>503562</a:t>
            </a:r>
          </a:p>
          <a:p>
            <a:pPr algn="l">
              <a:spcAft>
                <a:spcPts val="1800"/>
              </a:spcAft>
              <a:buNone/>
            </a:pPr>
            <a:r>
              <a:rPr lang="en-US" sz="1050" dirty="0">
                <a:solidFill>
                  <a:srgbClr val="323130"/>
                </a:solidFill>
                <a:latin typeface="Segoe UI" panose="020B0502040204020203" pitchFamily="34" charset="0"/>
              </a:rPr>
              <a:t>Message ID </a:t>
            </a:r>
            <a:br>
              <a:rPr lang="en-US" sz="1050" dirty="0">
                <a:solidFill>
                  <a:srgbClr val="323130"/>
                </a:solidFill>
                <a:latin typeface="Segoe UI" panose="020B0502040204020203" pitchFamily="34" charset="0"/>
              </a:rPr>
            </a:br>
            <a:r>
              <a:rPr lang="en-US" sz="1050" dirty="0">
                <a:solidFill>
                  <a:srgbClr val="323130"/>
                </a:solidFill>
                <a:latin typeface="Segoe UI" panose="020B0502040204020203" pitchFamily="34" charset="0"/>
              </a:rPr>
              <a:t>MC1189665</a:t>
            </a:r>
          </a:p>
        </p:txBody>
      </p:sp>
    </p:spTree>
    <p:extLst>
      <p:ext uri="{BB962C8B-B14F-4D97-AF65-F5344CB8AC3E}">
        <p14:creationId xmlns:p14="http://schemas.microsoft.com/office/powerpoint/2010/main" val="2178014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58333E-6 1.48148E-6 L -4.58333E-6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8C0DD-9CB0-1F8D-5C93-F391D9DAF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AA98FE-F6B8-6F30-9A5A-EDC391A52A1C}"/>
              </a:ext>
            </a:extLst>
          </p:cNvPr>
          <p:cNvSpPr>
            <a:spLocks noGrp="1"/>
          </p:cNvSpPr>
          <p:nvPr>
            <p:ph type="title"/>
          </p:nvPr>
        </p:nvSpPr>
        <p:spPr>
          <a:xfrm>
            <a:off x="555319" y="459612"/>
            <a:ext cx="1126213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User segments for organizational messages</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6EB4EB3F-D36C-3D07-86D3-A5FE99443B34}"/>
              </a:ext>
              <a:ext uri="{C183D7F6-B498-43B3-948B-1728B52AA6E4}">
                <adec:decorative xmlns:adec="http://schemas.microsoft.com/office/drawing/2017/decorative" val="1"/>
              </a:ext>
            </a:extLst>
          </p:cNvPr>
          <p:cNvSpPr txBox="1"/>
          <p:nvPr/>
        </p:nvSpPr>
        <p:spPr>
          <a:xfrm>
            <a:off x="5261673" y="1392662"/>
            <a:ext cx="6555783" cy="426657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 name="TextBox 6">
            <a:extLst>
              <a:ext uri="{FF2B5EF4-FFF2-40B4-BE49-F238E27FC236}">
                <a16:creationId xmlns:a16="http://schemas.microsoft.com/office/drawing/2014/main" id="{EE5B818F-858F-6E54-1496-CF7B87F24ABC}"/>
              </a:ext>
            </a:extLst>
          </p:cNvPr>
          <p:cNvSpPr txBox="1"/>
          <p:nvPr/>
        </p:nvSpPr>
        <p:spPr>
          <a:xfrm>
            <a:off x="555320" y="986081"/>
            <a:ext cx="4211890" cy="4955203"/>
          </a:xfrm>
          <a:prstGeom prst="rect">
            <a:avLst/>
          </a:prstGeom>
          <a:noFill/>
        </p:spPr>
        <p:txBody>
          <a:bodyPr wrap="square">
            <a:spAutoFit/>
          </a:bodyPr>
          <a:lstStyle/>
          <a:p>
            <a:r>
              <a:rPr lang="en-US" b="1" dirty="0"/>
              <a:t>Admins can now target organizational messages to specific user segments by role, location, licence or other attributes instead of broadcasting to everyone.</a:t>
            </a:r>
          </a:p>
          <a:p>
            <a:endParaRPr lang="en-US" b="1" dirty="0"/>
          </a:p>
          <a:p>
            <a:pPr marL="285750" indent="-285750">
              <a:buFont typeface="Arial" panose="020B0604020202020204" pitchFamily="34" charset="0"/>
              <a:buChar char="•"/>
            </a:pPr>
            <a:r>
              <a:rPr lang="en-US" sz="1600" b="1" dirty="0"/>
              <a:t>Segment-based targeting:</a:t>
            </a:r>
            <a:r>
              <a:rPr lang="en-US" sz="1600" dirty="0"/>
              <a:t> Send different messages to different audiences (e.g. Frontier users, frontline workers, sales).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a:t>More relevant comms:</a:t>
            </a:r>
            <a:r>
              <a:rPr lang="en-US" sz="1600" dirty="0"/>
              <a:t> Each cohort sees only what's appropriate to </a:t>
            </a:r>
            <a:r>
              <a:rPr lang="en-US" sz="1600"/>
              <a:t>their license</a:t>
            </a:r>
            <a:r>
              <a:rPr lang="en-US" sz="1600" dirty="0"/>
              <a:t>, role or stage of adoption.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a:t>Less message fatigue:</a:t>
            </a:r>
            <a:r>
              <a:rPr lang="en-US" sz="1600" dirty="0"/>
              <a:t> Reduces the noise from blanket comms and improves engagement with the messages that do go out.</a:t>
            </a:r>
          </a:p>
        </p:txBody>
      </p:sp>
      <p:sp>
        <p:nvSpPr>
          <p:cNvPr id="19" name="TextBox 18">
            <a:extLst>
              <a:ext uri="{FF2B5EF4-FFF2-40B4-BE49-F238E27FC236}">
                <a16:creationId xmlns:a16="http://schemas.microsoft.com/office/drawing/2014/main" id="{ECAAC108-E961-4787-3A6A-29E67428E4BA}"/>
              </a:ext>
            </a:extLst>
          </p:cNvPr>
          <p:cNvSpPr txBox="1"/>
          <p:nvPr/>
        </p:nvSpPr>
        <p:spPr>
          <a:xfrm>
            <a:off x="5884914" y="1198763"/>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User segments for organizational messages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The Microsoft 365 admin center option to select message recipients including user groups.">
            <a:extLst>
              <a:ext uri="{FF2B5EF4-FFF2-40B4-BE49-F238E27FC236}">
                <a16:creationId xmlns:a16="http://schemas.microsoft.com/office/drawing/2014/main" id="{19F920DF-9BA9-4F0D-13E2-48636A4B6EB0}"/>
              </a:ext>
            </a:extLst>
          </p:cNvPr>
          <p:cNvPicPr>
            <a:picLocks noChangeAspect="1"/>
          </p:cNvPicPr>
          <p:nvPr/>
        </p:nvPicPr>
        <p:blipFill>
          <a:blip r:embed="rId3"/>
          <a:stretch>
            <a:fillRect/>
          </a:stretch>
        </p:blipFill>
        <p:spPr>
          <a:xfrm>
            <a:off x="5595480" y="1926174"/>
            <a:ext cx="5888167" cy="3121685"/>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E9D7C2AC-597B-7885-160A-11C4A7A0BFB4}"/>
              </a:ext>
            </a:extLst>
          </p:cNvPr>
          <p:cNvSpPr txBox="1"/>
          <p:nvPr/>
        </p:nvSpPr>
        <p:spPr>
          <a:xfrm>
            <a:off x="5658002" y="5144809"/>
            <a:ext cx="5763126" cy="307777"/>
          </a:xfrm>
          <a:prstGeom prst="rect">
            <a:avLst/>
          </a:prstGeom>
          <a:noFill/>
        </p:spPr>
        <p:txBody>
          <a:bodyPr wrap="square">
            <a:spAutoFit/>
          </a:bodyPr>
          <a:lstStyle/>
          <a:p>
            <a:pPr lvl="0" algn="ctr"/>
            <a:r>
              <a:rPr lang="en-US" sz="1400" dirty="0"/>
              <a:t>This feature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rolled out in April</a:t>
            </a:r>
            <a:r>
              <a:rPr lang="en-US" sz="1400" dirty="0">
                <a:solidFill>
                  <a:schemeClr val="accent1">
                    <a:lumMod val="75000"/>
                  </a:schemeClr>
                </a:solidFill>
              </a:rPr>
              <a:t>.</a:t>
            </a:r>
            <a:endParaRPr kumimoji="0" lang="en-US" sz="700" b="0" i="0" u="none" strike="noStrike" kern="1200" cap="none" spc="0" normalizeH="0" baseline="0" noProof="0" dirty="0">
              <a:ln>
                <a:noFill/>
              </a:ln>
              <a:solidFill>
                <a:schemeClr val="accent1">
                  <a:lumMod val="75000"/>
                </a:schemeClr>
              </a:solidFill>
              <a:effectLst/>
              <a:uLnTx/>
              <a:uFillTx/>
              <a:latin typeface="Segoe UI"/>
              <a:ea typeface="+mn-ea"/>
              <a:cs typeface="+mn-cs"/>
            </a:endParaRPr>
          </a:p>
        </p:txBody>
      </p:sp>
      <p:sp>
        <p:nvSpPr>
          <p:cNvPr id="9" name="TextBox 8">
            <a:extLst>
              <a:ext uri="{FF2B5EF4-FFF2-40B4-BE49-F238E27FC236}">
                <a16:creationId xmlns:a16="http://schemas.microsoft.com/office/drawing/2014/main" id="{43C7A97B-B648-B48A-F221-F817CA212069}"/>
              </a:ext>
            </a:extLst>
          </p:cNvPr>
          <p:cNvSpPr txBox="1"/>
          <p:nvPr/>
        </p:nvSpPr>
        <p:spPr>
          <a:xfrm>
            <a:off x="11331017" y="6276027"/>
            <a:ext cx="972879"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spcAft>
                <a:spcPts val="1800"/>
              </a:spcAft>
              <a:buNone/>
            </a:pPr>
            <a:r>
              <a:rPr lang="en-US" sz="1050" b="0" i="0" u="none" strike="noStrike" dirty="0">
                <a:effectLst/>
                <a:latin typeface="Segoe UI" panose="020B0502040204020203" pitchFamily="34" charset="0"/>
              </a:rPr>
              <a:t>503144</a:t>
            </a:r>
            <a:endParaRPr lang="en-US" sz="1050" b="0" i="0" dirty="0">
              <a:effectLst/>
              <a:latin typeface="Segoe UI" panose="020B0502040204020203" pitchFamily="34" charset="0"/>
            </a:endParaRPr>
          </a:p>
        </p:txBody>
      </p:sp>
    </p:spTree>
    <p:extLst>
      <p:ext uri="{BB962C8B-B14F-4D97-AF65-F5344CB8AC3E}">
        <p14:creationId xmlns:p14="http://schemas.microsoft.com/office/powerpoint/2010/main" val="2576269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2.96296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59BE7-DF0C-FB25-F56A-A6867F6128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53269F-C425-4652-36DF-0BD3ECEB6E5B}"/>
              </a:ext>
            </a:extLst>
          </p:cNvPr>
          <p:cNvSpPr>
            <a:spLocks noGrp="1"/>
          </p:cNvSpPr>
          <p:nvPr>
            <p:ph type="title"/>
          </p:nvPr>
        </p:nvSpPr>
        <p:spPr>
          <a:xfrm>
            <a:off x="516355" y="416528"/>
            <a:ext cx="11714654" cy="332399"/>
          </a:xfrm>
        </p:spPr>
        <p:txBody>
          <a:bodyPr/>
          <a:lstStyle/>
          <a:p>
            <a:pPr defTabSz="914400" fontAlgn="base">
              <a:lnSpc>
                <a:spcPct val="90000"/>
              </a:lnSpc>
              <a:spcAft>
                <a:spcPct val="0"/>
              </a:spcAft>
            </a:pPr>
            <a:r>
              <a:rPr lang="en-GB" sz="2400" b="1" dirty="0">
                <a:gradFill>
                  <a:gsLst>
                    <a:gs pos="971">
                      <a:srgbClr val="2897CE"/>
                    </a:gs>
                    <a:gs pos="100000">
                      <a:srgbClr val="8678D6"/>
                    </a:gs>
                  </a:gsLst>
                  <a:lin ang="2700000" scaled="0"/>
                </a:gradFill>
                <a:latin typeface="Segoe UI Semibold"/>
                <a:cs typeface="Segoe UI Semibold"/>
              </a:rPr>
              <a:t>Secure &amp; Govern Microsoft 365 Copilot – Foundational Deployment Guide</a:t>
            </a:r>
            <a:endParaRPr lang="en-GB" sz="24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57F9D783-86E2-91C2-BEE9-67CDC879AB4C}"/>
              </a:ext>
              <a:ext uri="{C183D7F6-B498-43B3-948B-1728B52AA6E4}">
                <adec:decorative xmlns:adec="http://schemas.microsoft.com/office/drawing/2017/decorative" val="1"/>
              </a:ext>
            </a:extLst>
          </p:cNvPr>
          <p:cNvSpPr txBox="1"/>
          <p:nvPr/>
        </p:nvSpPr>
        <p:spPr>
          <a:xfrm>
            <a:off x="5414212" y="1353382"/>
            <a:ext cx="6403245" cy="4916003"/>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 name="TextBox 6">
            <a:extLst>
              <a:ext uri="{FF2B5EF4-FFF2-40B4-BE49-F238E27FC236}">
                <a16:creationId xmlns:a16="http://schemas.microsoft.com/office/drawing/2014/main" id="{1496F60C-B977-B674-847A-69BB886B42EE}"/>
              </a:ext>
            </a:extLst>
          </p:cNvPr>
          <p:cNvSpPr txBox="1"/>
          <p:nvPr/>
        </p:nvSpPr>
        <p:spPr>
          <a:xfrm>
            <a:off x="438817" y="857193"/>
            <a:ext cx="4296216" cy="5262979"/>
          </a:xfrm>
          <a:prstGeom prst="rect">
            <a:avLst/>
          </a:prstGeom>
          <a:noFill/>
        </p:spPr>
        <p:txBody>
          <a:bodyPr wrap="square">
            <a:spAutoFit/>
          </a:bodyPr>
          <a:lstStyle/>
          <a:p>
            <a:pPr fontAlgn="t"/>
            <a:r>
              <a:rPr lang="en-US" b="1" dirty="0"/>
              <a:t>The Secure and Govern Microsoft 365 Copilot deployment blueprint has been updated to help organizations address oversharing risks and establish a secure foundation for AI adoption.</a:t>
            </a:r>
          </a:p>
          <a:p>
            <a:pPr fontAlgn="t"/>
            <a:endParaRPr lang="en-US" b="1" dirty="0"/>
          </a:p>
          <a:p>
            <a:pPr marL="285750" indent="-285750" fontAlgn="t">
              <a:buFont typeface="Arial" panose="020B0604020202020204" pitchFamily="34" charset="0"/>
              <a:buChar char="•"/>
            </a:pPr>
            <a:r>
              <a:rPr lang="en-US" sz="1400" b="1" dirty="0"/>
              <a:t>Oversharing Remediation:</a:t>
            </a:r>
            <a:r>
              <a:rPr lang="en-US" sz="1400" dirty="0"/>
              <a:t> Provides guidance to identify and resolve potential data exposure risks across Microsoft 365.</a:t>
            </a:r>
          </a:p>
          <a:p>
            <a:pPr marL="285750" indent="-285750" fontAlgn="t">
              <a:buFont typeface="Arial" panose="020B0604020202020204" pitchFamily="34" charset="0"/>
              <a:buChar char="•"/>
            </a:pPr>
            <a:endParaRPr lang="en-US" sz="1400" dirty="0"/>
          </a:p>
          <a:p>
            <a:pPr marL="285750" indent="-285750" fontAlgn="t">
              <a:buFont typeface="Arial" panose="020B0604020202020204" pitchFamily="34" charset="0"/>
              <a:buChar char="•"/>
            </a:pPr>
            <a:r>
              <a:rPr lang="en-US" sz="1400" b="1" dirty="0"/>
              <a:t>Guardrail Implementation:</a:t>
            </a:r>
            <a:r>
              <a:rPr lang="en-US" sz="1400" dirty="0"/>
              <a:t> Helps organizations establish reliable policies and controls for Copilot usage.</a:t>
            </a:r>
          </a:p>
          <a:p>
            <a:pPr marL="285750" indent="-285750" fontAlgn="t">
              <a:buFont typeface="Arial" panose="020B0604020202020204" pitchFamily="34" charset="0"/>
              <a:buChar char="•"/>
            </a:pPr>
            <a:endParaRPr lang="en-US" sz="1400" dirty="0"/>
          </a:p>
          <a:p>
            <a:pPr marL="285750" indent="-285750" fontAlgn="t">
              <a:buFont typeface="Arial" panose="020B0604020202020204" pitchFamily="34" charset="0"/>
              <a:buChar char="•"/>
            </a:pPr>
            <a:r>
              <a:rPr lang="en-US" sz="1400" b="1" dirty="0"/>
              <a:t>Regulatory Alignment:</a:t>
            </a:r>
            <a:r>
              <a:rPr lang="en-US" sz="1400" dirty="0"/>
              <a:t> Supports compliance with emerging AI‑related governance and regulatory requirements.</a:t>
            </a:r>
          </a:p>
          <a:p>
            <a:pPr marL="285750" indent="-285750" fontAlgn="t">
              <a:buFont typeface="Arial" panose="020B0604020202020204" pitchFamily="34" charset="0"/>
              <a:buChar char="•"/>
            </a:pPr>
            <a:endParaRPr lang="en-US" sz="1400" dirty="0"/>
          </a:p>
          <a:p>
            <a:pPr marL="285750" indent="-285750" fontAlgn="t">
              <a:buFont typeface="Arial" panose="020B0604020202020204" pitchFamily="34" charset="0"/>
              <a:buChar char="•"/>
            </a:pPr>
            <a:r>
              <a:rPr lang="en-US" sz="1400" b="1" dirty="0"/>
              <a:t>Deployment Foundation:</a:t>
            </a:r>
            <a:r>
              <a:rPr lang="en-US" sz="1400" dirty="0"/>
              <a:t> Enables organizations to adopt Copilot securely and with greater confidence.</a:t>
            </a:r>
          </a:p>
        </p:txBody>
      </p:sp>
      <p:sp>
        <p:nvSpPr>
          <p:cNvPr id="19" name="TextBox 18">
            <a:extLst>
              <a:ext uri="{FF2B5EF4-FFF2-40B4-BE49-F238E27FC236}">
                <a16:creationId xmlns:a16="http://schemas.microsoft.com/office/drawing/2014/main" id="{D9574648-9684-B7EE-9D8F-9C025EC8DE36}"/>
              </a:ext>
            </a:extLst>
          </p:cNvPr>
          <p:cNvSpPr txBox="1"/>
          <p:nvPr/>
        </p:nvSpPr>
        <p:spPr>
          <a:xfrm>
            <a:off x="5649019" y="1171323"/>
            <a:ext cx="5933630" cy="425371"/>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400" dirty="0">
                <a:solidFill>
                  <a:srgbClr val="FFFFFF"/>
                </a:solidFill>
                <a:latin typeface="Segoe UI Semibold" panose="020B0502040204020203" pitchFamily="34" charset="0"/>
                <a:cs typeface="Segoe UI Semibold" panose="020B0502040204020203" pitchFamily="34" charset="0"/>
              </a:rPr>
              <a:t>Updated: Microsoft 365 Copilot foundational deployment guidance!</a:t>
            </a:r>
            <a:endParaRPr kumimoji="0" lang="en-US" sz="14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Secure and Govern Microsoft 365 Copilot foundational deployment guidance">
            <a:extLst>
              <a:ext uri="{FF2B5EF4-FFF2-40B4-BE49-F238E27FC236}">
                <a16:creationId xmlns:a16="http://schemas.microsoft.com/office/drawing/2014/main" id="{50D4E9ED-D03A-6DA7-59B7-08D46E718310}"/>
              </a:ext>
            </a:extLst>
          </p:cNvPr>
          <p:cNvPicPr>
            <a:picLocks noChangeAspect="1"/>
          </p:cNvPicPr>
          <p:nvPr/>
        </p:nvPicPr>
        <p:blipFill>
          <a:blip r:embed="rId3"/>
          <a:stretch>
            <a:fillRect/>
          </a:stretch>
        </p:blipFill>
        <p:spPr>
          <a:xfrm>
            <a:off x="5698735" y="2019090"/>
            <a:ext cx="5883914" cy="3319131"/>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1D4AAC31-4F41-8EA9-134E-12CC6CBBC3E0}"/>
              </a:ext>
            </a:extLst>
          </p:cNvPr>
          <p:cNvSpPr txBox="1"/>
          <p:nvPr/>
        </p:nvSpPr>
        <p:spPr>
          <a:xfrm>
            <a:off x="5296809" y="5812395"/>
            <a:ext cx="6865457" cy="307777"/>
          </a:xfrm>
          <a:prstGeom prst="rect">
            <a:avLst/>
          </a:prstGeom>
          <a:noFill/>
        </p:spPr>
        <p:txBody>
          <a:bodyPr wrap="square">
            <a:spAutoFit/>
          </a:bodyPr>
          <a:lstStyle/>
          <a:p>
            <a:pPr algn="ctr"/>
            <a:r>
              <a:rPr lang="en-US" sz="1400" dirty="0"/>
              <a:t>Read more and download the blueprint at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aka.ms/Copilot/SecureGovern</a:t>
            </a:r>
            <a:r>
              <a:rPr lang="en-US" sz="1400" dirty="0">
                <a:solidFill>
                  <a:schemeClr val="accent1">
                    <a:lumMod val="75000"/>
                  </a:schemeClr>
                </a:solidFill>
              </a:rPr>
              <a:t>!</a:t>
            </a:r>
            <a:endParaRPr lang="en-US" sz="600" dirty="0">
              <a:solidFill>
                <a:schemeClr val="accent1">
                  <a:lumMod val="75000"/>
                </a:schemeClr>
              </a:solidFill>
            </a:endParaRPr>
          </a:p>
        </p:txBody>
      </p:sp>
    </p:spTree>
    <p:extLst>
      <p:ext uri="{BB962C8B-B14F-4D97-AF65-F5344CB8AC3E}">
        <p14:creationId xmlns:p14="http://schemas.microsoft.com/office/powerpoint/2010/main" val="2606728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2.96296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DD39F-3B77-F695-2E1D-85E96733B9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203490-A5FB-7F3C-3251-4C2DD729987E}"/>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Introducing Microsoft 365 E7</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A670413C-E012-F289-9820-ED1569901364}"/>
              </a:ext>
              <a:ext uri="{C183D7F6-B498-43B3-948B-1728B52AA6E4}">
                <adec:decorative xmlns:adec="http://schemas.microsoft.com/office/drawing/2017/decorative" val="1"/>
              </a:ext>
            </a:extLst>
          </p:cNvPr>
          <p:cNvSpPr txBox="1"/>
          <p:nvPr/>
        </p:nvSpPr>
        <p:spPr>
          <a:xfrm>
            <a:off x="5918449" y="1389742"/>
            <a:ext cx="5972017" cy="4991196"/>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B9D310B4-2084-AB26-FBC8-61FABAEFDE0F}"/>
              </a:ext>
            </a:extLst>
          </p:cNvPr>
          <p:cNvSpPr txBox="1">
            <a:spLocks/>
          </p:cNvSpPr>
          <p:nvPr/>
        </p:nvSpPr>
        <p:spPr>
          <a:xfrm>
            <a:off x="351140" y="1096103"/>
            <a:ext cx="5134293"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Microsoft 365 E7 delivers a unified people‑and‑AI experience by bringing Copilot and agents into everyday work while giving IT the controls to run AI safely and at scale.</a:t>
            </a:r>
          </a:p>
          <a:p>
            <a:pPr fontAlgn="t"/>
            <a:endParaRPr lang="en-GB" sz="1600" dirty="0"/>
          </a:p>
          <a:p>
            <a:pPr fontAlgn="t"/>
            <a:r>
              <a:rPr lang="en-GB" sz="1600" b="1" dirty="0"/>
              <a:t>AI Across Work: </a:t>
            </a:r>
            <a:r>
              <a:rPr lang="en-GB" sz="1600" dirty="0"/>
              <a:t>Brings Copilot and agents into email, documents, meetings, spreadsheets, and business apps so AI becomes part of everyday work.</a:t>
            </a:r>
          </a:p>
          <a:p>
            <a:pPr fontAlgn="t"/>
            <a:endParaRPr lang="en-GB" sz="1600" dirty="0"/>
          </a:p>
          <a:p>
            <a:pPr fontAlgn="t"/>
            <a:r>
              <a:rPr lang="en-GB" sz="1600" b="1" dirty="0"/>
              <a:t>Enterprise Governance:  </a:t>
            </a:r>
            <a:r>
              <a:rPr lang="en-GB" sz="1600" dirty="0"/>
              <a:t>Provides observability and policy‑driven controls to run AI at scale without compromising security or compliance.</a:t>
            </a:r>
          </a:p>
          <a:p>
            <a:pPr marL="0" indent="0" fontAlgn="t">
              <a:buNone/>
            </a:pPr>
            <a:endParaRPr lang="en-GB" sz="1600" dirty="0"/>
          </a:p>
          <a:p>
            <a:pPr fontAlgn="t"/>
            <a:r>
              <a:rPr lang="en-GB" sz="1600" b="1" dirty="0"/>
              <a:t>Suite includes </a:t>
            </a:r>
            <a:r>
              <a:rPr lang="en-GB" sz="1600" dirty="0"/>
              <a:t>Copilot, Agent 365, Entra Suite, and Microsoft 365 E5 with advanced Defender, Entra, Intune, and Purview security capabilities.</a:t>
            </a:r>
          </a:p>
          <a:p>
            <a:pPr fontAlgn="t"/>
            <a:endParaRPr lang="en-GB" sz="1600" dirty="0"/>
          </a:p>
          <a:p>
            <a:pPr fontAlgn="t"/>
            <a:r>
              <a:rPr lang="en-GB" sz="1600" b="1" dirty="0"/>
              <a:t>Availability: </a:t>
            </a:r>
            <a:r>
              <a:rPr lang="en-GB" sz="1600" dirty="0"/>
              <a:t>Launches May 1 at $99 per user per month</a:t>
            </a:r>
          </a:p>
        </p:txBody>
      </p:sp>
      <p:sp>
        <p:nvSpPr>
          <p:cNvPr id="19" name="TextBox 18">
            <a:extLst>
              <a:ext uri="{FF2B5EF4-FFF2-40B4-BE49-F238E27FC236}">
                <a16:creationId xmlns:a16="http://schemas.microsoft.com/office/drawing/2014/main" id="{577CF41C-5EEE-1CBF-9DC9-D3D6DACE3EBC}"/>
              </a:ext>
            </a:extLst>
          </p:cNvPr>
          <p:cNvSpPr txBox="1"/>
          <p:nvPr/>
        </p:nvSpPr>
        <p:spPr>
          <a:xfrm>
            <a:off x="6529015" y="1195842"/>
            <a:ext cx="4928435"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Microsoft 365 E7: The Frontier Suite</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7" name="Picture 6" descr="Diagram showing Microsoft 365 E7 as a bundle of Microsoft 365 E5 plus Entra Suite, Microsoft 365 Copilot, and Microsoft Agent 365, with general availability on May 1, 2026.">
            <a:extLst>
              <a:ext uri="{FF2B5EF4-FFF2-40B4-BE49-F238E27FC236}">
                <a16:creationId xmlns:a16="http://schemas.microsoft.com/office/drawing/2014/main" id="{6CA43B0F-71AB-0BCC-2A96-C30270BC48D2}"/>
              </a:ext>
            </a:extLst>
          </p:cNvPr>
          <p:cNvPicPr>
            <a:picLocks noChangeAspect="1"/>
          </p:cNvPicPr>
          <p:nvPr/>
        </p:nvPicPr>
        <p:blipFill>
          <a:blip r:embed="rId3"/>
          <a:stretch>
            <a:fillRect/>
          </a:stretch>
        </p:blipFill>
        <p:spPr>
          <a:xfrm>
            <a:off x="6142307" y="2331631"/>
            <a:ext cx="5524299" cy="3107418"/>
          </a:xfrm>
          <a:prstGeom prst="rect">
            <a:avLst/>
          </a:prstGeom>
          <a:effectLst>
            <a:outerShdw blurRad="63500" sx="102000" sy="102000" algn="ctr" rotWithShape="0">
              <a:prstClr val="black">
                <a:alpha val="40000"/>
              </a:prstClr>
            </a:outerShdw>
          </a:effectLst>
        </p:spPr>
      </p:pic>
      <p:sp>
        <p:nvSpPr>
          <p:cNvPr id="3" name="Rectangle: Rounded Corners 18">
            <a:extLst>
              <a:ext uri="{FF2B5EF4-FFF2-40B4-BE49-F238E27FC236}">
                <a16:creationId xmlns:a16="http://schemas.microsoft.com/office/drawing/2014/main" id="{0044EC87-36A7-4A0C-C1FA-D1DCFBA88216}"/>
              </a:ext>
              <a:ext uri="{C183D7F6-B498-43B3-948B-1728B52AA6E4}">
                <adec:decorative xmlns:adec="http://schemas.microsoft.com/office/drawing/2017/decorative" val="1"/>
              </a:ext>
            </a:extLst>
          </p:cNvPr>
          <p:cNvSpPr>
            <a:spLocks/>
          </p:cNvSpPr>
          <p:nvPr/>
        </p:nvSpPr>
        <p:spPr bwMode="auto">
          <a:xfrm rot="5400000" flipV="1">
            <a:off x="10907044" y="-498525"/>
            <a:ext cx="332403" cy="2237509"/>
          </a:xfrm>
          <a:prstGeom prst="round2SameRect">
            <a:avLst>
              <a:gd name="adj1" fmla="val 50000"/>
              <a:gd name="adj2"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1" u="none" strike="noStrike" kern="1200" cap="none" spc="0" normalizeH="0" baseline="0" noProof="0" dirty="0">
              <a:ln>
                <a:noFill/>
              </a:ln>
              <a:solidFill>
                <a:srgbClr val="FFFFFF"/>
              </a:solidFill>
              <a:effectLst/>
              <a:uLnTx/>
              <a:uFillTx/>
              <a:latin typeface="Segoe Sans Display Semibold"/>
              <a:ea typeface="+mn-ea"/>
              <a:cs typeface="+mn-cs"/>
            </a:endParaRPr>
          </a:p>
        </p:txBody>
      </p:sp>
      <p:sp>
        <p:nvSpPr>
          <p:cNvPr id="6" name="Title 3">
            <a:extLst>
              <a:ext uri="{FF2B5EF4-FFF2-40B4-BE49-F238E27FC236}">
                <a16:creationId xmlns:a16="http://schemas.microsoft.com/office/drawing/2014/main" id="{FB5CE80B-672A-79D2-8243-3F946473D29A}"/>
              </a:ext>
              <a:ext uri="{C183D7F6-B498-43B3-948B-1728B52AA6E4}">
                <adec:decorative xmlns:adec="http://schemas.microsoft.com/office/drawing/2017/decorative" val="1"/>
              </a:ext>
            </a:extLst>
          </p:cNvPr>
          <p:cNvSpPr txBox="1">
            <a:spLocks/>
          </p:cNvSpPr>
          <p:nvPr/>
        </p:nvSpPr>
        <p:spPr>
          <a:xfrm>
            <a:off x="10077450" y="534054"/>
            <a:ext cx="2114550" cy="169277"/>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100" i="1" spc="0" noProof="0" dirty="0">
                <a:solidFill>
                  <a:srgbClr val="FFFFFF"/>
                </a:solidFill>
                <a:latin typeface="Segoe Sans Display Semibold"/>
              </a:rPr>
              <a:t>Generally available May 1</a:t>
            </a:r>
            <a:r>
              <a:rPr lang="en-US" sz="1100" i="1" spc="0" baseline="30000" noProof="0" dirty="0">
                <a:solidFill>
                  <a:srgbClr val="FFFFFF"/>
                </a:solidFill>
                <a:latin typeface="Segoe Sans Display Semibold"/>
              </a:rPr>
              <a:t>st</a:t>
            </a:r>
            <a:r>
              <a:rPr lang="en-US" sz="1100" i="1" spc="0" noProof="0" dirty="0">
                <a:solidFill>
                  <a:srgbClr val="FFFFFF"/>
                </a:solidFill>
                <a:latin typeface="Segoe Sans Display Semibold"/>
              </a:rPr>
              <a:t> 2026 </a:t>
            </a:r>
            <a:endParaRPr kumimoji="0" lang="en-US" sz="1100" b="0" i="1" u="none" strike="noStrike" kern="1200" cap="none" spc="0" normalizeH="0" baseline="0" noProof="0" dirty="0">
              <a:ln w="3175">
                <a:noFill/>
              </a:ln>
              <a:solidFill>
                <a:srgbClr val="FFFFFF"/>
              </a:solidFill>
              <a:effectLst/>
              <a:uLnTx/>
              <a:uFillTx/>
              <a:latin typeface="Segoe Sans Display Semibold"/>
              <a:ea typeface="+mn-ea"/>
              <a:cs typeface="Segoe UI" pitchFamily="34" charset="0"/>
            </a:endParaRPr>
          </a:p>
        </p:txBody>
      </p:sp>
      <p:sp>
        <p:nvSpPr>
          <p:cNvPr id="15" name="TextBox 14">
            <a:extLst>
              <a:ext uri="{FF2B5EF4-FFF2-40B4-BE49-F238E27FC236}">
                <a16:creationId xmlns:a16="http://schemas.microsoft.com/office/drawing/2014/main" id="{EA09B29F-4C08-8879-E38F-DEF676141D83}"/>
              </a:ext>
            </a:extLst>
          </p:cNvPr>
          <p:cNvSpPr txBox="1"/>
          <p:nvPr/>
        </p:nvSpPr>
        <p:spPr>
          <a:xfrm>
            <a:off x="6271988" y="5663819"/>
            <a:ext cx="5264936" cy="523220"/>
          </a:xfrm>
          <a:prstGeom prst="rect">
            <a:avLst/>
          </a:prstGeom>
          <a:noFill/>
        </p:spPr>
        <p:txBody>
          <a:bodyPr wrap="square">
            <a:spAutoFit/>
          </a:bodyPr>
          <a:lstStyle/>
          <a:p>
            <a:pPr algn="ct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Microsoft 365 E7 and Agent 365 are now generally available | Microsoft Community Hub</a:t>
            </a:r>
            <a:endParaRPr lang="en-US" sz="1400" dirty="0">
              <a:solidFill>
                <a:schemeClr val="accent1">
                  <a:lumMod val="75000"/>
                </a:schemeClr>
              </a:solidFill>
            </a:endParaRPr>
          </a:p>
        </p:txBody>
      </p:sp>
    </p:spTree>
    <p:extLst>
      <p:ext uri="{BB962C8B-B14F-4D97-AF65-F5344CB8AC3E}">
        <p14:creationId xmlns:p14="http://schemas.microsoft.com/office/powerpoint/2010/main" val="1982540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4.81481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710EC-32DE-69A4-9CD8-0E8E4A59F72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7E63E17-A06A-C77C-47FF-F7B6DC2C04A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0690" y="1495406"/>
            <a:ext cx="10887238" cy="4018290"/>
          </a:xfrm>
          <a:prstGeom prst="roundRect">
            <a:avLst>
              <a:gd name="adj" fmla="val 3266"/>
            </a:avLst>
          </a:prstGeom>
          <a:effectLst>
            <a:outerShdw blurRad="50800" dist="38100" dir="5400000" algn="t" rotWithShape="0">
              <a:prstClr val="black">
                <a:alpha val="40000"/>
              </a:prstClr>
            </a:outerShdw>
          </a:effectLst>
        </p:spPr>
      </p:pic>
      <p:sp>
        <p:nvSpPr>
          <p:cNvPr id="4" name="Title 3">
            <a:extLst>
              <a:ext uri="{FF2B5EF4-FFF2-40B4-BE49-F238E27FC236}">
                <a16:creationId xmlns:a16="http://schemas.microsoft.com/office/drawing/2014/main" id="{774EEA5F-E383-1E77-84D1-24344F2C71B1}"/>
              </a:ext>
            </a:extLst>
          </p:cNvPr>
          <p:cNvSpPr>
            <a:spLocks noGrp="1"/>
          </p:cNvSpPr>
          <p:nvPr>
            <p:ph type="title"/>
          </p:nvPr>
        </p:nvSpPr>
        <p:spPr>
          <a:xfrm>
            <a:off x="2144440" y="3457254"/>
            <a:ext cx="9144000" cy="498598"/>
          </a:xfrm>
        </p:spPr>
        <p:txBody>
          <a:bodyPr/>
          <a:lstStyle/>
          <a:p>
            <a:r>
              <a:rPr lang="en-US" noProof="0" dirty="0"/>
              <a:t>User capabilities</a:t>
            </a:r>
          </a:p>
        </p:txBody>
      </p:sp>
      <p:pic>
        <p:nvPicPr>
          <p:cNvPr id="3" name="!Copilot">
            <a:extLst>
              <a:ext uri="{FF2B5EF4-FFF2-40B4-BE49-F238E27FC236}">
                <a16:creationId xmlns:a16="http://schemas.microsoft.com/office/drawing/2014/main" id="{187D06EA-1A88-4747-718E-261E49D9581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26113" y="3145144"/>
            <a:ext cx="1042904" cy="1051896"/>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Tree>
    <p:extLst>
      <p:ext uri="{BB962C8B-B14F-4D97-AF65-F5344CB8AC3E}">
        <p14:creationId xmlns:p14="http://schemas.microsoft.com/office/powerpoint/2010/main" val="311065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F1E76-9D4C-088B-1EDF-F2E92E59C1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D27E90-21EC-5390-4FEE-B56C236AEF7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4" name="Title 3">
            <a:extLst>
              <a:ext uri="{FF2B5EF4-FFF2-40B4-BE49-F238E27FC236}">
                <a16:creationId xmlns:a16="http://schemas.microsoft.com/office/drawing/2014/main" id="{2F93C550-B488-39EA-F750-11CA658C668B}"/>
              </a:ext>
            </a:extLst>
          </p:cNvPr>
          <p:cNvSpPr>
            <a:spLocks noGrp="1"/>
          </p:cNvSpPr>
          <p:nvPr>
            <p:ph type="title"/>
          </p:nvPr>
        </p:nvSpPr>
        <p:spPr>
          <a:xfrm>
            <a:off x="1882969" y="3421792"/>
            <a:ext cx="9144000" cy="498598"/>
          </a:xfrm>
        </p:spPr>
        <p:txBody>
          <a:bodyPr/>
          <a:lstStyle/>
          <a:p>
            <a:r>
              <a:rPr lang="en-US" noProof="0" dirty="0"/>
              <a:t>Copilot agents and extensibility</a:t>
            </a:r>
          </a:p>
        </p:txBody>
      </p:sp>
      <p:pic>
        <p:nvPicPr>
          <p:cNvPr id="5" name="Picture 4" descr="Microsoft Copilot Studio logo">
            <a:extLst>
              <a:ext uri="{FF2B5EF4-FFF2-40B4-BE49-F238E27FC236}">
                <a16:creationId xmlns:a16="http://schemas.microsoft.com/office/drawing/2014/main" id="{C0B46FDA-40BC-7881-D750-23026FE00AD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4072" y="3208334"/>
            <a:ext cx="925515" cy="925515"/>
          </a:xfrm>
          <a:prstGeom prst="rect">
            <a:avLst/>
          </a:prstGeom>
        </p:spPr>
      </p:pic>
    </p:spTree>
    <p:extLst>
      <p:ext uri="{BB962C8B-B14F-4D97-AF65-F5344CB8AC3E}">
        <p14:creationId xmlns:p14="http://schemas.microsoft.com/office/powerpoint/2010/main" val="163924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07F97-0395-4EA6-0BEB-5CEABFD26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9E9CD3-5EA7-ECEC-BB66-4188F65C1424}"/>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Submit agents to Agent Store via Agent Builder</a:t>
            </a:r>
          </a:p>
        </p:txBody>
      </p:sp>
      <p:sp>
        <p:nvSpPr>
          <p:cNvPr id="18" name="TextBox 17">
            <a:extLst>
              <a:ext uri="{FF2B5EF4-FFF2-40B4-BE49-F238E27FC236}">
                <a16:creationId xmlns:a16="http://schemas.microsoft.com/office/drawing/2014/main" id="{62145D5C-35A7-06F4-E361-B15AEDCED566}"/>
              </a:ext>
              <a:ext uri="{C183D7F6-B498-43B3-948B-1728B52AA6E4}">
                <adec:decorative xmlns:adec="http://schemas.microsoft.com/office/drawing/2017/decorative" val="1"/>
              </a:ext>
            </a:extLst>
          </p:cNvPr>
          <p:cNvSpPr txBox="1"/>
          <p:nvPr/>
        </p:nvSpPr>
        <p:spPr>
          <a:xfrm>
            <a:off x="4824663" y="1503564"/>
            <a:ext cx="7026442" cy="459928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CD57A118-3836-07F0-064F-8BABA9BF1440}"/>
              </a:ext>
            </a:extLst>
          </p:cNvPr>
          <p:cNvSpPr txBox="1">
            <a:spLocks/>
          </p:cNvSpPr>
          <p:nvPr/>
        </p:nvSpPr>
        <p:spPr>
          <a:xfrm>
            <a:off x="478160" y="1056765"/>
            <a:ext cx="417603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Agent makers can now submit agents built in Copilot Agent Builder directly to the Agent Store — streamlining the path from prototype to organization-wide availability.</a:t>
            </a:r>
          </a:p>
          <a:p>
            <a:pPr marL="0" indent="0">
              <a:buNone/>
            </a:pPr>
            <a:endParaRPr lang="en-US" sz="1600" dirty="0"/>
          </a:p>
          <a:p>
            <a:r>
              <a:rPr lang="en-US" sz="1600" b="1" dirty="0"/>
              <a:t>End-to-end maker journey:</a:t>
            </a:r>
            <a:r>
              <a:rPr lang="en-US" sz="1600" dirty="0"/>
              <a:t> Build, test and submit from a single Agent Builder experience.</a:t>
            </a:r>
          </a:p>
          <a:p>
            <a:endParaRPr lang="en-US" sz="1600" dirty="0"/>
          </a:p>
          <a:p>
            <a:r>
              <a:rPr lang="en-US" sz="1600" b="1" dirty="0"/>
              <a:t>Faster organization reach:</a:t>
            </a:r>
            <a:r>
              <a:rPr lang="en-US" sz="1600" dirty="0"/>
              <a:t> Reduces the friction of publishing an agent for broader use after internal validation.</a:t>
            </a:r>
          </a:p>
          <a:p>
            <a:endParaRPr lang="en-US" sz="1600" dirty="0"/>
          </a:p>
          <a:p>
            <a:r>
              <a:rPr lang="en-US" sz="1600" b="1" dirty="0"/>
              <a:t>Governance preserved:</a:t>
            </a:r>
            <a:r>
              <a:rPr lang="en-US" sz="1600" dirty="0"/>
              <a:t> Submissions still go through the existing Agent Store admin approval flow.</a:t>
            </a:r>
          </a:p>
        </p:txBody>
      </p:sp>
      <p:sp>
        <p:nvSpPr>
          <p:cNvPr id="19" name="TextBox 18">
            <a:extLst>
              <a:ext uri="{FF2B5EF4-FFF2-40B4-BE49-F238E27FC236}">
                <a16:creationId xmlns:a16="http://schemas.microsoft.com/office/drawing/2014/main" id="{4C92665A-EDF6-F7A9-9F27-0B10A4AAE033}"/>
              </a:ext>
            </a:extLst>
          </p:cNvPr>
          <p:cNvSpPr txBox="1"/>
          <p:nvPr/>
        </p:nvSpPr>
        <p:spPr>
          <a:xfrm>
            <a:off x="5995799" y="1309665"/>
            <a:ext cx="4684170"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Submit agents to Agent Store via Agent Builder</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gent Builder menu showing the Submit to your org catalog option for requesting administrator review and approval">
            <a:extLst>
              <a:ext uri="{FF2B5EF4-FFF2-40B4-BE49-F238E27FC236}">
                <a16:creationId xmlns:a16="http://schemas.microsoft.com/office/drawing/2014/main" id="{4FA033BE-2E73-DFF4-92FE-6330367432E4}"/>
              </a:ext>
            </a:extLst>
          </p:cNvPr>
          <p:cNvPicPr>
            <a:picLocks noChangeAspect="1"/>
          </p:cNvPicPr>
          <p:nvPr/>
        </p:nvPicPr>
        <p:blipFill>
          <a:blip r:embed="rId3"/>
          <a:stretch>
            <a:fillRect/>
          </a:stretch>
        </p:blipFill>
        <p:spPr>
          <a:xfrm>
            <a:off x="6742978" y="1837857"/>
            <a:ext cx="3189810" cy="3718813"/>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B87B705A-7577-2FA2-6152-D1A8EBDA2DC3}"/>
              </a:ext>
            </a:extLst>
          </p:cNvPr>
          <p:cNvSpPr txBox="1"/>
          <p:nvPr/>
        </p:nvSpPr>
        <p:spPr>
          <a:xfrm>
            <a:off x="5623121" y="5653620"/>
            <a:ext cx="5429524" cy="307777"/>
          </a:xfrm>
          <a:prstGeom prst="rect">
            <a:avLst/>
          </a:prstGeom>
          <a:noFill/>
        </p:spPr>
        <p:txBody>
          <a:bodyPr wrap="square">
            <a:spAutoFit/>
          </a:bodyPr>
          <a:lstStyle/>
          <a:p>
            <a:pPr algn="ctr"/>
            <a:r>
              <a:rPr lang="en-US" sz="1400" dirty="0"/>
              <a:t>This feature is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rolling out in May</a:t>
            </a:r>
            <a:r>
              <a:rPr lang="en-US" sz="1400" dirty="0">
                <a:solidFill>
                  <a:schemeClr val="accent1">
                    <a:lumMod val="75000"/>
                  </a:schemeClr>
                </a:solidFill>
              </a:rPr>
              <a:t>.</a:t>
            </a:r>
            <a:endParaRPr lang="en-US" sz="600" dirty="0">
              <a:solidFill>
                <a:schemeClr val="accent1">
                  <a:lumMod val="75000"/>
                </a:schemeClr>
              </a:solidFill>
            </a:endParaRPr>
          </a:p>
        </p:txBody>
      </p:sp>
      <p:sp>
        <p:nvSpPr>
          <p:cNvPr id="6" name="TextBox 5">
            <a:extLst>
              <a:ext uri="{FF2B5EF4-FFF2-40B4-BE49-F238E27FC236}">
                <a16:creationId xmlns:a16="http://schemas.microsoft.com/office/drawing/2014/main" id="{215CFB2F-458E-7F76-98F6-FCE84DF2D616}"/>
              </a:ext>
            </a:extLst>
          </p:cNvPr>
          <p:cNvSpPr txBox="1"/>
          <p:nvPr/>
        </p:nvSpPr>
        <p:spPr>
          <a:xfrm>
            <a:off x="10142621" y="6199799"/>
            <a:ext cx="2233956" cy="395622"/>
          </a:xfrm>
          <a:prstGeom prst="rect">
            <a:avLst/>
          </a:prstGeom>
          <a:noFill/>
        </p:spPr>
        <p:txBody>
          <a:bodyPr wrap="square" numCol="2">
            <a:noAutofit/>
          </a:bodyPr>
          <a:lstStyle/>
          <a:p>
            <a:pPr algn="l">
              <a:buNone/>
            </a:pPr>
            <a:r>
              <a:rPr lang="en-US" sz="1050" b="0" i="0" dirty="0">
                <a:effectLst/>
                <a:latin typeface="Segoe UI" panose="020B0502040204020203" pitchFamily="34" charset="0"/>
              </a:rPr>
              <a:t>Roadmap ID</a:t>
            </a:r>
          </a:p>
          <a:p>
            <a:pPr algn="l">
              <a:spcAft>
                <a:spcPts val="1800"/>
              </a:spcAft>
              <a:buNone/>
            </a:pPr>
            <a:r>
              <a:rPr lang="en-US" sz="1050" b="0" i="0" dirty="0">
                <a:solidFill>
                  <a:srgbClr val="323130"/>
                </a:solidFill>
                <a:effectLst/>
                <a:latin typeface="Segoe UI" panose="020B0502040204020203" pitchFamily="34" charset="0"/>
              </a:rPr>
              <a:t>557173</a:t>
            </a:r>
          </a:p>
          <a:p>
            <a:pPr algn="l">
              <a:spcAft>
                <a:spcPts val="1800"/>
              </a:spcAft>
              <a:buNone/>
            </a:pPr>
            <a:r>
              <a:rPr lang="en-US" sz="1050" dirty="0">
                <a:solidFill>
                  <a:srgbClr val="323130"/>
                </a:solidFill>
                <a:latin typeface="Segoe UI" panose="020B0502040204020203" pitchFamily="34" charset="0"/>
              </a:rPr>
              <a:t>Message ID </a:t>
            </a:r>
            <a:br>
              <a:rPr lang="en-US" sz="1050" dirty="0">
                <a:solidFill>
                  <a:srgbClr val="323130"/>
                </a:solidFill>
                <a:latin typeface="Segoe UI" panose="020B0502040204020203" pitchFamily="34" charset="0"/>
              </a:rPr>
            </a:br>
            <a:r>
              <a:rPr lang="en-US" sz="1050" dirty="0">
                <a:solidFill>
                  <a:srgbClr val="323130"/>
                </a:solidFill>
                <a:latin typeface="Segoe UI" panose="020B0502040204020203" pitchFamily="34" charset="0"/>
              </a:rPr>
              <a:t>MC1280557</a:t>
            </a:r>
          </a:p>
        </p:txBody>
      </p:sp>
    </p:spTree>
    <p:extLst>
      <p:ext uri="{BB962C8B-B14F-4D97-AF65-F5344CB8AC3E}">
        <p14:creationId xmlns:p14="http://schemas.microsoft.com/office/powerpoint/2010/main" val="2865387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9C171-B726-693F-CA9C-96BC6A8D2F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5B3694-B786-B1F6-782C-EC31BD8FCBA4}"/>
              </a:ext>
            </a:extLst>
          </p:cNvPr>
          <p:cNvSpPr>
            <a:spLocks noGrp="1"/>
          </p:cNvSpPr>
          <p:nvPr>
            <p:ph type="title"/>
          </p:nvPr>
        </p:nvSpPr>
        <p:spPr>
          <a:xfrm>
            <a:off x="596416" y="210971"/>
            <a:ext cx="11170467" cy="775597"/>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Real‑time voice agents in Microsoft Copilot Studio - </a:t>
            </a:r>
            <a:r>
              <a:rPr lang="en-GB" b="1" i="1" dirty="0">
                <a:gradFill>
                  <a:gsLst>
                    <a:gs pos="971">
                      <a:srgbClr val="2897CE"/>
                    </a:gs>
                    <a:gs pos="100000">
                      <a:srgbClr val="8678D6"/>
                    </a:gs>
                  </a:gsLst>
                  <a:lin ang="2700000" scaled="0"/>
                </a:gradFill>
                <a:latin typeface="Segoe UI Semibold"/>
                <a:cs typeface="Segoe UI Semibold"/>
              </a:rPr>
              <a:t>Launching in Dynamics 365 Contact Center</a:t>
            </a:r>
          </a:p>
        </p:txBody>
      </p:sp>
      <p:sp>
        <p:nvSpPr>
          <p:cNvPr id="18" name="TextBox 17">
            <a:extLst>
              <a:ext uri="{FF2B5EF4-FFF2-40B4-BE49-F238E27FC236}">
                <a16:creationId xmlns:a16="http://schemas.microsoft.com/office/drawing/2014/main" id="{9E9058DE-C8EB-1A22-27BA-388393289CBE}"/>
              </a:ext>
              <a:ext uri="{C183D7F6-B498-43B3-948B-1728B52AA6E4}">
                <adec:decorative xmlns:adec="http://schemas.microsoft.com/office/drawing/2017/decorative" val="1"/>
              </a:ext>
            </a:extLst>
          </p:cNvPr>
          <p:cNvSpPr txBox="1"/>
          <p:nvPr/>
        </p:nvSpPr>
        <p:spPr>
          <a:xfrm>
            <a:off x="5522464" y="1503565"/>
            <a:ext cx="6541300" cy="4496544"/>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E360F248-0EC1-2059-B764-A4B46CAF68C2}"/>
              </a:ext>
            </a:extLst>
          </p:cNvPr>
          <p:cNvSpPr txBox="1">
            <a:spLocks/>
          </p:cNvSpPr>
          <p:nvPr/>
        </p:nvSpPr>
        <p:spPr>
          <a:xfrm>
            <a:off x="596417" y="1224576"/>
            <a:ext cx="4926047"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a:t>A new premium voice mode in Copilot Studio for low-latency, interruptible speech-to-speech conversations — generally available in Dynamics 365 Contact Center for high-volume customer service scenarios.</a:t>
            </a:r>
          </a:p>
          <a:p>
            <a:pPr marL="0" indent="0">
              <a:buNone/>
            </a:pPr>
            <a:endParaRPr lang="en-US" sz="1600" b="1" dirty="0"/>
          </a:p>
          <a:p>
            <a:r>
              <a:rPr lang="en-US" sz="1400" b="1" dirty="0"/>
              <a:t>Voice agents understand intent, retrieve or update information:</a:t>
            </a:r>
            <a:r>
              <a:rPr lang="en-US" sz="1400" dirty="0"/>
              <a:t> mid-call, take action and confirm — all within a single fluid conversation, without scripted IVR menus.</a:t>
            </a:r>
          </a:p>
          <a:p>
            <a:endParaRPr lang="en-US" sz="1400" dirty="0"/>
          </a:p>
          <a:p>
            <a:r>
              <a:rPr lang="en-US" sz="1400" b="1" dirty="0"/>
              <a:t>Pre-built customer-service templates:</a:t>
            </a:r>
            <a:r>
              <a:rPr lang="en-US" sz="1400" dirty="0"/>
              <a:t> Cover payments, order and reservation support, eligibility and verification, appointment scheduling and account management — letting teams start with deterministic flows and grow into dynamic voice over time.</a:t>
            </a:r>
          </a:p>
          <a:p>
            <a:endParaRPr lang="en-US" sz="1400" dirty="0"/>
          </a:p>
          <a:p>
            <a:r>
              <a:rPr lang="en-US" sz="1400" b="1" dirty="0"/>
              <a:t>Built on Microsoft's enterprise foundations: </a:t>
            </a:r>
            <a:r>
              <a:rPr lang="en-US" sz="1400" dirty="0"/>
              <a:t>for security, governance and operational oversight; conversation context carries forward automatically when calls escalate to a human agent in Dynamics 365 Contact Center.</a:t>
            </a:r>
          </a:p>
        </p:txBody>
      </p:sp>
      <p:sp>
        <p:nvSpPr>
          <p:cNvPr id="19" name="TextBox 18">
            <a:extLst>
              <a:ext uri="{FF2B5EF4-FFF2-40B4-BE49-F238E27FC236}">
                <a16:creationId xmlns:a16="http://schemas.microsoft.com/office/drawing/2014/main" id="{9905A801-2F3F-DCEF-82A7-D6F85EB8CAF5}"/>
              </a:ext>
            </a:extLst>
          </p:cNvPr>
          <p:cNvSpPr txBox="1"/>
          <p:nvPr/>
        </p:nvSpPr>
        <p:spPr>
          <a:xfrm>
            <a:off x="5890996" y="1309666"/>
            <a:ext cx="57198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Real‑time voice agents in Microsoft Copilot Studio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7" name="Picture 6" descr="In Copilot Studio, choose between basic voice models and real-time voice models.">
            <a:extLst>
              <a:ext uri="{FF2B5EF4-FFF2-40B4-BE49-F238E27FC236}">
                <a16:creationId xmlns:a16="http://schemas.microsoft.com/office/drawing/2014/main" id="{B61CCE5E-BA23-3598-F31B-274D417046EF}"/>
              </a:ext>
            </a:extLst>
          </p:cNvPr>
          <p:cNvPicPr>
            <a:picLocks noChangeAspect="1"/>
          </p:cNvPicPr>
          <p:nvPr/>
        </p:nvPicPr>
        <p:blipFill>
          <a:blip r:embed="rId3"/>
          <a:stretch>
            <a:fillRect/>
          </a:stretch>
        </p:blipFill>
        <p:spPr>
          <a:xfrm>
            <a:off x="6332559" y="1952935"/>
            <a:ext cx="4836771" cy="2952130"/>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8BA2FB8C-A8BE-11B4-3CAA-3D8D09B847D8}"/>
              </a:ext>
            </a:extLst>
          </p:cNvPr>
          <p:cNvSpPr txBox="1"/>
          <p:nvPr/>
        </p:nvSpPr>
        <p:spPr>
          <a:xfrm>
            <a:off x="5650700" y="5160536"/>
            <a:ext cx="6541300" cy="276999"/>
          </a:xfrm>
          <a:prstGeom prst="rect">
            <a:avLst/>
          </a:prstGeom>
          <a:noFill/>
        </p:spPr>
        <p:txBody>
          <a:bodyPr wrap="square">
            <a:spAutoFit/>
          </a:bodyPr>
          <a:lstStyle/>
          <a:p>
            <a:pPr algn="ctr"/>
            <a:r>
              <a:rPr lang="en-US" sz="1200" dirty="0">
                <a:solidFill>
                  <a:schemeClr val="accent1">
                    <a:lumMod val="75000"/>
                  </a:schemeClr>
                </a:solidFill>
                <a:hlinkClick r:id="rId4">
                  <a:extLst>
                    <a:ext uri="{A12FA001-AC4F-418D-AE19-62706E023703}">
                      <ahyp:hlinkClr xmlns:ahyp="http://schemas.microsoft.com/office/drawing/2018/hyperlinkcolor" val="tx"/>
                    </a:ext>
                  </a:extLst>
                </a:hlinkClick>
              </a:rPr>
              <a:t>Extend AI voice support with real‑time voice agents in Copilot Studio | Microsoft Copilot Blog</a:t>
            </a:r>
            <a:endParaRPr lang="en-US" sz="500" dirty="0">
              <a:solidFill>
                <a:schemeClr val="accent1">
                  <a:lumMod val="75000"/>
                </a:schemeClr>
              </a:solidFill>
            </a:endParaRPr>
          </a:p>
        </p:txBody>
      </p:sp>
      <p:sp>
        <p:nvSpPr>
          <p:cNvPr id="6" name="TextBox 5">
            <a:extLst>
              <a:ext uri="{FF2B5EF4-FFF2-40B4-BE49-F238E27FC236}">
                <a16:creationId xmlns:a16="http://schemas.microsoft.com/office/drawing/2014/main" id="{B2551CAB-19C4-4AAC-1259-58B94C82D552}"/>
              </a:ext>
            </a:extLst>
          </p:cNvPr>
          <p:cNvSpPr txBox="1"/>
          <p:nvPr/>
        </p:nvSpPr>
        <p:spPr>
          <a:xfrm>
            <a:off x="5568940" y="5485257"/>
            <a:ext cx="6364007" cy="415498"/>
          </a:xfrm>
          <a:prstGeom prst="rect">
            <a:avLst/>
          </a:prstGeom>
          <a:noFill/>
        </p:spPr>
        <p:txBody>
          <a:bodyPr wrap="square">
            <a:spAutoFit/>
          </a:bodyPr>
          <a:lstStyle/>
          <a:p>
            <a:pPr algn="ctr"/>
            <a:r>
              <a:rPr lang="en-US" sz="1000" b="0" i="1" dirty="0">
                <a:solidFill>
                  <a:srgbClr val="17253D"/>
                </a:solidFill>
                <a:effectLst/>
                <a:latin typeface="Segoe UI" panose="020B0502040204020203" pitchFamily="34" charset="0"/>
              </a:rPr>
              <a:t>Generally available in North America for </a:t>
            </a:r>
            <a:r>
              <a:rPr lang="en-US" sz="1000" b="0" i="1" u="sng" dirty="0">
                <a:solidFill>
                  <a:schemeClr val="accent1">
                    <a:lumMod val="75000"/>
                  </a:schemeClr>
                </a:solidFill>
                <a:effectLst/>
                <a:latin typeface="Segoe UI" panose="020B0502040204020203" pitchFamily="34" charset="0"/>
                <a:hlinkClick r:id="rId5">
                  <a:extLst>
                    <a:ext uri="{A12FA001-AC4F-418D-AE19-62706E023703}">
                      <ahyp:hlinkClr xmlns:ahyp="http://schemas.microsoft.com/office/drawing/2018/hyperlinkcolor" val="tx"/>
                    </a:ext>
                  </a:extLst>
                </a:hlinkClick>
              </a:rPr>
              <a:t>Dynamics 365 Contact Center</a:t>
            </a:r>
            <a:r>
              <a:rPr lang="en-US" sz="1000" b="0" i="1" dirty="0">
                <a:solidFill>
                  <a:srgbClr val="17253D"/>
                </a:solidFill>
                <a:effectLst/>
                <a:latin typeface="Segoe UI" panose="020B0502040204020203" pitchFamily="34" charset="0"/>
              </a:rPr>
              <a:t>, with language support, additional regions, and broader customer touchpoints expanding over time as part of Copilot Studio’s global rollout.</a:t>
            </a:r>
            <a:endParaRPr lang="en-US" sz="1000" i="1" dirty="0"/>
          </a:p>
        </p:txBody>
      </p:sp>
    </p:spTree>
    <p:extLst>
      <p:ext uri="{BB962C8B-B14F-4D97-AF65-F5344CB8AC3E}">
        <p14:creationId xmlns:p14="http://schemas.microsoft.com/office/powerpoint/2010/main" val="1432948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2E5D-A94D-A409-9F53-60B49E3692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EB39E5-BFE8-73DA-14F5-9F1221C7FA7F}"/>
              </a:ext>
            </a:extLst>
          </p:cNvPr>
          <p:cNvSpPr>
            <a:spLocks noGrp="1"/>
          </p:cNvSpPr>
          <p:nvPr>
            <p:ph type="title"/>
          </p:nvPr>
        </p:nvSpPr>
        <p:spPr>
          <a:xfrm>
            <a:off x="494562" y="477062"/>
            <a:ext cx="11395904" cy="332399"/>
          </a:xfrm>
        </p:spPr>
        <p:txBody>
          <a:bodyPr/>
          <a:lstStyle/>
          <a:p>
            <a:pPr defTabSz="914400" fontAlgn="base">
              <a:lnSpc>
                <a:spcPct val="90000"/>
              </a:lnSpc>
              <a:spcAft>
                <a:spcPct val="0"/>
              </a:spcAft>
            </a:pPr>
            <a:r>
              <a:rPr lang="en-GB" sz="2400" b="1" noProof="0" dirty="0">
                <a:gradFill>
                  <a:gsLst>
                    <a:gs pos="971">
                      <a:srgbClr val="2897CE"/>
                    </a:gs>
                    <a:gs pos="100000">
                      <a:srgbClr val="8678D6"/>
                    </a:gs>
                  </a:gsLst>
                  <a:lin ang="2700000" scaled="0"/>
                </a:gradFill>
                <a:latin typeface="Segoe UI Semibold"/>
                <a:cs typeface="Segoe UI Semibold"/>
              </a:rPr>
              <a:t>Agent 365 - </a:t>
            </a:r>
            <a:r>
              <a:rPr lang="en-GB" sz="2400" b="1" i="1" noProof="0" dirty="0">
                <a:gradFill>
                  <a:gsLst>
                    <a:gs pos="971">
                      <a:srgbClr val="2897CE"/>
                    </a:gs>
                    <a:gs pos="100000">
                      <a:srgbClr val="8678D6"/>
                    </a:gs>
                  </a:gsLst>
                  <a:lin ang="2700000" scaled="0"/>
                </a:gradFill>
                <a:latin typeface="Segoe UI Semibold"/>
                <a:cs typeface="Segoe UI Semibold"/>
              </a:rPr>
              <a:t>Generally available on May 1</a:t>
            </a:r>
            <a:endParaRPr lang="en-US" sz="2400" b="1" i="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39D52901-23F0-CA0A-073F-F55753C888C7}"/>
              </a:ext>
              <a:ext uri="{C183D7F6-B498-43B3-948B-1728B52AA6E4}">
                <adec:decorative xmlns:adec="http://schemas.microsoft.com/office/drawing/2017/decorative" val="1"/>
              </a:ext>
            </a:extLst>
          </p:cNvPr>
          <p:cNvSpPr txBox="1"/>
          <p:nvPr/>
        </p:nvSpPr>
        <p:spPr>
          <a:xfrm>
            <a:off x="5835721" y="1389742"/>
            <a:ext cx="6054745" cy="483484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 name="Rectangle: Rounded Corners 18">
            <a:extLst>
              <a:ext uri="{FF2B5EF4-FFF2-40B4-BE49-F238E27FC236}">
                <a16:creationId xmlns:a16="http://schemas.microsoft.com/office/drawing/2014/main" id="{379601B0-2D2F-F448-BE8D-5920B3727F02}"/>
              </a:ext>
              <a:ext uri="{C183D7F6-B498-43B3-948B-1728B52AA6E4}">
                <adec:decorative xmlns:adec="http://schemas.microsoft.com/office/drawing/2017/decorative" val="1"/>
              </a:ext>
            </a:extLst>
          </p:cNvPr>
          <p:cNvSpPr>
            <a:spLocks/>
          </p:cNvSpPr>
          <p:nvPr/>
        </p:nvSpPr>
        <p:spPr bwMode="auto">
          <a:xfrm rot="5400000" flipV="1">
            <a:off x="10845985" y="-559588"/>
            <a:ext cx="332399" cy="2359631"/>
          </a:xfrm>
          <a:prstGeom prst="round2SameRect">
            <a:avLst>
              <a:gd name="adj1" fmla="val 50000"/>
              <a:gd name="adj2"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1" u="none" strike="noStrike" kern="1200" cap="none" spc="0" normalizeH="0" baseline="0" noProof="0" dirty="0">
              <a:ln>
                <a:noFill/>
              </a:ln>
              <a:solidFill>
                <a:srgbClr val="FFFFFF"/>
              </a:solidFill>
              <a:effectLst/>
              <a:uLnTx/>
              <a:uFillTx/>
              <a:latin typeface="Segoe Sans Display Semibold"/>
              <a:ea typeface="+mn-ea"/>
              <a:cs typeface="+mn-cs"/>
            </a:endParaRPr>
          </a:p>
        </p:txBody>
      </p:sp>
      <p:sp>
        <p:nvSpPr>
          <p:cNvPr id="7" name="Title 3">
            <a:extLst>
              <a:ext uri="{FF2B5EF4-FFF2-40B4-BE49-F238E27FC236}">
                <a16:creationId xmlns:a16="http://schemas.microsoft.com/office/drawing/2014/main" id="{DF6AD574-3D7C-9BC0-E48F-C2CB37575F44}"/>
              </a:ext>
            </a:extLst>
          </p:cNvPr>
          <p:cNvSpPr txBox="1">
            <a:spLocks/>
          </p:cNvSpPr>
          <p:nvPr/>
        </p:nvSpPr>
        <p:spPr>
          <a:xfrm>
            <a:off x="9954491" y="534054"/>
            <a:ext cx="2237509" cy="169277"/>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100" i="1" spc="0" noProof="0" dirty="0">
                <a:solidFill>
                  <a:srgbClr val="FFFFFF"/>
                </a:solidFill>
                <a:latin typeface="Segoe Sans Display Semibold"/>
              </a:rPr>
              <a:t>Generally available - May 1</a:t>
            </a:r>
            <a:r>
              <a:rPr lang="en-US" sz="1100" i="1" spc="0" baseline="30000" noProof="0" dirty="0">
                <a:solidFill>
                  <a:srgbClr val="FFFFFF"/>
                </a:solidFill>
                <a:latin typeface="Segoe Sans Display Semibold"/>
              </a:rPr>
              <a:t>st</a:t>
            </a:r>
            <a:r>
              <a:rPr lang="en-US" sz="1100" i="1" spc="0" noProof="0" dirty="0">
                <a:solidFill>
                  <a:srgbClr val="FFFFFF"/>
                </a:solidFill>
                <a:latin typeface="Segoe Sans Display Semibold"/>
              </a:rPr>
              <a:t> 2026 </a:t>
            </a:r>
            <a:endParaRPr kumimoji="0" lang="en-US" sz="1100" b="0" i="1" u="none" strike="noStrike" kern="1200" cap="none" spc="0" normalizeH="0" baseline="0" noProof="0" dirty="0">
              <a:ln w="3175">
                <a:noFill/>
              </a:ln>
              <a:solidFill>
                <a:srgbClr val="FFFFFF"/>
              </a:solidFill>
              <a:effectLst/>
              <a:uLnTx/>
              <a:uFillTx/>
              <a:latin typeface="Segoe Sans Display Semibold"/>
              <a:ea typeface="+mn-ea"/>
              <a:cs typeface="Segoe UI" pitchFamily="34" charset="0"/>
            </a:endParaRPr>
          </a:p>
        </p:txBody>
      </p:sp>
      <p:sp>
        <p:nvSpPr>
          <p:cNvPr id="4" name="Content Placeholder 2">
            <a:extLst>
              <a:ext uri="{FF2B5EF4-FFF2-40B4-BE49-F238E27FC236}">
                <a16:creationId xmlns:a16="http://schemas.microsoft.com/office/drawing/2014/main" id="{E8668F4B-BB91-4EE9-F617-48DEFC7A083F}"/>
              </a:ext>
            </a:extLst>
          </p:cNvPr>
          <p:cNvSpPr txBox="1">
            <a:spLocks/>
          </p:cNvSpPr>
          <p:nvPr/>
        </p:nvSpPr>
        <p:spPr>
          <a:xfrm>
            <a:off x="351140" y="1096103"/>
            <a:ext cx="531184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Agent 365 is the enterprise control plane for AI agents, giving IT and security leaders one place to manage, secure, and govern agents using the same tools and processes they already use for employees.</a:t>
            </a:r>
          </a:p>
          <a:p>
            <a:pPr marL="0" indent="0" fontAlgn="t">
              <a:buNone/>
            </a:pPr>
            <a:endParaRPr lang="en-GB" sz="1400" dirty="0"/>
          </a:p>
          <a:p>
            <a:pPr fontAlgn="t"/>
            <a:r>
              <a:rPr lang="en-GB" sz="1600" b="1" dirty="0"/>
              <a:t>Unified Agent Management:</a:t>
            </a:r>
            <a:r>
              <a:rPr lang="en-GB" sz="1600" dirty="0"/>
              <a:t> Provides a single environment for IT to observe, secure, and govern all agents across the organization.</a:t>
            </a:r>
          </a:p>
          <a:p>
            <a:pPr fontAlgn="t"/>
            <a:endParaRPr lang="en-GB" sz="1600" dirty="0"/>
          </a:p>
          <a:p>
            <a:pPr fontAlgn="t"/>
            <a:r>
              <a:rPr lang="en-GB" sz="1600" b="1" dirty="0"/>
              <a:t>Extends Existing Controls:</a:t>
            </a:r>
            <a:r>
              <a:rPr lang="en-GB" sz="1600" dirty="0"/>
              <a:t> Uses familiar Microsoft tools—Admin Center, Defender, Entra, and Purview—so organizations can manage agents just like users.</a:t>
            </a:r>
          </a:p>
          <a:p>
            <a:pPr fontAlgn="t"/>
            <a:endParaRPr lang="en-GB" sz="1600" dirty="0"/>
          </a:p>
          <a:p>
            <a:pPr fontAlgn="t"/>
            <a:r>
              <a:rPr lang="en-GB" sz="1600" b="1" dirty="0"/>
              <a:t>Enterprise‑Scale Readiness:</a:t>
            </a:r>
            <a:r>
              <a:rPr lang="en-GB" sz="1600" dirty="0"/>
              <a:t> Enables shift from small‑scale agent experimentation to full, organization‑wide operations.</a:t>
            </a:r>
          </a:p>
          <a:p>
            <a:pPr fontAlgn="t"/>
            <a:endParaRPr lang="en-GB" sz="1600" dirty="0"/>
          </a:p>
          <a:p>
            <a:pPr fontAlgn="t"/>
            <a:r>
              <a:rPr lang="en-GB" sz="1600" b="1" dirty="0"/>
              <a:t>Availability:</a:t>
            </a:r>
            <a:r>
              <a:rPr lang="en-GB" sz="1600" dirty="0"/>
              <a:t> Generally available on May 1 at $15 per user per month.</a:t>
            </a:r>
          </a:p>
        </p:txBody>
      </p:sp>
      <p:sp>
        <p:nvSpPr>
          <p:cNvPr id="19" name="TextBox 18">
            <a:extLst>
              <a:ext uri="{FF2B5EF4-FFF2-40B4-BE49-F238E27FC236}">
                <a16:creationId xmlns:a16="http://schemas.microsoft.com/office/drawing/2014/main" id="{4F544B8A-B712-FF12-7A2F-B5C726AAD1C9}"/>
              </a:ext>
            </a:extLst>
          </p:cNvPr>
          <p:cNvSpPr txBox="1"/>
          <p:nvPr/>
        </p:nvSpPr>
        <p:spPr>
          <a:xfrm>
            <a:off x="6398875" y="1198763"/>
            <a:ext cx="4928435"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The Control plane for agents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6" name="Picture 5" descr="Microsoft Agent 365 product user interface.">
            <a:extLst>
              <a:ext uri="{FF2B5EF4-FFF2-40B4-BE49-F238E27FC236}">
                <a16:creationId xmlns:a16="http://schemas.microsoft.com/office/drawing/2014/main" id="{85E8F25B-ADDC-FD60-05E8-57FAFBDD3CA1}"/>
              </a:ext>
            </a:extLst>
          </p:cNvPr>
          <p:cNvPicPr>
            <a:picLocks noChangeAspect="1"/>
          </p:cNvPicPr>
          <p:nvPr/>
        </p:nvPicPr>
        <p:blipFill>
          <a:blip r:embed="rId3"/>
          <a:stretch>
            <a:fillRect/>
          </a:stretch>
        </p:blipFill>
        <p:spPr>
          <a:xfrm>
            <a:off x="6320252" y="2171181"/>
            <a:ext cx="5345959" cy="3007102"/>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42F9F160-2F6B-7CDF-9206-0A0758EED567}"/>
              </a:ext>
            </a:extLst>
          </p:cNvPr>
          <p:cNvSpPr txBox="1"/>
          <p:nvPr/>
        </p:nvSpPr>
        <p:spPr>
          <a:xfrm>
            <a:off x="6569925" y="5400548"/>
            <a:ext cx="4869324" cy="523220"/>
          </a:xfrm>
          <a:prstGeom prst="rect">
            <a:avLst/>
          </a:prstGeom>
          <a:noFill/>
        </p:spPr>
        <p:txBody>
          <a:bodyPr wrap="square">
            <a:spAutoFit/>
          </a:bodyPr>
          <a:lstStyle/>
          <a:p>
            <a:pPr algn="ctr"/>
            <a:r>
              <a:rPr lang="en-US" sz="1400" dirty="0">
                <a:solidFill>
                  <a:srgbClr val="7030A0"/>
                </a:solidFill>
                <a:hlinkClick r:id="rId4">
                  <a:extLst>
                    <a:ext uri="{A12FA001-AC4F-418D-AE19-62706E023703}">
                      <ahyp:hlinkClr xmlns:ahyp="http://schemas.microsoft.com/office/drawing/2018/hyperlinkcolor" val="tx"/>
                    </a:ext>
                  </a:extLst>
                </a:hlinkClick>
              </a:rPr>
              <a:t>Microsoft Agent 365, now generally available, expands capabilities and integrations | Microsoft Security Blog</a:t>
            </a:r>
            <a:endParaRPr lang="en-US" sz="1100" noProof="0" dirty="0">
              <a:solidFill>
                <a:srgbClr val="7030A0"/>
              </a:solidFill>
            </a:endParaRPr>
          </a:p>
        </p:txBody>
      </p:sp>
    </p:spTree>
    <p:extLst>
      <p:ext uri="{BB962C8B-B14F-4D97-AF65-F5344CB8AC3E}">
        <p14:creationId xmlns:p14="http://schemas.microsoft.com/office/powerpoint/2010/main" val="767627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4.81481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B4BEB-5B57-3EEB-6BF2-B4597DB059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D30F34-B95A-F071-6651-423721AFD4D6}"/>
              </a:ext>
            </a:extLst>
          </p:cNvPr>
          <p:cNvSpPr>
            <a:spLocks noGrp="1"/>
          </p:cNvSpPr>
          <p:nvPr>
            <p:ph type="title"/>
          </p:nvPr>
        </p:nvSpPr>
        <p:spPr>
          <a:xfrm>
            <a:off x="494562" y="477062"/>
            <a:ext cx="11395904" cy="332399"/>
          </a:xfrm>
        </p:spPr>
        <p:txBody>
          <a:bodyPr/>
          <a:lstStyle/>
          <a:p>
            <a:pPr defTabSz="914400" fontAlgn="base">
              <a:lnSpc>
                <a:spcPct val="90000"/>
              </a:lnSpc>
              <a:spcAft>
                <a:spcPct val="0"/>
              </a:spcAft>
            </a:pPr>
            <a:r>
              <a:rPr lang="en-GB" sz="2400" b="1" noProof="0" dirty="0">
                <a:gradFill>
                  <a:gsLst>
                    <a:gs pos="971">
                      <a:srgbClr val="2897CE"/>
                    </a:gs>
                    <a:gs pos="100000">
                      <a:srgbClr val="8678D6"/>
                    </a:gs>
                  </a:gsLst>
                  <a:lin ang="2700000" scaled="0"/>
                </a:gradFill>
                <a:latin typeface="Segoe UI Semibold"/>
                <a:cs typeface="Segoe UI Semibold"/>
              </a:rPr>
              <a:t>Copilot Studio: Combining Agents and Workflows</a:t>
            </a:r>
            <a:endParaRPr lang="en-US" sz="24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33BE6080-456A-E839-8027-2E0E97A06194}"/>
              </a:ext>
              <a:ext uri="{C183D7F6-B498-43B3-948B-1728B52AA6E4}">
                <adec:decorative xmlns:adec="http://schemas.microsoft.com/office/drawing/2017/decorative" val="1"/>
              </a:ext>
            </a:extLst>
          </p:cNvPr>
          <p:cNvSpPr txBox="1"/>
          <p:nvPr/>
        </p:nvSpPr>
        <p:spPr>
          <a:xfrm>
            <a:off x="6096000" y="1389742"/>
            <a:ext cx="5794466" cy="4426267"/>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E0C0B7CE-9F2A-ECA7-619C-5DC0381FD7E7}"/>
              </a:ext>
            </a:extLst>
          </p:cNvPr>
          <p:cNvSpPr txBox="1">
            <a:spLocks/>
          </p:cNvSpPr>
          <p:nvPr/>
        </p:nvSpPr>
        <p:spPr>
          <a:xfrm>
            <a:off x="351140" y="1096103"/>
            <a:ext cx="5726658"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Copilot Studio introduces new capabilities to combine AI agents and workflows, enabling more reliable and flexible business process automation.</a:t>
            </a:r>
          </a:p>
          <a:p>
            <a:pPr marL="0" indent="0" fontAlgn="t">
              <a:buNone/>
            </a:pPr>
            <a:endParaRPr lang="en-US" sz="1600" dirty="0"/>
          </a:p>
          <a:p>
            <a:pPr fontAlgn="t"/>
            <a:r>
              <a:rPr lang="en-US" sz="1600" b="1" dirty="0"/>
              <a:t>Agent + Workflow Integration:</a:t>
            </a:r>
            <a:r>
              <a:rPr lang="en-US" sz="1600" dirty="0"/>
              <a:t> Copilot Studio now enables agents and workflows to be combined, bringing together AI reasoning with structured, repeatable automation.</a:t>
            </a:r>
          </a:p>
          <a:p>
            <a:pPr fontAlgn="t"/>
            <a:endParaRPr lang="en-US" sz="1600" dirty="0"/>
          </a:p>
          <a:p>
            <a:pPr fontAlgn="t"/>
            <a:r>
              <a:rPr lang="en-US" sz="1600" b="1" dirty="0"/>
              <a:t>Agent Nodes in Workflows:</a:t>
            </a:r>
            <a:r>
              <a:rPr lang="en-US" sz="1600" dirty="0"/>
              <a:t> New agent nodes allow workflows to call agents at specific steps, adding intelligent decision-making to otherwise deterministic processes.</a:t>
            </a:r>
          </a:p>
          <a:p>
            <a:pPr fontAlgn="t"/>
            <a:endParaRPr lang="en-US" sz="1600" dirty="0"/>
          </a:p>
          <a:p>
            <a:pPr fontAlgn="t"/>
            <a:r>
              <a:rPr lang="en-US" sz="1600" b="1" dirty="0"/>
              <a:t>Workflows as Agent Tools:</a:t>
            </a:r>
            <a:r>
              <a:rPr lang="en-US" sz="1600" dirty="0"/>
              <a:t> Agents can now call existing workflows to execute repeatable, rules-based tasks, improving consistency and governance.</a:t>
            </a:r>
          </a:p>
          <a:p>
            <a:pPr fontAlgn="t"/>
            <a:r>
              <a:rPr lang="en-US" sz="1600" b="1" dirty="0"/>
              <a:t>Balanced Automation:</a:t>
            </a:r>
            <a:r>
              <a:rPr lang="en-US" sz="1600" dirty="0"/>
              <a:t> This combined model delivers more adaptable and auditable automation, reducing risk while scaling real-world business processes.</a:t>
            </a:r>
          </a:p>
        </p:txBody>
      </p:sp>
      <p:sp>
        <p:nvSpPr>
          <p:cNvPr id="19" name="TextBox 18">
            <a:extLst>
              <a:ext uri="{FF2B5EF4-FFF2-40B4-BE49-F238E27FC236}">
                <a16:creationId xmlns:a16="http://schemas.microsoft.com/office/drawing/2014/main" id="{C4EE010E-8881-0FDB-B0DE-2185693F931A}"/>
              </a:ext>
            </a:extLst>
          </p:cNvPr>
          <p:cNvSpPr txBox="1"/>
          <p:nvPr/>
        </p:nvSpPr>
        <p:spPr>
          <a:xfrm>
            <a:off x="6529015" y="1195842"/>
            <a:ext cx="4928435"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Copilot Studio: Combining Agents and Workflows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8" name="Picture 7" descr="Screenshot of the Copilot Studio homepage, showing options to create a workflow or create an agent">
            <a:extLst>
              <a:ext uri="{FF2B5EF4-FFF2-40B4-BE49-F238E27FC236}">
                <a16:creationId xmlns:a16="http://schemas.microsoft.com/office/drawing/2014/main" id="{077DD8C8-3B38-7B17-BE79-DFB833D0398E}"/>
              </a:ext>
            </a:extLst>
          </p:cNvPr>
          <p:cNvPicPr>
            <a:picLocks noChangeAspect="1"/>
          </p:cNvPicPr>
          <p:nvPr/>
        </p:nvPicPr>
        <p:blipFill>
          <a:blip r:embed="rId3"/>
          <a:stretch>
            <a:fillRect/>
          </a:stretch>
        </p:blipFill>
        <p:spPr>
          <a:xfrm>
            <a:off x="6326996" y="2244320"/>
            <a:ext cx="5319883" cy="2369360"/>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898D7FA1-248C-8A26-0EEA-0F5F6ABE87BB}"/>
              </a:ext>
            </a:extLst>
          </p:cNvPr>
          <p:cNvSpPr txBox="1"/>
          <p:nvPr/>
        </p:nvSpPr>
        <p:spPr>
          <a:xfrm>
            <a:off x="6552276" y="5042347"/>
            <a:ext cx="4869324" cy="523220"/>
          </a:xfrm>
          <a:prstGeom prst="rect">
            <a:avLst/>
          </a:prstGeom>
          <a:noFill/>
        </p:spPr>
        <p:txBody>
          <a:bodyPr wrap="square">
            <a:spAutoFit/>
          </a:bodyPr>
          <a:lstStyle/>
          <a:p>
            <a:pPr algn="ctr"/>
            <a:r>
              <a:rPr lang="en-US" sz="1400" dirty="0">
                <a:solidFill>
                  <a:srgbClr val="7030A0"/>
                </a:solidFill>
                <a:hlinkClick r:id="rId4">
                  <a:extLst>
                    <a:ext uri="{A12FA001-AC4F-418D-AE19-62706E023703}">
                      <ahyp:hlinkClr xmlns:ahyp="http://schemas.microsoft.com/office/drawing/2018/hyperlinkcolor" val="tx"/>
                    </a:ext>
                  </a:extLst>
                </a:hlinkClick>
              </a:rPr>
              <a:t>Automate business processes with agents plus workflows in Microsoft Copilot Studio | Microsoft Copilot Blog</a:t>
            </a:r>
            <a:endParaRPr lang="en-US" sz="1100" noProof="0" dirty="0">
              <a:solidFill>
                <a:srgbClr val="7030A0"/>
              </a:solidFill>
            </a:endParaRPr>
          </a:p>
        </p:txBody>
      </p:sp>
    </p:spTree>
    <p:extLst>
      <p:ext uri="{BB962C8B-B14F-4D97-AF65-F5344CB8AC3E}">
        <p14:creationId xmlns:p14="http://schemas.microsoft.com/office/powerpoint/2010/main" val="3271966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4.81481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DB0EF-2045-0BC5-F5E0-FBCB9B5D7B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8B475B-05E3-4BDC-F354-AB861E526011}"/>
              </a:ext>
            </a:extLst>
          </p:cNvPr>
          <p:cNvSpPr>
            <a:spLocks noGrp="1"/>
          </p:cNvSpPr>
          <p:nvPr>
            <p:ph type="title"/>
          </p:nvPr>
        </p:nvSpPr>
        <p:spPr>
          <a:xfrm>
            <a:off x="494562" y="272239"/>
            <a:ext cx="11395904" cy="664797"/>
          </a:xfrm>
        </p:spPr>
        <p:txBody>
          <a:bodyPr/>
          <a:lstStyle/>
          <a:p>
            <a:pPr defTabSz="914400" fontAlgn="base">
              <a:lnSpc>
                <a:spcPct val="90000"/>
              </a:lnSpc>
              <a:spcAft>
                <a:spcPct val="0"/>
              </a:spcAft>
            </a:pPr>
            <a:r>
              <a:rPr lang="en-GB" sz="2400" b="1" noProof="0" dirty="0">
                <a:gradFill>
                  <a:gsLst>
                    <a:gs pos="971">
                      <a:srgbClr val="2897CE"/>
                    </a:gs>
                    <a:gs pos="100000">
                      <a:srgbClr val="8678D6"/>
                    </a:gs>
                  </a:gsLst>
                  <a:lin ang="2700000" scaled="0"/>
                </a:gradFill>
                <a:latin typeface="Segoe UI Semibold"/>
                <a:cs typeface="Segoe UI Semibold"/>
              </a:rPr>
              <a:t>Copilot Studio: New </a:t>
            </a:r>
            <a:r>
              <a:rPr lang="en-GB" sz="2400" b="1" dirty="0">
                <a:gradFill>
                  <a:gsLst>
                    <a:gs pos="971">
                      <a:srgbClr val="2897CE"/>
                    </a:gs>
                    <a:gs pos="100000">
                      <a:srgbClr val="8678D6"/>
                    </a:gs>
                  </a:gsLst>
                  <a:lin ang="2700000" scaled="0"/>
                </a:gradFill>
                <a:latin typeface="Segoe UI Semibold"/>
                <a:cs typeface="Segoe UI Semibold"/>
              </a:rPr>
              <a:t>and improved m</a:t>
            </a:r>
            <a:r>
              <a:rPr lang="en-GB" sz="2400" b="1" noProof="0" dirty="0">
                <a:gradFill>
                  <a:gsLst>
                    <a:gs pos="971">
                      <a:srgbClr val="2897CE"/>
                    </a:gs>
                    <a:gs pos="100000">
                      <a:srgbClr val="8678D6"/>
                    </a:gs>
                  </a:gsLst>
                  <a:lin ang="2700000" scaled="0"/>
                </a:gradFill>
                <a:latin typeface="Segoe UI Semibold"/>
                <a:cs typeface="Segoe UI Semibold"/>
              </a:rPr>
              <a:t>ulti-agent orchestration, connected experiences, and faster prompt iteration</a:t>
            </a:r>
            <a:endParaRPr lang="en-US" sz="24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2ABB2EBF-C691-9433-3CA9-32A5C1987B29}"/>
              </a:ext>
              <a:ext uri="{C183D7F6-B498-43B3-948B-1728B52AA6E4}">
                <adec:decorative xmlns:adec="http://schemas.microsoft.com/office/drawing/2017/decorative" val="1"/>
              </a:ext>
            </a:extLst>
          </p:cNvPr>
          <p:cNvSpPr txBox="1"/>
          <p:nvPr/>
        </p:nvSpPr>
        <p:spPr>
          <a:xfrm>
            <a:off x="6337005" y="1389742"/>
            <a:ext cx="5553461" cy="395843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A6BFD632-DBE0-9A2C-79E6-164355CB190E}"/>
              </a:ext>
            </a:extLst>
          </p:cNvPr>
          <p:cNvSpPr txBox="1">
            <a:spLocks/>
          </p:cNvSpPr>
          <p:nvPr/>
        </p:nvSpPr>
        <p:spPr>
          <a:xfrm>
            <a:off x="351140" y="1096103"/>
            <a:ext cx="5284116"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800" b="1" dirty="0"/>
              <a:t>Copilot Studio introduces new multi-agent capabilities and tools to help organizations build connected, scalable AI systems with greater control.</a:t>
            </a:r>
          </a:p>
          <a:p>
            <a:pPr fontAlgn="t"/>
            <a:endParaRPr lang="en-US" sz="1800" dirty="0"/>
          </a:p>
          <a:p>
            <a:pPr fontAlgn="t"/>
            <a:r>
              <a:rPr lang="en-US" sz="1400" b="1" dirty="0"/>
              <a:t>Multi-Agent Orchestration:</a:t>
            </a:r>
            <a:r>
              <a:rPr lang="en-US" sz="1400" dirty="0"/>
              <a:t> Copilot Studio enables agents to work together across systems, improving coordination and end-to-end automation at scale.</a:t>
            </a:r>
          </a:p>
          <a:p>
            <a:pPr fontAlgn="t"/>
            <a:endParaRPr lang="en-US" sz="1400" dirty="0"/>
          </a:p>
          <a:p>
            <a:pPr fontAlgn="t"/>
            <a:r>
              <a:rPr lang="en-US" sz="1400" b="1" dirty="0"/>
              <a:t>Ecosystem Integration:</a:t>
            </a:r>
            <a:r>
              <a:rPr lang="en-US" sz="1400" dirty="0"/>
              <a:t> Agents can connect across data, apps, and services, reducing duplication and enabling more seamless workflows.</a:t>
            </a:r>
          </a:p>
          <a:p>
            <a:pPr fontAlgn="t"/>
            <a:endParaRPr lang="en-US" sz="1200" dirty="0"/>
          </a:p>
          <a:p>
            <a:pPr fontAlgn="t"/>
            <a:r>
              <a:rPr lang="en-US" sz="1400" b="1" dirty="0"/>
              <a:t>Prompt Builder and Control:</a:t>
            </a:r>
            <a:r>
              <a:rPr lang="en-US" sz="1400" dirty="0"/>
              <a:t> A new immersive Prompt Builder allows makers to edit, test, and refine prompts in one place, accelerating development and improving quality.</a:t>
            </a:r>
          </a:p>
          <a:p>
            <a:pPr fontAlgn="t"/>
            <a:endParaRPr lang="en-US" sz="1400" b="1" dirty="0"/>
          </a:p>
          <a:p>
            <a:pPr fontAlgn="t"/>
            <a:r>
              <a:rPr lang="en-US" sz="1400" b="1" dirty="0"/>
              <a:t>Governance and Flexibility:</a:t>
            </a:r>
            <a:r>
              <a:rPr lang="en-US" sz="1400" dirty="0"/>
              <a:t> New model choice and content moderation controls give organizations greater confidence and flexibility to tune agent behavior for real-world scenarios.</a:t>
            </a:r>
          </a:p>
        </p:txBody>
      </p:sp>
      <p:sp>
        <p:nvSpPr>
          <p:cNvPr id="19" name="TextBox 18">
            <a:extLst>
              <a:ext uri="{FF2B5EF4-FFF2-40B4-BE49-F238E27FC236}">
                <a16:creationId xmlns:a16="http://schemas.microsoft.com/office/drawing/2014/main" id="{4F0868D0-03EE-AC30-A76C-5813640BA836}"/>
              </a:ext>
            </a:extLst>
          </p:cNvPr>
          <p:cNvSpPr txBox="1"/>
          <p:nvPr/>
        </p:nvSpPr>
        <p:spPr>
          <a:xfrm>
            <a:off x="7023011" y="1214564"/>
            <a:ext cx="4373458"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The impact of multi-agent systems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Diagram of Microsoft’s Ask Microsoft web agent on Copilot Studio. Diagram shows customer using one agent, which connects to five expert sub-agents and external knowledge sources.">
            <a:extLst>
              <a:ext uri="{FF2B5EF4-FFF2-40B4-BE49-F238E27FC236}">
                <a16:creationId xmlns:a16="http://schemas.microsoft.com/office/drawing/2014/main" id="{513DE5F6-1D82-5635-23A1-B0847BB5BE58}"/>
              </a:ext>
            </a:extLst>
          </p:cNvPr>
          <p:cNvPicPr>
            <a:picLocks noChangeAspect="1"/>
          </p:cNvPicPr>
          <p:nvPr/>
        </p:nvPicPr>
        <p:blipFill>
          <a:blip r:embed="rId3"/>
          <a:stretch>
            <a:fillRect/>
          </a:stretch>
        </p:blipFill>
        <p:spPr>
          <a:xfrm>
            <a:off x="6668164" y="2281840"/>
            <a:ext cx="5083149" cy="2174237"/>
          </a:xfrm>
          <a:prstGeom prst="rect">
            <a:avLst/>
          </a:prstGeom>
        </p:spPr>
      </p:pic>
      <p:sp>
        <p:nvSpPr>
          <p:cNvPr id="5" name="TextBox 4">
            <a:extLst>
              <a:ext uri="{FF2B5EF4-FFF2-40B4-BE49-F238E27FC236}">
                <a16:creationId xmlns:a16="http://schemas.microsoft.com/office/drawing/2014/main" id="{D90C9B2A-0184-9F21-11EB-B7B0700FE567}"/>
              </a:ext>
            </a:extLst>
          </p:cNvPr>
          <p:cNvSpPr txBox="1"/>
          <p:nvPr/>
        </p:nvSpPr>
        <p:spPr>
          <a:xfrm>
            <a:off x="6775076" y="4647173"/>
            <a:ext cx="4869324" cy="523220"/>
          </a:xfrm>
          <a:prstGeom prst="rect">
            <a:avLst/>
          </a:prstGeom>
          <a:noFill/>
        </p:spPr>
        <p:txBody>
          <a:bodyPr wrap="square">
            <a:spAutoFit/>
          </a:bodyPr>
          <a:lstStyle/>
          <a:p>
            <a:pPr algn="ctr"/>
            <a:r>
              <a:rPr lang="en-US" sz="1400" dirty="0">
                <a:solidFill>
                  <a:srgbClr val="7030A0"/>
                </a:solidFill>
                <a:hlinkClick r:id="rId4">
                  <a:extLst>
                    <a:ext uri="{A12FA001-AC4F-418D-AE19-62706E023703}">
                      <ahyp:hlinkClr xmlns:ahyp="http://schemas.microsoft.com/office/drawing/2018/hyperlinkcolor" val="tx"/>
                    </a:ext>
                  </a:extLst>
                </a:hlinkClick>
              </a:rPr>
              <a:t>What’s new in Copilot Studio: Updates to multi-agent systems | Microsoft Copilot Blog</a:t>
            </a:r>
            <a:endParaRPr lang="en-US" sz="1100" noProof="0" dirty="0">
              <a:solidFill>
                <a:srgbClr val="7030A0"/>
              </a:solidFill>
            </a:endParaRPr>
          </a:p>
        </p:txBody>
      </p:sp>
    </p:spTree>
    <p:extLst>
      <p:ext uri="{BB962C8B-B14F-4D97-AF65-F5344CB8AC3E}">
        <p14:creationId xmlns:p14="http://schemas.microsoft.com/office/powerpoint/2010/main" val="2158494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4.81481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8E8A0-6A53-9963-B48D-6A1EBB75D7A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A49692E-AD0A-3347-081F-EE04CF71C2B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4" name="Title 3">
            <a:extLst>
              <a:ext uri="{FF2B5EF4-FFF2-40B4-BE49-F238E27FC236}">
                <a16:creationId xmlns:a16="http://schemas.microsoft.com/office/drawing/2014/main" id="{52E5C94E-A3B3-2C41-4FA7-D9522977B1A1}"/>
              </a:ext>
            </a:extLst>
          </p:cNvPr>
          <p:cNvSpPr>
            <a:spLocks noGrp="1"/>
          </p:cNvSpPr>
          <p:nvPr>
            <p:ph type="title"/>
          </p:nvPr>
        </p:nvSpPr>
        <p:spPr>
          <a:xfrm>
            <a:off x="2088448" y="3421791"/>
            <a:ext cx="9144000" cy="498598"/>
          </a:xfrm>
        </p:spPr>
        <p:txBody>
          <a:bodyPr/>
          <a:lstStyle/>
          <a:p>
            <a:r>
              <a:rPr lang="en-US" noProof="0" dirty="0"/>
              <a:t>Copilot Cowork</a:t>
            </a:r>
          </a:p>
        </p:txBody>
      </p:sp>
      <p:pic>
        <p:nvPicPr>
          <p:cNvPr id="8" name="Picture 7">
            <a:extLst>
              <a:ext uri="{FF2B5EF4-FFF2-40B4-BE49-F238E27FC236}">
                <a16:creationId xmlns:a16="http://schemas.microsoft.com/office/drawing/2014/main" id="{925A5033-4052-E4DB-17BF-EF188AA7D82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6743" y="3067327"/>
            <a:ext cx="1365653" cy="1207525"/>
          </a:xfrm>
          <a:prstGeom prst="rect">
            <a:avLst/>
          </a:prstGeom>
        </p:spPr>
      </p:pic>
      <p:sp>
        <p:nvSpPr>
          <p:cNvPr id="10" name="TextBox 9">
            <a:extLst>
              <a:ext uri="{FF2B5EF4-FFF2-40B4-BE49-F238E27FC236}">
                <a16:creationId xmlns:a16="http://schemas.microsoft.com/office/drawing/2014/main" id="{50CE6247-16E4-A7F9-BDA2-C6470D0909EB}"/>
              </a:ext>
            </a:extLst>
          </p:cNvPr>
          <p:cNvSpPr txBox="1"/>
          <p:nvPr/>
        </p:nvSpPr>
        <p:spPr>
          <a:xfrm>
            <a:off x="751381" y="5362594"/>
            <a:ext cx="10485856" cy="338554"/>
          </a:xfrm>
          <a:prstGeom prst="rect">
            <a:avLst/>
          </a:prstGeom>
          <a:noFill/>
        </p:spPr>
        <p:txBody>
          <a:bodyPr wrap="square">
            <a:spAutoFit/>
          </a:bodyPr>
          <a:lstStyle/>
          <a:p>
            <a:pPr algn="l">
              <a:buNone/>
            </a:pPr>
            <a:r>
              <a:rPr lang="en-US" sz="1600" b="0" i="0" dirty="0">
                <a:solidFill>
                  <a:srgbClr val="7030A0"/>
                </a:solidFill>
                <a:effectLst/>
                <a:latin typeface="Segoe UI" panose="020B0502040204020203" pitchFamily="34" charset="0"/>
                <a:hlinkClick r:id="rId5">
                  <a:extLst>
                    <a:ext uri="{A12FA001-AC4F-418D-AE19-62706E023703}">
                      <ahyp:hlinkClr xmlns:ahyp="http://schemas.microsoft.com/office/drawing/2018/hyperlinkcolor" val="tx"/>
                    </a:ext>
                  </a:extLst>
                </a:hlinkClick>
              </a:rPr>
              <a:t>The Copilot Cowork Release Blog - A complete record of milestones, launches, and newest innovations.</a:t>
            </a:r>
            <a:endParaRPr lang="en-US" sz="1600" b="0" i="0" dirty="0">
              <a:solidFill>
                <a:srgbClr val="7030A0"/>
              </a:solidFill>
              <a:effectLst/>
              <a:latin typeface="Segoe UI" panose="020B0502040204020203" pitchFamily="34" charset="0"/>
            </a:endParaRPr>
          </a:p>
        </p:txBody>
      </p:sp>
    </p:spTree>
    <p:extLst>
      <p:ext uri="{BB962C8B-B14F-4D97-AF65-F5344CB8AC3E}">
        <p14:creationId xmlns:p14="http://schemas.microsoft.com/office/powerpoint/2010/main" val="54713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BA259-018C-3C6E-49D6-F12DD19201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AE15F4-3A7F-F6BA-4364-6336BC85A2D8}"/>
              </a:ext>
            </a:extLst>
          </p:cNvPr>
          <p:cNvSpPr>
            <a:spLocks noGrp="1"/>
          </p:cNvSpPr>
          <p:nvPr>
            <p:ph type="title"/>
          </p:nvPr>
        </p:nvSpPr>
        <p:spPr>
          <a:xfrm>
            <a:off x="555318" y="417858"/>
            <a:ext cx="7458525" cy="332399"/>
          </a:xfrm>
        </p:spPr>
        <p:txBody>
          <a:bodyPr/>
          <a:lstStyle/>
          <a:p>
            <a:pPr defTabSz="914400" fontAlgn="base">
              <a:lnSpc>
                <a:spcPct val="90000"/>
              </a:lnSpc>
              <a:spcAft>
                <a:spcPct val="0"/>
              </a:spcAft>
            </a:pPr>
            <a:r>
              <a:rPr lang="en-GB" sz="2400" b="1" noProof="0" dirty="0">
                <a:gradFill>
                  <a:gsLst>
                    <a:gs pos="971">
                      <a:srgbClr val="2897CE"/>
                    </a:gs>
                    <a:gs pos="100000">
                      <a:srgbClr val="8678D6"/>
                    </a:gs>
                  </a:gsLst>
                  <a:lin ang="2700000" scaled="0"/>
                </a:gradFill>
                <a:latin typeface="Segoe UI Semibold"/>
                <a:cs typeface="Segoe UI Semibold"/>
              </a:rPr>
              <a:t>Copilot Cowork - long-running, delegated work in Microsoft 365 Copilot</a:t>
            </a:r>
            <a:endParaRPr lang="en-US" sz="24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099B3D90-ED74-7286-B26F-724DCDB22771}"/>
              </a:ext>
              <a:ext uri="{C183D7F6-B498-43B3-948B-1728B52AA6E4}">
                <adec:decorative xmlns:adec="http://schemas.microsoft.com/office/drawing/2017/decorative" val="1"/>
              </a:ext>
            </a:extLst>
          </p:cNvPr>
          <p:cNvSpPr txBox="1"/>
          <p:nvPr/>
        </p:nvSpPr>
        <p:spPr>
          <a:xfrm>
            <a:off x="5260369" y="1406754"/>
            <a:ext cx="6690852" cy="4975844"/>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919E357-0CE3-71BB-9685-B3A4A9C6CDBC}"/>
              </a:ext>
            </a:extLst>
          </p:cNvPr>
          <p:cNvSpPr txBox="1">
            <a:spLocks/>
          </p:cNvSpPr>
          <p:nvPr/>
        </p:nvSpPr>
        <p:spPr>
          <a:xfrm>
            <a:off x="451675" y="1201775"/>
            <a:ext cx="4808693"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Copilot Cowork lets users delegate complex, multi-step jobs to Copilot and stay productive while it works in the background, available now through the Frontier program.</a:t>
            </a:r>
          </a:p>
          <a:p>
            <a:pPr marL="0" indent="0">
              <a:buNone/>
            </a:pPr>
            <a:endParaRPr lang="en-US" sz="1600" dirty="0"/>
          </a:p>
          <a:p>
            <a:r>
              <a:rPr lang="en-US" sz="1600" b="1" dirty="0"/>
              <a:t>Delegate, don't drive:</a:t>
            </a:r>
            <a:r>
              <a:rPr lang="en-US" sz="1600" dirty="0"/>
              <a:t> Hand Copilot a goal and it plans, executes and follows up across multiple tools without step-by-step prompting.</a:t>
            </a:r>
          </a:p>
          <a:p>
            <a:endParaRPr lang="en-US" sz="1600" dirty="0"/>
          </a:p>
          <a:p>
            <a:r>
              <a:rPr lang="en-US" sz="1600" b="1" dirty="0"/>
              <a:t>Frontier availability:</a:t>
            </a:r>
            <a:r>
              <a:rPr lang="en-US" sz="1600" dirty="0"/>
              <a:t> Eligible Microsoft 365 Copilot tenants opted into Frontier can pilot Cowork today; capabilities will continue to evolve through preview.</a:t>
            </a:r>
          </a:p>
          <a:p>
            <a:endParaRPr lang="en-US" sz="1600" dirty="0"/>
          </a:p>
          <a:p>
            <a:r>
              <a:rPr lang="en-US" sz="1600" b="1" dirty="0"/>
              <a:t>Cloud-synced context:</a:t>
            </a:r>
            <a:r>
              <a:rPr lang="en-US" sz="1600" dirty="0"/>
              <a:t> Work started on the desktop carries through to the Microsoft 365 Copilot mobile app on iOS and Android so users can pick up where they left off.</a:t>
            </a:r>
          </a:p>
        </p:txBody>
      </p:sp>
      <p:sp>
        <p:nvSpPr>
          <p:cNvPr id="19" name="TextBox 18">
            <a:extLst>
              <a:ext uri="{FF2B5EF4-FFF2-40B4-BE49-F238E27FC236}">
                <a16:creationId xmlns:a16="http://schemas.microsoft.com/office/drawing/2014/main" id="{A5E45EE8-38F6-EDCB-5640-C530C32327F2}"/>
              </a:ext>
            </a:extLst>
          </p:cNvPr>
          <p:cNvSpPr txBox="1"/>
          <p:nvPr/>
        </p:nvSpPr>
        <p:spPr>
          <a:xfrm>
            <a:off x="5945298" y="1212855"/>
            <a:ext cx="5185601"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Copilot Cowork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12" name="Picture 11" descr="Copilot Cowork">
            <a:extLst>
              <a:ext uri="{FF2B5EF4-FFF2-40B4-BE49-F238E27FC236}">
                <a16:creationId xmlns:a16="http://schemas.microsoft.com/office/drawing/2014/main" id="{F2265F25-078C-3116-9033-9CEF9D3258B8}"/>
              </a:ext>
            </a:extLst>
          </p:cNvPr>
          <p:cNvPicPr>
            <a:picLocks noChangeAspect="1"/>
          </p:cNvPicPr>
          <p:nvPr/>
        </p:nvPicPr>
        <p:blipFill>
          <a:blip r:embed="rId3"/>
          <a:stretch>
            <a:fillRect/>
          </a:stretch>
        </p:blipFill>
        <p:spPr>
          <a:xfrm>
            <a:off x="5799829" y="1852739"/>
            <a:ext cx="5604485" cy="3152522"/>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D49DB2AB-FFB6-6E55-717D-4866FD466A77}"/>
              </a:ext>
            </a:extLst>
          </p:cNvPr>
          <p:cNvSpPr txBox="1"/>
          <p:nvPr/>
        </p:nvSpPr>
        <p:spPr>
          <a:xfrm>
            <a:off x="5305221" y="5283157"/>
            <a:ext cx="6601146" cy="523220"/>
          </a:xfrm>
          <a:prstGeom prst="rect">
            <a:avLst/>
          </a:prstGeom>
          <a:noFill/>
        </p:spPr>
        <p:txBody>
          <a:bodyPr wrap="square">
            <a:spAutoFit/>
          </a:bodyPr>
          <a:lstStyle/>
          <a:p>
            <a:pPr algn="ctr"/>
            <a:r>
              <a:rPr lang="en-US" sz="1400" dirty="0">
                <a:solidFill>
                  <a:srgbClr val="7030A0"/>
                </a:solidFill>
                <a:hlinkClick r:id="rId4">
                  <a:extLst>
                    <a:ext uri="{A12FA001-AC4F-418D-AE19-62706E023703}">
                      <ahyp:hlinkClr xmlns:ahyp="http://schemas.microsoft.com/office/drawing/2018/hyperlinkcolor" val="tx"/>
                    </a:ext>
                  </a:extLst>
                </a:hlinkClick>
              </a:rPr>
              <a:t>Copilot Cowork: From conversation to action across skills, integrations, and devices | Microsoft 365 Blog</a:t>
            </a:r>
            <a:endParaRPr lang="en-US" sz="1400" dirty="0">
              <a:solidFill>
                <a:srgbClr val="7030A0"/>
              </a:solidFill>
            </a:endParaRPr>
          </a:p>
        </p:txBody>
      </p:sp>
      <p:sp>
        <p:nvSpPr>
          <p:cNvPr id="7" name="Rectangle: Rounded Corners 18">
            <a:extLst>
              <a:ext uri="{FF2B5EF4-FFF2-40B4-BE49-F238E27FC236}">
                <a16:creationId xmlns:a16="http://schemas.microsoft.com/office/drawing/2014/main" id="{E5E9FA29-27B5-2D71-1EFB-D56C8B68E252}"/>
              </a:ext>
              <a:ext uri="{C183D7F6-B498-43B3-948B-1728B52AA6E4}">
                <adec:decorative xmlns:adec="http://schemas.microsoft.com/office/drawing/2017/decorative" val="1"/>
              </a:ext>
            </a:extLst>
          </p:cNvPr>
          <p:cNvSpPr>
            <a:spLocks/>
          </p:cNvSpPr>
          <p:nvPr/>
        </p:nvSpPr>
        <p:spPr bwMode="auto">
          <a:xfrm rot="5400000" flipV="1">
            <a:off x="10867799" y="-456755"/>
            <a:ext cx="412060" cy="2236342"/>
          </a:xfrm>
          <a:prstGeom prst="round2SameRect">
            <a:avLst>
              <a:gd name="adj1" fmla="val 50000"/>
              <a:gd name="adj2"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1" u="none" strike="noStrike" kern="1200" cap="none" spc="0" normalizeH="0" baseline="0" noProof="0" dirty="0">
              <a:ln>
                <a:noFill/>
              </a:ln>
              <a:solidFill>
                <a:srgbClr val="FFFFFF"/>
              </a:solidFill>
              <a:effectLst/>
              <a:uLnTx/>
              <a:uFillTx/>
              <a:latin typeface="Segoe Sans Display Semibold"/>
              <a:ea typeface="+mn-ea"/>
              <a:cs typeface="+mn-cs"/>
            </a:endParaRPr>
          </a:p>
        </p:txBody>
      </p:sp>
      <p:sp>
        <p:nvSpPr>
          <p:cNvPr id="11" name="Title 3">
            <a:extLst>
              <a:ext uri="{FF2B5EF4-FFF2-40B4-BE49-F238E27FC236}">
                <a16:creationId xmlns:a16="http://schemas.microsoft.com/office/drawing/2014/main" id="{F046A6BF-C31E-35B6-928D-A1A9A2A411B4}"/>
              </a:ext>
              <a:ext uri="{C183D7F6-B498-43B3-948B-1728B52AA6E4}">
                <adec:decorative xmlns:adec="http://schemas.microsoft.com/office/drawing/2017/decorative" val="1"/>
              </a:ext>
            </a:extLst>
          </p:cNvPr>
          <p:cNvSpPr txBox="1">
            <a:spLocks/>
          </p:cNvSpPr>
          <p:nvPr/>
        </p:nvSpPr>
        <p:spPr>
          <a:xfrm>
            <a:off x="10130319" y="475402"/>
            <a:ext cx="2061681" cy="338554"/>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100" b="0" i="1" u="none" strike="noStrike" kern="1200" cap="none" spc="0" normalizeH="0" baseline="0" dirty="0">
                <a:ln w="3175">
                  <a:noFill/>
                </a:ln>
                <a:solidFill>
                  <a:srgbClr val="FFFFFF"/>
                </a:solidFill>
                <a:effectLst/>
                <a:uLnTx/>
                <a:uFillTx/>
                <a:latin typeface="Segoe Sans Display Semibold"/>
                <a:ea typeface="+mn-ea"/>
                <a:cs typeface="Segoe UI" pitchFamily="34" charset="0"/>
              </a:rPr>
              <a:t>March 9</a:t>
            </a:r>
            <a:r>
              <a:rPr kumimoji="0" lang="en-US" sz="1100" b="0" i="1" u="none" strike="noStrike" kern="1200" cap="none" spc="0" normalizeH="0" baseline="30000" dirty="0">
                <a:ln w="3175">
                  <a:noFill/>
                </a:ln>
                <a:solidFill>
                  <a:srgbClr val="FFFFFF"/>
                </a:solidFill>
                <a:effectLst/>
                <a:uLnTx/>
                <a:uFillTx/>
                <a:latin typeface="Segoe Sans Display Semibold"/>
                <a:ea typeface="+mn-ea"/>
                <a:cs typeface="Segoe UI" pitchFamily="34" charset="0"/>
              </a:rPr>
              <a:t>th</a:t>
            </a:r>
            <a:r>
              <a:rPr kumimoji="0" lang="en-US" sz="1100" b="0" i="1" u="none" strike="noStrike" kern="1200" cap="none" spc="0" normalizeH="0" baseline="0" dirty="0">
                <a:ln w="3175">
                  <a:noFill/>
                </a:ln>
                <a:solidFill>
                  <a:srgbClr val="FFFFFF"/>
                </a:solidFill>
                <a:effectLst/>
                <a:uLnTx/>
                <a:uFillTx/>
                <a:latin typeface="Segoe Sans Display Semibold"/>
                <a:ea typeface="+mn-ea"/>
                <a:cs typeface="Segoe UI" pitchFamily="34" charset="0"/>
              </a:rPr>
              <a:t>, 2026</a:t>
            </a:r>
            <a:r>
              <a:rPr lang="en-US" sz="1100" i="1" spc="0" dirty="0">
                <a:solidFill>
                  <a:srgbClr val="FFFFFF"/>
                </a:solidFill>
                <a:latin typeface="Segoe Sans Display Semibold"/>
              </a:rPr>
              <a:t> - </a:t>
            </a:r>
            <a:r>
              <a:rPr lang="en-US" sz="1100" i="1" spc="0" noProof="0" dirty="0">
                <a:solidFill>
                  <a:srgbClr val="FFFFFF"/>
                </a:solidFill>
                <a:latin typeface="Segoe Sans Display Semibold"/>
              </a:rPr>
              <a:t>Announced</a:t>
            </a: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100" b="0" i="1" u="none" strike="noStrike" kern="1200" cap="none" spc="0" normalizeH="0" baseline="0" dirty="0">
                <a:ln w="3175">
                  <a:noFill/>
                </a:ln>
                <a:solidFill>
                  <a:srgbClr val="FFFFFF"/>
                </a:solidFill>
                <a:effectLst/>
                <a:uLnTx/>
                <a:uFillTx/>
                <a:latin typeface="Segoe Sans Display Semibold"/>
                <a:ea typeface="+mn-ea"/>
                <a:cs typeface="Segoe UI" pitchFamily="34" charset="0"/>
              </a:rPr>
              <a:t>March 30</a:t>
            </a:r>
            <a:r>
              <a:rPr kumimoji="0" lang="en-US" sz="1100" b="0" i="1" u="none" strike="noStrike" kern="1200" cap="none" spc="0" normalizeH="0" baseline="30000" dirty="0">
                <a:ln w="3175">
                  <a:noFill/>
                </a:ln>
                <a:solidFill>
                  <a:srgbClr val="FFFFFF"/>
                </a:solidFill>
                <a:effectLst/>
                <a:uLnTx/>
                <a:uFillTx/>
                <a:latin typeface="Segoe Sans Display Semibold"/>
                <a:ea typeface="+mn-ea"/>
                <a:cs typeface="Segoe UI" pitchFamily="34" charset="0"/>
              </a:rPr>
              <a:t>th</a:t>
            </a:r>
            <a:r>
              <a:rPr lang="en-US" sz="1100" i="1" spc="0" dirty="0">
                <a:solidFill>
                  <a:srgbClr val="FFFFFF"/>
                </a:solidFill>
                <a:latin typeface="Segoe Sans Display Semibold"/>
              </a:rPr>
              <a:t>, 2026 - Launched</a:t>
            </a:r>
            <a:endParaRPr kumimoji="0" lang="en-US" sz="1100" b="0" i="1" u="none" strike="noStrike" kern="1200" cap="none" spc="0" normalizeH="0" baseline="0" noProof="0" dirty="0">
              <a:ln w="3175">
                <a:noFill/>
              </a:ln>
              <a:solidFill>
                <a:srgbClr val="FFFFFF"/>
              </a:solidFill>
              <a:effectLst/>
              <a:uLnTx/>
              <a:uFillTx/>
              <a:latin typeface="Segoe Sans Display Semibold"/>
              <a:ea typeface="+mn-ea"/>
              <a:cs typeface="Segoe UI" pitchFamily="34" charset="0"/>
            </a:endParaRPr>
          </a:p>
        </p:txBody>
      </p:sp>
      <p:sp>
        <p:nvSpPr>
          <p:cNvPr id="9" name="TextBox 8">
            <a:extLst>
              <a:ext uri="{FF2B5EF4-FFF2-40B4-BE49-F238E27FC236}">
                <a16:creationId xmlns:a16="http://schemas.microsoft.com/office/drawing/2014/main" id="{FE062E3B-8307-0143-12DA-4D7414189EC4}"/>
              </a:ext>
            </a:extLst>
          </p:cNvPr>
          <p:cNvSpPr txBox="1"/>
          <p:nvPr/>
        </p:nvSpPr>
        <p:spPr>
          <a:xfrm>
            <a:off x="6012993" y="5950383"/>
            <a:ext cx="5185601" cy="307777"/>
          </a:xfrm>
          <a:prstGeom prst="rect">
            <a:avLst/>
          </a:prstGeom>
          <a:noFill/>
        </p:spPr>
        <p:txBody>
          <a:bodyPr wrap="square">
            <a:spAutoFit/>
          </a:bodyPr>
          <a:lstStyle/>
          <a:p>
            <a:pPr algn="ctr"/>
            <a:r>
              <a:rPr lang="en-US" sz="1400" dirty="0">
                <a:solidFill>
                  <a:srgbClr val="7030A0"/>
                </a:solidFill>
                <a:hlinkClick r:id="rId5">
                  <a:extLst>
                    <a:ext uri="{A12FA001-AC4F-418D-AE19-62706E023703}">
                      <ahyp:hlinkClr xmlns:ahyp="http://schemas.microsoft.com/office/drawing/2018/hyperlinkcolor" val="tx"/>
                    </a:ext>
                  </a:extLst>
                </a:hlinkClick>
              </a:rPr>
              <a:t>(Co)work in Progress | Microsoft Community Hub</a:t>
            </a:r>
            <a:endParaRPr lang="en-US" sz="1400" dirty="0">
              <a:solidFill>
                <a:srgbClr val="7030A0"/>
              </a:solidFill>
            </a:endParaRPr>
          </a:p>
        </p:txBody>
      </p:sp>
    </p:spTree>
    <p:extLst>
      <p:ext uri="{BB962C8B-B14F-4D97-AF65-F5344CB8AC3E}">
        <p14:creationId xmlns:p14="http://schemas.microsoft.com/office/powerpoint/2010/main" val="1439515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7.40741E-7 L -4.16667E-7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6E70C-0537-322F-4B44-7650C8FCCC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2D82D2-1026-DC55-0374-92CD0A92BFD6}"/>
              </a:ext>
            </a:extLst>
          </p:cNvPr>
          <p:cNvSpPr>
            <a:spLocks noGrp="1"/>
          </p:cNvSpPr>
          <p:nvPr>
            <p:ph type="title"/>
          </p:nvPr>
        </p:nvSpPr>
        <p:spPr>
          <a:xfrm>
            <a:off x="555319" y="459612"/>
            <a:ext cx="11193336"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Claude Opus 4.7 in Cowork — multi-model advantage</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6C874FBE-98ED-BD71-136C-BB72A9EE442A}"/>
              </a:ext>
              <a:ext uri="{C183D7F6-B498-43B3-948B-1728B52AA6E4}">
                <adec:decorative xmlns:adec="http://schemas.microsoft.com/office/drawing/2017/decorative" val="1"/>
              </a:ext>
            </a:extLst>
          </p:cNvPr>
          <p:cNvSpPr txBox="1"/>
          <p:nvPr/>
        </p:nvSpPr>
        <p:spPr>
          <a:xfrm>
            <a:off x="5260369" y="1406754"/>
            <a:ext cx="6690852" cy="4829659"/>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2A1F6967-BAAE-E473-A676-2D1436685857}"/>
              </a:ext>
            </a:extLst>
          </p:cNvPr>
          <p:cNvSpPr txBox="1">
            <a:spLocks/>
          </p:cNvSpPr>
          <p:nvPr/>
        </p:nvSpPr>
        <p:spPr>
          <a:xfrm>
            <a:off x="451675" y="1201775"/>
            <a:ext cx="4490195"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Claude Opus 4.7 is now available inside Copilot Cowork, deepening Microsoft's multi-model approach for complex reasoning tasks.</a:t>
            </a:r>
          </a:p>
          <a:p>
            <a:pPr marL="0" indent="0">
              <a:buNone/>
            </a:pPr>
            <a:endParaRPr lang="en-US" sz="1600" dirty="0"/>
          </a:p>
          <a:p>
            <a:r>
              <a:rPr lang="en-US" sz="1600" b="1" dirty="0"/>
              <a:t>Opus 4.7 in Cowork:</a:t>
            </a:r>
            <a:r>
              <a:rPr lang="en-US" sz="1600" dirty="0"/>
              <a:t> The latest Anthropic frontier model is available for Cowork scenarios that benefit from deep reasoning and long-context analysis.</a:t>
            </a:r>
          </a:p>
          <a:p>
            <a:endParaRPr lang="en-US" sz="1600" dirty="0"/>
          </a:p>
          <a:p>
            <a:r>
              <a:rPr lang="en-US" sz="1600" b="1" dirty="0"/>
              <a:t>Multi-model by design:</a:t>
            </a:r>
            <a:r>
              <a:rPr lang="en-US" sz="1600" dirty="0"/>
              <a:t> Cowork picks the right model for the job, combining Microsoft, OpenAI and Anthropic capabilities behind a single experience.</a:t>
            </a:r>
          </a:p>
          <a:p>
            <a:endParaRPr lang="en-US" sz="1600" dirty="0"/>
          </a:p>
          <a:p>
            <a:r>
              <a:rPr lang="en-US" sz="1600" b="1" dirty="0"/>
              <a:t>Enterprise foundations carry over:</a:t>
            </a:r>
            <a:r>
              <a:rPr lang="en-US" sz="1600" dirty="0"/>
              <a:t> Identity, permissions, compliance, sandboxing and auditability apply regardless of which model is invoked.</a:t>
            </a:r>
          </a:p>
        </p:txBody>
      </p:sp>
      <p:sp>
        <p:nvSpPr>
          <p:cNvPr id="19" name="TextBox 18">
            <a:extLst>
              <a:ext uri="{FF2B5EF4-FFF2-40B4-BE49-F238E27FC236}">
                <a16:creationId xmlns:a16="http://schemas.microsoft.com/office/drawing/2014/main" id="{4EDAAD51-93C2-7273-6483-95CDB174A7CA}"/>
              </a:ext>
            </a:extLst>
          </p:cNvPr>
          <p:cNvSpPr txBox="1"/>
          <p:nvPr/>
        </p:nvSpPr>
        <p:spPr>
          <a:xfrm>
            <a:off x="5945298" y="1212855"/>
            <a:ext cx="5185601"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Claude Opus 4.7 in Cowork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a:extLst>
              <a:ext uri="{FF2B5EF4-FFF2-40B4-BE49-F238E27FC236}">
                <a16:creationId xmlns:a16="http://schemas.microsoft.com/office/drawing/2014/main" id="{E331786E-A43F-CE22-04E4-F9C9CD00F5F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42241" y="1999552"/>
            <a:ext cx="5893664" cy="2783119"/>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9A5D8FC4-D244-62D0-6F03-BED2D8A71FC8}"/>
              </a:ext>
            </a:extLst>
          </p:cNvPr>
          <p:cNvSpPr txBox="1"/>
          <p:nvPr/>
        </p:nvSpPr>
        <p:spPr>
          <a:xfrm>
            <a:off x="5350075" y="5128080"/>
            <a:ext cx="6601146" cy="523220"/>
          </a:xfrm>
          <a:prstGeom prst="rect">
            <a:avLst/>
          </a:prstGeom>
          <a:noFill/>
        </p:spPr>
        <p:txBody>
          <a:bodyPr wrap="square">
            <a:spAutoFit/>
          </a:bodyPr>
          <a:lstStyle/>
          <a:p>
            <a:pPr algn="ctr"/>
            <a:r>
              <a:rPr lang="en-US" sz="1400" dirty="0">
                <a:solidFill>
                  <a:srgbClr val="7030A0"/>
                </a:solidFill>
                <a:hlinkClick r:id="rId4">
                  <a:extLst>
                    <a:ext uri="{A12FA001-AC4F-418D-AE19-62706E023703}">
                      <ahyp:hlinkClr xmlns:ahyp="http://schemas.microsoft.com/office/drawing/2018/hyperlinkcolor" val="tx"/>
                    </a:ext>
                  </a:extLst>
                </a:hlinkClick>
              </a:rPr>
              <a:t>Available today: Anthropic Claude Opus 4.7 in Microsoft 365 Copilot | Microsoft Community Hub</a:t>
            </a:r>
            <a:endParaRPr lang="en-US" sz="1400" dirty="0">
              <a:solidFill>
                <a:srgbClr val="7030A0"/>
              </a:solidFill>
            </a:endParaRPr>
          </a:p>
        </p:txBody>
      </p:sp>
      <p:sp>
        <p:nvSpPr>
          <p:cNvPr id="9" name="TextBox 8">
            <a:extLst>
              <a:ext uri="{FF2B5EF4-FFF2-40B4-BE49-F238E27FC236}">
                <a16:creationId xmlns:a16="http://schemas.microsoft.com/office/drawing/2014/main" id="{E4E8080B-2308-2911-B3C5-05284B77C0DF}"/>
              </a:ext>
            </a:extLst>
          </p:cNvPr>
          <p:cNvSpPr txBox="1"/>
          <p:nvPr/>
        </p:nvSpPr>
        <p:spPr>
          <a:xfrm>
            <a:off x="6012994" y="5838688"/>
            <a:ext cx="5185601" cy="307777"/>
          </a:xfrm>
          <a:prstGeom prst="rect">
            <a:avLst/>
          </a:prstGeom>
          <a:noFill/>
        </p:spPr>
        <p:txBody>
          <a:bodyPr wrap="square">
            <a:spAutoFit/>
          </a:bodyPr>
          <a:lstStyle/>
          <a:p>
            <a:pPr algn="ctr"/>
            <a:r>
              <a:rPr lang="en-US" sz="1400" dirty="0">
                <a:solidFill>
                  <a:srgbClr val="7030A0"/>
                </a:solidFill>
                <a:hlinkClick r:id="rId5">
                  <a:extLst>
                    <a:ext uri="{A12FA001-AC4F-418D-AE19-62706E023703}">
                      <ahyp:hlinkClr xmlns:ahyp="http://schemas.microsoft.com/office/drawing/2018/hyperlinkcolor" val="tx"/>
                    </a:ext>
                  </a:extLst>
                </a:hlinkClick>
              </a:rPr>
              <a:t>(Co)work in Progress | Microsoft Community Hub</a:t>
            </a:r>
            <a:endParaRPr lang="en-US" sz="1400" dirty="0">
              <a:solidFill>
                <a:srgbClr val="7030A0"/>
              </a:solidFill>
            </a:endParaRPr>
          </a:p>
        </p:txBody>
      </p:sp>
      <p:sp>
        <p:nvSpPr>
          <p:cNvPr id="11" name="Rectangle: Rounded Corners 18">
            <a:extLst>
              <a:ext uri="{FF2B5EF4-FFF2-40B4-BE49-F238E27FC236}">
                <a16:creationId xmlns:a16="http://schemas.microsoft.com/office/drawing/2014/main" id="{88487C24-6053-885E-EAA5-0CF6BB79AEAB}"/>
              </a:ext>
              <a:ext uri="{C183D7F6-B498-43B3-948B-1728B52AA6E4}">
                <adec:decorative xmlns:adec="http://schemas.microsoft.com/office/drawing/2017/decorative" val="1"/>
              </a:ext>
            </a:extLst>
          </p:cNvPr>
          <p:cNvSpPr>
            <a:spLocks/>
          </p:cNvSpPr>
          <p:nvPr/>
        </p:nvSpPr>
        <p:spPr bwMode="auto">
          <a:xfrm rot="5400000" flipV="1">
            <a:off x="11011637" y="-312917"/>
            <a:ext cx="412060" cy="1948665"/>
          </a:xfrm>
          <a:prstGeom prst="round2SameRect">
            <a:avLst>
              <a:gd name="adj1" fmla="val 50000"/>
              <a:gd name="adj2"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1" u="none" strike="noStrike" kern="1200" cap="none" spc="0" normalizeH="0" baseline="0" noProof="0" dirty="0">
              <a:ln>
                <a:noFill/>
              </a:ln>
              <a:solidFill>
                <a:srgbClr val="FFFFFF"/>
              </a:solidFill>
              <a:effectLst/>
              <a:uLnTx/>
              <a:uFillTx/>
              <a:latin typeface="Segoe Sans Display Semibold"/>
              <a:ea typeface="+mn-ea"/>
              <a:cs typeface="+mn-cs"/>
            </a:endParaRPr>
          </a:p>
        </p:txBody>
      </p:sp>
      <p:sp>
        <p:nvSpPr>
          <p:cNvPr id="13" name="Title 3">
            <a:extLst>
              <a:ext uri="{FF2B5EF4-FFF2-40B4-BE49-F238E27FC236}">
                <a16:creationId xmlns:a16="http://schemas.microsoft.com/office/drawing/2014/main" id="{E525DCAE-C3CC-9A69-9863-8F5F258AB5FF}"/>
              </a:ext>
              <a:ext uri="{C183D7F6-B498-43B3-948B-1728B52AA6E4}">
                <adec:decorative xmlns:adec="http://schemas.microsoft.com/office/drawing/2017/decorative" val="1"/>
              </a:ext>
            </a:extLst>
          </p:cNvPr>
          <p:cNvSpPr txBox="1">
            <a:spLocks/>
          </p:cNvSpPr>
          <p:nvPr/>
        </p:nvSpPr>
        <p:spPr>
          <a:xfrm>
            <a:off x="10366624" y="542258"/>
            <a:ext cx="2061681" cy="169277"/>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100" b="0" i="1" u="none" strike="noStrike" kern="1200" cap="none" spc="0" normalizeH="0" baseline="0" dirty="0">
                <a:ln w="3175">
                  <a:noFill/>
                </a:ln>
                <a:solidFill>
                  <a:srgbClr val="FFFFFF"/>
                </a:solidFill>
                <a:effectLst/>
                <a:uLnTx/>
                <a:uFillTx/>
                <a:latin typeface="Segoe Sans Display Semibold"/>
                <a:ea typeface="+mn-ea"/>
                <a:cs typeface="Segoe UI" pitchFamily="34" charset="0"/>
              </a:rPr>
              <a:t>April 16</a:t>
            </a:r>
            <a:r>
              <a:rPr kumimoji="0" lang="en-US" sz="1100" b="0" i="1" u="none" strike="noStrike" kern="1200" cap="none" spc="0" normalizeH="0" baseline="30000" dirty="0">
                <a:ln w="3175">
                  <a:noFill/>
                </a:ln>
                <a:solidFill>
                  <a:srgbClr val="FFFFFF"/>
                </a:solidFill>
                <a:effectLst/>
                <a:uLnTx/>
                <a:uFillTx/>
                <a:latin typeface="Segoe Sans Display Semibold"/>
                <a:ea typeface="+mn-ea"/>
                <a:cs typeface="Segoe UI" pitchFamily="34" charset="0"/>
              </a:rPr>
              <a:t>th</a:t>
            </a:r>
            <a:r>
              <a:rPr kumimoji="0" lang="en-US" sz="1100" b="0" i="1" u="none" strike="noStrike" kern="1200" cap="none" spc="0" normalizeH="0" baseline="0" dirty="0">
                <a:ln w="3175">
                  <a:noFill/>
                </a:ln>
                <a:solidFill>
                  <a:srgbClr val="FFFFFF"/>
                </a:solidFill>
                <a:effectLst/>
                <a:uLnTx/>
                <a:uFillTx/>
                <a:latin typeface="Segoe Sans Display Semibold"/>
                <a:ea typeface="+mn-ea"/>
                <a:cs typeface="Segoe UI" pitchFamily="34" charset="0"/>
              </a:rPr>
              <a:t>, 2026 - Launched</a:t>
            </a:r>
            <a:endParaRPr kumimoji="0" lang="en-US" sz="1100" b="0" i="1" u="none" strike="noStrike" kern="1200" cap="none" spc="0" normalizeH="0" baseline="0" noProof="0" dirty="0">
              <a:ln w="3175">
                <a:noFill/>
              </a:ln>
              <a:solidFill>
                <a:srgbClr val="FFFFFF"/>
              </a:solidFill>
              <a:effectLst/>
              <a:uLnTx/>
              <a:uFillTx/>
              <a:latin typeface="Segoe Sans Display Semibold"/>
              <a:ea typeface="+mn-ea"/>
              <a:cs typeface="Segoe UI" pitchFamily="34" charset="0"/>
            </a:endParaRPr>
          </a:p>
        </p:txBody>
      </p:sp>
    </p:spTree>
    <p:extLst>
      <p:ext uri="{BB962C8B-B14F-4D97-AF65-F5344CB8AC3E}">
        <p14:creationId xmlns:p14="http://schemas.microsoft.com/office/powerpoint/2010/main" val="3139131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7.40741E-7 L -4.16667E-7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CBFF1-0FFE-9751-2951-8B944AC0B8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87E771-8741-0F97-B5CE-1DCBB6666DBF}"/>
              </a:ext>
            </a:extLst>
          </p:cNvPr>
          <p:cNvSpPr>
            <a:spLocks noGrp="1"/>
          </p:cNvSpPr>
          <p:nvPr>
            <p:ph type="title"/>
          </p:nvPr>
        </p:nvSpPr>
        <p:spPr>
          <a:xfrm>
            <a:off x="555319" y="459612"/>
            <a:ext cx="8990983" cy="775597"/>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Copilot Cowork Plugins and connectors — how Cowork reaches into the tools your business runs on</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B20FE856-FDD8-0B4E-09C7-8BECA4011F39}"/>
              </a:ext>
              <a:ext uri="{C183D7F6-B498-43B3-948B-1728B52AA6E4}">
                <adec:decorative xmlns:adec="http://schemas.microsoft.com/office/drawing/2017/decorative" val="1"/>
              </a:ext>
            </a:extLst>
          </p:cNvPr>
          <p:cNvSpPr txBox="1"/>
          <p:nvPr/>
        </p:nvSpPr>
        <p:spPr>
          <a:xfrm>
            <a:off x="5260369" y="1406754"/>
            <a:ext cx="6690852" cy="423839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C383AE57-0205-B207-01E4-F0382D0A0F2F}"/>
              </a:ext>
            </a:extLst>
          </p:cNvPr>
          <p:cNvSpPr txBox="1">
            <a:spLocks/>
          </p:cNvSpPr>
          <p:nvPr/>
        </p:nvSpPr>
        <p:spPr>
          <a:xfrm>
            <a:off x="505699" y="1409064"/>
            <a:ext cx="4466229"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a:t>Cowork uses connectors as bridges to external platforms and plugins as packaged bundles of connectors and skills, so Copilot can act inside the systems where work actually happens.</a:t>
            </a:r>
          </a:p>
          <a:p>
            <a:pPr marL="0" indent="0">
              <a:buNone/>
            </a:pPr>
            <a:endParaRPr lang="en-US" sz="1600" b="1" dirty="0"/>
          </a:p>
          <a:p>
            <a:r>
              <a:rPr lang="en-US" sz="1400" b="1" dirty="0"/>
              <a:t>Connectors = bridges:</a:t>
            </a:r>
            <a:r>
              <a:rPr lang="en-US" sz="1400" dirty="0"/>
              <a:t> Each connector links Copilot Cowork to a specific data source or platform so it can read context and take action there.</a:t>
            </a:r>
          </a:p>
          <a:p>
            <a:endParaRPr lang="en-US" sz="1400" dirty="0"/>
          </a:p>
          <a:p>
            <a:r>
              <a:rPr lang="en-US" sz="1400" b="1" dirty="0"/>
              <a:t>Plugins = job-shaped bundles:</a:t>
            </a:r>
            <a:r>
              <a:rPr lang="en-US" sz="1400" dirty="0"/>
              <a:t> Plugins package one or more connectors with skills tuned to a role, such as finance review or sales pipeline analysis.</a:t>
            </a:r>
          </a:p>
          <a:p>
            <a:endParaRPr lang="en-US" sz="1400" dirty="0"/>
          </a:p>
          <a:p>
            <a:r>
              <a:rPr lang="en-US" sz="1400" b="1" dirty="0"/>
              <a:t>Custom and imported plugins:</a:t>
            </a:r>
            <a:r>
              <a:rPr lang="en-US" sz="1400" dirty="0"/>
              <a:t> Organizations can author their own plugins, and existing Claude Cowork plugins can be imported in a few steps to accelerate onboarding.</a:t>
            </a:r>
          </a:p>
        </p:txBody>
      </p:sp>
      <p:sp>
        <p:nvSpPr>
          <p:cNvPr id="19" name="TextBox 18">
            <a:extLst>
              <a:ext uri="{FF2B5EF4-FFF2-40B4-BE49-F238E27FC236}">
                <a16:creationId xmlns:a16="http://schemas.microsoft.com/office/drawing/2014/main" id="{9DA74D07-2457-A0BE-A495-71490E524B4A}"/>
              </a:ext>
            </a:extLst>
          </p:cNvPr>
          <p:cNvSpPr txBox="1"/>
          <p:nvPr/>
        </p:nvSpPr>
        <p:spPr>
          <a:xfrm>
            <a:off x="5945298" y="1212855"/>
            <a:ext cx="5185601"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Cowork Connectors and Plugins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9" name="TextBox 8">
            <a:extLst>
              <a:ext uri="{FF2B5EF4-FFF2-40B4-BE49-F238E27FC236}">
                <a16:creationId xmlns:a16="http://schemas.microsoft.com/office/drawing/2014/main" id="{918C4E08-A27E-64FA-0884-383106809E28}"/>
              </a:ext>
            </a:extLst>
          </p:cNvPr>
          <p:cNvSpPr txBox="1"/>
          <p:nvPr/>
        </p:nvSpPr>
        <p:spPr>
          <a:xfrm>
            <a:off x="6151987" y="4996409"/>
            <a:ext cx="5185601" cy="307777"/>
          </a:xfrm>
          <a:prstGeom prst="rect">
            <a:avLst/>
          </a:prstGeom>
          <a:noFill/>
        </p:spPr>
        <p:txBody>
          <a:bodyPr wrap="square">
            <a:spAutoFit/>
          </a:bodyPr>
          <a:lstStyle/>
          <a:p>
            <a:pPr algn="ctr"/>
            <a:r>
              <a:rPr lang="en-US" sz="1400" dirty="0">
                <a:solidFill>
                  <a:srgbClr val="7030A0"/>
                </a:solidFill>
                <a:hlinkClick r:id="rId3">
                  <a:extLst>
                    <a:ext uri="{A12FA001-AC4F-418D-AE19-62706E023703}">
                      <ahyp:hlinkClr xmlns:ahyp="http://schemas.microsoft.com/office/drawing/2018/hyperlinkcolor" val="tx"/>
                    </a:ext>
                  </a:extLst>
                </a:hlinkClick>
              </a:rPr>
              <a:t>(Co)work in Progress | Microsoft Community Hub</a:t>
            </a:r>
            <a:endParaRPr lang="en-US" sz="1400" dirty="0">
              <a:solidFill>
                <a:srgbClr val="7030A0"/>
              </a:solidFill>
            </a:endParaRPr>
          </a:p>
        </p:txBody>
      </p:sp>
      <p:pic>
        <p:nvPicPr>
          <p:cNvPr id="7" name="Picture 6">
            <a:extLst>
              <a:ext uri="{FF2B5EF4-FFF2-40B4-BE49-F238E27FC236}">
                <a16:creationId xmlns:a16="http://schemas.microsoft.com/office/drawing/2014/main" id="{84DCFE17-3E5C-CA0A-5E37-AC32BE372C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46906" y="2353896"/>
            <a:ext cx="6117778" cy="2158478"/>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BDCD59B8-211D-7148-359C-2A0DA310D71B}"/>
              </a:ext>
            </a:extLst>
          </p:cNvPr>
          <p:cNvSpPr txBox="1"/>
          <p:nvPr/>
        </p:nvSpPr>
        <p:spPr>
          <a:xfrm>
            <a:off x="252849" y="6222955"/>
            <a:ext cx="11686301" cy="307777"/>
          </a:xfrm>
          <a:prstGeom prst="rect">
            <a:avLst/>
          </a:prstGeom>
          <a:noFill/>
        </p:spPr>
        <p:txBody>
          <a:bodyPr wrap="square">
            <a:spAutoFit/>
          </a:bodyPr>
          <a:lstStyle/>
          <a:p>
            <a:r>
              <a:rPr lang="en-US" sz="1400" b="0" i="0" dirty="0">
                <a:solidFill>
                  <a:srgbClr val="1E1E1E"/>
                </a:solidFill>
                <a:effectLst/>
                <a:latin typeface="Segoe UI" panose="020B0502040204020203" pitchFamily="34" charset="0"/>
              </a:rPr>
              <a:t>Learn how to </a:t>
            </a:r>
            <a:r>
              <a:rPr lang="en-US" sz="1400" b="0" i="0" dirty="0">
                <a:solidFill>
                  <a:srgbClr val="7030A0"/>
                </a:solidFill>
                <a:effectLst/>
                <a:latin typeface="Segoe UI" panose="020B0502040204020203" pitchFamily="34" charset="0"/>
                <a:hlinkClick r:id="rId5">
                  <a:extLst>
                    <a:ext uri="{A12FA001-AC4F-418D-AE19-62706E023703}">
                      <ahyp:hlinkClr xmlns:ahyp="http://schemas.microsoft.com/office/drawing/2018/hyperlinkcolor" val="tx"/>
                    </a:ext>
                  </a:extLst>
                </a:hlinkClick>
              </a:rPr>
              <a:t>add</a:t>
            </a:r>
            <a:r>
              <a:rPr lang="en-US" sz="1400" b="0" i="0" dirty="0">
                <a:solidFill>
                  <a:srgbClr val="7030A0"/>
                </a:solidFill>
                <a:effectLst/>
                <a:latin typeface="Segoe UI" panose="020B0502040204020203" pitchFamily="34" charset="0"/>
              </a:rPr>
              <a:t>, </a:t>
            </a:r>
            <a:r>
              <a:rPr lang="en-US" sz="1400" b="0" i="0" dirty="0">
                <a:solidFill>
                  <a:srgbClr val="7030A0"/>
                </a:solidFill>
                <a:effectLst/>
                <a:latin typeface="Segoe UI" panose="020B0502040204020203" pitchFamily="34" charset="0"/>
                <a:hlinkClick r:id="rId6">
                  <a:extLst>
                    <a:ext uri="{A12FA001-AC4F-418D-AE19-62706E023703}">
                      <ahyp:hlinkClr xmlns:ahyp="http://schemas.microsoft.com/office/drawing/2018/hyperlinkcolor" val="tx"/>
                    </a:ext>
                  </a:extLst>
                </a:hlinkClick>
              </a:rPr>
              <a:t>create</a:t>
            </a:r>
            <a:r>
              <a:rPr lang="en-US" sz="1400" b="0" i="0" dirty="0">
                <a:solidFill>
                  <a:srgbClr val="7030A0"/>
                </a:solidFill>
                <a:effectLst/>
                <a:latin typeface="Segoe UI" panose="020B0502040204020203" pitchFamily="34" charset="0"/>
              </a:rPr>
              <a:t>, </a:t>
            </a:r>
            <a:r>
              <a:rPr lang="en-US" sz="1400" b="0" i="0" dirty="0">
                <a:solidFill>
                  <a:srgbClr val="1E1E1E"/>
                </a:solidFill>
                <a:effectLst/>
                <a:latin typeface="Segoe UI" panose="020B0502040204020203" pitchFamily="34" charset="0"/>
              </a:rPr>
              <a:t>and </a:t>
            </a:r>
            <a:r>
              <a:rPr lang="en-US" sz="1400" b="0" i="0" dirty="0">
                <a:solidFill>
                  <a:srgbClr val="7030A0"/>
                </a:solidFill>
                <a:effectLst/>
                <a:latin typeface="Segoe UI" panose="020B0502040204020203" pitchFamily="34" charset="0"/>
                <a:hlinkClick r:id="rId7">
                  <a:extLst>
                    <a:ext uri="{A12FA001-AC4F-418D-AE19-62706E023703}">
                      <ahyp:hlinkClr xmlns:ahyp="http://schemas.microsoft.com/office/drawing/2018/hyperlinkcolor" val="tx"/>
                    </a:ext>
                  </a:extLst>
                </a:hlinkClick>
              </a:rPr>
              <a:t>manage</a:t>
            </a:r>
            <a:r>
              <a:rPr lang="en-US" sz="1400" b="0" i="0" dirty="0">
                <a:solidFill>
                  <a:srgbClr val="1E1E1E"/>
                </a:solidFill>
                <a:effectLst/>
                <a:latin typeface="Segoe UI" panose="020B0502040204020203" pitchFamily="34" charset="0"/>
              </a:rPr>
              <a:t> plugins in Copilot Cowork and start building yours today.</a:t>
            </a:r>
            <a:endParaRPr lang="en-US" sz="1400" dirty="0"/>
          </a:p>
        </p:txBody>
      </p:sp>
      <p:sp>
        <p:nvSpPr>
          <p:cNvPr id="12" name="Rectangle: Rounded Corners 18">
            <a:extLst>
              <a:ext uri="{FF2B5EF4-FFF2-40B4-BE49-F238E27FC236}">
                <a16:creationId xmlns:a16="http://schemas.microsoft.com/office/drawing/2014/main" id="{274B28C5-C343-CAE8-26EC-B5A117A668ED}"/>
              </a:ext>
              <a:ext uri="{C183D7F6-B498-43B3-948B-1728B52AA6E4}">
                <adec:decorative xmlns:adec="http://schemas.microsoft.com/office/drawing/2017/decorative" val="1"/>
              </a:ext>
            </a:extLst>
          </p:cNvPr>
          <p:cNvSpPr>
            <a:spLocks/>
          </p:cNvSpPr>
          <p:nvPr/>
        </p:nvSpPr>
        <p:spPr bwMode="auto">
          <a:xfrm rot="5400000" flipV="1">
            <a:off x="10845954" y="-517101"/>
            <a:ext cx="373560" cy="2318533"/>
          </a:xfrm>
          <a:prstGeom prst="round2SameRect">
            <a:avLst>
              <a:gd name="adj1" fmla="val 50000"/>
              <a:gd name="adj2"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1" u="none" strike="noStrike" kern="1200" cap="none" spc="0" normalizeH="0" baseline="0" noProof="0" dirty="0">
              <a:ln>
                <a:noFill/>
              </a:ln>
              <a:solidFill>
                <a:srgbClr val="FFFFFF"/>
              </a:solidFill>
              <a:effectLst/>
              <a:uLnTx/>
              <a:uFillTx/>
              <a:latin typeface="Segoe Sans Display Semibold"/>
              <a:ea typeface="+mn-ea"/>
              <a:cs typeface="+mn-cs"/>
            </a:endParaRPr>
          </a:p>
        </p:txBody>
      </p:sp>
      <p:sp>
        <p:nvSpPr>
          <p:cNvPr id="14" name="Title 3">
            <a:extLst>
              <a:ext uri="{FF2B5EF4-FFF2-40B4-BE49-F238E27FC236}">
                <a16:creationId xmlns:a16="http://schemas.microsoft.com/office/drawing/2014/main" id="{0627BF8A-E7BC-4E1C-E839-29062433B86B}"/>
              </a:ext>
              <a:ext uri="{C183D7F6-B498-43B3-948B-1728B52AA6E4}">
                <adec:decorative xmlns:adec="http://schemas.microsoft.com/office/drawing/2017/decorative" val="1"/>
              </a:ext>
            </a:extLst>
          </p:cNvPr>
          <p:cNvSpPr txBox="1">
            <a:spLocks/>
          </p:cNvSpPr>
          <p:nvPr/>
        </p:nvSpPr>
        <p:spPr>
          <a:xfrm>
            <a:off x="10109772" y="542258"/>
            <a:ext cx="2318534" cy="169277"/>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100" i="1" spc="0" dirty="0">
                <a:solidFill>
                  <a:srgbClr val="FFFFFF"/>
                </a:solidFill>
                <a:latin typeface="Segoe Sans Display Semibold"/>
              </a:rPr>
              <a:t>May</a:t>
            </a:r>
            <a:r>
              <a:rPr kumimoji="0" lang="en-US" sz="1100" b="0" i="1" u="none" strike="noStrike" kern="1200" cap="none" spc="0" normalizeH="0" baseline="0" dirty="0">
                <a:ln w="3175">
                  <a:noFill/>
                </a:ln>
                <a:solidFill>
                  <a:srgbClr val="FFFFFF"/>
                </a:solidFill>
                <a:effectLst/>
                <a:uLnTx/>
                <a:uFillTx/>
                <a:latin typeface="Segoe Sans Display Semibold"/>
                <a:ea typeface="+mn-ea"/>
                <a:cs typeface="Segoe UI" pitchFamily="34" charset="0"/>
              </a:rPr>
              <a:t> 5</a:t>
            </a:r>
            <a:r>
              <a:rPr kumimoji="0" lang="en-US" sz="1100" b="0" i="1" u="none" strike="noStrike" kern="1200" cap="none" spc="0" normalizeH="0" baseline="30000" dirty="0">
                <a:ln w="3175">
                  <a:noFill/>
                </a:ln>
                <a:solidFill>
                  <a:srgbClr val="FFFFFF"/>
                </a:solidFill>
                <a:effectLst/>
                <a:uLnTx/>
                <a:uFillTx/>
                <a:latin typeface="Segoe Sans Display Semibold"/>
                <a:ea typeface="+mn-ea"/>
                <a:cs typeface="Segoe UI" pitchFamily="34" charset="0"/>
              </a:rPr>
              <a:t>th</a:t>
            </a:r>
            <a:r>
              <a:rPr kumimoji="0" lang="en-US" sz="1100" b="0" i="1" u="none" strike="noStrike" kern="1200" cap="none" spc="0" normalizeH="0" baseline="0" dirty="0">
                <a:ln w="3175">
                  <a:noFill/>
                </a:ln>
                <a:solidFill>
                  <a:srgbClr val="FFFFFF"/>
                </a:solidFill>
                <a:effectLst/>
                <a:uLnTx/>
                <a:uFillTx/>
                <a:latin typeface="Segoe Sans Display Semibold"/>
                <a:ea typeface="+mn-ea"/>
                <a:cs typeface="Segoe UI" pitchFamily="34" charset="0"/>
              </a:rPr>
              <a:t>, 2026 – </a:t>
            </a:r>
            <a:r>
              <a:rPr lang="en-US" sz="1100" i="1" spc="0" dirty="0">
                <a:solidFill>
                  <a:srgbClr val="FFFFFF"/>
                </a:solidFill>
                <a:latin typeface="Segoe Sans Display Semibold"/>
              </a:rPr>
              <a:t>New Capability</a:t>
            </a:r>
            <a:endParaRPr kumimoji="0" lang="en-US" sz="1100" b="0" i="1" u="none" strike="noStrike" kern="1200" cap="none" spc="0" normalizeH="0" baseline="0" noProof="0" dirty="0">
              <a:ln w="3175">
                <a:noFill/>
              </a:ln>
              <a:solidFill>
                <a:srgbClr val="FFFFFF"/>
              </a:solidFill>
              <a:effectLst/>
              <a:uLnTx/>
              <a:uFillTx/>
              <a:latin typeface="Segoe Sans Display Semibold"/>
              <a:ea typeface="+mn-ea"/>
              <a:cs typeface="Segoe UI" pitchFamily="34" charset="0"/>
            </a:endParaRPr>
          </a:p>
        </p:txBody>
      </p:sp>
    </p:spTree>
    <p:extLst>
      <p:ext uri="{BB962C8B-B14F-4D97-AF65-F5344CB8AC3E}">
        <p14:creationId xmlns:p14="http://schemas.microsoft.com/office/powerpoint/2010/main" val="3993877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7.40741E-7 L -4.16667E-7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DCE15-3284-F0F0-F71E-18B57A7289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B17A4C-D0B0-5B07-D820-1118159C1225}"/>
              </a:ext>
            </a:extLst>
          </p:cNvPr>
          <p:cNvSpPr>
            <a:spLocks noGrp="1"/>
          </p:cNvSpPr>
          <p:nvPr>
            <p:ph type="title"/>
          </p:nvPr>
        </p:nvSpPr>
        <p:spPr>
          <a:xfrm>
            <a:off x="472917" y="373499"/>
            <a:ext cx="11246165" cy="332399"/>
          </a:xfrm>
        </p:spPr>
        <p:txBody>
          <a:bodyPr/>
          <a:lstStyle/>
          <a:p>
            <a:pPr defTabSz="914400" fontAlgn="base">
              <a:lnSpc>
                <a:spcPct val="90000"/>
              </a:lnSpc>
              <a:spcAft>
                <a:spcPct val="0"/>
              </a:spcAft>
            </a:pPr>
            <a:r>
              <a:rPr lang="en-GB" sz="2400" b="1" noProof="0" dirty="0">
                <a:gradFill>
                  <a:gsLst>
                    <a:gs pos="971">
                      <a:srgbClr val="2897CE"/>
                    </a:gs>
                    <a:gs pos="100000">
                      <a:srgbClr val="8678D6"/>
                    </a:gs>
                  </a:gsLst>
                  <a:lin ang="2700000" scaled="0"/>
                </a:gradFill>
                <a:latin typeface="Segoe UI Semibold"/>
                <a:cs typeface="Segoe UI Semibold"/>
              </a:rPr>
              <a:t>Copilot’s agentic capabilities in Word, Excel, PowerPoint: </a:t>
            </a:r>
            <a:r>
              <a:rPr lang="en-GB" sz="2400" b="1" i="1" noProof="0" dirty="0">
                <a:gradFill>
                  <a:gsLst>
                    <a:gs pos="971">
                      <a:srgbClr val="2897CE"/>
                    </a:gs>
                    <a:gs pos="100000">
                      <a:srgbClr val="8678D6"/>
                    </a:gs>
                  </a:gsLst>
                  <a:lin ang="2700000" scaled="0"/>
                </a:gradFill>
                <a:latin typeface="Segoe UI Semibold"/>
                <a:cs typeface="Segoe UI Semibold"/>
              </a:rPr>
              <a:t>Generally Available</a:t>
            </a:r>
            <a:endParaRPr lang="en-US" sz="2400" b="1" i="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E19A4CD2-D850-13A9-6E39-340DF7BD391B}"/>
              </a:ext>
              <a:ext uri="{C183D7F6-B498-43B3-948B-1728B52AA6E4}">
                <adec:decorative xmlns:adec="http://schemas.microsoft.com/office/drawing/2017/decorative" val="1"/>
              </a:ext>
            </a:extLst>
          </p:cNvPr>
          <p:cNvSpPr txBox="1"/>
          <p:nvPr/>
        </p:nvSpPr>
        <p:spPr>
          <a:xfrm>
            <a:off x="4644189" y="1389740"/>
            <a:ext cx="7246275" cy="4815330"/>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B317E2D9-BA13-14BC-879D-40032B85C2A0}"/>
              </a:ext>
            </a:extLst>
          </p:cNvPr>
          <p:cNvSpPr txBox="1">
            <a:spLocks/>
          </p:cNvSpPr>
          <p:nvPr/>
        </p:nvSpPr>
        <p:spPr>
          <a:xfrm>
            <a:off x="472917" y="1047811"/>
            <a:ext cx="3748147"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delivers </a:t>
            </a:r>
            <a:r>
              <a:rPr lang="en-GB" sz="1800" b="1" u="sng" dirty="0"/>
              <a:t>in‑app </a:t>
            </a:r>
            <a:r>
              <a:rPr lang="en-GB" sz="1800" b="1" dirty="0"/>
              <a:t>creation and refinement across </a:t>
            </a:r>
            <a:r>
              <a:rPr lang="en-GB" sz="1800" b="1" i="1" dirty="0"/>
              <a:t>Word, Excel and PowerPoint grounded in Work IQ </a:t>
            </a:r>
            <a:r>
              <a:rPr lang="en-GB" sz="1800" b="1" dirty="0"/>
              <a:t>with enterprise‑grade governance.</a:t>
            </a:r>
          </a:p>
          <a:p>
            <a:pPr marL="0" indent="0" fontAlgn="t">
              <a:buNone/>
            </a:pPr>
            <a:endParaRPr lang="en-GB" sz="1800" b="1" dirty="0"/>
          </a:p>
          <a:p>
            <a:pPr fontAlgn="t"/>
            <a:r>
              <a:rPr lang="en-GB" sz="1400" b="1" dirty="0"/>
              <a:t>In‑App Execution: </a:t>
            </a:r>
            <a:r>
              <a:rPr lang="en-GB" sz="1400" dirty="0"/>
              <a:t>Copilot creates, edits, and refines content directly inside documents, spreadsheets and presentations to finish work where it lives.</a:t>
            </a:r>
          </a:p>
          <a:p>
            <a:pPr marL="0" indent="0" fontAlgn="t">
              <a:buNone/>
            </a:pPr>
            <a:endParaRPr lang="en-GB" sz="1400" b="1" dirty="0"/>
          </a:p>
          <a:p>
            <a:pPr fontAlgn="t"/>
            <a:r>
              <a:rPr lang="en-GB" sz="1400" b="1" dirty="0"/>
              <a:t>Transparent Iteration: </a:t>
            </a:r>
            <a:r>
              <a:rPr lang="en-GB" sz="1400" dirty="0"/>
              <a:t>Edits are visible, reviewable, and reversible, supporting confident iteration and co-authoring.</a:t>
            </a:r>
          </a:p>
          <a:p>
            <a:pPr fontAlgn="t"/>
            <a:endParaRPr lang="en-GB" sz="1400" b="1" dirty="0"/>
          </a:p>
          <a:p>
            <a:pPr fontAlgn="t"/>
            <a:r>
              <a:rPr lang="en-GB" sz="1400" b="1" dirty="0"/>
              <a:t>Enterprise Governance: </a:t>
            </a:r>
            <a:r>
              <a:rPr lang="en-GB" sz="1400" dirty="0"/>
              <a:t>Copilot enforces permissions, sensitivity labels, tenant controls, and compliance as new experiences roll out.</a:t>
            </a:r>
          </a:p>
        </p:txBody>
      </p:sp>
      <p:sp>
        <p:nvSpPr>
          <p:cNvPr id="19" name="TextBox 18">
            <a:extLst>
              <a:ext uri="{FF2B5EF4-FFF2-40B4-BE49-F238E27FC236}">
                <a16:creationId xmlns:a16="http://schemas.microsoft.com/office/drawing/2014/main" id="{E4B9E1B4-0AB4-C12E-5C39-2F3433D1321A}"/>
              </a:ext>
            </a:extLst>
          </p:cNvPr>
          <p:cNvSpPr txBox="1"/>
          <p:nvPr/>
        </p:nvSpPr>
        <p:spPr>
          <a:xfrm>
            <a:off x="5405823" y="1216717"/>
            <a:ext cx="5310218"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Agent mode in Word, Excel, and PowerPoint</a:t>
            </a:r>
          </a:p>
        </p:txBody>
      </p:sp>
      <p:pic>
        <p:nvPicPr>
          <p:cNvPr id="9" name="Picture 8" descr="Word, Excel, and PowerPoint app windows, overlapping left to right respectively, showing the Copilot Chat side pane with Agent mode open.">
            <a:extLst>
              <a:ext uri="{FF2B5EF4-FFF2-40B4-BE49-F238E27FC236}">
                <a16:creationId xmlns:a16="http://schemas.microsoft.com/office/drawing/2014/main" id="{7B3C1D64-195C-2A5F-05F7-55C663AF1D42}"/>
              </a:ext>
            </a:extLst>
          </p:cNvPr>
          <p:cNvPicPr>
            <a:picLocks noChangeAspect="1"/>
          </p:cNvPicPr>
          <p:nvPr/>
        </p:nvPicPr>
        <p:blipFill>
          <a:blip r:embed="rId3"/>
          <a:stretch>
            <a:fillRect/>
          </a:stretch>
        </p:blipFill>
        <p:spPr>
          <a:xfrm>
            <a:off x="5106871" y="1837361"/>
            <a:ext cx="6360468" cy="3578161"/>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E09BEDFB-F938-7C9D-3DAD-3839FEC02DBA}"/>
              </a:ext>
            </a:extLst>
          </p:cNvPr>
          <p:cNvSpPr txBox="1"/>
          <p:nvPr/>
        </p:nvSpPr>
        <p:spPr>
          <a:xfrm>
            <a:off x="5087092" y="5558091"/>
            <a:ext cx="6360468" cy="523220"/>
          </a:xfrm>
          <a:prstGeom prst="rect">
            <a:avLst/>
          </a:prstGeom>
          <a:noFill/>
        </p:spPr>
        <p:txBody>
          <a:bodyPr wrap="square">
            <a:spAutoFit/>
          </a:bodyPr>
          <a:lstStyle/>
          <a:p>
            <a:pPr algn="ct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Copilot's agentic capabilities in Word, Excel, and PowerPoint are generally available | Microsoft 365 Blog</a:t>
            </a:r>
            <a:endParaRPr lang="en-US" sz="1400" dirty="0">
              <a:solidFill>
                <a:schemeClr val="accent1">
                  <a:lumMod val="75000"/>
                </a:schemeClr>
              </a:solidFill>
            </a:endParaRPr>
          </a:p>
        </p:txBody>
      </p:sp>
    </p:spTree>
    <p:extLst>
      <p:ext uri="{BB962C8B-B14F-4D97-AF65-F5344CB8AC3E}">
        <p14:creationId xmlns:p14="http://schemas.microsoft.com/office/powerpoint/2010/main" val="746207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125E-6 4.07407E-6 L 3.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A092A-2536-4923-9A43-202D34D76E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AE568C-0420-4022-B729-0665956F57C1}"/>
              </a:ext>
            </a:extLst>
          </p:cNvPr>
          <p:cNvSpPr>
            <a:spLocks noGrp="1"/>
          </p:cNvSpPr>
          <p:nvPr>
            <p:ph type="title"/>
          </p:nvPr>
        </p:nvSpPr>
        <p:spPr>
          <a:xfrm>
            <a:off x="555319" y="459612"/>
            <a:ext cx="11193336"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Native plugins — Fabric IQ and Dynamics 365 in Cowork</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16D17B0E-5AC1-630F-1FBE-0233B0F17C15}"/>
              </a:ext>
              <a:ext uri="{C183D7F6-B498-43B3-948B-1728B52AA6E4}">
                <adec:decorative xmlns:adec="http://schemas.microsoft.com/office/drawing/2017/decorative" val="1"/>
              </a:ext>
            </a:extLst>
          </p:cNvPr>
          <p:cNvSpPr txBox="1"/>
          <p:nvPr/>
        </p:nvSpPr>
        <p:spPr>
          <a:xfrm>
            <a:off x="5260369" y="1406754"/>
            <a:ext cx="6690852" cy="423839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695DB962-BB55-3C28-924F-8C092A91A603}"/>
              </a:ext>
            </a:extLst>
          </p:cNvPr>
          <p:cNvSpPr txBox="1">
            <a:spLocks/>
          </p:cNvSpPr>
          <p:nvPr/>
        </p:nvSpPr>
        <p:spPr>
          <a:xfrm>
            <a:off x="451675" y="1201775"/>
            <a:ext cx="4466229"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Microsoft is shipping first-party Cowork plugins that ground Copilot in enterprise data and line-of-business processes, starting with Fabric IQ and Dynamics 365.</a:t>
            </a:r>
          </a:p>
          <a:p>
            <a:pPr marL="0" indent="0">
              <a:buNone/>
            </a:pPr>
            <a:endParaRPr lang="en-US" sz="1600" dirty="0"/>
          </a:p>
          <a:p>
            <a:r>
              <a:rPr lang="en-US" sz="1400" b="1" dirty="0"/>
              <a:t>Fabric IQ — starting with Power BI:</a:t>
            </a:r>
            <a:r>
              <a:rPr lang="en-US" sz="1400" dirty="0"/>
              <a:t> Cowork can reason over governed Power BI semantic models so analysts can ask multi-step questions across reports without leaving Copilot.</a:t>
            </a:r>
          </a:p>
          <a:p>
            <a:endParaRPr lang="en-US" sz="1400" dirty="0"/>
          </a:p>
          <a:p>
            <a:r>
              <a:rPr lang="en-US" sz="1400" b="1" dirty="0"/>
              <a:t>Dynamics 365 across Sales, Customer Service and ERP:</a:t>
            </a:r>
            <a:r>
              <a:rPr lang="en-US" sz="1400" dirty="0"/>
              <a:t> Cowork can read and act on D365 data to support quote-to-cash, case triage and finance scenarios.</a:t>
            </a:r>
          </a:p>
          <a:p>
            <a:endParaRPr lang="en-US" sz="1400" dirty="0"/>
          </a:p>
          <a:p>
            <a:r>
              <a:rPr lang="en-US" sz="1400" b="1" dirty="0"/>
              <a:t>Enterprise-grounded by default:</a:t>
            </a:r>
            <a:r>
              <a:rPr lang="en-US" sz="1400" dirty="0"/>
              <a:t> Native plugins respect existing identity, permissions and compliance boundaries, so users only see what they are entitled to.</a:t>
            </a:r>
          </a:p>
        </p:txBody>
      </p:sp>
      <p:sp>
        <p:nvSpPr>
          <p:cNvPr id="19" name="TextBox 18">
            <a:extLst>
              <a:ext uri="{FF2B5EF4-FFF2-40B4-BE49-F238E27FC236}">
                <a16:creationId xmlns:a16="http://schemas.microsoft.com/office/drawing/2014/main" id="{F5B19D8B-0B2A-852E-948B-6C0C8555D464}"/>
              </a:ext>
            </a:extLst>
          </p:cNvPr>
          <p:cNvSpPr txBox="1"/>
          <p:nvPr/>
        </p:nvSpPr>
        <p:spPr>
          <a:xfrm>
            <a:off x="5945298" y="1212855"/>
            <a:ext cx="5185601"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Cowork Native plugins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20260506-1645-54.3124202" descr="Video of Copilot Cowork with plugins">
            <a:hlinkClick r:id="" action="ppaction://media"/>
            <a:extLst>
              <a:ext uri="{FF2B5EF4-FFF2-40B4-BE49-F238E27FC236}">
                <a16:creationId xmlns:a16="http://schemas.microsoft.com/office/drawing/2014/main" id="{8B4B4F89-295B-9436-05DD-9BC3EBC1C9B6}"/>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6CFD2F65-3C36-4940-AD94-0FF52991AA8E}" label="noaudio" lang="" r:embed="rId5"/>
                        </p173:trackLst>
                      </p173:tracksInfo>
                    </p:ext>
                  </p14:extLst>
                </p14:media>
              </p:ext>
            </p:extLst>
          </p:nvPr>
        </p:nvPicPr>
        <p:blipFill>
          <a:blip r:embed="rId6"/>
          <a:stretch>
            <a:fillRect/>
          </a:stretch>
        </p:blipFill>
        <p:spPr>
          <a:xfrm>
            <a:off x="5930786" y="1861591"/>
            <a:ext cx="5350018" cy="3013571"/>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EAC214B-58B2-2AA7-6171-CCFAC7C344E0}"/>
              </a:ext>
            </a:extLst>
          </p:cNvPr>
          <p:cNvSpPr txBox="1"/>
          <p:nvPr/>
        </p:nvSpPr>
        <p:spPr>
          <a:xfrm>
            <a:off x="6151987" y="4996409"/>
            <a:ext cx="5185601" cy="307777"/>
          </a:xfrm>
          <a:prstGeom prst="rect">
            <a:avLst/>
          </a:prstGeom>
          <a:noFill/>
        </p:spPr>
        <p:txBody>
          <a:bodyPr wrap="square">
            <a:spAutoFit/>
          </a:bodyPr>
          <a:lstStyle/>
          <a:p>
            <a:pPr algn="ctr"/>
            <a:r>
              <a:rPr lang="en-US" sz="1400" dirty="0">
                <a:solidFill>
                  <a:srgbClr val="7030A0"/>
                </a:solidFill>
                <a:hlinkClick r:id="rId7">
                  <a:extLst>
                    <a:ext uri="{A12FA001-AC4F-418D-AE19-62706E023703}">
                      <ahyp:hlinkClr xmlns:ahyp="http://schemas.microsoft.com/office/drawing/2018/hyperlinkcolor" val="tx"/>
                    </a:ext>
                  </a:extLst>
                </a:hlinkClick>
              </a:rPr>
              <a:t>(Co)work in Progress | Microsoft Community Hub</a:t>
            </a:r>
            <a:endParaRPr lang="en-US" sz="1400" dirty="0">
              <a:solidFill>
                <a:srgbClr val="7030A0"/>
              </a:solidFill>
            </a:endParaRPr>
          </a:p>
        </p:txBody>
      </p:sp>
      <p:sp>
        <p:nvSpPr>
          <p:cNvPr id="6" name="Rectangle: Rounded Corners 18">
            <a:extLst>
              <a:ext uri="{FF2B5EF4-FFF2-40B4-BE49-F238E27FC236}">
                <a16:creationId xmlns:a16="http://schemas.microsoft.com/office/drawing/2014/main" id="{79A5FD5C-8B17-1B46-A916-1892E435C5AF}"/>
              </a:ext>
              <a:ext uri="{C183D7F6-B498-43B3-948B-1728B52AA6E4}">
                <adec:decorative xmlns:adec="http://schemas.microsoft.com/office/drawing/2017/decorative" val="1"/>
              </a:ext>
            </a:extLst>
          </p:cNvPr>
          <p:cNvSpPr>
            <a:spLocks/>
          </p:cNvSpPr>
          <p:nvPr/>
        </p:nvSpPr>
        <p:spPr bwMode="auto">
          <a:xfrm rot="5400000" flipV="1">
            <a:off x="10845954" y="-517101"/>
            <a:ext cx="373560" cy="2318533"/>
          </a:xfrm>
          <a:prstGeom prst="round2SameRect">
            <a:avLst>
              <a:gd name="adj1" fmla="val 50000"/>
              <a:gd name="adj2"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1" u="none" strike="noStrike" kern="1200" cap="none" spc="0" normalizeH="0" baseline="0" noProof="0" dirty="0">
              <a:ln>
                <a:noFill/>
              </a:ln>
              <a:solidFill>
                <a:srgbClr val="FFFFFF"/>
              </a:solidFill>
              <a:effectLst/>
              <a:uLnTx/>
              <a:uFillTx/>
              <a:latin typeface="Segoe Sans Display Semibold"/>
              <a:ea typeface="+mn-ea"/>
              <a:cs typeface="+mn-cs"/>
            </a:endParaRPr>
          </a:p>
        </p:txBody>
      </p:sp>
      <p:sp>
        <p:nvSpPr>
          <p:cNvPr id="10" name="Title 3">
            <a:extLst>
              <a:ext uri="{FF2B5EF4-FFF2-40B4-BE49-F238E27FC236}">
                <a16:creationId xmlns:a16="http://schemas.microsoft.com/office/drawing/2014/main" id="{E552F0B6-C37D-9D5B-FAE5-4BD293571EF4}"/>
              </a:ext>
              <a:ext uri="{C183D7F6-B498-43B3-948B-1728B52AA6E4}">
                <adec:decorative xmlns:adec="http://schemas.microsoft.com/office/drawing/2017/decorative" val="1"/>
              </a:ext>
            </a:extLst>
          </p:cNvPr>
          <p:cNvSpPr txBox="1">
            <a:spLocks/>
          </p:cNvSpPr>
          <p:nvPr/>
        </p:nvSpPr>
        <p:spPr>
          <a:xfrm>
            <a:off x="10109772" y="542258"/>
            <a:ext cx="2318534" cy="169277"/>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100" i="1" spc="0" dirty="0">
                <a:solidFill>
                  <a:srgbClr val="FFFFFF"/>
                </a:solidFill>
                <a:latin typeface="Segoe Sans Display Semibold"/>
              </a:rPr>
              <a:t>May</a:t>
            </a:r>
            <a:r>
              <a:rPr kumimoji="0" lang="en-US" sz="1100" b="0" i="1" u="none" strike="noStrike" kern="1200" cap="none" spc="0" normalizeH="0" baseline="0" dirty="0">
                <a:ln w="3175">
                  <a:noFill/>
                </a:ln>
                <a:solidFill>
                  <a:srgbClr val="FFFFFF"/>
                </a:solidFill>
                <a:effectLst/>
                <a:uLnTx/>
                <a:uFillTx/>
                <a:latin typeface="Segoe Sans Display Semibold"/>
                <a:ea typeface="+mn-ea"/>
                <a:cs typeface="Segoe UI" pitchFamily="34" charset="0"/>
              </a:rPr>
              <a:t> 5</a:t>
            </a:r>
            <a:r>
              <a:rPr kumimoji="0" lang="en-US" sz="1100" b="0" i="1" u="none" strike="noStrike" kern="1200" cap="none" spc="0" normalizeH="0" baseline="30000" dirty="0">
                <a:ln w="3175">
                  <a:noFill/>
                </a:ln>
                <a:solidFill>
                  <a:srgbClr val="FFFFFF"/>
                </a:solidFill>
                <a:effectLst/>
                <a:uLnTx/>
                <a:uFillTx/>
                <a:latin typeface="Segoe Sans Display Semibold"/>
                <a:ea typeface="+mn-ea"/>
                <a:cs typeface="Segoe UI" pitchFamily="34" charset="0"/>
              </a:rPr>
              <a:t>th</a:t>
            </a:r>
            <a:r>
              <a:rPr kumimoji="0" lang="en-US" sz="1100" b="0" i="1" u="none" strike="noStrike" kern="1200" cap="none" spc="0" normalizeH="0" baseline="0" dirty="0">
                <a:ln w="3175">
                  <a:noFill/>
                </a:ln>
                <a:solidFill>
                  <a:srgbClr val="FFFFFF"/>
                </a:solidFill>
                <a:effectLst/>
                <a:uLnTx/>
                <a:uFillTx/>
                <a:latin typeface="Segoe Sans Display Semibold"/>
                <a:ea typeface="+mn-ea"/>
                <a:cs typeface="Segoe UI" pitchFamily="34" charset="0"/>
              </a:rPr>
              <a:t>, 2026 – </a:t>
            </a:r>
            <a:r>
              <a:rPr lang="en-US" sz="1100" i="1" spc="0" dirty="0">
                <a:solidFill>
                  <a:srgbClr val="FFFFFF"/>
                </a:solidFill>
                <a:latin typeface="Segoe Sans Display Semibold"/>
              </a:rPr>
              <a:t>New Capability</a:t>
            </a:r>
            <a:endParaRPr kumimoji="0" lang="en-US" sz="1100" b="0" i="1" u="none" strike="noStrike" kern="1200" cap="none" spc="0" normalizeH="0" baseline="0" noProof="0" dirty="0">
              <a:ln w="3175">
                <a:noFill/>
              </a:ln>
              <a:solidFill>
                <a:srgbClr val="FFFFFF"/>
              </a:solidFill>
              <a:effectLst/>
              <a:uLnTx/>
              <a:uFillTx/>
              <a:latin typeface="Segoe Sans Display Semibold"/>
              <a:ea typeface="+mn-ea"/>
              <a:cs typeface="Segoe UI" pitchFamily="34" charset="0"/>
            </a:endParaRPr>
          </a:p>
        </p:txBody>
      </p:sp>
    </p:spTree>
    <p:extLst>
      <p:ext uri="{BB962C8B-B14F-4D97-AF65-F5344CB8AC3E}">
        <p14:creationId xmlns:p14="http://schemas.microsoft.com/office/powerpoint/2010/main" val="2266183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7.40741E-7 L -4.16667E-7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22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bldLst>
      <p:bldP spid="18" grpId="0" animBg="1"/>
      <p:bldP spid="18"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8E4F8-34DD-C86D-6D1F-DD8CF3BBFA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B24CAB-854A-3A06-AD12-2EB19B700A6C}"/>
              </a:ext>
            </a:extLst>
          </p:cNvPr>
          <p:cNvSpPr>
            <a:spLocks noGrp="1"/>
          </p:cNvSpPr>
          <p:nvPr>
            <p:ph type="title"/>
          </p:nvPr>
        </p:nvSpPr>
        <p:spPr>
          <a:xfrm>
            <a:off x="555319" y="459612"/>
            <a:ext cx="11193336"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Cowork partner plugins — an expanding ecosystem</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DB2A7B16-25C1-1CFD-2B92-41EBDBEA3AA5}"/>
              </a:ext>
              <a:ext uri="{C183D7F6-B498-43B3-948B-1728B52AA6E4}">
                <adec:decorative xmlns:adec="http://schemas.microsoft.com/office/drawing/2017/decorative" val="1"/>
              </a:ext>
            </a:extLst>
          </p:cNvPr>
          <p:cNvSpPr txBox="1"/>
          <p:nvPr/>
        </p:nvSpPr>
        <p:spPr>
          <a:xfrm>
            <a:off x="5260369" y="1406754"/>
            <a:ext cx="6690852" cy="423839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42522365-1378-D12C-69B9-D06D970C1264}"/>
              </a:ext>
            </a:extLst>
          </p:cNvPr>
          <p:cNvSpPr txBox="1">
            <a:spLocks/>
          </p:cNvSpPr>
          <p:nvPr/>
        </p:nvSpPr>
        <p:spPr>
          <a:xfrm>
            <a:off x="451675" y="1201775"/>
            <a:ext cx="4466229"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A first wave of partner-built Cowork plugins is arriving alongside Microsoft's own, with a broader set of ISVs lined up to follow.</a:t>
            </a:r>
          </a:p>
          <a:p>
            <a:pPr marL="0" indent="0">
              <a:buNone/>
            </a:pPr>
            <a:endParaRPr lang="en-US" sz="1600" dirty="0"/>
          </a:p>
          <a:p>
            <a:r>
              <a:rPr lang="en-US" sz="1600" b="1" dirty="0"/>
              <a:t>First wave coming soon:</a:t>
            </a:r>
            <a:r>
              <a:rPr lang="en-US" sz="1600" dirty="0"/>
              <a:t> LSEG, Miro, monday.com and S&amp;P Global Commodity Insights (Energy) are bringing Cowork plugins to market.</a:t>
            </a:r>
          </a:p>
          <a:p>
            <a:endParaRPr lang="en-US" sz="1600" dirty="0"/>
          </a:p>
          <a:p>
            <a:r>
              <a:rPr lang="en-US" sz="1600" b="1" dirty="0"/>
              <a:t>Next wave in development:</a:t>
            </a:r>
            <a:r>
              <a:rPr lang="en-US" sz="1600" dirty="0"/>
              <a:t> Adobe, Atlassian, Box, Enosix, Harvey.AI, Money Forward, Morningstar and Swoop by Prezi are building on the Cowork model.</a:t>
            </a:r>
          </a:p>
          <a:p>
            <a:endParaRPr lang="en-US" sz="1600" dirty="0"/>
          </a:p>
          <a:p>
            <a:r>
              <a:rPr lang="en-US" sz="1600" b="1" dirty="0"/>
              <a:t>Same enterprise guardrails:</a:t>
            </a:r>
            <a:r>
              <a:rPr lang="en-US" sz="1600" dirty="0"/>
              <a:t> Partner plugins inherit Microsoft 365 identity, governance and audit, so IT keeps control as the ecosystem grows.</a:t>
            </a:r>
          </a:p>
        </p:txBody>
      </p:sp>
      <p:sp>
        <p:nvSpPr>
          <p:cNvPr id="19" name="TextBox 18">
            <a:extLst>
              <a:ext uri="{FF2B5EF4-FFF2-40B4-BE49-F238E27FC236}">
                <a16:creationId xmlns:a16="http://schemas.microsoft.com/office/drawing/2014/main" id="{73E2E401-360C-16D1-0ACC-3D8DAADDF0E3}"/>
              </a:ext>
            </a:extLst>
          </p:cNvPr>
          <p:cNvSpPr txBox="1"/>
          <p:nvPr/>
        </p:nvSpPr>
        <p:spPr>
          <a:xfrm>
            <a:off x="5945298" y="1212855"/>
            <a:ext cx="5185601"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Cowork partner plugins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9" name="TextBox 8">
            <a:extLst>
              <a:ext uri="{FF2B5EF4-FFF2-40B4-BE49-F238E27FC236}">
                <a16:creationId xmlns:a16="http://schemas.microsoft.com/office/drawing/2014/main" id="{E1335510-2E2D-D42F-17DA-90E7914CE676}"/>
              </a:ext>
            </a:extLst>
          </p:cNvPr>
          <p:cNvSpPr txBox="1"/>
          <p:nvPr/>
        </p:nvSpPr>
        <p:spPr>
          <a:xfrm>
            <a:off x="6096273" y="5181571"/>
            <a:ext cx="5185601" cy="307777"/>
          </a:xfrm>
          <a:prstGeom prst="rect">
            <a:avLst/>
          </a:prstGeom>
          <a:noFill/>
        </p:spPr>
        <p:txBody>
          <a:bodyPr wrap="square">
            <a:spAutoFit/>
          </a:bodyPr>
          <a:lstStyle/>
          <a:p>
            <a:pPr algn="ctr"/>
            <a:r>
              <a:rPr lang="en-US" sz="1400" dirty="0">
                <a:solidFill>
                  <a:srgbClr val="7030A0"/>
                </a:solidFill>
                <a:hlinkClick r:id="rId3">
                  <a:extLst>
                    <a:ext uri="{A12FA001-AC4F-418D-AE19-62706E023703}">
                      <ahyp:hlinkClr xmlns:ahyp="http://schemas.microsoft.com/office/drawing/2018/hyperlinkcolor" val="tx"/>
                    </a:ext>
                  </a:extLst>
                </a:hlinkClick>
              </a:rPr>
              <a:t>(Co)work in Progress | Microsoft Community Hub</a:t>
            </a:r>
            <a:endParaRPr lang="en-US" sz="1400" dirty="0">
              <a:solidFill>
                <a:srgbClr val="7030A0"/>
              </a:solidFill>
            </a:endParaRPr>
          </a:p>
        </p:txBody>
      </p:sp>
      <p:pic>
        <p:nvPicPr>
          <p:cNvPr id="5" name="Picture 4">
            <a:extLst>
              <a:ext uri="{FF2B5EF4-FFF2-40B4-BE49-F238E27FC236}">
                <a16:creationId xmlns:a16="http://schemas.microsoft.com/office/drawing/2014/main" id="{63E10648-163D-F396-E9BF-588540ED7F0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66219" y="1794552"/>
            <a:ext cx="5743758" cy="3231223"/>
          </a:xfrm>
          <a:prstGeom prst="rect">
            <a:avLst/>
          </a:prstGeom>
        </p:spPr>
      </p:pic>
      <p:sp>
        <p:nvSpPr>
          <p:cNvPr id="7" name="Rectangle: Rounded Corners 18">
            <a:extLst>
              <a:ext uri="{FF2B5EF4-FFF2-40B4-BE49-F238E27FC236}">
                <a16:creationId xmlns:a16="http://schemas.microsoft.com/office/drawing/2014/main" id="{D250C869-6D44-737B-22B3-F96CD646ABFD}"/>
              </a:ext>
              <a:ext uri="{C183D7F6-B498-43B3-948B-1728B52AA6E4}">
                <adec:decorative xmlns:adec="http://schemas.microsoft.com/office/drawing/2017/decorative" val="1"/>
              </a:ext>
            </a:extLst>
          </p:cNvPr>
          <p:cNvSpPr>
            <a:spLocks/>
          </p:cNvSpPr>
          <p:nvPr/>
        </p:nvSpPr>
        <p:spPr bwMode="auto">
          <a:xfrm rot="5400000" flipV="1">
            <a:off x="10845954" y="-517101"/>
            <a:ext cx="373560" cy="2318533"/>
          </a:xfrm>
          <a:prstGeom prst="round2SameRect">
            <a:avLst>
              <a:gd name="adj1" fmla="val 50000"/>
              <a:gd name="adj2"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1" u="none" strike="noStrike" kern="1200" cap="none" spc="0" normalizeH="0" baseline="0" noProof="0" dirty="0">
              <a:ln>
                <a:noFill/>
              </a:ln>
              <a:solidFill>
                <a:srgbClr val="FFFFFF"/>
              </a:solidFill>
              <a:effectLst/>
              <a:uLnTx/>
              <a:uFillTx/>
              <a:latin typeface="Segoe Sans Display Semibold"/>
              <a:ea typeface="+mn-ea"/>
              <a:cs typeface="+mn-cs"/>
            </a:endParaRPr>
          </a:p>
        </p:txBody>
      </p:sp>
      <p:sp>
        <p:nvSpPr>
          <p:cNvPr id="10" name="Title 3">
            <a:extLst>
              <a:ext uri="{FF2B5EF4-FFF2-40B4-BE49-F238E27FC236}">
                <a16:creationId xmlns:a16="http://schemas.microsoft.com/office/drawing/2014/main" id="{C92C8F11-E5BD-C1AB-9111-C721574B2F9F}"/>
              </a:ext>
              <a:ext uri="{C183D7F6-B498-43B3-948B-1728B52AA6E4}">
                <adec:decorative xmlns:adec="http://schemas.microsoft.com/office/drawing/2017/decorative" val="1"/>
              </a:ext>
            </a:extLst>
          </p:cNvPr>
          <p:cNvSpPr txBox="1">
            <a:spLocks/>
          </p:cNvSpPr>
          <p:nvPr/>
        </p:nvSpPr>
        <p:spPr>
          <a:xfrm>
            <a:off x="10109772" y="542258"/>
            <a:ext cx="2318534" cy="169277"/>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100" i="1" spc="0" dirty="0">
                <a:solidFill>
                  <a:srgbClr val="FFFFFF"/>
                </a:solidFill>
                <a:latin typeface="Segoe Sans Display Semibold"/>
              </a:rPr>
              <a:t>May</a:t>
            </a:r>
            <a:r>
              <a:rPr kumimoji="0" lang="en-US" sz="1100" b="0" i="1" u="none" strike="noStrike" kern="1200" cap="none" spc="0" normalizeH="0" baseline="0" dirty="0">
                <a:ln w="3175">
                  <a:noFill/>
                </a:ln>
                <a:solidFill>
                  <a:srgbClr val="FFFFFF"/>
                </a:solidFill>
                <a:effectLst/>
                <a:uLnTx/>
                <a:uFillTx/>
                <a:latin typeface="Segoe Sans Display Semibold"/>
                <a:ea typeface="+mn-ea"/>
                <a:cs typeface="Segoe UI" pitchFamily="34" charset="0"/>
              </a:rPr>
              <a:t> 5</a:t>
            </a:r>
            <a:r>
              <a:rPr kumimoji="0" lang="en-US" sz="1100" b="0" i="1" u="none" strike="noStrike" kern="1200" cap="none" spc="0" normalizeH="0" baseline="30000" dirty="0">
                <a:ln w="3175">
                  <a:noFill/>
                </a:ln>
                <a:solidFill>
                  <a:srgbClr val="FFFFFF"/>
                </a:solidFill>
                <a:effectLst/>
                <a:uLnTx/>
                <a:uFillTx/>
                <a:latin typeface="Segoe Sans Display Semibold"/>
                <a:ea typeface="+mn-ea"/>
                <a:cs typeface="Segoe UI" pitchFamily="34" charset="0"/>
              </a:rPr>
              <a:t>th</a:t>
            </a:r>
            <a:r>
              <a:rPr kumimoji="0" lang="en-US" sz="1100" b="0" i="1" u="none" strike="noStrike" kern="1200" cap="none" spc="0" normalizeH="0" baseline="0" dirty="0">
                <a:ln w="3175">
                  <a:noFill/>
                </a:ln>
                <a:solidFill>
                  <a:srgbClr val="FFFFFF"/>
                </a:solidFill>
                <a:effectLst/>
                <a:uLnTx/>
                <a:uFillTx/>
                <a:latin typeface="Segoe Sans Display Semibold"/>
                <a:ea typeface="+mn-ea"/>
                <a:cs typeface="Segoe UI" pitchFamily="34" charset="0"/>
              </a:rPr>
              <a:t>, 2026 – </a:t>
            </a:r>
            <a:r>
              <a:rPr lang="en-US" sz="1100" i="1" spc="0" dirty="0">
                <a:solidFill>
                  <a:srgbClr val="FFFFFF"/>
                </a:solidFill>
                <a:latin typeface="Segoe Sans Display Semibold"/>
              </a:rPr>
              <a:t>New Capability</a:t>
            </a:r>
            <a:endParaRPr kumimoji="0" lang="en-US" sz="1100" b="0" i="1" u="none" strike="noStrike" kern="1200" cap="none" spc="0" normalizeH="0" baseline="0" noProof="0" dirty="0">
              <a:ln w="3175">
                <a:noFill/>
              </a:ln>
              <a:solidFill>
                <a:srgbClr val="FFFFFF"/>
              </a:solidFill>
              <a:effectLst/>
              <a:uLnTx/>
              <a:uFillTx/>
              <a:latin typeface="Segoe Sans Display Semibold"/>
              <a:ea typeface="+mn-ea"/>
              <a:cs typeface="Segoe UI" pitchFamily="34" charset="0"/>
            </a:endParaRPr>
          </a:p>
        </p:txBody>
      </p:sp>
    </p:spTree>
    <p:extLst>
      <p:ext uri="{BB962C8B-B14F-4D97-AF65-F5344CB8AC3E}">
        <p14:creationId xmlns:p14="http://schemas.microsoft.com/office/powerpoint/2010/main" val="752160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7.40741E-7 L -4.16667E-7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DCA88-E748-23F4-EDC4-2EE071D9F8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6BFC9-0AA7-DA3C-B9F0-5F074DAB7236}"/>
              </a:ext>
            </a:extLst>
          </p:cNvPr>
          <p:cNvSpPr>
            <a:spLocks noGrp="1"/>
          </p:cNvSpPr>
          <p:nvPr>
            <p:ph type="title"/>
          </p:nvPr>
        </p:nvSpPr>
        <p:spPr>
          <a:xfrm>
            <a:off x="555319" y="459612"/>
            <a:ext cx="11193336"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Cowork on mobile and inside Agent 365</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FD0A42CF-8C12-A621-C32C-1A95D5E7256C}"/>
              </a:ext>
              <a:ext uri="{C183D7F6-B498-43B3-948B-1728B52AA6E4}">
                <adec:decorative xmlns:adec="http://schemas.microsoft.com/office/drawing/2017/decorative" val="1"/>
              </a:ext>
            </a:extLst>
          </p:cNvPr>
          <p:cNvSpPr txBox="1"/>
          <p:nvPr/>
        </p:nvSpPr>
        <p:spPr>
          <a:xfrm>
            <a:off x="5260369" y="1406754"/>
            <a:ext cx="6690852" cy="423839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86C5EEF2-CB58-4C62-C266-A7CEC409A6A1}"/>
              </a:ext>
            </a:extLst>
          </p:cNvPr>
          <p:cNvSpPr txBox="1">
            <a:spLocks/>
          </p:cNvSpPr>
          <p:nvPr/>
        </p:nvSpPr>
        <p:spPr>
          <a:xfrm>
            <a:off x="451675" y="1201775"/>
            <a:ext cx="4490195"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Cowork is available on iOS and Android in the Microsoft 365 Copilot app, and integrates with Agent 365 for unified observability, security and governance of agent activity.</a:t>
            </a:r>
          </a:p>
          <a:p>
            <a:pPr marL="0" indent="0">
              <a:buNone/>
            </a:pPr>
            <a:endParaRPr lang="en-US" sz="1600" dirty="0"/>
          </a:p>
          <a:p>
            <a:r>
              <a:rPr lang="en-US" sz="1400" b="1" dirty="0"/>
              <a:t>Mobile parity:</a:t>
            </a:r>
            <a:r>
              <a:rPr lang="en-US" sz="1400" dirty="0"/>
              <a:t> Cowork is in the Microsoft 365 Copilot mobile app on iOS and Android with the same Frontier eligibility as desktop.</a:t>
            </a:r>
          </a:p>
          <a:p>
            <a:endParaRPr lang="en-US" sz="1400" dirty="0"/>
          </a:p>
          <a:p>
            <a:r>
              <a:rPr lang="en-US" sz="1400" b="1" dirty="0"/>
              <a:t>Continuous context:</a:t>
            </a:r>
            <a:r>
              <a:rPr lang="en-US" sz="1400" dirty="0"/>
              <a:t> Cowork sessions sync across devices so users can monitor or steer long-running work from wherever they are.</a:t>
            </a:r>
          </a:p>
          <a:p>
            <a:endParaRPr lang="en-US" sz="1400" dirty="0"/>
          </a:p>
          <a:p>
            <a:r>
              <a:rPr lang="en-US" sz="1400" b="1" dirty="0"/>
              <a:t>Agent 365 integration:</a:t>
            </a:r>
            <a:r>
              <a:rPr lang="en-US" sz="1400" dirty="0"/>
              <a:t> Cowork plugs into Agent 365 — Microsoft's distributed control plane for agents — giving IT a single place to observe, secure and govern agent behavior (aka.ms/agent365docs).</a:t>
            </a:r>
          </a:p>
        </p:txBody>
      </p:sp>
      <p:sp>
        <p:nvSpPr>
          <p:cNvPr id="19" name="TextBox 18">
            <a:extLst>
              <a:ext uri="{FF2B5EF4-FFF2-40B4-BE49-F238E27FC236}">
                <a16:creationId xmlns:a16="http://schemas.microsoft.com/office/drawing/2014/main" id="{78CE135C-BFA6-A9DF-C9BB-AB0E0529B772}"/>
              </a:ext>
            </a:extLst>
          </p:cNvPr>
          <p:cNvSpPr txBox="1"/>
          <p:nvPr/>
        </p:nvSpPr>
        <p:spPr>
          <a:xfrm>
            <a:off x="5945298" y="1212855"/>
            <a:ext cx="5185601"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Copilot Cowork on mobile</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7" name="20260506-1651-41.6999605" descr="Video of Copilot Cowork on mobile">
            <a:hlinkClick r:id="" action="ppaction://media"/>
            <a:extLst>
              <a:ext uri="{FF2B5EF4-FFF2-40B4-BE49-F238E27FC236}">
                <a16:creationId xmlns:a16="http://schemas.microsoft.com/office/drawing/2014/main" id="{8D12EC7C-5D30-19AA-0F51-A4D879B6CBA0}"/>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C40FF84B-CA6C-4DEC-AE36-37353B236467}" label="noaudio" lang="" r:embed="rId5"/>
                        </p173:trackLst>
                      </p173:tracksInfo>
                    </p:ext>
                  </p14:extLst>
                </p14:media>
              </p:ext>
            </p:extLst>
          </p:nvPr>
        </p:nvPicPr>
        <p:blipFill>
          <a:blip r:embed="rId6"/>
          <a:stretch>
            <a:fillRect/>
          </a:stretch>
        </p:blipFill>
        <p:spPr>
          <a:xfrm>
            <a:off x="6271207" y="1830577"/>
            <a:ext cx="4835732" cy="2733532"/>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ED9B23B6-F80F-A0EE-68F7-F09567B543DD}"/>
              </a:ext>
            </a:extLst>
          </p:cNvPr>
          <p:cNvSpPr txBox="1"/>
          <p:nvPr/>
        </p:nvSpPr>
        <p:spPr>
          <a:xfrm>
            <a:off x="5388500" y="4719906"/>
            <a:ext cx="6601146" cy="461665"/>
          </a:xfrm>
          <a:prstGeom prst="rect">
            <a:avLst/>
          </a:prstGeom>
          <a:noFill/>
        </p:spPr>
        <p:txBody>
          <a:bodyPr wrap="square">
            <a:spAutoFit/>
          </a:bodyPr>
          <a:lstStyle/>
          <a:p>
            <a:pPr algn="ctr"/>
            <a:r>
              <a:rPr lang="en-US" sz="1200" b="0" i="0" dirty="0">
                <a:solidFill>
                  <a:srgbClr val="7030A0"/>
                </a:solidFill>
                <a:effectLst/>
                <a:latin typeface="Segoe UI" panose="020B0502040204020203" pitchFamily="34" charset="0"/>
              </a:rPr>
              <a:t> </a:t>
            </a:r>
            <a:r>
              <a:rPr lang="en-US" sz="1200" b="0" i="0" dirty="0">
                <a:solidFill>
                  <a:srgbClr val="7030A0"/>
                </a:solidFill>
                <a:effectLst/>
                <a:latin typeface="Segoe UI" panose="020B0502040204020203" pitchFamily="34" charset="0"/>
                <a:hlinkClick r:id="rId7">
                  <a:extLst>
                    <a:ext uri="{A12FA001-AC4F-418D-AE19-62706E023703}">
                      <ahyp:hlinkClr xmlns:ahyp="http://schemas.microsoft.com/office/drawing/2018/hyperlinkcolor" val="tx"/>
                    </a:ext>
                  </a:extLst>
                </a:hlinkClick>
              </a:rPr>
              <a:t>Cowork is rolling out now for eligible Frontier users on mobile iOS and Android in the Microsoft 365 Copilot app.</a:t>
            </a:r>
            <a:endParaRPr lang="en-US" sz="1200" dirty="0">
              <a:solidFill>
                <a:srgbClr val="7030A0"/>
              </a:solidFill>
            </a:endParaRPr>
          </a:p>
        </p:txBody>
      </p:sp>
      <p:sp>
        <p:nvSpPr>
          <p:cNvPr id="9" name="TextBox 8">
            <a:extLst>
              <a:ext uri="{FF2B5EF4-FFF2-40B4-BE49-F238E27FC236}">
                <a16:creationId xmlns:a16="http://schemas.microsoft.com/office/drawing/2014/main" id="{7F8FF542-5B1D-9214-3012-786FA540659B}"/>
              </a:ext>
            </a:extLst>
          </p:cNvPr>
          <p:cNvSpPr txBox="1"/>
          <p:nvPr/>
        </p:nvSpPr>
        <p:spPr>
          <a:xfrm>
            <a:off x="6096273" y="5181571"/>
            <a:ext cx="5185601" cy="307777"/>
          </a:xfrm>
          <a:prstGeom prst="rect">
            <a:avLst/>
          </a:prstGeom>
          <a:noFill/>
        </p:spPr>
        <p:txBody>
          <a:bodyPr wrap="square">
            <a:spAutoFit/>
          </a:bodyPr>
          <a:lstStyle/>
          <a:p>
            <a:pPr algn="ctr"/>
            <a:r>
              <a:rPr lang="en-US" sz="1400" dirty="0">
                <a:solidFill>
                  <a:srgbClr val="7030A0"/>
                </a:solidFill>
                <a:hlinkClick r:id="rId8">
                  <a:extLst>
                    <a:ext uri="{A12FA001-AC4F-418D-AE19-62706E023703}">
                      <ahyp:hlinkClr xmlns:ahyp="http://schemas.microsoft.com/office/drawing/2018/hyperlinkcolor" val="tx"/>
                    </a:ext>
                  </a:extLst>
                </a:hlinkClick>
              </a:rPr>
              <a:t>(Co)work in Progress | Microsoft Community Hub</a:t>
            </a:r>
            <a:endParaRPr lang="en-US" sz="1400" dirty="0">
              <a:solidFill>
                <a:srgbClr val="7030A0"/>
              </a:solidFill>
            </a:endParaRPr>
          </a:p>
        </p:txBody>
      </p:sp>
      <p:sp>
        <p:nvSpPr>
          <p:cNvPr id="10" name="Rectangle: Rounded Corners 18">
            <a:extLst>
              <a:ext uri="{FF2B5EF4-FFF2-40B4-BE49-F238E27FC236}">
                <a16:creationId xmlns:a16="http://schemas.microsoft.com/office/drawing/2014/main" id="{A0D86E6A-F7CB-4B19-B856-198F82CB662A}"/>
              </a:ext>
              <a:ext uri="{C183D7F6-B498-43B3-948B-1728B52AA6E4}">
                <adec:decorative xmlns:adec="http://schemas.microsoft.com/office/drawing/2017/decorative" val="1"/>
              </a:ext>
            </a:extLst>
          </p:cNvPr>
          <p:cNvSpPr>
            <a:spLocks/>
          </p:cNvSpPr>
          <p:nvPr/>
        </p:nvSpPr>
        <p:spPr bwMode="auto">
          <a:xfrm rot="5400000" flipV="1">
            <a:off x="10845954" y="-517101"/>
            <a:ext cx="373560" cy="2318533"/>
          </a:xfrm>
          <a:prstGeom prst="round2SameRect">
            <a:avLst>
              <a:gd name="adj1" fmla="val 50000"/>
              <a:gd name="adj2" fmla="val 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1" u="none" strike="noStrike" kern="1200" cap="none" spc="0" normalizeH="0" baseline="0" noProof="0" dirty="0">
              <a:ln>
                <a:noFill/>
              </a:ln>
              <a:solidFill>
                <a:srgbClr val="FFFFFF"/>
              </a:solidFill>
              <a:effectLst/>
              <a:uLnTx/>
              <a:uFillTx/>
              <a:latin typeface="Segoe Sans Display Semibold"/>
              <a:ea typeface="+mn-ea"/>
              <a:cs typeface="+mn-cs"/>
            </a:endParaRPr>
          </a:p>
        </p:txBody>
      </p:sp>
      <p:sp>
        <p:nvSpPr>
          <p:cNvPr id="12" name="Title 3">
            <a:extLst>
              <a:ext uri="{FF2B5EF4-FFF2-40B4-BE49-F238E27FC236}">
                <a16:creationId xmlns:a16="http://schemas.microsoft.com/office/drawing/2014/main" id="{EDA20A57-4A72-1DC1-E5DC-C096699A5FA0}"/>
              </a:ext>
              <a:ext uri="{C183D7F6-B498-43B3-948B-1728B52AA6E4}">
                <adec:decorative xmlns:adec="http://schemas.microsoft.com/office/drawing/2017/decorative" val="1"/>
              </a:ext>
            </a:extLst>
          </p:cNvPr>
          <p:cNvSpPr txBox="1">
            <a:spLocks/>
          </p:cNvSpPr>
          <p:nvPr/>
        </p:nvSpPr>
        <p:spPr>
          <a:xfrm>
            <a:off x="10109772" y="542258"/>
            <a:ext cx="2318534" cy="169277"/>
          </a:xfrm>
          <a:prstGeom prst="rect">
            <a:avLst/>
          </a:prstGeom>
        </p:spPr>
        <p:txBody>
          <a:bodyPr vert="horz" wrap="square" lIns="0" tIns="0" rIns="0" bIns="0" rtlCol="0" anchor="t">
            <a:spAutoFit/>
          </a:bodyPr>
          <a:lstStyle>
            <a:defPPr>
              <a:defRPr lang="en-US"/>
            </a:defPPr>
            <a:lvl1pPr marR="0" lvl="0" indent="0" algn="ctr" defTabSz="932742" fontAlgn="auto">
              <a:lnSpc>
                <a:spcPct val="100000"/>
              </a:lnSpc>
              <a:spcBef>
                <a:spcPct val="0"/>
              </a:spcBef>
              <a:spcAft>
                <a:spcPts val="0"/>
              </a:spcAft>
              <a:buClrTx/>
              <a:buSzTx/>
              <a:buFontTx/>
              <a:buNone/>
              <a:tabLst/>
              <a:defRPr kumimoji="0" sz="1000" b="0" i="0" u="none" strike="noStrike" cap="none" spc="300" normalizeH="0" baseline="0">
                <a:ln w="3175">
                  <a:noFill/>
                </a:ln>
                <a:solidFill>
                  <a:schemeClr val="bg1"/>
                </a:solidFill>
                <a:effectLst/>
                <a:uLnTx/>
                <a:uFillTx/>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100" i="1" spc="0" dirty="0">
                <a:solidFill>
                  <a:srgbClr val="FFFFFF"/>
                </a:solidFill>
                <a:latin typeface="Segoe Sans Display Semibold"/>
              </a:rPr>
              <a:t>May</a:t>
            </a:r>
            <a:r>
              <a:rPr kumimoji="0" lang="en-US" sz="1100" b="0" i="1" u="none" strike="noStrike" kern="1200" cap="none" spc="0" normalizeH="0" baseline="0" dirty="0">
                <a:ln w="3175">
                  <a:noFill/>
                </a:ln>
                <a:solidFill>
                  <a:srgbClr val="FFFFFF"/>
                </a:solidFill>
                <a:effectLst/>
                <a:uLnTx/>
                <a:uFillTx/>
                <a:latin typeface="Segoe Sans Display Semibold"/>
                <a:ea typeface="+mn-ea"/>
                <a:cs typeface="Segoe UI" pitchFamily="34" charset="0"/>
              </a:rPr>
              <a:t> 5</a:t>
            </a:r>
            <a:r>
              <a:rPr kumimoji="0" lang="en-US" sz="1100" b="0" i="1" u="none" strike="noStrike" kern="1200" cap="none" spc="0" normalizeH="0" baseline="30000" dirty="0">
                <a:ln w="3175">
                  <a:noFill/>
                </a:ln>
                <a:solidFill>
                  <a:srgbClr val="FFFFFF"/>
                </a:solidFill>
                <a:effectLst/>
                <a:uLnTx/>
                <a:uFillTx/>
                <a:latin typeface="Segoe Sans Display Semibold"/>
                <a:ea typeface="+mn-ea"/>
                <a:cs typeface="Segoe UI" pitchFamily="34" charset="0"/>
              </a:rPr>
              <a:t>th</a:t>
            </a:r>
            <a:r>
              <a:rPr kumimoji="0" lang="en-US" sz="1100" b="0" i="1" u="none" strike="noStrike" kern="1200" cap="none" spc="0" normalizeH="0" baseline="0" dirty="0">
                <a:ln w="3175">
                  <a:noFill/>
                </a:ln>
                <a:solidFill>
                  <a:srgbClr val="FFFFFF"/>
                </a:solidFill>
                <a:effectLst/>
                <a:uLnTx/>
                <a:uFillTx/>
                <a:latin typeface="Segoe Sans Display Semibold"/>
                <a:ea typeface="+mn-ea"/>
                <a:cs typeface="Segoe UI" pitchFamily="34" charset="0"/>
              </a:rPr>
              <a:t>, 2026 – </a:t>
            </a:r>
            <a:r>
              <a:rPr lang="en-US" sz="1100" i="1" spc="0" dirty="0">
                <a:solidFill>
                  <a:srgbClr val="FFFFFF"/>
                </a:solidFill>
                <a:latin typeface="Segoe Sans Display Semibold"/>
              </a:rPr>
              <a:t>New Capability</a:t>
            </a:r>
            <a:endParaRPr kumimoji="0" lang="en-US" sz="1100" b="0" i="1" u="none" strike="noStrike" kern="1200" cap="none" spc="0" normalizeH="0" baseline="0" noProof="0" dirty="0">
              <a:ln w="3175">
                <a:noFill/>
              </a:ln>
              <a:solidFill>
                <a:srgbClr val="FFFFFF"/>
              </a:solidFill>
              <a:effectLst/>
              <a:uLnTx/>
              <a:uFillTx/>
              <a:latin typeface="Segoe Sans Display Semibold"/>
              <a:ea typeface="+mn-ea"/>
              <a:cs typeface="Segoe UI" pitchFamily="34" charset="0"/>
            </a:endParaRPr>
          </a:p>
        </p:txBody>
      </p:sp>
    </p:spTree>
    <p:extLst>
      <p:ext uri="{BB962C8B-B14F-4D97-AF65-F5344CB8AC3E}">
        <p14:creationId xmlns:p14="http://schemas.microsoft.com/office/powerpoint/2010/main" val="2449871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7.40741E-7 L -4.16667E-7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15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7"/>
                </p:tgtEl>
              </p:cMediaNode>
            </p:vide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childTnLst>
        </p:cTn>
      </p:par>
    </p:tnLst>
    <p:bldLst>
      <p:bldP spid="18" grpId="0" animBg="1"/>
      <p:bldP spid="18"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340C2-2DD4-95F3-5550-99EFF4D7A39D}"/>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F2DC8435-D16F-514F-2773-40B23EC18901}"/>
              </a:ext>
            </a:extLst>
          </p:cNvPr>
          <p:cNvSpPr txBox="1">
            <a:spLocks noGrp="1"/>
          </p:cNvSpPr>
          <p:nvPr>
            <p:ph type="title"/>
          </p:nvPr>
        </p:nvSpPr>
        <p:spPr>
          <a:xfrm>
            <a:off x="1524000" y="2070593"/>
            <a:ext cx="9144000" cy="1661993"/>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t>Microsoft 365 Copilot </a:t>
            </a:r>
            <a:r>
              <a:rPr lang="en-US" sz="6000" i="1" noProof="0" dirty="0">
                <a:gradFill>
                  <a:gsLst>
                    <a:gs pos="971">
                      <a:srgbClr val="2897CE"/>
                    </a:gs>
                    <a:gs pos="100000">
                      <a:srgbClr val="8678D6"/>
                    </a:gs>
                  </a:gsLst>
                  <a:lin ang="2700000" scaled="0"/>
                </a:gradFill>
                <a:cs typeface="Segoe UI Semibold"/>
              </a:rPr>
              <a:t>release notes</a:t>
            </a:r>
          </a:p>
        </p:txBody>
      </p:sp>
      <p:sp>
        <p:nvSpPr>
          <p:cNvPr id="3" name="TextBox 2">
            <a:extLst>
              <a:ext uri="{FF2B5EF4-FFF2-40B4-BE49-F238E27FC236}">
                <a16:creationId xmlns:a16="http://schemas.microsoft.com/office/drawing/2014/main" id="{4BAED0B6-C914-1283-B0E3-29DE9A1F9B6D}"/>
              </a:ext>
            </a:extLst>
          </p:cNvPr>
          <p:cNvSpPr txBox="1"/>
          <p:nvPr/>
        </p:nvSpPr>
        <p:spPr>
          <a:xfrm>
            <a:off x="2647426" y="6292872"/>
            <a:ext cx="6897147" cy="400110"/>
          </a:xfrm>
          <a:prstGeom prst="rect">
            <a:avLst/>
          </a:prstGeom>
          <a:noFill/>
        </p:spPr>
        <p:txBody>
          <a:bodyPr wrap="square">
            <a:spAutoFit/>
          </a:bodyPr>
          <a:lstStyle/>
          <a:p>
            <a:r>
              <a:rPr lang="en-US" sz="2000" noProof="0" dirty="0">
                <a:hlinkClick r:id="rId3"/>
              </a:rPr>
              <a:t>Release Notes for Microsoft 365 Copilot | Microsoft Learn</a:t>
            </a:r>
            <a:endParaRPr lang="en-US" sz="2000" noProof="0" dirty="0"/>
          </a:p>
        </p:txBody>
      </p:sp>
      <p:pic>
        <p:nvPicPr>
          <p:cNvPr id="2" name="!Copilot">
            <a:extLst>
              <a:ext uri="{FF2B5EF4-FFF2-40B4-BE49-F238E27FC236}">
                <a16:creationId xmlns:a16="http://schemas.microsoft.com/office/drawing/2014/main" id="{B755829F-AE14-C81A-94BC-BCB47164052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088907" y="2070593"/>
            <a:ext cx="870186" cy="877689"/>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9" name="TextBox 8">
            <a:extLst>
              <a:ext uri="{FF2B5EF4-FFF2-40B4-BE49-F238E27FC236}">
                <a16:creationId xmlns:a16="http://schemas.microsoft.com/office/drawing/2014/main" id="{9D425984-FC3D-26AB-D6F8-9C3E3BDE1B0E}"/>
              </a:ext>
            </a:extLst>
          </p:cNvPr>
          <p:cNvSpPr txBox="1"/>
          <p:nvPr/>
        </p:nvSpPr>
        <p:spPr>
          <a:xfrm>
            <a:off x="2008190" y="4171369"/>
            <a:ext cx="8175617" cy="1200329"/>
          </a:xfrm>
          <a:prstGeom prst="rect">
            <a:avLst/>
          </a:prstGeom>
          <a:noFill/>
        </p:spPr>
        <p:txBody>
          <a:bodyPr wrap="square">
            <a:spAutoFit/>
          </a:bodyPr>
          <a:lstStyle/>
          <a:p>
            <a:pPr algn="ctr"/>
            <a:r>
              <a:rPr lang="en-US" sz="2400" i="1" noProof="0" dirty="0">
                <a:solidFill>
                  <a:srgbClr val="161616"/>
                </a:solidFill>
                <a:latin typeface="Segoe UI" panose="020B0502040204020203" pitchFamily="34" charset="0"/>
              </a:rPr>
              <a:t>L</a:t>
            </a:r>
            <a:r>
              <a:rPr lang="en-US" sz="2400" b="0" i="1" noProof="0" dirty="0">
                <a:solidFill>
                  <a:srgbClr val="161616"/>
                </a:solidFill>
                <a:effectLst/>
                <a:latin typeface="Segoe UI" panose="020B0502040204020203" pitchFamily="34" charset="0"/>
              </a:rPr>
              <a:t>atest features and improvements for Microsoft 365 Copilot. </a:t>
            </a:r>
          </a:p>
          <a:p>
            <a:pPr algn="ctr"/>
            <a:r>
              <a:rPr lang="en-US" sz="2400" b="0" i="1" noProof="0" dirty="0">
                <a:solidFill>
                  <a:srgbClr val="161616"/>
                </a:solidFill>
                <a:effectLst/>
                <a:latin typeface="Segoe UI" panose="020B0502040204020203" pitchFamily="34" charset="0"/>
              </a:rPr>
              <a:t>It includes changes that are generally available </a:t>
            </a:r>
          </a:p>
          <a:p>
            <a:pPr algn="ctr"/>
            <a:r>
              <a:rPr lang="en-US" sz="2400" b="0" i="1" noProof="0" dirty="0">
                <a:solidFill>
                  <a:srgbClr val="161616"/>
                </a:solidFill>
                <a:effectLst/>
                <a:latin typeface="Segoe UI" panose="020B0502040204020203" pitchFamily="34" charset="0"/>
              </a:rPr>
              <a:t>(Current Channel for Microsoft 365 apps) </a:t>
            </a:r>
            <a:endParaRPr lang="en-US" sz="2400" i="1" noProof="0" dirty="0"/>
          </a:p>
        </p:txBody>
      </p:sp>
      <p:grpSp>
        <p:nvGrpSpPr>
          <p:cNvPr id="8" name="Group 7">
            <a:extLst>
              <a:ext uri="{FF2B5EF4-FFF2-40B4-BE49-F238E27FC236}">
                <a16:creationId xmlns:a16="http://schemas.microsoft.com/office/drawing/2014/main" id="{542B286E-95B8-6DC3-EC95-00AE2D6E94BB}"/>
              </a:ext>
              <a:ext uri="{C183D7F6-B498-43B3-948B-1728B52AA6E4}">
                <adec:decorative xmlns:adec="http://schemas.microsoft.com/office/drawing/2017/decorative" val="1"/>
              </a:ext>
            </a:extLst>
          </p:cNvPr>
          <p:cNvGrpSpPr/>
          <p:nvPr/>
        </p:nvGrpSpPr>
        <p:grpSpPr>
          <a:xfrm>
            <a:off x="10814382" y="499"/>
            <a:ext cx="1392476" cy="1219186"/>
            <a:chOff x="10404657" y="488"/>
            <a:chExt cx="1805748" cy="1955102"/>
          </a:xfrm>
          <a:solidFill>
            <a:srgbClr val="727372"/>
          </a:solidFill>
        </p:grpSpPr>
        <p:sp>
          <p:nvSpPr>
            <p:cNvPr id="10" name="Diagonal Stripe 9">
              <a:extLst>
                <a:ext uri="{FF2B5EF4-FFF2-40B4-BE49-F238E27FC236}">
                  <a16:creationId xmlns:a16="http://schemas.microsoft.com/office/drawing/2014/main" id="{6C0CB9EC-F51F-4CE7-1814-9827460B29F1}"/>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1" name="TextBox 10">
              <a:extLst>
                <a:ext uri="{FF2B5EF4-FFF2-40B4-BE49-F238E27FC236}">
                  <a16:creationId xmlns:a16="http://schemas.microsoft.com/office/drawing/2014/main" id="{6E23D1E1-3088-E8F6-4819-FCBA6C73628B}"/>
                </a:ext>
              </a:extLst>
            </p:cNvPr>
            <p:cNvSpPr txBox="1"/>
            <p:nvPr/>
          </p:nvSpPr>
          <p:spPr>
            <a:xfrm rot="2502686">
              <a:off x="10809822" y="609465"/>
              <a:ext cx="1400583"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100" b="0" i="0" u="none" strike="noStrike" kern="0" cap="none" spc="-71" normalizeH="0" baseline="0" noProof="0" dirty="0">
                  <a:ln>
                    <a:noFill/>
                  </a:ln>
                  <a:solidFill>
                    <a:srgbClr val="5C5AD4"/>
                  </a:solidFill>
                  <a:effectLst/>
                  <a:uLnTx/>
                  <a:uFillTx/>
                  <a:latin typeface="Segoe UI Semibold"/>
                </a:rPr>
                <a:t>As of </a:t>
              </a:r>
              <a:r>
                <a:rPr lang="en-GB" sz="1100" kern="0" spc="-71" dirty="0">
                  <a:solidFill>
                    <a:srgbClr val="5C5AD4"/>
                  </a:solidFill>
                  <a:latin typeface="Segoe UI Semibold"/>
                </a:rPr>
                <a:t>6th May</a:t>
              </a:r>
              <a:r>
                <a:rPr kumimoji="0" lang="en-GB"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2547630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0 3.33333E-6 L 0 0.01967 " pathEditMode="relative" rAng="0" ptsTypes="AA">
                                      <p:cBhvr>
                                        <p:cTn id="9" dur="500" spd="-100000" fill="hold"/>
                                        <p:tgtEl>
                                          <p:spTgt spid="4"/>
                                        </p:tgtEl>
                                        <p:attrNameLst>
                                          <p:attrName>ppt_x</p:attrName>
                                          <p:attrName>ppt_y</p:attrName>
                                        </p:attrNameLst>
                                      </p:cBhvr>
                                      <p:rCtr x="0" y="972"/>
                                    </p:animMotion>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42" presetClass="path" presetSubtype="0" decel="100000" fill="hold" grpId="1" nodeType="withEffect">
                                  <p:stCondLst>
                                    <p:cond delay="0"/>
                                  </p:stCondLst>
                                  <p:childTnLst>
                                    <p:animMotion origin="layout" path="M 0 -3.33333E-6 L 0 0.01968 " pathEditMode="relative" rAng="0" ptsTypes="AA">
                                      <p:cBhvr>
                                        <p:cTn id="16" dur="500" spd="-100000" fill="hold"/>
                                        <p:tgtEl>
                                          <p:spTgt spid="9"/>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9"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E6D63-E25F-B08F-75BA-7EBC0E472B5C}"/>
            </a:ext>
          </a:extLst>
        </p:cNvPr>
        <p:cNvGrpSpPr/>
        <p:nvPr/>
      </p:nvGrpSpPr>
      <p:grpSpPr>
        <a:xfrm>
          <a:off x="0" y="0"/>
          <a:ext cx="0" cy="0"/>
          <a:chOff x="0" y="0"/>
          <a:chExt cx="0" cy="0"/>
        </a:xfrm>
      </p:grpSpPr>
      <p:pic>
        <p:nvPicPr>
          <p:cNvPr id="52" name="!Copilot">
            <a:extLst>
              <a:ext uri="{FF2B5EF4-FFF2-40B4-BE49-F238E27FC236}">
                <a16:creationId xmlns:a16="http://schemas.microsoft.com/office/drawing/2014/main" id="{B4AFC6D4-188F-552F-EE08-FE4D7C8837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725889" y="155613"/>
            <a:ext cx="473061" cy="477140"/>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11" name="Title 1">
            <a:extLst>
              <a:ext uri="{FF2B5EF4-FFF2-40B4-BE49-F238E27FC236}">
                <a16:creationId xmlns:a16="http://schemas.microsoft.com/office/drawing/2014/main" id="{270D8281-7D4A-3BB7-EB57-BB122F0F557B}"/>
              </a:ext>
            </a:extLst>
          </p:cNvPr>
          <p:cNvSpPr>
            <a:spLocks noGrp="1"/>
          </p:cNvSpPr>
          <p:nvPr>
            <p:ph type="title" idx="4294967295"/>
          </p:nvPr>
        </p:nvSpPr>
        <p:spPr>
          <a:xfrm>
            <a:off x="2342696" y="155613"/>
            <a:ext cx="7949917" cy="52350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w="3175">
                  <a:noFill/>
                </a:ln>
                <a:solidFill>
                  <a:schemeClr val="tx1"/>
                </a:solidFill>
                <a:effectLst/>
                <a:uLnTx/>
                <a:uFillTx/>
                <a:latin typeface="Segoe UI Semibold"/>
                <a:ea typeface="+mn-ea"/>
                <a:cs typeface="Segoe UI" pitchFamily="34" charset="0"/>
              </a:rPr>
              <a:t>Microsoft 365 Copilot release notes – </a:t>
            </a:r>
            <a:r>
              <a:rPr kumimoji="0" lang="en-US" sz="2800" b="0" i="0" u="none" strike="noStrike" kern="1200" cap="none" spc="-50" normalizeH="0" baseline="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rPr>
              <a:t>April</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 2026</a:t>
            </a:r>
            <a:endPar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endParaRPr>
          </a:p>
        </p:txBody>
      </p:sp>
      <p:sp>
        <p:nvSpPr>
          <p:cNvPr id="45" name="TextBox 44">
            <a:extLst>
              <a:ext uri="{FF2B5EF4-FFF2-40B4-BE49-F238E27FC236}">
                <a16:creationId xmlns:a16="http://schemas.microsoft.com/office/drawing/2014/main" id="{947C4D1A-E55A-7D24-FB20-4E628E1AF159}"/>
              </a:ext>
              <a:ext uri="{C183D7F6-B498-43B3-948B-1728B52AA6E4}">
                <adec:decorative xmlns:adec="http://schemas.microsoft.com/office/drawing/2017/decorative" val="1"/>
              </a:ext>
            </a:extLst>
          </p:cNvPr>
          <p:cNvSpPr txBox="1"/>
          <p:nvPr/>
        </p:nvSpPr>
        <p:spPr>
          <a:xfrm>
            <a:off x="99794" y="938495"/>
            <a:ext cx="6983394" cy="2230004"/>
          </a:xfrm>
          <a:prstGeom prst="roundRect">
            <a:avLst>
              <a:gd name="adj" fmla="val 4963"/>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noProof="0" dirty="0"/>
          </a:p>
        </p:txBody>
      </p:sp>
      <p:sp>
        <p:nvSpPr>
          <p:cNvPr id="46" name="TextBox 45">
            <a:extLst>
              <a:ext uri="{FF2B5EF4-FFF2-40B4-BE49-F238E27FC236}">
                <a16:creationId xmlns:a16="http://schemas.microsoft.com/office/drawing/2014/main" id="{D2D223C0-8D15-4A89-7176-337D71E2A3C7}"/>
              </a:ext>
            </a:extLst>
          </p:cNvPr>
          <p:cNvSpPr txBox="1"/>
          <p:nvPr/>
        </p:nvSpPr>
        <p:spPr>
          <a:xfrm>
            <a:off x="99791" y="864928"/>
            <a:ext cx="3056269" cy="28608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Microsoft 365 Copilot Chat (3)</a:t>
            </a:r>
          </a:p>
        </p:txBody>
      </p:sp>
      <p:sp>
        <p:nvSpPr>
          <p:cNvPr id="47" name="TextBox 46">
            <a:extLst>
              <a:ext uri="{FF2B5EF4-FFF2-40B4-BE49-F238E27FC236}">
                <a16:creationId xmlns:a16="http://schemas.microsoft.com/office/drawing/2014/main" id="{BEC42A17-005E-E7F0-1511-01CD260784D0}"/>
              </a:ext>
            </a:extLst>
          </p:cNvPr>
          <p:cNvSpPr txBox="1"/>
          <p:nvPr/>
        </p:nvSpPr>
        <p:spPr>
          <a:xfrm>
            <a:off x="131671" y="1137174"/>
            <a:ext cx="6591114" cy="954107"/>
          </a:xfrm>
          <a:prstGeom prst="rect">
            <a:avLst/>
          </a:prstGeom>
          <a:noFill/>
        </p:spPr>
        <p:txBody>
          <a:bodyPr wrap="square">
            <a:spAutoFit/>
          </a:bodyPr>
          <a:lstStyle/>
          <a:p>
            <a:pPr marL="385200" lvl="4" indent="-28575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Microsoft 365 Copilot Chat available in Teams chats, channels, and meetings [Windows, Mac, Web] </a:t>
            </a:r>
          </a:p>
          <a:p>
            <a:pPr marL="385200" lvl="4" indent="-28575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Edit scheduled prompts for Copilot [Windows, Mac, Web]</a:t>
            </a:r>
          </a:p>
          <a:p>
            <a:pPr marL="385200" lvl="4" indent="-28575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Rich Bing web answer cards in Copilot Chat [Windows, Web]</a:t>
            </a:r>
          </a:p>
        </p:txBody>
      </p:sp>
      <p:sp>
        <p:nvSpPr>
          <p:cNvPr id="2" name="TextBox 1">
            <a:extLst>
              <a:ext uri="{FF2B5EF4-FFF2-40B4-BE49-F238E27FC236}">
                <a16:creationId xmlns:a16="http://schemas.microsoft.com/office/drawing/2014/main" id="{25B1DCE0-6787-643E-5FE9-233B27CE8AC3}"/>
              </a:ext>
              <a:ext uri="{C183D7F6-B498-43B3-948B-1728B52AA6E4}">
                <adec:decorative xmlns:adec="http://schemas.microsoft.com/office/drawing/2017/decorative" val="1"/>
              </a:ext>
            </a:extLst>
          </p:cNvPr>
          <p:cNvSpPr txBox="1"/>
          <p:nvPr/>
        </p:nvSpPr>
        <p:spPr>
          <a:xfrm>
            <a:off x="99794" y="3472720"/>
            <a:ext cx="6983394" cy="3103782"/>
          </a:xfrm>
          <a:prstGeom prst="roundRect">
            <a:avLst>
              <a:gd name="adj" fmla="val 1373"/>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 name="TextBox 2">
            <a:extLst>
              <a:ext uri="{FF2B5EF4-FFF2-40B4-BE49-F238E27FC236}">
                <a16:creationId xmlns:a16="http://schemas.microsoft.com/office/drawing/2014/main" id="{7D4FD6EB-E803-C5D9-A7D7-487F788F541B}"/>
              </a:ext>
            </a:extLst>
          </p:cNvPr>
          <p:cNvSpPr txBox="1">
            <a:spLocks noChangeAspect="1"/>
          </p:cNvSpPr>
          <p:nvPr/>
        </p:nvSpPr>
        <p:spPr>
          <a:xfrm>
            <a:off x="99791" y="3308465"/>
            <a:ext cx="3050566" cy="29227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Copilot extensibility (4)</a:t>
            </a:r>
          </a:p>
        </p:txBody>
      </p:sp>
      <p:sp>
        <p:nvSpPr>
          <p:cNvPr id="18" name="TextBox 17">
            <a:extLst>
              <a:ext uri="{FF2B5EF4-FFF2-40B4-BE49-F238E27FC236}">
                <a16:creationId xmlns:a16="http://schemas.microsoft.com/office/drawing/2014/main" id="{EF45578B-9739-492D-C10A-F2AC690CC86A}"/>
              </a:ext>
            </a:extLst>
          </p:cNvPr>
          <p:cNvSpPr txBox="1"/>
          <p:nvPr/>
        </p:nvSpPr>
        <p:spPr>
          <a:xfrm>
            <a:off x="197755" y="3682410"/>
            <a:ext cx="6525030" cy="867545"/>
          </a:xfrm>
          <a:prstGeom prst="rect">
            <a:avLst/>
          </a:prstGeom>
          <a:noFill/>
        </p:spPr>
        <p:txBody>
          <a:bodyPr wrap="square">
            <a:spAutoFit/>
          </a:bodyPr>
          <a:lstStyle/>
          <a:p>
            <a:pPr marL="285750" indent="-285750" fontAlgn="t">
              <a:lnSpc>
                <a:spcPts val="1500"/>
              </a:lnSpc>
              <a:buFont typeface="Arial" panose="020B0604020202020204" pitchFamily="34" charset="0"/>
              <a:buChar char="•"/>
            </a:pPr>
            <a:r>
              <a:rPr lang="en-GB" sz="1400" dirty="0">
                <a:latin typeface="Segoe UI" panose="020B0502040204020203" pitchFamily="34" charset="0"/>
              </a:rPr>
              <a:t>Code interpreter now works on files found via Chat search </a:t>
            </a:r>
          </a:p>
          <a:p>
            <a:pPr marL="285750" indent="-285750" fontAlgn="t">
              <a:lnSpc>
                <a:spcPts val="1500"/>
              </a:lnSpc>
              <a:buFont typeface="Arial" panose="020B0604020202020204" pitchFamily="34" charset="0"/>
              <a:buChar char="•"/>
            </a:pPr>
            <a:r>
              <a:rPr lang="en-GB" sz="1400" dirty="0">
                <a:latin typeface="Segoe UI" panose="020B0502040204020203" pitchFamily="34" charset="0"/>
              </a:rPr>
              <a:t>Smarter answers with embedded image understanding [Windows]</a:t>
            </a:r>
          </a:p>
          <a:p>
            <a:pPr marL="285750" indent="-285750" fontAlgn="t">
              <a:lnSpc>
                <a:spcPts val="1500"/>
              </a:lnSpc>
              <a:buFont typeface="Arial" panose="020B0604020202020204" pitchFamily="34" charset="0"/>
              <a:buChar char="•"/>
            </a:pPr>
            <a:r>
              <a:rPr lang="en-GB" sz="1400" dirty="0">
                <a:latin typeface="Segoe UI" panose="020B0502040204020203" pitchFamily="34" charset="0"/>
              </a:rPr>
              <a:t>Fewer confirmation prompts for Copilot actions [Web]</a:t>
            </a:r>
          </a:p>
          <a:p>
            <a:pPr marL="285750" indent="-285750" fontAlgn="t">
              <a:lnSpc>
                <a:spcPts val="1500"/>
              </a:lnSpc>
              <a:buFont typeface="Arial" panose="020B0604020202020204" pitchFamily="34" charset="0"/>
              <a:buChar char="•"/>
            </a:pPr>
            <a:r>
              <a:rPr lang="en-GB" sz="1400" dirty="0">
                <a:latin typeface="Segoe UI" panose="020B0502040204020203" pitchFamily="34" charset="0"/>
              </a:rPr>
              <a:t>Share agents to Teams [Web]</a:t>
            </a:r>
          </a:p>
        </p:txBody>
      </p:sp>
      <p:sp>
        <p:nvSpPr>
          <p:cNvPr id="73" name="TextBox 72">
            <a:extLst>
              <a:ext uri="{FF2B5EF4-FFF2-40B4-BE49-F238E27FC236}">
                <a16:creationId xmlns:a16="http://schemas.microsoft.com/office/drawing/2014/main" id="{AA5B618D-EBDD-FA16-5199-CC954C81F688}"/>
              </a:ext>
              <a:ext uri="{C183D7F6-B498-43B3-948B-1728B52AA6E4}">
                <adec:decorative xmlns:adec="http://schemas.microsoft.com/office/drawing/2017/decorative" val="1"/>
              </a:ext>
            </a:extLst>
          </p:cNvPr>
          <p:cNvSpPr txBox="1"/>
          <p:nvPr/>
        </p:nvSpPr>
        <p:spPr>
          <a:xfrm>
            <a:off x="7328848" y="1022666"/>
            <a:ext cx="4735348" cy="689546"/>
          </a:xfrm>
          <a:prstGeom prst="roundRect">
            <a:avLst>
              <a:gd name="adj" fmla="val 843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4" name="TextBox 73">
            <a:extLst>
              <a:ext uri="{FF2B5EF4-FFF2-40B4-BE49-F238E27FC236}">
                <a16:creationId xmlns:a16="http://schemas.microsoft.com/office/drawing/2014/main" id="{5BAC549B-CD55-5B9C-4D1D-8905D4B32CE4}"/>
              </a:ext>
            </a:extLst>
          </p:cNvPr>
          <p:cNvSpPr txBox="1"/>
          <p:nvPr/>
        </p:nvSpPr>
        <p:spPr>
          <a:xfrm>
            <a:off x="7337120" y="900815"/>
            <a:ext cx="3865701" cy="318871"/>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Microsoft 365 Copilot app (1)</a:t>
            </a:r>
          </a:p>
        </p:txBody>
      </p:sp>
      <p:sp>
        <p:nvSpPr>
          <p:cNvPr id="75" name="TextBox 74">
            <a:extLst>
              <a:ext uri="{FF2B5EF4-FFF2-40B4-BE49-F238E27FC236}">
                <a16:creationId xmlns:a16="http://schemas.microsoft.com/office/drawing/2014/main" id="{B9CE2591-EA5D-68C5-8D78-37139A02937C}"/>
              </a:ext>
            </a:extLst>
          </p:cNvPr>
          <p:cNvSpPr txBox="1"/>
          <p:nvPr/>
        </p:nvSpPr>
        <p:spPr>
          <a:xfrm>
            <a:off x="7202228" y="1151017"/>
            <a:ext cx="4812634" cy="307777"/>
          </a:xfrm>
          <a:prstGeom prst="rect">
            <a:avLst/>
          </a:prstGeom>
          <a:noFill/>
        </p:spPr>
        <p:txBody>
          <a:bodyPr wrap="square">
            <a:spAutoFit/>
          </a:bodyPr>
          <a:lstStyle/>
          <a:p>
            <a:pPr marL="385200" indent="-285750">
              <a:buFont typeface="Arial" panose="020B0604020202020204" pitchFamily="34" charset="0"/>
              <a:buChar char="•"/>
            </a:pPr>
            <a:r>
              <a:rPr lang="en-GB" sz="1400" dirty="0"/>
              <a:t>Employee Self-Service agent: New rich landing page</a:t>
            </a:r>
          </a:p>
        </p:txBody>
      </p:sp>
      <p:sp>
        <p:nvSpPr>
          <p:cNvPr id="34" name="TextBox 33">
            <a:extLst>
              <a:ext uri="{FF2B5EF4-FFF2-40B4-BE49-F238E27FC236}">
                <a16:creationId xmlns:a16="http://schemas.microsoft.com/office/drawing/2014/main" id="{F845784F-AE89-2213-2E18-30EC8D115140}"/>
              </a:ext>
              <a:ext uri="{C183D7F6-B498-43B3-948B-1728B52AA6E4}">
                <adec:decorative xmlns:adec="http://schemas.microsoft.com/office/drawing/2017/decorative" val="1"/>
              </a:ext>
            </a:extLst>
          </p:cNvPr>
          <p:cNvSpPr txBox="1"/>
          <p:nvPr/>
        </p:nvSpPr>
        <p:spPr>
          <a:xfrm>
            <a:off x="7328849" y="1890042"/>
            <a:ext cx="4735348" cy="841413"/>
          </a:xfrm>
          <a:prstGeom prst="roundRect">
            <a:avLst>
              <a:gd name="adj" fmla="val 8683"/>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7" name="TextBox 36">
            <a:extLst>
              <a:ext uri="{FF2B5EF4-FFF2-40B4-BE49-F238E27FC236}">
                <a16:creationId xmlns:a16="http://schemas.microsoft.com/office/drawing/2014/main" id="{B7599DD7-0EA6-D301-3DEE-C3BAB8C5E19B}"/>
              </a:ext>
            </a:extLst>
          </p:cNvPr>
          <p:cNvSpPr txBox="1"/>
          <p:nvPr/>
        </p:nvSpPr>
        <p:spPr>
          <a:xfrm>
            <a:off x="7328848" y="1778970"/>
            <a:ext cx="3873974" cy="28641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Microsoft </a:t>
            </a:r>
            <a:r>
              <a:rPr lang="en-US" sz="1600" dirty="0">
                <a:solidFill>
                  <a:srgbClr val="FFFFFF"/>
                </a:solidFill>
                <a:latin typeface="Segoe UI Semibold" panose="020B0502040204020203" pitchFamily="34" charset="0"/>
                <a:cs typeface="Segoe UI Semibold" panose="020B0502040204020203" pitchFamily="34" charset="0"/>
              </a:rPr>
              <a:t>Viva</a:t>
            </a:r>
            <a:r>
              <a:rPr lang="en-US" sz="1600" noProof="0" dirty="0">
                <a:solidFill>
                  <a:srgbClr val="FFFFFF"/>
                </a:solidFill>
                <a:latin typeface="Segoe UI Semibold" panose="020B0502040204020203" pitchFamily="34" charset="0"/>
                <a:cs typeface="Segoe UI Semibold" panose="020B0502040204020203" pitchFamily="34" charset="0"/>
              </a:rPr>
              <a:t> (1)</a:t>
            </a:r>
          </a:p>
        </p:txBody>
      </p:sp>
      <p:sp>
        <p:nvSpPr>
          <p:cNvPr id="38" name="TextBox 37">
            <a:extLst>
              <a:ext uri="{FF2B5EF4-FFF2-40B4-BE49-F238E27FC236}">
                <a16:creationId xmlns:a16="http://schemas.microsoft.com/office/drawing/2014/main" id="{A87BEE03-06BC-D158-BBB1-0A4C0658CCD3}"/>
              </a:ext>
            </a:extLst>
          </p:cNvPr>
          <p:cNvSpPr txBox="1"/>
          <p:nvPr/>
        </p:nvSpPr>
        <p:spPr>
          <a:xfrm>
            <a:off x="7268829" y="2052858"/>
            <a:ext cx="4923163" cy="523220"/>
          </a:xfrm>
          <a:prstGeom prst="rect">
            <a:avLst/>
          </a:prstGeom>
          <a:noFill/>
        </p:spPr>
        <p:txBody>
          <a:bodyPr wrap="square">
            <a:spAutoFit/>
          </a:bodyPr>
          <a:lstStyle/>
          <a:p>
            <a:pPr marL="385200" indent="-285750">
              <a:buFont typeface="Arial" panose="020B0604020202020204" pitchFamily="34" charset="0"/>
              <a:buChar char="•"/>
            </a:pPr>
            <a:r>
              <a:rPr lang="en-GB" sz="1400" dirty="0"/>
              <a:t>Copilot adoption report updated with streamlined UX and power user insights [Web]</a:t>
            </a:r>
          </a:p>
        </p:txBody>
      </p:sp>
      <p:sp>
        <p:nvSpPr>
          <p:cNvPr id="27" name="TextBox 26">
            <a:extLst>
              <a:ext uri="{FF2B5EF4-FFF2-40B4-BE49-F238E27FC236}">
                <a16:creationId xmlns:a16="http://schemas.microsoft.com/office/drawing/2014/main" id="{888F0F0D-568F-F8E4-7922-0E07D19338D1}"/>
              </a:ext>
              <a:ext uri="{C183D7F6-B498-43B3-948B-1728B52AA6E4}">
                <adec:decorative xmlns:adec="http://schemas.microsoft.com/office/drawing/2017/decorative" val="1"/>
              </a:ext>
            </a:extLst>
          </p:cNvPr>
          <p:cNvSpPr txBox="1"/>
          <p:nvPr/>
        </p:nvSpPr>
        <p:spPr>
          <a:xfrm>
            <a:off x="7328848" y="2955011"/>
            <a:ext cx="4735347" cy="706909"/>
          </a:xfrm>
          <a:prstGeom prst="roundRect">
            <a:avLst>
              <a:gd name="adj" fmla="val 13631"/>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8" name="TextBox 27">
            <a:extLst>
              <a:ext uri="{FF2B5EF4-FFF2-40B4-BE49-F238E27FC236}">
                <a16:creationId xmlns:a16="http://schemas.microsoft.com/office/drawing/2014/main" id="{9E2C5FEC-E599-434C-2BE0-7863206EAEBD}"/>
              </a:ext>
            </a:extLst>
          </p:cNvPr>
          <p:cNvSpPr txBox="1"/>
          <p:nvPr/>
        </p:nvSpPr>
        <p:spPr>
          <a:xfrm>
            <a:off x="7336774" y="2812559"/>
            <a:ext cx="3866048" cy="29783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dirty="0">
                <a:solidFill>
                  <a:schemeClr val="bg1"/>
                </a:solidFill>
                <a:latin typeface="Segoe UI Semibold" panose="020B0502040204020203" pitchFamily="34" charset="0"/>
                <a:cs typeface="Segoe UI Semibold" panose="020B0502040204020203" pitchFamily="34" charset="0"/>
              </a:rPr>
              <a:t>OneDrive </a:t>
            </a:r>
            <a:r>
              <a:rPr lang="en-US" sz="1600" noProof="0" dirty="0">
                <a:solidFill>
                  <a:schemeClr val="bg1"/>
                </a:solidFill>
                <a:latin typeface="Segoe UI Semibold" panose="020B0502040204020203" pitchFamily="34" charset="0"/>
                <a:cs typeface="Segoe UI Semibold" panose="020B0502040204020203" pitchFamily="34" charset="0"/>
              </a:rPr>
              <a:t>(1)</a:t>
            </a:r>
          </a:p>
        </p:txBody>
      </p:sp>
      <p:sp>
        <p:nvSpPr>
          <p:cNvPr id="35" name="TextBox 34">
            <a:extLst>
              <a:ext uri="{FF2B5EF4-FFF2-40B4-BE49-F238E27FC236}">
                <a16:creationId xmlns:a16="http://schemas.microsoft.com/office/drawing/2014/main" id="{7B140766-98B6-ECA7-B51C-20D054D818CB}"/>
              </a:ext>
            </a:extLst>
          </p:cNvPr>
          <p:cNvSpPr txBox="1"/>
          <p:nvPr/>
        </p:nvSpPr>
        <p:spPr>
          <a:xfrm>
            <a:off x="7268829" y="3084623"/>
            <a:ext cx="4695408" cy="523220"/>
          </a:xfrm>
          <a:prstGeom prst="rect">
            <a:avLst/>
          </a:prstGeom>
          <a:noFill/>
        </p:spPr>
        <p:txBody>
          <a:bodyPr wrap="square">
            <a:spAutoFit/>
          </a:bodyPr>
          <a:lstStyle/>
          <a:p>
            <a:pPr marL="385200" indent="-285750">
              <a:buFont typeface="Arial" panose="020B0604020202020204" pitchFamily="34" charset="0"/>
              <a:buChar char="•"/>
            </a:pPr>
            <a:r>
              <a:rPr lang="en-GB" sz="1400" dirty="0"/>
              <a:t>Share OneDrive files with a Copilot-generated summary in Windows [Windows]</a:t>
            </a:r>
          </a:p>
        </p:txBody>
      </p:sp>
      <p:sp>
        <p:nvSpPr>
          <p:cNvPr id="9" name="TextBox 8">
            <a:extLst>
              <a:ext uri="{FF2B5EF4-FFF2-40B4-BE49-F238E27FC236}">
                <a16:creationId xmlns:a16="http://schemas.microsoft.com/office/drawing/2014/main" id="{E3884A28-BD2B-1203-8EC3-12F47EEA463C}"/>
              </a:ext>
              <a:ext uri="{C183D7F6-B498-43B3-948B-1728B52AA6E4}">
                <adec:decorative xmlns:adec="http://schemas.microsoft.com/office/drawing/2017/decorative" val="1"/>
              </a:ext>
            </a:extLst>
          </p:cNvPr>
          <p:cNvSpPr txBox="1"/>
          <p:nvPr/>
        </p:nvSpPr>
        <p:spPr>
          <a:xfrm>
            <a:off x="3260557" y="6652930"/>
            <a:ext cx="9105873" cy="215444"/>
          </a:xfrm>
          <a:prstGeom prst="rect">
            <a:avLst/>
          </a:prstGeom>
          <a:noFill/>
        </p:spPr>
        <p:txBody>
          <a:bodyPr wrap="square">
            <a:spAutoFit/>
          </a:bodyPr>
          <a:lstStyle/>
          <a:p>
            <a:r>
              <a:rPr lang="en-GB" sz="800" b="1" i="1" dirty="0">
                <a:solidFill>
                  <a:schemeClr val="bg1"/>
                </a:solidFill>
                <a:latin typeface="Segoe UI" panose="020B0502040204020203" pitchFamily="34" charset="0"/>
              </a:rPr>
              <a:t>Latest features and improvements for Microsoft 365 Copilot generally available on Current Channel for Microsoft 365 apps. 11 updates released between 7 April 2026 and 21 April 2026.</a:t>
            </a:r>
            <a:endParaRPr lang="en-US" sz="800" b="1" i="1" noProof="0" dirty="0">
              <a:solidFill>
                <a:schemeClr val="bg1"/>
              </a:solidFill>
              <a:effectLst/>
              <a:latin typeface="Segoe UI" panose="020B0502040204020203" pitchFamily="34" charset="0"/>
            </a:endParaRPr>
          </a:p>
        </p:txBody>
      </p:sp>
      <p:sp>
        <p:nvSpPr>
          <p:cNvPr id="16" name="TextBox 15">
            <a:extLst>
              <a:ext uri="{FF2B5EF4-FFF2-40B4-BE49-F238E27FC236}">
                <a16:creationId xmlns:a16="http://schemas.microsoft.com/office/drawing/2014/main" id="{7AA9DE7D-BAD5-F3D8-4D4C-ACB85366285D}"/>
              </a:ext>
              <a:ext uri="{C183D7F6-B498-43B3-948B-1728B52AA6E4}">
                <adec:decorative xmlns:adec="http://schemas.microsoft.com/office/drawing/2017/decorative" val="1"/>
              </a:ext>
            </a:extLst>
          </p:cNvPr>
          <p:cNvSpPr txBox="1"/>
          <p:nvPr/>
        </p:nvSpPr>
        <p:spPr>
          <a:xfrm>
            <a:off x="-3846" y="6657605"/>
            <a:ext cx="8013030" cy="230832"/>
          </a:xfrm>
          <a:prstGeom prst="rect">
            <a:avLst/>
          </a:prstGeom>
          <a:noFill/>
        </p:spPr>
        <p:txBody>
          <a:bodyPr wrap="square">
            <a:spAutoFit/>
          </a:bodyPr>
          <a:lstStyle/>
          <a:p>
            <a:r>
              <a:rPr lang="en-US" sz="900" i="1" noProof="0" dirty="0">
                <a:solidFill>
                  <a:schemeClr val="bg1"/>
                </a:solidFill>
                <a:hlinkClick r:id="rId4">
                  <a:extLst>
                    <a:ext uri="{A12FA001-AC4F-418D-AE19-62706E023703}">
                      <ahyp:hlinkClr xmlns:ahyp="http://schemas.microsoft.com/office/drawing/2018/hyperlinkcolor" val="tx"/>
                    </a:ext>
                  </a:extLst>
                </a:hlinkClick>
              </a:rPr>
              <a:t>Learn more | Release Notes for Microsoft 365 Copilot</a:t>
            </a:r>
            <a:endParaRPr lang="en-US" sz="900" i="1" noProof="0" dirty="0">
              <a:solidFill>
                <a:schemeClr val="bg1"/>
              </a:solidFill>
            </a:endParaRPr>
          </a:p>
        </p:txBody>
      </p:sp>
      <p:sp>
        <p:nvSpPr>
          <p:cNvPr id="8" name="TextBox 7">
            <a:extLst>
              <a:ext uri="{FF2B5EF4-FFF2-40B4-BE49-F238E27FC236}">
                <a16:creationId xmlns:a16="http://schemas.microsoft.com/office/drawing/2014/main" id="{4BB9253B-993C-6F6A-0AD7-F19884256992}"/>
              </a:ext>
              <a:ext uri="{C183D7F6-B498-43B3-948B-1728B52AA6E4}">
                <adec:decorative xmlns:adec="http://schemas.microsoft.com/office/drawing/2017/decorative" val="1"/>
              </a:ext>
            </a:extLst>
          </p:cNvPr>
          <p:cNvSpPr txBox="1"/>
          <p:nvPr/>
        </p:nvSpPr>
        <p:spPr>
          <a:xfrm>
            <a:off x="7328848" y="3912898"/>
            <a:ext cx="4735347" cy="706909"/>
          </a:xfrm>
          <a:prstGeom prst="roundRect">
            <a:avLst>
              <a:gd name="adj" fmla="val 13631"/>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0" name="TextBox 9">
            <a:extLst>
              <a:ext uri="{FF2B5EF4-FFF2-40B4-BE49-F238E27FC236}">
                <a16:creationId xmlns:a16="http://schemas.microsoft.com/office/drawing/2014/main" id="{F5438CAA-5782-D5B7-D749-647337E7CA91}"/>
              </a:ext>
            </a:extLst>
          </p:cNvPr>
          <p:cNvSpPr txBox="1"/>
          <p:nvPr/>
        </p:nvSpPr>
        <p:spPr>
          <a:xfrm>
            <a:off x="7336774" y="3770445"/>
            <a:ext cx="3866048" cy="397775"/>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1600" dirty="0">
                <a:solidFill>
                  <a:schemeClr val="bg1"/>
                </a:solidFill>
                <a:latin typeface="Segoe UI Semibold" panose="020B0502040204020203" pitchFamily="34" charset="0"/>
                <a:cs typeface="Segoe UI Semibold" panose="020B0502040204020203" pitchFamily="34" charset="0"/>
              </a:rPr>
              <a:t>Microsoft 365 Copilot admin center  (1)</a:t>
            </a:r>
            <a:endParaRPr lang="en-US" sz="1600" noProof="0" dirty="0">
              <a:solidFill>
                <a:schemeClr val="bg1"/>
              </a:solidFill>
              <a:latin typeface="Segoe UI Semibold" panose="020B0502040204020203" pitchFamily="34" charset="0"/>
              <a:cs typeface="Segoe UI Semibold" panose="020B0502040204020203" pitchFamily="34" charset="0"/>
            </a:endParaRPr>
          </a:p>
        </p:txBody>
      </p:sp>
      <p:sp>
        <p:nvSpPr>
          <p:cNvPr id="13" name="TextBox 12">
            <a:extLst>
              <a:ext uri="{FF2B5EF4-FFF2-40B4-BE49-F238E27FC236}">
                <a16:creationId xmlns:a16="http://schemas.microsoft.com/office/drawing/2014/main" id="{AB9BE58C-C7C8-1461-5574-5F2A0DF032BC}"/>
              </a:ext>
            </a:extLst>
          </p:cNvPr>
          <p:cNvSpPr txBox="1"/>
          <p:nvPr/>
        </p:nvSpPr>
        <p:spPr>
          <a:xfrm>
            <a:off x="7249762" y="4208604"/>
            <a:ext cx="4695408" cy="307777"/>
          </a:xfrm>
          <a:prstGeom prst="rect">
            <a:avLst/>
          </a:prstGeom>
          <a:noFill/>
        </p:spPr>
        <p:txBody>
          <a:bodyPr wrap="square">
            <a:spAutoFit/>
          </a:bodyPr>
          <a:lstStyle/>
          <a:p>
            <a:pPr marL="385200" indent="-285750">
              <a:buFont typeface="Arial" panose="020B0604020202020204" pitchFamily="34" charset="0"/>
              <a:buChar char="•"/>
            </a:pPr>
            <a:r>
              <a:rPr lang="en-GB" sz="1400" dirty="0"/>
              <a:t>Copilot setting for video generation</a:t>
            </a:r>
          </a:p>
        </p:txBody>
      </p:sp>
      <p:grpSp>
        <p:nvGrpSpPr>
          <p:cNvPr id="17" name="Group 16">
            <a:extLst>
              <a:ext uri="{FF2B5EF4-FFF2-40B4-BE49-F238E27FC236}">
                <a16:creationId xmlns:a16="http://schemas.microsoft.com/office/drawing/2014/main" id="{4A7553C4-8CFF-6BA6-F93D-3C2ED0D79C1C}"/>
              </a:ext>
              <a:ext uri="{C183D7F6-B498-43B3-948B-1728B52AA6E4}">
                <adec:decorative xmlns:adec="http://schemas.microsoft.com/office/drawing/2017/decorative" val="1"/>
              </a:ext>
            </a:extLst>
          </p:cNvPr>
          <p:cNvGrpSpPr/>
          <p:nvPr/>
        </p:nvGrpSpPr>
        <p:grpSpPr>
          <a:xfrm>
            <a:off x="10814382" y="499"/>
            <a:ext cx="1392476" cy="1219186"/>
            <a:chOff x="10404657" y="488"/>
            <a:chExt cx="1805748" cy="1955102"/>
          </a:xfrm>
          <a:solidFill>
            <a:srgbClr val="727372"/>
          </a:solidFill>
        </p:grpSpPr>
        <p:sp>
          <p:nvSpPr>
            <p:cNvPr id="19" name="Diagonal Stripe 18">
              <a:extLst>
                <a:ext uri="{FF2B5EF4-FFF2-40B4-BE49-F238E27FC236}">
                  <a16:creationId xmlns:a16="http://schemas.microsoft.com/office/drawing/2014/main" id="{DB80FF9A-1898-041C-0376-0086F9791A67}"/>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20" name="TextBox 19">
              <a:extLst>
                <a:ext uri="{FF2B5EF4-FFF2-40B4-BE49-F238E27FC236}">
                  <a16:creationId xmlns:a16="http://schemas.microsoft.com/office/drawing/2014/main" id="{C9AEFD56-61B0-8F66-44C1-5CACA106A00A}"/>
                </a:ext>
              </a:extLst>
            </p:cNvPr>
            <p:cNvSpPr txBox="1"/>
            <p:nvPr/>
          </p:nvSpPr>
          <p:spPr>
            <a:xfrm rot="2502686">
              <a:off x="10809822" y="609465"/>
              <a:ext cx="1400583"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100" b="0" i="0" u="none" strike="noStrike" kern="0" cap="none" spc="-71" normalizeH="0" baseline="0" noProof="0" dirty="0">
                  <a:ln>
                    <a:noFill/>
                  </a:ln>
                  <a:solidFill>
                    <a:srgbClr val="5C5AD4"/>
                  </a:solidFill>
                  <a:effectLst/>
                  <a:uLnTx/>
                  <a:uFillTx/>
                  <a:latin typeface="Segoe UI Semibold"/>
                </a:rPr>
                <a:t>As of </a:t>
              </a:r>
              <a:r>
                <a:rPr lang="en-GB" sz="1100" kern="0" spc="-71" dirty="0">
                  <a:solidFill>
                    <a:srgbClr val="5C5AD4"/>
                  </a:solidFill>
                  <a:latin typeface="Segoe UI Semibold"/>
                </a:rPr>
                <a:t>6th May</a:t>
              </a:r>
              <a:r>
                <a:rPr kumimoji="0" lang="en-GB"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991997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42" presetClass="path" presetSubtype="0" decel="100000" fill="hold" grpId="1" nodeType="withEffect">
                                  <p:stCondLst>
                                    <p:cond delay="0"/>
                                  </p:stCondLst>
                                  <p:childTnLst>
                                    <p:animMotion origin="layout" path="M -8.33333E-7 -4.81481E-6 L -8.33333E-7 0.03542 " pathEditMode="relative" rAng="0" ptsTypes="AA">
                                      <p:cBhvr>
                                        <p:cTn id="18" dur="700" spd="-100000" fill="hold"/>
                                        <p:tgtEl>
                                          <p:spTgt spid="45"/>
                                        </p:tgtEl>
                                        <p:attrNameLst>
                                          <p:attrName>ppt_x</p:attrName>
                                          <p:attrName>ppt_y</p:attrName>
                                        </p:attrNameLst>
                                      </p:cBhvr>
                                      <p:rCtr x="0" y="1759"/>
                                    </p:animMotion>
                                  </p:childTnLst>
                                </p:cTn>
                              </p:par>
                            </p:childTnLst>
                          </p:cTn>
                        </p:par>
                        <p:par>
                          <p:cTn id="19" fill="hold">
                            <p:stCondLst>
                              <p:cond delay="1200"/>
                            </p:stCondLst>
                            <p:childTnLst>
                              <p:par>
                                <p:cTn id="20" presetID="2" presetClass="entr" presetSubtype="4"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par>
                          <p:cTn id="24" fill="hold">
                            <p:stCondLst>
                              <p:cond delay="1700"/>
                            </p:stCondLst>
                            <p:childTnLst>
                              <p:par>
                                <p:cTn id="25" presetID="2" presetClass="entr" presetSubtype="4"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42" presetClass="path" presetSubtype="0" decel="100000" fill="hold" grpId="1" nodeType="withEffect">
                                  <p:stCondLst>
                                    <p:cond delay="0"/>
                                  </p:stCondLst>
                                  <p:childTnLst>
                                    <p:animMotion origin="layout" path="M -4.58333E-6 4.81481E-6 L -4.58333E-6 0.03541 " pathEditMode="relative" rAng="0" ptsTypes="AA">
                                      <p:cBhvr>
                                        <p:cTn id="33" dur="700" spd="-100000" fill="hold"/>
                                        <p:tgtEl>
                                          <p:spTgt spid="2"/>
                                        </p:tgtEl>
                                        <p:attrNameLst>
                                          <p:attrName>ppt_x</p:attrName>
                                          <p:attrName>ppt_y</p:attrName>
                                        </p:attrNameLst>
                                      </p:cBhvr>
                                      <p:rCtr x="0" y="1759"/>
                                    </p:animMotion>
                                  </p:childTnLst>
                                </p:cTn>
                              </p:par>
                            </p:childTnLst>
                          </p:cTn>
                        </p:par>
                        <p:par>
                          <p:cTn id="34" fill="hold">
                            <p:stCondLst>
                              <p:cond delay="2400"/>
                            </p:stCondLst>
                            <p:childTnLst>
                              <p:par>
                                <p:cTn id="35" presetID="2" presetClass="entr" presetSubtype="4" fill="hold" grpId="0" nodeType="after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500" fill="hold"/>
                                        <p:tgtEl>
                                          <p:spTgt spid="74"/>
                                        </p:tgtEl>
                                        <p:attrNameLst>
                                          <p:attrName>ppt_x</p:attrName>
                                        </p:attrNameLst>
                                      </p:cBhvr>
                                      <p:tavLst>
                                        <p:tav tm="0">
                                          <p:val>
                                            <p:strVal val="#ppt_x"/>
                                          </p:val>
                                        </p:tav>
                                        <p:tav tm="100000">
                                          <p:val>
                                            <p:strVal val="#ppt_x"/>
                                          </p:val>
                                        </p:tav>
                                      </p:tavLst>
                                    </p:anim>
                                    <p:anim calcmode="lin" valueType="num">
                                      <p:cBhvr additive="base">
                                        <p:cTn id="38" dur="500" fill="hold"/>
                                        <p:tgtEl>
                                          <p:spTgt spid="74"/>
                                        </p:tgtEl>
                                        <p:attrNameLst>
                                          <p:attrName>ppt_y</p:attrName>
                                        </p:attrNameLst>
                                      </p:cBhvr>
                                      <p:tavLst>
                                        <p:tav tm="0">
                                          <p:val>
                                            <p:strVal val="1+#ppt_h/2"/>
                                          </p:val>
                                        </p:tav>
                                        <p:tav tm="100000">
                                          <p:val>
                                            <p:strVal val="#ppt_y"/>
                                          </p:val>
                                        </p:tav>
                                      </p:tavLst>
                                    </p:anim>
                                  </p:childTnLst>
                                </p:cTn>
                              </p:par>
                            </p:childTnLst>
                          </p:cTn>
                        </p:par>
                        <p:par>
                          <p:cTn id="39" fill="hold">
                            <p:stCondLst>
                              <p:cond delay="2900"/>
                            </p:stCondLst>
                            <p:childTnLst>
                              <p:par>
                                <p:cTn id="40" presetID="2" presetClass="entr" presetSubtype="4" fill="hold" grpId="0" nodeType="afterEffect">
                                  <p:stCondLst>
                                    <p:cond delay="0"/>
                                  </p:stCondLst>
                                  <p:childTnLst>
                                    <p:set>
                                      <p:cBhvr>
                                        <p:cTn id="41" dur="1" fill="hold">
                                          <p:stCondLst>
                                            <p:cond delay="0"/>
                                          </p:stCondLst>
                                        </p:cTn>
                                        <p:tgtEl>
                                          <p:spTgt spid="75"/>
                                        </p:tgtEl>
                                        <p:attrNameLst>
                                          <p:attrName>style.visibility</p:attrName>
                                        </p:attrNameLst>
                                      </p:cBhvr>
                                      <p:to>
                                        <p:strVal val="visible"/>
                                      </p:to>
                                    </p:set>
                                    <p:anim calcmode="lin" valueType="num">
                                      <p:cBhvr additive="base">
                                        <p:cTn id="42" dur="500" fill="hold"/>
                                        <p:tgtEl>
                                          <p:spTgt spid="75"/>
                                        </p:tgtEl>
                                        <p:attrNameLst>
                                          <p:attrName>ppt_x</p:attrName>
                                        </p:attrNameLst>
                                      </p:cBhvr>
                                      <p:tavLst>
                                        <p:tav tm="0">
                                          <p:val>
                                            <p:strVal val="#ppt_x"/>
                                          </p:val>
                                        </p:tav>
                                        <p:tav tm="100000">
                                          <p:val>
                                            <p:strVal val="#ppt_x"/>
                                          </p:val>
                                        </p:tav>
                                      </p:tavLst>
                                    </p:anim>
                                    <p:anim calcmode="lin" valueType="num">
                                      <p:cBhvr additive="base">
                                        <p:cTn id="43" dur="500" fill="hold"/>
                                        <p:tgtEl>
                                          <p:spTgt spid="75"/>
                                        </p:tgtEl>
                                        <p:attrNameLst>
                                          <p:attrName>ppt_y</p:attrName>
                                        </p:attrNameLst>
                                      </p:cBhvr>
                                      <p:tavLst>
                                        <p:tav tm="0">
                                          <p:val>
                                            <p:strVal val="1+#ppt_h/2"/>
                                          </p:val>
                                        </p:tav>
                                        <p:tav tm="100000">
                                          <p:val>
                                            <p:strVal val="#ppt_y"/>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fade">
                                      <p:cBhvr>
                                        <p:cTn id="46" dur="500"/>
                                        <p:tgtEl>
                                          <p:spTgt spid="73"/>
                                        </p:tgtEl>
                                      </p:cBhvr>
                                    </p:animEffect>
                                  </p:childTnLst>
                                </p:cTn>
                              </p:par>
                              <p:par>
                                <p:cTn id="47" presetID="42" presetClass="path" presetSubtype="0" decel="100000" fill="hold" grpId="1" nodeType="withEffect">
                                  <p:stCondLst>
                                    <p:cond delay="0"/>
                                  </p:stCondLst>
                                  <p:childTnLst>
                                    <p:animMotion origin="layout" path="M 1.875E-6 7.40741E-7 L 1.875E-6 0.03542 " pathEditMode="relative" rAng="0" ptsTypes="AA">
                                      <p:cBhvr>
                                        <p:cTn id="48" dur="700" spd="-100000" fill="hold"/>
                                        <p:tgtEl>
                                          <p:spTgt spid="73"/>
                                        </p:tgtEl>
                                        <p:attrNameLst>
                                          <p:attrName>ppt_x</p:attrName>
                                          <p:attrName>ppt_y</p:attrName>
                                        </p:attrNameLst>
                                      </p:cBhvr>
                                      <p:rCtr x="0" y="1759"/>
                                    </p:animMotion>
                                  </p:childTnLst>
                                </p:cTn>
                              </p:par>
                            </p:childTnLst>
                          </p:cTn>
                        </p:par>
                        <p:par>
                          <p:cTn id="49" fill="hold">
                            <p:stCondLst>
                              <p:cond delay="3600"/>
                            </p:stCondLst>
                            <p:childTnLst>
                              <p:par>
                                <p:cTn id="50" presetID="2" presetClass="entr" presetSubtype="4" fill="hold" grpId="0" nodeType="after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additive="base">
                                        <p:cTn id="52" dur="500" fill="hold"/>
                                        <p:tgtEl>
                                          <p:spTgt spid="37"/>
                                        </p:tgtEl>
                                        <p:attrNameLst>
                                          <p:attrName>ppt_x</p:attrName>
                                        </p:attrNameLst>
                                      </p:cBhvr>
                                      <p:tavLst>
                                        <p:tav tm="0">
                                          <p:val>
                                            <p:strVal val="#ppt_x"/>
                                          </p:val>
                                        </p:tav>
                                        <p:tav tm="100000">
                                          <p:val>
                                            <p:strVal val="#ppt_x"/>
                                          </p:val>
                                        </p:tav>
                                      </p:tavLst>
                                    </p:anim>
                                    <p:anim calcmode="lin" valueType="num">
                                      <p:cBhvr additive="base">
                                        <p:cTn id="53" dur="500" fill="hold"/>
                                        <p:tgtEl>
                                          <p:spTgt spid="37"/>
                                        </p:tgtEl>
                                        <p:attrNameLst>
                                          <p:attrName>ppt_y</p:attrName>
                                        </p:attrNameLst>
                                      </p:cBhvr>
                                      <p:tavLst>
                                        <p:tav tm="0">
                                          <p:val>
                                            <p:strVal val="1+#ppt_h/2"/>
                                          </p:val>
                                        </p:tav>
                                        <p:tav tm="100000">
                                          <p:val>
                                            <p:strVal val="#ppt_y"/>
                                          </p:val>
                                        </p:tav>
                                      </p:tavLst>
                                    </p:anim>
                                  </p:childTnLst>
                                </p:cTn>
                              </p:par>
                            </p:childTnLst>
                          </p:cTn>
                        </p:par>
                        <p:par>
                          <p:cTn id="54" fill="hold">
                            <p:stCondLst>
                              <p:cond delay="4100"/>
                            </p:stCondLst>
                            <p:childTnLst>
                              <p:par>
                                <p:cTn id="55" presetID="2" presetClass="entr" presetSubtype="4"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additive="base">
                                        <p:cTn id="57" dur="500" fill="hold"/>
                                        <p:tgtEl>
                                          <p:spTgt spid="38"/>
                                        </p:tgtEl>
                                        <p:attrNameLst>
                                          <p:attrName>ppt_x</p:attrName>
                                        </p:attrNameLst>
                                      </p:cBhvr>
                                      <p:tavLst>
                                        <p:tav tm="0">
                                          <p:val>
                                            <p:strVal val="#ppt_x"/>
                                          </p:val>
                                        </p:tav>
                                        <p:tav tm="100000">
                                          <p:val>
                                            <p:strVal val="#ppt_x"/>
                                          </p:val>
                                        </p:tav>
                                      </p:tavLst>
                                    </p:anim>
                                    <p:anim calcmode="lin" valueType="num">
                                      <p:cBhvr additive="base">
                                        <p:cTn id="58" dur="500" fill="hold"/>
                                        <p:tgtEl>
                                          <p:spTgt spid="38"/>
                                        </p:tgtEl>
                                        <p:attrNameLst>
                                          <p:attrName>ppt_y</p:attrName>
                                        </p:attrNameLst>
                                      </p:cBhvr>
                                      <p:tavLst>
                                        <p:tav tm="0">
                                          <p:val>
                                            <p:strVal val="1+#ppt_h/2"/>
                                          </p:val>
                                        </p:tav>
                                        <p:tav tm="100000">
                                          <p:val>
                                            <p:strVal val="#ppt_y"/>
                                          </p:val>
                                        </p:tav>
                                      </p:tavLst>
                                    </p:anim>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42" presetClass="path" presetSubtype="0" decel="100000" fill="hold" grpId="1" nodeType="withEffect">
                                  <p:stCondLst>
                                    <p:cond delay="0"/>
                                  </p:stCondLst>
                                  <p:childTnLst>
                                    <p:animMotion origin="layout" path="M -8.33333E-7 -3.33333E-6 L -8.33333E-7 0.03542 " pathEditMode="relative" rAng="0" ptsTypes="AA">
                                      <p:cBhvr>
                                        <p:cTn id="63" dur="700" spd="-100000" fill="hold"/>
                                        <p:tgtEl>
                                          <p:spTgt spid="34"/>
                                        </p:tgtEl>
                                        <p:attrNameLst>
                                          <p:attrName>ppt_x</p:attrName>
                                          <p:attrName>ppt_y</p:attrName>
                                        </p:attrNameLst>
                                      </p:cBhvr>
                                      <p:rCtr x="0" y="1759"/>
                                    </p:animMotion>
                                  </p:childTnLst>
                                </p:cTn>
                              </p:par>
                            </p:childTnLst>
                          </p:cTn>
                        </p:par>
                        <p:par>
                          <p:cTn id="64" fill="hold">
                            <p:stCondLst>
                              <p:cond delay="4800"/>
                            </p:stCondLst>
                            <p:childTnLst>
                              <p:par>
                                <p:cTn id="65" presetID="2" presetClass="entr" presetSubtype="4"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childTnLst>
                          </p:cTn>
                        </p:par>
                        <p:par>
                          <p:cTn id="69" fill="hold">
                            <p:stCondLst>
                              <p:cond delay="5300"/>
                            </p:stCondLst>
                            <p:childTnLst>
                              <p:par>
                                <p:cTn id="70" presetID="2" presetClass="entr" presetSubtype="4" fill="hold" grpId="0" nodeType="after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ppt_x"/>
                                          </p:val>
                                        </p:tav>
                                        <p:tav tm="100000">
                                          <p:val>
                                            <p:strVal val="#ppt_x"/>
                                          </p:val>
                                        </p:tav>
                                      </p:tavLst>
                                    </p:anim>
                                    <p:anim calcmode="lin" valueType="num">
                                      <p:cBhvr additive="base">
                                        <p:cTn id="73" dur="500" fill="hold"/>
                                        <p:tgtEl>
                                          <p:spTgt spid="35"/>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par>
                                <p:cTn id="77" presetID="42" presetClass="path" presetSubtype="0" decel="100000" fill="hold" grpId="1" nodeType="withEffect">
                                  <p:stCondLst>
                                    <p:cond delay="0"/>
                                  </p:stCondLst>
                                  <p:childTnLst>
                                    <p:animMotion origin="layout" path="M 2.5E-6 -4.07407E-6 L 2.5E-6 0.03542 " pathEditMode="relative" rAng="0" ptsTypes="AA">
                                      <p:cBhvr>
                                        <p:cTn id="78" dur="700" spd="-100000" fill="hold"/>
                                        <p:tgtEl>
                                          <p:spTgt spid="27"/>
                                        </p:tgtEl>
                                        <p:attrNameLst>
                                          <p:attrName>ppt_x</p:attrName>
                                          <p:attrName>ppt_y</p:attrName>
                                        </p:attrNameLst>
                                      </p:cBhvr>
                                      <p:rCtr x="0" y="1759"/>
                                    </p:animMotion>
                                  </p:childTnLst>
                                </p:cTn>
                              </p:par>
                            </p:childTnLst>
                          </p:cTn>
                        </p:par>
                        <p:par>
                          <p:cTn id="79" fill="hold">
                            <p:stCondLst>
                              <p:cond delay="6000"/>
                            </p:stCondLst>
                            <p:childTnLst>
                              <p:par>
                                <p:cTn id="80" presetID="2" presetClass="entr" presetSubtype="4" fill="hold" grpId="0" nodeType="afterEffect">
                                  <p:stCondLst>
                                    <p:cond delay="0"/>
                                  </p:stCondLst>
                                  <p:childTnLst>
                                    <p:set>
                                      <p:cBhvr>
                                        <p:cTn id="81" dur="1" fill="hold">
                                          <p:stCondLst>
                                            <p:cond delay="0"/>
                                          </p:stCondLst>
                                        </p:cTn>
                                        <p:tgtEl>
                                          <p:spTgt spid="10"/>
                                        </p:tgtEl>
                                        <p:attrNameLst>
                                          <p:attrName>style.visibility</p:attrName>
                                        </p:attrNameLst>
                                      </p:cBhvr>
                                      <p:to>
                                        <p:strVal val="visible"/>
                                      </p:to>
                                    </p:set>
                                    <p:anim calcmode="lin" valueType="num">
                                      <p:cBhvr additive="base">
                                        <p:cTn id="82" dur="500" fill="hold"/>
                                        <p:tgtEl>
                                          <p:spTgt spid="10"/>
                                        </p:tgtEl>
                                        <p:attrNameLst>
                                          <p:attrName>ppt_x</p:attrName>
                                        </p:attrNameLst>
                                      </p:cBhvr>
                                      <p:tavLst>
                                        <p:tav tm="0">
                                          <p:val>
                                            <p:strVal val="#ppt_x"/>
                                          </p:val>
                                        </p:tav>
                                        <p:tav tm="100000">
                                          <p:val>
                                            <p:strVal val="#ppt_x"/>
                                          </p:val>
                                        </p:tav>
                                      </p:tavLst>
                                    </p:anim>
                                    <p:anim calcmode="lin" valueType="num">
                                      <p:cBhvr additive="base">
                                        <p:cTn id="83" dur="500" fill="hold"/>
                                        <p:tgtEl>
                                          <p:spTgt spid="10"/>
                                        </p:tgtEl>
                                        <p:attrNameLst>
                                          <p:attrName>ppt_y</p:attrName>
                                        </p:attrNameLst>
                                      </p:cBhvr>
                                      <p:tavLst>
                                        <p:tav tm="0">
                                          <p:val>
                                            <p:strVal val="1+#ppt_h/2"/>
                                          </p:val>
                                        </p:tav>
                                        <p:tav tm="100000">
                                          <p:val>
                                            <p:strVal val="#ppt_y"/>
                                          </p:val>
                                        </p:tav>
                                      </p:tavLst>
                                    </p:anim>
                                  </p:childTnLst>
                                </p:cTn>
                              </p:par>
                              <p:par>
                                <p:cTn id="84" presetID="10" presetClass="entr" presetSubtype="0" fill="hold" grpId="0" nodeType="with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500"/>
                                        <p:tgtEl>
                                          <p:spTgt spid="8"/>
                                        </p:tgtEl>
                                      </p:cBhvr>
                                    </p:animEffect>
                                  </p:childTnLst>
                                </p:cTn>
                              </p:par>
                              <p:par>
                                <p:cTn id="87" presetID="42" presetClass="path" presetSubtype="0" decel="100000" fill="hold" grpId="1" nodeType="withEffect">
                                  <p:stCondLst>
                                    <p:cond delay="0"/>
                                  </p:stCondLst>
                                  <p:childTnLst>
                                    <p:animMotion origin="layout" path="M 2.5E-6 -4.07407E-6 L 2.5E-6 0.03542 " pathEditMode="relative" rAng="0" ptsTypes="AA">
                                      <p:cBhvr>
                                        <p:cTn id="88" dur="700" spd="-100000" fill="hold"/>
                                        <p:tgtEl>
                                          <p:spTgt spid="8"/>
                                        </p:tgtEl>
                                        <p:attrNameLst>
                                          <p:attrName>ppt_x</p:attrName>
                                          <p:attrName>ppt_y</p:attrName>
                                        </p:attrNameLst>
                                      </p:cBhvr>
                                      <p:rCtr x="0" y="1759"/>
                                    </p:animMotion>
                                  </p:childTnLst>
                                </p:cTn>
                              </p:par>
                            </p:childTnLst>
                          </p:cTn>
                        </p:par>
                        <p:par>
                          <p:cTn id="89" fill="hold">
                            <p:stCondLst>
                              <p:cond delay="6700"/>
                            </p:stCondLst>
                            <p:childTnLst>
                              <p:par>
                                <p:cTn id="90" presetID="2" presetClass="entr" presetSubtype="4" fill="hold" grpId="0" nodeType="afterEffect">
                                  <p:stCondLst>
                                    <p:cond delay="0"/>
                                  </p:stCondLst>
                                  <p:childTnLst>
                                    <p:set>
                                      <p:cBhvr>
                                        <p:cTn id="91" dur="1" fill="hold">
                                          <p:stCondLst>
                                            <p:cond delay="0"/>
                                          </p:stCondLst>
                                        </p:cTn>
                                        <p:tgtEl>
                                          <p:spTgt spid="13"/>
                                        </p:tgtEl>
                                        <p:attrNameLst>
                                          <p:attrName>style.visibility</p:attrName>
                                        </p:attrNameLst>
                                      </p:cBhvr>
                                      <p:to>
                                        <p:strVal val="visible"/>
                                      </p:to>
                                    </p:set>
                                    <p:anim calcmode="lin" valueType="num">
                                      <p:cBhvr additive="base">
                                        <p:cTn id="92" dur="500" fill="hold"/>
                                        <p:tgtEl>
                                          <p:spTgt spid="13"/>
                                        </p:tgtEl>
                                        <p:attrNameLst>
                                          <p:attrName>ppt_x</p:attrName>
                                        </p:attrNameLst>
                                      </p:cBhvr>
                                      <p:tavLst>
                                        <p:tav tm="0">
                                          <p:val>
                                            <p:strVal val="#ppt_x"/>
                                          </p:val>
                                        </p:tav>
                                        <p:tav tm="100000">
                                          <p:val>
                                            <p:strVal val="#ppt_x"/>
                                          </p:val>
                                        </p:tav>
                                      </p:tavLst>
                                    </p:anim>
                                    <p:anim calcmode="lin" valueType="num">
                                      <p:cBhvr additive="base">
                                        <p:cTn id="9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7" grpId="0"/>
      <p:bldP spid="2" grpId="0" animBg="1"/>
      <p:bldP spid="2" grpId="1" animBg="1"/>
      <p:bldP spid="3" grpId="0" animBg="1"/>
      <p:bldP spid="18" grpId="0"/>
      <p:bldP spid="73" grpId="0" animBg="1"/>
      <p:bldP spid="73" grpId="1" animBg="1"/>
      <p:bldP spid="74" grpId="0" animBg="1"/>
      <p:bldP spid="75" grpId="0"/>
      <p:bldP spid="34" grpId="0" animBg="1"/>
      <p:bldP spid="34" grpId="1" animBg="1"/>
      <p:bldP spid="37" grpId="0" animBg="1"/>
      <p:bldP spid="38" grpId="0"/>
      <p:bldP spid="27" grpId="0" animBg="1"/>
      <p:bldP spid="27" grpId="1" animBg="1"/>
      <p:bldP spid="28" grpId="0" animBg="1"/>
      <p:bldP spid="35" grpId="0"/>
      <p:bldP spid="8" grpId="0" animBg="1"/>
      <p:bldP spid="8" grpId="1" animBg="1"/>
      <p:bldP spid="10" grpId="0" animBg="1"/>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34C7C-C9F3-92CE-88C6-BB828E40281D}"/>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91E53B4F-B9CF-735F-0D12-04CE78162FFA}"/>
              </a:ext>
            </a:extLst>
          </p:cNvPr>
          <p:cNvSpPr txBox="1">
            <a:spLocks noGrp="1"/>
          </p:cNvSpPr>
          <p:nvPr>
            <p:ph type="title"/>
          </p:nvPr>
        </p:nvSpPr>
        <p:spPr>
          <a:xfrm>
            <a:off x="1524000" y="2070593"/>
            <a:ext cx="9144000" cy="299158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t>Microsoft 365 Copilot Public Roadmap</a:t>
            </a:r>
            <a:b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br>
            <a:b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br>
            <a:r>
              <a:rPr lang="en-US" sz="3600" i="1" noProof="0" dirty="0">
                <a:gradFill>
                  <a:gsLst>
                    <a:gs pos="971">
                      <a:srgbClr val="2897CE"/>
                    </a:gs>
                    <a:gs pos="100000">
                      <a:srgbClr val="8678D6"/>
                    </a:gs>
                  </a:gsLst>
                  <a:lin ang="2700000" scaled="0"/>
                </a:gradFill>
                <a:cs typeface="Segoe UI Semibold"/>
              </a:rPr>
              <a:t>Changes this month</a:t>
            </a:r>
            <a:endParaRPr lang="en-US" sz="3200" i="1" noProof="0" dirty="0">
              <a:gradFill>
                <a:gsLst>
                  <a:gs pos="971">
                    <a:srgbClr val="2897CE"/>
                  </a:gs>
                  <a:gs pos="100000">
                    <a:srgbClr val="8678D6"/>
                  </a:gs>
                </a:gsLst>
                <a:lin ang="2700000" scaled="0"/>
              </a:gradFill>
              <a:cs typeface="Segoe UI Semibold"/>
            </a:endParaRPr>
          </a:p>
        </p:txBody>
      </p:sp>
      <p:sp>
        <p:nvSpPr>
          <p:cNvPr id="3" name="TextBox 2">
            <a:extLst>
              <a:ext uri="{FF2B5EF4-FFF2-40B4-BE49-F238E27FC236}">
                <a16:creationId xmlns:a16="http://schemas.microsoft.com/office/drawing/2014/main" id="{14EA88F9-8847-E8B5-59B0-967D11A89673}"/>
              </a:ext>
            </a:extLst>
          </p:cNvPr>
          <p:cNvSpPr txBox="1"/>
          <p:nvPr/>
        </p:nvSpPr>
        <p:spPr>
          <a:xfrm>
            <a:off x="2793242" y="6373083"/>
            <a:ext cx="6605516" cy="369332"/>
          </a:xfrm>
          <a:prstGeom prst="rect">
            <a:avLst/>
          </a:prstGeom>
          <a:noFill/>
        </p:spPr>
        <p:txBody>
          <a:bodyPr wrap="square">
            <a:spAutoFit/>
          </a:bodyPr>
          <a:lstStyle/>
          <a:p>
            <a:r>
              <a:rPr lang="en-US" noProof="0" dirty="0">
                <a:solidFill>
                  <a:srgbClr val="7030A0"/>
                </a:solidFill>
                <a:hlinkClick r:id="rId3">
                  <a:extLst>
                    <a:ext uri="{A12FA001-AC4F-418D-AE19-62706E023703}">
                      <ahyp:hlinkClr xmlns:ahyp="http://schemas.microsoft.com/office/drawing/2018/hyperlinkcolor" val="tx"/>
                    </a:ext>
                  </a:extLst>
                </a:hlinkClick>
              </a:rPr>
              <a:t>Microsoft 365 Roadmap - See What's Coming | Microsoft 365</a:t>
            </a:r>
            <a:endParaRPr lang="en-US" noProof="0" dirty="0">
              <a:solidFill>
                <a:srgbClr val="7030A0"/>
              </a:solidFill>
            </a:endParaRPr>
          </a:p>
        </p:txBody>
      </p:sp>
      <p:pic>
        <p:nvPicPr>
          <p:cNvPr id="2" name="!Copilot">
            <a:extLst>
              <a:ext uri="{FF2B5EF4-FFF2-40B4-BE49-F238E27FC236}">
                <a16:creationId xmlns:a16="http://schemas.microsoft.com/office/drawing/2014/main" id="{19BDC4B2-0F63-95F5-9061-5BC3CCD2AAF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999383" y="2070593"/>
            <a:ext cx="870186" cy="877689"/>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grpSp>
        <p:nvGrpSpPr>
          <p:cNvPr id="5" name="Group 4">
            <a:extLst>
              <a:ext uri="{FF2B5EF4-FFF2-40B4-BE49-F238E27FC236}">
                <a16:creationId xmlns:a16="http://schemas.microsoft.com/office/drawing/2014/main" id="{6E2B08B6-5C7E-E127-2536-6011A491B827}"/>
              </a:ext>
              <a:ext uri="{C183D7F6-B498-43B3-948B-1728B52AA6E4}">
                <adec:decorative xmlns:adec="http://schemas.microsoft.com/office/drawing/2017/decorative" val="1"/>
              </a:ext>
            </a:extLst>
          </p:cNvPr>
          <p:cNvGrpSpPr/>
          <p:nvPr/>
        </p:nvGrpSpPr>
        <p:grpSpPr>
          <a:xfrm>
            <a:off x="10814382" y="499"/>
            <a:ext cx="1392476" cy="1219186"/>
            <a:chOff x="10404657" y="488"/>
            <a:chExt cx="1805748" cy="1955102"/>
          </a:xfrm>
          <a:solidFill>
            <a:srgbClr val="727372"/>
          </a:solidFill>
        </p:grpSpPr>
        <p:sp>
          <p:nvSpPr>
            <p:cNvPr id="6" name="Diagonal Stripe 5">
              <a:extLst>
                <a:ext uri="{FF2B5EF4-FFF2-40B4-BE49-F238E27FC236}">
                  <a16:creationId xmlns:a16="http://schemas.microsoft.com/office/drawing/2014/main" id="{09538763-8B94-79D9-DC3D-9E7DE13512C2}"/>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7" name="TextBox 6">
              <a:extLst>
                <a:ext uri="{FF2B5EF4-FFF2-40B4-BE49-F238E27FC236}">
                  <a16:creationId xmlns:a16="http://schemas.microsoft.com/office/drawing/2014/main" id="{A06B4A53-4FCE-8B10-058F-B0657A61909B}"/>
                </a:ext>
              </a:extLst>
            </p:cNvPr>
            <p:cNvSpPr txBox="1"/>
            <p:nvPr/>
          </p:nvSpPr>
          <p:spPr>
            <a:xfrm rot="2502686">
              <a:off x="10809822" y="609465"/>
              <a:ext cx="1400583"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100" b="0" i="0" u="none" strike="noStrike" kern="0" cap="none" spc="-71" normalizeH="0" baseline="0" noProof="0" dirty="0">
                  <a:ln>
                    <a:noFill/>
                  </a:ln>
                  <a:solidFill>
                    <a:srgbClr val="5C5AD4"/>
                  </a:solidFill>
                  <a:effectLst/>
                  <a:uLnTx/>
                  <a:uFillTx/>
                  <a:latin typeface="Segoe UI Semibold"/>
                </a:rPr>
                <a:t>As of </a:t>
              </a:r>
              <a:r>
                <a:rPr lang="en-GB" sz="1100" kern="0" spc="-71" dirty="0">
                  <a:solidFill>
                    <a:srgbClr val="5C5AD4"/>
                  </a:solidFill>
                  <a:latin typeface="Segoe UI Semibold"/>
                </a:rPr>
                <a:t>6th May</a:t>
              </a:r>
              <a:r>
                <a:rPr kumimoji="0" lang="en-GB"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2484510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0 2.59259E-6 L 0 0.01967 " pathEditMode="relative" rAng="0" ptsTypes="AA">
                                      <p:cBhvr>
                                        <p:cTn id="9" dur="500" spd="-100000" fill="hold"/>
                                        <p:tgtEl>
                                          <p:spTgt spid="4"/>
                                        </p:tgtEl>
                                        <p:attrNameLst>
                                          <p:attrName>ppt_x</p:attrName>
                                          <p:attrName>ppt_y</p:attrName>
                                        </p:attrNameLst>
                                      </p:cBhvr>
                                      <p:rCtr x="0" y="972"/>
                                    </p:animMotion>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6C2D4-F52C-C28A-3B9F-58BDE4A7D179}"/>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D484FA0E-9BAA-1CE0-97C9-09D013F81F35}"/>
              </a:ext>
              <a:ext uri="{C183D7F6-B498-43B3-948B-1728B52AA6E4}">
                <adec:decorative xmlns:adec="http://schemas.microsoft.com/office/drawing/2017/decorative" val="1"/>
              </a:ext>
            </a:extLst>
          </p:cNvPr>
          <p:cNvSpPr/>
          <p:nvPr/>
        </p:nvSpPr>
        <p:spPr bwMode="white">
          <a:xfrm>
            <a:off x="172895" y="1335505"/>
            <a:ext cx="8463043" cy="5444067"/>
          </a:xfrm>
          <a:prstGeom prst="roundRect">
            <a:avLst>
              <a:gd name="adj" fmla="val 2274"/>
            </a:avLst>
          </a:pr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4" name="!Copilot">
            <a:extLst>
              <a:ext uri="{FF2B5EF4-FFF2-40B4-BE49-F238E27FC236}">
                <a16:creationId xmlns:a16="http://schemas.microsoft.com/office/drawing/2014/main" id="{C6AEAC14-E149-FCF5-C284-7B6178AE89F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190197" y="285708"/>
            <a:ext cx="571728" cy="576658"/>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itle 2">
            <a:extLst>
              <a:ext uri="{FF2B5EF4-FFF2-40B4-BE49-F238E27FC236}">
                <a16:creationId xmlns:a16="http://schemas.microsoft.com/office/drawing/2014/main" id="{97233BDB-98A6-4B84-DA3F-7F879A9863F8}"/>
              </a:ext>
              <a:ext uri="{C183D7F6-B498-43B3-948B-1728B52AA6E4}">
                <adec:decorative xmlns:adec="http://schemas.microsoft.com/office/drawing/2017/decorative" val="0"/>
              </a:ext>
            </a:extLst>
          </p:cNvPr>
          <p:cNvSpPr txBox="1">
            <a:spLocks noGrp="1"/>
          </p:cNvSpPr>
          <p:nvPr>
            <p:ph type="title" idx="4294967295"/>
          </p:nvPr>
        </p:nvSpPr>
        <p:spPr>
          <a:xfrm>
            <a:off x="367937" y="316580"/>
            <a:ext cx="11530376" cy="4985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a:defRPr/>
            </a:pPr>
            <a:r>
              <a:rPr lang="en-US" sz="3600" noProof="0" dirty="0">
                <a:gradFill>
                  <a:gsLst>
                    <a:gs pos="971">
                      <a:srgbClr val="2897CE"/>
                    </a:gs>
                    <a:gs pos="100000">
                      <a:srgbClr val="8678D6"/>
                    </a:gs>
                  </a:gsLst>
                  <a:lin ang="2700000" scaled="0"/>
                </a:gradFill>
                <a:cs typeface="Segoe UI Semibold"/>
              </a:rPr>
              <a:t>Microsoft 365 Copilot Public Roadmap   </a:t>
            </a:r>
            <a:endParaRPr kumimoji="0" lang="en-US" sz="3600" b="1" i="0" u="none" strike="noStrike" kern="1200" cap="none" spc="-50" normalizeH="0" baseline="0" noProof="0" dirty="0">
              <a:ln w="3175">
                <a:noFill/>
              </a:ln>
              <a:gradFill>
                <a:gsLst>
                  <a:gs pos="971">
                    <a:srgbClr val="2897CE"/>
                  </a:gs>
                  <a:gs pos="100000">
                    <a:srgbClr val="8678D6"/>
                  </a:gs>
                </a:gsLst>
                <a:lin ang="2700000" scaled="0"/>
              </a:gradFill>
              <a:effectLst/>
              <a:uLnTx/>
              <a:uFillTx/>
              <a:latin typeface="Segoe UI Semibold"/>
              <a:ea typeface="+mn-ea"/>
              <a:cs typeface="Segoe UI Semibold"/>
            </a:endParaRPr>
          </a:p>
        </p:txBody>
      </p:sp>
      <p:sp>
        <p:nvSpPr>
          <p:cNvPr id="30" name="Rounded Rectangle 18">
            <a:extLst>
              <a:ext uri="{FF2B5EF4-FFF2-40B4-BE49-F238E27FC236}">
                <a16:creationId xmlns:a16="http://schemas.microsoft.com/office/drawing/2014/main" id="{2E6AF427-07F3-BFC0-DFE8-8A632DCD8A94}"/>
              </a:ext>
            </a:extLst>
          </p:cNvPr>
          <p:cNvSpPr>
            <a:spLocks/>
          </p:cNvSpPr>
          <p:nvPr/>
        </p:nvSpPr>
        <p:spPr bwMode="auto">
          <a:xfrm>
            <a:off x="2670412" y="858627"/>
            <a:ext cx="6851176" cy="312344"/>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Launched</a:t>
            </a:r>
            <a:r>
              <a:rPr kumimoji="0" lang="en-US" b="0" i="0" u="none" strike="noStrike" kern="1200" cap="none" spc="0" normalizeH="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 and Rolling Out </a:t>
            </a:r>
            <a:r>
              <a:rPr kumimoji="0" lang="en-US" b="0" i="1"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“Changed within</a:t>
            </a:r>
            <a:r>
              <a:rPr kumimoji="0" lang="en-US" b="0" i="1" u="none" strike="noStrike" kern="1200" cap="none" spc="0" normalizeH="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 last month”</a:t>
            </a:r>
            <a:endParaRPr kumimoji="0" lang="en-US" sz="1400" b="0" i="1" u="none" strike="noStrike" kern="1200" cap="none" spc="0" normalizeH="0" baseline="0" noProof="0" dirty="0">
              <a:ln>
                <a:noFill/>
              </a:ln>
              <a:solidFill>
                <a:srgbClr val="1A1A1A"/>
              </a:solidFill>
              <a:effectLst/>
              <a:uLnTx/>
              <a:uFillTx/>
              <a:latin typeface="Segoe UI"/>
              <a:ea typeface="+mn-ea"/>
            </a:endParaRPr>
          </a:p>
        </p:txBody>
      </p:sp>
      <p:sp>
        <p:nvSpPr>
          <p:cNvPr id="26" name="TextBox 18">
            <a:extLst>
              <a:ext uri="{FF2B5EF4-FFF2-40B4-BE49-F238E27FC236}">
                <a16:creationId xmlns:a16="http://schemas.microsoft.com/office/drawing/2014/main" id="{D5B0BE91-45FE-BC10-FDE3-A064C893540A}"/>
              </a:ext>
            </a:extLst>
          </p:cNvPr>
          <p:cNvSpPr txBox="1"/>
          <p:nvPr/>
        </p:nvSpPr>
        <p:spPr>
          <a:xfrm>
            <a:off x="288987" y="1867133"/>
            <a:ext cx="8347698" cy="4705160"/>
          </a:xfrm>
          <a:prstGeom prst="rect">
            <a:avLst/>
          </a:prstGeom>
          <a:noFill/>
        </p:spPr>
        <p:txBody>
          <a:bodyPr wrap="square" lIns="0" tIns="0" rIns="0" bIns="0" numCol="2"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Wingdings" panose="05000000000000000000" pitchFamily="2" charset="2"/>
              <a:buChar char="ü"/>
            </a:pPr>
            <a:r>
              <a:rPr lang="en-US" sz="1100" dirty="0">
                <a:hlinkClick r:id="rId4"/>
              </a:rPr>
              <a:t>Access Copilot Chat in your Microsoft 365 apps</a:t>
            </a:r>
            <a:endParaRPr lang="en-US" sz="1100" dirty="0"/>
          </a:p>
          <a:p>
            <a:pPr marL="171450" indent="-171450">
              <a:buFont typeface="Wingdings" panose="05000000000000000000" pitchFamily="2" charset="2"/>
              <a:buChar char="ü"/>
            </a:pPr>
            <a:r>
              <a:rPr lang="en-US" sz="1100" dirty="0">
                <a:hlinkClick r:id="rId5"/>
              </a:rPr>
              <a:t>Microsoft Copilot (Microsoft 365): Open Word, Excel, and PowerPoint Files in Copilot Chat</a:t>
            </a:r>
            <a:endParaRPr lang="en-US" sz="1100" dirty="0"/>
          </a:p>
          <a:p>
            <a:pPr marL="171450" indent="-171450">
              <a:buFont typeface="Wingdings" panose="05000000000000000000" pitchFamily="2" charset="2"/>
              <a:buChar char="ü"/>
            </a:pPr>
            <a:r>
              <a:rPr lang="en-US" sz="1100" dirty="0">
                <a:hlinkClick r:id="rId6"/>
              </a:rPr>
              <a:t>Microsoft Viva: Copilot Analytics - Copilot configuration insights in the Copilot Dashboard Readiness page</a:t>
            </a:r>
            <a:endParaRPr lang="en-US" sz="1100" dirty="0"/>
          </a:p>
          <a:p>
            <a:pPr marL="171450" indent="-171450">
              <a:buFont typeface="Wingdings" panose="05000000000000000000" pitchFamily="2" charset="2"/>
              <a:buChar char="ü"/>
            </a:pPr>
            <a:r>
              <a:rPr lang="en-US" sz="1100" dirty="0">
                <a:hlinkClick r:id="rId7"/>
              </a:rPr>
              <a:t>Edit with the model of your choice in PowerPoint</a:t>
            </a:r>
            <a:endParaRPr lang="en-US" sz="1100" dirty="0"/>
          </a:p>
          <a:p>
            <a:pPr marL="171450" indent="-171450">
              <a:buFont typeface="Wingdings" panose="05000000000000000000" pitchFamily="2" charset="2"/>
              <a:buChar char="ü"/>
            </a:pPr>
            <a:r>
              <a:rPr lang="en-US" sz="1100" dirty="0">
                <a:hlinkClick r:id="rId8"/>
              </a:rPr>
              <a:t>Copilot can edit your document in PowerPoint</a:t>
            </a:r>
            <a:endParaRPr lang="en-US" sz="1100" dirty="0"/>
          </a:p>
          <a:p>
            <a:pPr marL="171450" indent="-171450">
              <a:buFont typeface="Wingdings" panose="05000000000000000000" pitchFamily="2" charset="2"/>
              <a:buChar char="ü"/>
            </a:pPr>
            <a:r>
              <a:rPr lang="en-US" sz="1100" dirty="0">
                <a:hlinkClick r:id="rId9"/>
              </a:rPr>
              <a:t>Enable watermarks for AI-generated content for M365 Copilot</a:t>
            </a:r>
            <a:endParaRPr lang="en-US" sz="1100" dirty="0"/>
          </a:p>
          <a:p>
            <a:pPr marL="171450" indent="-171450">
              <a:buFont typeface="Wingdings" panose="05000000000000000000" pitchFamily="2" charset="2"/>
              <a:buChar char="ü"/>
            </a:pPr>
            <a:r>
              <a:rPr lang="en-US" sz="1100" dirty="0">
                <a:hlinkClick r:id="rId10"/>
              </a:rPr>
              <a:t>[Copilot Extensibility] IT Admins will be able to enable Anthropic models by specific users and groups in the tenant</a:t>
            </a:r>
            <a:endParaRPr lang="en-US" sz="1100" dirty="0"/>
          </a:p>
          <a:p>
            <a:pPr marL="171450" indent="-171450">
              <a:buFont typeface="Wingdings" panose="05000000000000000000" pitchFamily="2" charset="2"/>
              <a:buChar char="ü"/>
            </a:pPr>
            <a:r>
              <a:rPr lang="en-US" sz="1100" dirty="0">
                <a:hlinkClick r:id="rId11"/>
              </a:rPr>
              <a:t>Copilot chats conversations</a:t>
            </a:r>
            <a:endParaRPr lang="en-US" sz="1100" dirty="0"/>
          </a:p>
          <a:p>
            <a:pPr marL="171450" indent="-171450">
              <a:buFont typeface="Wingdings" panose="05000000000000000000" pitchFamily="2" charset="2"/>
              <a:buChar char="ü"/>
            </a:pPr>
            <a:r>
              <a:rPr lang="en-US" sz="1100" dirty="0">
                <a:hlinkClick r:id="rId12"/>
              </a:rPr>
              <a:t>Video recap in Copilot Chat</a:t>
            </a:r>
            <a:endParaRPr lang="en-US" sz="1100" dirty="0"/>
          </a:p>
          <a:p>
            <a:pPr marL="171450" indent="-171450">
              <a:buFont typeface="Wingdings" panose="05000000000000000000" pitchFamily="2" charset="2"/>
              <a:buChar char="ü"/>
            </a:pPr>
            <a:r>
              <a:rPr lang="en-US" sz="1100" dirty="0">
                <a:hlinkClick r:id="rId13"/>
              </a:rPr>
              <a:t>Copilot Chat in Outlook expands to reason over inbox, calendar, and enterprise data</a:t>
            </a:r>
            <a:endParaRPr lang="en-US" sz="1100" dirty="0"/>
          </a:p>
          <a:p>
            <a:pPr marL="171450" indent="-171450">
              <a:buFont typeface="Wingdings" panose="05000000000000000000" pitchFamily="2" charset="2"/>
              <a:buChar char="ü"/>
            </a:pPr>
            <a:r>
              <a:rPr lang="en-US" sz="1100" dirty="0">
                <a:hlinkClick r:id="rId14"/>
              </a:rPr>
              <a:t>Copilot Chat in Word, Excel, PowerPoint, and OneNote for GCC-M</a:t>
            </a:r>
            <a:endParaRPr lang="en-US" sz="1100" dirty="0"/>
          </a:p>
          <a:p>
            <a:pPr marL="171450" indent="-171450">
              <a:buFont typeface="Wingdings" panose="05000000000000000000" pitchFamily="2" charset="2"/>
              <a:buChar char="ü"/>
            </a:pPr>
            <a:r>
              <a:rPr lang="en-US" sz="1100" dirty="0">
                <a:hlinkClick r:id="rId15"/>
              </a:rPr>
              <a:t>Say "Hey Copilot" to activate voice conversations with the Microsoft 365 Copilot app on Windows</a:t>
            </a:r>
            <a:endParaRPr lang="en-US" sz="1100" dirty="0"/>
          </a:p>
          <a:p>
            <a:pPr marL="171450" indent="-171450">
              <a:buFont typeface="Wingdings" panose="05000000000000000000" pitchFamily="2" charset="2"/>
              <a:buChar char="ü"/>
            </a:pPr>
            <a:r>
              <a:rPr lang="en-US" sz="1100" dirty="0">
                <a:hlinkClick r:id="rId16"/>
              </a:rPr>
              <a:t>Infinite Scroll Chat History</a:t>
            </a:r>
            <a:endParaRPr lang="en-US" sz="1100" dirty="0"/>
          </a:p>
          <a:p>
            <a:pPr marL="171450" indent="-171450">
              <a:buFont typeface="Wingdings" panose="05000000000000000000" pitchFamily="2" charset="2"/>
              <a:buChar char="ü"/>
            </a:pPr>
            <a:r>
              <a:rPr lang="en-US" sz="1100" dirty="0">
                <a:hlinkClick r:id="rId17"/>
              </a:rPr>
              <a:t>Unified Plus menu (+)</a:t>
            </a:r>
            <a:endParaRPr lang="en-US" sz="1100" dirty="0"/>
          </a:p>
          <a:p>
            <a:pPr marL="171450" indent="-171450">
              <a:buFont typeface="Wingdings" panose="05000000000000000000" pitchFamily="2" charset="2"/>
              <a:buChar char="ü"/>
            </a:pPr>
            <a:r>
              <a:rPr lang="en-US" sz="1100" dirty="0">
                <a:hlinkClick r:id="rId18"/>
              </a:rPr>
              <a:t>Reference an attached PowerPoint deck’s style when creating a new presentation with Agent Mode in PowerPoint</a:t>
            </a:r>
            <a:endParaRPr lang="en-US" sz="1100" dirty="0"/>
          </a:p>
          <a:p>
            <a:pPr marL="171450" indent="-171450">
              <a:buFont typeface="Wingdings" panose="05000000000000000000" pitchFamily="2" charset="2"/>
              <a:buChar char="ü"/>
            </a:pPr>
            <a:r>
              <a:rPr lang="en-US" sz="1100" dirty="0">
                <a:hlinkClick r:id="rId19"/>
              </a:rPr>
              <a:t>Create executive summary slides with Agent Mode in PowerPoint</a:t>
            </a:r>
            <a:endParaRPr lang="en-US" sz="1100" dirty="0"/>
          </a:p>
          <a:p>
            <a:pPr marL="171450" indent="-171450">
              <a:buFont typeface="Wingdings" panose="05000000000000000000" pitchFamily="2" charset="2"/>
              <a:buChar char="ü"/>
            </a:pPr>
            <a:r>
              <a:rPr lang="en-US" sz="1100" dirty="0">
                <a:hlinkClick r:id="rId20"/>
              </a:rPr>
              <a:t>Create presentations with Work IQ using Agent Mode in Copilot in PowerPoint</a:t>
            </a:r>
            <a:endParaRPr lang="en-US" sz="1100" dirty="0"/>
          </a:p>
          <a:p>
            <a:pPr marL="171450" indent="-171450">
              <a:buFont typeface="Wingdings" panose="05000000000000000000" pitchFamily="2" charset="2"/>
              <a:buChar char="ü"/>
            </a:pPr>
            <a:r>
              <a:rPr lang="en-US" sz="1100" dirty="0">
                <a:hlinkClick r:id="rId21"/>
              </a:rPr>
              <a:t>Create presentations with Work IQ using Agent Mode in PowerPoint</a:t>
            </a:r>
            <a:endParaRPr lang="en-US" sz="1100" dirty="0"/>
          </a:p>
          <a:p>
            <a:pPr marL="171450" indent="-171450">
              <a:buFont typeface="Wingdings" panose="05000000000000000000" pitchFamily="2" charset="2"/>
              <a:buChar char="ü"/>
            </a:pPr>
            <a:r>
              <a:rPr lang="en-US" sz="1100" dirty="0">
                <a:hlinkClick r:id="rId22"/>
              </a:rPr>
              <a:t>Create presentations with Work IQ using Agent Mode in PowerPoint</a:t>
            </a:r>
            <a:endParaRPr lang="en-US" sz="1100" dirty="0"/>
          </a:p>
          <a:p>
            <a:pPr marL="171450" indent="-171450">
              <a:buFont typeface="Wingdings" panose="05000000000000000000" pitchFamily="2" charset="2"/>
              <a:buChar char="ü"/>
            </a:pPr>
            <a:r>
              <a:rPr lang="en-US" sz="1100" dirty="0">
                <a:hlinkClick r:id="rId23"/>
              </a:rPr>
              <a:t>Microsoft Viva: Copilot Dashboard - Broader access to M365 Copilot Chat insights</a:t>
            </a:r>
            <a:endParaRPr lang="en-US" sz="1100" dirty="0"/>
          </a:p>
          <a:p>
            <a:pPr marL="171450" indent="-171450">
              <a:buFont typeface="Wingdings" panose="05000000000000000000" pitchFamily="2" charset="2"/>
              <a:buChar char="ü"/>
            </a:pPr>
            <a:r>
              <a:rPr lang="en-US" sz="1100" dirty="0">
                <a:hlinkClick r:id="rId24"/>
              </a:rPr>
              <a:t>Microsoft Viva: Copilot Analytics: Copilot adoption PBI version update including Power user insights.</a:t>
            </a:r>
            <a:endParaRPr lang="en-US" sz="1100" dirty="0"/>
          </a:p>
          <a:p>
            <a:pPr marL="171450" indent="-171450">
              <a:buFont typeface="Wingdings" panose="05000000000000000000" pitchFamily="2" charset="2"/>
              <a:buChar char="ü"/>
            </a:pPr>
            <a:r>
              <a:rPr lang="en-US" sz="1100" dirty="0">
                <a:hlinkClick r:id="rId25"/>
              </a:rPr>
              <a:t>Researcher Agent for GCC</a:t>
            </a:r>
            <a:endParaRPr lang="en-US" sz="1100" dirty="0"/>
          </a:p>
          <a:p>
            <a:pPr marL="171450" indent="-171450">
              <a:buFont typeface="Wingdings" panose="05000000000000000000" pitchFamily="2" charset="2"/>
              <a:buChar char="ü"/>
            </a:pPr>
            <a:r>
              <a:rPr lang="en-US" sz="1100" dirty="0">
                <a:hlinkClick r:id="rId26"/>
              </a:rPr>
              <a:t>Upload Local Files now Support .eml and .msg file types</a:t>
            </a:r>
            <a:endParaRPr lang="en-US" sz="1100" dirty="0"/>
          </a:p>
          <a:p>
            <a:pPr marL="171450" indent="-171450">
              <a:buFont typeface="Wingdings" panose="05000000000000000000" pitchFamily="2" charset="2"/>
              <a:buChar char="ü"/>
            </a:pPr>
            <a:r>
              <a:rPr lang="en-US" sz="1100" dirty="0">
                <a:hlinkClick r:id="rId27"/>
              </a:rPr>
              <a:t>Updated Copilot Notebooks UX</a:t>
            </a:r>
            <a:endParaRPr lang="en-US" sz="1100" dirty="0"/>
          </a:p>
          <a:p>
            <a:pPr marL="171450" indent="-171450">
              <a:buFont typeface="Wingdings" panose="05000000000000000000" pitchFamily="2" charset="2"/>
              <a:buChar char="ü"/>
            </a:pPr>
            <a:r>
              <a:rPr lang="en-US" sz="1100" dirty="0">
                <a:hlinkClick r:id="rId28"/>
              </a:rPr>
              <a:t>Generative-AI skills for Create in Microsoft 365 Copilot app for Government Clouds</a:t>
            </a:r>
            <a:endParaRPr lang="en-US" sz="1100" dirty="0"/>
          </a:p>
          <a:p>
            <a:pPr marL="171450" indent="-171450">
              <a:buFont typeface="Wingdings" panose="05000000000000000000" pitchFamily="2" charset="2"/>
              <a:buChar char="ü"/>
            </a:pPr>
            <a:r>
              <a:rPr lang="en-US" sz="1100" dirty="0">
                <a:hlinkClick r:id="rId29"/>
              </a:rPr>
              <a:t>Rich Bing web answer cards on M365 Copilot</a:t>
            </a:r>
            <a:endParaRPr lang="en-US" sz="1100" dirty="0"/>
          </a:p>
          <a:p>
            <a:pPr marL="171450" indent="-171450">
              <a:buFont typeface="Wingdings" panose="05000000000000000000" pitchFamily="2" charset="2"/>
              <a:buChar char="ü"/>
            </a:pPr>
            <a:r>
              <a:rPr lang="en-US" sz="1100" dirty="0">
                <a:hlinkClick r:id="rId30"/>
              </a:rPr>
              <a:t>Intelligent meeting recap can summarize content shared on screen</a:t>
            </a:r>
            <a:endParaRPr lang="en-US" sz="1100" dirty="0"/>
          </a:p>
          <a:p>
            <a:pPr marL="171450" indent="-171450">
              <a:buFont typeface="Wingdings" panose="05000000000000000000" pitchFamily="2" charset="2"/>
              <a:buChar char="ü"/>
            </a:pPr>
            <a:r>
              <a:rPr lang="en-US" sz="1100" dirty="0">
                <a:hlinkClick r:id="rId31"/>
              </a:rPr>
              <a:t>Share agents to Teams</a:t>
            </a:r>
            <a:endParaRPr lang="en-US" sz="1100" dirty="0"/>
          </a:p>
        </p:txBody>
      </p:sp>
      <p:sp>
        <p:nvSpPr>
          <p:cNvPr id="17" name="Rectangle: Rounded Corners 16">
            <a:extLst>
              <a:ext uri="{FF2B5EF4-FFF2-40B4-BE49-F238E27FC236}">
                <a16:creationId xmlns:a16="http://schemas.microsoft.com/office/drawing/2014/main" id="{C49623DC-E533-AF2F-E115-E701B43A2B42}"/>
              </a:ext>
              <a:ext uri="{C183D7F6-B498-43B3-948B-1728B52AA6E4}">
                <adec:decorative xmlns:adec="http://schemas.microsoft.com/office/drawing/2017/decorative" val="1"/>
              </a:ext>
            </a:extLst>
          </p:cNvPr>
          <p:cNvSpPr/>
          <p:nvPr/>
        </p:nvSpPr>
        <p:spPr bwMode="auto">
          <a:xfrm>
            <a:off x="191942" y="1363028"/>
            <a:ext cx="3193017" cy="394335"/>
          </a:xfrm>
          <a:prstGeom prst="roundRect">
            <a:avLst>
              <a:gd name="adj" fmla="val 11034"/>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32472" rtl="0" eaLnBrk="1" fontAlgn="base" latinLnBrk="0" hangingPunct="1">
              <a:lnSpc>
                <a:spcPct val="100000"/>
              </a:lnSpc>
              <a:spcBef>
                <a:spcPct val="0"/>
              </a:spcBef>
              <a:spcAft>
                <a:spcPct val="0"/>
              </a:spcAft>
              <a:buClrTx/>
              <a:buSzTx/>
              <a:buFontTx/>
              <a:buNone/>
              <a:tabLst/>
              <a:defRPr/>
            </a:pPr>
            <a:r>
              <a:rPr lang="en-US" noProof="0" dirty="0">
                <a:solidFill>
                  <a:srgbClr val="0078D4"/>
                </a:solidFill>
                <a:latin typeface="Segoe UI Semibold"/>
              </a:rPr>
              <a:t>       </a:t>
            </a:r>
            <a:r>
              <a:rPr lang="en-US" sz="1600" noProof="0" dirty="0">
                <a:solidFill>
                  <a:srgbClr val="0078D4"/>
                </a:solidFill>
                <a:latin typeface="Segoe UI Semibold"/>
              </a:rPr>
              <a:t>Launched </a:t>
            </a:r>
            <a:r>
              <a:rPr lang="en-US" sz="1600" i="1" noProof="0" dirty="0">
                <a:solidFill>
                  <a:srgbClr val="0078D4"/>
                </a:solidFill>
                <a:latin typeface="Segoe UI Semibold"/>
              </a:rPr>
              <a:t>(28) 🚀</a:t>
            </a:r>
            <a:endParaRPr kumimoji="0" lang="en-US" b="0" i="1" u="none" strike="noStrike" kern="1200" cap="none" spc="0" normalizeH="0" baseline="0" noProof="0" dirty="0">
              <a:ln>
                <a:noFill/>
              </a:ln>
              <a:solidFill>
                <a:srgbClr val="0078D4"/>
              </a:solidFill>
              <a:effectLst/>
              <a:uLnTx/>
              <a:uFillTx/>
              <a:latin typeface="Segoe UI Semibold"/>
            </a:endParaRPr>
          </a:p>
        </p:txBody>
      </p:sp>
      <p:pic>
        <p:nvPicPr>
          <p:cNvPr id="20" name="Picture 19">
            <a:extLst>
              <a:ext uri="{FF2B5EF4-FFF2-40B4-BE49-F238E27FC236}">
                <a16:creationId xmlns:a16="http://schemas.microsoft.com/office/drawing/2014/main" id="{71884B25-AF47-7742-C3F9-680176A28588}"/>
              </a:ext>
              <a:ext uri="{C183D7F6-B498-43B3-948B-1728B52AA6E4}">
                <adec:decorative xmlns:adec="http://schemas.microsoft.com/office/drawing/2017/decorative" val="1"/>
              </a:ext>
            </a:extLst>
          </p:cNvPr>
          <p:cNvPicPr>
            <a:picLocks noChangeAspect="1"/>
          </p:cNvPicPr>
          <p:nvPr/>
        </p:nvPicPr>
        <p:blipFill>
          <a:blip r:embed="rId32" cstate="hqprint">
            <a:extLst>
              <a:ext uri="{28A0092B-C50C-407E-A947-70E740481C1C}">
                <a14:useLocalDpi xmlns:a14="http://schemas.microsoft.com/office/drawing/2010/main"/>
              </a:ext>
            </a:extLst>
          </a:blip>
          <a:srcRect/>
          <a:stretch/>
        </p:blipFill>
        <p:spPr>
          <a:xfrm>
            <a:off x="367937" y="1396057"/>
            <a:ext cx="303921" cy="306542"/>
          </a:xfrm>
          <a:prstGeom prst="rect">
            <a:avLst/>
          </a:prstGeom>
        </p:spPr>
      </p:pic>
      <p:sp>
        <p:nvSpPr>
          <p:cNvPr id="5" name="Freeform 8">
            <a:extLst>
              <a:ext uri="{FF2B5EF4-FFF2-40B4-BE49-F238E27FC236}">
                <a16:creationId xmlns:a16="http://schemas.microsoft.com/office/drawing/2014/main" id="{A2EBF85E-E902-F2C5-1BD6-33EC12C5A43B}"/>
              </a:ext>
              <a:ext uri="{C183D7F6-B498-43B3-948B-1728B52AA6E4}">
                <adec:decorative xmlns:adec="http://schemas.microsoft.com/office/drawing/2017/decorative" val="1"/>
              </a:ext>
            </a:extLst>
          </p:cNvPr>
          <p:cNvSpPr/>
          <p:nvPr/>
        </p:nvSpPr>
        <p:spPr bwMode="white">
          <a:xfrm>
            <a:off x="8804881" y="1335506"/>
            <a:ext cx="3243326" cy="5444066"/>
          </a:xfrm>
          <a:prstGeom prst="roundRect">
            <a:avLst>
              <a:gd name="adj" fmla="val 2274"/>
            </a:avLst>
          </a:pr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ectangle: Rounded Corners 9">
            <a:extLst>
              <a:ext uri="{FF2B5EF4-FFF2-40B4-BE49-F238E27FC236}">
                <a16:creationId xmlns:a16="http://schemas.microsoft.com/office/drawing/2014/main" id="{686F7321-62E7-9BC7-3995-506140FA8317}"/>
              </a:ext>
              <a:ext uri="{C183D7F6-B498-43B3-948B-1728B52AA6E4}">
                <adec:decorative xmlns:adec="http://schemas.microsoft.com/office/drawing/2017/decorative" val="1"/>
              </a:ext>
            </a:extLst>
          </p:cNvPr>
          <p:cNvSpPr/>
          <p:nvPr/>
        </p:nvSpPr>
        <p:spPr bwMode="auto">
          <a:xfrm>
            <a:off x="8833960" y="1354317"/>
            <a:ext cx="3182216" cy="361474"/>
          </a:xfrm>
          <a:prstGeom prst="roundRect">
            <a:avLst>
              <a:gd name="adj" fmla="val 11034"/>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defTabSz="932472" fontAlgn="base">
              <a:spcBef>
                <a:spcPct val="0"/>
              </a:spcBef>
              <a:spcAft>
                <a:spcPct val="0"/>
              </a:spcAft>
              <a:defRPr/>
            </a:pPr>
            <a:r>
              <a:rPr lang="en-US" sz="1600" noProof="0" dirty="0">
                <a:solidFill>
                  <a:srgbClr val="0078D4"/>
                </a:solidFill>
                <a:latin typeface="Segoe UI Semibold"/>
              </a:rPr>
              <a:t>Rolling Out </a:t>
            </a:r>
            <a:r>
              <a:rPr lang="en-US" sz="1600" i="1" noProof="0" dirty="0">
                <a:solidFill>
                  <a:srgbClr val="0078D4"/>
                </a:solidFill>
                <a:latin typeface="Segoe UI Semibold"/>
              </a:rPr>
              <a:t>(</a:t>
            </a:r>
            <a:r>
              <a:rPr lang="en-US" sz="1600" i="1" dirty="0">
                <a:solidFill>
                  <a:srgbClr val="0078D4"/>
                </a:solidFill>
                <a:latin typeface="Segoe UI Semibold"/>
              </a:rPr>
              <a:t>9</a:t>
            </a:r>
            <a:r>
              <a:rPr lang="en-US" sz="1600" i="1" noProof="0" dirty="0">
                <a:solidFill>
                  <a:srgbClr val="0078D4"/>
                </a:solidFill>
                <a:latin typeface="Segoe UI Semibold"/>
              </a:rPr>
              <a:t>)</a:t>
            </a:r>
            <a:endParaRPr kumimoji="0" lang="en-US" sz="1600" b="0" i="1" u="none" strike="noStrike" kern="1200" cap="none" spc="0" normalizeH="0" baseline="0" noProof="0" dirty="0">
              <a:ln>
                <a:noFill/>
              </a:ln>
              <a:solidFill>
                <a:srgbClr val="0078D4"/>
              </a:solidFill>
              <a:effectLst/>
              <a:uLnTx/>
              <a:uFillTx/>
              <a:latin typeface="Segoe UI Semibold"/>
            </a:endParaRPr>
          </a:p>
        </p:txBody>
      </p:sp>
      <p:sp>
        <p:nvSpPr>
          <p:cNvPr id="12" name="TextBox 18">
            <a:extLst>
              <a:ext uri="{FF2B5EF4-FFF2-40B4-BE49-F238E27FC236}">
                <a16:creationId xmlns:a16="http://schemas.microsoft.com/office/drawing/2014/main" id="{8A455321-1A56-5C98-7105-A46F484090DD}"/>
              </a:ext>
            </a:extLst>
          </p:cNvPr>
          <p:cNvSpPr txBox="1"/>
          <p:nvPr/>
        </p:nvSpPr>
        <p:spPr>
          <a:xfrm>
            <a:off x="8870742" y="1831611"/>
            <a:ext cx="3112478" cy="978701"/>
          </a:xfrm>
          <a:prstGeom prst="rect">
            <a:avLst/>
          </a:prstGeom>
          <a:noFill/>
        </p:spPr>
        <p:txBody>
          <a:bodyPr wrap="square" lIns="0" tIns="0" rIns="0" bIns="0"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Wingdings" panose="05000000000000000000" pitchFamily="2" charset="2"/>
              <a:buChar char="Ø"/>
            </a:pPr>
            <a:r>
              <a:rPr lang="en-US" sz="1200" dirty="0">
                <a:hlinkClick r:id="rId33"/>
              </a:rPr>
              <a:t>Branded footer in the Microsoft 365 Copilot app</a:t>
            </a:r>
            <a:endParaRPr lang="en-US" sz="1200" dirty="0"/>
          </a:p>
          <a:p>
            <a:pPr marL="171450" indent="-171450">
              <a:buFont typeface="Wingdings" panose="05000000000000000000" pitchFamily="2" charset="2"/>
              <a:buChar char="Ø"/>
            </a:pPr>
            <a:r>
              <a:rPr lang="en-US" sz="1200" dirty="0">
                <a:hlinkClick r:id="rId34"/>
              </a:rPr>
              <a:t>Consecutive interpretation in Interpreter</a:t>
            </a:r>
            <a:endParaRPr lang="en-US" sz="1200" dirty="0"/>
          </a:p>
          <a:p>
            <a:pPr marL="171450" indent="-171450">
              <a:buFont typeface="Wingdings" panose="05000000000000000000" pitchFamily="2" charset="2"/>
              <a:buChar char="Ø"/>
            </a:pPr>
            <a:r>
              <a:rPr lang="en-US" sz="1200" dirty="0">
                <a:hlinkClick r:id="rId35"/>
              </a:rPr>
              <a:t>Outlook: Triage your inbox on-the-go with Copilot voice for Outlook mobile</a:t>
            </a:r>
            <a:endParaRPr lang="en-US" sz="1200" dirty="0"/>
          </a:p>
          <a:p>
            <a:pPr marL="171450" indent="-171450">
              <a:buFont typeface="Wingdings" panose="05000000000000000000" pitchFamily="2" charset="2"/>
              <a:buChar char="Ø"/>
            </a:pPr>
            <a:r>
              <a:rPr lang="en-US" sz="1200" dirty="0">
                <a:hlinkClick r:id="rId36"/>
              </a:rPr>
              <a:t>Copilot uses enterprise assets hosted on Adobe Experience Manager when creating presentations</a:t>
            </a:r>
            <a:endParaRPr lang="en-US" sz="1200" dirty="0"/>
          </a:p>
          <a:p>
            <a:pPr marL="171450" indent="-171450">
              <a:buFont typeface="Wingdings" panose="05000000000000000000" pitchFamily="2" charset="2"/>
              <a:buChar char="Ø"/>
            </a:pPr>
            <a:r>
              <a:rPr lang="en-US" sz="1200" dirty="0">
                <a:hlinkClick r:id="rId37"/>
              </a:rPr>
              <a:t>Researcher Output Formats</a:t>
            </a:r>
            <a:endParaRPr lang="en-US" sz="1200" dirty="0"/>
          </a:p>
          <a:p>
            <a:pPr marL="171450" indent="-171450">
              <a:buFont typeface="Wingdings" panose="05000000000000000000" pitchFamily="2" charset="2"/>
              <a:buChar char="Ø"/>
            </a:pPr>
            <a:r>
              <a:rPr lang="en-US" sz="1200" dirty="0">
                <a:hlinkClick r:id="rId38"/>
              </a:rPr>
              <a:t>Microsoft Purview: Data Loss Prevention to prevent Microsoft 365 Copilot processing content with sensitivity labels supports all storage locations</a:t>
            </a:r>
            <a:endParaRPr lang="en-US" sz="1200" dirty="0"/>
          </a:p>
          <a:p>
            <a:pPr marL="171450" indent="-171450">
              <a:buFont typeface="Wingdings" panose="05000000000000000000" pitchFamily="2" charset="2"/>
              <a:buChar char="Ø"/>
            </a:pPr>
            <a:r>
              <a:rPr lang="en-US" sz="1200" dirty="0">
                <a:hlinkClick r:id="rId39"/>
              </a:rPr>
              <a:t>Real-time voice interactions in a podcast in Word</a:t>
            </a:r>
            <a:endParaRPr lang="en-US" sz="1200" dirty="0"/>
          </a:p>
          <a:p>
            <a:pPr marL="171450" indent="-171450">
              <a:buFont typeface="Wingdings" panose="05000000000000000000" pitchFamily="2" charset="2"/>
              <a:buChar char="Ø"/>
            </a:pPr>
            <a:r>
              <a:rPr lang="en-US" sz="1200" dirty="0">
                <a:hlinkClick r:id="rId40"/>
              </a:rPr>
              <a:t>Video recap in Teams</a:t>
            </a:r>
            <a:endParaRPr lang="en-US" sz="1200" dirty="0"/>
          </a:p>
          <a:p>
            <a:pPr marL="171450" indent="-171450">
              <a:buFont typeface="Wingdings" panose="05000000000000000000" pitchFamily="2" charset="2"/>
              <a:buChar char="Ø"/>
            </a:pPr>
            <a:r>
              <a:rPr lang="en-US" sz="1200" dirty="0">
                <a:hlinkClick r:id="rId41"/>
              </a:rPr>
              <a:t>Spoken language detection is now automatic</a:t>
            </a:r>
            <a:endParaRPr lang="en-US" sz="1200" dirty="0"/>
          </a:p>
        </p:txBody>
      </p:sp>
      <p:grpSp>
        <p:nvGrpSpPr>
          <p:cNvPr id="35" name="Group 34">
            <a:extLst>
              <a:ext uri="{FF2B5EF4-FFF2-40B4-BE49-F238E27FC236}">
                <a16:creationId xmlns:a16="http://schemas.microsoft.com/office/drawing/2014/main" id="{74C4C58C-4F86-D291-880F-B354220C5533}"/>
              </a:ext>
              <a:ext uri="{C183D7F6-B498-43B3-948B-1728B52AA6E4}">
                <adec:decorative xmlns:adec="http://schemas.microsoft.com/office/drawing/2017/decorative" val="1"/>
              </a:ext>
            </a:extLst>
          </p:cNvPr>
          <p:cNvGrpSpPr/>
          <p:nvPr/>
        </p:nvGrpSpPr>
        <p:grpSpPr>
          <a:xfrm>
            <a:off x="11235371" y="1462973"/>
            <a:ext cx="550456" cy="172709"/>
            <a:chOff x="8673838" y="1451867"/>
            <a:chExt cx="550456" cy="172709"/>
          </a:xfrm>
        </p:grpSpPr>
        <p:pic>
          <p:nvPicPr>
            <p:cNvPr id="21" name="Graphic 20" descr="Stop with solid fill">
              <a:extLst>
                <a:ext uri="{FF2B5EF4-FFF2-40B4-BE49-F238E27FC236}">
                  <a16:creationId xmlns:a16="http://schemas.microsoft.com/office/drawing/2014/main" id="{C6E8F5BB-9574-AE78-5713-3F272DCCD259}"/>
                </a:ext>
              </a:extLst>
            </p:cNvPr>
            <p:cNvPicPr>
              <a:picLocks noChangeAspect="1"/>
            </p:cNvPicPr>
            <p:nvPr/>
          </p:nvPicPr>
          <p:blipFill>
            <a:blip>
              <a:extLst>
                <a:ext uri="{96DAC541-7B7A-43D3-8B79-37D633B846F1}">
                  <asvg:svgBlip xmlns:asvg="http://schemas.microsoft.com/office/drawing/2016/SVG/main" r:embed="rId42"/>
                </a:ext>
              </a:extLst>
            </a:blip>
            <a:stretch>
              <a:fillRect/>
            </a:stretch>
          </p:blipFill>
          <p:spPr>
            <a:xfrm>
              <a:off x="8863230" y="1451867"/>
              <a:ext cx="172709" cy="172709"/>
            </a:xfrm>
            <a:prstGeom prst="rect">
              <a:avLst/>
            </a:prstGeom>
          </p:spPr>
        </p:pic>
        <p:pic>
          <p:nvPicPr>
            <p:cNvPr id="33" name="Graphic 32" descr="Stop with solid fill">
              <a:extLst>
                <a:ext uri="{FF2B5EF4-FFF2-40B4-BE49-F238E27FC236}">
                  <a16:creationId xmlns:a16="http://schemas.microsoft.com/office/drawing/2014/main" id="{30AD3202-B7D2-3DAB-CDDC-1B132C8A9FE7}"/>
                </a:ext>
              </a:extLst>
            </p:cNvPr>
            <p:cNvPicPr>
              <a:picLocks noChangeAspect="1"/>
            </p:cNvPicPr>
            <p:nvPr/>
          </p:nvPicPr>
          <p:blipFill>
            <a:blip>
              <a:extLst>
                <a:ext uri="{96DAC541-7B7A-43D3-8B79-37D633B846F1}">
                  <asvg:svgBlip xmlns:asvg="http://schemas.microsoft.com/office/drawing/2016/SVG/main" r:embed="rId43"/>
                </a:ext>
              </a:extLst>
            </a:blip>
            <a:stretch>
              <a:fillRect/>
            </a:stretch>
          </p:blipFill>
          <p:spPr>
            <a:xfrm>
              <a:off x="9051585" y="1451867"/>
              <a:ext cx="172709" cy="172709"/>
            </a:xfrm>
            <a:prstGeom prst="rect">
              <a:avLst/>
            </a:prstGeom>
          </p:spPr>
        </p:pic>
        <p:pic>
          <p:nvPicPr>
            <p:cNvPr id="34" name="Graphic 33" descr="Stop with solid fill">
              <a:extLst>
                <a:ext uri="{FF2B5EF4-FFF2-40B4-BE49-F238E27FC236}">
                  <a16:creationId xmlns:a16="http://schemas.microsoft.com/office/drawing/2014/main" id="{751188D7-C436-EA59-72D0-6E41A3A1F41D}"/>
                </a:ext>
              </a:extLst>
            </p:cNvPr>
            <p:cNvPicPr>
              <a:picLocks noChangeAspect="1"/>
            </p:cNvPicPr>
            <p:nvPr/>
          </p:nvPicPr>
          <p:blipFill>
            <a:blip>
              <a:extLst>
                <a:ext uri="{96DAC541-7B7A-43D3-8B79-37D633B846F1}">
                  <asvg:svgBlip xmlns:asvg="http://schemas.microsoft.com/office/drawing/2016/SVG/main" r:embed="rId42"/>
                </a:ext>
              </a:extLst>
            </a:blip>
            <a:stretch>
              <a:fillRect/>
            </a:stretch>
          </p:blipFill>
          <p:spPr>
            <a:xfrm>
              <a:off x="8673838" y="1451867"/>
              <a:ext cx="172709" cy="172709"/>
            </a:xfrm>
            <a:prstGeom prst="rect">
              <a:avLst/>
            </a:prstGeom>
          </p:spPr>
        </p:pic>
      </p:grpSp>
      <p:grpSp>
        <p:nvGrpSpPr>
          <p:cNvPr id="36" name="Group 35">
            <a:extLst>
              <a:ext uri="{FF2B5EF4-FFF2-40B4-BE49-F238E27FC236}">
                <a16:creationId xmlns:a16="http://schemas.microsoft.com/office/drawing/2014/main" id="{8C885BA8-F7DC-248F-958D-D2204DAADD86}"/>
              </a:ext>
              <a:ext uri="{C183D7F6-B498-43B3-948B-1728B52AA6E4}">
                <adec:decorative xmlns:adec="http://schemas.microsoft.com/office/drawing/2017/decorative" val="1"/>
              </a:ext>
            </a:extLst>
          </p:cNvPr>
          <p:cNvGrpSpPr/>
          <p:nvPr/>
        </p:nvGrpSpPr>
        <p:grpSpPr>
          <a:xfrm>
            <a:off x="2712521" y="1473841"/>
            <a:ext cx="550456" cy="172709"/>
            <a:chOff x="8673838" y="1451867"/>
            <a:chExt cx="550456" cy="172709"/>
          </a:xfrm>
        </p:grpSpPr>
        <p:pic>
          <p:nvPicPr>
            <p:cNvPr id="37" name="Graphic 36" descr="Stop with solid fill">
              <a:extLst>
                <a:ext uri="{FF2B5EF4-FFF2-40B4-BE49-F238E27FC236}">
                  <a16:creationId xmlns:a16="http://schemas.microsoft.com/office/drawing/2014/main" id="{635B12FE-DEE3-DC47-99A6-607D6462B16F}"/>
                </a:ext>
              </a:extLst>
            </p:cNvPr>
            <p:cNvPicPr>
              <a:picLocks noChangeAspect="1"/>
            </p:cNvPicPr>
            <p:nvPr/>
          </p:nvPicPr>
          <p:blipFill>
            <a:blip>
              <a:extLst>
                <a:ext uri="{96DAC541-7B7A-43D3-8B79-37D633B846F1}">
                  <asvg:svgBlip xmlns:asvg="http://schemas.microsoft.com/office/drawing/2016/SVG/main" r:embed="rId44"/>
                </a:ext>
              </a:extLst>
            </a:blip>
            <a:stretch>
              <a:fillRect/>
            </a:stretch>
          </p:blipFill>
          <p:spPr>
            <a:xfrm>
              <a:off x="8863230" y="1451867"/>
              <a:ext cx="172709" cy="172709"/>
            </a:xfrm>
            <a:prstGeom prst="rect">
              <a:avLst/>
            </a:prstGeom>
          </p:spPr>
        </p:pic>
        <p:pic>
          <p:nvPicPr>
            <p:cNvPr id="38" name="Graphic 37" descr="Stop with solid fill">
              <a:extLst>
                <a:ext uri="{FF2B5EF4-FFF2-40B4-BE49-F238E27FC236}">
                  <a16:creationId xmlns:a16="http://schemas.microsoft.com/office/drawing/2014/main" id="{D36FB53F-CDDD-6CD8-E7CD-9FB15C07F8B0}"/>
                </a:ext>
              </a:extLst>
            </p:cNvPr>
            <p:cNvPicPr>
              <a:picLocks noChangeAspect="1"/>
            </p:cNvPicPr>
            <p:nvPr/>
          </p:nvPicPr>
          <p:blipFill>
            <a:blip>
              <a:extLst>
                <a:ext uri="{96DAC541-7B7A-43D3-8B79-37D633B846F1}">
                  <asvg:svgBlip xmlns:asvg="http://schemas.microsoft.com/office/drawing/2016/SVG/main" r:embed="rId45"/>
                </a:ext>
              </a:extLst>
            </a:blip>
            <a:stretch>
              <a:fillRect/>
            </a:stretch>
          </p:blipFill>
          <p:spPr>
            <a:xfrm>
              <a:off x="9051585" y="1451867"/>
              <a:ext cx="172709" cy="172709"/>
            </a:xfrm>
            <a:prstGeom prst="rect">
              <a:avLst/>
            </a:prstGeom>
          </p:spPr>
        </p:pic>
        <p:pic>
          <p:nvPicPr>
            <p:cNvPr id="39" name="Graphic 38" descr="Stop with solid fill">
              <a:extLst>
                <a:ext uri="{FF2B5EF4-FFF2-40B4-BE49-F238E27FC236}">
                  <a16:creationId xmlns:a16="http://schemas.microsoft.com/office/drawing/2014/main" id="{543CC00C-5253-0134-85B7-0C69A4F92507}"/>
                </a:ext>
              </a:extLst>
            </p:cNvPr>
            <p:cNvPicPr>
              <a:picLocks noChangeAspect="1"/>
            </p:cNvPicPr>
            <p:nvPr/>
          </p:nvPicPr>
          <p:blipFill>
            <a:blip>
              <a:extLst>
                <a:ext uri="{96DAC541-7B7A-43D3-8B79-37D633B846F1}">
                  <asvg:svgBlip xmlns:asvg="http://schemas.microsoft.com/office/drawing/2016/SVG/main" r:embed="rId44"/>
                </a:ext>
              </a:extLst>
            </a:blip>
            <a:stretch>
              <a:fillRect/>
            </a:stretch>
          </p:blipFill>
          <p:spPr>
            <a:xfrm>
              <a:off x="8673838" y="1451867"/>
              <a:ext cx="172709" cy="172709"/>
            </a:xfrm>
            <a:prstGeom prst="rect">
              <a:avLst/>
            </a:prstGeom>
          </p:spPr>
        </p:pic>
      </p:grpSp>
      <p:grpSp>
        <p:nvGrpSpPr>
          <p:cNvPr id="14" name="Group 13">
            <a:extLst>
              <a:ext uri="{FF2B5EF4-FFF2-40B4-BE49-F238E27FC236}">
                <a16:creationId xmlns:a16="http://schemas.microsoft.com/office/drawing/2014/main" id="{9EDFEC3B-BC07-9C8F-2BA6-6AEC6F9E4B9E}"/>
              </a:ext>
              <a:ext uri="{C183D7F6-B498-43B3-948B-1728B52AA6E4}">
                <adec:decorative xmlns:adec="http://schemas.microsoft.com/office/drawing/2017/decorative" val="1"/>
              </a:ext>
            </a:extLst>
          </p:cNvPr>
          <p:cNvGrpSpPr/>
          <p:nvPr/>
        </p:nvGrpSpPr>
        <p:grpSpPr>
          <a:xfrm>
            <a:off x="10814382" y="499"/>
            <a:ext cx="1392476" cy="1219186"/>
            <a:chOff x="10404657" y="488"/>
            <a:chExt cx="1805748" cy="1955102"/>
          </a:xfrm>
          <a:solidFill>
            <a:srgbClr val="727372"/>
          </a:solidFill>
        </p:grpSpPr>
        <p:sp>
          <p:nvSpPr>
            <p:cNvPr id="15" name="Diagonal Stripe 14">
              <a:extLst>
                <a:ext uri="{FF2B5EF4-FFF2-40B4-BE49-F238E27FC236}">
                  <a16:creationId xmlns:a16="http://schemas.microsoft.com/office/drawing/2014/main" id="{C4DC2258-4F70-A5E2-DF65-047B12888204}"/>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6" name="TextBox 15">
              <a:extLst>
                <a:ext uri="{FF2B5EF4-FFF2-40B4-BE49-F238E27FC236}">
                  <a16:creationId xmlns:a16="http://schemas.microsoft.com/office/drawing/2014/main" id="{5278B423-8323-7436-998F-8464FAE02299}"/>
                </a:ext>
              </a:extLst>
            </p:cNvPr>
            <p:cNvSpPr txBox="1"/>
            <p:nvPr/>
          </p:nvSpPr>
          <p:spPr>
            <a:xfrm rot="2502686">
              <a:off x="10809822" y="609465"/>
              <a:ext cx="1400583"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100" b="0" i="0" u="none" strike="noStrike" kern="0" cap="none" spc="-71" normalizeH="0" baseline="0" noProof="0" dirty="0">
                  <a:ln>
                    <a:noFill/>
                  </a:ln>
                  <a:solidFill>
                    <a:srgbClr val="5C5AD4"/>
                  </a:solidFill>
                  <a:effectLst/>
                  <a:uLnTx/>
                  <a:uFillTx/>
                  <a:latin typeface="Segoe UI Semibold"/>
                </a:rPr>
                <a:t>As of </a:t>
              </a:r>
              <a:r>
                <a:rPr lang="en-GB" sz="1100" kern="0" spc="-71" dirty="0">
                  <a:solidFill>
                    <a:srgbClr val="5C5AD4"/>
                  </a:solidFill>
                  <a:latin typeface="Segoe UI Semibold"/>
                </a:rPr>
                <a:t>6th May</a:t>
              </a:r>
              <a:r>
                <a:rPr kumimoji="0" lang="en-GB"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214873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0"/>
                                  </p:stCondLst>
                                  <p:childTnLst>
                                    <p:animMotion origin="layout" path="M 0 3.33333E-6 L 0 0.03541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7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2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42" presetClass="path" presetSubtype="0" decel="100000" fill="hold" grpId="1" nodeType="withEffect">
                                  <p:stCondLst>
                                    <p:cond delay="0"/>
                                  </p:stCondLst>
                                  <p:childTnLst>
                                    <p:animMotion origin="layout" path="M -4.58333E-6 -0.03473 L -4.58333E-6 3.7037E-6 " pathEditMode="relative" rAng="0" ptsTypes="AA">
                                      <p:cBhvr>
                                        <p:cTn id="22" dur="700" fill="hold"/>
                                        <p:tgtEl>
                                          <p:spTgt spid="17"/>
                                        </p:tgtEl>
                                        <p:attrNameLst>
                                          <p:attrName>ppt_x</p:attrName>
                                          <p:attrName>ppt_y</p:attrName>
                                        </p:attrNameLst>
                                      </p:cBhvr>
                                      <p:rCtr x="0" y="1736"/>
                                    </p:animMotion>
                                  </p:childTnLst>
                                </p:cTn>
                              </p:par>
                            </p:childTnLst>
                          </p:cTn>
                        </p:par>
                        <p:par>
                          <p:cTn id="23" fill="hold">
                            <p:stCondLst>
                              <p:cond delay="1900"/>
                            </p:stCondLst>
                            <p:childTnLst>
                              <p:par>
                                <p:cTn id="24" presetID="53" presetClass="entr" presetSubtype="16"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2400"/>
                            </p:stCondLst>
                            <p:childTnLst>
                              <p:par>
                                <p:cTn id="30" presetID="10"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42" presetClass="path" presetSubtype="0" decel="100000" fill="hold" nodeType="withEffect">
                                  <p:stCondLst>
                                    <p:cond delay="0"/>
                                  </p:stCondLst>
                                  <p:childTnLst>
                                    <p:animMotion origin="layout" path="M -4.58333E-6 -0.03473 L -4.58333E-6 3.7037E-6 " pathEditMode="relative" rAng="0" ptsTypes="AA">
                                      <p:cBhvr>
                                        <p:cTn id="34" dur="700" fill="hold"/>
                                        <p:tgtEl>
                                          <p:spTgt spid="36"/>
                                        </p:tgtEl>
                                        <p:attrNameLst>
                                          <p:attrName>ppt_x</p:attrName>
                                          <p:attrName>ppt_y</p:attrName>
                                        </p:attrNameLst>
                                      </p:cBhvr>
                                      <p:rCtr x="0" y="1736"/>
                                    </p:animMotion>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42" presetClass="path" presetSubtype="0" decel="100000" fill="hold" grpId="1" nodeType="withEffect">
                                  <p:stCondLst>
                                    <p:cond delay="0"/>
                                  </p:stCondLst>
                                  <p:childTnLst>
                                    <p:animMotion origin="layout" path="M -2.08333E-7 0.03889 L -2.08333E-7 3.7037E-6 " pathEditMode="relative" rAng="0" ptsTypes="AA">
                                      <p:cBhvr>
                                        <p:cTn id="39" dur="700" fill="hold"/>
                                        <p:tgtEl>
                                          <p:spTgt spid="26"/>
                                        </p:tgtEl>
                                        <p:attrNameLst>
                                          <p:attrName>ppt_x</p:attrName>
                                          <p:attrName>ppt_y</p:attrName>
                                        </p:attrNameLst>
                                      </p:cBhvr>
                                      <p:rCtr x="0" y="-1944"/>
                                    </p:animMotion>
                                  </p:childTnLst>
                                </p:cTn>
                              </p:par>
                              <p:par>
                                <p:cTn id="40" presetID="1"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par>
                          <p:cTn id="42" fill="hold">
                            <p:stCondLst>
                              <p:cond delay="3100"/>
                            </p:stCondLst>
                            <p:childTnLst>
                              <p:par>
                                <p:cTn id="43" presetID="10" presetClass="entr" presetSubtype="0"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par>
                          <p:cTn id="46" fill="hold">
                            <p:stCondLst>
                              <p:cond delay="3600"/>
                            </p:stCondLst>
                            <p:childTnLst>
                              <p:par>
                                <p:cTn id="47" presetID="10" presetClass="entr" presetSubtype="0"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42" presetClass="path" presetSubtype="0" decel="100000" fill="hold" grpId="1" nodeType="withEffect">
                                  <p:stCondLst>
                                    <p:cond delay="0"/>
                                  </p:stCondLst>
                                  <p:childTnLst>
                                    <p:animMotion origin="layout" path="M -4.58333E-6 -0.03473 L -4.58333E-6 3.7037E-6 " pathEditMode="relative" rAng="0" ptsTypes="AA">
                                      <p:cBhvr>
                                        <p:cTn id="51" dur="700" fill="hold"/>
                                        <p:tgtEl>
                                          <p:spTgt spid="10"/>
                                        </p:tgtEl>
                                        <p:attrNameLst>
                                          <p:attrName>ppt_x</p:attrName>
                                          <p:attrName>ppt_y</p:attrName>
                                        </p:attrNameLst>
                                      </p:cBhvr>
                                      <p:rCtr x="0" y="1736"/>
                                    </p:animMotion>
                                  </p:childTnLst>
                                </p:cTn>
                              </p:par>
                            </p:childTnLst>
                          </p:cTn>
                        </p:par>
                        <p:par>
                          <p:cTn id="52" fill="hold">
                            <p:stCondLst>
                              <p:cond delay="4300"/>
                            </p:stCondLst>
                            <p:childTnLst>
                              <p:par>
                                <p:cTn id="53" presetID="10" presetClass="entr" presetSubtype="0"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42" presetClass="path" presetSubtype="0" decel="100000" fill="hold" nodeType="withEffect">
                                  <p:stCondLst>
                                    <p:cond delay="0"/>
                                  </p:stCondLst>
                                  <p:childTnLst>
                                    <p:animMotion origin="layout" path="M -4.58333E-6 -0.03473 L -4.58333E-6 3.7037E-6 " pathEditMode="relative" rAng="0" ptsTypes="AA">
                                      <p:cBhvr>
                                        <p:cTn id="57" dur="700" fill="hold"/>
                                        <p:tgtEl>
                                          <p:spTgt spid="35"/>
                                        </p:tgtEl>
                                        <p:attrNameLst>
                                          <p:attrName>ppt_x</p:attrName>
                                          <p:attrName>ppt_y</p:attrName>
                                        </p:attrNameLst>
                                      </p:cBhvr>
                                      <p:rCtr x="0" y="1736"/>
                                    </p:animMotion>
                                  </p:childTnLst>
                                </p:cTn>
                              </p:par>
                              <p:par>
                                <p:cTn id="58" presetID="10" presetClass="entr" presetSubtype="0"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par>
                                <p:cTn id="61" presetID="42" presetClass="path" presetSubtype="0" decel="100000" fill="hold" grpId="1" nodeType="withEffect">
                                  <p:stCondLst>
                                    <p:cond delay="0"/>
                                  </p:stCondLst>
                                  <p:childTnLst>
                                    <p:animMotion origin="layout" path="M 2.08333E-6 0.03889 L 2.08333E-6 3.7037E-6 " pathEditMode="relative" rAng="0" ptsTypes="AA">
                                      <p:cBhvr>
                                        <p:cTn id="62" dur="700" fill="hold"/>
                                        <p:tgtEl>
                                          <p:spTgt spid="1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30" grpId="0" animBg="1"/>
      <p:bldP spid="30" grpId="1" animBg="1"/>
      <p:bldP spid="26" grpId="0"/>
      <p:bldP spid="26" grpId="1"/>
      <p:bldP spid="17" grpId="0" animBg="1"/>
      <p:bldP spid="17" grpId="1" animBg="1"/>
      <p:bldP spid="5" grpId="0" animBg="1"/>
      <p:bldP spid="10" grpId="0" animBg="1"/>
      <p:bldP spid="10" grpId="1" animBg="1"/>
      <p:bldP spid="12" grpId="0"/>
      <p:bldP spid="12"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6C2D4-F52C-C28A-3B9F-58BDE4A7D179}"/>
            </a:ext>
          </a:extLst>
        </p:cNvPr>
        <p:cNvGrpSpPr/>
        <p:nvPr/>
      </p:nvGrpSpPr>
      <p:grpSpPr>
        <a:xfrm>
          <a:off x="0" y="0"/>
          <a:ext cx="0" cy="0"/>
          <a:chOff x="0" y="0"/>
          <a:chExt cx="0" cy="0"/>
        </a:xfrm>
      </p:grpSpPr>
      <p:sp>
        <p:nvSpPr>
          <p:cNvPr id="4" name="Freeform 8">
            <a:extLst>
              <a:ext uri="{FF2B5EF4-FFF2-40B4-BE49-F238E27FC236}">
                <a16:creationId xmlns:a16="http://schemas.microsoft.com/office/drawing/2014/main" id="{0604E9DF-CD4A-CFA8-6AB7-E2F52271EA63}"/>
              </a:ext>
              <a:ext uri="{C183D7F6-B498-43B3-948B-1728B52AA6E4}">
                <adec:decorative xmlns:adec="http://schemas.microsoft.com/office/drawing/2017/decorative" val="1"/>
              </a:ext>
            </a:extLst>
          </p:cNvPr>
          <p:cNvSpPr/>
          <p:nvPr/>
        </p:nvSpPr>
        <p:spPr bwMode="white">
          <a:xfrm>
            <a:off x="139729" y="1421848"/>
            <a:ext cx="11949049" cy="5359986"/>
          </a:xfrm>
          <a:prstGeom prst="roundRect">
            <a:avLst>
              <a:gd name="adj" fmla="val 2274"/>
            </a:avLst>
          </a:pr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4" name="!Copilot">
            <a:extLst>
              <a:ext uri="{FF2B5EF4-FFF2-40B4-BE49-F238E27FC236}">
                <a16:creationId xmlns:a16="http://schemas.microsoft.com/office/drawing/2014/main" id="{C6AEAC14-E149-FCF5-C284-7B6178AE89F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190197" y="285708"/>
            <a:ext cx="571728" cy="576658"/>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itle 2">
            <a:extLst>
              <a:ext uri="{FF2B5EF4-FFF2-40B4-BE49-F238E27FC236}">
                <a16:creationId xmlns:a16="http://schemas.microsoft.com/office/drawing/2014/main" id="{97233BDB-98A6-4B84-DA3F-7F879A9863F8}"/>
              </a:ext>
              <a:ext uri="{C183D7F6-B498-43B3-948B-1728B52AA6E4}">
                <adec:decorative xmlns:adec="http://schemas.microsoft.com/office/drawing/2017/decorative" val="0"/>
              </a:ext>
            </a:extLst>
          </p:cNvPr>
          <p:cNvSpPr txBox="1">
            <a:spLocks noGrp="1"/>
          </p:cNvSpPr>
          <p:nvPr>
            <p:ph type="title" idx="4294967295"/>
          </p:nvPr>
        </p:nvSpPr>
        <p:spPr>
          <a:xfrm>
            <a:off x="367937" y="316580"/>
            <a:ext cx="11530376" cy="4985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50" normalizeH="0" baseline="0" noProof="0" dirty="0">
                <a:ln w="3175">
                  <a:noFill/>
                </a:ln>
                <a:gradFill>
                  <a:gsLst>
                    <a:gs pos="971">
                      <a:srgbClr val="2897CE"/>
                    </a:gs>
                    <a:gs pos="100000">
                      <a:srgbClr val="8678D6"/>
                    </a:gs>
                  </a:gsLst>
                  <a:lin ang="2700000" scaled="0"/>
                </a:gradFill>
                <a:effectLst/>
                <a:uLnTx/>
                <a:uFillTx/>
                <a:latin typeface="Segoe UI Semibold"/>
                <a:ea typeface="+mn-ea"/>
                <a:cs typeface="Segoe UI Semibold"/>
              </a:rPr>
              <a:t>Microsoft 365 Copilot Public</a:t>
            </a:r>
            <a:r>
              <a:rPr kumimoji="0" lang="en-US" sz="3600" b="1" i="0" u="none" strike="noStrike" kern="1200" cap="none" spc="-50" normalizeH="0" noProof="0" dirty="0">
                <a:ln w="3175">
                  <a:noFill/>
                </a:ln>
                <a:gradFill>
                  <a:gsLst>
                    <a:gs pos="971">
                      <a:srgbClr val="2897CE"/>
                    </a:gs>
                    <a:gs pos="100000">
                      <a:srgbClr val="8678D6"/>
                    </a:gs>
                  </a:gsLst>
                  <a:lin ang="2700000" scaled="0"/>
                </a:gradFill>
                <a:effectLst/>
                <a:uLnTx/>
                <a:uFillTx/>
                <a:latin typeface="Segoe UI Semibold"/>
                <a:ea typeface="+mn-ea"/>
                <a:cs typeface="Segoe UI Semibold"/>
              </a:rPr>
              <a:t> Roadmap  </a:t>
            </a:r>
            <a:endParaRPr kumimoji="0" lang="en-US" sz="3600" b="1" i="0" u="none" strike="noStrike" kern="1200" cap="none" spc="-50" normalizeH="0" baseline="0" noProof="0" dirty="0">
              <a:ln w="3175">
                <a:noFill/>
              </a:ln>
              <a:gradFill>
                <a:gsLst>
                  <a:gs pos="971">
                    <a:srgbClr val="2897CE"/>
                  </a:gs>
                  <a:gs pos="100000">
                    <a:srgbClr val="8678D6"/>
                  </a:gs>
                </a:gsLst>
                <a:lin ang="2700000" scaled="0"/>
              </a:gradFill>
              <a:effectLst/>
              <a:uLnTx/>
              <a:uFillTx/>
              <a:latin typeface="Segoe UI Semibold"/>
              <a:ea typeface="+mn-ea"/>
              <a:cs typeface="Segoe UI Semibold"/>
            </a:endParaRPr>
          </a:p>
        </p:txBody>
      </p:sp>
      <p:sp>
        <p:nvSpPr>
          <p:cNvPr id="23" name="Rectangle: Rounded Corners 22">
            <a:extLst>
              <a:ext uri="{FF2B5EF4-FFF2-40B4-BE49-F238E27FC236}">
                <a16:creationId xmlns:a16="http://schemas.microsoft.com/office/drawing/2014/main" id="{619D6472-F7BD-4F4E-9DB3-A0958A9617A7}"/>
              </a:ext>
              <a:ext uri="{C183D7F6-B498-43B3-948B-1728B52AA6E4}">
                <adec:decorative xmlns:adec="http://schemas.microsoft.com/office/drawing/2017/decorative" val="1"/>
              </a:ext>
            </a:extLst>
          </p:cNvPr>
          <p:cNvSpPr/>
          <p:nvPr/>
        </p:nvSpPr>
        <p:spPr bwMode="auto">
          <a:xfrm>
            <a:off x="139729" y="1368011"/>
            <a:ext cx="5731291" cy="361474"/>
          </a:xfrm>
          <a:prstGeom prst="roundRect">
            <a:avLst>
              <a:gd name="adj" fmla="val 11034"/>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defTabSz="932472" fontAlgn="base">
              <a:spcBef>
                <a:spcPct val="0"/>
              </a:spcBef>
              <a:spcAft>
                <a:spcPct val="0"/>
              </a:spcAft>
              <a:defRPr/>
            </a:pPr>
            <a:r>
              <a:rPr kumimoji="0" lang="en-US" sz="1600" b="1" i="1" u="none" strike="noStrike" kern="1200" cap="none" spc="0" normalizeH="0" baseline="0" noProof="0" dirty="0">
                <a:ln>
                  <a:noFill/>
                </a:ln>
                <a:solidFill>
                  <a:srgbClr val="0078D4"/>
                </a:solidFill>
                <a:effectLst/>
                <a:uLnTx/>
                <a:uFillTx/>
                <a:latin typeface="Segoe UI Semibold"/>
              </a:rPr>
              <a:t>New items </a:t>
            </a:r>
            <a:r>
              <a:rPr kumimoji="0" lang="en-US" sz="1600" b="0" i="1" u="none" strike="noStrike" kern="1200" cap="none" spc="0" normalizeH="0" baseline="0" noProof="0" dirty="0">
                <a:ln>
                  <a:noFill/>
                </a:ln>
                <a:solidFill>
                  <a:srgbClr val="0078D4"/>
                </a:solidFill>
                <a:effectLst/>
                <a:uLnTx/>
                <a:uFillTx/>
                <a:latin typeface="Segoe UI Semibold"/>
              </a:rPr>
              <a:t>– In</a:t>
            </a:r>
            <a:r>
              <a:rPr kumimoji="0" lang="en-US" sz="1600" b="0" i="1" u="none" strike="noStrike" kern="1200" cap="none" spc="0" normalizeH="0" noProof="0" dirty="0">
                <a:ln>
                  <a:noFill/>
                </a:ln>
                <a:solidFill>
                  <a:srgbClr val="0078D4"/>
                </a:solidFill>
                <a:effectLst/>
                <a:uLnTx/>
                <a:uFillTx/>
                <a:latin typeface="Segoe UI Semibold"/>
              </a:rPr>
              <a:t> development (27)</a:t>
            </a:r>
            <a:endParaRPr kumimoji="0" lang="en-US" sz="1600" b="0" i="1" u="none" strike="noStrike" kern="1200" cap="none" spc="0" normalizeH="0" baseline="0" noProof="0" dirty="0">
              <a:ln>
                <a:noFill/>
              </a:ln>
              <a:solidFill>
                <a:srgbClr val="0078D4"/>
              </a:solidFill>
              <a:effectLst/>
              <a:uLnTx/>
              <a:uFillTx/>
              <a:latin typeface="Segoe UI Semibold"/>
            </a:endParaRPr>
          </a:p>
        </p:txBody>
      </p:sp>
      <p:sp>
        <p:nvSpPr>
          <p:cNvPr id="30" name="Rounded Rectangle 18">
            <a:extLst>
              <a:ext uri="{FF2B5EF4-FFF2-40B4-BE49-F238E27FC236}">
                <a16:creationId xmlns:a16="http://schemas.microsoft.com/office/drawing/2014/main" id="{2E6AF427-07F3-BFC0-DFE8-8A632DCD8A94}"/>
              </a:ext>
            </a:extLst>
          </p:cNvPr>
          <p:cNvSpPr>
            <a:spLocks/>
          </p:cNvSpPr>
          <p:nvPr/>
        </p:nvSpPr>
        <p:spPr bwMode="auto">
          <a:xfrm>
            <a:off x="2670412" y="858627"/>
            <a:ext cx="6851176" cy="312344"/>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b="0" i="1"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New items added </a:t>
            </a:r>
            <a:r>
              <a:rPr lang="en-US" i="1" dirty="0">
                <a:ln w="3175">
                  <a:noFill/>
                </a:ln>
                <a:gradFill>
                  <a:gsLst>
                    <a:gs pos="1124">
                      <a:srgbClr val="000000"/>
                    </a:gs>
                    <a:gs pos="17416">
                      <a:srgbClr val="000000"/>
                    </a:gs>
                  </a:gsLst>
                  <a:path path="circle">
                    <a:fillToRect l="100000" b="100000"/>
                  </a:path>
                </a:gradFill>
                <a:latin typeface="Segoe UI Variable display Semibold"/>
                <a:cs typeface="Segoe UI"/>
              </a:rPr>
              <a:t>“</a:t>
            </a:r>
            <a:r>
              <a:rPr kumimoji="0" lang="en-US" b="0" i="1"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New within the</a:t>
            </a:r>
            <a:r>
              <a:rPr kumimoji="0" lang="en-US" b="0" i="1" u="none" strike="noStrike" kern="1200" cap="none" spc="0" normalizeH="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 last month”</a:t>
            </a:r>
            <a:endParaRPr kumimoji="0" lang="en-US" sz="1400" b="0" i="1" u="none" strike="noStrike" kern="1200" cap="none" spc="0" normalizeH="0" baseline="0" noProof="0" dirty="0">
              <a:ln>
                <a:noFill/>
              </a:ln>
              <a:solidFill>
                <a:srgbClr val="1A1A1A"/>
              </a:solidFill>
              <a:effectLst/>
              <a:uLnTx/>
              <a:uFillTx/>
              <a:latin typeface="Segoe UI"/>
              <a:ea typeface="+mn-ea"/>
            </a:endParaRPr>
          </a:p>
        </p:txBody>
      </p:sp>
      <p:sp>
        <p:nvSpPr>
          <p:cNvPr id="26" name="TextBox 18">
            <a:extLst>
              <a:ext uri="{FF2B5EF4-FFF2-40B4-BE49-F238E27FC236}">
                <a16:creationId xmlns:a16="http://schemas.microsoft.com/office/drawing/2014/main" id="{D5B0BE91-45FE-BC10-FDE3-A064C893540A}"/>
              </a:ext>
            </a:extLst>
          </p:cNvPr>
          <p:cNvSpPr txBox="1"/>
          <p:nvPr/>
        </p:nvSpPr>
        <p:spPr>
          <a:xfrm>
            <a:off x="227868" y="1826355"/>
            <a:ext cx="11506931" cy="4955479"/>
          </a:xfrm>
          <a:prstGeom prst="rect">
            <a:avLst/>
          </a:prstGeom>
          <a:noFill/>
        </p:spPr>
        <p:txBody>
          <a:bodyPr wrap="square" lIns="0" tIns="0" rIns="0" bIns="0" numCol="2"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400" dirty="0">
                <a:hlinkClick r:id="rId4"/>
              </a:rPr>
              <a:t>Copilot in Forms - US Government clouds</a:t>
            </a:r>
            <a:endParaRPr lang="en-US" sz="1400" dirty="0"/>
          </a:p>
          <a:p>
            <a:pPr marL="285750" indent="-285750">
              <a:buFont typeface="Arial" panose="020B0604020202020204" pitchFamily="34" charset="0"/>
              <a:buChar char="•"/>
            </a:pPr>
            <a:r>
              <a:rPr lang="en-US" sz="1400" dirty="0">
                <a:hlinkClick r:id="rId5"/>
              </a:rPr>
              <a:t>Work IQ APIs – Unified REST Endpoint for Agents and Workflows</a:t>
            </a:r>
            <a:endParaRPr lang="en-US" sz="1400" dirty="0"/>
          </a:p>
          <a:p>
            <a:pPr marL="285750" indent="-285750">
              <a:buFont typeface="Arial" panose="020B0604020202020204" pitchFamily="34" charset="0"/>
              <a:buChar char="•"/>
            </a:pPr>
            <a:r>
              <a:rPr lang="en-US" sz="1400" dirty="0">
                <a:hlinkClick r:id="rId6"/>
              </a:rPr>
              <a:t>Work IQ APIs – Remote MCP Server Support</a:t>
            </a:r>
            <a:endParaRPr lang="en-US" sz="1400" dirty="0"/>
          </a:p>
          <a:p>
            <a:pPr marL="285750" indent="-285750">
              <a:buFont typeface="Arial" panose="020B0604020202020204" pitchFamily="34" charset="0"/>
              <a:buChar char="•"/>
            </a:pPr>
            <a:r>
              <a:rPr lang="en-US" sz="1400" dirty="0">
                <a:hlinkClick r:id="rId7"/>
              </a:rPr>
              <a:t>Work IQ APIs - Endpoints: Declarative Agent Access</a:t>
            </a:r>
            <a:endParaRPr lang="en-US" sz="1400" dirty="0"/>
          </a:p>
          <a:p>
            <a:pPr marL="285750" indent="-285750">
              <a:buFont typeface="Arial" panose="020B0604020202020204" pitchFamily="34" charset="0"/>
              <a:buChar char="•"/>
            </a:pPr>
            <a:r>
              <a:rPr lang="en-US" sz="1400" dirty="0">
                <a:hlinkClick r:id="rId8"/>
              </a:rPr>
              <a:t>Simplified design for the Microsoft 365 Copilot app</a:t>
            </a:r>
            <a:endParaRPr lang="en-US" sz="1400" dirty="0"/>
          </a:p>
          <a:p>
            <a:pPr marL="285750" indent="-285750">
              <a:buFont typeface="Arial" panose="020B0604020202020204" pitchFamily="34" charset="0"/>
              <a:buChar char="•"/>
            </a:pPr>
            <a:r>
              <a:rPr lang="en-US" sz="1400" dirty="0">
                <a:hlinkClick r:id="rId9"/>
              </a:rPr>
              <a:t>SharePoint: Authoritative Sites</a:t>
            </a:r>
            <a:endParaRPr lang="en-US" sz="1400" dirty="0"/>
          </a:p>
          <a:p>
            <a:pPr marL="285750" indent="-285750">
              <a:buFont typeface="Arial" panose="020B0604020202020204" pitchFamily="34" charset="0"/>
              <a:buChar char="•"/>
            </a:pPr>
            <a:r>
              <a:rPr lang="en-US" sz="1400" dirty="0">
                <a:hlinkClick r:id="rId10"/>
              </a:rPr>
              <a:t>Generate documents using forms in SharePoint with Power Automate</a:t>
            </a:r>
            <a:endParaRPr lang="en-US" sz="1400" dirty="0"/>
          </a:p>
          <a:p>
            <a:pPr marL="285750" indent="-285750">
              <a:buFont typeface="Arial" panose="020B0604020202020204" pitchFamily="34" charset="0"/>
              <a:buChar char="•"/>
            </a:pPr>
            <a:r>
              <a:rPr lang="en-US" sz="1400" dirty="0">
                <a:hlinkClick r:id="rId11"/>
              </a:rPr>
              <a:t>Teams Meetings in Copilot Notebooks</a:t>
            </a:r>
            <a:endParaRPr lang="en-US" sz="1400" dirty="0"/>
          </a:p>
          <a:p>
            <a:pPr marL="285750" indent="-285750">
              <a:buFont typeface="Arial" panose="020B0604020202020204" pitchFamily="34" charset="0"/>
              <a:buChar char="•"/>
            </a:pPr>
            <a:r>
              <a:rPr lang="en-US" sz="1400" dirty="0">
                <a:hlinkClick r:id="rId12"/>
              </a:rPr>
              <a:t>Microsoft Edge: Unifying Copilot Chat policy controls</a:t>
            </a:r>
            <a:endParaRPr lang="en-US" sz="1400" dirty="0"/>
          </a:p>
          <a:p>
            <a:pPr marL="285750" indent="-285750">
              <a:buFont typeface="Arial" panose="020B0604020202020204" pitchFamily="34" charset="0"/>
              <a:buChar char="•"/>
            </a:pPr>
            <a:r>
              <a:rPr lang="en-US" sz="1400" dirty="0">
                <a:hlinkClick r:id="rId13"/>
              </a:rPr>
              <a:t>Additional meeting results in Copilot responses</a:t>
            </a:r>
            <a:endParaRPr lang="en-US" sz="1400" dirty="0"/>
          </a:p>
          <a:p>
            <a:pPr marL="285750" indent="-285750">
              <a:buFont typeface="Arial" panose="020B0604020202020204" pitchFamily="34" charset="0"/>
              <a:buChar char="•"/>
            </a:pPr>
            <a:r>
              <a:rPr lang="en-US" sz="1400" dirty="0">
                <a:hlinkClick r:id="rId14"/>
              </a:rPr>
              <a:t>AI-powered notes for in-person meetings with Facilitator in Teams Rooms on Android</a:t>
            </a:r>
            <a:endParaRPr lang="en-US" sz="1400" dirty="0"/>
          </a:p>
          <a:p>
            <a:pPr marL="285750" indent="-285750">
              <a:buFont typeface="Arial" panose="020B0604020202020204" pitchFamily="34" charset="0"/>
              <a:buChar char="•"/>
            </a:pPr>
            <a:r>
              <a:rPr lang="en-US" sz="1400" dirty="0">
                <a:hlinkClick r:id="rId15"/>
              </a:rPr>
              <a:t>Copilot improved long files navigation using document structure, enabling more accurate answers and clearer citations.</a:t>
            </a:r>
            <a:endParaRPr lang="en-US" sz="1400" dirty="0"/>
          </a:p>
          <a:p>
            <a:pPr marL="285750" indent="-285750">
              <a:buFont typeface="Arial" panose="020B0604020202020204" pitchFamily="34" charset="0"/>
              <a:buChar char="•"/>
            </a:pPr>
            <a:r>
              <a:rPr lang="en-US" sz="1400" dirty="0">
                <a:hlinkClick r:id="rId16"/>
              </a:rPr>
              <a:t>Proactive push notifications for the Microsoft 365 Copilot mobile app</a:t>
            </a:r>
            <a:endParaRPr lang="en-US" sz="1400" dirty="0"/>
          </a:p>
          <a:p>
            <a:pPr marL="285750" indent="-285750">
              <a:buFont typeface="Arial" panose="020B0604020202020204" pitchFamily="34" charset="0"/>
              <a:buChar char="•"/>
            </a:pPr>
            <a:r>
              <a:rPr lang="en-US" sz="1400" dirty="0">
                <a:hlinkClick r:id="rId17"/>
              </a:rPr>
              <a:t>Microsoft Viva: Copilot Analytics - Power user insights in Copilot dashboard</a:t>
            </a:r>
            <a:endParaRPr lang="en-US" sz="1400" dirty="0"/>
          </a:p>
          <a:p>
            <a:pPr marL="285750" indent="-285750">
              <a:buFont typeface="Arial" panose="020B0604020202020204" pitchFamily="34" charset="0"/>
              <a:buChar char="•"/>
            </a:pPr>
            <a:r>
              <a:rPr lang="en-US" sz="1400" dirty="0">
                <a:hlinkClick r:id="rId18"/>
              </a:rPr>
              <a:t>Create a presentation with Copilot in PowerPoint directly from the PowerPoint Home</a:t>
            </a:r>
            <a:endParaRPr lang="en-US" sz="1400" dirty="0"/>
          </a:p>
          <a:p>
            <a:pPr marL="285750" indent="-285750">
              <a:buFont typeface="Arial" panose="020B0604020202020204" pitchFamily="34" charset="0"/>
              <a:buChar char="•"/>
            </a:pPr>
            <a:r>
              <a:rPr lang="en-US" sz="1400" dirty="0">
                <a:hlinkClick r:id="rId19"/>
              </a:rPr>
              <a:t>Microsoft Viva: Copilot Analytics - Export metrics from Agent Dashboard</a:t>
            </a:r>
            <a:endParaRPr lang="en-US" sz="1400" dirty="0"/>
          </a:p>
          <a:p>
            <a:pPr marL="285750" indent="-285750">
              <a:buFont typeface="Arial" panose="020B0604020202020204" pitchFamily="34" charset="0"/>
              <a:buChar char="•"/>
            </a:pPr>
            <a:r>
              <a:rPr lang="en-US" sz="1400" dirty="0">
                <a:hlinkClick r:id="rId20"/>
              </a:rPr>
              <a:t>Create a presentation with Copilot in PowerPoint directly from the PowerPoint Web App</a:t>
            </a:r>
            <a:endParaRPr lang="en-US" sz="1400" dirty="0"/>
          </a:p>
          <a:p>
            <a:pPr marL="285750" indent="-285750">
              <a:buFont typeface="Arial" panose="020B0604020202020204" pitchFamily="34" charset="0"/>
              <a:buChar char="•"/>
            </a:pPr>
            <a:r>
              <a:rPr lang="en-US" sz="1400" dirty="0">
                <a:hlinkClick r:id="rId21"/>
              </a:rPr>
              <a:t>Now smarter with visuals: Copilot Chat leverages embedded images for richer, more accurate answers.</a:t>
            </a:r>
            <a:endParaRPr lang="en-US" sz="1400" dirty="0"/>
          </a:p>
          <a:p>
            <a:pPr marL="285750" indent="-285750">
              <a:buFont typeface="Arial" panose="020B0604020202020204" pitchFamily="34" charset="0"/>
              <a:buChar char="•"/>
            </a:pPr>
            <a:r>
              <a:rPr lang="en-US" sz="1400" dirty="0">
                <a:hlinkClick r:id="rId22"/>
              </a:rPr>
              <a:t>AI-powered notes for in-person meetings with Facilitator in Teams Rooms on Windows</a:t>
            </a:r>
            <a:endParaRPr lang="en-US" sz="1400" dirty="0"/>
          </a:p>
          <a:p>
            <a:pPr marL="285750" indent="-285750">
              <a:buFont typeface="Arial" panose="020B0604020202020204" pitchFamily="34" charset="0"/>
              <a:buChar char="•"/>
            </a:pPr>
            <a:r>
              <a:rPr lang="en-US" sz="1400" dirty="0">
                <a:hlinkClick r:id="rId23"/>
              </a:rPr>
              <a:t>Microsoft Edge: Shadow AI</a:t>
            </a:r>
            <a:endParaRPr lang="en-US" sz="1400" dirty="0"/>
          </a:p>
          <a:p>
            <a:pPr marL="285750" indent="-285750">
              <a:buFont typeface="Arial" panose="020B0604020202020204" pitchFamily="34" charset="0"/>
              <a:buChar char="•"/>
            </a:pPr>
            <a:r>
              <a:rPr lang="en-US" sz="1400" dirty="0">
                <a:hlinkClick r:id="rId24"/>
              </a:rPr>
              <a:t>Copilot Chat can now better match search results from Scanned PDFs and from text inside images embedded in Word, Excel, and PowerPoint</a:t>
            </a:r>
            <a:endParaRPr lang="en-US" sz="1400" dirty="0"/>
          </a:p>
          <a:p>
            <a:pPr marL="285750" indent="-285750">
              <a:buFont typeface="Arial" panose="020B0604020202020204" pitchFamily="34" charset="0"/>
              <a:buChar char="•"/>
            </a:pPr>
            <a:r>
              <a:rPr lang="en-US" sz="1400" dirty="0">
                <a:hlinkClick r:id="rId25"/>
              </a:rPr>
              <a:t>PowerPoint: Create and Edit images with the model of your choice</a:t>
            </a:r>
            <a:endParaRPr lang="en-US" sz="1400" dirty="0"/>
          </a:p>
          <a:p>
            <a:pPr marL="285750" indent="-285750">
              <a:buFont typeface="Arial" panose="020B0604020202020204" pitchFamily="34" charset="0"/>
              <a:buChar char="•"/>
            </a:pPr>
            <a:r>
              <a:rPr lang="en-US" sz="1400" dirty="0">
                <a:hlinkClick r:id="rId26"/>
              </a:rPr>
              <a:t>Find meetings based on topics and keywords</a:t>
            </a:r>
            <a:endParaRPr lang="en-US" sz="1400" dirty="0"/>
          </a:p>
          <a:p>
            <a:pPr marL="285750" indent="-285750">
              <a:buFont typeface="Arial" panose="020B0604020202020204" pitchFamily="34" charset="0"/>
              <a:buChar char="•"/>
            </a:pPr>
            <a:r>
              <a:rPr lang="en-US" sz="1400" dirty="0">
                <a:hlinkClick r:id="rId27"/>
              </a:rPr>
              <a:t>SharePoint: Create charts on pages with AI</a:t>
            </a:r>
            <a:endParaRPr lang="en-US" sz="1400" dirty="0"/>
          </a:p>
          <a:p>
            <a:pPr marL="285750" indent="-285750">
              <a:buFont typeface="Arial" panose="020B0604020202020204" pitchFamily="34" charset="0"/>
              <a:buChar char="•"/>
            </a:pPr>
            <a:r>
              <a:rPr lang="en-US" sz="1400" dirty="0">
                <a:hlinkClick r:id="rId28"/>
              </a:rPr>
              <a:t>AI-generated meeting archive for knowledge retention</a:t>
            </a:r>
            <a:endParaRPr lang="en-US" sz="1400" dirty="0"/>
          </a:p>
          <a:p>
            <a:pPr marL="285750" indent="-285750">
              <a:buFont typeface="Arial" panose="020B0604020202020204" pitchFamily="34" charset="0"/>
              <a:buChar char="•"/>
            </a:pPr>
            <a:r>
              <a:rPr lang="en-US" sz="1400" dirty="0">
                <a:hlinkClick r:id="rId29"/>
              </a:rPr>
              <a:t>Microsoft Viva: New Overview experience and agent categories in Agent Dashboard</a:t>
            </a:r>
            <a:endParaRPr lang="en-US" sz="1400" dirty="0"/>
          </a:p>
          <a:p>
            <a:pPr marL="285750" indent="-285750">
              <a:buFont typeface="Arial" panose="020B0604020202020204" pitchFamily="34" charset="0"/>
              <a:buChar char="•"/>
            </a:pPr>
            <a:r>
              <a:rPr lang="en-US" sz="1400" dirty="0">
                <a:hlinkClick r:id="rId30"/>
              </a:rPr>
              <a:t>Microsoft Viva: Unlocking Deeper Copilot Insights with Enhanced Power BI Filtering</a:t>
            </a:r>
            <a:endParaRPr lang="en-US" sz="1400" dirty="0"/>
          </a:p>
        </p:txBody>
      </p:sp>
      <p:grpSp>
        <p:nvGrpSpPr>
          <p:cNvPr id="6" name="Group 5">
            <a:extLst>
              <a:ext uri="{FF2B5EF4-FFF2-40B4-BE49-F238E27FC236}">
                <a16:creationId xmlns:a16="http://schemas.microsoft.com/office/drawing/2014/main" id="{F6351D45-45D2-90F1-ED78-8FD0EAF8B530}"/>
              </a:ext>
              <a:ext uri="{C183D7F6-B498-43B3-948B-1728B52AA6E4}">
                <adec:decorative xmlns:adec="http://schemas.microsoft.com/office/drawing/2017/decorative" val="1"/>
              </a:ext>
            </a:extLst>
          </p:cNvPr>
          <p:cNvGrpSpPr/>
          <p:nvPr/>
        </p:nvGrpSpPr>
        <p:grpSpPr>
          <a:xfrm>
            <a:off x="5082197" y="1461645"/>
            <a:ext cx="550456" cy="172709"/>
            <a:chOff x="8673838" y="1451867"/>
            <a:chExt cx="550456" cy="172709"/>
          </a:xfrm>
        </p:grpSpPr>
        <p:pic>
          <p:nvPicPr>
            <p:cNvPr id="7" name="Graphic 6" descr="Stop with solid fill">
              <a:extLst>
                <a:ext uri="{FF2B5EF4-FFF2-40B4-BE49-F238E27FC236}">
                  <a16:creationId xmlns:a16="http://schemas.microsoft.com/office/drawing/2014/main" id="{61CF4470-1A35-BAB4-BD54-2747AA3A7CA1}"/>
                </a:ext>
              </a:extLst>
            </p:cNvPr>
            <p:cNvPicPr>
              <a:picLocks noChangeAspect="1"/>
            </p:cNvPicPr>
            <p:nvPr/>
          </p:nvPicPr>
          <p:blipFill>
            <a:blip>
              <a:extLst>
                <a:ext uri="{96DAC541-7B7A-43D3-8B79-37D633B846F1}">
                  <asvg:svgBlip xmlns:asvg="http://schemas.microsoft.com/office/drawing/2016/SVG/main" r:embed="rId31"/>
                </a:ext>
              </a:extLst>
            </a:blip>
            <a:stretch>
              <a:fillRect/>
            </a:stretch>
          </p:blipFill>
          <p:spPr>
            <a:xfrm>
              <a:off x="8863230" y="1451867"/>
              <a:ext cx="172709" cy="172709"/>
            </a:xfrm>
            <a:prstGeom prst="rect">
              <a:avLst/>
            </a:prstGeom>
          </p:spPr>
        </p:pic>
        <p:pic>
          <p:nvPicPr>
            <p:cNvPr id="8" name="Graphic 7" descr="Stop with solid fill">
              <a:extLst>
                <a:ext uri="{FF2B5EF4-FFF2-40B4-BE49-F238E27FC236}">
                  <a16:creationId xmlns:a16="http://schemas.microsoft.com/office/drawing/2014/main" id="{F5FAA50F-83A7-8BD3-A9CE-B57959C47563}"/>
                </a:ext>
              </a:extLst>
            </p:cNvPr>
            <p:cNvPicPr>
              <a:picLocks noChangeAspect="1"/>
            </p:cNvPicPr>
            <p:nvPr/>
          </p:nvPicPr>
          <p:blipFill>
            <a:blip>
              <a:extLst>
                <a:ext uri="{96DAC541-7B7A-43D3-8B79-37D633B846F1}">
                  <asvg:svgBlip xmlns:asvg="http://schemas.microsoft.com/office/drawing/2016/SVG/main" r:embed="rId31"/>
                </a:ext>
              </a:extLst>
            </a:blip>
            <a:stretch>
              <a:fillRect/>
            </a:stretch>
          </p:blipFill>
          <p:spPr>
            <a:xfrm>
              <a:off x="9051585" y="1451867"/>
              <a:ext cx="172709" cy="172709"/>
            </a:xfrm>
            <a:prstGeom prst="rect">
              <a:avLst/>
            </a:prstGeom>
          </p:spPr>
        </p:pic>
        <p:pic>
          <p:nvPicPr>
            <p:cNvPr id="9" name="Graphic 8" descr="Stop with solid fill">
              <a:extLst>
                <a:ext uri="{FF2B5EF4-FFF2-40B4-BE49-F238E27FC236}">
                  <a16:creationId xmlns:a16="http://schemas.microsoft.com/office/drawing/2014/main" id="{6628A0DC-05E6-7D0C-A5DB-C7D289AFE5AA}"/>
                </a:ext>
              </a:extLst>
            </p:cNvPr>
            <p:cNvPicPr>
              <a:picLocks noChangeAspect="1"/>
            </p:cNvPicPr>
            <p:nvPr/>
          </p:nvPicPr>
          <p:blipFill>
            <a:blip>
              <a:extLst>
                <a:ext uri="{96DAC541-7B7A-43D3-8B79-37D633B846F1}">
                  <asvg:svgBlip xmlns:asvg="http://schemas.microsoft.com/office/drawing/2016/SVG/main" r:embed="rId32"/>
                </a:ext>
              </a:extLst>
            </a:blip>
            <a:stretch>
              <a:fillRect/>
            </a:stretch>
          </p:blipFill>
          <p:spPr>
            <a:xfrm>
              <a:off x="8673838" y="1451867"/>
              <a:ext cx="172709" cy="172709"/>
            </a:xfrm>
            <a:prstGeom prst="rect">
              <a:avLst/>
            </a:prstGeom>
          </p:spPr>
        </p:pic>
      </p:grpSp>
      <p:grpSp>
        <p:nvGrpSpPr>
          <p:cNvPr id="12" name="Group 11">
            <a:extLst>
              <a:ext uri="{FF2B5EF4-FFF2-40B4-BE49-F238E27FC236}">
                <a16:creationId xmlns:a16="http://schemas.microsoft.com/office/drawing/2014/main" id="{F0BBDD8D-76F0-F0DF-7AEF-1174B25450D8}"/>
              </a:ext>
              <a:ext uri="{C183D7F6-B498-43B3-948B-1728B52AA6E4}">
                <adec:decorative xmlns:adec="http://schemas.microsoft.com/office/drawing/2017/decorative" val="1"/>
              </a:ext>
            </a:extLst>
          </p:cNvPr>
          <p:cNvGrpSpPr/>
          <p:nvPr/>
        </p:nvGrpSpPr>
        <p:grpSpPr>
          <a:xfrm>
            <a:off x="10814382" y="499"/>
            <a:ext cx="1392476" cy="1219186"/>
            <a:chOff x="10404657" y="488"/>
            <a:chExt cx="1805748" cy="1955102"/>
          </a:xfrm>
          <a:solidFill>
            <a:srgbClr val="727372"/>
          </a:solidFill>
        </p:grpSpPr>
        <p:sp>
          <p:nvSpPr>
            <p:cNvPr id="14" name="Diagonal Stripe 13">
              <a:extLst>
                <a:ext uri="{FF2B5EF4-FFF2-40B4-BE49-F238E27FC236}">
                  <a16:creationId xmlns:a16="http://schemas.microsoft.com/office/drawing/2014/main" id="{CED86705-248B-14E2-E134-33997FE9A91B}"/>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5" name="TextBox 14">
              <a:extLst>
                <a:ext uri="{FF2B5EF4-FFF2-40B4-BE49-F238E27FC236}">
                  <a16:creationId xmlns:a16="http://schemas.microsoft.com/office/drawing/2014/main" id="{89C263F9-EFDD-C380-E08C-F900B806D651}"/>
                </a:ext>
              </a:extLst>
            </p:cNvPr>
            <p:cNvSpPr txBox="1"/>
            <p:nvPr/>
          </p:nvSpPr>
          <p:spPr>
            <a:xfrm rot="2502686">
              <a:off x="10809822" y="609465"/>
              <a:ext cx="1400583"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100" b="0" i="0" u="none" strike="noStrike" kern="0" cap="none" spc="-71" normalizeH="0" baseline="0" noProof="0" dirty="0">
                  <a:ln>
                    <a:noFill/>
                  </a:ln>
                  <a:solidFill>
                    <a:srgbClr val="5C5AD4"/>
                  </a:solidFill>
                  <a:effectLst/>
                  <a:uLnTx/>
                  <a:uFillTx/>
                  <a:latin typeface="Segoe UI Semibold"/>
                </a:rPr>
                <a:t>As of </a:t>
              </a:r>
              <a:r>
                <a:rPr lang="en-GB" sz="1100" kern="0" spc="-71" dirty="0">
                  <a:solidFill>
                    <a:srgbClr val="5C5AD4"/>
                  </a:solidFill>
                  <a:latin typeface="Segoe UI Semibold"/>
                </a:rPr>
                <a:t>6th May</a:t>
              </a:r>
              <a:r>
                <a:rPr kumimoji="0" lang="en-GB"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3144659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0"/>
                                  </p:stCondLst>
                                  <p:childTnLst>
                                    <p:animMotion origin="layout" path="M 0 3.33333E-6 L 0 0.03541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7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42" presetClass="path" presetSubtype="0" decel="100000" fill="hold" grpId="1" nodeType="withEffect">
                                  <p:stCondLst>
                                    <p:cond delay="0"/>
                                  </p:stCondLst>
                                  <p:childTnLst>
                                    <p:animMotion origin="layout" path="M 3.75E-6 0.03889 L 3.75E-6 2.96296E-6 " pathEditMode="relative" rAng="0" ptsTypes="AA">
                                      <p:cBhvr>
                                        <p:cTn id="21" dur="700" fill="hold"/>
                                        <p:tgtEl>
                                          <p:spTgt spid="26"/>
                                        </p:tgtEl>
                                        <p:attrNameLst>
                                          <p:attrName>ppt_x</p:attrName>
                                          <p:attrName>ppt_y</p:attrName>
                                        </p:attrNameLst>
                                      </p:cBhvr>
                                      <p:rCtr x="0" y="-1944"/>
                                    </p:animMotion>
                                  </p:childTnLst>
                                </p:cTn>
                              </p:par>
                            </p:childTnLst>
                          </p:cTn>
                        </p:par>
                        <p:par>
                          <p:cTn id="22" fill="hold">
                            <p:stCondLst>
                              <p:cond delay="14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par>
                          <p:cTn id="28" fill="hold">
                            <p:stCondLst>
                              <p:cond delay="1900"/>
                            </p:stCondLst>
                            <p:childTnLst>
                              <p:par>
                                <p:cTn id="29" presetID="10"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23" grpId="0" animBg="1"/>
      <p:bldP spid="30" grpId="0" animBg="1"/>
      <p:bldP spid="30" grpId="1" animBg="1"/>
      <p:bldP spid="26" grpId="0"/>
      <p:bldP spid="26" grpId="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1B4DF9-A737-819F-7FF2-97B5A7900EED}"/>
            </a:ext>
          </a:extLst>
        </p:cNvPr>
        <p:cNvGrpSpPr/>
        <p:nvPr/>
      </p:nvGrpSpPr>
      <p:grpSpPr>
        <a:xfrm>
          <a:off x="0" y="0"/>
          <a:ext cx="0" cy="0"/>
          <a:chOff x="0" y="0"/>
          <a:chExt cx="0" cy="0"/>
        </a:xfrm>
      </p:grpSpPr>
      <p:sp>
        <p:nvSpPr>
          <p:cNvPr id="4" name="Freeform 8">
            <a:extLst>
              <a:ext uri="{FF2B5EF4-FFF2-40B4-BE49-F238E27FC236}">
                <a16:creationId xmlns:a16="http://schemas.microsoft.com/office/drawing/2014/main" id="{DBCE3511-EEFF-4E77-8DFB-2A1931ED9CC3}"/>
              </a:ext>
              <a:ext uri="{C183D7F6-B498-43B3-948B-1728B52AA6E4}">
                <adec:decorative xmlns:adec="http://schemas.microsoft.com/office/drawing/2017/decorative" val="1"/>
              </a:ext>
            </a:extLst>
          </p:cNvPr>
          <p:cNvSpPr/>
          <p:nvPr/>
        </p:nvSpPr>
        <p:spPr bwMode="white">
          <a:xfrm>
            <a:off x="121475" y="1282444"/>
            <a:ext cx="11949049" cy="5443209"/>
          </a:xfrm>
          <a:prstGeom prst="roundRect">
            <a:avLst>
              <a:gd name="adj" fmla="val 2274"/>
            </a:avLst>
          </a:pr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4" name="!Copilot">
            <a:extLst>
              <a:ext uri="{FF2B5EF4-FFF2-40B4-BE49-F238E27FC236}">
                <a16:creationId xmlns:a16="http://schemas.microsoft.com/office/drawing/2014/main" id="{AFE1E6B5-0064-8E02-F860-092E17B1D40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190197" y="285708"/>
            <a:ext cx="571728" cy="576658"/>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itle 2">
            <a:extLst>
              <a:ext uri="{FF2B5EF4-FFF2-40B4-BE49-F238E27FC236}">
                <a16:creationId xmlns:a16="http://schemas.microsoft.com/office/drawing/2014/main" id="{EA05900A-BCD4-9DC7-48C9-EC053FE7CE12}"/>
              </a:ext>
              <a:ext uri="{C183D7F6-B498-43B3-948B-1728B52AA6E4}">
                <adec:decorative xmlns:adec="http://schemas.microsoft.com/office/drawing/2017/decorative" val="0"/>
              </a:ext>
            </a:extLst>
          </p:cNvPr>
          <p:cNvSpPr txBox="1">
            <a:spLocks noGrp="1"/>
          </p:cNvSpPr>
          <p:nvPr>
            <p:ph type="title" idx="4294967295"/>
          </p:nvPr>
        </p:nvSpPr>
        <p:spPr>
          <a:xfrm>
            <a:off x="367937" y="316580"/>
            <a:ext cx="11530376" cy="4985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a:defRPr/>
            </a:pPr>
            <a:r>
              <a:rPr lang="en-US" sz="3600" noProof="0" dirty="0">
                <a:gradFill>
                  <a:gsLst>
                    <a:gs pos="971">
                      <a:srgbClr val="2897CE"/>
                    </a:gs>
                    <a:gs pos="100000">
                      <a:srgbClr val="8678D6"/>
                    </a:gs>
                  </a:gsLst>
                  <a:lin ang="2700000" scaled="0"/>
                </a:gradFill>
                <a:cs typeface="Segoe UI Semibold"/>
              </a:rPr>
              <a:t>Microsoft 365 Copilot Public Roadmap </a:t>
            </a:r>
            <a:endParaRPr kumimoji="0" lang="en-US" sz="3600" b="1" i="0" u="none" strike="noStrike" kern="1200" cap="none" spc="-50" normalizeH="0" baseline="0" noProof="0" dirty="0">
              <a:ln w="3175">
                <a:noFill/>
              </a:ln>
              <a:gradFill>
                <a:gsLst>
                  <a:gs pos="971">
                    <a:srgbClr val="2897CE"/>
                  </a:gs>
                  <a:gs pos="100000">
                    <a:srgbClr val="8678D6"/>
                  </a:gs>
                </a:gsLst>
                <a:lin ang="2700000" scaled="0"/>
              </a:gradFill>
              <a:effectLst/>
              <a:uLnTx/>
              <a:uFillTx/>
              <a:latin typeface="Segoe UI Semibold"/>
              <a:ea typeface="+mn-ea"/>
              <a:cs typeface="Segoe UI Semibold"/>
            </a:endParaRPr>
          </a:p>
        </p:txBody>
      </p:sp>
      <p:sp>
        <p:nvSpPr>
          <p:cNvPr id="23" name="Rectangle: Rounded Corners 22">
            <a:extLst>
              <a:ext uri="{FF2B5EF4-FFF2-40B4-BE49-F238E27FC236}">
                <a16:creationId xmlns:a16="http://schemas.microsoft.com/office/drawing/2014/main" id="{C3995224-E863-EAAE-1DD9-B0E07BAC160C}"/>
              </a:ext>
              <a:ext uri="{C183D7F6-B498-43B3-948B-1728B52AA6E4}">
                <adec:decorative xmlns:adec="http://schemas.microsoft.com/office/drawing/2017/decorative" val="1"/>
              </a:ext>
            </a:extLst>
          </p:cNvPr>
          <p:cNvSpPr/>
          <p:nvPr/>
        </p:nvSpPr>
        <p:spPr bwMode="auto">
          <a:xfrm>
            <a:off x="147108" y="1304007"/>
            <a:ext cx="5731291" cy="394335"/>
          </a:xfrm>
          <a:prstGeom prst="roundRect">
            <a:avLst>
              <a:gd name="adj" fmla="val 11034"/>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932472" fontAlgn="base">
              <a:spcBef>
                <a:spcPct val="0"/>
              </a:spcBef>
              <a:spcAft>
                <a:spcPct val="0"/>
              </a:spcAft>
              <a:defRPr/>
            </a:pPr>
            <a:r>
              <a:rPr lang="en-US" noProof="0" dirty="0">
                <a:solidFill>
                  <a:srgbClr val="0078D4"/>
                </a:solidFill>
                <a:latin typeface="Segoe UI Semibold"/>
              </a:rPr>
              <a:t>In development (57)</a:t>
            </a:r>
            <a:endParaRPr kumimoji="0" lang="en-US" b="0" i="1" u="none" strike="noStrike" kern="1200" cap="none" spc="0" normalizeH="0" baseline="0" noProof="0" dirty="0">
              <a:ln>
                <a:noFill/>
              </a:ln>
              <a:solidFill>
                <a:srgbClr val="0078D4"/>
              </a:solidFill>
              <a:effectLst/>
              <a:uLnTx/>
              <a:uFillTx/>
              <a:latin typeface="Segoe UI Semibold"/>
              <a:ea typeface="+mn-ea"/>
              <a:cs typeface="+mn-cs"/>
            </a:endParaRPr>
          </a:p>
        </p:txBody>
      </p:sp>
      <p:sp>
        <p:nvSpPr>
          <p:cNvPr id="30" name="Rounded Rectangle 18">
            <a:extLst>
              <a:ext uri="{FF2B5EF4-FFF2-40B4-BE49-F238E27FC236}">
                <a16:creationId xmlns:a16="http://schemas.microsoft.com/office/drawing/2014/main" id="{7E177032-1ABD-1819-D2E7-6DF713EC31E4}"/>
              </a:ext>
            </a:extLst>
          </p:cNvPr>
          <p:cNvSpPr>
            <a:spLocks/>
          </p:cNvSpPr>
          <p:nvPr/>
        </p:nvSpPr>
        <p:spPr bwMode="auto">
          <a:xfrm>
            <a:off x="2670412" y="858627"/>
            <a:ext cx="6851176" cy="312344"/>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In development </a:t>
            </a:r>
            <a:r>
              <a:rPr kumimoji="0" lang="en-US" b="0" i="1"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“Changed</a:t>
            </a:r>
            <a:r>
              <a:rPr lang="en-US" i="1" dirty="0">
                <a:ln w="3175">
                  <a:noFill/>
                </a:ln>
                <a:gradFill>
                  <a:gsLst>
                    <a:gs pos="1124">
                      <a:srgbClr val="000000"/>
                    </a:gs>
                    <a:gs pos="17416">
                      <a:srgbClr val="000000"/>
                    </a:gs>
                  </a:gsLst>
                  <a:path path="circle">
                    <a:fillToRect l="100000" b="100000"/>
                  </a:path>
                </a:gradFill>
                <a:latin typeface="Segoe UI Variable display Semibold"/>
                <a:cs typeface="Segoe UI"/>
              </a:rPr>
              <a:t> </a:t>
            </a:r>
            <a:r>
              <a:rPr kumimoji="0" lang="en-US" b="0" i="1"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within</a:t>
            </a:r>
            <a:r>
              <a:rPr kumimoji="0" lang="en-US" b="0" i="1" u="none" strike="noStrike" kern="1200" cap="none" spc="0" normalizeH="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 last month”</a:t>
            </a:r>
            <a:endParaRPr kumimoji="0" lang="en-US" sz="1400" b="0" i="1" u="none" strike="noStrike" kern="1200" cap="none" spc="0" normalizeH="0" baseline="0" noProof="0" dirty="0">
              <a:ln>
                <a:noFill/>
              </a:ln>
              <a:solidFill>
                <a:srgbClr val="1A1A1A"/>
              </a:solidFill>
              <a:effectLst/>
              <a:uLnTx/>
              <a:uFillTx/>
              <a:latin typeface="Segoe UI"/>
              <a:ea typeface="+mn-ea"/>
            </a:endParaRPr>
          </a:p>
        </p:txBody>
      </p:sp>
      <p:sp>
        <p:nvSpPr>
          <p:cNvPr id="26" name="TextBox 18">
            <a:extLst>
              <a:ext uri="{FF2B5EF4-FFF2-40B4-BE49-F238E27FC236}">
                <a16:creationId xmlns:a16="http://schemas.microsoft.com/office/drawing/2014/main" id="{44365621-2C67-30DA-87D9-517B77A6DD2F}"/>
              </a:ext>
            </a:extLst>
          </p:cNvPr>
          <p:cNvSpPr txBox="1"/>
          <p:nvPr/>
        </p:nvSpPr>
        <p:spPr>
          <a:xfrm>
            <a:off x="222436" y="1578699"/>
            <a:ext cx="11848088" cy="4944558"/>
          </a:xfrm>
          <a:prstGeom prst="rect">
            <a:avLst/>
          </a:prstGeom>
          <a:noFill/>
        </p:spPr>
        <p:txBody>
          <a:bodyPr wrap="square" lIns="0" tIns="0" rIns="0" bIns="0" numCol="2"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endParaRPr lang="en-US" sz="1050" dirty="0">
              <a:hlinkClick r:id="rId4"/>
            </a:endParaRPr>
          </a:p>
          <a:p>
            <a:pPr marL="171450" indent="-171450">
              <a:buFont typeface="Arial" panose="020B0604020202020204" pitchFamily="34" charset="0"/>
              <a:buChar char="•"/>
            </a:pPr>
            <a:r>
              <a:rPr lang="en-US" sz="1050" dirty="0">
                <a:hlinkClick r:id="rId4"/>
              </a:rPr>
              <a:t>Critique in Researcher</a:t>
            </a:r>
            <a:endParaRPr lang="en-US" sz="1050" dirty="0"/>
          </a:p>
          <a:p>
            <a:pPr marL="171450" indent="-171450">
              <a:buFont typeface="Arial" panose="020B0604020202020204" pitchFamily="34" charset="0"/>
              <a:buChar char="•"/>
            </a:pPr>
            <a:r>
              <a:rPr lang="en-US" sz="1050" dirty="0">
                <a:hlinkClick r:id="rId5"/>
              </a:rPr>
              <a:t>Researcher Council</a:t>
            </a:r>
            <a:endParaRPr lang="en-US" sz="1050" dirty="0"/>
          </a:p>
          <a:p>
            <a:pPr marL="171450" indent="-171450">
              <a:buFont typeface="Arial" panose="020B0604020202020204" pitchFamily="34" charset="0"/>
              <a:buChar char="•"/>
            </a:pPr>
            <a:r>
              <a:rPr lang="en-US" sz="1050" dirty="0">
                <a:hlinkClick r:id="rId6"/>
              </a:rPr>
              <a:t>Microsoft Viva: New Overview experience and agent categories in Agent Dashboard</a:t>
            </a:r>
            <a:endParaRPr lang="en-US" sz="1050" dirty="0"/>
          </a:p>
          <a:p>
            <a:pPr marL="171450" indent="-171450">
              <a:buFont typeface="Arial" panose="020B0604020202020204" pitchFamily="34" charset="0"/>
              <a:buChar char="•"/>
            </a:pPr>
            <a:r>
              <a:rPr lang="en-US" sz="1050" dirty="0">
                <a:hlinkClick r:id="rId7"/>
              </a:rPr>
              <a:t>Microsoft Viva: Unlocking Deeper Copilot Insights with Enhanced Power BI Filtering</a:t>
            </a:r>
            <a:endParaRPr lang="en-US" sz="1050" dirty="0"/>
          </a:p>
          <a:p>
            <a:pPr marL="171450" indent="-171450">
              <a:buFont typeface="Arial" panose="020B0604020202020204" pitchFamily="34" charset="0"/>
              <a:buChar char="•"/>
            </a:pPr>
            <a:r>
              <a:rPr lang="en-US" sz="1050" dirty="0">
                <a:hlinkClick r:id="rId8"/>
              </a:rPr>
              <a:t>Sharing recap access</a:t>
            </a:r>
            <a:endParaRPr lang="en-US" sz="1050" dirty="0"/>
          </a:p>
          <a:p>
            <a:pPr marL="171450" indent="-171450">
              <a:buFont typeface="Arial" panose="020B0604020202020204" pitchFamily="34" charset="0"/>
              <a:buChar char="•"/>
            </a:pPr>
            <a:r>
              <a:rPr lang="en-US" sz="1050" dirty="0">
                <a:hlinkClick r:id="rId9"/>
              </a:rPr>
              <a:t>Microsoft Viva: Copilot Analytics - Export metrics in the Copilot Dashboard at Day Level</a:t>
            </a:r>
            <a:endParaRPr lang="en-US" sz="1050" dirty="0"/>
          </a:p>
          <a:p>
            <a:pPr marL="171450" indent="-171450">
              <a:buFont typeface="Arial" panose="020B0604020202020204" pitchFamily="34" charset="0"/>
              <a:buChar char="•"/>
            </a:pPr>
            <a:r>
              <a:rPr lang="en-US" sz="1050" dirty="0">
                <a:hlinkClick r:id="rId10"/>
              </a:rPr>
              <a:t>Facilitator detects and answers questions</a:t>
            </a:r>
            <a:endParaRPr lang="en-US" sz="1050" dirty="0"/>
          </a:p>
          <a:p>
            <a:pPr marL="171450" indent="-171450">
              <a:buFont typeface="Arial" panose="020B0604020202020204" pitchFamily="34" charset="0"/>
              <a:buChar char="•"/>
            </a:pPr>
            <a:r>
              <a:rPr lang="en-US" sz="1050" dirty="0">
                <a:hlinkClick r:id="rId11"/>
              </a:rPr>
              <a:t>Microsoft Viva: Insights - New Copilot Metrics Available</a:t>
            </a:r>
            <a:endParaRPr lang="en-US" sz="1050" dirty="0"/>
          </a:p>
          <a:p>
            <a:pPr marL="171450" indent="-171450">
              <a:buFont typeface="Arial" panose="020B0604020202020204" pitchFamily="34" charset="0"/>
              <a:buChar char="•"/>
            </a:pPr>
            <a:r>
              <a:rPr lang="en-US" sz="1050" dirty="0">
                <a:hlinkClick r:id="rId12"/>
              </a:rPr>
              <a:t>Outlook: Triage your inbox on-the-go with Copilot voice for Outlook mobile</a:t>
            </a:r>
            <a:endParaRPr lang="en-US" sz="1050" dirty="0"/>
          </a:p>
          <a:p>
            <a:pPr marL="171450" indent="-171450">
              <a:buFont typeface="Arial" panose="020B0604020202020204" pitchFamily="34" charset="0"/>
              <a:buChar char="•"/>
            </a:pPr>
            <a:r>
              <a:rPr lang="en-US" sz="1050" dirty="0">
                <a:hlinkClick r:id="rId13"/>
              </a:rPr>
              <a:t>Discover graph connector prompts in the Prompt Gallery when using Copilot Chat</a:t>
            </a:r>
            <a:endParaRPr lang="en-US" sz="1050" dirty="0"/>
          </a:p>
          <a:p>
            <a:pPr marL="171450" indent="-171450">
              <a:buFont typeface="Arial" panose="020B0604020202020204" pitchFamily="34" charset="0"/>
              <a:buChar char="•"/>
            </a:pPr>
            <a:r>
              <a:rPr lang="en-US" sz="1050" dirty="0">
                <a:hlinkClick r:id="rId14"/>
              </a:rPr>
              <a:t>Create Excel spreadsheets from Copilot Notebooks</a:t>
            </a:r>
            <a:endParaRPr lang="en-US" sz="1050" dirty="0"/>
          </a:p>
          <a:p>
            <a:pPr marL="171450" indent="-171450">
              <a:buFont typeface="Arial" panose="020B0604020202020204" pitchFamily="34" charset="0"/>
              <a:buChar char="•"/>
            </a:pPr>
            <a:r>
              <a:rPr lang="en-US" sz="1050" dirty="0">
                <a:hlinkClick r:id="rId15"/>
              </a:rPr>
              <a:t>[Copilot Search] [Copilot Search] Copilot Chat available when using Copilot Search</a:t>
            </a:r>
            <a:endParaRPr lang="en-US" sz="1050" dirty="0"/>
          </a:p>
          <a:p>
            <a:pPr marL="171450" indent="-171450">
              <a:buFont typeface="Arial" panose="020B0604020202020204" pitchFamily="34" charset="0"/>
              <a:buChar char="•"/>
            </a:pPr>
            <a:r>
              <a:rPr lang="en-US" sz="1050" dirty="0">
                <a:hlinkClick r:id="rId16"/>
              </a:rPr>
              <a:t>Consecutive interpretation in Interpreter</a:t>
            </a:r>
            <a:endParaRPr lang="en-US" sz="1050" dirty="0"/>
          </a:p>
          <a:p>
            <a:pPr marL="171450" indent="-171450">
              <a:buFont typeface="Arial" panose="020B0604020202020204" pitchFamily="34" charset="0"/>
              <a:buChar char="•"/>
            </a:pPr>
            <a:r>
              <a:rPr lang="en-US" sz="1050" dirty="0">
                <a:hlinkClick r:id="rId17"/>
              </a:rPr>
              <a:t>Researcher Output Formats</a:t>
            </a:r>
            <a:endParaRPr lang="en-US" sz="1050" dirty="0"/>
          </a:p>
          <a:p>
            <a:pPr marL="171450" indent="-171450">
              <a:buFont typeface="Arial" panose="020B0604020202020204" pitchFamily="34" charset="0"/>
              <a:buChar char="•"/>
            </a:pPr>
            <a:r>
              <a:rPr lang="en-US" sz="1050" dirty="0">
                <a:hlinkClick r:id="rId18"/>
              </a:rPr>
              <a:t>Engage private content in M365 Copilot</a:t>
            </a:r>
            <a:endParaRPr lang="en-US" sz="1050" dirty="0"/>
          </a:p>
          <a:p>
            <a:pPr marL="171450" indent="-171450">
              <a:buFont typeface="Arial" panose="020B0604020202020204" pitchFamily="34" charset="0"/>
              <a:buChar char="•"/>
            </a:pPr>
            <a:r>
              <a:rPr lang="en-US" sz="1050" dirty="0">
                <a:hlinkClick r:id="rId19"/>
              </a:rPr>
              <a:t>Copilot uses enterprise assets hosted on Adobe Experience Manager when creating presentations</a:t>
            </a:r>
            <a:endParaRPr lang="en-US" sz="1050" dirty="0"/>
          </a:p>
          <a:p>
            <a:pPr marL="171450" indent="-171450">
              <a:buFont typeface="Arial" panose="020B0604020202020204" pitchFamily="34" charset="0"/>
              <a:buChar char="•"/>
            </a:pPr>
            <a:r>
              <a:rPr lang="en-US" sz="1050" dirty="0">
                <a:hlinkClick r:id="rId20"/>
              </a:rPr>
              <a:t>Outlook: Copilot provides coaching feedback in chat as you draft, edit and format emails</a:t>
            </a:r>
            <a:endParaRPr lang="en-US" sz="1050" dirty="0"/>
          </a:p>
          <a:p>
            <a:pPr marL="171450" indent="-171450">
              <a:buFont typeface="Arial" panose="020B0604020202020204" pitchFamily="34" charset="0"/>
              <a:buChar char="•"/>
            </a:pPr>
            <a:r>
              <a:rPr lang="en-US" sz="1050" dirty="0">
                <a:hlinkClick r:id="rId21"/>
              </a:rPr>
              <a:t>Web Link as a Reference in Copilot Notebooks</a:t>
            </a:r>
            <a:endParaRPr lang="en-US" sz="1050" dirty="0"/>
          </a:p>
          <a:p>
            <a:pPr marL="171450" indent="-171450">
              <a:buFont typeface="Arial" panose="020B0604020202020204" pitchFamily="34" charset="0"/>
              <a:buChar char="•"/>
            </a:pPr>
            <a:r>
              <a:rPr lang="en-US" sz="1050" dirty="0">
                <a:hlinkClick r:id="rId22"/>
              </a:rPr>
              <a:t>Enhanced Copilot chat summary</a:t>
            </a:r>
            <a:endParaRPr lang="en-US" sz="1050" dirty="0"/>
          </a:p>
          <a:p>
            <a:pPr marL="171450" indent="-171450">
              <a:buFont typeface="Arial" panose="020B0604020202020204" pitchFamily="34" charset="0"/>
              <a:buChar char="•"/>
            </a:pPr>
            <a:r>
              <a:rPr lang="en-US" sz="1050" dirty="0">
                <a:hlinkClick r:id="rId23"/>
              </a:rPr>
              <a:t>PowerPoint: Create and Edit images with the model of your choice</a:t>
            </a:r>
            <a:endParaRPr lang="en-US" sz="1050" dirty="0"/>
          </a:p>
          <a:p>
            <a:pPr marL="171450" indent="-171450">
              <a:buFont typeface="Arial" panose="020B0604020202020204" pitchFamily="34" charset="0"/>
              <a:buChar char="•"/>
            </a:pPr>
            <a:r>
              <a:rPr lang="en-US" sz="1050" dirty="0">
                <a:hlinkClick r:id="rId24"/>
              </a:rPr>
              <a:t>Microsoft Viva: Copilot Analytics: "All"- licensed user page Copilot dashboard</a:t>
            </a:r>
            <a:endParaRPr lang="en-US" sz="1050" dirty="0"/>
          </a:p>
          <a:p>
            <a:pPr marL="171450" indent="-171450">
              <a:buFont typeface="Arial" panose="020B0604020202020204" pitchFamily="34" charset="0"/>
              <a:buChar char="•"/>
            </a:pPr>
            <a:r>
              <a:rPr lang="en-US" sz="1050" dirty="0">
                <a:hlinkClick r:id="rId25"/>
              </a:rPr>
              <a:t>Intelligent meeting recap available without saving transcript</a:t>
            </a:r>
            <a:endParaRPr lang="en-US" sz="1050" dirty="0"/>
          </a:p>
          <a:p>
            <a:pPr marL="171450" indent="-171450">
              <a:buFont typeface="Arial" panose="020B0604020202020204" pitchFamily="34" charset="0"/>
              <a:buChar char="•"/>
            </a:pPr>
            <a:r>
              <a:rPr lang="en-US" sz="1050" dirty="0">
                <a:hlinkClick r:id="rId26"/>
              </a:rPr>
              <a:t>[Copilot Extensibility] IT Admins will be able to enable Anthropic models by specific users and groups in the tenant</a:t>
            </a:r>
            <a:endParaRPr lang="en-US" sz="1050" dirty="0"/>
          </a:p>
          <a:p>
            <a:pPr marL="171450" indent="-171450">
              <a:buFont typeface="Arial" panose="020B0604020202020204" pitchFamily="34" charset="0"/>
              <a:buChar char="•"/>
            </a:pPr>
            <a:r>
              <a:rPr lang="en-US" sz="1050" dirty="0">
                <a:hlinkClick r:id="rId27"/>
              </a:rPr>
              <a:t>Microsoft Viva: Copilot Analytics - Copilot configuration insights in the Copilot Dashboard Readiness page</a:t>
            </a:r>
            <a:endParaRPr lang="en-US" sz="1050" dirty="0"/>
          </a:p>
          <a:p>
            <a:pPr marL="171450" indent="-171450">
              <a:buFont typeface="Arial" panose="020B0604020202020204" pitchFamily="34" charset="0"/>
              <a:buChar char="•"/>
            </a:pPr>
            <a:r>
              <a:rPr lang="en-US" sz="1050" dirty="0">
                <a:hlinkClick r:id="rId28"/>
              </a:rPr>
              <a:t>Microsoft Purview: Data Loss Prevention to prevent Microsoft 365 Copilot processing content with sensitivity labels supports all storage locations</a:t>
            </a:r>
            <a:endParaRPr lang="en-US" sz="1050" dirty="0"/>
          </a:p>
          <a:p>
            <a:pPr marL="171450" indent="-171450">
              <a:buFont typeface="Arial" panose="020B0604020202020204" pitchFamily="34" charset="0"/>
              <a:buChar char="•"/>
            </a:pPr>
            <a:r>
              <a:rPr lang="en-US" sz="1050" dirty="0">
                <a:hlinkClick r:id="rId29"/>
              </a:rPr>
              <a:t>Copilot Chat in Outlook expands to reason over inbox, calendar, and enterprise data</a:t>
            </a:r>
            <a:endParaRPr lang="en-US" sz="1050" dirty="0"/>
          </a:p>
          <a:p>
            <a:pPr marL="171450" indent="-171450">
              <a:buFont typeface="Arial" panose="020B0604020202020204" pitchFamily="34" charset="0"/>
              <a:buChar char="•"/>
            </a:pPr>
            <a:r>
              <a:rPr lang="en-US" sz="1050" dirty="0">
                <a:hlinkClick r:id="rId30"/>
              </a:rPr>
              <a:t>Express voice enrollment in Microsoft Teams</a:t>
            </a:r>
            <a:endParaRPr lang="en-US" sz="1050" dirty="0"/>
          </a:p>
          <a:p>
            <a:pPr marL="171450" indent="-171450">
              <a:buFont typeface="Arial" panose="020B0604020202020204" pitchFamily="34" charset="0"/>
              <a:buChar char="•"/>
            </a:pPr>
            <a:r>
              <a:rPr lang="en-US" sz="1050" dirty="0">
                <a:hlinkClick r:id="rId31"/>
              </a:rPr>
              <a:t>SharePoint: Chat one-on-one with SharePoint agents in Teams</a:t>
            </a:r>
            <a:endParaRPr lang="en-US" sz="1050" dirty="0"/>
          </a:p>
          <a:p>
            <a:pPr marL="171450" indent="-171450">
              <a:buFont typeface="Arial" panose="020B0604020202020204" pitchFamily="34" charset="0"/>
              <a:buChar char="•"/>
            </a:pPr>
            <a:r>
              <a:rPr lang="en-US" sz="1050" dirty="0">
                <a:hlinkClick r:id="rId32"/>
              </a:rPr>
              <a:t>Federated Copilot Connectors</a:t>
            </a:r>
            <a:endParaRPr lang="en-US" sz="1050" dirty="0"/>
          </a:p>
          <a:p>
            <a:pPr marL="171450" indent="-171450">
              <a:buFont typeface="Arial" panose="020B0604020202020204" pitchFamily="34" charset="0"/>
              <a:buChar char="•"/>
            </a:pPr>
            <a:r>
              <a:rPr lang="en-US" sz="1050" dirty="0">
                <a:hlinkClick r:id="rId33"/>
              </a:rPr>
              <a:t>Export Copilot metrics in the Copilot Dashboard</a:t>
            </a:r>
            <a:endParaRPr lang="en-US" sz="1050" dirty="0"/>
          </a:p>
          <a:p>
            <a:pPr marL="171450" indent="-171450">
              <a:buFont typeface="Arial" panose="020B0604020202020204" pitchFamily="34" charset="0"/>
              <a:buChar char="•"/>
            </a:pPr>
            <a:r>
              <a:rPr lang="en-US" sz="1050" dirty="0">
                <a:hlinkClick r:id="rId34"/>
              </a:rPr>
              <a:t>Domain exclusion for web grounding</a:t>
            </a:r>
            <a:endParaRPr lang="en-US" sz="1050" dirty="0"/>
          </a:p>
          <a:p>
            <a:pPr marL="171450" indent="-171450">
              <a:buFont typeface="Arial" panose="020B0604020202020204" pitchFamily="34" charset="0"/>
              <a:buChar char="•"/>
            </a:pPr>
            <a:r>
              <a:rPr lang="en-US" sz="1050" dirty="0">
                <a:hlinkClick r:id="rId35"/>
              </a:rPr>
              <a:t>List email attachments in M365 Copilot</a:t>
            </a:r>
            <a:endParaRPr lang="en-US" sz="1050" dirty="0"/>
          </a:p>
          <a:p>
            <a:pPr marL="171450" indent="-171450">
              <a:buFont typeface="Arial" panose="020B0604020202020204" pitchFamily="34" charset="0"/>
              <a:buChar char="•"/>
            </a:pPr>
            <a:r>
              <a:rPr lang="en-US" sz="1050" dirty="0">
                <a:hlinkClick r:id="rId36"/>
              </a:rPr>
              <a:t>Updated chat-first design in the Microsoft 365 Copilot mobile app</a:t>
            </a:r>
            <a:endParaRPr lang="en-US" sz="1050" dirty="0"/>
          </a:p>
          <a:p>
            <a:pPr marL="171450" indent="-171450">
              <a:buFont typeface="Arial" panose="020B0604020202020204" pitchFamily="34" charset="0"/>
              <a:buChar char="•"/>
            </a:pPr>
            <a:r>
              <a:rPr lang="en-US" sz="1050" dirty="0">
                <a:hlinkClick r:id="rId37"/>
              </a:rPr>
              <a:t>OneNote: Multimodal capture in Copilot Notebooks (iPhone)</a:t>
            </a:r>
            <a:endParaRPr lang="en-US" sz="1050" dirty="0"/>
          </a:p>
          <a:p>
            <a:pPr marL="171450" indent="-171450">
              <a:buFont typeface="Arial" panose="020B0604020202020204" pitchFamily="34" charset="0"/>
              <a:buChar char="•"/>
            </a:pPr>
            <a:r>
              <a:rPr lang="en-US" sz="1050" dirty="0">
                <a:hlinkClick r:id="rId38"/>
              </a:rPr>
              <a:t>Mind Maps in Copilot Notebooks</a:t>
            </a:r>
            <a:endParaRPr lang="en-US" sz="1050" dirty="0"/>
          </a:p>
          <a:p>
            <a:pPr marL="171450" indent="-171450">
              <a:buFont typeface="Arial" panose="020B0604020202020204" pitchFamily="34" charset="0"/>
              <a:buChar char="•"/>
            </a:pPr>
            <a:r>
              <a:rPr lang="en-US" sz="1050" dirty="0">
                <a:hlinkClick r:id="rId39"/>
              </a:rPr>
              <a:t>Microsoft 365 admin center: Usage reports – Microsoft 365 Copilot Connectors</a:t>
            </a:r>
            <a:endParaRPr lang="en-US" sz="1050" dirty="0"/>
          </a:p>
          <a:p>
            <a:pPr marL="171450" indent="-171450">
              <a:buFont typeface="Arial" panose="020B0604020202020204" pitchFamily="34" charset="0"/>
              <a:buChar char="•"/>
            </a:pPr>
            <a:r>
              <a:rPr lang="en-US" sz="1050" dirty="0">
                <a:hlinkClick r:id="rId40"/>
              </a:rPr>
              <a:t>Create interactive visuals in Copilot Pages</a:t>
            </a:r>
            <a:endParaRPr lang="en-US" sz="1050" dirty="0"/>
          </a:p>
          <a:p>
            <a:pPr marL="171450" indent="-171450">
              <a:buFont typeface="Arial" panose="020B0604020202020204" pitchFamily="34" charset="0"/>
              <a:buChar char="•"/>
            </a:pPr>
            <a:r>
              <a:rPr lang="en-US" sz="1050" dirty="0">
                <a:hlinkClick r:id="rId41"/>
              </a:rPr>
              <a:t>Microsoft 365 admin center: Agents usage report</a:t>
            </a:r>
            <a:endParaRPr lang="en-US" sz="1050" dirty="0"/>
          </a:p>
          <a:p>
            <a:pPr marL="171450" indent="-171450">
              <a:buFont typeface="Arial" panose="020B0604020202020204" pitchFamily="34" charset="0"/>
              <a:buChar char="•"/>
            </a:pPr>
            <a:r>
              <a:rPr lang="en-US" sz="1050" dirty="0">
                <a:hlinkClick r:id="rId42"/>
              </a:rPr>
              <a:t>Frontier and Microsoft agent user request approval flow in Microsoft 365 admin center</a:t>
            </a:r>
            <a:endParaRPr lang="en-US" sz="1050" dirty="0"/>
          </a:p>
          <a:p>
            <a:pPr marL="171450" indent="-171450">
              <a:buFont typeface="Arial" panose="020B0604020202020204" pitchFamily="34" charset="0"/>
              <a:buChar char="•"/>
            </a:pPr>
            <a:r>
              <a:rPr lang="en-US" sz="1050" dirty="0">
                <a:hlinkClick r:id="rId43"/>
              </a:rPr>
              <a:t>Microsoft 365 Admin Center: Usage reports - Message consumption for Pay-as-you-go experiences in Copilot Chat.</a:t>
            </a:r>
            <a:endParaRPr lang="en-US" sz="1050" dirty="0"/>
          </a:p>
          <a:p>
            <a:pPr marL="171450" indent="-171450">
              <a:buFont typeface="Arial" panose="020B0604020202020204" pitchFamily="34" charset="0"/>
              <a:buChar char="•"/>
            </a:pPr>
            <a:r>
              <a:rPr lang="en-US" sz="1050" dirty="0">
                <a:hlinkClick r:id="rId44"/>
              </a:rPr>
              <a:t>Create PowerPoint presentations from Copilot Notebooks</a:t>
            </a:r>
            <a:endParaRPr lang="en-US" sz="1050" dirty="0"/>
          </a:p>
          <a:p>
            <a:pPr marL="171450" indent="-171450">
              <a:buFont typeface="Arial" panose="020B0604020202020204" pitchFamily="34" charset="0"/>
              <a:buChar char="•"/>
            </a:pPr>
            <a:r>
              <a:rPr lang="en-US" sz="1050" dirty="0">
                <a:hlinkClick r:id="rId45"/>
              </a:rPr>
              <a:t>Create Word documents from Copilot Notebooks</a:t>
            </a:r>
            <a:endParaRPr lang="en-US" sz="1050" dirty="0"/>
          </a:p>
          <a:p>
            <a:pPr marL="171450" indent="-171450">
              <a:buFont typeface="Arial" panose="020B0604020202020204" pitchFamily="34" charset="0"/>
              <a:buChar char="•"/>
            </a:pPr>
            <a:r>
              <a:rPr lang="en-US" sz="1050" dirty="0">
                <a:hlinkClick r:id="rId46"/>
              </a:rPr>
              <a:t>Infinite Scroll Chat History</a:t>
            </a:r>
            <a:endParaRPr lang="en-US" sz="1050" dirty="0"/>
          </a:p>
          <a:p>
            <a:pPr marL="171450" indent="-171450">
              <a:buFont typeface="Arial" panose="020B0604020202020204" pitchFamily="34" charset="0"/>
              <a:buChar char="•"/>
            </a:pPr>
            <a:r>
              <a:rPr lang="en-US" sz="1050" dirty="0">
                <a:hlinkClick r:id="rId47"/>
              </a:rPr>
              <a:t>Enhanced M365 Copilot Memory - Copilot is now personalized with work data</a:t>
            </a:r>
            <a:endParaRPr lang="en-US" sz="1050" dirty="0"/>
          </a:p>
          <a:p>
            <a:pPr marL="171450" indent="-171450">
              <a:buFont typeface="Arial" panose="020B0604020202020204" pitchFamily="34" charset="0"/>
              <a:buChar char="•"/>
            </a:pPr>
            <a:r>
              <a:rPr lang="en-US" sz="1050" dirty="0">
                <a:hlinkClick r:id="rId48"/>
              </a:rPr>
              <a:t>Delete meeting generated content in recap</a:t>
            </a:r>
            <a:endParaRPr lang="en-US" sz="1050" dirty="0"/>
          </a:p>
          <a:p>
            <a:pPr marL="171450" indent="-171450">
              <a:buFont typeface="Arial" panose="020B0604020202020204" pitchFamily="34" charset="0"/>
              <a:buChar char="•"/>
            </a:pPr>
            <a:r>
              <a:rPr lang="en-US" sz="1050" dirty="0">
                <a:hlinkClick r:id="rId49"/>
              </a:rPr>
              <a:t>Intelligent Summaries in Copilot Dashboard</a:t>
            </a:r>
            <a:endParaRPr lang="en-US" sz="1050" dirty="0"/>
          </a:p>
          <a:p>
            <a:pPr marL="171450" indent="-171450">
              <a:buFont typeface="Arial" panose="020B0604020202020204" pitchFamily="34" charset="0"/>
              <a:buChar char="•"/>
            </a:pPr>
            <a:r>
              <a:rPr lang="en-US" sz="1050" dirty="0">
                <a:hlinkClick r:id="rId50"/>
              </a:rPr>
              <a:t>Business Justification for Copilot License Requests</a:t>
            </a:r>
            <a:endParaRPr lang="en-US" sz="1050" dirty="0"/>
          </a:p>
          <a:p>
            <a:pPr marL="171450" indent="-171450">
              <a:buFont typeface="Arial" panose="020B0604020202020204" pitchFamily="34" charset="0"/>
              <a:buChar char="•"/>
            </a:pPr>
            <a:r>
              <a:rPr lang="en-US" sz="1050" dirty="0">
                <a:hlinkClick r:id="rId51"/>
              </a:rPr>
              <a:t>Microsoft Edge: Adding contextual nudges to the Microsoft 365 Copilot Chat icon</a:t>
            </a:r>
            <a:endParaRPr lang="en-US" sz="1050" dirty="0"/>
          </a:p>
          <a:p>
            <a:pPr marL="171450" indent="-171450">
              <a:buFont typeface="Arial" panose="020B0604020202020204" pitchFamily="34" charset="0"/>
              <a:buChar char="•"/>
            </a:pPr>
            <a:r>
              <a:rPr lang="en-US" sz="1050" dirty="0">
                <a:hlinkClick r:id="rId52"/>
              </a:rPr>
              <a:t>Real-time voice interactions in a podcast in Word</a:t>
            </a:r>
            <a:endParaRPr lang="en-US" sz="1050" dirty="0"/>
          </a:p>
          <a:p>
            <a:pPr marL="171450" indent="-171450">
              <a:buFont typeface="Arial" panose="020B0604020202020204" pitchFamily="34" charset="0"/>
              <a:buChar char="•"/>
            </a:pPr>
            <a:r>
              <a:rPr lang="en-US" sz="1050" dirty="0">
                <a:hlinkClick r:id="rId53"/>
              </a:rPr>
              <a:t>Microsoft 365 Admin Center: M365 Copilot - Billing and usage - Usage insights</a:t>
            </a:r>
            <a:endParaRPr lang="en-US" sz="1050" dirty="0"/>
          </a:p>
          <a:p>
            <a:pPr marL="171450" indent="-171450">
              <a:buFont typeface="Arial" panose="020B0604020202020204" pitchFamily="34" charset="0"/>
              <a:buChar char="•"/>
            </a:pPr>
            <a:r>
              <a:rPr lang="en-US" sz="1050" dirty="0">
                <a:hlinkClick r:id="rId54"/>
              </a:rPr>
              <a:t>Deep citations in Copilot</a:t>
            </a:r>
            <a:endParaRPr lang="en-US" sz="1050" dirty="0"/>
          </a:p>
          <a:p>
            <a:pPr marL="171450" indent="-171450">
              <a:buFont typeface="Arial" panose="020B0604020202020204" pitchFamily="34" charset="0"/>
              <a:buChar char="•"/>
            </a:pPr>
            <a:r>
              <a:rPr lang="en-US" sz="1050" dirty="0">
                <a:hlinkClick r:id="rId55"/>
              </a:rPr>
              <a:t>Agent Mode in Excel for GCC</a:t>
            </a:r>
            <a:endParaRPr lang="en-US" sz="1050" dirty="0"/>
          </a:p>
          <a:p>
            <a:pPr marL="171450" indent="-171450">
              <a:buFont typeface="Arial" panose="020B0604020202020204" pitchFamily="34" charset="0"/>
              <a:buChar char="•"/>
            </a:pPr>
            <a:r>
              <a:rPr lang="en-US" sz="1050" dirty="0">
                <a:hlinkClick r:id="rId56"/>
              </a:rPr>
              <a:t>Copilot Prompt Gallery - Company-wide prompt publishing</a:t>
            </a:r>
            <a:endParaRPr lang="en-US" sz="1050" dirty="0"/>
          </a:p>
          <a:p>
            <a:pPr marL="171450" indent="-171450">
              <a:buFont typeface="Arial" panose="020B0604020202020204" pitchFamily="34" charset="0"/>
              <a:buChar char="•"/>
            </a:pPr>
            <a:r>
              <a:rPr lang="en-US" sz="1050" dirty="0">
                <a:hlinkClick r:id="rId57"/>
              </a:rPr>
              <a:t>Chose Anthropic models when editing with Copilot in Word</a:t>
            </a:r>
            <a:endParaRPr lang="en-US" sz="1050" dirty="0"/>
          </a:p>
          <a:p>
            <a:pPr marL="171450" indent="-171450">
              <a:buFont typeface="Arial" panose="020B0604020202020204" pitchFamily="34" charset="0"/>
              <a:buChar char="•"/>
            </a:pPr>
            <a:r>
              <a:rPr lang="en-US" sz="1050" dirty="0">
                <a:hlinkClick r:id="rId58"/>
              </a:rPr>
              <a:t>Edit with the model of your choice in PowerPoint</a:t>
            </a:r>
            <a:endParaRPr lang="en-US" sz="1050" dirty="0"/>
          </a:p>
          <a:p>
            <a:pPr marL="171450" indent="-171450">
              <a:buFont typeface="Arial" panose="020B0604020202020204" pitchFamily="34" charset="0"/>
              <a:buChar char="•"/>
            </a:pPr>
            <a:r>
              <a:rPr lang="en-US" sz="1050" dirty="0">
                <a:hlinkClick r:id="rId59"/>
              </a:rPr>
              <a:t>Microsoft Edge: Ground Microsoft 365 Copilot Chat in Edge for Business in your open OneDrive and SharePoint documents</a:t>
            </a:r>
            <a:endParaRPr lang="en-US" sz="1050" dirty="0"/>
          </a:p>
          <a:p>
            <a:pPr marL="171450" indent="-171450">
              <a:buFont typeface="Arial" panose="020B0604020202020204" pitchFamily="34" charset="0"/>
              <a:buChar char="•"/>
            </a:pPr>
            <a:r>
              <a:rPr lang="en-US" sz="1050" dirty="0">
                <a:hlinkClick r:id="rId60"/>
              </a:rPr>
              <a:t>Outlook: Draft, edit and format emails conversationally with Copilot in Outlook</a:t>
            </a:r>
            <a:endParaRPr lang="en-US" sz="1050" dirty="0"/>
          </a:p>
        </p:txBody>
      </p:sp>
      <p:grpSp>
        <p:nvGrpSpPr>
          <p:cNvPr id="8" name="Group 7">
            <a:extLst>
              <a:ext uri="{FF2B5EF4-FFF2-40B4-BE49-F238E27FC236}">
                <a16:creationId xmlns:a16="http://schemas.microsoft.com/office/drawing/2014/main" id="{789CA8AB-59AA-9A1C-6C16-7DAD765A6C0A}"/>
              </a:ext>
              <a:ext uri="{C183D7F6-B498-43B3-948B-1728B52AA6E4}">
                <adec:decorative xmlns:adec="http://schemas.microsoft.com/office/drawing/2017/decorative" val="1"/>
              </a:ext>
            </a:extLst>
          </p:cNvPr>
          <p:cNvGrpSpPr/>
          <p:nvPr/>
        </p:nvGrpSpPr>
        <p:grpSpPr>
          <a:xfrm>
            <a:off x="5090956" y="1418340"/>
            <a:ext cx="550456" cy="172709"/>
            <a:chOff x="8673838" y="1451867"/>
            <a:chExt cx="550456" cy="172709"/>
          </a:xfrm>
        </p:grpSpPr>
        <p:pic>
          <p:nvPicPr>
            <p:cNvPr id="9" name="Graphic 8" descr="Stop with solid fill">
              <a:extLst>
                <a:ext uri="{FF2B5EF4-FFF2-40B4-BE49-F238E27FC236}">
                  <a16:creationId xmlns:a16="http://schemas.microsoft.com/office/drawing/2014/main" id="{2C129B39-2FFA-99F4-39E8-253E194684BE}"/>
                </a:ext>
              </a:extLst>
            </p:cNvPr>
            <p:cNvPicPr>
              <a:picLocks noChangeAspect="1"/>
            </p:cNvPicPr>
            <p:nvPr/>
          </p:nvPicPr>
          <p:blipFill>
            <a:blip>
              <a:extLst>
                <a:ext uri="{96DAC541-7B7A-43D3-8B79-37D633B846F1}">
                  <asvg:svgBlip xmlns:asvg="http://schemas.microsoft.com/office/drawing/2016/SVG/main" r:embed="rId61"/>
                </a:ext>
              </a:extLst>
            </a:blip>
            <a:stretch>
              <a:fillRect/>
            </a:stretch>
          </p:blipFill>
          <p:spPr>
            <a:xfrm>
              <a:off x="8863230" y="1451867"/>
              <a:ext cx="172709" cy="172709"/>
            </a:xfrm>
            <a:prstGeom prst="rect">
              <a:avLst/>
            </a:prstGeom>
          </p:spPr>
        </p:pic>
        <p:pic>
          <p:nvPicPr>
            <p:cNvPr id="11" name="Graphic 10" descr="Stop with solid fill">
              <a:extLst>
                <a:ext uri="{FF2B5EF4-FFF2-40B4-BE49-F238E27FC236}">
                  <a16:creationId xmlns:a16="http://schemas.microsoft.com/office/drawing/2014/main" id="{27124EBF-BC7E-0645-8CE3-C9B9BAE3DCA3}"/>
                </a:ext>
              </a:extLst>
            </p:cNvPr>
            <p:cNvPicPr>
              <a:picLocks noChangeAspect="1"/>
            </p:cNvPicPr>
            <p:nvPr/>
          </p:nvPicPr>
          <p:blipFill>
            <a:blip>
              <a:extLst>
                <a:ext uri="{96DAC541-7B7A-43D3-8B79-37D633B846F1}">
                  <asvg:svgBlip xmlns:asvg="http://schemas.microsoft.com/office/drawing/2016/SVG/main" r:embed="rId61"/>
                </a:ext>
              </a:extLst>
            </a:blip>
            <a:stretch>
              <a:fillRect/>
            </a:stretch>
          </p:blipFill>
          <p:spPr>
            <a:xfrm>
              <a:off x="9051585" y="1451867"/>
              <a:ext cx="172709" cy="172709"/>
            </a:xfrm>
            <a:prstGeom prst="rect">
              <a:avLst/>
            </a:prstGeom>
          </p:spPr>
        </p:pic>
        <p:pic>
          <p:nvPicPr>
            <p:cNvPr id="12" name="Graphic 11" descr="Stop with solid fill">
              <a:extLst>
                <a:ext uri="{FF2B5EF4-FFF2-40B4-BE49-F238E27FC236}">
                  <a16:creationId xmlns:a16="http://schemas.microsoft.com/office/drawing/2014/main" id="{014844A9-7094-F029-AF0D-626504C64E95}"/>
                </a:ext>
              </a:extLst>
            </p:cNvPr>
            <p:cNvPicPr>
              <a:picLocks noChangeAspect="1"/>
            </p:cNvPicPr>
            <p:nvPr/>
          </p:nvPicPr>
          <p:blipFill>
            <a:blip>
              <a:extLst>
                <a:ext uri="{96DAC541-7B7A-43D3-8B79-37D633B846F1}">
                  <asvg:svgBlip xmlns:asvg="http://schemas.microsoft.com/office/drawing/2016/SVG/main" r:embed="rId62"/>
                </a:ext>
              </a:extLst>
            </a:blip>
            <a:stretch>
              <a:fillRect/>
            </a:stretch>
          </p:blipFill>
          <p:spPr>
            <a:xfrm>
              <a:off x="8673838" y="1451867"/>
              <a:ext cx="172709" cy="172709"/>
            </a:xfrm>
            <a:prstGeom prst="rect">
              <a:avLst/>
            </a:prstGeom>
          </p:spPr>
        </p:pic>
      </p:grpSp>
      <p:grpSp>
        <p:nvGrpSpPr>
          <p:cNvPr id="7" name="Group 6">
            <a:extLst>
              <a:ext uri="{FF2B5EF4-FFF2-40B4-BE49-F238E27FC236}">
                <a16:creationId xmlns:a16="http://schemas.microsoft.com/office/drawing/2014/main" id="{9FFE8C74-BA2A-2CF6-D6E1-971E817A198D}"/>
              </a:ext>
              <a:ext uri="{C183D7F6-B498-43B3-948B-1728B52AA6E4}">
                <adec:decorative xmlns:adec="http://schemas.microsoft.com/office/drawing/2017/decorative" val="1"/>
              </a:ext>
            </a:extLst>
          </p:cNvPr>
          <p:cNvGrpSpPr/>
          <p:nvPr/>
        </p:nvGrpSpPr>
        <p:grpSpPr>
          <a:xfrm>
            <a:off x="10814382" y="499"/>
            <a:ext cx="1392476" cy="1219186"/>
            <a:chOff x="10404657" y="488"/>
            <a:chExt cx="1805748" cy="1955102"/>
          </a:xfrm>
          <a:solidFill>
            <a:srgbClr val="727372"/>
          </a:solidFill>
        </p:grpSpPr>
        <p:sp>
          <p:nvSpPr>
            <p:cNvPr id="10" name="Diagonal Stripe 9">
              <a:extLst>
                <a:ext uri="{FF2B5EF4-FFF2-40B4-BE49-F238E27FC236}">
                  <a16:creationId xmlns:a16="http://schemas.microsoft.com/office/drawing/2014/main" id="{4E8842D3-0D54-963F-69FA-E7DECAFD9A2C}"/>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3" name="TextBox 12">
              <a:extLst>
                <a:ext uri="{FF2B5EF4-FFF2-40B4-BE49-F238E27FC236}">
                  <a16:creationId xmlns:a16="http://schemas.microsoft.com/office/drawing/2014/main" id="{055C0C9E-8EF6-399B-0517-EA8770E5C5D1}"/>
                </a:ext>
              </a:extLst>
            </p:cNvPr>
            <p:cNvSpPr txBox="1"/>
            <p:nvPr/>
          </p:nvSpPr>
          <p:spPr>
            <a:xfrm rot="2502686">
              <a:off x="10809822" y="609465"/>
              <a:ext cx="1400583"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100" b="0" i="0" u="none" strike="noStrike" kern="0" cap="none" spc="-71" normalizeH="0" baseline="0" noProof="0" dirty="0">
                  <a:ln>
                    <a:noFill/>
                  </a:ln>
                  <a:solidFill>
                    <a:srgbClr val="5C5AD4"/>
                  </a:solidFill>
                  <a:effectLst/>
                  <a:uLnTx/>
                  <a:uFillTx/>
                  <a:latin typeface="Segoe UI Semibold"/>
                </a:rPr>
                <a:t>As of </a:t>
              </a:r>
              <a:r>
                <a:rPr lang="en-GB" sz="1100" kern="0" spc="-71" dirty="0">
                  <a:solidFill>
                    <a:srgbClr val="5C5AD4"/>
                  </a:solidFill>
                  <a:latin typeface="Segoe UI Semibold"/>
                </a:rPr>
                <a:t>6th May</a:t>
              </a:r>
              <a:r>
                <a:rPr kumimoji="0" lang="en-GB"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651034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0"/>
                                  </p:stCondLst>
                                  <p:childTnLst>
                                    <p:animMotion origin="layout" path="M 0 3.33333E-6 L 0 0.03541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7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42" presetClass="path" presetSubtype="0" decel="100000" fill="hold" grpId="1" nodeType="withEffect">
                                  <p:stCondLst>
                                    <p:cond delay="0"/>
                                  </p:stCondLst>
                                  <p:childTnLst>
                                    <p:animMotion origin="layout" path="M 2.08333E-7 0.03889 L 2.08333E-7 -3.7037E-7 " pathEditMode="relative" rAng="0" ptsTypes="AA">
                                      <p:cBhvr>
                                        <p:cTn id="21" dur="700" fill="hold"/>
                                        <p:tgtEl>
                                          <p:spTgt spid="26"/>
                                        </p:tgtEl>
                                        <p:attrNameLst>
                                          <p:attrName>ppt_x</p:attrName>
                                          <p:attrName>ppt_y</p:attrName>
                                        </p:attrNameLst>
                                      </p:cBhvr>
                                      <p:rCtr x="0" y="-1944"/>
                                    </p:animMotion>
                                  </p:childTnLst>
                                </p:cTn>
                              </p:par>
                              <p:par>
                                <p:cTn id="22" presetID="1"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par>
                          <p:cTn id="24" fill="hold">
                            <p:stCondLst>
                              <p:cond delay="14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1900"/>
                            </p:stCondLst>
                            <p:childTnLst>
                              <p:par>
                                <p:cTn id="29" presetID="10"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23" grpId="0" animBg="1"/>
      <p:bldP spid="30" grpId="0" animBg="1"/>
      <p:bldP spid="30" grpId="1" animBg="1"/>
      <p:bldP spid="26" grpId="0"/>
      <p:bldP spid="26"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DCFD04-3E43-4F90-1C0A-13FB3732668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4" name="Title 14">
            <a:extLst>
              <a:ext uri="{FF2B5EF4-FFF2-40B4-BE49-F238E27FC236}">
                <a16:creationId xmlns:a16="http://schemas.microsoft.com/office/drawing/2014/main" id="{16794675-EC05-B52C-95A1-D5ADC26ED727}"/>
              </a:ext>
            </a:extLst>
          </p:cNvPr>
          <p:cNvSpPr txBox="1">
            <a:spLocks noGrp="1"/>
          </p:cNvSpPr>
          <p:nvPr>
            <p:ph type="title"/>
          </p:nvPr>
        </p:nvSpPr>
        <p:spPr>
          <a:xfrm>
            <a:off x="966337" y="3012707"/>
            <a:ext cx="9144000" cy="8309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marL="0" marR="0" lvl="0" indent="0" algn="l" defTabSz="797999" rtl="0" eaLnBrk="1" fontAlgn="base" latinLnBrk="0" hangingPunct="1">
              <a:lnSpc>
                <a:spcPct val="90000"/>
              </a:lnSpc>
              <a:spcBef>
                <a:spcPct val="0"/>
              </a:spcBef>
              <a:spcAft>
                <a:spcPct val="0"/>
              </a:spcAft>
              <a:buClrTx/>
              <a:buSzTx/>
              <a:buFontTx/>
              <a:buNone/>
              <a:tabLst>
                <a:tab pos="920876" algn="l"/>
              </a:tabLst>
              <a:defRPr/>
            </a:pPr>
            <a:r>
              <a:rPr lang="en-US" sz="6000" b="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Thank you </a:t>
            </a:r>
            <a:r>
              <a:rPr kumimoji="0" lang="en-US" sz="6000" b="1" i="0" u="none" strike="noStrike" kern="1200" cap="none" spc="-50" normalizeH="0" baseline="0" noProof="0" dirty="0">
                <a:ln w="3175">
                  <a:noFill/>
                </a:ln>
                <a:solidFill>
                  <a:srgbClr val="3A4953"/>
                </a:solidFill>
                <a:effectLst/>
                <a:uLnTx/>
                <a:uFillTx/>
                <a:latin typeface="Segoe UI Semibold"/>
                <a:ea typeface="+mn-ea"/>
                <a:cs typeface="Segoe UI"/>
              </a:rPr>
              <a:t>👏</a:t>
            </a:r>
          </a:p>
        </p:txBody>
      </p:sp>
      <p:sp>
        <p:nvSpPr>
          <p:cNvPr id="2" name="TextBox 1">
            <a:extLst>
              <a:ext uri="{FF2B5EF4-FFF2-40B4-BE49-F238E27FC236}">
                <a16:creationId xmlns:a16="http://schemas.microsoft.com/office/drawing/2014/main" id="{42E90039-4B10-20A2-FE08-C4C34718CE94}"/>
              </a:ext>
            </a:extLst>
          </p:cNvPr>
          <p:cNvSpPr txBox="1"/>
          <p:nvPr/>
        </p:nvSpPr>
        <p:spPr>
          <a:xfrm>
            <a:off x="1104441" y="4745452"/>
            <a:ext cx="4991559" cy="615553"/>
          </a:xfrm>
          <a:prstGeom prst="rect">
            <a:avLst/>
          </a:prstGeom>
          <a:noFill/>
        </p:spPr>
        <p:txBody>
          <a:bodyPr wrap="none" lIns="0" tIns="0" rIns="0" bIns="0" rtlCol="0">
            <a:spAutoFit/>
          </a:bodyPr>
          <a:lstStyle/>
          <a:p>
            <a:pPr algn="l"/>
            <a:r>
              <a:rPr lang="en-US" sz="2000" noProof="0" dirty="0">
                <a:gradFill>
                  <a:gsLst>
                    <a:gs pos="2917">
                      <a:schemeClr val="tx1"/>
                    </a:gs>
                    <a:gs pos="30000">
                      <a:schemeClr val="tx1"/>
                    </a:gs>
                  </a:gsLst>
                  <a:lin ang="5400000" scaled="0"/>
                </a:gradFill>
              </a:rPr>
              <a:t>Got feedback ? </a:t>
            </a:r>
          </a:p>
          <a:p>
            <a:pPr algn="l"/>
            <a:r>
              <a:rPr lang="en-US" sz="2000" noProof="0" dirty="0">
                <a:gradFill>
                  <a:gsLst>
                    <a:gs pos="2917">
                      <a:schemeClr val="tx1"/>
                    </a:gs>
                    <a:gs pos="30000">
                      <a:schemeClr val="tx1"/>
                    </a:gs>
                  </a:gsLst>
                  <a:lin ang="5400000" scaled="0"/>
                </a:gradFill>
                <a:hlinkClick r:id="rId4"/>
              </a:rPr>
              <a:t>https://aka.ms/WhatsNewCopilot/Feedback</a:t>
            </a:r>
            <a:r>
              <a:rPr lang="en-US" sz="2000" noProof="0"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1135435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3.125E-6 1.48148E-6 L 3.125E-6 0.01967 " pathEditMode="relative" rAng="0" ptsTypes="AA">
                                      <p:cBhvr>
                                        <p:cTn id="9" dur="500" spd="-100000" fill="hold"/>
                                        <p:tgtEl>
                                          <p:spTgt spid="4"/>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26EA0-56B8-E5A1-31DF-A556F7D23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95B76-B176-0D15-64FF-AAF5648DA6C4}"/>
              </a:ext>
            </a:extLst>
          </p:cNvPr>
          <p:cNvSpPr>
            <a:spLocks noGrp="1"/>
          </p:cNvSpPr>
          <p:nvPr>
            <p:ph type="title"/>
          </p:nvPr>
        </p:nvSpPr>
        <p:spPr>
          <a:xfrm>
            <a:off x="276794" y="389850"/>
            <a:ext cx="11368575"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Outlook: New agentic experiences for email and calendar</a:t>
            </a:r>
            <a:endParaRPr lang="en-US"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312F2795-5E06-A63A-7156-2EEA327BC485}"/>
              </a:ext>
              <a:ext uri="{C183D7F6-B498-43B3-948B-1728B52AA6E4}">
                <adec:decorative xmlns:adec="http://schemas.microsoft.com/office/drawing/2017/decorative" val="1"/>
              </a:ext>
            </a:extLst>
          </p:cNvPr>
          <p:cNvSpPr txBox="1"/>
          <p:nvPr/>
        </p:nvSpPr>
        <p:spPr>
          <a:xfrm>
            <a:off x="5791203" y="1514023"/>
            <a:ext cx="6003434" cy="4592309"/>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1" name="TextBox 10">
            <a:extLst>
              <a:ext uri="{FF2B5EF4-FFF2-40B4-BE49-F238E27FC236}">
                <a16:creationId xmlns:a16="http://schemas.microsoft.com/office/drawing/2014/main" id="{7CED0DD1-5DBC-2499-38CF-AA375C1E9851}"/>
              </a:ext>
            </a:extLst>
          </p:cNvPr>
          <p:cNvSpPr txBox="1"/>
          <p:nvPr/>
        </p:nvSpPr>
        <p:spPr>
          <a:xfrm>
            <a:off x="276795" y="980817"/>
            <a:ext cx="5514408" cy="5416868"/>
          </a:xfrm>
          <a:prstGeom prst="rect">
            <a:avLst/>
          </a:prstGeom>
          <a:noFill/>
        </p:spPr>
        <p:txBody>
          <a:bodyPr wrap="square">
            <a:spAutoFit/>
          </a:bodyPr>
          <a:lstStyle/>
          <a:p>
            <a:pPr fontAlgn="t"/>
            <a:r>
              <a:rPr lang="en-US" b="1" dirty="0"/>
              <a:t>Copilot in Outlook becomes an agentic assistant that proactively manages your inbox and calendar to reduce manual work and improve focus.</a:t>
            </a:r>
          </a:p>
          <a:p>
            <a:pPr fontAlgn="t"/>
            <a:endParaRPr lang="en-US" dirty="0"/>
          </a:p>
          <a:p>
            <a:pPr marL="285750" indent="-285750" fontAlgn="t">
              <a:buFont typeface="Arial" panose="020B0604020202020204" pitchFamily="34" charset="0"/>
              <a:buChar char="•"/>
            </a:pPr>
            <a:r>
              <a:rPr lang="en-GB" sz="1600" b="1" dirty="0"/>
              <a:t>Manage your inbox with Copilot: </a:t>
            </a:r>
            <a:r>
              <a:rPr lang="en-US" sz="1600" dirty="0"/>
              <a:t>Copilot now prioritizes emails, drafts follow-ups, and applies rules to keep your inbox organized automatically.</a:t>
            </a:r>
          </a:p>
          <a:p>
            <a:pPr marL="285750" indent="-285750" fontAlgn="t">
              <a:buFont typeface="Arial" panose="020B0604020202020204" pitchFamily="34" charset="0"/>
              <a:buChar char="•"/>
            </a:pPr>
            <a:endParaRPr lang="en-US" sz="1600" dirty="0"/>
          </a:p>
          <a:p>
            <a:pPr marL="285750" indent="-285750" fontAlgn="t">
              <a:buFont typeface="Arial" panose="020B0604020202020204" pitchFamily="34" charset="0"/>
              <a:buChar char="•"/>
            </a:pPr>
            <a:r>
              <a:rPr lang="en-GB" sz="1600" b="1" dirty="0"/>
              <a:t>Delegate calendar management to Copilot: </a:t>
            </a:r>
            <a:r>
              <a:rPr lang="en-US" sz="1600" dirty="0"/>
              <a:t>Copilot continuously manages your schedule by resolving conflicts, rescheduling meetings, and protecting focus time.</a:t>
            </a:r>
          </a:p>
          <a:p>
            <a:pPr marL="285750" indent="-285750" fontAlgn="t">
              <a:buFont typeface="Arial" panose="020B0604020202020204" pitchFamily="34" charset="0"/>
              <a:buChar char="•"/>
            </a:pPr>
            <a:endParaRPr lang="en-US" sz="1600" dirty="0"/>
          </a:p>
          <a:p>
            <a:pPr marL="285750" indent="-285750" fontAlgn="t">
              <a:buFont typeface="Arial" panose="020B0604020202020204" pitchFamily="34" charset="0"/>
              <a:buChar char="•"/>
            </a:pPr>
            <a:r>
              <a:rPr lang="en-GB" sz="1600" b="1" dirty="0"/>
              <a:t>Proactively monitor and manage your schedule: </a:t>
            </a:r>
            <a:r>
              <a:rPr lang="en-US" sz="1600" dirty="0"/>
              <a:t>Copilot handles ongoing tasks like catching you up, drafting updates, and preparing agendas.</a:t>
            </a:r>
          </a:p>
          <a:p>
            <a:pPr marL="285750" indent="-285750" fontAlgn="t">
              <a:buFont typeface="Arial" panose="020B0604020202020204" pitchFamily="34" charset="0"/>
              <a:buChar char="•"/>
            </a:pPr>
            <a:endParaRPr lang="en-US" sz="1600" dirty="0"/>
          </a:p>
          <a:p>
            <a:pPr marL="285750" indent="-285750" fontAlgn="t">
              <a:buFont typeface="Arial" panose="020B0604020202020204" pitchFamily="34" charset="0"/>
              <a:buChar char="•"/>
            </a:pPr>
            <a:r>
              <a:rPr lang="en-GB" sz="1600" b="1" dirty="0"/>
              <a:t>Align your time to your priorities: </a:t>
            </a:r>
            <a:r>
              <a:rPr lang="en-US" sz="1600" dirty="0"/>
              <a:t>Copilot helps align your time to priorities by reducing meeting load and improving preparation.</a:t>
            </a:r>
            <a:endParaRPr lang="en-US" dirty="0"/>
          </a:p>
        </p:txBody>
      </p:sp>
      <p:sp>
        <p:nvSpPr>
          <p:cNvPr id="19" name="TextBox 18">
            <a:extLst>
              <a:ext uri="{FF2B5EF4-FFF2-40B4-BE49-F238E27FC236}">
                <a16:creationId xmlns:a16="http://schemas.microsoft.com/office/drawing/2014/main" id="{93811C3C-45EC-0CF5-3E77-A83077028B9D}"/>
              </a:ext>
            </a:extLst>
          </p:cNvPr>
          <p:cNvSpPr txBox="1"/>
          <p:nvPr/>
        </p:nvSpPr>
        <p:spPr>
          <a:xfrm>
            <a:off x="6499057" y="1342598"/>
            <a:ext cx="4587723"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Manage your inbox with Copilot</a:t>
            </a:r>
            <a:endParaRPr kumimoji="0" lang="en-US" sz="14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10" name="20260428-1532-52.2179557" descr="Manage your inbox with Copilot video">
            <a:hlinkClick r:id="" action="ppaction://media"/>
            <a:extLst>
              <a:ext uri="{FF2B5EF4-FFF2-40B4-BE49-F238E27FC236}">
                <a16:creationId xmlns:a16="http://schemas.microsoft.com/office/drawing/2014/main" id="{DED45879-10DF-6321-EA9E-9883F4B41564}"/>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49ED871B-3005-40EC-8A86-6E2475053960}" label="noaudio" lang="" r:embed="rId5"/>
                        </p173:trackLst>
                      </p173:tracksInfo>
                    </p:ext>
                  </p14:extLst>
                </p14:media>
              </p:ext>
            </p:extLst>
          </p:nvPr>
        </p:nvPicPr>
        <p:blipFill>
          <a:blip r:embed="rId6"/>
          <a:stretch>
            <a:fillRect/>
          </a:stretch>
        </p:blipFill>
        <p:spPr>
          <a:xfrm>
            <a:off x="6201976" y="2129458"/>
            <a:ext cx="5181887" cy="2796488"/>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0076B0DF-BE33-0B33-9333-A85C901B546F}"/>
              </a:ext>
            </a:extLst>
          </p:cNvPr>
          <p:cNvSpPr txBox="1"/>
          <p:nvPr/>
        </p:nvSpPr>
        <p:spPr>
          <a:xfrm>
            <a:off x="6349082" y="5284569"/>
            <a:ext cx="4887671" cy="523220"/>
          </a:xfrm>
          <a:prstGeom prst="rect">
            <a:avLst/>
          </a:prstGeom>
          <a:noFill/>
        </p:spPr>
        <p:txBody>
          <a:bodyPr wrap="square">
            <a:spAutoFit/>
          </a:bodyPr>
          <a:lstStyle/>
          <a:p>
            <a:pPr algn="ctr"/>
            <a:r>
              <a:rPr lang="en-GB" sz="1400" dirty="0">
                <a:solidFill>
                  <a:schemeClr val="accent1">
                    <a:lumMod val="75000"/>
                  </a:schemeClr>
                </a:solidFill>
                <a:hlinkClick r:id="rId7">
                  <a:extLst>
                    <a:ext uri="{A12FA001-AC4F-418D-AE19-62706E023703}">
                      <ahyp:hlinkClr xmlns:ahyp="http://schemas.microsoft.com/office/drawing/2018/hyperlinkcolor" val="tx"/>
                    </a:ext>
                  </a:extLst>
                </a:hlinkClick>
              </a:rPr>
              <a:t>Copilot in Outlook: New agentic experiences for email and calendar | Microsoft Community Hub</a:t>
            </a:r>
            <a:endParaRPr lang="en-GB" sz="1400" dirty="0">
              <a:solidFill>
                <a:schemeClr val="accent1">
                  <a:lumMod val="75000"/>
                </a:schemeClr>
              </a:solidFill>
            </a:endParaRPr>
          </a:p>
        </p:txBody>
      </p:sp>
    </p:spTree>
    <p:extLst>
      <p:ext uri="{BB962C8B-B14F-4D97-AF65-F5344CB8AC3E}">
        <p14:creationId xmlns:p14="http://schemas.microsoft.com/office/powerpoint/2010/main" val="2377707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341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video>
              <p:cMediaNode vol="80000">
                <p:cTn id="19" fill="hold" display="0">
                  <p:stCondLst>
                    <p:cond delay="indefinite"/>
                  </p:stCondLst>
                </p:cTn>
                <p:tgtEl>
                  <p:spTgt spid="10"/>
                </p:tgtEl>
              </p:cMediaNode>
            </p:video>
          </p:childTnLst>
        </p:cTn>
      </p:par>
    </p:tnLst>
    <p:bldLst>
      <p:bldP spid="18" grpId="0" animBg="1"/>
      <p:bldP spid="18" grpId="1"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E693-9DED-ED27-1B69-355C2458B84F}"/>
              </a:ext>
            </a:extLst>
          </p:cNvPr>
          <p:cNvSpPr>
            <a:spLocks noGrp="1"/>
          </p:cNvSpPr>
          <p:nvPr>
            <p:ph type="title"/>
          </p:nvPr>
        </p:nvSpPr>
        <p:spPr>
          <a:xfrm>
            <a:off x="0" y="-705117"/>
            <a:ext cx="9144000" cy="553998"/>
          </a:xfrm>
        </p:spPr>
        <p:txBody>
          <a:bodyPr/>
          <a:lstStyle/>
          <a:p>
            <a:r>
              <a:rPr lang="en-US" noProof="0" dirty="0"/>
              <a:t>Feedback Form</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title="Forms">
                <a:extLst>
                  <a:ext uri="{FF2B5EF4-FFF2-40B4-BE49-F238E27FC236}">
                    <a16:creationId xmlns:a16="http://schemas.microsoft.com/office/drawing/2014/main" id="{0FC72286-8E9A-F140-F0B2-C11B380E6934}"/>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4" name="Add-in 3" title="Forms">
                <a:extLst>
                  <a:ext uri="{FF2B5EF4-FFF2-40B4-BE49-F238E27FC236}">
                    <a16:creationId xmlns:a16="http://schemas.microsoft.com/office/drawing/2014/main" id="{0FC72286-8E9A-F140-F0B2-C11B380E6934}"/>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173676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267068-C6AA-D7F8-7653-36226CFC3BF3}"/>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41E1C638-8B5B-D0B9-EBB6-66FCD09C073C}"/>
              </a:ext>
            </a:extLst>
          </p:cNvPr>
          <p:cNvSpPr txBox="1">
            <a:spLocks noGrp="1"/>
          </p:cNvSpPr>
          <p:nvPr>
            <p:ph type="title"/>
          </p:nvPr>
        </p:nvSpPr>
        <p:spPr>
          <a:xfrm>
            <a:off x="550689" y="282820"/>
            <a:ext cx="12139699" cy="4985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lgn="l">
              <a:defRPr/>
            </a:pPr>
            <a:r>
              <a:rPr lang="en-US" sz="3600" noProof="0" dirty="0">
                <a:gradFill>
                  <a:gsLst>
                    <a:gs pos="971">
                      <a:srgbClr val="2897CE"/>
                    </a:gs>
                    <a:gs pos="100000">
                      <a:srgbClr val="8678D6"/>
                    </a:gs>
                  </a:gsLst>
                  <a:lin ang="2700000" scaled="0"/>
                </a:gradFill>
                <a:cs typeface="Segoe UI Semibold"/>
              </a:rPr>
              <a:t>Resources</a:t>
            </a:r>
            <a:endParaRPr lang="en-US" sz="2400" noProof="0" dirty="0">
              <a:gradFill>
                <a:gsLst>
                  <a:gs pos="971">
                    <a:srgbClr val="2897CE"/>
                  </a:gs>
                  <a:gs pos="100000">
                    <a:srgbClr val="8678D6"/>
                  </a:gs>
                </a:gsLst>
                <a:lin ang="2700000" scaled="0"/>
              </a:gradFill>
              <a:cs typeface="Segoe UI Semibold"/>
            </a:endParaRPr>
          </a:p>
        </p:txBody>
      </p:sp>
      <p:sp>
        <p:nvSpPr>
          <p:cNvPr id="8" name="Rectangle: Top Corners Rounded 7">
            <a:extLst>
              <a:ext uri="{FF2B5EF4-FFF2-40B4-BE49-F238E27FC236}">
                <a16:creationId xmlns:a16="http://schemas.microsoft.com/office/drawing/2014/main" id="{7408E922-1F7F-AD79-FD02-29EFC4FCA3F8}"/>
              </a:ext>
              <a:ext uri="{C183D7F6-B498-43B3-948B-1728B52AA6E4}">
                <adec:decorative xmlns:adec="http://schemas.microsoft.com/office/drawing/2017/decorative" val="1"/>
              </a:ext>
            </a:extLst>
          </p:cNvPr>
          <p:cNvSpPr/>
          <p:nvPr/>
        </p:nvSpPr>
        <p:spPr bwMode="auto">
          <a:xfrm>
            <a:off x="550689" y="1106561"/>
            <a:ext cx="11477848" cy="5441773"/>
          </a:xfrm>
          <a:prstGeom prst="round2SameRect">
            <a:avLst>
              <a:gd name="adj1" fmla="val 0"/>
              <a:gd name="adj2" fmla="val 1919"/>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defTabSz="932472" fontAlgn="base">
              <a:spcBef>
                <a:spcPct val="0"/>
              </a:spcBef>
              <a:spcAft>
                <a:spcPct val="0"/>
              </a:spcAft>
              <a:buClr>
                <a:schemeClr val="tx1"/>
              </a:buClr>
              <a:buFont typeface="Wingdings" panose="05000000000000000000" pitchFamily="2" charset="2"/>
              <a:buChar char="§"/>
            </a:pPr>
            <a:r>
              <a:rPr lang="en-US" dirty="0">
                <a:hlinkClick r:id="rId3"/>
              </a:rPr>
              <a:t>Microsoft 365 Copilot Blog | Microsoft Community Hub</a:t>
            </a:r>
            <a:endParaRPr lang="en-US" dirty="0"/>
          </a:p>
          <a:p>
            <a:pPr marL="342900" indent="-342900" defTabSz="932472" fontAlgn="base">
              <a:spcBef>
                <a:spcPct val="0"/>
              </a:spcBef>
              <a:spcAft>
                <a:spcPct val="0"/>
              </a:spcAft>
              <a:buClr>
                <a:schemeClr val="tx1"/>
              </a:buClr>
              <a:buFont typeface="Wingdings" panose="05000000000000000000" pitchFamily="2" charset="2"/>
              <a:buChar char="§"/>
            </a:pPr>
            <a:r>
              <a:rPr lang="en-US" dirty="0">
                <a:hlinkClick r:id="rId4"/>
              </a:rPr>
              <a:t>Extend AI voice support with real‑time voice agents in Copilot Studio | Microsoft Copilot Blog</a:t>
            </a:r>
            <a:endParaRPr lang="en-US" dirty="0"/>
          </a:p>
          <a:p>
            <a:pPr marL="342900" indent="-342900" defTabSz="932472" fontAlgn="base">
              <a:spcBef>
                <a:spcPct val="0"/>
              </a:spcBef>
              <a:spcAft>
                <a:spcPct val="0"/>
              </a:spcAft>
              <a:buClr>
                <a:schemeClr val="tx1"/>
              </a:buClr>
              <a:buFont typeface="Wingdings" panose="05000000000000000000" pitchFamily="2" charset="2"/>
              <a:buChar char="§"/>
            </a:pPr>
            <a:r>
              <a:rPr lang="en-US" dirty="0">
                <a:hlinkClick r:id="rId5"/>
              </a:rPr>
              <a:t>Release Notes for Microsoft 365 Copilot | Microsoft Learn</a:t>
            </a:r>
            <a:endParaRPr lang="en-US" dirty="0"/>
          </a:p>
          <a:p>
            <a:pPr marL="342900" indent="-342900" defTabSz="932472" fontAlgn="base">
              <a:spcBef>
                <a:spcPct val="0"/>
              </a:spcBef>
              <a:spcAft>
                <a:spcPct val="0"/>
              </a:spcAft>
              <a:buClr>
                <a:schemeClr val="tx1"/>
              </a:buClr>
              <a:buFont typeface="Wingdings" panose="05000000000000000000" pitchFamily="2" charset="2"/>
              <a:buChar char="§"/>
            </a:pPr>
            <a:r>
              <a:rPr lang="en-US" dirty="0">
                <a:hlinkClick r:id="rId6"/>
              </a:rPr>
              <a:t>What's new in Copilot Studio - Microsoft Copilot Studio | Microsoft Learn</a:t>
            </a:r>
            <a:endParaRPr lang="en-US" dirty="0"/>
          </a:p>
          <a:p>
            <a:pPr marL="342900" indent="-342900" defTabSz="932472" fontAlgn="base">
              <a:spcBef>
                <a:spcPct val="0"/>
              </a:spcBef>
              <a:spcAft>
                <a:spcPct val="0"/>
              </a:spcAft>
              <a:buClr>
                <a:schemeClr val="tx1"/>
              </a:buClr>
              <a:buFont typeface="Wingdings" panose="05000000000000000000" pitchFamily="2" charset="2"/>
              <a:buChar char="§"/>
            </a:pPr>
            <a:r>
              <a:rPr lang="en-US" dirty="0">
                <a:hlinkClick r:id="rId7"/>
              </a:rPr>
              <a:t>Microsoft 365 E7 and Agent 365 are now generally available | Microsoft Community Hub</a:t>
            </a:r>
            <a:endParaRPr lang="en-US" dirty="0"/>
          </a:p>
          <a:p>
            <a:pPr marL="342900" indent="-342900" defTabSz="932472" fontAlgn="base">
              <a:spcBef>
                <a:spcPct val="0"/>
              </a:spcBef>
              <a:spcAft>
                <a:spcPct val="0"/>
              </a:spcAft>
              <a:buClr>
                <a:schemeClr val="tx1"/>
              </a:buClr>
              <a:buFont typeface="Wingdings" panose="05000000000000000000" pitchFamily="2" charset="2"/>
              <a:buChar char="§"/>
            </a:pPr>
            <a:r>
              <a:rPr lang="en-US" dirty="0">
                <a:hlinkClick r:id="rId8"/>
              </a:rPr>
              <a:t>Microsoft Agent 365, now generally available, expands capabilities and integrations | Microsoft Security Blog</a:t>
            </a:r>
            <a:endParaRPr lang="en-US" dirty="0"/>
          </a:p>
          <a:p>
            <a:pPr marL="342900" indent="-342900" defTabSz="932472" fontAlgn="base">
              <a:spcBef>
                <a:spcPct val="0"/>
              </a:spcBef>
              <a:spcAft>
                <a:spcPct val="0"/>
              </a:spcAft>
              <a:buClr>
                <a:schemeClr val="tx1"/>
              </a:buClr>
              <a:buFont typeface="Wingdings" panose="05000000000000000000" pitchFamily="2" charset="2"/>
              <a:buChar char="§"/>
            </a:pPr>
            <a:r>
              <a:rPr lang="en-US" dirty="0">
                <a:hlinkClick r:id="rId9"/>
              </a:rPr>
              <a:t>Available today: Anthropic Claude Opus 4.7 in Microsoft 365 Copilot | Microsoft Community Hub</a:t>
            </a:r>
            <a:endParaRPr lang="en-US" dirty="0"/>
          </a:p>
          <a:p>
            <a:pPr marL="342900" indent="-342900" defTabSz="932472" fontAlgn="base">
              <a:spcBef>
                <a:spcPct val="0"/>
              </a:spcBef>
              <a:spcAft>
                <a:spcPct val="0"/>
              </a:spcAft>
              <a:buClr>
                <a:schemeClr val="tx1"/>
              </a:buClr>
              <a:buFont typeface="Wingdings" panose="05000000000000000000" pitchFamily="2" charset="2"/>
              <a:buChar char="§"/>
            </a:pPr>
            <a:r>
              <a:rPr lang="en-US" dirty="0">
                <a:hlinkClick r:id="rId10"/>
              </a:rPr>
              <a:t>(Co)work in Progress | Microsoft Community Hub</a:t>
            </a:r>
            <a:endParaRPr lang="en-US" dirty="0"/>
          </a:p>
          <a:p>
            <a:pPr marL="342900" indent="-342900" defTabSz="932472" fontAlgn="base">
              <a:spcBef>
                <a:spcPct val="0"/>
              </a:spcBef>
              <a:spcAft>
                <a:spcPct val="0"/>
              </a:spcAft>
              <a:buClr>
                <a:schemeClr val="tx1"/>
              </a:buClr>
              <a:buFont typeface="Wingdings" panose="05000000000000000000" pitchFamily="2" charset="2"/>
              <a:buChar char="§"/>
            </a:pPr>
            <a:r>
              <a:rPr lang="en-US" dirty="0">
                <a:hlinkClick r:id="rId11"/>
              </a:rPr>
              <a:t>Word: Legal Agent in Frontier | Microsoft Community Hub</a:t>
            </a:r>
            <a:endParaRPr lang="en-US" dirty="0"/>
          </a:p>
          <a:p>
            <a:pPr marL="342900" indent="-342900" defTabSz="932472" fontAlgn="base">
              <a:spcBef>
                <a:spcPct val="0"/>
              </a:spcBef>
              <a:spcAft>
                <a:spcPct val="0"/>
              </a:spcAft>
              <a:buClr>
                <a:schemeClr val="tx1"/>
              </a:buClr>
              <a:buFont typeface="Wingdings" panose="05000000000000000000" pitchFamily="2" charset="2"/>
              <a:buChar char="§"/>
            </a:pPr>
            <a:r>
              <a:rPr lang="en-US" dirty="0">
                <a:hlinkClick r:id="rId12"/>
              </a:rPr>
              <a:t>Copilot in OneNote now understands more of your notes | Microsoft Community Hub</a:t>
            </a:r>
            <a:endParaRPr lang="en-US" dirty="0"/>
          </a:p>
          <a:p>
            <a:pPr marL="342900" indent="-342900" defTabSz="932472" fontAlgn="base">
              <a:spcBef>
                <a:spcPct val="0"/>
              </a:spcBef>
              <a:spcAft>
                <a:spcPct val="0"/>
              </a:spcAft>
              <a:buClr>
                <a:schemeClr val="tx1"/>
              </a:buClr>
              <a:buFont typeface="Wingdings" panose="05000000000000000000" pitchFamily="2" charset="2"/>
              <a:buChar char="§"/>
            </a:pPr>
            <a:r>
              <a:rPr lang="en-US" dirty="0">
                <a:hlinkClick r:id="rId13"/>
              </a:rPr>
              <a:t>Available today: GPT-5.5 Thinking and ChatGPT Images 2.0 in Microsoft 365 Copilot | Microsoft Community Hub</a:t>
            </a:r>
            <a:endParaRPr lang="en-US" dirty="0"/>
          </a:p>
          <a:p>
            <a:pPr marL="342900" indent="-342900" defTabSz="932472" fontAlgn="base">
              <a:spcBef>
                <a:spcPct val="0"/>
              </a:spcBef>
              <a:spcAft>
                <a:spcPct val="0"/>
              </a:spcAft>
              <a:buClr>
                <a:schemeClr val="tx1"/>
              </a:buClr>
              <a:buFont typeface="Wingdings" panose="05000000000000000000" pitchFamily="2" charset="2"/>
              <a:buChar char="§"/>
            </a:pPr>
            <a:r>
              <a:rPr lang="en-US" dirty="0">
                <a:hlinkClick r:id="rId9"/>
              </a:rPr>
              <a:t>Available today: Anthropic Claude Opus 4.7 in Microsoft 365 Copilot | Microsoft Community Hub</a:t>
            </a:r>
            <a:endParaRPr lang="en-US" dirty="0"/>
          </a:p>
          <a:p>
            <a:pPr marL="342900" indent="-342900" defTabSz="932472" fontAlgn="base">
              <a:spcBef>
                <a:spcPct val="0"/>
              </a:spcBef>
              <a:spcAft>
                <a:spcPct val="0"/>
              </a:spcAft>
              <a:buClr>
                <a:schemeClr val="tx1"/>
              </a:buClr>
              <a:buFont typeface="Wingdings" panose="05000000000000000000" pitchFamily="2" charset="2"/>
              <a:buChar char="§"/>
            </a:pPr>
            <a:r>
              <a:rPr lang="en-US" dirty="0">
                <a:solidFill>
                  <a:schemeClr val="accent1"/>
                </a:solidFill>
                <a:hlinkClick r:id="rId14">
                  <a:extLst>
                    <a:ext uri="{A12FA001-AC4F-418D-AE19-62706E023703}">
                      <ahyp:hlinkClr xmlns:ahyp="http://schemas.microsoft.com/office/drawing/2018/hyperlinkcolor" val="tx"/>
                    </a:ext>
                  </a:extLst>
                </a:hlinkClick>
              </a:rPr>
              <a:t>Copilot's agentic capabilities in Word, Excel, and PowerPoint are generally available | Microsoft 365 Blog</a:t>
            </a:r>
            <a:endParaRPr lang="en-US" dirty="0">
              <a:solidFill>
                <a:schemeClr val="accent1"/>
              </a:solidFill>
            </a:endParaRPr>
          </a:p>
          <a:p>
            <a:pPr marL="342900" indent="-342900" defTabSz="932472" fontAlgn="base">
              <a:spcBef>
                <a:spcPct val="0"/>
              </a:spcBef>
              <a:spcAft>
                <a:spcPct val="0"/>
              </a:spcAft>
              <a:buClr>
                <a:schemeClr val="tx1"/>
              </a:buClr>
              <a:buFont typeface="Wingdings" panose="05000000000000000000" pitchFamily="2" charset="2"/>
              <a:buChar char="§"/>
            </a:pPr>
            <a:r>
              <a:rPr lang="en-GB" dirty="0">
                <a:solidFill>
                  <a:schemeClr val="accent1"/>
                </a:solidFill>
                <a:hlinkClick r:id="rId15">
                  <a:extLst>
                    <a:ext uri="{A12FA001-AC4F-418D-AE19-62706E023703}">
                      <ahyp:hlinkClr xmlns:ahyp="http://schemas.microsoft.com/office/drawing/2018/hyperlinkcolor" val="tx"/>
                    </a:ext>
                  </a:extLst>
                </a:hlinkClick>
              </a:rPr>
              <a:t>Copilot in Outlook: New agentic experiences for email and calendar | Microsoft Community Hub</a:t>
            </a:r>
            <a:endParaRPr lang="en-US" dirty="0">
              <a:solidFill>
                <a:schemeClr val="accent1"/>
              </a:solidFill>
            </a:endParaRPr>
          </a:p>
          <a:p>
            <a:pPr marL="342900" indent="-342900" defTabSz="932472" fontAlgn="base">
              <a:spcBef>
                <a:spcPct val="0"/>
              </a:spcBef>
              <a:spcAft>
                <a:spcPct val="0"/>
              </a:spcAft>
              <a:buClr>
                <a:schemeClr val="tx1"/>
              </a:buClr>
              <a:buFont typeface="Wingdings" panose="05000000000000000000" pitchFamily="2" charset="2"/>
              <a:buChar char="§"/>
            </a:pPr>
            <a:endParaRPr lang="en-US" sz="2400" noProof="0" dirty="0">
              <a:solidFill>
                <a:schemeClr val="tx1"/>
              </a:solidFill>
              <a:latin typeface="Segoe UI"/>
              <a:cs typeface="Segoe UI" pitchFamily="34" charset="0"/>
            </a:endParaRPr>
          </a:p>
        </p:txBody>
      </p:sp>
    </p:spTree>
    <p:extLst>
      <p:ext uri="{BB962C8B-B14F-4D97-AF65-F5344CB8AC3E}">
        <p14:creationId xmlns:p14="http://schemas.microsoft.com/office/powerpoint/2010/main" val="3797230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25E-6 3.7037E-6 L 1.25E-6 0.01967 " pathEditMode="relative" rAng="0" ptsTypes="AA">
                                      <p:cBhvr>
                                        <p:cTn id="9" dur="500" spd="-100000" fill="hold"/>
                                        <p:tgtEl>
                                          <p:spTgt spid="4"/>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DB3CE-5DA0-30F9-847D-BD68A2DC6898}"/>
              </a:ext>
            </a:extLst>
          </p:cNvPr>
          <p:cNvSpPr>
            <a:spLocks noGrp="1"/>
          </p:cNvSpPr>
          <p:nvPr>
            <p:ph type="title"/>
          </p:nvPr>
        </p:nvSpPr>
        <p:spPr/>
        <p:txBody>
          <a:bodyPr/>
          <a:lstStyle/>
          <a:p>
            <a:r>
              <a:rPr lang="en-US" noProof="0" dirty="0"/>
              <a:t>Whats new in Copilot Studio</a:t>
            </a:r>
          </a:p>
        </p:txBody>
      </p:sp>
      <p:sp>
        <p:nvSpPr>
          <p:cNvPr id="3" name="Text Placeholder 2">
            <a:extLst>
              <a:ext uri="{FF2B5EF4-FFF2-40B4-BE49-F238E27FC236}">
                <a16:creationId xmlns:a16="http://schemas.microsoft.com/office/drawing/2014/main" id="{6DD9E10C-7D42-D5D4-4A94-D14475027BC9}"/>
              </a:ext>
            </a:extLst>
          </p:cNvPr>
          <p:cNvSpPr>
            <a:spLocks noGrp="1"/>
          </p:cNvSpPr>
          <p:nvPr>
            <p:ph type="body" sz="quarter" idx="12"/>
          </p:nvPr>
        </p:nvSpPr>
        <p:spPr/>
        <p:txBody>
          <a:bodyPr/>
          <a:lstStyle/>
          <a:p>
            <a:endParaRPr lang="en-US" noProof="0" dirty="0"/>
          </a:p>
        </p:txBody>
      </p:sp>
      <p:pic>
        <p:nvPicPr>
          <p:cNvPr id="7" name="Picture 6" descr="Image of Whats new in Copilot Studio">
            <a:extLst>
              <a:ext uri="{FF2B5EF4-FFF2-40B4-BE49-F238E27FC236}">
                <a16:creationId xmlns:a16="http://schemas.microsoft.com/office/drawing/2014/main" id="{62D49CE1-3D4D-9D4B-4AC1-07F2C791C65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5385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44CA3C1-3709-5FDF-5032-A723CAD4A40E}"/>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AB29BA85-D4FC-C7F6-A408-2AD62DC8973B}"/>
              </a:ext>
            </a:extLst>
          </p:cNvPr>
          <p:cNvSpPr txBox="1">
            <a:spLocks noGrp="1"/>
          </p:cNvSpPr>
          <p:nvPr>
            <p:ph type="title"/>
          </p:nvPr>
        </p:nvSpPr>
        <p:spPr>
          <a:xfrm>
            <a:off x="550689" y="282820"/>
            <a:ext cx="12139699" cy="4985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lgn="l">
              <a:defRPr/>
            </a:pPr>
            <a:r>
              <a:rPr lang="en-US" sz="3600" noProof="0" dirty="0">
                <a:gradFill>
                  <a:gsLst>
                    <a:gs pos="971">
                      <a:srgbClr val="2897CE"/>
                    </a:gs>
                    <a:gs pos="100000">
                      <a:srgbClr val="8678D6"/>
                    </a:gs>
                  </a:gsLst>
                  <a:lin ang="2700000" scaled="0"/>
                </a:gradFill>
                <a:cs typeface="Segoe UI Semibold"/>
              </a:rPr>
              <a:t>What's new in Copilot Studio  </a:t>
            </a:r>
            <a:endParaRPr lang="en-US" sz="2400" noProof="0" dirty="0">
              <a:gradFill>
                <a:gsLst>
                  <a:gs pos="971">
                    <a:srgbClr val="2897CE"/>
                  </a:gs>
                  <a:gs pos="100000">
                    <a:srgbClr val="8678D6"/>
                  </a:gs>
                </a:gsLst>
                <a:lin ang="2700000" scaled="0"/>
              </a:gradFill>
              <a:cs typeface="Segoe UI Semibold"/>
            </a:endParaRPr>
          </a:p>
        </p:txBody>
      </p:sp>
      <p:sp>
        <p:nvSpPr>
          <p:cNvPr id="8" name="Rectangle: Top Corners Rounded 7">
            <a:extLst>
              <a:ext uri="{FF2B5EF4-FFF2-40B4-BE49-F238E27FC236}">
                <a16:creationId xmlns:a16="http://schemas.microsoft.com/office/drawing/2014/main" id="{25BA6B63-8C61-2483-7855-F7CC36BA60EE}"/>
              </a:ext>
              <a:ext uri="{C183D7F6-B498-43B3-948B-1728B52AA6E4}">
                <adec:decorative xmlns:adec="http://schemas.microsoft.com/office/drawing/2017/decorative" val="1"/>
              </a:ext>
            </a:extLst>
          </p:cNvPr>
          <p:cNvSpPr/>
          <p:nvPr/>
        </p:nvSpPr>
        <p:spPr bwMode="auto">
          <a:xfrm>
            <a:off x="550689" y="1464276"/>
            <a:ext cx="11477848" cy="4929590"/>
          </a:xfrm>
          <a:prstGeom prst="round2SameRect">
            <a:avLst>
              <a:gd name="adj1" fmla="val 0"/>
              <a:gd name="adj2" fmla="val 1919"/>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dirty="0">
              <a:gradFill>
                <a:gsLst>
                  <a:gs pos="0">
                    <a:srgbClr val="FFFFFF"/>
                  </a:gs>
                  <a:gs pos="100000">
                    <a:srgbClr val="FFFFFF"/>
                  </a:gs>
                </a:gsLst>
                <a:lin ang="5400000" scaled="0"/>
              </a:gradFill>
              <a:latin typeface="Segoe UI"/>
              <a:cs typeface="Segoe UI" pitchFamily="34" charset="0"/>
            </a:endParaRPr>
          </a:p>
        </p:txBody>
      </p:sp>
      <p:sp>
        <p:nvSpPr>
          <p:cNvPr id="14" name="TextBox 13">
            <a:extLst>
              <a:ext uri="{FF2B5EF4-FFF2-40B4-BE49-F238E27FC236}">
                <a16:creationId xmlns:a16="http://schemas.microsoft.com/office/drawing/2014/main" id="{F9B54E1C-6499-04C6-E992-BC815CBC5E90}"/>
              </a:ext>
            </a:extLst>
          </p:cNvPr>
          <p:cNvSpPr txBox="1"/>
          <p:nvPr/>
        </p:nvSpPr>
        <p:spPr>
          <a:xfrm>
            <a:off x="550689" y="768007"/>
            <a:ext cx="10769423" cy="338554"/>
          </a:xfrm>
          <a:prstGeom prst="rect">
            <a:avLst/>
          </a:prstGeom>
          <a:noFill/>
        </p:spPr>
        <p:txBody>
          <a:bodyPr wrap="square">
            <a:spAutoFit/>
          </a:bodyPr>
          <a:lstStyle/>
          <a:p>
            <a:r>
              <a:rPr lang="en-US" sz="1600" noProof="0" dirty="0"/>
              <a:t>The following table displays the month of release for each new feature.</a:t>
            </a:r>
          </a:p>
        </p:txBody>
      </p:sp>
      <p:sp>
        <p:nvSpPr>
          <p:cNvPr id="7" name="Rectangle: Top Corners Rounded 6">
            <a:extLst>
              <a:ext uri="{FF2B5EF4-FFF2-40B4-BE49-F238E27FC236}">
                <a16:creationId xmlns:a16="http://schemas.microsoft.com/office/drawing/2014/main" id="{8151DBD7-1FA7-93C9-2299-C9EEF576A2CF}"/>
              </a:ext>
              <a:ext uri="{C183D7F6-B498-43B3-948B-1728B52AA6E4}">
                <adec:decorative xmlns:adec="http://schemas.microsoft.com/office/drawing/2017/decorative" val="1"/>
              </a:ext>
            </a:extLst>
          </p:cNvPr>
          <p:cNvSpPr/>
          <p:nvPr/>
        </p:nvSpPr>
        <p:spPr bwMode="auto">
          <a:xfrm>
            <a:off x="550689" y="1152290"/>
            <a:ext cx="11481592" cy="328515"/>
          </a:xfrm>
          <a:prstGeom prst="round2SameRect">
            <a:avLst>
              <a:gd name="adj1" fmla="val 42300"/>
              <a:gd name="adj2" fmla="val 0"/>
            </a:avLst>
          </a:prstGeom>
          <a:gradFill>
            <a:gsLst>
              <a:gs pos="10000">
                <a:srgbClr val="5C5AD4"/>
              </a:gs>
              <a:gs pos="100000">
                <a:srgbClr val="C03BC4"/>
              </a:gs>
            </a:gsLst>
            <a:path path="circle">
              <a:fillToRect l="100000" b="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dirty="0">
              <a:solidFill>
                <a:srgbClr val="FFFFFF"/>
              </a:solidFill>
              <a:ea typeface="Segoe UI" pitchFamily="34" charset="0"/>
              <a:cs typeface="Segoe UI" pitchFamily="34" charset="0"/>
            </a:endParaRPr>
          </a:p>
        </p:txBody>
      </p:sp>
      <p:graphicFrame>
        <p:nvGraphicFramePr>
          <p:cNvPr id="6" name="Table 9" descr="Table of Teams value vs Teams Premium value">
            <a:extLst>
              <a:ext uri="{FF2B5EF4-FFF2-40B4-BE49-F238E27FC236}">
                <a16:creationId xmlns:a16="http://schemas.microsoft.com/office/drawing/2014/main" id="{78EF50D1-A330-F005-306A-99E2A7EEB1D0}"/>
              </a:ext>
            </a:extLst>
          </p:cNvPr>
          <p:cNvGraphicFramePr>
            <a:graphicFrameLocks noGrp="1"/>
          </p:cNvGraphicFramePr>
          <p:nvPr>
            <p:extLst>
              <p:ext uri="{D42A27DB-BD31-4B8C-83A1-F6EECF244321}">
                <p14:modId xmlns:p14="http://schemas.microsoft.com/office/powerpoint/2010/main" val="2106249740"/>
              </p:ext>
            </p:extLst>
          </p:nvPr>
        </p:nvGraphicFramePr>
        <p:xfrm>
          <a:off x="550689" y="1186571"/>
          <a:ext cx="11477848" cy="4718304"/>
        </p:xfrm>
        <a:graphic>
          <a:graphicData uri="http://schemas.openxmlformats.org/drawingml/2006/table">
            <a:tbl>
              <a:tblPr firstRow="1" bandRow="1">
                <a:tableStyleId>{2D5ABB26-0587-4C30-8999-92F81FD0307C}</a:tableStyleId>
              </a:tblPr>
              <a:tblGrid>
                <a:gridCol w="1518743">
                  <a:extLst>
                    <a:ext uri="{9D8B030D-6E8A-4147-A177-3AD203B41FA5}">
                      <a16:colId xmlns:a16="http://schemas.microsoft.com/office/drawing/2014/main" val="1414262376"/>
                    </a:ext>
                  </a:extLst>
                </a:gridCol>
                <a:gridCol w="9959105">
                  <a:extLst>
                    <a:ext uri="{9D8B030D-6E8A-4147-A177-3AD203B41FA5}">
                      <a16:colId xmlns:a16="http://schemas.microsoft.com/office/drawing/2014/main" val="3157474236"/>
                    </a:ext>
                  </a:extLst>
                </a:gridCol>
              </a:tblGrid>
              <a:tr h="170409">
                <a:tc>
                  <a:txBody>
                    <a:bodyPr/>
                    <a:lstStyle/>
                    <a:p>
                      <a:pPr algn="l"/>
                      <a:r>
                        <a:rPr lang="en-US" sz="1400" b="0" noProof="0" dirty="0">
                          <a:solidFill>
                            <a:schemeClr val="bg1"/>
                          </a:solidFill>
                          <a:latin typeface="+mj-lt"/>
                        </a:rPr>
                        <a:t>Month of release</a:t>
                      </a:r>
                    </a:p>
                  </a:txBody>
                  <a:tcPr marL="73152" marR="7315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a:r>
                        <a:rPr lang="en-US" sz="1200" b="1" kern="1200" noProof="0" dirty="0">
                          <a:solidFill>
                            <a:schemeClr val="bg1"/>
                          </a:solidFill>
                          <a:latin typeface="+mj-lt"/>
                        </a:rPr>
                        <a:t>What’s new</a:t>
                      </a:r>
                      <a:endParaRPr lang="en-US" sz="1200" b="1" kern="1200" noProof="0" dirty="0">
                        <a:solidFill>
                          <a:schemeClr val="bg1"/>
                        </a:solidFill>
                        <a:latin typeface="+mj-lt"/>
                        <a:ea typeface="+mn-ea"/>
                        <a:cs typeface="Segoe UI"/>
                      </a:endParaRPr>
                    </a:p>
                  </a:txBody>
                  <a:tcPr marL="73152" marR="73152" marT="27432" marB="27432"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45915496"/>
                  </a:ext>
                </a:extLst>
              </a:tr>
              <a:tr h="2962795">
                <a:tc>
                  <a:txBody>
                    <a:bodyPr/>
                    <a:lstStyle/>
                    <a:p>
                      <a:pPr algn="l" fontAlgn="t"/>
                      <a:r>
                        <a:rPr lang="en-US" sz="1400" noProof="0" dirty="0">
                          <a:effectLst/>
                          <a:latin typeface="+mj-lt"/>
                        </a:rPr>
                        <a:t>March 2026</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(Preview) Use </a:t>
                      </a:r>
                      <a:r>
                        <a:rPr lang="en-US" sz="1100" b="0" i="0" u="none" strike="noStrike" kern="1200" dirty="0">
                          <a:solidFill>
                            <a:schemeClr val="tx1"/>
                          </a:solidFill>
                          <a:effectLst/>
                          <a:latin typeface="+mn-lt"/>
                          <a:ea typeface="+mn-ea"/>
                          <a:cs typeface="+mn-cs"/>
                          <a:hlinkClick r:id="rId3"/>
                        </a:rPr>
                        <a:t>Work IQ</a:t>
                      </a:r>
                      <a:r>
                        <a:rPr lang="en-US" sz="1100" b="0" i="0" kern="1200" dirty="0">
                          <a:solidFill>
                            <a:schemeClr val="tx1"/>
                          </a:solidFill>
                          <a:effectLst/>
                          <a:latin typeface="+mn-lt"/>
                          <a:ea typeface="+mn-ea"/>
                          <a:cs typeface="+mn-cs"/>
                        </a:rPr>
                        <a:t> tools to connect Microsoft 365 Copilot and your agents to the Work IQ service. By using this connection, you can access real-time work insights and context from Microsoft 365 files, emails, meetings, chats, and more.</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View and filter detailed lists of </a:t>
                      </a:r>
                      <a:r>
                        <a:rPr lang="en-US" sz="1100" b="0" i="0" u="none" strike="noStrike" kern="1200" dirty="0">
                          <a:solidFill>
                            <a:schemeClr val="tx1"/>
                          </a:solidFill>
                          <a:effectLst/>
                          <a:latin typeface="+mn-lt"/>
                          <a:ea typeface="+mn-ea"/>
                          <a:cs typeface="+mn-cs"/>
                          <a:hlinkClick r:id="rId4"/>
                        </a:rPr>
                        <a:t>user questions and reactions</a:t>
                      </a:r>
                      <a:r>
                        <a:rPr lang="en-US" sz="1100" b="0" i="0" kern="1200" dirty="0">
                          <a:solidFill>
                            <a:schemeClr val="tx1"/>
                          </a:solidFill>
                          <a:effectLst/>
                          <a:latin typeface="+mn-lt"/>
                          <a:ea typeface="+mn-ea"/>
                          <a:cs typeface="+mn-cs"/>
                        </a:rPr>
                        <a:t> from your agent's conversations. Use this data to identify gaps, create evaluation test sets, and export data for further analysis.</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For users with Bot transcript viewer privileges, </a:t>
                      </a:r>
                      <a:r>
                        <a:rPr lang="en-US" sz="1100" b="0" i="0" u="none" strike="noStrike" kern="1200" dirty="0">
                          <a:solidFill>
                            <a:schemeClr val="tx1"/>
                          </a:solidFill>
                          <a:effectLst/>
                          <a:latin typeface="+mn-lt"/>
                          <a:ea typeface="+mn-ea"/>
                          <a:cs typeface="+mn-cs"/>
                          <a:hlinkClick r:id="rId5"/>
                        </a:rPr>
                        <a:t>downloaded session transcripts</a:t>
                      </a:r>
                      <a:r>
                        <a:rPr lang="en-US" sz="1100" b="0" i="0" kern="1200" dirty="0">
                          <a:solidFill>
                            <a:schemeClr val="tx1"/>
                          </a:solidFill>
                          <a:effectLst/>
                          <a:latin typeface="+mn-lt"/>
                          <a:ea typeface="+mn-ea"/>
                          <a:cs typeface="+mn-cs"/>
                        </a:rPr>
                        <a:t> from Copilot Studio now include session-level customer satisfaction (CSAT) values.</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For users with Bot transcript viewer privileges, after you filter your list of questions or reactions, you can </a:t>
                      </a:r>
                      <a:r>
                        <a:rPr lang="en-US" sz="1100" b="0" i="0" u="none" strike="noStrike" kern="1200" dirty="0">
                          <a:solidFill>
                            <a:schemeClr val="tx1"/>
                          </a:solidFill>
                          <a:effectLst/>
                          <a:latin typeface="+mn-lt"/>
                          <a:ea typeface="+mn-ea"/>
                          <a:cs typeface="+mn-cs"/>
                          <a:hlinkClick r:id="rId6"/>
                        </a:rPr>
                        <a:t>download the filtered questions or reactions to a .csv file</a:t>
                      </a:r>
                      <a:r>
                        <a:rPr lang="en-US" sz="1100" b="0" i="0" kern="1200" dirty="0">
                          <a:solidFill>
                            <a:schemeClr val="tx1"/>
                          </a:solidFill>
                          <a:effectLst/>
                          <a:latin typeface="+mn-lt"/>
                          <a:ea typeface="+mn-ea"/>
                          <a:cs typeface="+mn-cs"/>
                        </a:rPr>
                        <a:t>.</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Use the </a:t>
                      </a:r>
                      <a:r>
                        <a:rPr lang="en-US" sz="1100" b="0" i="0" u="none" strike="noStrike" kern="1200" dirty="0">
                          <a:solidFill>
                            <a:schemeClr val="tx1"/>
                          </a:solidFill>
                          <a:effectLst/>
                          <a:latin typeface="+mn-lt"/>
                          <a:ea typeface="+mn-ea"/>
                          <a:cs typeface="+mn-cs"/>
                          <a:hlinkClick r:id="rId7"/>
                        </a:rPr>
                        <a:t>Prompt assistant</a:t>
                      </a:r>
                      <a:r>
                        <a:rPr lang="en-US" sz="1100" b="0" i="0" kern="1200" dirty="0">
                          <a:solidFill>
                            <a:schemeClr val="tx1"/>
                          </a:solidFill>
                          <a:effectLst/>
                          <a:latin typeface="+mn-lt"/>
                          <a:ea typeface="+mn-ea"/>
                          <a:cs typeface="+mn-cs"/>
                        </a:rPr>
                        <a:t> in Prompt builder to draft prompts faster with GPT model–powered suggestions. This feature reduces the time needed to craft effective prompts.</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Add </a:t>
                      </a:r>
                      <a:r>
                        <a:rPr lang="en-US" sz="1100" b="0" i="0" u="none" strike="noStrike" kern="1200" dirty="0">
                          <a:solidFill>
                            <a:schemeClr val="tx1"/>
                          </a:solidFill>
                          <a:effectLst/>
                          <a:latin typeface="+mn-lt"/>
                          <a:ea typeface="+mn-ea"/>
                          <a:cs typeface="+mn-cs"/>
                          <a:hlinkClick r:id="rId8"/>
                        </a:rPr>
                        <a:t>Bing Custom Search</a:t>
                      </a:r>
                      <a:r>
                        <a:rPr lang="en-US" sz="1100" b="0" i="0" kern="1200" dirty="0">
                          <a:solidFill>
                            <a:schemeClr val="tx1"/>
                          </a:solidFill>
                          <a:effectLst/>
                          <a:latin typeface="+mn-lt"/>
                          <a:ea typeface="+mn-ea"/>
                          <a:cs typeface="+mn-cs"/>
                        </a:rPr>
                        <a:t> as a knowledge source to ground your agent's responses in a curated, scoped web index by using a Custom Configuration ID.</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Configure </a:t>
                      </a:r>
                      <a:r>
                        <a:rPr lang="en-US" sz="1100" b="0" i="0" u="none" strike="noStrike" kern="1200" dirty="0">
                          <a:solidFill>
                            <a:schemeClr val="tx1"/>
                          </a:solidFill>
                          <a:effectLst/>
                          <a:latin typeface="+mn-lt"/>
                          <a:ea typeface="+mn-ea"/>
                          <a:cs typeface="+mn-cs"/>
                          <a:hlinkClick r:id="rId9"/>
                        </a:rPr>
                        <a:t>post-call action topics</a:t>
                      </a:r>
                      <a:r>
                        <a:rPr lang="en-US" sz="1100" b="0" i="0" kern="1200" dirty="0">
                          <a:solidFill>
                            <a:schemeClr val="tx1"/>
                          </a:solidFill>
                          <a:effectLst/>
                          <a:latin typeface="+mn-lt"/>
                          <a:ea typeface="+mn-ea"/>
                          <a:cs typeface="+mn-cs"/>
                        </a:rPr>
                        <a:t> for voice-enabled agents to trigger backend actions automatically after a call ends, based on how the conversation concluded.</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Configure </a:t>
                      </a:r>
                      <a:r>
                        <a:rPr lang="en-US" sz="1100" b="0" i="0" u="none" strike="noStrike" kern="1200" dirty="0">
                          <a:solidFill>
                            <a:schemeClr val="tx1"/>
                          </a:solidFill>
                          <a:effectLst/>
                          <a:latin typeface="+mn-lt"/>
                          <a:ea typeface="+mn-ea"/>
                          <a:cs typeface="+mn-cs"/>
                          <a:hlinkClick r:id="rId10"/>
                        </a:rPr>
                        <a:t>reprompt messages</a:t>
                      </a:r>
                      <a:r>
                        <a:rPr lang="en-US" sz="1100" b="0" i="0" kern="1200" dirty="0">
                          <a:solidFill>
                            <a:schemeClr val="tx1"/>
                          </a:solidFill>
                          <a:effectLst/>
                          <a:latin typeface="+mn-lt"/>
                          <a:ea typeface="+mn-ea"/>
                          <a:cs typeface="+mn-cs"/>
                        </a:rPr>
                        <a:t> in Question nodes with randomization support to improve conversation recovery for retry prompts, entity recognition failures, and voice scenarios.</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Apply </a:t>
                      </a:r>
                      <a:r>
                        <a:rPr lang="en-US" sz="1100" b="0" i="0" u="none" strike="noStrike" kern="1200" dirty="0">
                          <a:solidFill>
                            <a:schemeClr val="tx1"/>
                          </a:solidFill>
                          <a:effectLst/>
                          <a:latin typeface="+mn-lt"/>
                          <a:ea typeface="+mn-ea"/>
                          <a:cs typeface="+mn-cs"/>
                          <a:hlinkClick r:id="rId11"/>
                        </a:rPr>
                        <a:t>accessibility best practices for Adaptive Cards</a:t>
                      </a:r>
                      <a:r>
                        <a:rPr lang="en-US" sz="1100" b="0" i="0" kern="1200" dirty="0">
                          <a:solidFill>
                            <a:schemeClr val="tx1"/>
                          </a:solidFill>
                          <a:effectLst/>
                          <a:latin typeface="+mn-lt"/>
                          <a:ea typeface="+mn-ea"/>
                          <a:cs typeface="+mn-cs"/>
                        </a:rPr>
                        <a:t> to support screen readers, keyboard navigation, and Teams-specific scenarios. These practices help you build more inclusive agent experiences.</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Agent evaluations are now generally available (GA). You can validate agent performance using customizable test sets to help identify strengths and areas for improvement across diverse scenarios.</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Create </a:t>
                      </a:r>
                      <a:r>
                        <a:rPr lang="en-US" sz="1100" b="0" i="0" u="none" strike="noStrike" kern="1200" dirty="0">
                          <a:solidFill>
                            <a:schemeClr val="tx1"/>
                          </a:solidFill>
                          <a:effectLst/>
                          <a:latin typeface="+mn-lt"/>
                          <a:ea typeface="+mn-ea"/>
                          <a:cs typeface="+mn-cs"/>
                          <a:hlinkClick r:id="rId12"/>
                        </a:rPr>
                        <a:t>multi‑turn conversation tests</a:t>
                      </a:r>
                      <a:r>
                        <a:rPr lang="en-US" sz="1100" b="0" i="0" kern="1200" dirty="0">
                          <a:solidFill>
                            <a:schemeClr val="tx1"/>
                          </a:solidFill>
                          <a:effectLst/>
                          <a:latin typeface="+mn-lt"/>
                          <a:ea typeface="+mn-ea"/>
                          <a:cs typeface="+mn-cs"/>
                        </a:rPr>
                        <a:t> in Copilot Studio to evaluate how agents perform across realistic dialog flows instead of single‑turn interactions.</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ChatGPT‑5 is now </a:t>
                      </a:r>
                      <a:r>
                        <a:rPr lang="en-US" sz="1100" b="0" i="0" u="none" strike="noStrike" kern="1200" dirty="0">
                          <a:solidFill>
                            <a:schemeClr val="tx1"/>
                          </a:solidFill>
                          <a:effectLst/>
                          <a:latin typeface="+mn-lt"/>
                          <a:ea typeface="+mn-ea"/>
                          <a:cs typeface="+mn-cs"/>
                          <a:hlinkClick r:id="rId13"/>
                        </a:rPr>
                        <a:t>generally available globally</a:t>
                      </a:r>
                      <a:r>
                        <a:rPr lang="en-US" sz="1100" b="0" i="0" kern="1200" dirty="0">
                          <a:solidFill>
                            <a:schemeClr val="tx1"/>
                          </a:solidFill>
                          <a:effectLst/>
                          <a:latin typeface="+mn-lt"/>
                          <a:ea typeface="+mn-ea"/>
                          <a:cs typeface="+mn-cs"/>
                        </a:rPr>
                        <a:t> (excluding GCC environments) for use in production agents.</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Claude Sonnet 4.5, Claude Sonnet 4.6, and Claude Opus are now generally available globally (excluding GCC environments). Use these models to optimize reasoning depth, quality, latency, and cost for your agents. Availability of some models might require data processing and storage outside of your organization's geographical boundaries. Learn more in </a:t>
                      </a:r>
                      <a:r>
                        <a:rPr lang="en-US" sz="1100" b="0" i="0" u="none" strike="noStrike" kern="1200" dirty="0">
                          <a:solidFill>
                            <a:schemeClr val="tx1"/>
                          </a:solidFill>
                          <a:effectLst/>
                          <a:latin typeface="+mn-lt"/>
                          <a:ea typeface="+mn-ea"/>
                          <a:cs typeface="+mn-cs"/>
                          <a:hlinkClick r:id="rId14"/>
                        </a:rPr>
                        <a:t>Choose an external model as the primary AI model</a:t>
                      </a:r>
                      <a:r>
                        <a:rPr lang="en-US" sz="1100" b="0" i="0" kern="1200" dirty="0">
                          <a:solidFill>
                            <a:schemeClr val="tx1"/>
                          </a:solidFill>
                          <a:effectLst/>
                          <a:latin typeface="+mn-lt"/>
                          <a:ea typeface="+mn-ea"/>
                          <a:cs typeface="+mn-cs"/>
                        </a:rPr>
                        <a:t>.</a:t>
                      </a:r>
                    </a:p>
                    <a:p>
                      <a:pPr marL="285750" indent="-285750">
                        <a:buFont typeface="Arial" panose="020B0604020202020204" pitchFamily="34" charset="0"/>
                        <a:buChar char="•"/>
                      </a:pPr>
                      <a:r>
                        <a:rPr lang="en-US" sz="1100" b="0" i="0" kern="1200" dirty="0">
                          <a:solidFill>
                            <a:schemeClr val="tx1"/>
                          </a:solidFill>
                          <a:effectLst/>
                          <a:latin typeface="+mn-lt"/>
                          <a:ea typeface="+mn-ea"/>
                          <a:cs typeface="+mn-cs"/>
                        </a:rPr>
                        <a:t>Use an </a:t>
                      </a:r>
                      <a:r>
                        <a:rPr lang="en-US" sz="1100" b="0" i="0" u="none" strike="noStrike" kern="1200" dirty="0">
                          <a:solidFill>
                            <a:schemeClr val="tx1"/>
                          </a:solidFill>
                          <a:effectLst/>
                          <a:latin typeface="+mn-lt"/>
                          <a:ea typeface="+mn-ea"/>
                          <a:cs typeface="+mn-cs"/>
                          <a:hlinkClick r:id="rId15"/>
                        </a:rPr>
                        <a:t>agent node</a:t>
                      </a:r>
                      <a:r>
                        <a:rPr lang="en-US" sz="1100" b="0" i="0" kern="1200" dirty="0">
                          <a:solidFill>
                            <a:schemeClr val="tx1"/>
                          </a:solidFill>
                          <a:effectLst/>
                          <a:latin typeface="+mn-lt"/>
                          <a:ea typeface="+mn-ea"/>
                          <a:cs typeface="+mn-cs"/>
                        </a:rPr>
                        <a:t> to call a Copilot Studio agent from an agent flow.</a:t>
                      </a:r>
                    </a:p>
                    <a:p>
                      <a:pPr marL="171450" indent="-171450">
                        <a:buFont typeface="Arial" panose="020B0604020202020204" pitchFamily="34" charset="0"/>
                        <a:buChar char="•"/>
                      </a:pPr>
                      <a:endParaRPr lang="en-GB" sz="1100" b="0" i="0" kern="1200" dirty="0">
                        <a:solidFill>
                          <a:schemeClr val="tx1"/>
                        </a:solidFill>
                        <a:effectLst/>
                        <a:latin typeface="+mn-lt"/>
                        <a:ea typeface="+mn-ea"/>
                        <a:cs typeface="+mn-cs"/>
                      </a:endParaRPr>
                    </a:p>
                  </a:txBody>
                  <a:tcPr>
                    <a:lnL w="635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2324382"/>
                  </a:ext>
                </a:extLst>
              </a:tr>
            </a:tbl>
          </a:graphicData>
        </a:graphic>
      </p:graphicFrame>
      <p:sp>
        <p:nvSpPr>
          <p:cNvPr id="9" name="TextBox 8">
            <a:extLst>
              <a:ext uri="{FF2B5EF4-FFF2-40B4-BE49-F238E27FC236}">
                <a16:creationId xmlns:a16="http://schemas.microsoft.com/office/drawing/2014/main" id="{920D627A-0855-69E0-CA8D-6B37BE9400A7}"/>
              </a:ext>
            </a:extLst>
          </p:cNvPr>
          <p:cNvSpPr txBox="1"/>
          <p:nvPr/>
        </p:nvSpPr>
        <p:spPr>
          <a:xfrm>
            <a:off x="23749" y="6442375"/>
            <a:ext cx="12004787" cy="584775"/>
          </a:xfrm>
          <a:prstGeom prst="rect">
            <a:avLst/>
          </a:prstGeom>
          <a:noFill/>
        </p:spPr>
        <p:txBody>
          <a:bodyPr wrap="square">
            <a:spAutoFit/>
          </a:bodyPr>
          <a:lstStyle/>
          <a:p>
            <a:r>
              <a:rPr lang="en-US" sz="1600" noProof="0" dirty="0">
                <a:solidFill>
                  <a:srgbClr val="7030A0"/>
                </a:solidFill>
                <a:hlinkClick r:id="rId16">
                  <a:extLst>
                    <a:ext uri="{A12FA001-AC4F-418D-AE19-62706E023703}">
                      <ahyp:hlinkClr xmlns:ahyp="http://schemas.microsoft.com/office/drawing/2018/hyperlinkcolor" val="tx"/>
                    </a:ext>
                  </a:extLst>
                </a:hlinkClick>
              </a:rPr>
              <a:t>What's new in Copilot Studio - Microsoft Copilot Studio | Microsoft Learn</a:t>
            </a:r>
            <a:r>
              <a:rPr lang="en-US" sz="1600" noProof="0" dirty="0">
                <a:solidFill>
                  <a:srgbClr val="7030A0"/>
                </a:solidFill>
              </a:rPr>
              <a:t> | </a:t>
            </a:r>
            <a:r>
              <a:rPr lang="en-US" sz="1600" noProof="0" dirty="0">
                <a:solidFill>
                  <a:srgbClr val="7030A0"/>
                </a:solidFill>
                <a:hlinkClick r:id="rId17">
                  <a:extLst>
                    <a:ext uri="{A12FA001-AC4F-418D-AE19-62706E023703}">
                      <ahyp:hlinkClr xmlns:ahyp="http://schemas.microsoft.com/office/drawing/2018/hyperlinkcolor" val="tx"/>
                    </a:ext>
                  </a:extLst>
                </a:hlinkClick>
              </a:rPr>
              <a:t>Copilot Studio Archive | Microsoft Copilot Blog</a:t>
            </a:r>
            <a:endParaRPr lang="en-US" sz="1600" noProof="0" dirty="0">
              <a:solidFill>
                <a:srgbClr val="7030A0"/>
              </a:solidFill>
            </a:endParaRPr>
          </a:p>
          <a:p>
            <a:endParaRPr lang="en-US" sz="1600" noProof="0" dirty="0">
              <a:solidFill>
                <a:srgbClr val="7030A0"/>
              </a:solidFill>
            </a:endParaRPr>
          </a:p>
        </p:txBody>
      </p:sp>
    </p:spTree>
    <p:extLst>
      <p:ext uri="{BB962C8B-B14F-4D97-AF65-F5344CB8AC3E}">
        <p14:creationId xmlns:p14="http://schemas.microsoft.com/office/powerpoint/2010/main" val="2611860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25E-6 3.7037E-6 L 1.25E-6 0.01967 " pathEditMode="relative" rAng="0" ptsTypes="AA">
                                      <p:cBhvr>
                                        <p:cTn id="9" dur="500" spd="-100000" fill="hold"/>
                                        <p:tgtEl>
                                          <p:spTgt spid="4"/>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9125593-988E-BC03-3EF9-1794E63DC7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4E6459-B9EC-198C-EFA2-6805912ED489}"/>
              </a:ext>
            </a:extLst>
          </p:cNvPr>
          <p:cNvSpPr>
            <a:spLocks noGrp="1"/>
          </p:cNvSpPr>
          <p:nvPr>
            <p:ph type="title"/>
          </p:nvPr>
        </p:nvSpPr>
        <p:spPr>
          <a:xfrm>
            <a:off x="584200" y="2545663"/>
            <a:ext cx="9144000" cy="615553"/>
          </a:xfrm>
        </p:spPr>
        <p:txBody>
          <a:bodyPr/>
          <a:lstStyle/>
          <a:p>
            <a:r>
              <a:rPr lang="en-US" sz="400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What's new in Frontier</a:t>
            </a:r>
          </a:p>
        </p:txBody>
      </p:sp>
      <p:sp>
        <p:nvSpPr>
          <p:cNvPr id="3" name="Text Placeholder 2">
            <a:extLst>
              <a:ext uri="{FF2B5EF4-FFF2-40B4-BE49-F238E27FC236}">
                <a16:creationId xmlns:a16="http://schemas.microsoft.com/office/drawing/2014/main" id="{6E543E08-726E-2C72-7DE8-02AC0855EF33}"/>
              </a:ext>
            </a:extLst>
          </p:cNvPr>
          <p:cNvSpPr>
            <a:spLocks noGrp="1"/>
          </p:cNvSpPr>
          <p:nvPr>
            <p:ph type="body" sz="quarter" idx="12"/>
          </p:nvPr>
        </p:nvSpPr>
        <p:spPr>
          <a:xfrm>
            <a:off x="584200" y="3609866"/>
            <a:ext cx="5311633" cy="1661993"/>
          </a:xfrm>
        </p:spPr>
        <p:txBody>
          <a:bodyPr/>
          <a:lstStyle/>
          <a:p>
            <a:r>
              <a:rPr lang="en-GB" sz="1800" b="1" noProof="0" dirty="0"/>
              <a:t>Get hands-on with breakthrough preview features, share your insights with product teams, and help shape the future of AI. </a:t>
            </a:r>
          </a:p>
          <a:p>
            <a:endParaRPr lang="en-GB" sz="1800" b="1" dirty="0"/>
          </a:p>
          <a:p>
            <a:r>
              <a:rPr lang="en-GB" sz="1800" b="1" noProof="0" dirty="0"/>
              <a:t>With Frontier, you’re not just adopting new technology, you’re co-creating what comes next.</a:t>
            </a:r>
            <a:endParaRPr lang="en-US" sz="1800" b="1" noProof="0" dirty="0"/>
          </a:p>
        </p:txBody>
      </p:sp>
      <p:pic>
        <p:nvPicPr>
          <p:cNvPr id="5" name="Picture 4">
            <a:extLst>
              <a:ext uri="{FF2B5EF4-FFF2-40B4-BE49-F238E27FC236}">
                <a16:creationId xmlns:a16="http://schemas.microsoft.com/office/drawing/2014/main" id="{B1BF37B2-552E-2F37-27E3-5938C09E0B67}"/>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5895833" y="1853201"/>
            <a:ext cx="6096000" cy="3801005"/>
          </a:xfrm>
          <a:prstGeom prst="rect">
            <a:avLst/>
          </a:prstGeom>
          <a:ln>
            <a:noFill/>
          </a:ln>
          <a:effectLst>
            <a:softEdge rad="112500"/>
          </a:effectLst>
        </p:spPr>
      </p:pic>
      <p:sp>
        <p:nvSpPr>
          <p:cNvPr id="10" name="TextBox 9">
            <a:extLst>
              <a:ext uri="{FF2B5EF4-FFF2-40B4-BE49-F238E27FC236}">
                <a16:creationId xmlns:a16="http://schemas.microsoft.com/office/drawing/2014/main" id="{671D46FB-2B24-7347-4701-B8BA468EF420}"/>
              </a:ext>
            </a:extLst>
          </p:cNvPr>
          <p:cNvSpPr txBox="1"/>
          <p:nvPr/>
        </p:nvSpPr>
        <p:spPr>
          <a:xfrm>
            <a:off x="461371" y="6349896"/>
            <a:ext cx="6605516" cy="369332"/>
          </a:xfrm>
          <a:prstGeom prst="rect">
            <a:avLst/>
          </a:prstGeom>
          <a:noFill/>
        </p:spPr>
        <p:txBody>
          <a:bodyPr wrap="square">
            <a:spAutoFit/>
          </a:bodyPr>
          <a:lstStyle/>
          <a:p>
            <a:r>
              <a:rPr lang="en-US" dirty="0">
                <a:hlinkClick r:id="rId3"/>
              </a:rPr>
              <a:t>Frontier program – Microsoft Adoption</a:t>
            </a:r>
            <a:endParaRPr lang="en-US" dirty="0"/>
          </a:p>
        </p:txBody>
      </p:sp>
    </p:spTree>
    <p:extLst>
      <p:ext uri="{BB962C8B-B14F-4D97-AF65-F5344CB8AC3E}">
        <p14:creationId xmlns:p14="http://schemas.microsoft.com/office/powerpoint/2010/main" val="68925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DEB0EDE-4523-576C-E008-B07DBB2AE957}"/>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56DEA06B-6756-ABD9-B8A0-95E29411F2AB}"/>
              </a:ext>
            </a:extLst>
          </p:cNvPr>
          <p:cNvSpPr txBox="1">
            <a:spLocks noGrp="1"/>
          </p:cNvSpPr>
          <p:nvPr>
            <p:ph type="title"/>
          </p:nvPr>
        </p:nvSpPr>
        <p:spPr>
          <a:xfrm>
            <a:off x="550689" y="282820"/>
            <a:ext cx="12139699" cy="4985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lgn="l">
              <a:defRPr/>
            </a:pPr>
            <a:r>
              <a:rPr lang="en-US" sz="3600" noProof="0" dirty="0">
                <a:gradFill>
                  <a:gsLst>
                    <a:gs pos="971">
                      <a:srgbClr val="2897CE"/>
                    </a:gs>
                    <a:gs pos="100000">
                      <a:srgbClr val="8678D6"/>
                    </a:gs>
                  </a:gsLst>
                  <a:lin ang="2700000" scaled="0"/>
                </a:gradFill>
                <a:cs typeface="Segoe UI Semibold"/>
              </a:rPr>
              <a:t>What's new in Frontier </a:t>
            </a:r>
            <a:endParaRPr lang="en-US" sz="2400" noProof="0" dirty="0">
              <a:gradFill>
                <a:gsLst>
                  <a:gs pos="971">
                    <a:srgbClr val="2897CE"/>
                  </a:gs>
                  <a:gs pos="100000">
                    <a:srgbClr val="8678D6"/>
                  </a:gs>
                </a:gsLst>
                <a:lin ang="2700000" scaled="0"/>
              </a:gradFill>
              <a:cs typeface="Segoe UI Semibold"/>
            </a:endParaRPr>
          </a:p>
        </p:txBody>
      </p:sp>
      <p:sp>
        <p:nvSpPr>
          <p:cNvPr id="14" name="TextBox 13">
            <a:extLst>
              <a:ext uri="{FF2B5EF4-FFF2-40B4-BE49-F238E27FC236}">
                <a16:creationId xmlns:a16="http://schemas.microsoft.com/office/drawing/2014/main" id="{4D8AEA10-2367-C99A-77BF-7E359C71BD0F}"/>
              </a:ext>
            </a:extLst>
          </p:cNvPr>
          <p:cNvSpPr txBox="1"/>
          <p:nvPr/>
        </p:nvSpPr>
        <p:spPr>
          <a:xfrm>
            <a:off x="550689" y="768007"/>
            <a:ext cx="10769423" cy="646331"/>
          </a:xfrm>
          <a:prstGeom prst="rect">
            <a:avLst/>
          </a:prstGeom>
          <a:noFill/>
        </p:spPr>
        <p:txBody>
          <a:bodyPr wrap="square">
            <a:spAutoFit/>
          </a:bodyPr>
          <a:lstStyle/>
          <a:p>
            <a:r>
              <a:rPr lang="en-GB" noProof="0" dirty="0"/>
              <a:t>Try out the latest agents and features in Microsoft 365 Copilot and see how they can transform your day-to-day.​</a:t>
            </a:r>
            <a:endParaRPr lang="en-US" noProof="0" dirty="0"/>
          </a:p>
        </p:txBody>
      </p:sp>
      <p:sp>
        <p:nvSpPr>
          <p:cNvPr id="2" name="Rectangle: Top Corners Rounded 1">
            <a:extLst>
              <a:ext uri="{FF2B5EF4-FFF2-40B4-BE49-F238E27FC236}">
                <a16:creationId xmlns:a16="http://schemas.microsoft.com/office/drawing/2014/main" id="{82B138F3-D3FC-5315-BFC2-0E08BE61E942}"/>
              </a:ext>
              <a:ext uri="{C183D7F6-B498-43B3-948B-1728B52AA6E4}">
                <adec:decorative xmlns:adec="http://schemas.microsoft.com/office/drawing/2017/decorative" val="1"/>
              </a:ext>
            </a:extLst>
          </p:cNvPr>
          <p:cNvSpPr/>
          <p:nvPr/>
        </p:nvSpPr>
        <p:spPr bwMode="auto">
          <a:xfrm>
            <a:off x="550689" y="1556768"/>
            <a:ext cx="5863759" cy="4635014"/>
          </a:xfrm>
          <a:prstGeom prst="round2SameRect">
            <a:avLst>
              <a:gd name="adj1" fmla="val 3675"/>
              <a:gd name="adj2" fmla="val 1919"/>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GB" dirty="0">
                <a:solidFill>
                  <a:schemeClr val="accent1"/>
                </a:solidFill>
                <a:latin typeface="Segoe UI"/>
                <a:cs typeface="Segoe UI" pitchFamily="34" charset="0"/>
                <a:hlinkClick r:id="rId3">
                  <a:extLst>
                    <a:ext uri="{A12FA001-AC4F-418D-AE19-62706E023703}">
                      <ahyp:hlinkClr xmlns:ahyp="http://schemas.microsoft.com/office/drawing/2018/hyperlinkcolor" val="tx"/>
                    </a:ext>
                  </a:extLst>
                </a:hlinkClick>
              </a:rPr>
              <a:t>Plugins and Mobile come to Copilot Cowork</a:t>
            </a:r>
            <a:endParaRPr lang="en-GB" dirty="0">
              <a:solidFill>
                <a:schemeClr val="accent1"/>
              </a:solidFill>
              <a:latin typeface="Segoe UI"/>
              <a:cs typeface="Segoe UI" pitchFamily="34" charset="0"/>
            </a:endParaRPr>
          </a:p>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GB" noProof="0" dirty="0">
                <a:solidFill>
                  <a:schemeClr val="tx1"/>
                </a:solidFill>
                <a:latin typeface="Segoe UI"/>
                <a:cs typeface="Segoe UI" pitchFamily="34" charset="0"/>
                <a:hlinkClick r:id="rId4"/>
              </a:rPr>
              <a:t>New agentic email and calendar experiences with Copilot in Outlook</a:t>
            </a:r>
            <a:endParaRPr lang="en-GB" noProof="0" dirty="0">
              <a:solidFill>
                <a:schemeClr val="tx1"/>
              </a:solidFill>
              <a:latin typeface="Segoe UI"/>
              <a:cs typeface="Segoe UI" pitchFamily="34" charset="0"/>
            </a:endParaRPr>
          </a:p>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GB" noProof="0" dirty="0">
                <a:solidFill>
                  <a:schemeClr val="tx1"/>
                </a:solidFill>
                <a:latin typeface="Segoe UI"/>
                <a:cs typeface="Segoe UI" pitchFamily="34" charset="0"/>
                <a:hlinkClick r:id="rId5"/>
              </a:rPr>
              <a:t>Focus on the Teams Phone calls that matter most with Copilot call delegation</a:t>
            </a:r>
            <a:endParaRPr lang="en-GB" noProof="0" dirty="0">
              <a:solidFill>
                <a:schemeClr val="tx1"/>
              </a:solidFill>
              <a:latin typeface="Segoe UI"/>
              <a:cs typeface="Segoe UI" pitchFamily="34" charset="0"/>
            </a:endParaRPr>
          </a:p>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GB" noProof="0" dirty="0">
                <a:solidFill>
                  <a:schemeClr val="tx1"/>
                </a:solidFill>
                <a:latin typeface="Segoe UI"/>
                <a:cs typeface="Segoe UI" pitchFamily="34" charset="0"/>
                <a:hlinkClick r:id="rId6"/>
              </a:rPr>
              <a:t>Learn about the new capabilities of Copilot in Word</a:t>
            </a:r>
            <a:endParaRPr lang="en-GB" noProof="0" dirty="0">
              <a:solidFill>
                <a:schemeClr val="tx1"/>
              </a:solidFill>
              <a:latin typeface="Segoe UI"/>
              <a:cs typeface="Segoe UI" pitchFamily="34" charset="0"/>
            </a:endParaRPr>
          </a:p>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GB" noProof="0" dirty="0">
                <a:solidFill>
                  <a:schemeClr val="tx1"/>
                </a:solidFill>
                <a:latin typeface="Segoe UI"/>
                <a:cs typeface="Segoe UI" pitchFamily="34" charset="0"/>
                <a:hlinkClick r:id="rId7"/>
              </a:rPr>
              <a:t>Go from to dos to done with Copilot Cowork</a:t>
            </a:r>
            <a:endParaRPr lang="en-GB" noProof="0" dirty="0">
              <a:solidFill>
                <a:schemeClr val="tx1"/>
              </a:solidFill>
              <a:latin typeface="Segoe UI"/>
              <a:cs typeface="Segoe UI" pitchFamily="34" charset="0"/>
            </a:endParaRPr>
          </a:p>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GB" noProof="0" dirty="0">
                <a:solidFill>
                  <a:schemeClr val="tx1"/>
                </a:solidFill>
                <a:latin typeface="Segoe UI"/>
                <a:cs typeface="Segoe UI" pitchFamily="34" charset="0"/>
                <a:hlinkClick r:id="rId8"/>
              </a:rPr>
              <a:t>Learn about the improved Researcher, powered by multi-model intelligence</a:t>
            </a:r>
            <a:endParaRPr lang="en-US" noProof="0" dirty="0">
              <a:solidFill>
                <a:schemeClr val="tx1"/>
              </a:solidFill>
              <a:latin typeface="Segoe UI"/>
              <a:cs typeface="Segoe UI" pitchFamily="34" charset="0"/>
            </a:endParaRPr>
          </a:p>
        </p:txBody>
      </p:sp>
      <p:pic>
        <p:nvPicPr>
          <p:cNvPr id="3" name="Picture 2" descr="Image of Copilot Cowork">
            <a:extLst>
              <a:ext uri="{FF2B5EF4-FFF2-40B4-BE49-F238E27FC236}">
                <a16:creationId xmlns:a16="http://schemas.microsoft.com/office/drawing/2014/main" id="{BC51EFEB-DB34-F5BB-73D7-6AE4221E279D}"/>
              </a:ext>
            </a:extLst>
          </p:cNvPr>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a:xfrm>
            <a:off x="6620538" y="1556768"/>
            <a:ext cx="5166240" cy="28227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Image of researcher agent">
            <a:extLst>
              <a:ext uri="{FF2B5EF4-FFF2-40B4-BE49-F238E27FC236}">
                <a16:creationId xmlns:a16="http://schemas.microsoft.com/office/drawing/2014/main" id="{FD59367E-4A42-4EF3-96A7-A9BC41379C99}"/>
              </a:ext>
            </a:extLst>
          </p:cNvPr>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a:xfrm>
            <a:off x="6667128" y="3772486"/>
            <a:ext cx="5119650" cy="2317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2D98EBA9-BC1C-F1E3-06E9-1D3E830F33B5}"/>
              </a:ext>
            </a:extLst>
          </p:cNvPr>
          <p:cNvSpPr txBox="1"/>
          <p:nvPr/>
        </p:nvSpPr>
        <p:spPr>
          <a:xfrm>
            <a:off x="93606" y="6405903"/>
            <a:ext cx="12004787" cy="338554"/>
          </a:xfrm>
          <a:prstGeom prst="rect">
            <a:avLst/>
          </a:prstGeom>
          <a:noFill/>
        </p:spPr>
        <p:txBody>
          <a:bodyPr wrap="square">
            <a:spAutoFit/>
          </a:bodyPr>
          <a:lstStyle/>
          <a:p>
            <a:r>
              <a:rPr lang="en-US" sz="1600" noProof="0" dirty="0">
                <a:solidFill>
                  <a:schemeClr val="accent1">
                    <a:lumMod val="75000"/>
                  </a:schemeClr>
                </a:solidFill>
                <a:hlinkClick r:id="rId11">
                  <a:extLst>
                    <a:ext uri="{A12FA001-AC4F-418D-AE19-62706E023703}">
                      <ahyp:hlinkClr xmlns:ahyp="http://schemas.microsoft.com/office/drawing/2018/hyperlinkcolor" val="tx"/>
                    </a:ext>
                  </a:extLst>
                </a:hlinkClick>
              </a:rPr>
              <a:t>Frontier Getting started guide</a:t>
            </a:r>
            <a:endParaRPr lang="en-US" sz="1600" noProof="0" dirty="0">
              <a:solidFill>
                <a:schemeClr val="accent1">
                  <a:lumMod val="75000"/>
                </a:schemeClr>
              </a:solidFill>
            </a:endParaRPr>
          </a:p>
        </p:txBody>
      </p:sp>
    </p:spTree>
    <p:extLst>
      <p:ext uri="{BB962C8B-B14F-4D97-AF65-F5344CB8AC3E}">
        <p14:creationId xmlns:p14="http://schemas.microsoft.com/office/powerpoint/2010/main" val="3861212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25E-6 3.7037E-6 L 1.25E-6 0.01967 " pathEditMode="relative" rAng="0" ptsTypes="AA">
                                      <p:cBhvr>
                                        <p:cTn id="9" dur="500" spd="-100000" fill="hold"/>
                                        <p:tgtEl>
                                          <p:spTgt spid="4"/>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A05481E-8A41-4F16-F2D2-4D963451231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D2BF248-15CE-66CF-80DE-4C23997E9EF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42193"/>
            <a:ext cx="4788759" cy="1861672"/>
          </a:xfrm>
          <a:prstGeom prst="rect">
            <a:avLst/>
          </a:prstGeom>
        </p:spPr>
      </p:pic>
      <p:sp>
        <p:nvSpPr>
          <p:cNvPr id="4" name="TextBox 3">
            <a:extLst>
              <a:ext uri="{FF2B5EF4-FFF2-40B4-BE49-F238E27FC236}">
                <a16:creationId xmlns:a16="http://schemas.microsoft.com/office/drawing/2014/main" id="{27E6CD3B-2529-3822-1766-5B20BA56F64E}"/>
              </a:ext>
              <a:ext uri="{C183D7F6-B498-43B3-948B-1728B52AA6E4}">
                <adec:decorative xmlns:adec="http://schemas.microsoft.com/office/drawing/2017/decorative" val="1"/>
              </a:ext>
            </a:extLst>
          </p:cNvPr>
          <p:cNvSpPr txBox="1"/>
          <p:nvPr/>
        </p:nvSpPr>
        <p:spPr>
          <a:xfrm>
            <a:off x="6096000" y="1328227"/>
            <a:ext cx="6014889" cy="5304585"/>
          </a:xfrm>
          <a:prstGeom prst="roundRect">
            <a:avLst>
              <a:gd name="adj" fmla="val 1593"/>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76DA087F-3B7E-D8E3-1DFF-8B1C93053E87}"/>
              </a:ext>
              <a:ext uri="{C183D7F6-B498-43B3-948B-1728B52AA6E4}">
                <adec:decorative xmlns:adec="http://schemas.microsoft.com/office/drawing/2017/decorative" val="1"/>
              </a:ext>
            </a:extLst>
          </p:cNvPr>
          <p:cNvSpPr txBox="1"/>
          <p:nvPr/>
        </p:nvSpPr>
        <p:spPr>
          <a:xfrm>
            <a:off x="156604" y="1328227"/>
            <a:ext cx="5831687" cy="3142079"/>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1" name="Title 1">
            <a:extLst>
              <a:ext uri="{FF2B5EF4-FFF2-40B4-BE49-F238E27FC236}">
                <a16:creationId xmlns:a16="http://schemas.microsoft.com/office/drawing/2014/main" id="{7B1A37FC-BB86-1016-7AF3-05C97853F583}"/>
              </a:ext>
            </a:extLst>
          </p:cNvPr>
          <p:cNvSpPr>
            <a:spLocks noGrp="1"/>
          </p:cNvSpPr>
          <p:nvPr>
            <p:ph type="title" idx="4294967295"/>
          </p:nvPr>
        </p:nvSpPr>
        <p:spPr>
          <a:xfrm>
            <a:off x="2121041" y="5584"/>
            <a:ext cx="7949917" cy="10518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a:noFill/>
                </a:ln>
                <a:effectLst/>
                <a:uLnTx/>
                <a:uFillTx/>
                <a:latin typeface="Segoe UI Semibold" panose="020B0702040204020203" pitchFamily="34" charset="0"/>
                <a:ea typeface="+mj-ea"/>
                <a:cs typeface="Segoe UI Semibold" panose="020B0702040204020203" pitchFamily="34" charset="0"/>
              </a:rPr>
              <a:t>Microsoft 365 Copilot</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 </a:t>
            </a:r>
            <a:b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br>
            <a:r>
              <a:rPr lang="en-US" sz="2800" i="1"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January 2026</a:t>
            </a:r>
            <a:endPar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endParaRPr>
          </a:p>
        </p:txBody>
      </p:sp>
      <p:pic>
        <p:nvPicPr>
          <p:cNvPr id="52" name="!Copilot">
            <a:extLst>
              <a:ext uri="{FF2B5EF4-FFF2-40B4-BE49-F238E27FC236}">
                <a16:creationId xmlns:a16="http://schemas.microsoft.com/office/drawing/2014/main" id="{694FFDDF-DF34-22A2-82C9-29063FC7767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424460" y="106931"/>
            <a:ext cx="647975" cy="653562"/>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extBox 2">
            <a:extLst>
              <a:ext uri="{FF2B5EF4-FFF2-40B4-BE49-F238E27FC236}">
                <a16:creationId xmlns:a16="http://schemas.microsoft.com/office/drawing/2014/main" id="{4A6D62F7-D889-5F70-31A6-860B2B9189C5}"/>
              </a:ext>
            </a:extLst>
          </p:cNvPr>
          <p:cNvSpPr txBox="1"/>
          <p:nvPr/>
        </p:nvSpPr>
        <p:spPr>
          <a:xfrm>
            <a:off x="217075" y="1169708"/>
            <a:ext cx="4110703" cy="297946"/>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Copilot Control System</a:t>
            </a:r>
          </a:p>
        </p:txBody>
      </p:sp>
      <p:sp>
        <p:nvSpPr>
          <p:cNvPr id="18" name="TextBox 17">
            <a:extLst>
              <a:ext uri="{FF2B5EF4-FFF2-40B4-BE49-F238E27FC236}">
                <a16:creationId xmlns:a16="http://schemas.microsoft.com/office/drawing/2014/main" id="{C2ED0475-CA0C-215E-03A5-B35D9FFD911E}"/>
              </a:ext>
            </a:extLst>
          </p:cNvPr>
          <p:cNvSpPr txBox="1"/>
          <p:nvPr/>
        </p:nvSpPr>
        <p:spPr>
          <a:xfrm>
            <a:off x="0" y="1393922"/>
            <a:ext cx="5988291" cy="3001143"/>
          </a:xfrm>
          <a:prstGeom prst="rect">
            <a:avLst/>
          </a:prstGeom>
          <a:noFill/>
        </p:spPr>
        <p:txBody>
          <a:bodyPr wrap="square">
            <a:spAutoFit/>
          </a:bodyPr>
          <a:lstStyle/>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Expanded availability of Copilot Chat Insights in Copilot Dashboard</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Drive secure adoption of Copilot with Microsoft Purview</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New overview and readiness report in Microsoft 365 admin center</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Accelerating Microsoft 365 Copilot Adoption with Automated Readiness Assessment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General availability of Microsoft 365 Copilot Business</a:t>
            </a:r>
            <a:endParaRPr lang="en-US" sz="1600" noProof="0" dirty="0">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002F1167-6BA0-192A-B81D-1DA76DD36D30}"/>
              </a:ext>
              <a:ext uri="{C183D7F6-B498-43B3-948B-1728B52AA6E4}">
                <adec:decorative xmlns:adec="http://schemas.microsoft.com/office/drawing/2017/decorative" val="1"/>
              </a:ext>
            </a:extLst>
          </p:cNvPr>
          <p:cNvSpPr txBox="1"/>
          <p:nvPr/>
        </p:nvSpPr>
        <p:spPr>
          <a:xfrm>
            <a:off x="156605" y="4725050"/>
            <a:ext cx="5831686" cy="1907761"/>
          </a:xfrm>
          <a:prstGeom prst="roundRect">
            <a:avLst>
              <a:gd name="adj" fmla="val 698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3" name="TextBox 12">
            <a:extLst>
              <a:ext uri="{FF2B5EF4-FFF2-40B4-BE49-F238E27FC236}">
                <a16:creationId xmlns:a16="http://schemas.microsoft.com/office/drawing/2014/main" id="{0003E8F6-3547-0C4F-7D46-ABD1CDFCC529}"/>
              </a:ext>
            </a:extLst>
          </p:cNvPr>
          <p:cNvSpPr txBox="1"/>
          <p:nvPr/>
        </p:nvSpPr>
        <p:spPr>
          <a:xfrm>
            <a:off x="217075" y="4586409"/>
            <a:ext cx="4110703" cy="33125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Agents</a:t>
            </a:r>
          </a:p>
        </p:txBody>
      </p:sp>
      <p:sp>
        <p:nvSpPr>
          <p:cNvPr id="14" name="TextBox 13">
            <a:extLst>
              <a:ext uri="{FF2B5EF4-FFF2-40B4-BE49-F238E27FC236}">
                <a16:creationId xmlns:a16="http://schemas.microsoft.com/office/drawing/2014/main" id="{85EB64A0-E048-64AF-39C3-5CE9D1FD04B1}"/>
              </a:ext>
            </a:extLst>
          </p:cNvPr>
          <p:cNvSpPr txBox="1"/>
          <p:nvPr/>
        </p:nvSpPr>
        <p:spPr>
          <a:xfrm>
            <a:off x="81112" y="4876080"/>
            <a:ext cx="5907180" cy="1523815"/>
          </a:xfrm>
          <a:prstGeom prst="rect">
            <a:avLst/>
          </a:prstGeom>
          <a:noFill/>
        </p:spPr>
        <p:txBody>
          <a:bodyPr wrap="square" numCol="2">
            <a:spAutoFit/>
          </a:bodyPr>
          <a:lstStyle/>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Agent mode in Word, Excel, and PowerPoint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Word, Excel, and PowerPoint Agents from Copilot Chat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Ground Agents on a Copilot Notebook</a:t>
            </a:r>
          </a:p>
          <a:p>
            <a:pPr marL="285750" lvl="4" indent="-180000">
              <a:lnSpc>
                <a:spcPct val="150000"/>
              </a:lnSpc>
              <a:buFont typeface="Arial" panose="020B0604020202020204" pitchFamily="34" charset="0"/>
              <a:buChar char="•"/>
              <a:defRPr/>
            </a:pPr>
            <a:endParaRPr lang="en-US" sz="1600" noProof="0" dirty="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92D5CFE8-8CE0-21E8-0B46-518A264BE5B9}"/>
              </a:ext>
            </a:extLst>
          </p:cNvPr>
          <p:cNvSpPr txBox="1"/>
          <p:nvPr/>
        </p:nvSpPr>
        <p:spPr>
          <a:xfrm>
            <a:off x="6471410" y="1169708"/>
            <a:ext cx="3920326" cy="30605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User capabilities</a:t>
            </a:r>
          </a:p>
        </p:txBody>
      </p:sp>
      <p:sp>
        <p:nvSpPr>
          <p:cNvPr id="6" name="TextBox 5">
            <a:extLst>
              <a:ext uri="{FF2B5EF4-FFF2-40B4-BE49-F238E27FC236}">
                <a16:creationId xmlns:a16="http://schemas.microsoft.com/office/drawing/2014/main" id="{2131E7F3-53A3-724C-A2AA-5FF2047914F5}"/>
              </a:ext>
            </a:extLst>
          </p:cNvPr>
          <p:cNvSpPr txBox="1"/>
          <p:nvPr/>
        </p:nvSpPr>
        <p:spPr>
          <a:xfrm>
            <a:off x="5988291" y="1393575"/>
            <a:ext cx="6203709" cy="5228098"/>
          </a:xfrm>
          <a:prstGeom prst="rect">
            <a:avLst/>
          </a:prstGeom>
          <a:noFill/>
        </p:spPr>
        <p:txBody>
          <a:bodyPr wrap="square" numCol="2">
            <a:noAutofit/>
          </a:bodyPr>
          <a:lstStyle/>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GPT-5.2 in Microsoft 365 Copilot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Voice chats reference memory in Microsoft 365 Copilot app</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Copilot in Outlook mobile now offers an interactive voice experience</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Implicit grounding on emails and text in Copilot Chat in Outlook</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Common email triage actions using natural language</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Set up automatic replies using natural language</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Locally stored modern workbooks for Copilot in Excel</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View-only mode for Copilot in PowerPoint and enterprise assets for Copilot in PowerPoint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Enterprise assets for Copilot in PowerPoint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more control when creating presentations with Copilot in PowerPoint. </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General availability of source specific filters in Copilot Search</a:t>
            </a:r>
            <a:endParaRPr lang="en-US" sz="1600" noProof="0" dirty="0">
              <a:latin typeface="Segoe UI" panose="020B0502040204020203"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8CB89C97-BE69-5A10-F65A-9BA9FBF66588}"/>
              </a:ext>
              <a:ext uri="{C183D7F6-B498-43B3-948B-1728B52AA6E4}">
                <adec:decorative xmlns:adec="http://schemas.microsoft.com/office/drawing/2017/decorative" val="1"/>
              </a:ext>
            </a:extLst>
          </p:cNvPr>
          <p:cNvGrpSpPr/>
          <p:nvPr/>
        </p:nvGrpSpPr>
        <p:grpSpPr>
          <a:xfrm>
            <a:off x="10814384" y="499"/>
            <a:ext cx="1377615" cy="1219186"/>
            <a:chOff x="10404657" y="488"/>
            <a:chExt cx="1786476" cy="1955102"/>
          </a:xfrm>
          <a:solidFill>
            <a:srgbClr val="727372"/>
          </a:solidFill>
        </p:grpSpPr>
        <p:sp>
          <p:nvSpPr>
            <p:cNvPr id="9" name="Diagonal Stripe 8">
              <a:extLst>
                <a:ext uri="{FF2B5EF4-FFF2-40B4-BE49-F238E27FC236}">
                  <a16:creationId xmlns:a16="http://schemas.microsoft.com/office/drawing/2014/main" id="{127CA859-56C2-746C-941E-DFD83593E67A}"/>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84B9197E-C84A-19A0-B600-27428C97985A}"/>
                </a:ext>
              </a:extLst>
            </p:cNvPr>
            <p:cNvSpPr txBox="1"/>
            <p:nvPr/>
          </p:nvSpPr>
          <p:spPr>
            <a:xfrm rot="2502686">
              <a:off x="10842999" y="609465"/>
              <a:ext cx="1334229"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2</a:t>
              </a:r>
              <a:r>
                <a:rPr lang="en-US" sz="1100" kern="0" spc="-71" baseline="30000" dirty="0">
                  <a:solidFill>
                    <a:srgbClr val="5C5AD4"/>
                  </a:solidFill>
                  <a:latin typeface="Segoe UI Semibold"/>
                </a:rPr>
                <a:t>nd</a:t>
              </a:r>
              <a:r>
                <a:rPr kumimoji="0" lang="en-US" sz="1100" b="0" i="0" u="none" strike="noStrike" kern="0" cap="none" spc="-71" normalizeH="0" baseline="0" dirty="0">
                  <a:ln>
                    <a:noFill/>
                  </a:ln>
                  <a:solidFill>
                    <a:srgbClr val="5C5AD4"/>
                  </a:solidFill>
                  <a:effectLst/>
                  <a:uLnTx/>
                  <a:uFillTx/>
                  <a:latin typeface="Segoe UI Semibold"/>
                </a:rPr>
                <a:t> Jan</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1804598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6.25E-7 4.81481E-6 L -6.25E-7 0.03541 " pathEditMode="relative" rAng="0" ptsTypes="AA">
                                      <p:cBhvr>
                                        <p:cTn id="13" dur="700" spd="-100000" fill="hold"/>
                                        <p:tgtEl>
                                          <p:spTgt spid="2"/>
                                        </p:tgtEl>
                                        <p:attrNameLst>
                                          <p:attrName>ppt_x</p:attrName>
                                          <p:attrName>ppt_y</p:attrName>
                                        </p:attrNameLst>
                                      </p:cBhvr>
                                      <p:rCtr x="0" y="1759"/>
                                    </p:animMotion>
                                  </p:childTnLst>
                                </p:cTn>
                              </p:par>
                            </p:childTnLst>
                          </p:cTn>
                        </p:par>
                        <p:par>
                          <p:cTn id="14" fill="hold">
                            <p:stCondLst>
                              <p:cond delay="7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42" presetClass="path" presetSubtype="0" decel="100000" fill="hold" grpId="1" nodeType="withEffect">
                                  <p:stCondLst>
                                    <p:cond delay="0"/>
                                  </p:stCondLst>
                                  <p:childTnLst>
                                    <p:animMotion origin="layout" path="M -6.25E-7 7.40741E-7 L -6.25E-7 0.03542 " pathEditMode="relative" rAng="0" ptsTypes="AA">
                                      <p:cBhvr>
                                        <p:cTn id="23" dur="700" spd="-100000" fill="hold"/>
                                        <p:tgtEl>
                                          <p:spTgt spid="12"/>
                                        </p:tgtEl>
                                        <p:attrNameLst>
                                          <p:attrName>ppt_x</p:attrName>
                                          <p:attrName>ppt_y</p:attrName>
                                        </p:attrNameLst>
                                      </p:cBhvr>
                                      <p:rCtr x="0" y="1759"/>
                                    </p:animMotion>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42" presetClass="path" presetSubtype="0" decel="100000" fill="hold" grpId="1" nodeType="withEffect">
                                  <p:stCondLst>
                                    <p:cond delay="0"/>
                                  </p:stCondLst>
                                  <p:childTnLst>
                                    <p:animMotion origin="layout" path="M 4.79167E-6 -4.07407E-6 L 4.79167E-6 0.03542 " pathEditMode="relative" rAng="0" ptsTypes="AA">
                                      <p:cBhvr>
                                        <p:cTn id="33"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8" grpId="0"/>
      <p:bldP spid="12" grpId="0" animBg="1"/>
      <p:bldP spid="12" grpId="1" animBg="1"/>
      <p:bldP spid="14"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CDB8D14-9FD7-E7E0-B4C8-30CC08049D4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5238278-EA41-6773-97EE-62A2F2FE6B8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42193"/>
            <a:ext cx="4788759" cy="1861672"/>
          </a:xfrm>
          <a:prstGeom prst="rect">
            <a:avLst/>
          </a:prstGeom>
        </p:spPr>
      </p:pic>
      <p:sp>
        <p:nvSpPr>
          <p:cNvPr id="4" name="TextBox 3">
            <a:extLst>
              <a:ext uri="{FF2B5EF4-FFF2-40B4-BE49-F238E27FC236}">
                <a16:creationId xmlns:a16="http://schemas.microsoft.com/office/drawing/2014/main" id="{D90B1841-D2A5-8981-4177-29644D0CA2CB}"/>
              </a:ext>
              <a:ext uri="{C183D7F6-B498-43B3-948B-1728B52AA6E4}">
                <adec:decorative xmlns:adec="http://schemas.microsoft.com/office/drawing/2017/decorative" val="1"/>
              </a:ext>
            </a:extLst>
          </p:cNvPr>
          <p:cNvSpPr txBox="1"/>
          <p:nvPr/>
        </p:nvSpPr>
        <p:spPr>
          <a:xfrm>
            <a:off x="5907182" y="1328227"/>
            <a:ext cx="6203708" cy="5304585"/>
          </a:xfrm>
          <a:prstGeom prst="roundRect">
            <a:avLst>
              <a:gd name="adj" fmla="val 1593"/>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4AE1FA67-1F0F-2192-5BA7-344321C4CCB4}"/>
              </a:ext>
              <a:ext uri="{C183D7F6-B498-43B3-948B-1728B52AA6E4}">
                <adec:decorative xmlns:adec="http://schemas.microsoft.com/office/drawing/2017/decorative" val="1"/>
              </a:ext>
            </a:extLst>
          </p:cNvPr>
          <p:cNvSpPr txBox="1"/>
          <p:nvPr/>
        </p:nvSpPr>
        <p:spPr>
          <a:xfrm>
            <a:off x="156604" y="1328227"/>
            <a:ext cx="5565643" cy="3142079"/>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1" name="Title 1">
            <a:extLst>
              <a:ext uri="{FF2B5EF4-FFF2-40B4-BE49-F238E27FC236}">
                <a16:creationId xmlns:a16="http://schemas.microsoft.com/office/drawing/2014/main" id="{3404940F-89FF-49A9-6FA6-A1A098D56F11}"/>
              </a:ext>
            </a:extLst>
          </p:cNvPr>
          <p:cNvSpPr>
            <a:spLocks noGrp="1"/>
          </p:cNvSpPr>
          <p:nvPr>
            <p:ph type="title" idx="4294967295"/>
          </p:nvPr>
        </p:nvSpPr>
        <p:spPr>
          <a:xfrm>
            <a:off x="2121041" y="29648"/>
            <a:ext cx="7949917" cy="10518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a:noFill/>
                </a:ln>
                <a:effectLst/>
                <a:uLnTx/>
                <a:uFillTx/>
                <a:latin typeface="Segoe UI Semibold" panose="020B0702040204020203" pitchFamily="34" charset="0"/>
                <a:ea typeface="+mj-ea"/>
                <a:cs typeface="Segoe UI Semibold" panose="020B0702040204020203" pitchFamily="34" charset="0"/>
              </a:rPr>
              <a:t>Microsoft 365 Copilot</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 </a:t>
            </a:r>
            <a:b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br>
            <a:r>
              <a:rPr lang="en-US" sz="2800" i="1"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February 2026</a:t>
            </a:r>
            <a:endPar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endParaRPr>
          </a:p>
        </p:txBody>
      </p:sp>
      <p:pic>
        <p:nvPicPr>
          <p:cNvPr id="52" name="!Copilot">
            <a:extLst>
              <a:ext uri="{FF2B5EF4-FFF2-40B4-BE49-F238E27FC236}">
                <a16:creationId xmlns:a16="http://schemas.microsoft.com/office/drawing/2014/main" id="{CBA41A29-697A-678B-1C3A-C3A19D60ED9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424460" y="106931"/>
            <a:ext cx="647975" cy="653562"/>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extBox 2">
            <a:extLst>
              <a:ext uri="{FF2B5EF4-FFF2-40B4-BE49-F238E27FC236}">
                <a16:creationId xmlns:a16="http://schemas.microsoft.com/office/drawing/2014/main" id="{DEF66C13-1CBC-085D-38B6-E93604B75444}"/>
              </a:ext>
            </a:extLst>
          </p:cNvPr>
          <p:cNvSpPr txBox="1"/>
          <p:nvPr/>
        </p:nvSpPr>
        <p:spPr>
          <a:xfrm>
            <a:off x="217075" y="1169708"/>
            <a:ext cx="4110703" cy="297946"/>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IT admin capabilities</a:t>
            </a:r>
          </a:p>
        </p:txBody>
      </p:sp>
      <p:sp>
        <p:nvSpPr>
          <p:cNvPr id="18" name="TextBox 17">
            <a:extLst>
              <a:ext uri="{FF2B5EF4-FFF2-40B4-BE49-F238E27FC236}">
                <a16:creationId xmlns:a16="http://schemas.microsoft.com/office/drawing/2014/main" id="{635461E2-4C9E-D7B0-7F68-FD38B96F5C27}"/>
              </a:ext>
            </a:extLst>
          </p:cNvPr>
          <p:cNvSpPr txBox="1"/>
          <p:nvPr/>
        </p:nvSpPr>
        <p:spPr>
          <a:xfrm>
            <a:off x="59425" y="1398027"/>
            <a:ext cx="5565643" cy="2637517"/>
          </a:xfrm>
          <a:prstGeom prst="rect">
            <a:avLst/>
          </a:prstGeom>
          <a:noFill/>
        </p:spPr>
        <p:txBody>
          <a:bodyPr wrap="square">
            <a:spAutoFit/>
          </a:bodyPr>
          <a:lstStyle/>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Power user report and intelligent summaries for Copilot Dashboard</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Business justification when requesting a Microsoft 365 Copilot license</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 new Copilot readiness page in the Microsoft 365 admin center</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Admins can now enable AI-powered skill updates for user profiles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Risk-based inventory of AI agents for Microsoft Defender</a:t>
            </a:r>
          </a:p>
        </p:txBody>
      </p:sp>
      <p:sp>
        <p:nvSpPr>
          <p:cNvPr id="12" name="TextBox 11">
            <a:extLst>
              <a:ext uri="{FF2B5EF4-FFF2-40B4-BE49-F238E27FC236}">
                <a16:creationId xmlns:a16="http://schemas.microsoft.com/office/drawing/2014/main" id="{9B08E5F8-3AE9-6BB8-D742-78320C4C89A3}"/>
              </a:ext>
              <a:ext uri="{C183D7F6-B498-43B3-948B-1728B52AA6E4}">
                <adec:decorative xmlns:adec="http://schemas.microsoft.com/office/drawing/2017/decorative" val="1"/>
              </a:ext>
            </a:extLst>
          </p:cNvPr>
          <p:cNvSpPr txBox="1"/>
          <p:nvPr/>
        </p:nvSpPr>
        <p:spPr>
          <a:xfrm>
            <a:off x="156605" y="4725050"/>
            <a:ext cx="5565642" cy="1907761"/>
          </a:xfrm>
          <a:prstGeom prst="roundRect">
            <a:avLst>
              <a:gd name="adj" fmla="val 698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3" name="TextBox 12">
            <a:extLst>
              <a:ext uri="{FF2B5EF4-FFF2-40B4-BE49-F238E27FC236}">
                <a16:creationId xmlns:a16="http://schemas.microsoft.com/office/drawing/2014/main" id="{DD3DD573-FEE2-1243-A8E6-47BF399F616E}"/>
              </a:ext>
            </a:extLst>
          </p:cNvPr>
          <p:cNvSpPr txBox="1"/>
          <p:nvPr/>
        </p:nvSpPr>
        <p:spPr>
          <a:xfrm>
            <a:off x="217075" y="4586409"/>
            <a:ext cx="4110703" cy="33125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Copilot Extensibility</a:t>
            </a:r>
          </a:p>
        </p:txBody>
      </p:sp>
      <p:sp>
        <p:nvSpPr>
          <p:cNvPr id="14" name="TextBox 13">
            <a:extLst>
              <a:ext uri="{FF2B5EF4-FFF2-40B4-BE49-F238E27FC236}">
                <a16:creationId xmlns:a16="http://schemas.microsoft.com/office/drawing/2014/main" id="{E7FADE01-162F-A7D8-61F7-84CF580095C7}"/>
              </a:ext>
            </a:extLst>
          </p:cNvPr>
          <p:cNvSpPr txBox="1"/>
          <p:nvPr/>
        </p:nvSpPr>
        <p:spPr>
          <a:xfrm>
            <a:off x="81112" y="4876080"/>
            <a:ext cx="5565642" cy="1708160"/>
          </a:xfrm>
          <a:prstGeom prst="rect">
            <a:avLst/>
          </a:prstGeom>
          <a:noFill/>
        </p:spPr>
        <p:txBody>
          <a:bodyPr wrap="square" numCol="2">
            <a:spAutoFit/>
          </a:bodyPr>
          <a:lstStyle/>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Expanded grounding, access, and coordination for agents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35 new Copilot connectors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Introducing Copilot Connector Checker</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Federated Copilot connectors are now available in Public Preview</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Connector Usage report</a:t>
            </a:r>
          </a:p>
        </p:txBody>
      </p:sp>
      <p:sp>
        <p:nvSpPr>
          <p:cNvPr id="5" name="TextBox 4">
            <a:extLst>
              <a:ext uri="{FF2B5EF4-FFF2-40B4-BE49-F238E27FC236}">
                <a16:creationId xmlns:a16="http://schemas.microsoft.com/office/drawing/2014/main" id="{2D3B365B-7696-969B-9A65-1D6ABF662EBF}"/>
              </a:ext>
            </a:extLst>
          </p:cNvPr>
          <p:cNvSpPr txBox="1"/>
          <p:nvPr/>
        </p:nvSpPr>
        <p:spPr>
          <a:xfrm>
            <a:off x="6471410" y="1169708"/>
            <a:ext cx="3920326" cy="30605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User capabilities</a:t>
            </a:r>
          </a:p>
        </p:txBody>
      </p:sp>
      <p:sp>
        <p:nvSpPr>
          <p:cNvPr id="6" name="TextBox 5">
            <a:extLst>
              <a:ext uri="{FF2B5EF4-FFF2-40B4-BE49-F238E27FC236}">
                <a16:creationId xmlns:a16="http://schemas.microsoft.com/office/drawing/2014/main" id="{7AA1B21E-9304-3FC0-F51B-9303C962C7BC}"/>
              </a:ext>
            </a:extLst>
          </p:cNvPr>
          <p:cNvSpPr txBox="1"/>
          <p:nvPr/>
        </p:nvSpPr>
        <p:spPr>
          <a:xfrm>
            <a:off x="5878851" y="1490431"/>
            <a:ext cx="6313149" cy="4987387"/>
          </a:xfrm>
          <a:prstGeom prst="rect">
            <a:avLst/>
          </a:prstGeom>
          <a:noFill/>
        </p:spPr>
        <p:txBody>
          <a:bodyPr wrap="square" numCol="2">
            <a:noAutofit/>
          </a:bodyPr>
          <a:lstStyle/>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GPT-5.3 Instant in Microsoft 365 Copilot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Text selection for Copilot Chat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Expanded grounding for Copilot Chat – SharePoint Lists or sites and Outlook</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Project Manager Agent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Chat integrated with Copilot Search</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mobile widgets and actions buttons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Brand kits within Copilot Create</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Search – Email attachment search</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Agents in communities </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Updated recaps and customizable templates for Copilot in Teams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Meeting scheduling and preparation for Copilot in Outlook</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meeting time analytics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Edits documents by default with Copilot in Word</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is now agentic in PowerPoint on the Web</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Agents in OneDrive</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Agent recommendations</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Expansion of People Skills</a:t>
            </a:r>
            <a:endParaRPr lang="en-US" sz="1400" noProof="0" dirty="0">
              <a:latin typeface="Segoe UI" panose="020B0502040204020203"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2A36105A-4194-02A5-C318-839192959E9E}"/>
              </a:ext>
              <a:ext uri="{C183D7F6-B498-43B3-948B-1728B52AA6E4}">
                <adec:decorative xmlns:adec="http://schemas.microsoft.com/office/drawing/2017/decorative" val="1"/>
              </a:ext>
            </a:extLst>
          </p:cNvPr>
          <p:cNvGrpSpPr/>
          <p:nvPr/>
        </p:nvGrpSpPr>
        <p:grpSpPr>
          <a:xfrm>
            <a:off x="10814380" y="499"/>
            <a:ext cx="1444350" cy="1219186"/>
            <a:chOff x="10404657" y="488"/>
            <a:chExt cx="1873018" cy="1955102"/>
          </a:xfrm>
          <a:solidFill>
            <a:srgbClr val="727372"/>
          </a:solidFill>
        </p:grpSpPr>
        <p:sp>
          <p:nvSpPr>
            <p:cNvPr id="9" name="Diagonal Stripe 8">
              <a:extLst>
                <a:ext uri="{FF2B5EF4-FFF2-40B4-BE49-F238E27FC236}">
                  <a16:creationId xmlns:a16="http://schemas.microsoft.com/office/drawing/2014/main" id="{94B6F1D9-ABA9-351D-5F78-9611B78636D8}"/>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55DF59C7-1168-E347-39B0-FD483ACE054C}"/>
                </a:ext>
              </a:extLst>
            </p:cNvPr>
            <p:cNvSpPr txBox="1"/>
            <p:nvPr/>
          </p:nvSpPr>
          <p:spPr>
            <a:xfrm rot="2502686">
              <a:off x="10742554" y="609465"/>
              <a:ext cx="1535121"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a:t>
              </a:r>
              <a:r>
                <a:rPr lang="en-US" sz="1100" kern="0" spc="-71" dirty="0">
                  <a:solidFill>
                    <a:srgbClr val="5C5AD4"/>
                  </a:solidFill>
                  <a:latin typeface="Segoe UI Semibold"/>
                </a:rPr>
                <a:t>3</a:t>
              </a:r>
              <a:r>
                <a:rPr lang="en-US" sz="1100" kern="0" spc="-71" baseline="30000" dirty="0">
                  <a:solidFill>
                    <a:srgbClr val="5C5AD4"/>
                  </a:solidFill>
                  <a:latin typeface="Segoe UI Semibold"/>
                </a:rPr>
                <a:t>rd</a:t>
              </a:r>
              <a:r>
                <a:rPr lang="en-US" sz="1100" kern="0" spc="-71" dirty="0">
                  <a:solidFill>
                    <a:srgbClr val="5C5AD4"/>
                  </a:solidFill>
                  <a:latin typeface="Segoe UI Semibold"/>
                </a:rPr>
                <a:t> March</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3861442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6.25E-7 4.81481E-6 L -6.25E-7 0.03541 " pathEditMode="relative" rAng="0" ptsTypes="AA">
                                      <p:cBhvr>
                                        <p:cTn id="13" dur="700" spd="-100000" fill="hold"/>
                                        <p:tgtEl>
                                          <p:spTgt spid="2"/>
                                        </p:tgtEl>
                                        <p:attrNameLst>
                                          <p:attrName>ppt_x</p:attrName>
                                          <p:attrName>ppt_y</p:attrName>
                                        </p:attrNameLst>
                                      </p:cBhvr>
                                      <p:rCtr x="0" y="1759"/>
                                    </p:animMotion>
                                  </p:childTnLst>
                                </p:cTn>
                              </p:par>
                            </p:childTnLst>
                          </p:cTn>
                        </p:par>
                        <p:par>
                          <p:cTn id="14" fill="hold">
                            <p:stCondLst>
                              <p:cond delay="7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42" presetClass="path" presetSubtype="0" decel="100000" fill="hold" grpId="1" nodeType="withEffect">
                                  <p:stCondLst>
                                    <p:cond delay="0"/>
                                  </p:stCondLst>
                                  <p:childTnLst>
                                    <p:animMotion origin="layout" path="M -6.25E-7 7.40741E-7 L -6.25E-7 0.03542 " pathEditMode="relative" rAng="0" ptsTypes="AA">
                                      <p:cBhvr>
                                        <p:cTn id="23" dur="700" spd="-100000" fill="hold"/>
                                        <p:tgtEl>
                                          <p:spTgt spid="12"/>
                                        </p:tgtEl>
                                        <p:attrNameLst>
                                          <p:attrName>ppt_x</p:attrName>
                                          <p:attrName>ppt_y</p:attrName>
                                        </p:attrNameLst>
                                      </p:cBhvr>
                                      <p:rCtr x="0" y="1759"/>
                                    </p:animMotion>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42" presetClass="path" presetSubtype="0" decel="100000" fill="hold" grpId="1" nodeType="withEffect">
                                  <p:stCondLst>
                                    <p:cond delay="0"/>
                                  </p:stCondLst>
                                  <p:childTnLst>
                                    <p:animMotion origin="layout" path="M 4.79167E-6 -4.07407E-6 L 4.79167E-6 0.03542 " pathEditMode="relative" rAng="0" ptsTypes="AA">
                                      <p:cBhvr>
                                        <p:cTn id="33"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8" grpId="0"/>
      <p:bldP spid="12" grpId="0" animBg="1"/>
      <p:bldP spid="12" grpId="1" animBg="1"/>
      <p:bldP spid="14"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20DEA7C-E8EE-A285-C250-D7186916F54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3A161DE-2C1C-F64D-CD54-BD7A42F55A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42193"/>
            <a:ext cx="4788759" cy="1861672"/>
          </a:xfrm>
          <a:prstGeom prst="rect">
            <a:avLst/>
          </a:prstGeom>
        </p:spPr>
      </p:pic>
      <p:sp>
        <p:nvSpPr>
          <p:cNvPr id="4" name="TextBox 3">
            <a:extLst>
              <a:ext uri="{FF2B5EF4-FFF2-40B4-BE49-F238E27FC236}">
                <a16:creationId xmlns:a16="http://schemas.microsoft.com/office/drawing/2014/main" id="{4EF6ACFE-C9AA-421A-BDF9-D06F13D3D3C1}"/>
              </a:ext>
              <a:ext uri="{C183D7F6-B498-43B3-948B-1728B52AA6E4}">
                <adec:decorative xmlns:adec="http://schemas.microsoft.com/office/drawing/2017/decorative" val="1"/>
              </a:ext>
            </a:extLst>
          </p:cNvPr>
          <p:cNvSpPr txBox="1"/>
          <p:nvPr/>
        </p:nvSpPr>
        <p:spPr>
          <a:xfrm>
            <a:off x="5907182" y="1328227"/>
            <a:ext cx="6203708" cy="5304585"/>
          </a:xfrm>
          <a:prstGeom prst="roundRect">
            <a:avLst>
              <a:gd name="adj" fmla="val 1593"/>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61971492-EF20-5E10-77CD-D2C4CE2CFAF8}"/>
              </a:ext>
              <a:ext uri="{C183D7F6-B498-43B3-948B-1728B52AA6E4}">
                <adec:decorative xmlns:adec="http://schemas.microsoft.com/office/drawing/2017/decorative" val="1"/>
              </a:ext>
            </a:extLst>
          </p:cNvPr>
          <p:cNvSpPr txBox="1"/>
          <p:nvPr/>
        </p:nvSpPr>
        <p:spPr>
          <a:xfrm>
            <a:off x="156604" y="1328227"/>
            <a:ext cx="5565643" cy="2596501"/>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1" name="Title 1">
            <a:extLst>
              <a:ext uri="{FF2B5EF4-FFF2-40B4-BE49-F238E27FC236}">
                <a16:creationId xmlns:a16="http://schemas.microsoft.com/office/drawing/2014/main" id="{9196175D-CC3A-E251-6505-B4E5E0D72FB3}"/>
              </a:ext>
            </a:extLst>
          </p:cNvPr>
          <p:cNvSpPr>
            <a:spLocks noGrp="1"/>
          </p:cNvSpPr>
          <p:nvPr>
            <p:ph type="title" idx="4294967295"/>
          </p:nvPr>
        </p:nvSpPr>
        <p:spPr>
          <a:xfrm>
            <a:off x="2121041" y="29648"/>
            <a:ext cx="7949917" cy="10518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a:noFill/>
                </a:ln>
                <a:effectLst/>
                <a:uLnTx/>
                <a:uFillTx/>
                <a:latin typeface="Segoe UI Semibold" panose="020B0702040204020203" pitchFamily="34" charset="0"/>
                <a:ea typeface="+mj-ea"/>
                <a:cs typeface="Segoe UI Semibold" panose="020B0702040204020203" pitchFamily="34" charset="0"/>
              </a:rPr>
              <a:t>Microsoft 365 Copilot</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 </a:t>
            </a:r>
            <a:b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br>
            <a:r>
              <a:rPr lang="en-US" sz="2800" i="1"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March 2026</a:t>
            </a:r>
            <a:endPar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endParaRPr>
          </a:p>
        </p:txBody>
      </p:sp>
      <p:pic>
        <p:nvPicPr>
          <p:cNvPr id="52" name="!Copilot">
            <a:extLst>
              <a:ext uri="{FF2B5EF4-FFF2-40B4-BE49-F238E27FC236}">
                <a16:creationId xmlns:a16="http://schemas.microsoft.com/office/drawing/2014/main" id="{0090E044-7877-FDC0-96AE-02A5761E773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424460" y="106931"/>
            <a:ext cx="647975" cy="653562"/>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extBox 2">
            <a:extLst>
              <a:ext uri="{FF2B5EF4-FFF2-40B4-BE49-F238E27FC236}">
                <a16:creationId xmlns:a16="http://schemas.microsoft.com/office/drawing/2014/main" id="{EE87137B-A62B-7450-E502-A1744DDD0260}"/>
              </a:ext>
            </a:extLst>
          </p:cNvPr>
          <p:cNvSpPr txBox="1"/>
          <p:nvPr/>
        </p:nvSpPr>
        <p:spPr>
          <a:xfrm>
            <a:off x="217075" y="1169708"/>
            <a:ext cx="4110703" cy="297946"/>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IT admin capabilities</a:t>
            </a:r>
          </a:p>
        </p:txBody>
      </p:sp>
      <p:sp>
        <p:nvSpPr>
          <p:cNvPr id="18" name="TextBox 17">
            <a:extLst>
              <a:ext uri="{FF2B5EF4-FFF2-40B4-BE49-F238E27FC236}">
                <a16:creationId xmlns:a16="http://schemas.microsoft.com/office/drawing/2014/main" id="{B193D4E7-115E-66F2-1374-B0961ED92B78}"/>
              </a:ext>
            </a:extLst>
          </p:cNvPr>
          <p:cNvSpPr txBox="1"/>
          <p:nvPr/>
        </p:nvSpPr>
        <p:spPr>
          <a:xfrm>
            <a:off x="75494" y="1467654"/>
            <a:ext cx="5565643" cy="2314352"/>
          </a:xfrm>
          <a:prstGeom prst="rect">
            <a:avLst/>
          </a:prstGeom>
          <a:noFill/>
        </p:spPr>
        <p:txBody>
          <a:bodyPr wrap="square">
            <a:spAutoFit/>
          </a:bodyPr>
          <a:lstStyle/>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Safeguard web searches and prompts with Microsoft Purview Data Loss Prevention</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Manage authoritative sources, high-usage users, and domain exclusion in Microsoft 365 admin center</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Tracking satisfaction, intent, and usage with Copilot Dashboard</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Secure and Govern Microsoft 365 Copilot – a Foundational Deployment Guide updated</a:t>
            </a:r>
          </a:p>
        </p:txBody>
      </p:sp>
      <p:sp>
        <p:nvSpPr>
          <p:cNvPr id="12" name="TextBox 11">
            <a:extLst>
              <a:ext uri="{FF2B5EF4-FFF2-40B4-BE49-F238E27FC236}">
                <a16:creationId xmlns:a16="http://schemas.microsoft.com/office/drawing/2014/main" id="{AA8A1562-5BA6-2903-9CDB-079F0286D3A3}"/>
              </a:ext>
              <a:ext uri="{C183D7F6-B498-43B3-948B-1728B52AA6E4}">
                <adec:decorative xmlns:adec="http://schemas.microsoft.com/office/drawing/2017/decorative" val="1"/>
              </a:ext>
            </a:extLst>
          </p:cNvPr>
          <p:cNvSpPr txBox="1"/>
          <p:nvPr/>
        </p:nvSpPr>
        <p:spPr>
          <a:xfrm>
            <a:off x="156605" y="4318459"/>
            <a:ext cx="5565642" cy="2314352"/>
          </a:xfrm>
          <a:prstGeom prst="roundRect">
            <a:avLst>
              <a:gd name="adj" fmla="val 698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3" name="TextBox 12">
            <a:extLst>
              <a:ext uri="{FF2B5EF4-FFF2-40B4-BE49-F238E27FC236}">
                <a16:creationId xmlns:a16="http://schemas.microsoft.com/office/drawing/2014/main" id="{F5B5CBCE-B602-B947-6929-E44F5B794914}"/>
              </a:ext>
            </a:extLst>
          </p:cNvPr>
          <p:cNvSpPr txBox="1"/>
          <p:nvPr/>
        </p:nvSpPr>
        <p:spPr>
          <a:xfrm>
            <a:off x="217074" y="4176060"/>
            <a:ext cx="4110703" cy="33125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Copilot agents and extensibility</a:t>
            </a:r>
          </a:p>
        </p:txBody>
      </p:sp>
      <p:sp>
        <p:nvSpPr>
          <p:cNvPr id="14" name="TextBox 13">
            <a:extLst>
              <a:ext uri="{FF2B5EF4-FFF2-40B4-BE49-F238E27FC236}">
                <a16:creationId xmlns:a16="http://schemas.microsoft.com/office/drawing/2014/main" id="{B9BFEB2A-2371-31F3-B1A9-8E574385CCF0}"/>
              </a:ext>
            </a:extLst>
          </p:cNvPr>
          <p:cNvSpPr txBox="1"/>
          <p:nvPr/>
        </p:nvSpPr>
        <p:spPr>
          <a:xfrm>
            <a:off x="75495" y="4615853"/>
            <a:ext cx="5565642" cy="2314352"/>
          </a:xfrm>
          <a:prstGeom prst="rect">
            <a:avLst/>
          </a:prstGeom>
          <a:noFill/>
        </p:spPr>
        <p:txBody>
          <a:bodyPr wrap="square" numCol="2">
            <a:spAutoFit/>
          </a:bodyPr>
          <a:lstStyle/>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Tuning templates in Agent Builder</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Microsoft 365 Copilot Declarative Agents Are Getting Smarter with GPT‑5.2</a:t>
            </a:r>
          </a:p>
          <a:p>
            <a:pPr marL="285750" lvl="4" indent="-180000">
              <a:lnSpc>
                <a:spcPct val="150000"/>
              </a:lnSpc>
              <a:buFont typeface="Arial" panose="020B0604020202020204" pitchFamily="34" charset="0"/>
              <a:buChar char="•"/>
              <a:defRPr/>
            </a:pPr>
            <a:endParaRPr lang="en-GB" sz="14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Researcher in Microsoft 365 Copilot introduces new multi‑model intelligence capabilities with critique and council.</a:t>
            </a:r>
          </a:p>
          <a:p>
            <a:pPr marL="285750" lvl="4" indent="-180000">
              <a:lnSpc>
                <a:spcPct val="150000"/>
              </a:lnSpc>
              <a:buFont typeface="Arial" panose="020B0604020202020204" pitchFamily="34" charset="0"/>
              <a:buChar char="•"/>
              <a:defRPr/>
            </a:pPr>
            <a:endParaRPr lang="en-GB" sz="14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endParaRPr lang="en-GB" sz="1400" dirty="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48A37578-B47B-FB10-E8A8-C1A4579B7AD0}"/>
              </a:ext>
            </a:extLst>
          </p:cNvPr>
          <p:cNvSpPr txBox="1"/>
          <p:nvPr/>
        </p:nvSpPr>
        <p:spPr>
          <a:xfrm>
            <a:off x="5988292" y="1182407"/>
            <a:ext cx="3920326" cy="30605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User capabilities</a:t>
            </a:r>
          </a:p>
        </p:txBody>
      </p:sp>
      <p:sp>
        <p:nvSpPr>
          <p:cNvPr id="6" name="TextBox 5">
            <a:extLst>
              <a:ext uri="{FF2B5EF4-FFF2-40B4-BE49-F238E27FC236}">
                <a16:creationId xmlns:a16="http://schemas.microsoft.com/office/drawing/2014/main" id="{7B155B8C-6B07-84D3-F4F7-8D270637D878}"/>
              </a:ext>
            </a:extLst>
          </p:cNvPr>
          <p:cNvSpPr txBox="1"/>
          <p:nvPr/>
        </p:nvSpPr>
        <p:spPr>
          <a:xfrm>
            <a:off x="5878851" y="1490431"/>
            <a:ext cx="6313149" cy="4987387"/>
          </a:xfrm>
          <a:prstGeom prst="rect">
            <a:avLst/>
          </a:prstGeom>
          <a:noFill/>
        </p:spPr>
        <p:txBody>
          <a:bodyPr wrap="square" numCol="2">
            <a:noAutofit/>
          </a:bodyPr>
          <a:lstStyle/>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Video recap of meetings in Copilot Chat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Researcher in Microsoft 365 Copilot introduces new output formats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Notebooks features a new, revamped user experience</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Audio recap in more languages for Copilot in Teams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Knowledge Agent rebranded as AI in SharePoint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AI in SharePoint new capabilities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Work IQ automatically brings in the most relevant context in Excel</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can now make multi-step edits to modern Excel workbooks stored locally</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Citations display for Copilot in Word</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Standardize format with Copilot in PowerPoint</a:t>
            </a:r>
            <a:endParaRPr lang="en-US" sz="1400" noProof="0" dirty="0">
              <a:latin typeface="Segoe UI" panose="020B0502040204020203"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74AC2963-1670-E1F8-CB76-DA7F20CEF741}"/>
              </a:ext>
              <a:ext uri="{C183D7F6-B498-43B3-948B-1728B52AA6E4}">
                <adec:decorative xmlns:adec="http://schemas.microsoft.com/office/drawing/2017/decorative" val="1"/>
              </a:ext>
            </a:extLst>
          </p:cNvPr>
          <p:cNvGrpSpPr/>
          <p:nvPr/>
        </p:nvGrpSpPr>
        <p:grpSpPr>
          <a:xfrm>
            <a:off x="10814384" y="499"/>
            <a:ext cx="1393856" cy="1219186"/>
            <a:chOff x="10404657" y="488"/>
            <a:chExt cx="1807537" cy="1955102"/>
          </a:xfrm>
          <a:solidFill>
            <a:srgbClr val="727372"/>
          </a:solidFill>
        </p:grpSpPr>
        <p:sp>
          <p:nvSpPr>
            <p:cNvPr id="9" name="Diagonal Stripe 8">
              <a:extLst>
                <a:ext uri="{FF2B5EF4-FFF2-40B4-BE49-F238E27FC236}">
                  <a16:creationId xmlns:a16="http://schemas.microsoft.com/office/drawing/2014/main" id="{275980E6-4AFE-3D73-71DA-E4761DE74609}"/>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68081D58-78E1-0C4F-CAE5-38DC34EB59B9}"/>
                </a:ext>
              </a:extLst>
            </p:cNvPr>
            <p:cNvSpPr txBox="1"/>
            <p:nvPr/>
          </p:nvSpPr>
          <p:spPr>
            <a:xfrm rot="2502686">
              <a:off x="10808035" y="609465"/>
              <a:ext cx="1404159"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8</a:t>
              </a:r>
              <a:r>
                <a:rPr kumimoji="0" lang="en-US" sz="1100" b="0" i="0" u="none" strike="noStrike" kern="0" cap="none" spc="-71" normalizeH="0" baseline="30000" dirty="0">
                  <a:ln>
                    <a:noFill/>
                  </a:ln>
                  <a:solidFill>
                    <a:srgbClr val="5C5AD4"/>
                  </a:solidFill>
                  <a:effectLst/>
                  <a:uLnTx/>
                  <a:uFillTx/>
                  <a:latin typeface="Segoe UI Semibold"/>
                </a:rPr>
                <a:t>th</a:t>
              </a:r>
              <a:r>
                <a:rPr kumimoji="0" lang="en-US" sz="1100" b="0" i="0" u="none" strike="noStrike" kern="0" cap="none" spc="-71" normalizeH="0" baseline="0" dirty="0">
                  <a:ln>
                    <a:noFill/>
                  </a:ln>
                  <a:solidFill>
                    <a:srgbClr val="5C5AD4"/>
                  </a:solidFill>
                  <a:effectLst/>
                  <a:uLnTx/>
                  <a:uFillTx/>
                  <a:latin typeface="Segoe UI Semibold"/>
                </a:rPr>
                <a:t> Apr</a:t>
              </a:r>
              <a:r>
                <a:rPr lang="en-US" sz="1100" kern="0" spc="-71" dirty="0">
                  <a:solidFill>
                    <a:srgbClr val="5C5AD4"/>
                  </a:solidFill>
                  <a:latin typeface="Segoe UI Semibold"/>
                </a:rPr>
                <a:t>il</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2204650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6.25E-7 4.81481E-6 L -6.25E-7 0.03541 " pathEditMode="relative" rAng="0" ptsTypes="AA">
                                      <p:cBhvr>
                                        <p:cTn id="13" dur="700" spd="-100000" fill="hold"/>
                                        <p:tgtEl>
                                          <p:spTgt spid="2"/>
                                        </p:tgtEl>
                                        <p:attrNameLst>
                                          <p:attrName>ppt_x</p:attrName>
                                          <p:attrName>ppt_y</p:attrName>
                                        </p:attrNameLst>
                                      </p:cBhvr>
                                      <p:rCtr x="0" y="1759"/>
                                    </p:animMotion>
                                  </p:childTnLst>
                                </p:cTn>
                              </p:par>
                            </p:childTnLst>
                          </p:cTn>
                        </p:par>
                        <p:par>
                          <p:cTn id="14" fill="hold">
                            <p:stCondLst>
                              <p:cond delay="7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42" presetClass="path" presetSubtype="0" decel="100000" fill="hold" grpId="1" nodeType="withEffect">
                                  <p:stCondLst>
                                    <p:cond delay="0"/>
                                  </p:stCondLst>
                                  <p:childTnLst>
                                    <p:animMotion origin="layout" path="M -6.25E-7 7.40741E-7 L -6.25E-7 0.03542 " pathEditMode="relative" rAng="0" ptsTypes="AA">
                                      <p:cBhvr>
                                        <p:cTn id="23" dur="700" spd="-100000" fill="hold"/>
                                        <p:tgtEl>
                                          <p:spTgt spid="12"/>
                                        </p:tgtEl>
                                        <p:attrNameLst>
                                          <p:attrName>ppt_x</p:attrName>
                                          <p:attrName>ppt_y</p:attrName>
                                        </p:attrNameLst>
                                      </p:cBhvr>
                                      <p:rCtr x="0" y="1759"/>
                                    </p:animMotion>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42" presetClass="path" presetSubtype="0" decel="100000" fill="hold" grpId="1" nodeType="withEffect">
                                  <p:stCondLst>
                                    <p:cond delay="0"/>
                                  </p:stCondLst>
                                  <p:childTnLst>
                                    <p:animMotion origin="layout" path="M 4.79167E-6 -4.07407E-6 L 4.79167E-6 0.03542 " pathEditMode="relative" rAng="0" ptsTypes="AA">
                                      <p:cBhvr>
                                        <p:cTn id="33"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8" grpId="0"/>
      <p:bldP spid="12" grpId="0" animBg="1"/>
      <p:bldP spid="12" grpId="1" animBg="1"/>
      <p:bldP spid="1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DEF92-7D27-7ADD-8FCA-C06B78FB1D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7E46FD-EE72-7BAE-D158-CF8D407507EF}"/>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Microsoft 365 Copilot mobile app refresh</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65093587-9AFD-17A6-7A70-111D73BA2CBC}"/>
              </a:ext>
              <a:ext uri="{C183D7F6-B498-43B3-948B-1728B52AA6E4}">
                <adec:decorative xmlns:adec="http://schemas.microsoft.com/office/drawing/2017/decorative" val="1"/>
              </a:ext>
            </a:extLst>
          </p:cNvPr>
          <p:cNvSpPr txBox="1"/>
          <p:nvPr/>
        </p:nvSpPr>
        <p:spPr>
          <a:xfrm>
            <a:off x="5838508" y="1389740"/>
            <a:ext cx="6051956" cy="467081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F74DFAA9-576E-7BF7-FCD6-C26DD85FBFEF}"/>
              </a:ext>
            </a:extLst>
          </p:cNvPr>
          <p:cNvSpPr txBox="1">
            <a:spLocks/>
          </p:cNvSpPr>
          <p:nvPr/>
        </p:nvSpPr>
        <p:spPr>
          <a:xfrm>
            <a:off x="440563" y="1036859"/>
            <a:ext cx="4849819"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A redesigned, chat-first mobile experience for Microsoft 365 Copilot featuring a liquid-glass visual style, faster access to recent conversations and a streamlined home screen.</a:t>
            </a:r>
          </a:p>
          <a:p>
            <a:pPr marL="0" indent="0">
              <a:buNone/>
            </a:pPr>
            <a:endParaRPr lang="en-US" sz="1800" dirty="0"/>
          </a:p>
          <a:p>
            <a:r>
              <a:rPr lang="en-US" sz="1600" b="1" dirty="0"/>
              <a:t>Chat-first design:</a:t>
            </a:r>
            <a:r>
              <a:rPr lang="en-US" sz="1600" dirty="0"/>
              <a:t> The home experience now centers on conversations, putting recent chats and prompts within a single tap.</a:t>
            </a:r>
          </a:p>
          <a:p>
            <a:endParaRPr lang="en-US" sz="1600" dirty="0"/>
          </a:p>
          <a:p>
            <a:r>
              <a:rPr lang="en-US" sz="1600" b="1" dirty="0"/>
              <a:t>Liquid-glass styling:</a:t>
            </a:r>
            <a:r>
              <a:rPr lang="en-US" sz="1600" dirty="0"/>
              <a:t> A refreshed visual language across iOS and Android to align with Microsoft's broader design system and improve readability on the move.</a:t>
            </a:r>
          </a:p>
          <a:p>
            <a:endParaRPr lang="en-US" sz="1600" dirty="0"/>
          </a:p>
          <a:p>
            <a:r>
              <a:rPr lang="en-US" sz="1600" b="1" dirty="0"/>
              <a:t>Faster everyday tasks:</a:t>
            </a:r>
            <a:r>
              <a:rPr lang="en-US" sz="1600" dirty="0"/>
              <a:t> Quicker entry points for prompts, file pickers and agent shortcuts cut the time to start a useful conversation on mobile.</a:t>
            </a:r>
          </a:p>
        </p:txBody>
      </p:sp>
      <p:sp>
        <p:nvSpPr>
          <p:cNvPr id="19" name="TextBox 18">
            <a:extLst>
              <a:ext uri="{FF2B5EF4-FFF2-40B4-BE49-F238E27FC236}">
                <a16:creationId xmlns:a16="http://schemas.microsoft.com/office/drawing/2014/main" id="{8BA25E75-5F37-7426-E64E-782AFC0AD388}"/>
              </a:ext>
            </a:extLst>
          </p:cNvPr>
          <p:cNvSpPr txBox="1"/>
          <p:nvPr/>
        </p:nvSpPr>
        <p:spPr>
          <a:xfrm>
            <a:off x="6209377" y="1217155"/>
            <a:ext cx="5310218"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Microsoft 365 Copilot mobile app refresh</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A series of three mobile device screenshots showing the Microsoft 365 Copilot mobile app homepage, navigation, and a voice interaction.">
            <a:extLst>
              <a:ext uri="{FF2B5EF4-FFF2-40B4-BE49-F238E27FC236}">
                <a16:creationId xmlns:a16="http://schemas.microsoft.com/office/drawing/2014/main" id="{D2BD288A-6804-B360-017D-4E8073873AB1}"/>
              </a:ext>
            </a:extLst>
          </p:cNvPr>
          <p:cNvPicPr>
            <a:picLocks noChangeAspect="1"/>
          </p:cNvPicPr>
          <p:nvPr/>
        </p:nvPicPr>
        <p:blipFill>
          <a:blip r:embed="rId3"/>
          <a:stretch>
            <a:fillRect/>
          </a:stretch>
        </p:blipFill>
        <p:spPr>
          <a:xfrm>
            <a:off x="6395751" y="1957249"/>
            <a:ext cx="4937469" cy="3311416"/>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0B1FB5C2-AEE3-1DCB-00D6-8248DE46A687}"/>
              </a:ext>
            </a:extLst>
          </p:cNvPr>
          <p:cNvSpPr txBox="1"/>
          <p:nvPr/>
        </p:nvSpPr>
        <p:spPr>
          <a:xfrm>
            <a:off x="6047114" y="5486956"/>
            <a:ext cx="5652977" cy="307777"/>
          </a:xfrm>
          <a:prstGeom prst="rect">
            <a:avLst/>
          </a:prstGeom>
          <a:noFill/>
        </p:spPr>
        <p:txBody>
          <a:bodyPr wrap="square">
            <a:spAutoFit/>
          </a:bodyPr>
          <a:lstStyle/>
          <a:p>
            <a:pPr algn="ctr"/>
            <a:r>
              <a:rPr lang="en-US" sz="1400" dirty="0"/>
              <a:t>This feature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is rolling out in May</a:t>
            </a:r>
            <a:r>
              <a:rPr lang="en-US" sz="1400" dirty="0">
                <a:solidFill>
                  <a:schemeClr val="accent1">
                    <a:lumMod val="75000"/>
                  </a:schemeClr>
                </a:solidFill>
              </a:rPr>
              <a:t>.</a:t>
            </a:r>
            <a:endParaRPr lang="en-US" sz="1000" dirty="0">
              <a:solidFill>
                <a:schemeClr val="accent1">
                  <a:lumMod val="75000"/>
                </a:schemeClr>
              </a:solidFill>
            </a:endParaRPr>
          </a:p>
        </p:txBody>
      </p:sp>
      <p:sp>
        <p:nvSpPr>
          <p:cNvPr id="8" name="TextBox 7">
            <a:extLst>
              <a:ext uri="{FF2B5EF4-FFF2-40B4-BE49-F238E27FC236}">
                <a16:creationId xmlns:a16="http://schemas.microsoft.com/office/drawing/2014/main" id="{AD117148-F3AF-5B6E-1BE9-BBFCF777E925}"/>
              </a:ext>
            </a:extLst>
          </p:cNvPr>
          <p:cNvSpPr txBox="1"/>
          <p:nvPr/>
        </p:nvSpPr>
        <p:spPr>
          <a:xfrm>
            <a:off x="9865895" y="6189816"/>
            <a:ext cx="2233956" cy="395622"/>
          </a:xfrm>
          <a:prstGeom prst="rect">
            <a:avLst/>
          </a:prstGeom>
          <a:noFill/>
        </p:spPr>
        <p:txBody>
          <a:bodyPr wrap="square" numCol="2">
            <a:noAutofit/>
          </a:bodyPr>
          <a:lstStyle/>
          <a:p>
            <a:pPr algn="l">
              <a:buNone/>
            </a:pPr>
            <a:r>
              <a:rPr lang="en-US" sz="1050" b="0" i="0" dirty="0">
                <a:effectLst/>
                <a:latin typeface="Segoe UI" panose="020B0502040204020203" pitchFamily="34" charset="0"/>
              </a:rPr>
              <a:t>Roadmap ID</a:t>
            </a:r>
          </a:p>
          <a:p>
            <a:pPr algn="l">
              <a:spcAft>
                <a:spcPts val="1800"/>
              </a:spcAft>
              <a:buNone/>
            </a:pPr>
            <a:r>
              <a:rPr lang="en-US" sz="1050" b="0" i="0" dirty="0">
                <a:solidFill>
                  <a:srgbClr val="323130"/>
                </a:solidFill>
                <a:effectLst/>
                <a:latin typeface="Segoe UI" panose="020B0502040204020203" pitchFamily="34" charset="0"/>
              </a:rPr>
              <a:t>559310</a:t>
            </a:r>
          </a:p>
          <a:p>
            <a:pPr algn="l">
              <a:spcAft>
                <a:spcPts val="1800"/>
              </a:spcAft>
              <a:buNone/>
            </a:pPr>
            <a:r>
              <a:rPr lang="en-US" sz="1050" dirty="0">
                <a:solidFill>
                  <a:srgbClr val="323130"/>
                </a:solidFill>
                <a:latin typeface="Segoe UI" panose="020B0502040204020203" pitchFamily="34" charset="0"/>
              </a:rPr>
              <a:t>Message ID </a:t>
            </a:r>
            <a:br>
              <a:rPr lang="en-US" sz="1050" dirty="0">
                <a:solidFill>
                  <a:srgbClr val="323130"/>
                </a:solidFill>
                <a:latin typeface="Segoe UI" panose="020B0502040204020203" pitchFamily="34" charset="0"/>
              </a:rPr>
            </a:br>
            <a:r>
              <a:rPr lang="en-US" sz="1050" dirty="0">
                <a:solidFill>
                  <a:srgbClr val="323130"/>
                </a:solidFill>
                <a:latin typeface="Segoe UI" panose="020B0502040204020203" pitchFamily="34" charset="0"/>
              </a:rPr>
              <a:t>MC1266021</a:t>
            </a:r>
          </a:p>
        </p:txBody>
      </p:sp>
    </p:spTree>
    <p:extLst>
      <p:ext uri="{BB962C8B-B14F-4D97-AF65-F5344CB8AC3E}">
        <p14:creationId xmlns:p14="http://schemas.microsoft.com/office/powerpoint/2010/main" val="4115520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54167E-6 2.96296E-6 L 3.54167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B74AB-8855-DB19-79DA-4F70FB6E5A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E06102-B8EA-7516-F227-D8FA39C7ADFE}"/>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Work IQ in Copilot Pages</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17770F07-D518-A64F-382B-FCBB6AD55A74}"/>
              </a:ext>
              <a:ext uri="{C183D7F6-B498-43B3-948B-1728B52AA6E4}">
                <adec:decorative xmlns:adec="http://schemas.microsoft.com/office/drawing/2017/decorative" val="1"/>
              </a:ext>
            </a:extLst>
          </p:cNvPr>
          <p:cNvSpPr txBox="1"/>
          <p:nvPr/>
        </p:nvSpPr>
        <p:spPr>
          <a:xfrm>
            <a:off x="5101389" y="1389740"/>
            <a:ext cx="6789076" cy="469157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8566FD9-CFBA-24BF-67E3-F02797B26B4E}"/>
              </a:ext>
            </a:extLst>
          </p:cNvPr>
          <p:cNvSpPr txBox="1">
            <a:spLocks/>
          </p:cNvSpPr>
          <p:nvPr/>
        </p:nvSpPr>
        <p:spPr>
          <a:xfrm>
            <a:off x="440563" y="1036859"/>
            <a:ext cx="442372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Copilot Pages now uses Work IQ — Copilot's understanding of a user's work graph — to ground page content in the user's recent emails, files, meetings and chats.</a:t>
            </a:r>
          </a:p>
          <a:p>
            <a:pPr marL="0" indent="0">
              <a:buNone/>
            </a:pPr>
            <a:endParaRPr lang="en-US" sz="1600" dirty="0"/>
          </a:p>
          <a:p>
            <a:r>
              <a:rPr lang="en-US" sz="1600" b="1" dirty="0"/>
              <a:t>Personalized pages:</a:t>
            </a:r>
            <a:r>
              <a:rPr lang="en-US" sz="1600" dirty="0"/>
              <a:t> Drafts in Copilot Pages reference the user's recent activity, producing more relevant first drafts with less prompting.</a:t>
            </a:r>
          </a:p>
          <a:p>
            <a:endParaRPr lang="en-US" sz="1600" dirty="0"/>
          </a:p>
          <a:p>
            <a:r>
              <a:rPr lang="en-US" sz="1600" b="1" dirty="0"/>
              <a:t>Cross-app context:</a:t>
            </a:r>
            <a:r>
              <a:rPr lang="en-US" sz="1600" dirty="0"/>
              <a:t> Pulls signals from Outlook, Teams, Word and SharePoint so a single page can stitch together meeting notes, file content and email follow-ups.</a:t>
            </a:r>
          </a:p>
          <a:p>
            <a:endParaRPr lang="en-US" sz="1600" dirty="0"/>
          </a:p>
          <a:p>
            <a:r>
              <a:rPr lang="en-US" sz="1600" b="1" dirty="0"/>
              <a:t>Stays inside the trust boundary:</a:t>
            </a:r>
            <a:r>
              <a:rPr lang="en-US" sz="1600" dirty="0"/>
              <a:t> All grounding respects existing permissions and sensitivity labels — users only see what they already have access to.</a:t>
            </a:r>
          </a:p>
        </p:txBody>
      </p:sp>
      <p:sp>
        <p:nvSpPr>
          <p:cNvPr id="19" name="TextBox 18">
            <a:extLst>
              <a:ext uri="{FF2B5EF4-FFF2-40B4-BE49-F238E27FC236}">
                <a16:creationId xmlns:a16="http://schemas.microsoft.com/office/drawing/2014/main" id="{D0C82261-01C1-15D0-7E3B-4132A7B49B4F}"/>
              </a:ext>
            </a:extLst>
          </p:cNvPr>
          <p:cNvSpPr txBox="1"/>
          <p:nvPr/>
        </p:nvSpPr>
        <p:spPr>
          <a:xfrm>
            <a:off x="5953987" y="1195840"/>
            <a:ext cx="5310218"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Work IQ in Copilot Pages</a:t>
            </a:r>
            <a:endParaRPr kumimoji="0" lang="en-US" sz="1600" b="1" i="1"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An interactive visual created by Copilot about compensation benchmarks by role.">
            <a:extLst>
              <a:ext uri="{FF2B5EF4-FFF2-40B4-BE49-F238E27FC236}">
                <a16:creationId xmlns:a16="http://schemas.microsoft.com/office/drawing/2014/main" id="{6E35A259-F9D2-4479-82B3-F28A4A173184}"/>
              </a:ext>
            </a:extLst>
          </p:cNvPr>
          <p:cNvPicPr>
            <a:picLocks noChangeAspect="1"/>
          </p:cNvPicPr>
          <p:nvPr/>
        </p:nvPicPr>
        <p:blipFill>
          <a:blip r:embed="rId3"/>
          <a:stretch>
            <a:fillRect/>
          </a:stretch>
        </p:blipFill>
        <p:spPr>
          <a:xfrm>
            <a:off x="5357839" y="2054753"/>
            <a:ext cx="6276176" cy="3354833"/>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00655F66-F859-4D6E-D85D-BE28A0081AD1}"/>
              </a:ext>
            </a:extLst>
          </p:cNvPr>
          <p:cNvSpPr txBox="1"/>
          <p:nvPr/>
        </p:nvSpPr>
        <p:spPr>
          <a:xfrm>
            <a:off x="5782608" y="5591560"/>
            <a:ext cx="5652977" cy="307777"/>
          </a:xfrm>
          <a:prstGeom prst="rect">
            <a:avLst/>
          </a:prstGeom>
          <a:noFill/>
        </p:spPr>
        <p:txBody>
          <a:bodyPr wrap="square">
            <a:spAutoFit/>
          </a:bodyPr>
          <a:lstStyle/>
          <a:p>
            <a:pPr algn="ctr"/>
            <a:r>
              <a:rPr lang="en-US" sz="1400" dirty="0"/>
              <a:t>This feature</a:t>
            </a:r>
            <a:r>
              <a:rPr lang="en-US" sz="1400" dirty="0">
                <a:solidFill>
                  <a:schemeClr val="accent1">
                    <a:lumMod val="75000"/>
                  </a:schemeClr>
                </a:solidFill>
              </a:rPr>
              <a:t> </a:t>
            </a:r>
            <a:r>
              <a:rPr lang="en-US" sz="1400" dirty="0">
                <a:solidFill>
                  <a:schemeClr val="accent1">
                    <a:lumMod val="75000"/>
                  </a:schemeClr>
                </a:solidFill>
                <a:hlinkClick r:id="rId4">
                  <a:extLst>
                    <a:ext uri="{A12FA001-AC4F-418D-AE19-62706E023703}">
                      <ahyp:hlinkClr xmlns:ahyp="http://schemas.microsoft.com/office/drawing/2018/hyperlinkcolor" val="tx"/>
                    </a:ext>
                  </a:extLst>
                </a:hlinkClick>
              </a:rPr>
              <a:t>rolled out in April</a:t>
            </a:r>
            <a:r>
              <a:rPr lang="en-US" sz="1400" dirty="0">
                <a:solidFill>
                  <a:schemeClr val="accent1">
                    <a:lumMod val="75000"/>
                  </a:schemeClr>
                </a:solidFill>
              </a:rPr>
              <a:t>.</a:t>
            </a:r>
            <a:endParaRPr lang="en-US" sz="800" dirty="0">
              <a:solidFill>
                <a:schemeClr val="accent1">
                  <a:lumMod val="75000"/>
                </a:schemeClr>
              </a:solidFill>
            </a:endParaRPr>
          </a:p>
        </p:txBody>
      </p:sp>
      <p:sp>
        <p:nvSpPr>
          <p:cNvPr id="3" name="TextBox 2">
            <a:extLst>
              <a:ext uri="{FF2B5EF4-FFF2-40B4-BE49-F238E27FC236}">
                <a16:creationId xmlns:a16="http://schemas.microsoft.com/office/drawing/2014/main" id="{F33BE4C9-06C0-250C-B915-BED977F5F521}"/>
              </a:ext>
            </a:extLst>
          </p:cNvPr>
          <p:cNvSpPr txBox="1"/>
          <p:nvPr/>
        </p:nvSpPr>
        <p:spPr>
          <a:xfrm>
            <a:off x="11153553" y="6189816"/>
            <a:ext cx="946298" cy="415498"/>
          </a:xfrm>
          <a:prstGeom prst="rect">
            <a:avLst/>
          </a:prstGeom>
          <a:noFill/>
        </p:spPr>
        <p:txBody>
          <a:bodyPr wrap="square">
            <a:spAutoFit/>
          </a:bodyPr>
          <a:lstStyle/>
          <a:p>
            <a:pPr algn="l">
              <a:buNone/>
            </a:pPr>
            <a:r>
              <a:rPr lang="en-US" sz="1050" b="0" i="0" dirty="0">
                <a:effectLst/>
                <a:latin typeface="Segoe UI" panose="020B0502040204020203" pitchFamily="34" charset="0"/>
              </a:rPr>
              <a:t>Roadmap ID</a:t>
            </a:r>
          </a:p>
          <a:p>
            <a:pPr algn="l">
              <a:spcAft>
                <a:spcPts val="1800"/>
              </a:spcAft>
              <a:buNone/>
            </a:pPr>
            <a:r>
              <a:rPr lang="en-US" sz="1050" b="0" i="0" dirty="0">
                <a:solidFill>
                  <a:srgbClr val="323130"/>
                </a:solidFill>
                <a:effectLst/>
                <a:latin typeface="Segoe UI" panose="020B0502040204020203" pitchFamily="34" charset="0"/>
              </a:rPr>
              <a:t>546246</a:t>
            </a:r>
          </a:p>
        </p:txBody>
      </p:sp>
    </p:spTree>
    <p:extLst>
      <p:ext uri="{BB962C8B-B14F-4D97-AF65-F5344CB8AC3E}">
        <p14:creationId xmlns:p14="http://schemas.microsoft.com/office/powerpoint/2010/main" val="1665033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54167E-6 2.96296E-6 L 3.54167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668AA-442C-9DEE-ABC8-A80C9E3C8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5E9342-B9E2-7085-9565-B795E87CF6B1}"/>
              </a:ext>
            </a:extLst>
          </p:cNvPr>
          <p:cNvSpPr>
            <a:spLocks noGrp="1"/>
          </p:cNvSpPr>
          <p:nvPr>
            <p:ph type="title"/>
          </p:nvPr>
        </p:nvSpPr>
        <p:spPr>
          <a:xfrm>
            <a:off x="494562" y="477062"/>
            <a:ext cx="10658991"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Copilot Notebooks - </a:t>
            </a:r>
            <a:r>
              <a:rPr lang="en-GB" b="1" i="1" dirty="0">
                <a:gradFill>
                  <a:gsLst>
                    <a:gs pos="971">
                      <a:srgbClr val="2897CE"/>
                    </a:gs>
                    <a:gs pos="100000">
                      <a:srgbClr val="8678D6"/>
                    </a:gs>
                  </a:gsLst>
                  <a:lin ang="2700000" scaled="0"/>
                </a:gradFill>
                <a:latin typeface="Segoe UI Semibold"/>
                <a:cs typeface="Segoe UI Semibold"/>
              </a:rPr>
              <a:t>SharePoint and OneNote as references</a:t>
            </a:r>
            <a:endParaRPr lang="en-US" b="1" i="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DE941B9C-C6D6-7AA1-049D-AB1D7A8F5FC5}"/>
              </a:ext>
              <a:ext uri="{C183D7F6-B498-43B3-948B-1728B52AA6E4}">
                <adec:decorative xmlns:adec="http://schemas.microsoft.com/office/drawing/2017/decorative" val="1"/>
              </a:ext>
            </a:extLst>
          </p:cNvPr>
          <p:cNvSpPr txBox="1"/>
          <p:nvPr/>
        </p:nvSpPr>
        <p:spPr>
          <a:xfrm>
            <a:off x="5804256" y="1389742"/>
            <a:ext cx="6086210" cy="458485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ACEF9CAD-78D4-1267-DD21-244EB4469FA3}"/>
              </a:ext>
            </a:extLst>
          </p:cNvPr>
          <p:cNvSpPr txBox="1">
            <a:spLocks/>
          </p:cNvSpPr>
          <p:nvPr/>
        </p:nvSpPr>
        <p:spPr>
          <a:xfrm>
            <a:off x="420267" y="1103539"/>
            <a:ext cx="514060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t>Copilot Notebooks now accepts SharePoint sites and OneNote notebooks as grounding references, letting users build a notebook on top of an entire knowledge base.</a:t>
            </a:r>
          </a:p>
          <a:p>
            <a:pPr marL="0" indent="0">
              <a:buNone/>
            </a:pPr>
            <a:endParaRPr lang="en-US" sz="1600" dirty="0"/>
          </a:p>
          <a:p>
            <a:r>
              <a:rPr lang="en-US" sz="1600" b="1" dirty="0"/>
              <a:t>SharePoint as a reference:</a:t>
            </a:r>
            <a:r>
              <a:rPr lang="en-US" sz="1600" dirty="0"/>
              <a:t> Point a notebook at a SharePoint site and Copilot will use every accessible page, document and list as grounding for chat and Pages.</a:t>
            </a:r>
          </a:p>
          <a:p>
            <a:endParaRPr lang="en-US" sz="1600" dirty="0"/>
          </a:p>
          <a:p>
            <a:r>
              <a:rPr lang="en-US" sz="1600" b="1" dirty="0"/>
              <a:t>OneNote as a reference:</a:t>
            </a:r>
            <a:r>
              <a:rPr lang="en-US" sz="1600" dirty="0"/>
              <a:t> Add a OneNote notebook so existing handwritten or typed notes become first-class context for Copilot's answers.</a:t>
            </a:r>
          </a:p>
          <a:p>
            <a:endParaRPr lang="en-US" sz="1600" dirty="0"/>
          </a:p>
          <a:p>
            <a:r>
              <a:rPr lang="en-US" sz="1600" b="1" dirty="0"/>
              <a:t>Frontier:</a:t>
            </a:r>
            <a:r>
              <a:rPr lang="en-US" sz="1600" dirty="0"/>
              <a:t> Available to enterprise customers in the Microsoft 365 Copilot Frontier program; capabilities will continue to evolve through the preview.</a:t>
            </a:r>
          </a:p>
        </p:txBody>
      </p:sp>
      <p:sp>
        <p:nvSpPr>
          <p:cNvPr id="19" name="TextBox 18">
            <a:extLst>
              <a:ext uri="{FF2B5EF4-FFF2-40B4-BE49-F238E27FC236}">
                <a16:creationId xmlns:a16="http://schemas.microsoft.com/office/drawing/2014/main" id="{34C2D3BD-F37C-8F87-12C4-65C1357B0A24}"/>
              </a:ext>
            </a:extLst>
          </p:cNvPr>
          <p:cNvSpPr txBox="1"/>
          <p:nvPr/>
        </p:nvSpPr>
        <p:spPr>
          <a:xfrm>
            <a:off x="6387745" y="1184369"/>
            <a:ext cx="5140599" cy="40205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Copilot Notebooks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 name="TextBox 7">
            <a:extLst>
              <a:ext uri="{FF2B5EF4-FFF2-40B4-BE49-F238E27FC236}">
                <a16:creationId xmlns:a16="http://schemas.microsoft.com/office/drawing/2014/main" id="{F741D4B8-4569-15C3-B84C-DD8A76CB475F}"/>
              </a:ext>
            </a:extLst>
          </p:cNvPr>
          <p:cNvSpPr txBox="1"/>
          <p:nvPr/>
        </p:nvSpPr>
        <p:spPr>
          <a:xfrm>
            <a:off x="6163635" y="5540137"/>
            <a:ext cx="5864842" cy="307777"/>
          </a:xfrm>
          <a:prstGeom prst="rect">
            <a:avLst/>
          </a:prstGeom>
          <a:noFill/>
        </p:spPr>
        <p:txBody>
          <a:bodyPr wrap="square">
            <a:spAutoFit/>
          </a:bodyPr>
          <a:lstStyle/>
          <a:p>
            <a:pPr algn="ctr"/>
            <a:r>
              <a:rPr lang="en-US" sz="1400" dirty="0"/>
              <a:t>These features are </a:t>
            </a:r>
            <a:r>
              <a:rPr lang="en-US" sz="1400" dirty="0">
                <a:solidFill>
                  <a:schemeClr val="accent1">
                    <a:lumMod val="75000"/>
                  </a:schemeClr>
                </a:solidFill>
                <a:hlinkClick r:id="rId3">
                  <a:extLst>
                    <a:ext uri="{A12FA001-AC4F-418D-AE19-62706E023703}">
                      <ahyp:hlinkClr xmlns:ahyp="http://schemas.microsoft.com/office/drawing/2018/hyperlinkcolor" val="tx"/>
                    </a:ext>
                  </a:extLst>
                </a:hlinkClick>
              </a:rPr>
              <a:t>rolling out in April and May</a:t>
            </a:r>
            <a:r>
              <a:rPr lang="en-US" sz="1400" dirty="0">
                <a:solidFill>
                  <a:schemeClr val="accent1">
                    <a:lumMod val="75000"/>
                  </a:schemeClr>
                </a:solidFill>
              </a:rPr>
              <a:t>.</a:t>
            </a:r>
            <a:endParaRPr lang="en-US" sz="600" i="1" noProof="0" dirty="0">
              <a:solidFill>
                <a:schemeClr val="accent1">
                  <a:lumMod val="75000"/>
                </a:schemeClr>
              </a:solidFill>
            </a:endParaRPr>
          </a:p>
        </p:txBody>
      </p:sp>
      <p:sp>
        <p:nvSpPr>
          <p:cNvPr id="5" name="TextBox 4">
            <a:extLst>
              <a:ext uri="{FF2B5EF4-FFF2-40B4-BE49-F238E27FC236}">
                <a16:creationId xmlns:a16="http://schemas.microsoft.com/office/drawing/2014/main" id="{51C07E3B-1023-3C7A-B8F3-3881687B0EC5}"/>
              </a:ext>
            </a:extLst>
          </p:cNvPr>
          <p:cNvSpPr txBox="1"/>
          <p:nvPr/>
        </p:nvSpPr>
        <p:spPr>
          <a:xfrm>
            <a:off x="10251129" y="6239665"/>
            <a:ext cx="2195563" cy="497555"/>
          </a:xfrm>
          <a:prstGeom prst="rect">
            <a:avLst/>
          </a:prstGeom>
          <a:noFill/>
        </p:spPr>
        <p:txBody>
          <a:bodyPr wrap="square" numCol="2">
            <a:noAutofit/>
          </a:bodyPr>
          <a:lstStyle/>
          <a:p>
            <a:pPr algn="l">
              <a:buNone/>
            </a:pPr>
            <a:r>
              <a:rPr lang="en-US" sz="1050" b="0" i="0" dirty="0">
                <a:effectLst/>
                <a:latin typeface="Segoe UI" panose="020B0502040204020203" pitchFamily="34" charset="0"/>
              </a:rPr>
              <a:t>Roadmap ID</a:t>
            </a:r>
          </a:p>
          <a:p>
            <a:pPr algn="l">
              <a:spcAft>
                <a:spcPts val="1800"/>
              </a:spcAft>
              <a:buNone/>
            </a:pPr>
            <a:r>
              <a:rPr lang="en-US" sz="1050" b="0" i="0" dirty="0">
                <a:solidFill>
                  <a:srgbClr val="323130"/>
                </a:solidFill>
                <a:effectLst/>
                <a:latin typeface="Segoe UI" panose="020B0502040204020203" pitchFamily="34" charset="0"/>
              </a:rPr>
              <a:t>516042</a:t>
            </a:r>
          </a:p>
          <a:p>
            <a:pPr algn="l">
              <a:spcAft>
                <a:spcPts val="1800"/>
              </a:spcAft>
              <a:buNone/>
            </a:pPr>
            <a:r>
              <a:rPr lang="en-US" sz="1050" b="0" i="0" dirty="0">
                <a:solidFill>
                  <a:srgbClr val="323130"/>
                </a:solidFill>
                <a:effectLst/>
                <a:latin typeface="Segoe UI" panose="020B0502040204020203" pitchFamily="34" charset="0"/>
              </a:rPr>
              <a:t>Message ID </a:t>
            </a:r>
            <a:br>
              <a:rPr lang="en-US" sz="1050" b="0" i="0" dirty="0">
                <a:solidFill>
                  <a:srgbClr val="323130"/>
                </a:solidFill>
                <a:effectLst/>
                <a:latin typeface="Segoe UI" panose="020B0502040204020203" pitchFamily="34" charset="0"/>
              </a:rPr>
            </a:br>
            <a:r>
              <a:rPr lang="en-US" sz="1050" b="0" i="0" dirty="0">
                <a:solidFill>
                  <a:srgbClr val="323130"/>
                </a:solidFill>
                <a:effectLst/>
                <a:latin typeface="Segoe UI" panose="020B0502040204020203" pitchFamily="34" charset="0"/>
              </a:rPr>
              <a:t>MC1254552</a:t>
            </a:r>
          </a:p>
        </p:txBody>
      </p:sp>
      <p:pic>
        <p:nvPicPr>
          <p:cNvPr id="6" name="Picture 5">
            <a:extLst>
              <a:ext uri="{FF2B5EF4-FFF2-40B4-BE49-F238E27FC236}">
                <a16:creationId xmlns:a16="http://schemas.microsoft.com/office/drawing/2014/main" id="{566C9266-6ED1-C144-DE11-55AC90D173F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90190" y="1800268"/>
            <a:ext cx="5714341" cy="3763800"/>
          </a:xfrm>
          <a:prstGeom prst="rect">
            <a:avLst/>
          </a:prstGeom>
        </p:spPr>
      </p:pic>
    </p:spTree>
    <p:extLst>
      <p:ext uri="{BB962C8B-B14F-4D97-AF65-F5344CB8AC3E}">
        <p14:creationId xmlns:p14="http://schemas.microsoft.com/office/powerpoint/2010/main" val="1926986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4.44444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theme/theme1.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3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4.xml><?xml version="1.0" encoding="utf-8"?>
<a:theme xmlns:a="http://schemas.openxmlformats.org/drawingml/2006/main" name="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_v04.potx" id="{B5F62A66-05CE-4446-94FC-3762AE71D75B}" vid="{37E6A9CF-A013-467B-BD2C-FDFF29AB7313}"/>
    </a:ext>
  </a:extLst>
</a:theme>
</file>

<file path=ppt/theme/theme5.xml><?xml version="1.0" encoding="utf-8"?>
<a:theme xmlns:a="http://schemas.openxmlformats.org/drawingml/2006/main" name="4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webextension1.xml><?xml version="1.0" encoding="utf-8"?>
<we:webextension xmlns:we="http://schemas.microsoft.com/office/webextensions/webextension/2010/11" id="{9FECEC96-5979-4EDF-AC81-835C3DEFEA53}">
  <we:reference id="wa104381526" version="1.0.0.2" store="en-US" storeType="OMEX"/>
  <we:alternateReferences>
    <we:reference id="WA104381526" version="1.0.0.2" store="WA104381526" storeType="OMEX"/>
  </we:alternateReferences>
  <we:properties>
    <we:property name="FormID" value="&quot;v4j5cvGGr0GRqy180BHbR_NTQNdOCXRIugBi8qtpOzpUOE9HWVZFR0ZMNDYzTlpaQTBQM0JRUk43MS4u&quot;"/>
    <we:property name="FormMode" value="&quot;Runtime&quot;"/>
  </we:properties>
  <we:bindings/>
  <we:snapshot xmlns:r="http://schemas.openxmlformats.org/officeDocument/2006/relationships"/>
</we:webextension>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4965</TotalTime>
  <Words>14358</Words>
  <Application>Microsoft Office PowerPoint</Application>
  <PresentationFormat>Widescreen</PresentationFormat>
  <Paragraphs>1113</Paragraphs>
  <Slides>68</Slides>
  <Notes>65</Notes>
  <HiddenSlides>11</HiddenSlides>
  <MMClips>5</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68</vt:i4>
      </vt:variant>
    </vt:vector>
  </HeadingPairs>
  <TitlesOfParts>
    <vt:vector size="83" baseType="lpstr">
      <vt:lpstr>-apple-system</vt:lpstr>
      <vt:lpstr>Aptos</vt:lpstr>
      <vt:lpstr>Arial</vt:lpstr>
      <vt:lpstr>Calibri</vt:lpstr>
      <vt:lpstr>Segoe Sans Display Semibold</vt:lpstr>
      <vt:lpstr>Segoe UI</vt:lpstr>
      <vt:lpstr>Segoe UI Semibold</vt:lpstr>
      <vt:lpstr>Segoe UI Variable Display Semibold</vt:lpstr>
      <vt:lpstr>Segoe UI Variable Display Semibold</vt:lpstr>
      <vt:lpstr>Wingdings</vt:lpstr>
      <vt:lpstr>LIGHT GRAY TEMPLATE</vt:lpstr>
      <vt:lpstr>1_LIGHT GRAY TEMPLATE</vt:lpstr>
      <vt:lpstr>3_Microsoft 365 Template</vt:lpstr>
      <vt:lpstr>White template</vt:lpstr>
      <vt:lpstr>4_Microsoft 365 Template</vt:lpstr>
      <vt:lpstr>What’s new in  Microsoft 365 Copilot</vt:lpstr>
      <vt:lpstr>What's new in Microsoft 365 Copilot</vt:lpstr>
      <vt:lpstr>What’s new in Microsoft 365 Copilot  April 2026</vt:lpstr>
      <vt:lpstr>User capabilities</vt:lpstr>
      <vt:lpstr>Copilot’s agentic capabilities in Word, Excel, PowerPoint: Generally Available</vt:lpstr>
      <vt:lpstr>Outlook: New agentic experiences for email and calendar</vt:lpstr>
      <vt:lpstr>Microsoft 365 Copilot mobile app refresh</vt:lpstr>
      <vt:lpstr>Work IQ in Copilot Pages</vt:lpstr>
      <vt:lpstr>Copilot Notebooks - SharePoint and OneNote as references</vt:lpstr>
      <vt:lpstr>Copilot Notebooks - edit Copilot Pages via chat</vt:lpstr>
      <vt:lpstr>Copilot Notebooks - external web links as references</vt:lpstr>
      <vt:lpstr>Copilot Notebooks - Generate PowerPoint presentations</vt:lpstr>
      <vt:lpstr>Copilot Notebooks - generate Word documents</vt:lpstr>
      <vt:lpstr>Copilot Notebooks - mind maps</vt:lpstr>
      <vt:lpstr> Copilot Notebooks — multimodal capture on iOS</vt:lpstr>
      <vt:lpstr>Plan mode in Excel</vt:lpstr>
      <vt:lpstr>Python in Excel with Copilot</vt:lpstr>
      <vt:lpstr> Image model choice in PowerPoint</vt:lpstr>
      <vt:lpstr>AI Image 2 Efficient model in PowerPoint</vt:lpstr>
      <vt:lpstr>Public webpage grounding in PowerPoint</vt:lpstr>
      <vt:lpstr>Claude model in Word</vt:lpstr>
      <vt:lpstr>Copilot call delegation in Teams</vt:lpstr>
      <vt:lpstr>Consecutive interpretation in Teams</vt:lpstr>
      <vt:lpstr>Ready-to-use prompts in OneDrive and SharePoint</vt:lpstr>
      <vt:lpstr>First draft in canvas in Outlook</vt:lpstr>
      <vt:lpstr>Word: Legal Agent in Frontier</vt:lpstr>
      <vt:lpstr>Word: Legal Agent in Frontier video</vt:lpstr>
      <vt:lpstr>Copilot in OneNote now understands images, tables, and more</vt:lpstr>
      <vt:lpstr>Copilot in Word: New Capabilities for Document Workflows</vt:lpstr>
      <vt:lpstr>GPT-5.5 Thinking and ChatGPT Images 2.0 in Microsoft 365 Copilot</vt:lpstr>
      <vt:lpstr>Anthropic Claude Opus 4.7 in Microsoft 365 Copilot</vt:lpstr>
      <vt:lpstr>IT admin capabilities</vt:lpstr>
      <vt:lpstr>Copilot export by day in Copilot Dashboard</vt:lpstr>
      <vt:lpstr>Power users insights in Copilot Dashboard</vt:lpstr>
      <vt:lpstr>Prepaid capacity pack credits as a billing method</vt:lpstr>
      <vt:lpstr>Email delivery for organizational messages</vt:lpstr>
      <vt:lpstr>User segments for organizational messages</vt:lpstr>
      <vt:lpstr>Secure &amp; Govern Microsoft 365 Copilot – Foundational Deployment Guide</vt:lpstr>
      <vt:lpstr>Introducing Microsoft 365 E7</vt:lpstr>
      <vt:lpstr>Copilot agents and extensibility</vt:lpstr>
      <vt:lpstr>Submit agents to Agent Store via Agent Builder</vt:lpstr>
      <vt:lpstr>Real‑time voice agents in Microsoft Copilot Studio - Launching in Dynamics 365 Contact Center</vt:lpstr>
      <vt:lpstr>Agent 365 - Generally available on May 1</vt:lpstr>
      <vt:lpstr>Copilot Studio: Combining Agents and Workflows</vt:lpstr>
      <vt:lpstr>Copilot Studio: New and improved multi-agent orchestration, connected experiences, and faster prompt iteration</vt:lpstr>
      <vt:lpstr>Copilot Cowork</vt:lpstr>
      <vt:lpstr>Copilot Cowork - long-running, delegated work in Microsoft 365 Copilot</vt:lpstr>
      <vt:lpstr>Claude Opus 4.7 in Cowork — multi-model advantage</vt:lpstr>
      <vt:lpstr>Copilot Cowork Plugins and connectors — how Cowork reaches into the tools your business runs on</vt:lpstr>
      <vt:lpstr>Native plugins — Fabric IQ and Dynamics 365 in Cowork</vt:lpstr>
      <vt:lpstr>Cowork partner plugins — an expanding ecosystem</vt:lpstr>
      <vt:lpstr>Cowork on mobile and inside Agent 365</vt:lpstr>
      <vt:lpstr>Microsoft 365 Copilot release notes</vt:lpstr>
      <vt:lpstr>Microsoft 365 Copilot release notes – April 2026</vt:lpstr>
      <vt:lpstr>Microsoft 365 Copilot Public Roadmap  Changes this month</vt:lpstr>
      <vt:lpstr>Microsoft 365 Copilot Public Roadmap   </vt:lpstr>
      <vt:lpstr>Microsoft 365 Copilot Public Roadmap  </vt:lpstr>
      <vt:lpstr>Microsoft 365 Copilot Public Roadmap </vt:lpstr>
      <vt:lpstr>Thank you 👏</vt:lpstr>
      <vt:lpstr>Feedback Form</vt:lpstr>
      <vt:lpstr>Resources</vt:lpstr>
      <vt:lpstr>Whats new in Copilot Studio</vt:lpstr>
      <vt:lpstr>What's new in Copilot Studio  </vt:lpstr>
      <vt:lpstr>What's new in Frontier</vt:lpstr>
      <vt:lpstr>What's new in Frontier </vt:lpstr>
      <vt:lpstr>Microsoft 365 Copilot  January 2026</vt:lpstr>
      <vt:lpstr>Microsoft 365 Copilot  February 2026</vt:lpstr>
      <vt:lpstr>Microsoft 365 Copilot  March 2026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in Microsoft 365 Copilot - February 2026</dc:title>
  <dc:creator>Martin Boam</dc:creator>
  <cp:lastModifiedBy>Martin Boam</cp:lastModifiedBy>
  <cp:revision>15</cp:revision>
  <dcterms:created xsi:type="dcterms:W3CDTF">2026-01-02T16:45:23Z</dcterms:created>
  <dcterms:modified xsi:type="dcterms:W3CDTF">2026-05-07T10:28:29Z</dcterms:modified>
</cp:coreProperties>
</file>