
<file path=[Content_Types].xml><?xml version="1.0" encoding="utf-8"?>
<Types xmlns="http://schemas.openxmlformats.org/package/2006/content-types">
  <Default Extension="65,15,0&amp;wid=1000&amp;hei=429&amp;qlt=100&amp;fit=constrain" ContentType="image/jpeg"/>
  <Default Extension="65,15,0&amp;wid=999&amp;hei=429&amp;qlt=100&amp;fit=constrain" ContentType="image/jpeg"/>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vtt" ContentType="text/vtt"/>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webextensions/webextension1.xml" ContentType="application/vnd.ms-office.webextension+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85" r:id="rId1"/>
    <p:sldMasterId id="2147484630" r:id="rId2"/>
    <p:sldMasterId id="2147484759" r:id="rId3"/>
    <p:sldMasterId id="2147484947" r:id="rId4"/>
    <p:sldMasterId id="2147484960" r:id="rId5"/>
  </p:sldMasterIdLst>
  <p:notesMasterIdLst>
    <p:notesMasterId r:id="rId50"/>
  </p:notesMasterIdLst>
  <p:sldIdLst>
    <p:sldId id="2147479503" r:id="rId6"/>
    <p:sldId id="2147470605" r:id="rId7"/>
    <p:sldId id="2147483624" r:id="rId8"/>
    <p:sldId id="278" r:id="rId9"/>
    <p:sldId id="284" r:id="rId10"/>
    <p:sldId id="2147483647" r:id="rId11"/>
    <p:sldId id="260" r:id="rId12"/>
    <p:sldId id="261" r:id="rId13"/>
    <p:sldId id="262" r:id="rId14"/>
    <p:sldId id="274" r:id="rId15"/>
    <p:sldId id="275" r:id="rId16"/>
    <p:sldId id="280" r:id="rId17"/>
    <p:sldId id="281" r:id="rId18"/>
    <p:sldId id="2147483591" r:id="rId19"/>
    <p:sldId id="283" r:id="rId20"/>
    <p:sldId id="296" r:id="rId21"/>
    <p:sldId id="297" r:id="rId22"/>
    <p:sldId id="298" r:id="rId23"/>
    <p:sldId id="299" r:id="rId24"/>
    <p:sldId id="300" r:id="rId25"/>
    <p:sldId id="277" r:id="rId26"/>
    <p:sldId id="273" r:id="rId27"/>
    <p:sldId id="266" r:id="rId28"/>
    <p:sldId id="270" r:id="rId29"/>
    <p:sldId id="265" r:id="rId30"/>
    <p:sldId id="264" r:id="rId31"/>
    <p:sldId id="256" r:id="rId32"/>
    <p:sldId id="258" r:id="rId33"/>
    <p:sldId id="259" r:id="rId34"/>
    <p:sldId id="2147483394" r:id="rId35"/>
    <p:sldId id="2147483646" r:id="rId36"/>
    <p:sldId id="257" r:id="rId37"/>
    <p:sldId id="2147483347" r:id="rId38"/>
    <p:sldId id="2147483346" r:id="rId39"/>
    <p:sldId id="2147483382" r:id="rId40"/>
    <p:sldId id="2147481163" r:id="rId41"/>
    <p:sldId id="290" r:id="rId42"/>
    <p:sldId id="2147483477" r:id="rId43"/>
    <p:sldId id="2147483475" r:id="rId44"/>
    <p:sldId id="288" r:id="rId45"/>
    <p:sldId id="263" r:id="rId46"/>
    <p:sldId id="2147483384" r:id="rId47"/>
    <p:sldId id="267" r:id="rId48"/>
    <p:sldId id="286"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038B5150-A82C-42D5-AAA7-92FF5002593C}">
          <p14:sldIdLst>
            <p14:sldId id="2147479503"/>
            <p14:sldId id="2147470605"/>
          </p14:sldIdLst>
        </p14:section>
        <p14:section name="March 2026 - Summary" id="{DEB3B0AD-5BEB-4685-A985-C2D3BEF85E6D}">
          <p14:sldIdLst>
            <p14:sldId id="2147483624"/>
          </p14:sldIdLst>
        </p14:section>
        <p14:section name="User capabilities" id="{EFE84744-192F-4670-ABF3-24A2F80FE468}">
          <p14:sldIdLst>
            <p14:sldId id="278"/>
            <p14:sldId id="284"/>
            <p14:sldId id="2147483647"/>
            <p14:sldId id="260"/>
            <p14:sldId id="261"/>
            <p14:sldId id="262"/>
            <p14:sldId id="274"/>
            <p14:sldId id="275"/>
            <p14:sldId id="280"/>
            <p14:sldId id="281"/>
            <p14:sldId id="2147483591"/>
          </p14:sldIdLst>
        </p14:section>
        <p14:section name="Copilot Extensibility" id="{56C1879F-FD8C-4980-AEB4-2E9F3A40A892}">
          <p14:sldIdLst>
            <p14:sldId id="283"/>
            <p14:sldId id="296"/>
            <p14:sldId id="297"/>
            <p14:sldId id="298"/>
            <p14:sldId id="299"/>
            <p14:sldId id="300"/>
          </p14:sldIdLst>
        </p14:section>
        <p14:section name="IT admin capabilities" id="{6AD2C149-3C15-4F3E-8F90-98AECFA88E07}">
          <p14:sldIdLst>
            <p14:sldId id="277"/>
            <p14:sldId id="273"/>
            <p14:sldId id="266"/>
            <p14:sldId id="270"/>
            <p14:sldId id="265"/>
            <p14:sldId id="264"/>
            <p14:sldId id="256"/>
            <p14:sldId id="258"/>
            <p14:sldId id="259"/>
          </p14:sldIdLst>
        </p14:section>
        <p14:section name="Copilot release notes" id="{8C174E54-AF06-4BE2-8537-22016944D84B}">
          <p14:sldIdLst>
            <p14:sldId id="2147483394"/>
            <p14:sldId id="2147483646"/>
          </p14:sldIdLst>
        </p14:section>
        <p14:section name="Roadmap" id="{2154919D-A2E9-4489-9B19-A62298A5D09F}">
          <p14:sldIdLst>
            <p14:sldId id="257"/>
            <p14:sldId id="2147483347"/>
            <p14:sldId id="2147483346"/>
            <p14:sldId id="2147483382"/>
          </p14:sldIdLst>
        </p14:section>
        <p14:section name="Thank you and close" id="{4E43546A-851D-4D96-8572-0FC4E598848E}">
          <p14:sldIdLst>
            <p14:sldId id="2147481163"/>
          </p14:sldIdLst>
        </p14:section>
        <p14:section name="Feedback" id="{D4D43140-FCD7-4856-9C1F-CE673D2C8C9B}">
          <p14:sldIdLst>
            <p14:sldId id="290"/>
          </p14:sldIdLst>
        </p14:section>
        <p14:section name="Resources" id="{2BBF2545-B514-4C1F-886F-7A30ABA83DCA}">
          <p14:sldIdLst>
            <p14:sldId id="2147483477"/>
          </p14:sldIdLst>
        </p14:section>
        <p14:section name="Copilot Studio" id="{B9EFC7B2-D944-4DE5-813D-B1674339AF2D}">
          <p14:sldIdLst>
            <p14:sldId id="2147483475"/>
            <p14:sldId id="288"/>
          </p14:sldIdLst>
        </p14:section>
        <p14:section name="What's new in Frontier" id="{3EC6E115-8393-49CC-8452-BBCE9F093C0D}">
          <p14:sldIdLst>
            <p14:sldId id="263"/>
            <p14:sldId id="2147483384"/>
          </p14:sldIdLst>
        </p14:section>
        <p14:section name="January 2026" id="{4D50E38B-7210-4DBB-A6D4-98166161017E}">
          <p14:sldIdLst>
            <p14:sldId id="267"/>
          </p14:sldIdLst>
        </p14:section>
        <p14:section name="February 2026" id="{021A41DB-C1CC-46AD-9FCC-87F53F720763}">
          <p14:sldIdLst>
            <p14:sldId id="28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40084816-6205-3F42-3D7A-79D4123FA874}" name="Martin Boam" initials="MB" userId="S::maboam@microsoft.com::d74053f3-094e-4874-ba00-62f2ab693b3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96DF"/>
    <a:srgbClr val="C440CC"/>
    <a:srgbClr val="EFF0F2"/>
    <a:srgbClr val="232323"/>
    <a:srgbClr val="4FE5FF"/>
    <a:srgbClr val="00B0F0"/>
    <a:srgbClr val="5C5AD4"/>
    <a:srgbClr val="F2F2F2"/>
    <a:srgbClr val="FFB900"/>
    <a:srgbClr val="3A49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13" autoAdjust="0"/>
    <p:restoredTop sz="84485" autoAdjust="0"/>
  </p:normalViewPr>
  <p:slideViewPr>
    <p:cSldViewPr snapToGrid="0">
      <p:cViewPr varScale="1">
        <p:scale>
          <a:sx n="132" d="100"/>
          <a:sy n="132" d="100"/>
        </p:scale>
        <p:origin x="856" y="108"/>
      </p:cViewPr>
      <p:guideLst/>
    </p:cSldViewPr>
  </p:slideViewPr>
  <p:outlineViewPr>
    <p:cViewPr>
      <p:scale>
        <a:sx n="33" d="100"/>
        <a:sy n="33" d="100"/>
      </p:scale>
      <p:origin x="0" y="-787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8/10/relationships/authors" Target="authors.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 Boam" userId="d74053f3-094e-4874-ba00-62f2ab693b3a" providerId="ADAL" clId="{2EDB8314-4035-449B-90F7-44B4569FBB3C}"/>
    <pc:docChg chg="undo custSel mod addSld delSld modSld sldOrd delSection modSection">
      <pc:chgData name="Martin Boam" userId="d74053f3-094e-4874-ba00-62f2ab693b3a" providerId="ADAL" clId="{2EDB8314-4035-449B-90F7-44B4569FBB3C}" dt="2026-03-11T17:47:55.170" v="6189" actId="20577"/>
      <pc:docMkLst>
        <pc:docMk/>
      </pc:docMkLst>
      <pc:sldChg chg="addSp delSp modSp add mod ord">
        <pc:chgData name="Martin Boam" userId="d74053f3-094e-4874-ba00-62f2ab693b3a" providerId="ADAL" clId="{2EDB8314-4035-449B-90F7-44B4569FBB3C}" dt="2026-03-05T12:27:20.253" v="6156"/>
        <pc:sldMkLst>
          <pc:docMk/>
          <pc:sldMk cId="328462800" sldId="256"/>
        </pc:sldMkLst>
        <pc:spChg chg="mod">
          <ac:chgData name="Martin Boam" userId="d74053f3-094e-4874-ba00-62f2ab693b3a" providerId="ADAL" clId="{2EDB8314-4035-449B-90F7-44B4569FBB3C}" dt="2026-03-03T17:15:03.102" v="4341"/>
          <ac:spMkLst>
            <pc:docMk/>
            <pc:sldMk cId="328462800" sldId="256"/>
            <ac:spMk id="2" creationId="{5355FEA4-D70B-6372-FA44-6967510A496B}"/>
          </ac:spMkLst>
        </pc:spChg>
        <pc:spChg chg="add mod">
          <ac:chgData name="Martin Boam" userId="d74053f3-094e-4874-ba00-62f2ab693b3a" providerId="ADAL" clId="{2EDB8314-4035-449B-90F7-44B4569FBB3C}" dt="2026-03-05T11:18:01.342" v="5072" actId="20577"/>
          <ac:spMkLst>
            <pc:docMk/>
            <pc:sldMk cId="328462800" sldId="256"/>
            <ac:spMk id="4" creationId="{99205784-78C1-B6AC-304B-3DFE74EE6E4C}"/>
          </ac:spMkLst>
        </pc:spChg>
        <pc:spChg chg="mod">
          <ac:chgData name="Martin Boam" userId="d74053f3-094e-4874-ba00-62f2ab693b3a" providerId="ADAL" clId="{2EDB8314-4035-449B-90F7-44B4569FBB3C}" dt="2026-03-05T12:14:57.826" v="6084" actId="207"/>
          <ac:spMkLst>
            <pc:docMk/>
            <pc:sldMk cId="328462800" sldId="256"/>
            <ac:spMk id="5" creationId="{8BE55910-3223-7C04-4422-BD84E5706865}"/>
          </ac:spMkLst>
        </pc:spChg>
        <pc:spChg chg="mod">
          <ac:chgData name="Martin Boam" userId="d74053f3-094e-4874-ba00-62f2ab693b3a" providerId="ADAL" clId="{2EDB8314-4035-449B-90F7-44B4569FBB3C}" dt="2026-03-05T11:17:05.184" v="5046" actId="14100"/>
          <ac:spMkLst>
            <pc:docMk/>
            <pc:sldMk cId="328462800" sldId="256"/>
            <ac:spMk id="7" creationId="{9A30243D-7334-61F8-35EC-0EDFE4188EC3}"/>
          </ac:spMkLst>
        </pc:spChg>
        <pc:spChg chg="mod">
          <ac:chgData name="Martin Boam" userId="d74053f3-094e-4874-ba00-62f2ab693b3a" providerId="ADAL" clId="{2EDB8314-4035-449B-90F7-44B4569FBB3C}" dt="2026-03-05T11:17:52.165" v="5064" actId="14100"/>
          <ac:spMkLst>
            <pc:docMk/>
            <pc:sldMk cId="328462800" sldId="256"/>
            <ac:spMk id="18" creationId="{4B327D86-13D9-A28C-E3FF-8758E62635D6}"/>
          </ac:spMkLst>
        </pc:spChg>
        <pc:spChg chg="mod">
          <ac:chgData name="Martin Boam" userId="d74053f3-094e-4874-ba00-62f2ab693b3a" providerId="ADAL" clId="{2EDB8314-4035-449B-90F7-44B4569FBB3C}" dt="2026-03-05T11:17:20.649" v="5051" actId="1076"/>
          <ac:spMkLst>
            <pc:docMk/>
            <pc:sldMk cId="328462800" sldId="256"/>
            <ac:spMk id="19" creationId="{8DFD737B-1A58-9D4C-F783-8E180ED7B90D}"/>
          </ac:spMkLst>
        </pc:spChg>
        <pc:picChg chg="add mod ord">
          <ac:chgData name="Martin Boam" userId="d74053f3-094e-4874-ba00-62f2ab693b3a" providerId="ADAL" clId="{2EDB8314-4035-449B-90F7-44B4569FBB3C}" dt="2026-03-05T12:27:20.253" v="6156"/>
          <ac:picMkLst>
            <pc:docMk/>
            <pc:sldMk cId="328462800" sldId="256"/>
            <ac:picMk id="3" creationId="{CD4429C8-FE30-B252-53B9-14F1334CDDE4}"/>
          </ac:picMkLst>
        </pc:picChg>
      </pc:sldChg>
      <pc:sldChg chg="modSp mod modNotesTx">
        <pc:chgData name="Martin Boam" userId="d74053f3-094e-4874-ba00-62f2ab693b3a" providerId="ADAL" clId="{2EDB8314-4035-449B-90F7-44B4569FBB3C}" dt="2026-03-03T11:28:07.261" v="3375"/>
        <pc:sldMkLst>
          <pc:docMk/>
          <pc:sldMk cId="2484510368" sldId="257"/>
        </pc:sldMkLst>
        <pc:spChg chg="mod">
          <ac:chgData name="Martin Boam" userId="d74053f3-094e-4874-ba00-62f2ab693b3a" providerId="ADAL" clId="{2EDB8314-4035-449B-90F7-44B4569FBB3C}" dt="2026-03-03T11:28:07.261" v="3375"/>
          <ac:spMkLst>
            <pc:docMk/>
            <pc:sldMk cId="2484510368" sldId="257"/>
            <ac:spMk id="10" creationId="{BAA9EFAD-30FA-1CE1-1FF2-0440A82ED843}"/>
          </ac:spMkLst>
        </pc:spChg>
      </pc:sldChg>
      <pc:sldChg chg="addSp delSp modSp add mod ord">
        <pc:chgData name="Martin Boam" userId="d74053f3-094e-4874-ba00-62f2ab693b3a" providerId="ADAL" clId="{2EDB8314-4035-449B-90F7-44B4569FBB3C}" dt="2026-03-05T12:27:23.755" v="6157"/>
        <pc:sldMkLst>
          <pc:docMk/>
          <pc:sldMk cId="3657000305" sldId="258"/>
        </pc:sldMkLst>
        <pc:spChg chg="mod">
          <ac:chgData name="Martin Boam" userId="d74053f3-094e-4874-ba00-62f2ab693b3a" providerId="ADAL" clId="{2EDB8314-4035-449B-90F7-44B4569FBB3C}" dt="2026-03-03T17:18:54.901" v="4388" actId="403"/>
          <ac:spMkLst>
            <pc:docMk/>
            <pc:sldMk cId="3657000305" sldId="258"/>
            <ac:spMk id="2" creationId="{2329920B-F9F8-84FA-BC50-413B30ECB144}"/>
          </ac:spMkLst>
        </pc:spChg>
        <pc:spChg chg="mod">
          <ac:chgData name="Martin Boam" userId="d74053f3-094e-4874-ba00-62f2ab693b3a" providerId="ADAL" clId="{2EDB8314-4035-449B-90F7-44B4569FBB3C}" dt="2026-03-03T17:20:12.543" v="4403" actId="14100"/>
          <ac:spMkLst>
            <pc:docMk/>
            <pc:sldMk cId="3657000305" sldId="258"/>
            <ac:spMk id="5" creationId="{EADFC337-B306-C004-A248-1B9B261CE424}"/>
          </ac:spMkLst>
        </pc:spChg>
        <pc:spChg chg="mod">
          <ac:chgData name="Martin Boam" userId="d74053f3-094e-4874-ba00-62f2ab693b3a" providerId="ADAL" clId="{2EDB8314-4035-449B-90F7-44B4569FBB3C}" dt="2026-03-05T11:18:09.946" v="5075" actId="1076"/>
          <ac:spMkLst>
            <pc:docMk/>
            <pc:sldMk cId="3657000305" sldId="258"/>
            <ac:spMk id="7" creationId="{1CCBC8CE-D990-B38D-75F4-101434670D68}"/>
          </ac:spMkLst>
        </pc:spChg>
        <pc:spChg chg="mod">
          <ac:chgData name="Martin Boam" userId="d74053f3-094e-4874-ba00-62f2ab693b3a" providerId="ADAL" clId="{2EDB8314-4035-449B-90F7-44B4569FBB3C}" dt="2026-03-03T17:20:04.627" v="4401" actId="14100"/>
          <ac:spMkLst>
            <pc:docMk/>
            <pc:sldMk cId="3657000305" sldId="258"/>
            <ac:spMk id="18" creationId="{68B48D5A-2835-3F92-C59E-C69545A1E96F}"/>
          </ac:spMkLst>
        </pc:spChg>
        <pc:spChg chg="mod">
          <ac:chgData name="Martin Boam" userId="d74053f3-094e-4874-ba00-62f2ab693b3a" providerId="ADAL" clId="{2EDB8314-4035-449B-90F7-44B4569FBB3C}" dt="2026-03-03T17:20:02.361" v="4400" actId="1076"/>
          <ac:spMkLst>
            <pc:docMk/>
            <pc:sldMk cId="3657000305" sldId="258"/>
            <ac:spMk id="19" creationId="{7A453021-A018-7CD5-1995-CAFE2AFFC3D8}"/>
          </ac:spMkLst>
        </pc:spChg>
        <pc:picChg chg="add mod ord">
          <ac:chgData name="Martin Boam" userId="d74053f3-094e-4874-ba00-62f2ab693b3a" providerId="ADAL" clId="{2EDB8314-4035-449B-90F7-44B4569FBB3C}" dt="2026-03-05T12:27:23.755" v="6157"/>
          <ac:picMkLst>
            <pc:docMk/>
            <pc:sldMk cId="3657000305" sldId="258"/>
            <ac:picMk id="3" creationId="{D1679A42-D32D-C165-B988-1E437F726D68}"/>
          </ac:picMkLst>
        </pc:picChg>
      </pc:sldChg>
      <pc:sldChg chg="modSp add mod">
        <pc:chgData name="Martin Boam" userId="d74053f3-094e-4874-ba00-62f2ab693b3a" providerId="ADAL" clId="{2EDB8314-4035-449B-90F7-44B4569FBB3C}" dt="2026-03-05T12:27:55.475" v="6163"/>
        <pc:sldMkLst>
          <pc:docMk/>
          <pc:sldMk cId="479240906" sldId="259"/>
        </pc:sldMkLst>
        <pc:spChg chg="mod">
          <ac:chgData name="Martin Boam" userId="d74053f3-094e-4874-ba00-62f2ab693b3a" providerId="ADAL" clId="{2EDB8314-4035-449B-90F7-44B4569FBB3C}" dt="2026-03-05T12:15:50.599" v="6092" actId="207"/>
          <ac:spMkLst>
            <pc:docMk/>
            <pc:sldMk cId="479240906" sldId="259"/>
            <ac:spMk id="5" creationId="{2E6D8728-D5FF-8E93-E3A8-109F30024494}"/>
          </ac:spMkLst>
        </pc:spChg>
        <pc:picChg chg="ord">
          <ac:chgData name="Martin Boam" userId="d74053f3-094e-4874-ba00-62f2ab693b3a" providerId="ADAL" clId="{2EDB8314-4035-449B-90F7-44B4569FBB3C}" dt="2026-03-05T12:27:55.475" v="6163"/>
          <ac:picMkLst>
            <pc:docMk/>
            <pc:sldMk cId="479240906" sldId="259"/>
            <ac:picMk id="4" creationId="{DC2404A8-6932-B366-1F3B-F929BBB39A82}"/>
          </ac:picMkLst>
        </pc:picChg>
      </pc:sldChg>
      <pc:sldChg chg="addSp delSp modSp add mod ord modAnim">
        <pc:chgData name="Martin Boam" userId="d74053f3-094e-4874-ba00-62f2ab693b3a" providerId="ADAL" clId="{2EDB8314-4035-449B-90F7-44B4569FBB3C}" dt="2026-03-06T14:10:56.739" v="6166" actId="14100"/>
        <pc:sldMkLst>
          <pc:docMk/>
          <pc:sldMk cId="1926986121" sldId="260"/>
        </pc:sldMkLst>
        <pc:spChg chg="mod">
          <ac:chgData name="Martin Boam" userId="d74053f3-094e-4874-ba00-62f2ab693b3a" providerId="ADAL" clId="{2EDB8314-4035-449B-90F7-44B4569FBB3C}" dt="2026-03-06T14:10:56.739" v="6166" actId="14100"/>
          <ac:spMkLst>
            <pc:docMk/>
            <pc:sldMk cId="1926986121" sldId="260"/>
            <ac:spMk id="2" creationId="{335E9342-B9E2-7085-9565-B795E87CF6B1}"/>
          </ac:spMkLst>
        </pc:spChg>
        <pc:spChg chg="mod">
          <ac:chgData name="Martin Boam" userId="d74053f3-094e-4874-ba00-62f2ab693b3a" providerId="ADAL" clId="{2EDB8314-4035-449B-90F7-44B4569FBB3C}" dt="2026-03-05T10:34:58.748" v="4632" actId="14100"/>
          <ac:spMkLst>
            <pc:docMk/>
            <pc:sldMk cId="1926986121" sldId="260"/>
            <ac:spMk id="4" creationId="{ACEF9CAD-78D4-1267-DD21-244EB4469FA3}"/>
          </ac:spMkLst>
        </pc:spChg>
        <pc:spChg chg="add mod">
          <ac:chgData name="Martin Boam" userId="d74053f3-094e-4874-ba00-62f2ab693b3a" providerId="ADAL" clId="{2EDB8314-4035-449B-90F7-44B4569FBB3C}" dt="2026-03-05T10:33:25.981" v="4617" actId="20577"/>
          <ac:spMkLst>
            <pc:docMk/>
            <pc:sldMk cId="1926986121" sldId="260"/>
            <ac:spMk id="5" creationId="{51C07E3B-1023-3C7A-B8F3-3881687B0EC5}"/>
          </ac:spMkLst>
        </pc:spChg>
        <pc:spChg chg="mod ord">
          <ac:chgData name="Martin Boam" userId="d74053f3-094e-4874-ba00-62f2ab693b3a" providerId="ADAL" clId="{2EDB8314-4035-449B-90F7-44B4569FBB3C}" dt="2026-03-05T12:13:33.409" v="6068" actId="207"/>
          <ac:spMkLst>
            <pc:docMk/>
            <pc:sldMk cId="1926986121" sldId="260"/>
            <ac:spMk id="8" creationId="{F741D4B8-4569-15C3-B84C-DD8A76CB475F}"/>
          </ac:spMkLst>
        </pc:spChg>
        <pc:spChg chg="mod">
          <ac:chgData name="Martin Boam" userId="d74053f3-094e-4874-ba00-62f2ab693b3a" providerId="ADAL" clId="{2EDB8314-4035-449B-90F7-44B4569FBB3C}" dt="2026-03-03T09:42:37.640" v="2778" actId="14100"/>
          <ac:spMkLst>
            <pc:docMk/>
            <pc:sldMk cId="1926986121" sldId="260"/>
            <ac:spMk id="18" creationId="{DE941B9C-C6D6-7AA1-049D-AB1D7A8F5FC5}"/>
          </ac:spMkLst>
        </pc:spChg>
        <pc:spChg chg="mod">
          <ac:chgData name="Martin Boam" userId="d74053f3-094e-4874-ba00-62f2ab693b3a" providerId="ADAL" clId="{2EDB8314-4035-449B-90F7-44B4569FBB3C}" dt="2026-03-03T09:42:35.066" v="2777" actId="14100"/>
          <ac:spMkLst>
            <pc:docMk/>
            <pc:sldMk cId="1926986121" sldId="260"/>
            <ac:spMk id="19" creationId="{34C2D3BD-F37C-8F87-12C4-65C1357B0A24}"/>
          </ac:spMkLst>
        </pc:spChg>
        <pc:picChg chg="add mod ord">
          <ac:chgData name="Martin Boam" userId="d74053f3-094e-4874-ba00-62f2ab693b3a" providerId="ADAL" clId="{2EDB8314-4035-449B-90F7-44B4569FBB3C}" dt="2026-03-05T12:23:25.313" v="6120"/>
          <ac:picMkLst>
            <pc:docMk/>
            <pc:sldMk cId="1926986121" sldId="260"/>
            <ac:picMk id="9" creationId="{F74FDBB0-6BA4-5ED0-038E-C290E167D3C4}"/>
          </ac:picMkLst>
        </pc:picChg>
      </pc:sldChg>
      <pc:sldChg chg="addSp delSp modSp add mod ord">
        <pc:chgData name="Martin Boam" userId="d74053f3-094e-4874-ba00-62f2ab693b3a" providerId="ADAL" clId="{2EDB8314-4035-449B-90F7-44B4569FBB3C}" dt="2026-03-05T12:23:43.206" v="6122"/>
        <pc:sldMkLst>
          <pc:docMk/>
          <pc:sldMk cId="3515069148" sldId="261"/>
        </pc:sldMkLst>
        <pc:spChg chg="mod">
          <ac:chgData name="Martin Boam" userId="d74053f3-094e-4874-ba00-62f2ab693b3a" providerId="ADAL" clId="{2EDB8314-4035-449B-90F7-44B4569FBB3C}" dt="2026-03-03T09:47:19.413" v="2907" actId="20577"/>
          <ac:spMkLst>
            <pc:docMk/>
            <pc:sldMk cId="3515069148" sldId="261"/>
            <ac:spMk id="2" creationId="{71B0737D-0341-4359-8D72-439248514C42}"/>
          </ac:spMkLst>
        </pc:spChg>
        <pc:spChg chg="mod">
          <ac:chgData name="Martin Boam" userId="d74053f3-094e-4874-ba00-62f2ab693b3a" providerId="ADAL" clId="{2EDB8314-4035-449B-90F7-44B4569FBB3C}" dt="2026-03-05T10:35:30.410" v="4635" actId="404"/>
          <ac:spMkLst>
            <pc:docMk/>
            <pc:sldMk cId="3515069148" sldId="261"/>
            <ac:spMk id="4" creationId="{39AB31B5-EDFF-4B79-C62D-7E0116B80D41}"/>
          </ac:spMkLst>
        </pc:spChg>
        <pc:spChg chg="add mod">
          <ac:chgData name="Martin Boam" userId="d74053f3-094e-4874-ba00-62f2ab693b3a" providerId="ADAL" clId="{2EDB8314-4035-449B-90F7-44B4569FBB3C}" dt="2026-03-05T10:40:44.002" v="4657" actId="14100"/>
          <ac:spMkLst>
            <pc:docMk/>
            <pc:sldMk cId="3515069148" sldId="261"/>
            <ac:spMk id="6" creationId="{BAB496CC-4BD0-E3DE-F0DF-718ADA2CBCF0}"/>
          </ac:spMkLst>
        </pc:spChg>
        <pc:spChg chg="mod">
          <ac:chgData name="Martin Boam" userId="d74053f3-094e-4874-ba00-62f2ab693b3a" providerId="ADAL" clId="{2EDB8314-4035-449B-90F7-44B4569FBB3C}" dt="2026-03-05T10:40:49.551" v="4659" actId="1076"/>
          <ac:spMkLst>
            <pc:docMk/>
            <pc:sldMk cId="3515069148" sldId="261"/>
            <ac:spMk id="8" creationId="{C80017E2-B64B-79B9-CAB6-C4520988F20F}"/>
          </ac:spMkLst>
        </pc:spChg>
        <pc:spChg chg="mod">
          <ac:chgData name="Martin Boam" userId="d74053f3-094e-4874-ba00-62f2ab693b3a" providerId="ADAL" clId="{2EDB8314-4035-449B-90F7-44B4569FBB3C}" dt="2026-03-05T10:40:48.138" v="4658" actId="14100"/>
          <ac:spMkLst>
            <pc:docMk/>
            <pc:sldMk cId="3515069148" sldId="261"/>
            <ac:spMk id="18" creationId="{E7C36B38-B97B-638F-62F0-84CF43FE9603}"/>
          </ac:spMkLst>
        </pc:spChg>
        <pc:spChg chg="mod">
          <ac:chgData name="Martin Boam" userId="d74053f3-094e-4874-ba00-62f2ab693b3a" providerId="ADAL" clId="{2EDB8314-4035-449B-90F7-44B4569FBB3C}" dt="2026-03-03T09:49:53.754" v="2945" actId="1076"/>
          <ac:spMkLst>
            <pc:docMk/>
            <pc:sldMk cId="3515069148" sldId="261"/>
            <ac:spMk id="19" creationId="{89F7F3B5-C079-5686-B483-61DA1D407926}"/>
          </ac:spMkLst>
        </pc:spChg>
        <pc:picChg chg="add mod ord modCrop">
          <ac:chgData name="Martin Boam" userId="d74053f3-094e-4874-ba00-62f2ab693b3a" providerId="ADAL" clId="{2EDB8314-4035-449B-90F7-44B4569FBB3C}" dt="2026-03-05T12:23:43.206" v="6122"/>
          <ac:picMkLst>
            <pc:docMk/>
            <pc:sldMk cId="3515069148" sldId="261"/>
            <ac:picMk id="7" creationId="{92B180A8-6500-3395-5B35-2A2DA3578DC8}"/>
          </ac:picMkLst>
        </pc:picChg>
      </pc:sldChg>
      <pc:sldChg chg="addSp delSp modSp add mod ord">
        <pc:chgData name="Martin Boam" userId="d74053f3-094e-4874-ba00-62f2ab693b3a" providerId="ADAL" clId="{2EDB8314-4035-449B-90F7-44B4569FBB3C}" dt="2026-03-05T12:23:54.504" v="6124"/>
        <pc:sldMkLst>
          <pc:docMk/>
          <pc:sldMk cId="2941055681" sldId="262"/>
        </pc:sldMkLst>
        <pc:spChg chg="mod">
          <ac:chgData name="Martin Boam" userId="d74053f3-094e-4874-ba00-62f2ab693b3a" providerId="ADAL" clId="{2EDB8314-4035-449B-90F7-44B4569FBB3C}" dt="2026-03-03T09:52:04.796" v="2954"/>
          <ac:spMkLst>
            <pc:docMk/>
            <pc:sldMk cId="2941055681" sldId="262"/>
            <ac:spMk id="2" creationId="{A95D60C6-67A3-2D63-6EF5-672B620E2702}"/>
          </ac:spMkLst>
        </pc:spChg>
        <pc:spChg chg="mod">
          <ac:chgData name="Martin Boam" userId="d74053f3-094e-4874-ba00-62f2ab693b3a" providerId="ADAL" clId="{2EDB8314-4035-449B-90F7-44B4569FBB3C}" dt="2026-03-05T10:42:38.273" v="4663" actId="14100"/>
          <ac:spMkLst>
            <pc:docMk/>
            <pc:sldMk cId="2941055681" sldId="262"/>
            <ac:spMk id="4" creationId="{18E729B6-282A-8F82-F204-724EC149AAED}"/>
          </ac:spMkLst>
        </pc:spChg>
        <pc:spChg chg="add mod ord">
          <ac:chgData name="Martin Boam" userId="d74053f3-094e-4874-ba00-62f2ab693b3a" providerId="ADAL" clId="{2EDB8314-4035-449B-90F7-44B4569FBB3C}" dt="2026-03-05T12:23:51.291" v="6123"/>
          <ac:spMkLst>
            <pc:docMk/>
            <pc:sldMk cId="2941055681" sldId="262"/>
            <ac:spMk id="7" creationId="{4A31C93C-DE7D-9D82-AA07-1CCEE89110D3}"/>
          </ac:spMkLst>
        </pc:spChg>
        <pc:spChg chg="mod ord">
          <ac:chgData name="Martin Boam" userId="d74053f3-094e-4874-ba00-62f2ab693b3a" providerId="ADAL" clId="{2EDB8314-4035-449B-90F7-44B4569FBB3C}" dt="2026-03-05T12:23:54.504" v="6124"/>
          <ac:spMkLst>
            <pc:docMk/>
            <pc:sldMk cId="2941055681" sldId="262"/>
            <ac:spMk id="8" creationId="{652031E8-4175-113B-D046-28F80D2E8970}"/>
          </ac:spMkLst>
        </pc:spChg>
        <pc:spChg chg="mod">
          <ac:chgData name="Martin Boam" userId="d74053f3-094e-4874-ba00-62f2ab693b3a" providerId="ADAL" clId="{2EDB8314-4035-449B-90F7-44B4569FBB3C}" dt="2026-03-05T10:42:47.498" v="4664" actId="1076"/>
          <ac:spMkLst>
            <pc:docMk/>
            <pc:sldMk cId="2941055681" sldId="262"/>
            <ac:spMk id="18" creationId="{B2B08E47-2973-4B4F-FDD7-FCAD5F0FB20D}"/>
          </ac:spMkLst>
        </pc:spChg>
        <pc:spChg chg="mod">
          <ac:chgData name="Martin Boam" userId="d74053f3-094e-4874-ba00-62f2ab693b3a" providerId="ADAL" clId="{2EDB8314-4035-449B-90F7-44B4569FBB3C}" dt="2026-03-05T10:42:47.498" v="4664" actId="1076"/>
          <ac:spMkLst>
            <pc:docMk/>
            <pc:sldMk cId="2941055681" sldId="262"/>
            <ac:spMk id="19" creationId="{69052BE8-2F40-369F-3934-139EC9079AC1}"/>
          </ac:spMkLst>
        </pc:spChg>
        <pc:picChg chg="add mod">
          <ac:chgData name="Martin Boam" userId="d74053f3-094e-4874-ba00-62f2ab693b3a" providerId="ADAL" clId="{2EDB8314-4035-449B-90F7-44B4569FBB3C}" dt="2026-03-05T10:42:47.498" v="4664" actId="1076"/>
          <ac:picMkLst>
            <pc:docMk/>
            <pc:sldMk cId="2941055681" sldId="262"/>
            <ac:picMk id="5" creationId="{04E352A6-E33E-8C34-0F12-9D3FA749DB24}"/>
          </ac:picMkLst>
        </pc:picChg>
      </pc:sldChg>
      <pc:sldChg chg="addSp delSp modSp add mod ord modShow">
        <pc:chgData name="Martin Boam" userId="d74053f3-094e-4874-ba00-62f2ab693b3a" providerId="ADAL" clId="{2EDB8314-4035-449B-90F7-44B4569FBB3C}" dt="2026-03-05T12:14:47.150" v="6083" actId="207"/>
        <pc:sldMkLst>
          <pc:docMk/>
          <pc:sldMk cId="2576269611" sldId="264"/>
        </pc:sldMkLst>
        <pc:spChg chg="mod ord">
          <ac:chgData name="Martin Boam" userId="d74053f3-094e-4874-ba00-62f2ab693b3a" providerId="ADAL" clId="{2EDB8314-4035-449B-90F7-44B4569FBB3C}" dt="2026-03-05T12:14:47.150" v="6083" actId="207"/>
          <ac:spMkLst>
            <pc:docMk/>
            <pc:sldMk cId="2576269611" sldId="264"/>
            <ac:spMk id="6" creationId="{E9D7C2AC-597B-7885-160A-11C4A7A0BFB4}"/>
          </ac:spMkLst>
        </pc:spChg>
        <pc:spChg chg="mod">
          <ac:chgData name="Martin Boam" userId="d74053f3-094e-4874-ba00-62f2ab693b3a" providerId="ADAL" clId="{2EDB8314-4035-449B-90F7-44B4569FBB3C}" dt="2026-03-05T11:15:38.454" v="5009" actId="14100"/>
          <ac:spMkLst>
            <pc:docMk/>
            <pc:sldMk cId="2576269611" sldId="264"/>
            <ac:spMk id="7" creationId="{EE5B818F-858F-6E54-1496-CF7B87F24ABC}"/>
          </ac:spMkLst>
        </pc:spChg>
        <pc:spChg chg="add mod">
          <ac:chgData name="Martin Boam" userId="d74053f3-094e-4874-ba00-62f2ab693b3a" providerId="ADAL" clId="{2EDB8314-4035-449B-90F7-44B4569FBB3C}" dt="2026-03-05T11:15:33.897" v="5007" actId="207"/>
          <ac:spMkLst>
            <pc:docMk/>
            <pc:sldMk cId="2576269611" sldId="264"/>
            <ac:spMk id="9" creationId="{43C7A97B-B648-B48A-F221-F817CA212069}"/>
          </ac:spMkLst>
        </pc:spChg>
        <pc:picChg chg="mod">
          <ac:chgData name="Martin Boam" userId="d74053f3-094e-4874-ba00-62f2ab693b3a" providerId="ADAL" clId="{2EDB8314-4035-449B-90F7-44B4569FBB3C}" dt="2026-03-05T11:15:41.451" v="5010" actId="1076"/>
          <ac:picMkLst>
            <pc:docMk/>
            <pc:sldMk cId="2576269611" sldId="264"/>
            <ac:picMk id="3" creationId="{D5C26ECA-9D82-4036-3291-9B7CE6BDEFED}"/>
          </ac:picMkLst>
        </pc:picChg>
      </pc:sldChg>
      <pc:sldChg chg="addSp delSp modSp add mod ord">
        <pc:chgData name="Martin Boam" userId="d74053f3-094e-4874-ba00-62f2ab693b3a" providerId="ADAL" clId="{2EDB8314-4035-449B-90F7-44B4569FBB3C}" dt="2026-03-05T12:27:14.061" v="6155"/>
        <pc:sldMkLst>
          <pc:docMk/>
          <pc:sldMk cId="2178014380" sldId="265"/>
        </pc:sldMkLst>
        <pc:spChg chg="mod">
          <ac:chgData name="Martin Boam" userId="d74053f3-094e-4874-ba00-62f2ab693b3a" providerId="ADAL" clId="{2EDB8314-4035-449B-90F7-44B4569FBB3C}" dt="2026-03-03T17:10:24.157" v="4264" actId="20577"/>
          <ac:spMkLst>
            <pc:docMk/>
            <pc:sldMk cId="2178014380" sldId="265"/>
            <ac:spMk id="2" creationId="{E1CC2ABD-FDFB-DFA4-6EF7-21C686079EEF}"/>
          </ac:spMkLst>
        </pc:spChg>
        <pc:spChg chg="mod">
          <ac:chgData name="Martin Boam" userId="d74053f3-094e-4874-ba00-62f2ab693b3a" providerId="ADAL" clId="{2EDB8314-4035-449B-90F7-44B4569FBB3C}" dt="2026-03-05T11:15:14.032" v="4997" actId="14100"/>
          <ac:spMkLst>
            <pc:docMk/>
            <pc:sldMk cId="2178014380" sldId="265"/>
            <ac:spMk id="4" creationId="{D4E8B738-7BA2-B3AA-EF19-940DEB212E0B}"/>
          </ac:spMkLst>
        </pc:spChg>
        <pc:spChg chg="mod ord">
          <ac:chgData name="Martin Boam" userId="d74053f3-094e-4874-ba00-62f2ab693b3a" providerId="ADAL" clId="{2EDB8314-4035-449B-90F7-44B4569FBB3C}" dt="2026-03-05T12:14:43.863" v="6082" actId="207"/>
          <ac:spMkLst>
            <pc:docMk/>
            <pc:sldMk cId="2178014380" sldId="265"/>
            <ac:spMk id="6" creationId="{64AB2783-CA8E-B6D4-BCB6-6754BB0CFC1E}"/>
          </ac:spMkLst>
        </pc:spChg>
        <pc:spChg chg="mod">
          <ac:chgData name="Martin Boam" userId="d74053f3-094e-4874-ba00-62f2ab693b3a" providerId="ADAL" clId="{2EDB8314-4035-449B-90F7-44B4569FBB3C}" dt="2026-03-03T17:10:14.743" v="4262" actId="20577"/>
          <ac:spMkLst>
            <pc:docMk/>
            <pc:sldMk cId="2178014380" sldId="265"/>
            <ac:spMk id="19" creationId="{1BB666CD-8FA3-1C6D-5B86-4B7054003864}"/>
          </ac:spMkLst>
        </pc:spChg>
        <pc:picChg chg="add mod ord">
          <ac:chgData name="Martin Boam" userId="d74053f3-094e-4874-ba00-62f2ab693b3a" providerId="ADAL" clId="{2EDB8314-4035-449B-90F7-44B4569FBB3C}" dt="2026-03-05T12:27:14.061" v="6155"/>
          <ac:picMkLst>
            <pc:docMk/>
            <pc:sldMk cId="2178014380" sldId="265"/>
            <ac:picMk id="3" creationId="{01C22EF7-C235-30A4-A21D-721D20511B00}"/>
          </ac:picMkLst>
        </pc:picChg>
      </pc:sldChg>
      <pc:sldChg chg="modSp add mod modShow">
        <pc:chgData name="Martin Boam" userId="d74053f3-094e-4874-ba00-62f2ab693b3a" providerId="ADAL" clId="{2EDB8314-4035-449B-90F7-44B4569FBB3C}" dt="2026-03-03T09:27:43.073" v="2627" actId="20577"/>
        <pc:sldMkLst>
          <pc:docMk/>
          <pc:sldMk cId="1804598245" sldId="267"/>
        </pc:sldMkLst>
        <pc:spChg chg="mod">
          <ac:chgData name="Martin Boam" userId="d74053f3-094e-4874-ba00-62f2ab693b3a" providerId="ADAL" clId="{2EDB8314-4035-449B-90F7-44B4569FBB3C}" dt="2026-03-03T09:27:43.073" v="2627" actId="20577"/>
          <ac:spMkLst>
            <pc:docMk/>
            <pc:sldMk cId="1804598245" sldId="267"/>
            <ac:spMk id="11" creationId="{7B1A37FC-BB86-1016-7AF3-05C97853F583}"/>
          </ac:spMkLst>
        </pc:spChg>
      </pc:sldChg>
      <pc:sldChg chg="addSp delSp modSp add mod addAnim delAnim modAnim modNotesTx">
        <pc:chgData name="Martin Boam" userId="d74053f3-094e-4874-ba00-62f2ab693b3a" providerId="ADAL" clId="{2EDB8314-4035-449B-90F7-44B4569FBB3C}" dt="2026-03-05T12:16:37.139" v="6101" actId="14100"/>
        <pc:sldMkLst>
          <pc:docMk/>
          <pc:sldMk cId="1430232004" sldId="268"/>
        </pc:sldMkLst>
        <pc:spChg chg="mod">
          <ac:chgData name="Martin Boam" userId="d74053f3-094e-4874-ba00-62f2ab693b3a" providerId="ADAL" clId="{2EDB8314-4035-449B-90F7-44B4569FBB3C}" dt="2026-03-03T11:22:24.270" v="3307" actId="14100"/>
          <ac:spMkLst>
            <pc:docMk/>
            <pc:sldMk cId="1430232004" sldId="268"/>
            <ac:spMk id="2" creationId="{1B4AE0DA-46A1-9A4A-AA30-23C0D933C7B2}"/>
          </ac:spMkLst>
        </pc:spChg>
        <pc:spChg chg="mod">
          <ac:chgData name="Martin Boam" userId="d74053f3-094e-4874-ba00-62f2ab693b3a" providerId="ADAL" clId="{2EDB8314-4035-449B-90F7-44B4569FBB3C}" dt="2026-03-05T12:16:08.067" v="6097" actId="404"/>
          <ac:spMkLst>
            <pc:docMk/>
            <pc:sldMk cId="1430232004" sldId="268"/>
            <ac:spMk id="3" creationId="{B703F461-23A3-74A7-998C-F7A6DDBA8B8B}"/>
          </ac:spMkLst>
        </pc:spChg>
        <pc:spChg chg="mod">
          <ac:chgData name="Martin Boam" userId="d74053f3-094e-4874-ba00-62f2ab693b3a" providerId="ADAL" clId="{2EDB8314-4035-449B-90F7-44B4569FBB3C}" dt="2026-03-03T11:25:55.477" v="3347" actId="20577"/>
          <ac:spMkLst>
            <pc:docMk/>
            <pc:sldMk cId="1430232004" sldId="268"/>
            <ac:spMk id="9" creationId="{D6ED41D4-F438-C072-5D3F-C953CBA051D7}"/>
          </ac:spMkLst>
        </pc:spChg>
        <pc:spChg chg="mod">
          <ac:chgData name="Martin Boam" userId="d74053f3-094e-4874-ba00-62f2ab693b3a" providerId="ADAL" clId="{2EDB8314-4035-449B-90F7-44B4569FBB3C}" dt="2026-03-03T11:16:54.318" v="3110" actId="27636"/>
          <ac:spMkLst>
            <pc:docMk/>
            <pc:sldMk cId="1430232004" sldId="268"/>
            <ac:spMk id="11" creationId="{78929963-1DDC-E493-6A7F-528AEDD34D7D}"/>
          </ac:spMkLst>
        </pc:spChg>
        <pc:spChg chg="mod">
          <ac:chgData name="Martin Boam" userId="d74053f3-094e-4874-ba00-62f2ab693b3a" providerId="ADAL" clId="{2EDB8314-4035-449B-90F7-44B4569FBB3C}" dt="2026-03-03T11:26:41.698" v="3371" actId="20577"/>
          <ac:spMkLst>
            <pc:docMk/>
            <pc:sldMk cId="1430232004" sldId="268"/>
            <ac:spMk id="18" creationId="{4BBBE70E-BA6F-514F-D191-384AE94AFAB5}"/>
          </ac:spMkLst>
        </pc:spChg>
        <pc:spChg chg="mod">
          <ac:chgData name="Martin Boam" userId="d74053f3-094e-4874-ba00-62f2ab693b3a" providerId="ADAL" clId="{2EDB8314-4035-449B-90F7-44B4569FBB3C}" dt="2026-03-03T11:23:03.494" v="3318" actId="1076"/>
          <ac:spMkLst>
            <pc:docMk/>
            <pc:sldMk cId="1430232004" sldId="268"/>
            <ac:spMk id="23" creationId="{6911F0DD-9DB9-6374-60A6-B285596BF82E}"/>
          </ac:spMkLst>
        </pc:spChg>
        <pc:spChg chg="mod">
          <ac:chgData name="Martin Boam" userId="d74053f3-094e-4874-ba00-62f2ab693b3a" providerId="ADAL" clId="{2EDB8314-4035-449B-90F7-44B4569FBB3C}" dt="2026-03-05T12:16:04.817" v="6095" actId="404"/>
          <ac:spMkLst>
            <pc:docMk/>
            <pc:sldMk cId="1430232004" sldId="268"/>
            <ac:spMk id="24" creationId="{43C53E88-2ED7-E5AF-4CBA-1E895F667B97}"/>
          </ac:spMkLst>
        </pc:spChg>
        <pc:spChg chg="mod">
          <ac:chgData name="Martin Boam" userId="d74053f3-094e-4874-ba00-62f2ab693b3a" providerId="ADAL" clId="{2EDB8314-4035-449B-90F7-44B4569FBB3C}" dt="2026-03-03T11:23:35.516" v="3329" actId="1076"/>
          <ac:spMkLst>
            <pc:docMk/>
            <pc:sldMk cId="1430232004" sldId="268"/>
            <ac:spMk id="25" creationId="{2D3A95AA-0AF7-708A-893A-B8A95CB167AD}"/>
          </ac:spMkLst>
        </pc:spChg>
        <pc:spChg chg="mod">
          <ac:chgData name="Martin Boam" userId="d74053f3-094e-4874-ba00-62f2ab693b3a" providerId="ADAL" clId="{2EDB8314-4035-449B-90F7-44B4569FBB3C}" dt="2026-03-03T11:23:14.755" v="3321" actId="14100"/>
          <ac:spMkLst>
            <pc:docMk/>
            <pc:sldMk cId="1430232004" sldId="268"/>
            <ac:spMk id="73" creationId="{DDAB300E-1289-2FF5-DE7F-ED20F708D60B}"/>
          </ac:spMkLst>
        </pc:spChg>
        <pc:spChg chg="mod">
          <ac:chgData name="Martin Boam" userId="d74053f3-094e-4874-ba00-62f2ab693b3a" providerId="ADAL" clId="{2EDB8314-4035-449B-90F7-44B4569FBB3C}" dt="2026-03-05T12:16:06.663" v="6096" actId="404"/>
          <ac:spMkLst>
            <pc:docMk/>
            <pc:sldMk cId="1430232004" sldId="268"/>
            <ac:spMk id="74" creationId="{4823A8A4-CF74-6AF4-99E1-95BB44CAE8AD}"/>
          </ac:spMkLst>
        </pc:spChg>
        <pc:spChg chg="mod">
          <ac:chgData name="Martin Boam" userId="d74053f3-094e-4874-ba00-62f2ab693b3a" providerId="ADAL" clId="{2EDB8314-4035-449B-90F7-44B4569FBB3C}" dt="2026-03-03T11:23:31.268" v="3327" actId="14100"/>
          <ac:spMkLst>
            <pc:docMk/>
            <pc:sldMk cId="1430232004" sldId="268"/>
            <ac:spMk id="75" creationId="{63D0605C-8A33-F922-2763-C717DE3FEA4E}"/>
          </ac:spMkLst>
        </pc:spChg>
        <pc:spChg chg="mod">
          <ac:chgData name="Martin Boam" userId="d74053f3-094e-4874-ba00-62f2ab693b3a" providerId="ADAL" clId="{2EDB8314-4035-449B-90F7-44B4569FBB3C}" dt="2026-03-03T11:23:38.013" v="3330" actId="14100"/>
          <ac:spMkLst>
            <pc:docMk/>
            <pc:sldMk cId="1430232004" sldId="268"/>
            <ac:spMk id="90" creationId="{62C1339E-427E-DD57-044C-4943D2FE858D}"/>
          </ac:spMkLst>
        </pc:spChg>
        <pc:spChg chg="mod">
          <ac:chgData name="Martin Boam" userId="d74053f3-094e-4874-ba00-62f2ab693b3a" providerId="ADAL" clId="{2EDB8314-4035-449B-90F7-44B4569FBB3C}" dt="2026-03-05T12:16:37.139" v="6101" actId="14100"/>
          <ac:spMkLst>
            <pc:docMk/>
            <pc:sldMk cId="1430232004" sldId="268"/>
            <ac:spMk id="91" creationId="{20E25A2E-16EF-A279-C2DC-7393C12EC373}"/>
          </ac:spMkLst>
        </pc:spChg>
        <pc:spChg chg="mod">
          <ac:chgData name="Martin Boam" userId="d74053f3-094e-4874-ba00-62f2ab693b3a" providerId="ADAL" clId="{2EDB8314-4035-449B-90F7-44B4569FBB3C}" dt="2026-03-03T11:23:40.770" v="3336" actId="1036"/>
          <ac:spMkLst>
            <pc:docMk/>
            <pc:sldMk cId="1430232004" sldId="268"/>
            <ac:spMk id="92" creationId="{F3D87538-C912-AFEF-6FF8-20B96F9A52F2}"/>
          </ac:spMkLst>
        </pc:spChg>
        <pc:spChg chg="mod">
          <ac:chgData name="Martin Boam" userId="d74053f3-094e-4874-ba00-62f2ab693b3a" providerId="ADAL" clId="{2EDB8314-4035-449B-90F7-44B4569FBB3C}" dt="2026-03-03T11:26:15.998" v="3368"/>
          <ac:spMkLst>
            <pc:docMk/>
            <pc:sldMk cId="1430232004" sldId="268"/>
            <ac:spMk id="98" creationId="{C1F27718-3702-C465-B4AD-7371AE228DA1}"/>
          </ac:spMkLst>
        </pc:spChg>
        <pc:picChg chg="mod">
          <ac:chgData name="Martin Boam" userId="d74053f3-094e-4874-ba00-62f2ab693b3a" providerId="ADAL" clId="{2EDB8314-4035-449B-90F7-44B4569FBB3C}" dt="2026-03-03T11:21:03.013" v="3293" actId="1076"/>
          <ac:picMkLst>
            <pc:docMk/>
            <pc:sldMk cId="1430232004" sldId="268"/>
            <ac:picMk id="52" creationId="{7BB94AA5-CCD3-5133-A8A2-5872BF225F7A}"/>
          </ac:picMkLst>
        </pc:picChg>
      </pc:sldChg>
      <pc:sldChg chg="addSp delSp modSp add mod modMedia modAnim">
        <pc:chgData name="Martin Boam" userId="d74053f3-094e-4874-ba00-62f2ab693b3a" providerId="ADAL" clId="{2EDB8314-4035-449B-90F7-44B4569FBB3C}" dt="2026-03-05T12:25:33.736" v="6133"/>
        <pc:sldMkLst>
          <pc:docMk/>
          <pc:sldMk cId="3285961878" sldId="269"/>
        </pc:sldMkLst>
        <pc:spChg chg="mod">
          <ac:chgData name="Martin Boam" userId="d74053f3-094e-4874-ba00-62f2ab693b3a" providerId="ADAL" clId="{2EDB8314-4035-449B-90F7-44B4569FBB3C}" dt="2026-03-03T16:36:25.867" v="3638" actId="20577"/>
          <ac:spMkLst>
            <pc:docMk/>
            <pc:sldMk cId="3285961878" sldId="269"/>
            <ac:spMk id="2" creationId="{F7091D02-BB9F-0D7A-42E5-5127012784B1}"/>
          </ac:spMkLst>
        </pc:spChg>
        <pc:spChg chg="mod">
          <ac:chgData name="Martin Boam" userId="d74053f3-094e-4874-ba00-62f2ab693b3a" providerId="ADAL" clId="{2EDB8314-4035-449B-90F7-44B4569FBB3C}" dt="2026-03-05T10:56:11.167" v="4792" actId="14100"/>
          <ac:spMkLst>
            <pc:docMk/>
            <pc:sldMk cId="3285961878" sldId="269"/>
            <ac:spMk id="4" creationId="{E7E897BA-99B9-7986-F785-CAA3BFEFEBB5}"/>
          </ac:spMkLst>
        </pc:spChg>
        <pc:spChg chg="mod">
          <ac:chgData name="Martin Boam" userId="d74053f3-094e-4874-ba00-62f2ab693b3a" providerId="ADAL" clId="{2EDB8314-4035-449B-90F7-44B4569FBB3C}" dt="2026-03-05T10:57:50.744" v="4818" actId="404"/>
          <ac:spMkLst>
            <pc:docMk/>
            <pc:sldMk cId="3285961878" sldId="269"/>
            <ac:spMk id="8" creationId="{D23849C5-F421-4F5D-874E-C34DED1B7821}"/>
          </ac:spMkLst>
        </pc:spChg>
        <pc:spChg chg="mod ord">
          <ac:chgData name="Martin Boam" userId="d74053f3-094e-4874-ba00-62f2ab693b3a" providerId="ADAL" clId="{2EDB8314-4035-449B-90F7-44B4569FBB3C}" dt="2026-03-05T12:25:29.343" v="6132"/>
          <ac:spMkLst>
            <pc:docMk/>
            <pc:sldMk cId="3285961878" sldId="269"/>
            <ac:spMk id="9" creationId="{D85C8698-4F3B-B3E8-B094-06E1BADAA645}"/>
          </ac:spMkLst>
        </pc:spChg>
        <pc:spChg chg="mod">
          <ac:chgData name="Martin Boam" userId="d74053f3-094e-4874-ba00-62f2ab693b3a" providerId="ADAL" clId="{2EDB8314-4035-449B-90F7-44B4569FBB3C}" dt="2026-03-05T10:57:53.265" v="4819" actId="14100"/>
          <ac:spMkLst>
            <pc:docMk/>
            <pc:sldMk cId="3285961878" sldId="269"/>
            <ac:spMk id="18" creationId="{9A75EDB7-092A-C0F8-A8B4-F661E42E4C2E}"/>
          </ac:spMkLst>
        </pc:spChg>
        <pc:spChg chg="mod">
          <ac:chgData name="Martin Boam" userId="d74053f3-094e-4874-ba00-62f2ab693b3a" providerId="ADAL" clId="{2EDB8314-4035-449B-90F7-44B4569FBB3C}" dt="2026-03-03T16:38:14.799" v="3647"/>
          <ac:spMkLst>
            <pc:docMk/>
            <pc:sldMk cId="3285961878" sldId="269"/>
            <ac:spMk id="19" creationId="{A2366928-64DC-58AB-0CBB-ABA174355EA2}"/>
          </ac:spMkLst>
        </pc:spChg>
        <pc:picChg chg="add mod ord">
          <ac:chgData name="Martin Boam" userId="d74053f3-094e-4874-ba00-62f2ab693b3a" providerId="ADAL" clId="{2EDB8314-4035-449B-90F7-44B4569FBB3C}" dt="2026-03-05T12:25:33.736" v="6133"/>
          <ac:picMkLst>
            <pc:docMk/>
            <pc:sldMk cId="3285961878" sldId="269"/>
            <ac:picMk id="10" creationId="{CAF2A6BD-B835-B00F-146A-4264AD2B4546}"/>
          </ac:picMkLst>
        </pc:picChg>
      </pc:sldChg>
      <pc:sldChg chg="addSp delSp modSp add mod ord">
        <pc:chgData name="Martin Boam" userId="d74053f3-094e-4874-ba00-62f2ab693b3a" providerId="ADAL" clId="{2EDB8314-4035-449B-90F7-44B4569FBB3C}" dt="2026-03-05T12:27:09.915" v="6154"/>
        <pc:sldMkLst>
          <pc:docMk/>
          <pc:sldMk cId="921140950" sldId="270"/>
        </pc:sldMkLst>
        <pc:spChg chg="mod">
          <ac:chgData name="Martin Boam" userId="d74053f3-094e-4874-ba00-62f2ab693b3a" providerId="ADAL" clId="{2EDB8314-4035-449B-90F7-44B4569FBB3C}" dt="2026-03-03T17:06:26.038" v="4136" actId="20577"/>
          <ac:spMkLst>
            <pc:docMk/>
            <pc:sldMk cId="921140950" sldId="270"/>
            <ac:spMk id="2" creationId="{78E25CE3-42D1-730D-A472-251B43AD0DC6}"/>
          </ac:spMkLst>
        </pc:spChg>
        <pc:spChg chg="mod">
          <ac:chgData name="Martin Boam" userId="d74053f3-094e-4874-ba00-62f2ab693b3a" providerId="ADAL" clId="{2EDB8314-4035-449B-90F7-44B4569FBB3C}" dt="2026-03-05T11:14:33.762" v="4983" actId="14100"/>
          <ac:spMkLst>
            <pc:docMk/>
            <pc:sldMk cId="921140950" sldId="270"/>
            <ac:spMk id="4" creationId="{BADC3321-47BD-2AC6-5D46-ED37F25D2A54}"/>
          </ac:spMkLst>
        </pc:spChg>
        <pc:spChg chg="mod ord">
          <ac:chgData name="Martin Boam" userId="d74053f3-094e-4874-ba00-62f2ab693b3a" providerId="ADAL" clId="{2EDB8314-4035-449B-90F7-44B4569FBB3C}" dt="2026-03-05T11:14:56.651" v="4992" actId="1076"/>
          <ac:spMkLst>
            <pc:docMk/>
            <pc:sldMk cId="921140950" sldId="270"/>
            <ac:spMk id="7" creationId="{B01C292F-8618-BFA7-D8F4-F1408E07A57C}"/>
          </ac:spMkLst>
        </pc:spChg>
        <pc:spChg chg="mod">
          <ac:chgData name="Martin Boam" userId="d74053f3-094e-4874-ba00-62f2ab693b3a" providerId="ADAL" clId="{2EDB8314-4035-449B-90F7-44B4569FBB3C}" dt="2026-03-05T11:14:55.082" v="4991" actId="14100"/>
          <ac:spMkLst>
            <pc:docMk/>
            <pc:sldMk cId="921140950" sldId="270"/>
            <ac:spMk id="18" creationId="{43837DA7-B8DF-346B-8BCA-4B65449796F6}"/>
          </ac:spMkLst>
        </pc:spChg>
        <pc:spChg chg="mod">
          <ac:chgData name="Martin Boam" userId="d74053f3-094e-4874-ba00-62f2ab693b3a" providerId="ADAL" clId="{2EDB8314-4035-449B-90F7-44B4569FBB3C}" dt="2026-03-05T11:14:41.138" v="4986" actId="1076"/>
          <ac:spMkLst>
            <pc:docMk/>
            <pc:sldMk cId="921140950" sldId="270"/>
            <ac:spMk id="19" creationId="{5DEA9DA9-51DD-4B0D-32C9-B15E1E672C4F}"/>
          </ac:spMkLst>
        </pc:spChg>
        <pc:picChg chg="add mod ord">
          <ac:chgData name="Martin Boam" userId="d74053f3-094e-4874-ba00-62f2ab693b3a" providerId="ADAL" clId="{2EDB8314-4035-449B-90F7-44B4569FBB3C}" dt="2026-03-05T12:27:09.915" v="6154"/>
          <ac:picMkLst>
            <pc:docMk/>
            <pc:sldMk cId="921140950" sldId="270"/>
            <ac:picMk id="5" creationId="{6A099836-401F-E036-E033-5A3097181104}"/>
          </ac:picMkLst>
        </pc:picChg>
      </pc:sldChg>
      <pc:sldChg chg="addSp delSp modSp add mod delAnim">
        <pc:chgData name="Martin Boam" userId="d74053f3-094e-4874-ba00-62f2ab693b3a" providerId="ADAL" clId="{2EDB8314-4035-449B-90F7-44B4569FBB3C}" dt="2026-03-05T12:25:46.449" v="6136"/>
        <pc:sldMkLst>
          <pc:docMk/>
          <pc:sldMk cId="3778710666" sldId="272"/>
        </pc:sldMkLst>
        <pc:spChg chg="mod">
          <ac:chgData name="Martin Boam" userId="d74053f3-094e-4874-ba00-62f2ab693b3a" providerId="ADAL" clId="{2EDB8314-4035-449B-90F7-44B4569FBB3C}" dt="2026-03-03T16:39:35.990" v="3668"/>
          <ac:spMkLst>
            <pc:docMk/>
            <pc:sldMk cId="3778710666" sldId="272"/>
            <ac:spMk id="2" creationId="{062AD301-33AE-3087-3FAF-3CF17B6400AF}"/>
          </ac:spMkLst>
        </pc:spChg>
        <pc:spChg chg="mod">
          <ac:chgData name="Martin Boam" userId="d74053f3-094e-4874-ba00-62f2ab693b3a" providerId="ADAL" clId="{2EDB8314-4035-449B-90F7-44B4569FBB3C}" dt="2026-03-05T11:00:01.469" v="4837" actId="14100"/>
          <ac:spMkLst>
            <pc:docMk/>
            <pc:sldMk cId="3778710666" sldId="272"/>
            <ac:spMk id="4" creationId="{47D97D42-2497-AE5A-DC7B-87849473362A}"/>
          </ac:spMkLst>
        </pc:spChg>
        <pc:spChg chg="mod">
          <ac:chgData name="Martin Boam" userId="d74053f3-094e-4874-ba00-62f2ab693b3a" providerId="ADAL" clId="{2EDB8314-4035-449B-90F7-44B4569FBB3C}" dt="2026-03-05T12:13:49.457" v="6072" actId="207"/>
          <ac:spMkLst>
            <pc:docMk/>
            <pc:sldMk cId="3778710666" sldId="272"/>
            <ac:spMk id="8" creationId="{BB3F8A6C-4D08-9A18-3037-837ADEFCABAB}"/>
          </ac:spMkLst>
        </pc:spChg>
        <pc:spChg chg="mod ord">
          <ac:chgData name="Martin Boam" userId="d74053f3-094e-4874-ba00-62f2ab693b3a" providerId="ADAL" clId="{2EDB8314-4035-449B-90F7-44B4569FBB3C}" dt="2026-03-05T12:25:46.449" v="6136"/>
          <ac:spMkLst>
            <pc:docMk/>
            <pc:sldMk cId="3778710666" sldId="272"/>
            <ac:spMk id="9" creationId="{C5EEBED6-74F3-5E39-C975-363EEC3FA66F}"/>
          </ac:spMkLst>
        </pc:spChg>
        <pc:spChg chg="add mod">
          <ac:chgData name="Martin Boam" userId="d74053f3-094e-4874-ba00-62f2ab693b3a" providerId="ADAL" clId="{2EDB8314-4035-449B-90F7-44B4569FBB3C}" dt="2026-03-05T12:13:53.992" v="6073" actId="207"/>
          <ac:spMkLst>
            <pc:docMk/>
            <pc:sldMk cId="3778710666" sldId="272"/>
            <ac:spMk id="14" creationId="{C081068D-67CD-739D-DBD4-413EC3B3AF81}"/>
          </ac:spMkLst>
        </pc:spChg>
        <pc:spChg chg="mod">
          <ac:chgData name="Martin Boam" userId="d74053f3-094e-4874-ba00-62f2ab693b3a" providerId="ADAL" clId="{2EDB8314-4035-449B-90F7-44B4569FBB3C}" dt="2026-03-05T11:03:23.176" v="4841"/>
          <ac:spMkLst>
            <pc:docMk/>
            <pc:sldMk cId="3778710666" sldId="272"/>
            <ac:spMk id="19" creationId="{8024CD5F-3540-FA52-C0DE-45B4845F30F1}"/>
          </ac:spMkLst>
        </pc:spChg>
        <pc:picChg chg="add mod ord">
          <ac:chgData name="Martin Boam" userId="d74053f3-094e-4874-ba00-62f2ab693b3a" providerId="ADAL" clId="{2EDB8314-4035-449B-90F7-44B4569FBB3C}" dt="2026-03-05T12:25:43.715" v="6135"/>
          <ac:picMkLst>
            <pc:docMk/>
            <pc:sldMk cId="3778710666" sldId="272"/>
            <ac:picMk id="12" creationId="{14D3D061-6E65-D9B8-A09B-76F2157098D0}"/>
          </ac:picMkLst>
        </pc:picChg>
      </pc:sldChg>
      <pc:sldChg chg="addSp delSp modSp add mod ord">
        <pc:chgData name="Martin Boam" userId="d74053f3-094e-4874-ba00-62f2ab693b3a" providerId="ADAL" clId="{2EDB8314-4035-449B-90F7-44B4569FBB3C}" dt="2026-03-05T12:28:54.463" v="6164"/>
        <pc:sldMkLst>
          <pc:docMk/>
          <pc:sldMk cId="400544285" sldId="273"/>
        </pc:sldMkLst>
        <pc:spChg chg="mod">
          <ac:chgData name="Martin Boam" userId="d74053f3-094e-4874-ba00-62f2ab693b3a" providerId="ADAL" clId="{2EDB8314-4035-449B-90F7-44B4569FBB3C}" dt="2026-03-03T17:04:36.692" v="4103"/>
          <ac:spMkLst>
            <pc:docMk/>
            <pc:sldMk cId="400544285" sldId="273"/>
            <ac:spMk id="2" creationId="{5CEB39E5-BFE8-73DA-14F5-9F1221C7FA7F}"/>
          </ac:spMkLst>
        </pc:spChg>
        <pc:spChg chg="mod">
          <ac:chgData name="Martin Boam" userId="d74053f3-094e-4874-ba00-62f2ab693b3a" providerId="ADAL" clId="{2EDB8314-4035-449B-90F7-44B4569FBB3C}" dt="2026-03-05T11:14:28.918" v="4981" actId="14100"/>
          <ac:spMkLst>
            <pc:docMk/>
            <pc:sldMk cId="400544285" sldId="273"/>
            <ac:spMk id="4" creationId="{E8668F4B-BB91-4EE9-F617-48DEFC7A083F}"/>
          </ac:spMkLst>
        </pc:spChg>
        <pc:spChg chg="mod ord">
          <ac:chgData name="Martin Boam" userId="d74053f3-094e-4874-ba00-62f2ab693b3a" providerId="ADAL" clId="{2EDB8314-4035-449B-90F7-44B4569FBB3C}" dt="2026-03-05T12:28:54.463" v="6164"/>
          <ac:spMkLst>
            <pc:docMk/>
            <pc:sldMk cId="400544285" sldId="273"/>
            <ac:spMk id="5" creationId="{42F9F160-2F6B-7CDF-9206-0A0758EED567}"/>
          </ac:spMkLst>
        </pc:spChg>
        <pc:spChg chg="mod">
          <ac:chgData name="Martin Boam" userId="d74053f3-094e-4874-ba00-62f2ab693b3a" providerId="ADAL" clId="{2EDB8314-4035-449B-90F7-44B4569FBB3C}" dt="2026-03-03T17:04:50.648" v="4108"/>
          <ac:spMkLst>
            <pc:docMk/>
            <pc:sldMk cId="400544285" sldId="273"/>
            <ac:spMk id="19" creationId="{4F544B8A-B712-FF12-7A2F-B5C726AAD1C9}"/>
          </ac:spMkLst>
        </pc:spChg>
        <pc:picChg chg="add mod">
          <ac:chgData name="Martin Boam" userId="d74053f3-094e-4874-ba00-62f2ab693b3a" providerId="ADAL" clId="{2EDB8314-4035-449B-90F7-44B4569FBB3C}" dt="2026-03-05T11:14:20.467" v="4977" actId="14861"/>
          <ac:picMkLst>
            <pc:docMk/>
            <pc:sldMk cId="400544285" sldId="273"/>
            <ac:picMk id="6" creationId="{D789B651-B411-8575-B075-49C8A66614BC}"/>
          </ac:picMkLst>
        </pc:picChg>
      </pc:sldChg>
      <pc:sldChg chg="addSp delSp modSp add mod ord">
        <pc:chgData name="Martin Boam" userId="d74053f3-094e-4874-ba00-62f2ab693b3a" providerId="ADAL" clId="{2EDB8314-4035-449B-90F7-44B4569FBB3C}" dt="2026-03-05T12:24:37.938" v="6128"/>
        <pc:sldMkLst>
          <pc:docMk/>
          <pc:sldMk cId="2340365692" sldId="274"/>
        </pc:sldMkLst>
        <pc:spChg chg="mod">
          <ac:chgData name="Martin Boam" userId="d74053f3-094e-4874-ba00-62f2ab693b3a" providerId="ADAL" clId="{2EDB8314-4035-449B-90F7-44B4569FBB3C}" dt="2026-03-03T10:12:05.550" v="2996"/>
          <ac:spMkLst>
            <pc:docMk/>
            <pc:sldMk cId="2340365692" sldId="274"/>
            <ac:spMk id="2" creationId="{50A95B76-B176-0D15-64FF-AAF5648DA6C4}"/>
          </ac:spMkLst>
        </pc:spChg>
        <pc:spChg chg="mod">
          <ac:chgData name="Martin Boam" userId="d74053f3-094e-4874-ba00-62f2ab693b3a" providerId="ADAL" clId="{2EDB8314-4035-449B-90F7-44B4569FBB3C}" dt="2026-03-05T10:46:29.492" v="4690" actId="404"/>
          <ac:spMkLst>
            <pc:docMk/>
            <pc:sldMk cId="2340365692" sldId="274"/>
            <ac:spMk id="4" creationId="{2AC890C2-391B-E9C5-6148-17EDB24B57BA}"/>
          </ac:spMkLst>
        </pc:spChg>
        <pc:spChg chg="add mod ord">
          <ac:chgData name="Martin Boam" userId="d74053f3-094e-4874-ba00-62f2ab693b3a" providerId="ADAL" clId="{2EDB8314-4035-449B-90F7-44B4569FBB3C}" dt="2026-03-05T12:24:37.938" v="6128"/>
          <ac:spMkLst>
            <pc:docMk/>
            <pc:sldMk cId="2340365692" sldId="274"/>
            <ac:spMk id="6" creationId="{18CCEE05-1064-A30B-5E0C-77A61D472F1E}"/>
          </ac:spMkLst>
        </pc:spChg>
        <pc:spChg chg="mod ord">
          <ac:chgData name="Martin Boam" userId="d74053f3-094e-4874-ba00-62f2ab693b3a" providerId="ADAL" clId="{2EDB8314-4035-449B-90F7-44B4569FBB3C}" dt="2026-03-05T12:24:14.715" v="6125"/>
          <ac:spMkLst>
            <pc:docMk/>
            <pc:sldMk cId="2340365692" sldId="274"/>
            <ac:spMk id="8" creationId="{0076B0DF-BE33-0B33-9333-A85C901B546F}"/>
          </ac:spMkLst>
        </pc:spChg>
        <pc:spChg chg="mod">
          <ac:chgData name="Martin Boam" userId="d74053f3-094e-4874-ba00-62f2ab693b3a" providerId="ADAL" clId="{2EDB8314-4035-449B-90F7-44B4569FBB3C}" dt="2026-03-05T10:47:16.045" v="4718" actId="14100"/>
          <ac:spMkLst>
            <pc:docMk/>
            <pc:sldMk cId="2340365692" sldId="274"/>
            <ac:spMk id="18" creationId="{312F2795-5E06-A63A-7156-2EEA327BC485}"/>
          </ac:spMkLst>
        </pc:spChg>
        <pc:spChg chg="mod">
          <ac:chgData name="Martin Boam" userId="d74053f3-094e-4874-ba00-62f2ab693b3a" providerId="ADAL" clId="{2EDB8314-4035-449B-90F7-44B4569FBB3C}" dt="2026-03-05T10:47:24.434" v="4721" actId="1076"/>
          <ac:spMkLst>
            <pc:docMk/>
            <pc:sldMk cId="2340365692" sldId="274"/>
            <ac:spMk id="19" creationId="{93811C3C-45EC-0CF5-3E77-A83077028B9D}"/>
          </ac:spMkLst>
        </pc:spChg>
        <pc:picChg chg="add mod ord">
          <ac:chgData name="Martin Boam" userId="d74053f3-094e-4874-ba00-62f2ab693b3a" providerId="ADAL" clId="{2EDB8314-4035-449B-90F7-44B4569FBB3C}" dt="2026-03-05T12:24:16.174" v="6127"/>
          <ac:picMkLst>
            <pc:docMk/>
            <pc:sldMk cId="2340365692" sldId="274"/>
            <ac:picMk id="5" creationId="{16483779-975D-B11E-80D9-C61E70FCDBD0}"/>
          </ac:picMkLst>
        </pc:picChg>
      </pc:sldChg>
      <pc:sldChg chg="addSp delSp modSp add mod ord modNotesTx">
        <pc:chgData name="Martin Boam" userId="d74053f3-094e-4874-ba00-62f2ab693b3a" providerId="ADAL" clId="{2EDB8314-4035-449B-90F7-44B4569FBB3C}" dt="2026-03-05T10:47:49.207" v="4722" actId="14100"/>
        <pc:sldMkLst>
          <pc:docMk/>
          <pc:sldMk cId="300670119" sldId="275"/>
        </pc:sldMkLst>
        <pc:spChg chg="mod">
          <ac:chgData name="Martin Boam" userId="d74053f3-094e-4874-ba00-62f2ab693b3a" providerId="ADAL" clId="{2EDB8314-4035-449B-90F7-44B4569FBB3C}" dt="2026-03-03T10:15:41.587" v="3026"/>
          <ac:spMkLst>
            <pc:docMk/>
            <pc:sldMk cId="300670119" sldId="275"/>
            <ac:spMk id="2" creationId="{79FF0AB1-176F-37C3-AB55-ADB56A3DD01C}"/>
          </ac:spMkLst>
        </pc:spChg>
        <pc:spChg chg="mod">
          <ac:chgData name="Martin Boam" userId="d74053f3-094e-4874-ba00-62f2ab693b3a" providerId="ADAL" clId="{2EDB8314-4035-449B-90F7-44B4569FBB3C}" dt="2026-03-05T10:47:49.207" v="4722" actId="14100"/>
          <ac:spMkLst>
            <pc:docMk/>
            <pc:sldMk cId="300670119" sldId="275"/>
            <ac:spMk id="4" creationId="{1219324D-AD79-FACB-AC6F-9139584AA742}"/>
          </ac:spMkLst>
        </pc:spChg>
        <pc:spChg chg="add mod">
          <ac:chgData name="Martin Boam" userId="d74053f3-094e-4874-ba00-62f2ab693b3a" providerId="ADAL" clId="{2EDB8314-4035-449B-90F7-44B4569FBB3C}" dt="2026-03-03T10:18:01.938" v="3044" actId="1076"/>
          <ac:spMkLst>
            <pc:docMk/>
            <pc:sldMk cId="300670119" sldId="275"/>
            <ac:spMk id="7" creationId="{64F1F15D-CE79-0245-02C7-F0D707F60BAB}"/>
          </ac:spMkLst>
        </pc:spChg>
        <pc:spChg chg="mod">
          <ac:chgData name="Martin Boam" userId="d74053f3-094e-4874-ba00-62f2ab693b3a" providerId="ADAL" clId="{2EDB8314-4035-449B-90F7-44B4569FBB3C}" dt="2026-03-03T10:17:10.115" v="3032" actId="1076"/>
          <ac:spMkLst>
            <pc:docMk/>
            <pc:sldMk cId="300670119" sldId="275"/>
            <ac:spMk id="8" creationId="{715AC456-B207-3FE4-6711-3D35D8B151CF}"/>
          </ac:spMkLst>
        </pc:spChg>
        <pc:spChg chg="mod">
          <ac:chgData name="Martin Boam" userId="d74053f3-094e-4874-ba00-62f2ab693b3a" providerId="ADAL" clId="{2EDB8314-4035-449B-90F7-44B4569FBB3C}" dt="2026-03-03T10:18:04.781" v="3045" actId="14100"/>
          <ac:spMkLst>
            <pc:docMk/>
            <pc:sldMk cId="300670119" sldId="275"/>
            <ac:spMk id="18" creationId="{14FECB85-3C9C-D8F2-52FB-FA983A025D43}"/>
          </ac:spMkLst>
        </pc:spChg>
        <pc:spChg chg="mod">
          <ac:chgData name="Martin Boam" userId="d74053f3-094e-4874-ba00-62f2ab693b3a" providerId="ADAL" clId="{2EDB8314-4035-449B-90F7-44B4569FBB3C}" dt="2026-03-03T10:17:10.115" v="3032" actId="1076"/>
          <ac:spMkLst>
            <pc:docMk/>
            <pc:sldMk cId="300670119" sldId="275"/>
            <ac:spMk id="19" creationId="{A377B3C8-E53A-B69B-362C-BF6A5072E82B}"/>
          </ac:spMkLst>
        </pc:spChg>
        <pc:picChg chg="add mod">
          <ac:chgData name="Martin Boam" userId="d74053f3-094e-4874-ba00-62f2ab693b3a" providerId="ADAL" clId="{2EDB8314-4035-449B-90F7-44B4569FBB3C}" dt="2026-03-03T10:17:10.115" v="3032" actId="1076"/>
          <ac:picMkLst>
            <pc:docMk/>
            <pc:sldMk cId="300670119" sldId="275"/>
            <ac:picMk id="3" creationId="{67D6631F-8072-B682-B911-57C40B326442}"/>
          </ac:picMkLst>
        </pc:picChg>
      </pc:sldChg>
      <pc:sldChg chg="addSp delSp modSp add mod">
        <pc:chgData name="Martin Boam" userId="d74053f3-094e-4874-ba00-62f2ab693b3a" providerId="ADAL" clId="{2EDB8314-4035-449B-90F7-44B4569FBB3C}" dt="2026-03-05T12:25:55.842" v="6138"/>
        <pc:sldMkLst>
          <pc:docMk/>
          <pc:sldMk cId="4179259424" sldId="276"/>
        </pc:sldMkLst>
        <pc:spChg chg="mod">
          <ac:chgData name="Martin Boam" userId="d74053f3-094e-4874-ba00-62f2ab693b3a" providerId="ADAL" clId="{2EDB8314-4035-449B-90F7-44B4569FBB3C}" dt="2026-03-03T16:41:45.451" v="3698"/>
          <ac:spMkLst>
            <pc:docMk/>
            <pc:sldMk cId="4179259424" sldId="276"/>
            <ac:spMk id="2" creationId="{C9CBEBB5-256F-638E-FF17-3A6C12018A0D}"/>
          </ac:spMkLst>
        </pc:spChg>
        <pc:spChg chg="mod">
          <ac:chgData name="Martin Boam" userId="d74053f3-094e-4874-ba00-62f2ab693b3a" providerId="ADAL" clId="{2EDB8314-4035-449B-90F7-44B4569FBB3C}" dt="2026-03-05T11:08:11.287" v="4883" actId="1076"/>
          <ac:spMkLst>
            <pc:docMk/>
            <pc:sldMk cId="4179259424" sldId="276"/>
            <ac:spMk id="4" creationId="{80E7E14D-F532-B578-B6B3-046C84A28564}"/>
          </ac:spMkLst>
        </pc:spChg>
        <pc:spChg chg="mod">
          <ac:chgData name="Martin Boam" userId="d74053f3-094e-4874-ba00-62f2ab693b3a" providerId="ADAL" clId="{2EDB8314-4035-449B-90F7-44B4569FBB3C}" dt="2026-03-05T12:13:59.310" v="6074" actId="207"/>
          <ac:spMkLst>
            <pc:docMk/>
            <pc:sldMk cId="4179259424" sldId="276"/>
            <ac:spMk id="8" creationId="{8A5C411B-331C-C827-61E2-2D1CE99FFD11}"/>
          </ac:spMkLst>
        </pc:spChg>
        <pc:spChg chg="mod ord">
          <ac:chgData name="Martin Boam" userId="d74053f3-094e-4874-ba00-62f2ab693b3a" providerId="ADAL" clId="{2EDB8314-4035-449B-90F7-44B4569FBB3C}" dt="2026-03-05T12:25:52.384" v="6137"/>
          <ac:spMkLst>
            <pc:docMk/>
            <pc:sldMk cId="4179259424" sldId="276"/>
            <ac:spMk id="9" creationId="{B9E974A0-CBB9-367F-7C4E-00153FDBB607}"/>
          </ac:spMkLst>
        </pc:spChg>
        <pc:spChg chg="mod">
          <ac:chgData name="Martin Boam" userId="d74053f3-094e-4874-ba00-62f2ab693b3a" providerId="ADAL" clId="{2EDB8314-4035-449B-90F7-44B4569FBB3C}" dt="2026-03-03T16:42:19.326" v="3709" actId="20577"/>
          <ac:spMkLst>
            <pc:docMk/>
            <pc:sldMk cId="4179259424" sldId="276"/>
            <ac:spMk id="19" creationId="{55B08D04-3BC5-AB23-69E6-5FF804AA8013}"/>
          </ac:spMkLst>
        </pc:spChg>
        <pc:picChg chg="add mod ord">
          <ac:chgData name="Martin Boam" userId="d74053f3-094e-4874-ba00-62f2ab693b3a" providerId="ADAL" clId="{2EDB8314-4035-449B-90F7-44B4569FBB3C}" dt="2026-03-05T12:25:55.842" v="6138"/>
          <ac:picMkLst>
            <pc:docMk/>
            <pc:sldMk cId="4179259424" sldId="276"/>
            <ac:picMk id="3" creationId="{6A5BABB0-4E71-A3BE-F7FE-568B1EA9B15E}"/>
          </ac:picMkLst>
        </pc:picChg>
      </pc:sldChg>
      <pc:sldChg chg="modSp mod ord">
        <pc:chgData name="Martin Boam" userId="d74053f3-094e-4874-ba00-62f2ab693b3a" providerId="ADAL" clId="{2EDB8314-4035-449B-90F7-44B4569FBB3C}" dt="2026-03-05T11:58:01.605" v="5441"/>
        <pc:sldMkLst>
          <pc:docMk/>
          <pc:sldMk cId="2495764329" sldId="277"/>
        </pc:sldMkLst>
        <pc:spChg chg="mod">
          <ac:chgData name="Martin Boam" userId="d74053f3-094e-4874-ba00-62f2ab693b3a" providerId="ADAL" clId="{2EDB8314-4035-449B-90F7-44B4569FBB3C}" dt="2026-03-03T17:04:24.617" v="4102"/>
          <ac:spMkLst>
            <pc:docMk/>
            <pc:sldMk cId="2495764329" sldId="277"/>
            <ac:spMk id="4" creationId="{C44AE99E-337E-41DB-9B59-990878017072}"/>
          </ac:spMkLst>
        </pc:spChg>
      </pc:sldChg>
      <pc:sldChg chg="addSp delSp modSp add mod">
        <pc:chgData name="Martin Boam" userId="d74053f3-094e-4874-ba00-62f2ab693b3a" providerId="ADAL" clId="{2EDB8314-4035-449B-90F7-44B4569FBB3C}" dt="2026-03-05T12:26:23.264" v="6142"/>
        <pc:sldMkLst>
          <pc:docMk/>
          <pc:sldMk cId="1893567127" sldId="279"/>
        </pc:sldMkLst>
        <pc:spChg chg="mod">
          <ac:chgData name="Martin Boam" userId="d74053f3-094e-4874-ba00-62f2ab693b3a" providerId="ADAL" clId="{2EDB8314-4035-449B-90F7-44B4569FBB3C}" dt="2026-03-03T16:43:50.665" v="3741" actId="20577"/>
          <ac:spMkLst>
            <pc:docMk/>
            <pc:sldMk cId="1893567127" sldId="279"/>
            <ac:spMk id="2" creationId="{61F3B64C-5848-1C31-B558-07E821B41DDE}"/>
          </ac:spMkLst>
        </pc:spChg>
        <pc:spChg chg="mod">
          <ac:chgData name="Martin Boam" userId="d74053f3-094e-4874-ba00-62f2ab693b3a" providerId="ADAL" clId="{2EDB8314-4035-449B-90F7-44B4569FBB3C}" dt="2026-03-05T11:28:23.105" v="5185"/>
          <ac:spMkLst>
            <pc:docMk/>
            <pc:sldMk cId="1893567127" sldId="279"/>
            <ac:spMk id="4" creationId="{61DDFCA9-8DEA-488C-EB9D-4D65EA254456}"/>
          </ac:spMkLst>
        </pc:spChg>
        <pc:spChg chg="mod ord">
          <ac:chgData name="Martin Boam" userId="d74053f3-094e-4874-ba00-62f2ab693b3a" providerId="ADAL" clId="{2EDB8314-4035-449B-90F7-44B4569FBB3C}" dt="2026-03-05T12:26:23.264" v="6142"/>
          <ac:spMkLst>
            <pc:docMk/>
            <pc:sldMk cId="1893567127" sldId="279"/>
            <ac:spMk id="8" creationId="{14E2174B-6279-651F-9254-32E718AD180B}"/>
          </ac:spMkLst>
        </pc:spChg>
        <pc:spChg chg="add del mod">
          <ac:chgData name="Martin Boam" userId="d74053f3-094e-4874-ba00-62f2ab693b3a" providerId="ADAL" clId="{2EDB8314-4035-449B-90F7-44B4569FBB3C}" dt="2026-03-05T11:29:03.688" v="5207" actId="1076"/>
          <ac:spMkLst>
            <pc:docMk/>
            <pc:sldMk cId="1893567127" sldId="279"/>
            <ac:spMk id="11" creationId="{9076CAF7-7E76-3B60-9DA7-C22E95C534E7}"/>
          </ac:spMkLst>
        </pc:spChg>
        <pc:spChg chg="add mod">
          <ac:chgData name="Martin Boam" userId="d74053f3-094e-4874-ba00-62f2ab693b3a" providerId="ADAL" clId="{2EDB8314-4035-449B-90F7-44B4569FBB3C}" dt="2026-03-05T11:29:30.422" v="5217" actId="14100"/>
          <ac:spMkLst>
            <pc:docMk/>
            <pc:sldMk cId="1893567127" sldId="279"/>
            <ac:spMk id="13" creationId="{01764796-7B8B-3802-9CCA-D6116BFF21D2}"/>
          </ac:spMkLst>
        </pc:spChg>
        <pc:spChg chg="add mod ord">
          <ac:chgData name="Martin Boam" userId="d74053f3-094e-4874-ba00-62f2ab693b3a" providerId="ADAL" clId="{2EDB8314-4035-449B-90F7-44B4569FBB3C}" dt="2026-03-05T12:26:19.657" v="6140"/>
          <ac:spMkLst>
            <pc:docMk/>
            <pc:sldMk cId="1893567127" sldId="279"/>
            <ac:spMk id="16" creationId="{5A38E345-D508-564E-7CBD-3476471AED3E}"/>
          </ac:spMkLst>
        </pc:spChg>
        <pc:spChg chg="mod">
          <ac:chgData name="Martin Boam" userId="d74053f3-094e-4874-ba00-62f2ab693b3a" providerId="ADAL" clId="{2EDB8314-4035-449B-90F7-44B4569FBB3C}" dt="2026-03-05T11:29:18.105" v="5213" actId="14100"/>
          <ac:spMkLst>
            <pc:docMk/>
            <pc:sldMk cId="1893567127" sldId="279"/>
            <ac:spMk id="18" creationId="{CB4F69E0-06AC-4EAC-BC2D-0C6811F8C2B0}"/>
          </ac:spMkLst>
        </pc:spChg>
        <pc:spChg chg="mod">
          <ac:chgData name="Martin Boam" userId="d74053f3-094e-4874-ba00-62f2ab693b3a" providerId="ADAL" clId="{2EDB8314-4035-449B-90F7-44B4569FBB3C}" dt="2026-03-05T11:31:33.535" v="5245" actId="14100"/>
          <ac:spMkLst>
            <pc:docMk/>
            <pc:sldMk cId="1893567127" sldId="279"/>
            <ac:spMk id="19" creationId="{018456C2-F82F-3325-57B8-BB5AAEE43DD1}"/>
          </ac:spMkLst>
        </pc:spChg>
        <pc:spChg chg="add mod">
          <ac:chgData name="Martin Boam" userId="d74053f3-094e-4874-ba00-62f2ab693b3a" providerId="ADAL" clId="{2EDB8314-4035-449B-90F7-44B4569FBB3C}" dt="2026-03-05T12:14:06.610" v="6076" actId="207"/>
          <ac:spMkLst>
            <pc:docMk/>
            <pc:sldMk cId="1893567127" sldId="279"/>
            <ac:spMk id="22" creationId="{FCB2AF08-A136-8CC1-7465-7968A30E89C8}"/>
          </ac:spMkLst>
        </pc:spChg>
        <pc:grpChg chg="add mod ord">
          <ac:chgData name="Martin Boam" userId="d74053f3-094e-4874-ba00-62f2ab693b3a" providerId="ADAL" clId="{2EDB8314-4035-449B-90F7-44B4569FBB3C}" dt="2026-03-05T12:26:13.785" v="6139"/>
          <ac:grpSpMkLst>
            <pc:docMk/>
            <pc:sldMk cId="1893567127" sldId="279"/>
            <ac:grpSpMk id="23" creationId="{AD416B18-D716-2578-65C4-E8C7058F7E52}"/>
          </ac:grpSpMkLst>
        </pc:grpChg>
        <pc:picChg chg="add mod topLvl modCrop">
          <ac:chgData name="Martin Boam" userId="d74053f3-094e-4874-ba00-62f2ab693b3a" providerId="ADAL" clId="{2EDB8314-4035-449B-90F7-44B4569FBB3C}" dt="2026-03-05T11:29:07.188" v="5208" actId="165"/>
          <ac:picMkLst>
            <pc:docMk/>
            <pc:sldMk cId="1893567127" sldId="279"/>
            <ac:picMk id="5" creationId="{5B3C2EDF-77EB-C583-4140-49A46789CD04}"/>
          </ac:picMkLst>
        </pc:picChg>
        <pc:picChg chg="add del mod topLvl">
          <ac:chgData name="Martin Boam" userId="d74053f3-094e-4874-ba00-62f2ab693b3a" providerId="ADAL" clId="{2EDB8314-4035-449B-90F7-44B4569FBB3C}" dt="2026-03-05T11:29:09.440" v="5209" actId="1076"/>
          <ac:picMkLst>
            <pc:docMk/>
            <pc:sldMk cId="1893567127" sldId="279"/>
            <ac:picMk id="7" creationId="{CB518FBC-D2F7-B892-111B-D1AAC50885E1}"/>
          </ac:picMkLst>
        </pc:picChg>
      </pc:sldChg>
      <pc:sldChg chg="addSp delSp modSp add mod ord modMedia modAnim">
        <pc:chgData name="Martin Boam" userId="d74053f3-094e-4874-ba00-62f2ab693b3a" providerId="ADAL" clId="{2EDB8314-4035-449B-90F7-44B4569FBB3C}" dt="2026-03-06T14:12:46.453" v="6181" actId="1076"/>
        <pc:sldMkLst>
          <pc:docMk/>
          <pc:sldMk cId="3478708900" sldId="280"/>
        </pc:sldMkLst>
        <pc:spChg chg="mod">
          <ac:chgData name="Martin Boam" userId="d74053f3-094e-4874-ba00-62f2ab693b3a" providerId="ADAL" clId="{2EDB8314-4035-449B-90F7-44B4569FBB3C}" dt="2026-03-03T10:18:49.490" v="3060"/>
          <ac:spMkLst>
            <pc:docMk/>
            <pc:sldMk cId="3478708900" sldId="280"/>
            <ac:spMk id="2" creationId="{AF55CE5A-DE34-A159-3446-E314E92A24FA}"/>
          </ac:spMkLst>
        </pc:spChg>
        <pc:spChg chg="mod">
          <ac:chgData name="Martin Boam" userId="d74053f3-094e-4874-ba00-62f2ab693b3a" providerId="ADAL" clId="{2EDB8314-4035-449B-90F7-44B4569FBB3C}" dt="2026-03-06T14:12:19.550" v="6173" actId="14100"/>
          <ac:spMkLst>
            <pc:docMk/>
            <pc:sldMk cId="3478708900" sldId="280"/>
            <ac:spMk id="4" creationId="{1E889CA5-A2CC-96DE-1328-04B2125B00D3}"/>
          </ac:spMkLst>
        </pc:spChg>
        <pc:spChg chg="mod ord">
          <ac:chgData name="Martin Boam" userId="d74053f3-094e-4874-ba00-62f2ab693b3a" providerId="ADAL" clId="{2EDB8314-4035-449B-90F7-44B4569FBB3C}" dt="2026-03-06T14:12:46.453" v="6181" actId="1076"/>
          <ac:spMkLst>
            <pc:docMk/>
            <pc:sldMk cId="3478708900" sldId="280"/>
            <ac:spMk id="6" creationId="{BD06B370-BD7B-C237-3335-F9D6204DE21A}"/>
          </ac:spMkLst>
        </pc:spChg>
        <pc:spChg chg="mod">
          <ac:chgData name="Martin Boam" userId="d74053f3-094e-4874-ba00-62f2ab693b3a" providerId="ADAL" clId="{2EDB8314-4035-449B-90F7-44B4569FBB3C}" dt="2026-03-06T14:12:37.699" v="6179" actId="14100"/>
          <ac:spMkLst>
            <pc:docMk/>
            <pc:sldMk cId="3478708900" sldId="280"/>
            <ac:spMk id="18" creationId="{3CC2C9AA-05D1-2DEB-CC3C-669780E862F3}"/>
          </ac:spMkLst>
        </pc:spChg>
        <pc:spChg chg="mod">
          <ac:chgData name="Martin Boam" userId="d74053f3-094e-4874-ba00-62f2ab693b3a" providerId="ADAL" clId="{2EDB8314-4035-449B-90F7-44B4569FBB3C}" dt="2026-03-06T14:12:25.271" v="6175" actId="1076"/>
          <ac:spMkLst>
            <pc:docMk/>
            <pc:sldMk cId="3478708900" sldId="280"/>
            <ac:spMk id="19" creationId="{B56D03AD-CBBB-EAB8-DDE4-9FD2AE5CCC0A}"/>
          </ac:spMkLst>
        </pc:spChg>
        <pc:picChg chg="add mod ord">
          <ac:chgData name="Martin Boam" userId="d74053f3-094e-4874-ba00-62f2ab693b3a" providerId="ADAL" clId="{2EDB8314-4035-449B-90F7-44B4569FBB3C}" dt="2026-03-06T14:12:43.359" v="6180" actId="1076"/>
          <ac:picMkLst>
            <pc:docMk/>
            <pc:sldMk cId="3478708900" sldId="280"/>
            <ac:picMk id="10" creationId="{8A0581DC-66CC-0419-3081-32A14BCC160B}"/>
          </ac:picMkLst>
        </pc:picChg>
      </pc:sldChg>
      <pc:sldChg chg="addSp delSp modSp add mod ord">
        <pc:chgData name="Martin Boam" userId="d74053f3-094e-4874-ba00-62f2ab693b3a" providerId="ADAL" clId="{2EDB8314-4035-449B-90F7-44B4569FBB3C}" dt="2026-03-05T12:25:15.179" v="6130"/>
        <pc:sldMkLst>
          <pc:docMk/>
          <pc:sldMk cId="3199437084" sldId="281"/>
        </pc:sldMkLst>
        <pc:spChg chg="mod">
          <ac:chgData name="Martin Boam" userId="d74053f3-094e-4874-ba00-62f2ab693b3a" providerId="ADAL" clId="{2EDB8314-4035-449B-90F7-44B4569FBB3C}" dt="2026-03-05T10:51:53.199" v="4742" actId="20577"/>
          <ac:spMkLst>
            <pc:docMk/>
            <pc:sldMk cId="3199437084" sldId="281"/>
            <ac:spMk id="2" creationId="{9A0AA475-B2E7-F18B-AAE0-17A9F1664EB8}"/>
          </ac:spMkLst>
        </pc:spChg>
        <pc:spChg chg="mod">
          <ac:chgData name="Martin Boam" userId="d74053f3-094e-4874-ba00-62f2ab693b3a" providerId="ADAL" clId="{2EDB8314-4035-449B-90F7-44B4569FBB3C}" dt="2026-03-05T10:51:37.640" v="4738" actId="403"/>
          <ac:spMkLst>
            <pc:docMk/>
            <pc:sldMk cId="3199437084" sldId="281"/>
            <ac:spMk id="4" creationId="{A5C7C57D-05F7-0AB9-66D8-9B18F04BAA4B}"/>
          </ac:spMkLst>
        </pc:spChg>
        <pc:spChg chg="mod ord">
          <ac:chgData name="Martin Boam" userId="d74053f3-094e-4874-ba00-62f2ab693b3a" providerId="ADAL" clId="{2EDB8314-4035-449B-90F7-44B4569FBB3C}" dt="2026-03-05T12:25:15.179" v="6130"/>
          <ac:spMkLst>
            <pc:docMk/>
            <pc:sldMk cId="3199437084" sldId="281"/>
            <ac:spMk id="6" creationId="{CCCD5C66-FE41-1C15-617B-E90708CD128F}"/>
          </ac:spMkLst>
        </pc:spChg>
        <pc:spChg chg="mod">
          <ac:chgData name="Martin Boam" userId="d74053f3-094e-4874-ba00-62f2ab693b3a" providerId="ADAL" clId="{2EDB8314-4035-449B-90F7-44B4569FBB3C}" dt="2026-03-05T10:50:01.233" v="4736" actId="1076"/>
          <ac:spMkLst>
            <pc:docMk/>
            <pc:sldMk cId="3199437084" sldId="281"/>
            <ac:spMk id="18" creationId="{65A9DE8D-4848-7995-DF4D-9CB62D5F709C}"/>
          </ac:spMkLst>
        </pc:spChg>
        <pc:spChg chg="mod">
          <ac:chgData name="Martin Boam" userId="d74053f3-094e-4874-ba00-62f2ab693b3a" providerId="ADAL" clId="{2EDB8314-4035-449B-90F7-44B4569FBB3C}" dt="2026-03-05T10:52:56.079" v="4765" actId="20577"/>
          <ac:spMkLst>
            <pc:docMk/>
            <pc:sldMk cId="3199437084" sldId="281"/>
            <ac:spMk id="19" creationId="{947C09CB-B52D-A187-FB98-BD299CC4E673}"/>
          </ac:spMkLst>
        </pc:spChg>
        <pc:picChg chg="add mod modCrop">
          <ac:chgData name="Martin Boam" userId="d74053f3-094e-4874-ba00-62f2ab693b3a" providerId="ADAL" clId="{2EDB8314-4035-449B-90F7-44B4569FBB3C}" dt="2026-03-05T10:52:46.757" v="4749" actId="14861"/>
          <ac:picMkLst>
            <pc:docMk/>
            <pc:sldMk cId="3199437084" sldId="281"/>
            <ac:picMk id="3" creationId="{7D01ECAE-4847-BC19-360B-84F3BCC8E358}"/>
          </ac:picMkLst>
        </pc:picChg>
      </pc:sldChg>
      <pc:sldChg chg="addSp delSp modSp add mod">
        <pc:chgData name="Martin Boam" userId="d74053f3-094e-4874-ba00-62f2ab693b3a" providerId="ADAL" clId="{2EDB8314-4035-449B-90F7-44B4569FBB3C}" dt="2026-03-05T12:26:36.081" v="6145"/>
        <pc:sldMkLst>
          <pc:docMk/>
          <pc:sldMk cId="1484695191" sldId="282"/>
        </pc:sldMkLst>
        <pc:spChg chg="mod">
          <ac:chgData name="Martin Boam" userId="d74053f3-094e-4874-ba00-62f2ab693b3a" providerId="ADAL" clId="{2EDB8314-4035-449B-90F7-44B4569FBB3C}" dt="2026-03-03T16:45:52.319" v="3787" actId="20577"/>
          <ac:spMkLst>
            <pc:docMk/>
            <pc:sldMk cId="1484695191" sldId="282"/>
            <ac:spMk id="2" creationId="{594C418B-F0DF-3A02-1F39-4E4207522CE3}"/>
          </ac:spMkLst>
        </pc:spChg>
        <pc:spChg chg="mod">
          <ac:chgData name="Martin Boam" userId="d74053f3-094e-4874-ba00-62f2ab693b3a" providerId="ADAL" clId="{2EDB8314-4035-449B-90F7-44B4569FBB3C}" dt="2026-03-05T11:10:06.668" v="4888" actId="1076"/>
          <ac:spMkLst>
            <pc:docMk/>
            <pc:sldMk cId="1484695191" sldId="282"/>
            <ac:spMk id="4" creationId="{A37AC810-5F79-9826-816D-8AC0FE36375A}"/>
          </ac:spMkLst>
        </pc:spChg>
        <pc:spChg chg="add mod">
          <ac:chgData name="Martin Boam" userId="d74053f3-094e-4874-ba00-62f2ab693b3a" providerId="ADAL" clId="{2EDB8314-4035-449B-90F7-44B4569FBB3C}" dt="2026-03-05T12:14:15.377" v="6078" actId="207"/>
          <ac:spMkLst>
            <pc:docMk/>
            <pc:sldMk cId="1484695191" sldId="282"/>
            <ac:spMk id="7" creationId="{92A06827-FC29-28F7-C999-5BFB33EB7DAD}"/>
          </ac:spMkLst>
        </pc:spChg>
        <pc:spChg chg="mod ord">
          <ac:chgData name="Martin Boam" userId="d74053f3-094e-4874-ba00-62f2ab693b3a" providerId="ADAL" clId="{2EDB8314-4035-449B-90F7-44B4569FBB3C}" dt="2026-03-05T12:26:36.081" v="6145"/>
          <ac:spMkLst>
            <pc:docMk/>
            <pc:sldMk cId="1484695191" sldId="282"/>
            <ac:spMk id="8" creationId="{C4EE82E7-88CD-B863-D384-55F2BE45CC00}"/>
          </ac:spMkLst>
        </pc:spChg>
        <pc:spChg chg="mod ord">
          <ac:chgData name="Martin Boam" userId="d74053f3-094e-4874-ba00-62f2ab693b3a" providerId="ADAL" clId="{2EDB8314-4035-449B-90F7-44B4569FBB3C}" dt="2026-03-05T12:26:31.907" v="6144"/>
          <ac:spMkLst>
            <pc:docMk/>
            <pc:sldMk cId="1484695191" sldId="282"/>
            <ac:spMk id="9" creationId="{88073D42-F911-557E-8D60-F13281D5E3F2}"/>
          </ac:spMkLst>
        </pc:spChg>
        <pc:spChg chg="mod">
          <ac:chgData name="Martin Boam" userId="d74053f3-094e-4874-ba00-62f2ab693b3a" providerId="ADAL" clId="{2EDB8314-4035-449B-90F7-44B4569FBB3C}" dt="2026-03-03T16:47:49.360" v="3816" actId="20577"/>
          <ac:spMkLst>
            <pc:docMk/>
            <pc:sldMk cId="1484695191" sldId="282"/>
            <ac:spMk id="19" creationId="{5AF3123E-EA3C-8A35-453A-4AF71CA7E408}"/>
          </ac:spMkLst>
        </pc:spChg>
        <pc:picChg chg="add mod">
          <ac:chgData name="Martin Boam" userId="d74053f3-094e-4874-ba00-62f2ab693b3a" providerId="ADAL" clId="{2EDB8314-4035-449B-90F7-44B4569FBB3C}" dt="2026-03-05T11:31:17.419" v="5242" actId="14861"/>
          <ac:picMkLst>
            <pc:docMk/>
            <pc:sldMk cId="1484695191" sldId="282"/>
            <ac:picMk id="3" creationId="{C7E0D1F1-F03F-BC97-08D0-B9CF25E329FC}"/>
          </ac:picMkLst>
        </pc:picChg>
      </pc:sldChg>
      <pc:sldChg chg="modSp mod">
        <pc:chgData name="Martin Boam" userId="d74053f3-094e-4874-ba00-62f2ab693b3a" providerId="ADAL" clId="{2EDB8314-4035-449B-90F7-44B4569FBB3C}" dt="2026-03-05T11:57:29.517" v="5436" actId="20577"/>
        <pc:sldMkLst>
          <pc:docMk/>
          <pc:sldMk cId="1639244812" sldId="283"/>
        </pc:sldMkLst>
        <pc:spChg chg="mod">
          <ac:chgData name="Martin Boam" userId="d74053f3-094e-4874-ba00-62f2ab693b3a" providerId="ADAL" clId="{2EDB8314-4035-449B-90F7-44B4569FBB3C}" dt="2026-03-05T11:57:29.517" v="5436" actId="20577"/>
          <ac:spMkLst>
            <pc:docMk/>
            <pc:sldMk cId="1639244812" sldId="283"/>
            <ac:spMk id="4" creationId="{2F93C550-B488-39EA-F750-11CA658C668B}"/>
          </ac:spMkLst>
        </pc:spChg>
      </pc:sldChg>
      <pc:sldChg chg="addSp delSp modSp add mod ord">
        <pc:chgData name="Martin Boam" userId="d74053f3-094e-4874-ba00-62f2ab693b3a" providerId="ADAL" clId="{2EDB8314-4035-449B-90F7-44B4569FBB3C}" dt="2026-03-05T12:13:21.288" v="6066" actId="207"/>
        <pc:sldMkLst>
          <pc:docMk/>
          <pc:sldMk cId="4115520934" sldId="284"/>
        </pc:sldMkLst>
        <pc:spChg chg="mod">
          <ac:chgData name="Martin Boam" userId="d74053f3-094e-4874-ba00-62f2ab693b3a" providerId="ADAL" clId="{2EDB8314-4035-449B-90F7-44B4569FBB3C}" dt="2026-03-04T15:29:53.468" v="4410"/>
          <ac:spMkLst>
            <pc:docMk/>
            <pc:sldMk cId="4115520934" sldId="284"/>
            <ac:spMk id="2" creationId="{BA7E46FD-EE72-7BAE-D158-CF8D407507EF}"/>
          </ac:spMkLst>
        </pc:spChg>
        <pc:spChg chg="mod">
          <ac:chgData name="Martin Boam" userId="d74053f3-094e-4874-ba00-62f2ab693b3a" providerId="ADAL" clId="{2EDB8314-4035-449B-90F7-44B4569FBB3C}" dt="2026-03-04T15:32:10.547" v="4433" actId="20577"/>
          <ac:spMkLst>
            <pc:docMk/>
            <pc:sldMk cId="4115520934" sldId="284"/>
            <ac:spMk id="4" creationId="{F74DFAA9-576E-7BF7-FCD6-C26DD85FBFEF}"/>
          </ac:spMkLst>
        </pc:spChg>
        <pc:spChg chg="mod">
          <ac:chgData name="Martin Boam" userId="d74053f3-094e-4874-ba00-62f2ab693b3a" providerId="ADAL" clId="{2EDB8314-4035-449B-90F7-44B4569FBB3C}" dt="2026-03-05T12:13:21.288" v="6066" actId="207"/>
          <ac:spMkLst>
            <pc:docMk/>
            <pc:sldMk cId="4115520934" sldId="284"/>
            <ac:spMk id="7" creationId="{0B1FB5C2-AEE3-1DCB-00D6-8248DE46A687}"/>
          </ac:spMkLst>
        </pc:spChg>
        <pc:spChg chg="mod">
          <ac:chgData name="Martin Boam" userId="d74053f3-094e-4874-ba00-62f2ab693b3a" providerId="ADAL" clId="{2EDB8314-4035-449B-90F7-44B4569FBB3C}" dt="2026-03-05T10:32:23.751" v="4602"/>
          <ac:spMkLst>
            <pc:docMk/>
            <pc:sldMk cId="4115520934" sldId="284"/>
            <ac:spMk id="19" creationId="{8BA25E75-5F37-7426-E64E-782AFC0AD388}"/>
          </ac:spMkLst>
        </pc:spChg>
        <pc:picChg chg="add mod">
          <ac:chgData name="Martin Boam" userId="d74053f3-094e-4874-ba00-62f2ab693b3a" providerId="ADAL" clId="{2EDB8314-4035-449B-90F7-44B4569FBB3C}" dt="2026-03-04T15:30:14.469" v="4418" actId="1076"/>
          <ac:picMkLst>
            <pc:docMk/>
            <pc:sldMk cId="4115520934" sldId="284"/>
            <ac:picMk id="8" creationId="{0323EE91-D562-B74F-789A-3030A3A5B8ED}"/>
          </ac:picMkLst>
        </pc:picChg>
      </pc:sldChg>
      <pc:sldChg chg="addSp delSp modSp add mod">
        <pc:chgData name="Martin Boam" userId="d74053f3-094e-4874-ba00-62f2ab693b3a" providerId="ADAL" clId="{2EDB8314-4035-449B-90F7-44B4569FBB3C}" dt="2026-03-06T14:14:03.639" v="6185" actId="113"/>
        <pc:sldMkLst>
          <pc:docMk/>
          <pc:sldMk cId="2134347899" sldId="285"/>
        </pc:sldMkLst>
        <pc:spChg chg="mod">
          <ac:chgData name="Martin Boam" userId="d74053f3-094e-4874-ba00-62f2ab693b3a" providerId="ADAL" clId="{2EDB8314-4035-449B-90F7-44B4569FBB3C}" dt="2026-03-03T16:47:02.215" v="3813"/>
          <ac:spMkLst>
            <pc:docMk/>
            <pc:sldMk cId="2134347899" sldId="285"/>
            <ac:spMk id="2" creationId="{36BA2EF6-D17E-B5C0-6DBF-9919B0043291}"/>
          </ac:spMkLst>
        </pc:spChg>
        <pc:spChg chg="mod">
          <ac:chgData name="Martin Boam" userId="d74053f3-094e-4874-ba00-62f2ab693b3a" providerId="ADAL" clId="{2EDB8314-4035-449B-90F7-44B4569FBB3C}" dt="2026-03-05T11:10:34.622" v="4901" actId="14100"/>
          <ac:spMkLst>
            <pc:docMk/>
            <pc:sldMk cId="2134347899" sldId="285"/>
            <ac:spMk id="4" creationId="{8360E9DE-7840-8897-BE0F-4FA7E5E395D3}"/>
          </ac:spMkLst>
        </pc:spChg>
        <pc:spChg chg="add mod">
          <ac:chgData name="Martin Boam" userId="d74053f3-094e-4874-ba00-62f2ab693b3a" providerId="ADAL" clId="{2EDB8314-4035-449B-90F7-44B4569FBB3C}" dt="2026-03-06T14:14:03.639" v="6185" actId="113"/>
          <ac:spMkLst>
            <pc:docMk/>
            <pc:sldMk cId="2134347899" sldId="285"/>
            <ac:spMk id="5" creationId="{101B50B0-8920-1B1E-DB9A-FB867CA6D72B}"/>
          </ac:spMkLst>
        </pc:spChg>
        <pc:spChg chg="mod ord">
          <ac:chgData name="Martin Boam" userId="d74053f3-094e-4874-ba00-62f2ab693b3a" providerId="ADAL" clId="{2EDB8314-4035-449B-90F7-44B4569FBB3C}" dt="2026-03-05T12:26:42.634" v="6146"/>
          <ac:spMkLst>
            <pc:docMk/>
            <pc:sldMk cId="2134347899" sldId="285"/>
            <ac:spMk id="8" creationId="{D132C208-CC7C-8076-16FE-450C62C961DB}"/>
          </ac:spMkLst>
        </pc:spChg>
        <pc:spChg chg="mod">
          <ac:chgData name="Martin Boam" userId="d74053f3-094e-4874-ba00-62f2ab693b3a" providerId="ADAL" clId="{2EDB8314-4035-449B-90F7-44B4569FBB3C}" dt="2026-03-03T16:48:31.838" v="3839"/>
          <ac:spMkLst>
            <pc:docMk/>
            <pc:sldMk cId="2134347899" sldId="285"/>
            <ac:spMk id="19" creationId="{85DD9397-120A-2788-E67E-2F308B98D306}"/>
          </ac:spMkLst>
        </pc:spChg>
      </pc:sldChg>
      <pc:sldChg chg="addSp delSp modSp add mod">
        <pc:chgData name="Martin Boam" userId="d74053f3-094e-4874-ba00-62f2ab693b3a" providerId="ADAL" clId="{2EDB8314-4035-449B-90F7-44B4569FBB3C}" dt="2026-03-05T12:26:46.745" v="6147"/>
        <pc:sldMkLst>
          <pc:docMk/>
          <pc:sldMk cId="2136576111" sldId="287"/>
        </pc:sldMkLst>
        <pc:spChg chg="mod">
          <ac:chgData name="Martin Boam" userId="d74053f3-094e-4874-ba00-62f2ab693b3a" providerId="ADAL" clId="{2EDB8314-4035-449B-90F7-44B4569FBB3C}" dt="2026-03-03T16:50:12.539" v="3842"/>
          <ac:spMkLst>
            <pc:docMk/>
            <pc:sldMk cId="2136576111" sldId="287"/>
            <ac:spMk id="2" creationId="{2B9C3D4F-41D3-0ECA-4FA9-E5D98A7D20E1}"/>
          </ac:spMkLst>
        </pc:spChg>
        <pc:spChg chg="mod">
          <ac:chgData name="Martin Boam" userId="d74053f3-094e-4874-ba00-62f2ab693b3a" providerId="ADAL" clId="{2EDB8314-4035-449B-90F7-44B4569FBB3C}" dt="2026-03-05T11:32:57.128" v="5261" actId="14100"/>
          <ac:spMkLst>
            <pc:docMk/>
            <pc:sldMk cId="2136576111" sldId="287"/>
            <ac:spMk id="4" creationId="{B4DE7FBF-8F86-C995-BE64-ACECCBA2354E}"/>
          </ac:spMkLst>
        </pc:spChg>
        <pc:spChg chg="mod">
          <ac:chgData name="Martin Boam" userId="d74053f3-094e-4874-ba00-62f2ab693b3a" providerId="ADAL" clId="{2EDB8314-4035-449B-90F7-44B4569FBB3C}" dt="2026-03-05T11:35:32.075" v="5270" actId="1076"/>
          <ac:spMkLst>
            <pc:docMk/>
            <pc:sldMk cId="2136576111" sldId="287"/>
            <ac:spMk id="8" creationId="{66A2C64C-DB6C-2791-A4BC-DE2FB332A3EE}"/>
          </ac:spMkLst>
        </pc:spChg>
        <pc:spChg chg="mod">
          <ac:chgData name="Martin Boam" userId="d74053f3-094e-4874-ba00-62f2ab693b3a" providerId="ADAL" clId="{2EDB8314-4035-449B-90F7-44B4569FBB3C}" dt="2026-03-05T11:35:29.458" v="5269" actId="14100"/>
          <ac:spMkLst>
            <pc:docMk/>
            <pc:sldMk cId="2136576111" sldId="287"/>
            <ac:spMk id="18" creationId="{13796A0E-4AD6-90E3-8D12-990DE0A7DC1A}"/>
          </ac:spMkLst>
        </pc:spChg>
        <pc:spChg chg="mod">
          <ac:chgData name="Martin Boam" userId="d74053f3-094e-4874-ba00-62f2ab693b3a" providerId="ADAL" clId="{2EDB8314-4035-449B-90F7-44B4569FBB3C}" dt="2026-03-03T16:51:37.166" v="3866"/>
          <ac:spMkLst>
            <pc:docMk/>
            <pc:sldMk cId="2136576111" sldId="287"/>
            <ac:spMk id="19" creationId="{3C8D1861-7F1A-6165-4AC4-F20DE7F7BD90}"/>
          </ac:spMkLst>
        </pc:spChg>
        <pc:picChg chg="add mod ord modCrop">
          <ac:chgData name="Martin Boam" userId="d74053f3-094e-4874-ba00-62f2ab693b3a" providerId="ADAL" clId="{2EDB8314-4035-449B-90F7-44B4569FBB3C}" dt="2026-03-05T12:26:46.745" v="6147"/>
          <ac:picMkLst>
            <pc:docMk/>
            <pc:sldMk cId="2136576111" sldId="287"/>
            <ac:picMk id="5" creationId="{78882DFC-912A-AF0B-41B7-8C10D963F36B}"/>
          </ac:picMkLst>
        </pc:picChg>
      </pc:sldChg>
      <pc:sldChg chg="modSp mod modNotesTx">
        <pc:chgData name="Martin Boam" userId="d74053f3-094e-4874-ba00-62f2ab693b3a" providerId="ADAL" clId="{2EDB8314-4035-449B-90F7-44B4569FBB3C}" dt="2026-03-05T12:11:07.735" v="6048" actId="20577"/>
        <pc:sldMkLst>
          <pc:docMk/>
          <pc:sldMk cId="2611860041" sldId="288"/>
        </pc:sldMkLst>
        <pc:graphicFrameChg chg="mod modGraphic">
          <ac:chgData name="Martin Boam" userId="d74053f3-094e-4874-ba00-62f2ab693b3a" providerId="ADAL" clId="{2EDB8314-4035-449B-90F7-44B4569FBB3C}" dt="2026-03-05T12:10:28.389" v="6000" actId="255"/>
          <ac:graphicFrameMkLst>
            <pc:docMk/>
            <pc:sldMk cId="2611860041" sldId="288"/>
            <ac:graphicFrameMk id="6" creationId="{78EF50D1-A330-F005-306A-99E2A7EEB1D0}"/>
          </ac:graphicFrameMkLst>
        </pc:graphicFrameChg>
      </pc:sldChg>
      <pc:sldChg chg="addSp delSp modSp add mod ord">
        <pc:chgData name="Martin Boam" userId="d74053f3-094e-4874-ba00-62f2ab693b3a" providerId="ADAL" clId="{2EDB8314-4035-449B-90F7-44B4569FBB3C}" dt="2026-03-05T12:26:51.912" v="6149"/>
        <pc:sldMkLst>
          <pc:docMk/>
          <pc:sldMk cId="2420482959" sldId="292"/>
        </pc:sldMkLst>
        <pc:spChg chg="mod">
          <ac:chgData name="Martin Boam" userId="d74053f3-094e-4874-ba00-62f2ab693b3a" providerId="ADAL" clId="{2EDB8314-4035-449B-90F7-44B4569FBB3C}" dt="2026-03-05T12:03:58.962" v="5870"/>
          <ac:spMkLst>
            <pc:docMk/>
            <pc:sldMk cId="2420482959" sldId="292"/>
            <ac:spMk id="2" creationId="{C53D6360-A0DC-E8D2-6FCD-FBA41F851199}"/>
          </ac:spMkLst>
        </pc:spChg>
        <pc:spChg chg="mod">
          <ac:chgData name="Martin Boam" userId="d74053f3-094e-4874-ba00-62f2ab693b3a" providerId="ADAL" clId="{2EDB8314-4035-449B-90F7-44B4569FBB3C}" dt="2026-03-05T11:09:56.398" v="4885" actId="404"/>
          <ac:spMkLst>
            <pc:docMk/>
            <pc:sldMk cId="2420482959" sldId="292"/>
            <ac:spMk id="4" creationId="{F1EAF418-349A-5C3A-6B74-6A714075E05E}"/>
          </ac:spMkLst>
        </pc:spChg>
        <pc:spChg chg="mod">
          <ac:chgData name="Martin Boam" userId="d74053f3-094e-4874-ba00-62f2ab693b3a" providerId="ADAL" clId="{2EDB8314-4035-449B-90F7-44B4569FBB3C}" dt="2026-03-05T12:14:21.432" v="6079" actId="207"/>
          <ac:spMkLst>
            <pc:docMk/>
            <pc:sldMk cId="2420482959" sldId="292"/>
            <ac:spMk id="8" creationId="{B08EE42E-11BD-568F-F0B6-64BF46020952}"/>
          </ac:spMkLst>
        </pc:spChg>
        <pc:spChg chg="mod">
          <ac:chgData name="Martin Boam" userId="d74053f3-094e-4874-ba00-62f2ab693b3a" providerId="ADAL" clId="{2EDB8314-4035-449B-90F7-44B4569FBB3C}" dt="2026-03-05T11:11:12.458" v="4914" actId="20577"/>
          <ac:spMkLst>
            <pc:docMk/>
            <pc:sldMk cId="2420482959" sldId="292"/>
            <ac:spMk id="9" creationId="{BCBB1763-6ADC-B27A-7DA7-5B5329FA1DFC}"/>
          </ac:spMkLst>
        </pc:spChg>
        <pc:picChg chg="add mod ord modCrop">
          <ac:chgData name="Martin Boam" userId="d74053f3-094e-4874-ba00-62f2ab693b3a" providerId="ADAL" clId="{2EDB8314-4035-449B-90F7-44B4569FBB3C}" dt="2026-03-05T12:26:51.912" v="6149"/>
          <ac:picMkLst>
            <pc:docMk/>
            <pc:sldMk cId="2420482959" sldId="292"/>
            <ac:picMk id="3" creationId="{0912AE9B-5DE4-D477-DEF6-5C93144A4F61}"/>
          </ac:picMkLst>
        </pc:picChg>
      </pc:sldChg>
      <pc:sldChg chg="addSp delSp modSp add mod">
        <pc:chgData name="Martin Boam" userId="d74053f3-094e-4874-ba00-62f2ab693b3a" providerId="ADAL" clId="{2EDB8314-4035-449B-90F7-44B4569FBB3C}" dt="2026-03-05T12:26:56.673" v="6151"/>
        <pc:sldMkLst>
          <pc:docMk/>
          <pc:sldMk cId="3863512383" sldId="293"/>
        </pc:sldMkLst>
        <pc:spChg chg="mod">
          <ac:chgData name="Martin Boam" userId="d74053f3-094e-4874-ba00-62f2ab693b3a" providerId="ADAL" clId="{2EDB8314-4035-449B-90F7-44B4569FBB3C}" dt="2026-03-03T16:53:54.412" v="3893"/>
          <ac:spMkLst>
            <pc:docMk/>
            <pc:sldMk cId="3863512383" sldId="293"/>
            <ac:spMk id="2" creationId="{32495B71-FACA-9A02-7B67-4A3B8EE0FA5F}"/>
          </ac:spMkLst>
        </pc:spChg>
        <pc:spChg chg="mod">
          <ac:chgData name="Martin Boam" userId="d74053f3-094e-4874-ba00-62f2ab693b3a" providerId="ADAL" clId="{2EDB8314-4035-449B-90F7-44B4569FBB3C}" dt="2026-03-05T11:11:23.484" v="4917" actId="14100"/>
          <ac:spMkLst>
            <pc:docMk/>
            <pc:sldMk cId="3863512383" sldId="293"/>
            <ac:spMk id="4" creationId="{3A0C6211-36E4-5C5E-787E-65528B56A055}"/>
          </ac:spMkLst>
        </pc:spChg>
        <pc:spChg chg="mod">
          <ac:chgData name="Martin Boam" userId="d74053f3-094e-4874-ba00-62f2ab693b3a" providerId="ADAL" clId="{2EDB8314-4035-449B-90F7-44B4569FBB3C}" dt="2026-03-05T12:14:31.599" v="6080" actId="207"/>
          <ac:spMkLst>
            <pc:docMk/>
            <pc:sldMk cId="3863512383" sldId="293"/>
            <ac:spMk id="8" creationId="{173F0F22-8A9A-E74A-3415-A7539DE13972}"/>
          </ac:spMkLst>
        </pc:spChg>
        <pc:spChg chg="mod">
          <ac:chgData name="Martin Boam" userId="d74053f3-094e-4874-ba00-62f2ab693b3a" providerId="ADAL" clId="{2EDB8314-4035-449B-90F7-44B4569FBB3C}" dt="2026-03-05T11:11:38.014" v="4929" actId="20577"/>
          <ac:spMkLst>
            <pc:docMk/>
            <pc:sldMk cId="3863512383" sldId="293"/>
            <ac:spMk id="9" creationId="{83AF8EBA-0894-B1F5-1301-5F92512D4051}"/>
          </ac:spMkLst>
        </pc:spChg>
        <pc:spChg chg="mod">
          <ac:chgData name="Martin Boam" userId="d74053f3-094e-4874-ba00-62f2ab693b3a" providerId="ADAL" clId="{2EDB8314-4035-449B-90F7-44B4569FBB3C}" dt="2026-03-05T11:11:40.943" v="4930" actId="14100"/>
          <ac:spMkLst>
            <pc:docMk/>
            <pc:sldMk cId="3863512383" sldId="293"/>
            <ac:spMk id="18" creationId="{2D853466-8A46-8485-1895-2F808E4C4546}"/>
          </ac:spMkLst>
        </pc:spChg>
        <pc:spChg chg="mod">
          <ac:chgData name="Martin Boam" userId="d74053f3-094e-4874-ba00-62f2ab693b3a" providerId="ADAL" clId="{2EDB8314-4035-449B-90F7-44B4569FBB3C}" dt="2026-03-03T16:53:57.565" v="3895"/>
          <ac:spMkLst>
            <pc:docMk/>
            <pc:sldMk cId="3863512383" sldId="293"/>
            <ac:spMk id="19" creationId="{A4C30573-E618-C4C5-F48E-F42AB4DBD777}"/>
          </ac:spMkLst>
        </pc:spChg>
        <pc:picChg chg="add mod ord">
          <ac:chgData name="Martin Boam" userId="d74053f3-094e-4874-ba00-62f2ab693b3a" providerId="ADAL" clId="{2EDB8314-4035-449B-90F7-44B4569FBB3C}" dt="2026-03-05T12:26:56.673" v="6151"/>
          <ac:picMkLst>
            <pc:docMk/>
            <pc:sldMk cId="3863512383" sldId="293"/>
            <ac:picMk id="5" creationId="{7D4761BE-D1F4-BF70-109E-0D2698D50CA9}"/>
          </ac:picMkLst>
        </pc:picChg>
      </pc:sldChg>
      <pc:sldChg chg="addSp delSp modSp add mod">
        <pc:chgData name="Martin Boam" userId="d74053f3-094e-4874-ba00-62f2ab693b3a" providerId="ADAL" clId="{2EDB8314-4035-449B-90F7-44B4569FBB3C}" dt="2026-03-05T12:27:00.881" v="6152"/>
        <pc:sldMkLst>
          <pc:docMk/>
          <pc:sldMk cId="209086548" sldId="294"/>
        </pc:sldMkLst>
        <pc:spChg chg="mod">
          <ac:chgData name="Martin Boam" userId="d74053f3-094e-4874-ba00-62f2ab693b3a" providerId="ADAL" clId="{2EDB8314-4035-449B-90F7-44B4569FBB3C}" dt="2026-03-03T16:55:15.120" v="3921"/>
          <ac:spMkLst>
            <pc:docMk/>
            <pc:sldMk cId="209086548" sldId="294"/>
            <ac:spMk id="2" creationId="{E881C765-E593-BD60-6F40-E1667B09FA8D}"/>
          </ac:spMkLst>
        </pc:spChg>
        <pc:spChg chg="mod">
          <ac:chgData name="Martin Boam" userId="d74053f3-094e-4874-ba00-62f2ab693b3a" providerId="ADAL" clId="{2EDB8314-4035-449B-90F7-44B4569FBB3C}" dt="2026-03-05T11:11:56.949" v="4935" actId="14100"/>
          <ac:spMkLst>
            <pc:docMk/>
            <pc:sldMk cId="209086548" sldId="294"/>
            <ac:spMk id="4" creationId="{BA27963E-EB9E-5F5F-5286-F1B61527AE58}"/>
          </ac:spMkLst>
        </pc:spChg>
        <pc:spChg chg="mod">
          <ac:chgData name="Martin Boam" userId="d74053f3-094e-4874-ba00-62f2ab693b3a" providerId="ADAL" clId="{2EDB8314-4035-449B-90F7-44B4569FBB3C}" dt="2026-03-03T16:55:30.554" v="3926"/>
          <ac:spMkLst>
            <pc:docMk/>
            <pc:sldMk cId="209086548" sldId="294"/>
            <ac:spMk id="8" creationId="{75932151-7210-5194-1AF2-025412E9EA40}"/>
          </ac:spMkLst>
        </pc:spChg>
        <pc:spChg chg="mod">
          <ac:chgData name="Martin Boam" userId="d74053f3-094e-4874-ba00-62f2ab693b3a" providerId="ADAL" clId="{2EDB8314-4035-449B-90F7-44B4569FBB3C}" dt="2026-03-03T16:56:29.106" v="3952"/>
          <ac:spMkLst>
            <pc:docMk/>
            <pc:sldMk cId="209086548" sldId="294"/>
            <ac:spMk id="19" creationId="{7902A4FB-D04C-29E3-1354-45FFB9775D6C}"/>
          </ac:spMkLst>
        </pc:spChg>
        <pc:picChg chg="add mod ord">
          <ac:chgData name="Martin Boam" userId="d74053f3-094e-4874-ba00-62f2ab693b3a" providerId="ADAL" clId="{2EDB8314-4035-449B-90F7-44B4569FBB3C}" dt="2026-03-05T12:27:00.881" v="6152"/>
          <ac:picMkLst>
            <pc:docMk/>
            <pc:sldMk cId="209086548" sldId="294"/>
            <ac:picMk id="5" creationId="{A36B0FE9-2E52-E92E-1007-19F344182C28}"/>
          </ac:picMkLst>
        </pc:picChg>
      </pc:sldChg>
      <pc:sldChg chg="addSp delSp modSp add mod">
        <pc:chgData name="Martin Boam" userId="d74053f3-094e-4874-ba00-62f2ab693b3a" providerId="ADAL" clId="{2EDB8314-4035-449B-90F7-44B4569FBB3C}" dt="2026-03-05T12:27:04.942" v="6153"/>
        <pc:sldMkLst>
          <pc:docMk/>
          <pc:sldMk cId="1371611966" sldId="295"/>
        </pc:sldMkLst>
        <pc:spChg chg="add del mod">
          <ac:chgData name="Martin Boam" userId="d74053f3-094e-4874-ba00-62f2ab693b3a" providerId="ADAL" clId="{2EDB8314-4035-449B-90F7-44B4569FBB3C}" dt="2026-03-03T16:57:13.147" v="3964" actId="478"/>
          <ac:spMkLst>
            <pc:docMk/>
            <pc:sldMk cId="1371611966" sldId="295"/>
            <ac:spMk id="2" creationId="{C315F354-3649-57CC-689F-1D96EF358235}"/>
          </ac:spMkLst>
        </pc:spChg>
        <pc:spChg chg="mod">
          <ac:chgData name="Martin Boam" userId="d74053f3-094e-4874-ba00-62f2ab693b3a" providerId="ADAL" clId="{2EDB8314-4035-449B-90F7-44B4569FBB3C}" dt="2026-03-05T11:12:08.194" v="4938" actId="14100"/>
          <ac:spMkLst>
            <pc:docMk/>
            <pc:sldMk cId="1371611966" sldId="295"/>
            <ac:spMk id="4" creationId="{994FEC14-9004-4DB8-4A98-29AEEB98810A}"/>
          </ac:spMkLst>
        </pc:spChg>
        <pc:spChg chg="mod">
          <ac:chgData name="Martin Boam" userId="d74053f3-094e-4874-ba00-62f2ab693b3a" providerId="ADAL" clId="{2EDB8314-4035-449B-90F7-44B4569FBB3C}" dt="2026-03-05T11:12:19.644" v="4942" actId="1076"/>
          <ac:spMkLst>
            <pc:docMk/>
            <pc:sldMk cId="1371611966" sldId="295"/>
            <ac:spMk id="8" creationId="{3BF6501A-1FCE-26FD-28B2-FE5A7E942C57}"/>
          </ac:spMkLst>
        </pc:spChg>
        <pc:spChg chg="mod">
          <ac:chgData name="Martin Boam" userId="d74053f3-094e-4874-ba00-62f2ab693b3a" providerId="ADAL" clId="{2EDB8314-4035-449B-90F7-44B4569FBB3C}" dt="2026-03-05T11:12:16.213" v="4941" actId="14100"/>
          <ac:spMkLst>
            <pc:docMk/>
            <pc:sldMk cId="1371611966" sldId="295"/>
            <ac:spMk id="18" creationId="{AC324918-11A9-6B5A-CE53-A2E3F6DA4603}"/>
          </ac:spMkLst>
        </pc:spChg>
        <pc:spChg chg="mod">
          <ac:chgData name="Martin Boam" userId="d74053f3-094e-4874-ba00-62f2ab693b3a" providerId="ADAL" clId="{2EDB8314-4035-449B-90F7-44B4569FBB3C}" dt="2026-03-03T16:57:32.575" v="3971"/>
          <ac:spMkLst>
            <pc:docMk/>
            <pc:sldMk cId="1371611966" sldId="295"/>
            <ac:spMk id="19" creationId="{2AD83F9A-4108-AA5C-724A-405E80D30452}"/>
          </ac:spMkLst>
        </pc:spChg>
        <pc:picChg chg="add mod ord">
          <ac:chgData name="Martin Boam" userId="d74053f3-094e-4874-ba00-62f2ab693b3a" providerId="ADAL" clId="{2EDB8314-4035-449B-90F7-44B4569FBB3C}" dt="2026-03-05T12:27:04.942" v="6153"/>
          <ac:picMkLst>
            <pc:docMk/>
            <pc:sldMk cId="1371611966" sldId="295"/>
            <ac:picMk id="11" creationId="{C16635C4-4C51-F86B-C03D-424E6DE3D548}"/>
          </ac:picMkLst>
        </pc:picChg>
      </pc:sldChg>
      <pc:sldChg chg="addSp delSp modSp add mod ord">
        <pc:chgData name="Martin Boam" userId="d74053f3-094e-4874-ba00-62f2ab693b3a" providerId="ADAL" clId="{2EDB8314-4035-449B-90F7-44B4569FBB3C}" dt="2026-03-05T12:29:28.383" v="6165"/>
        <pc:sldMkLst>
          <pc:docMk/>
          <pc:sldMk cId="314844655" sldId="296"/>
        </pc:sldMkLst>
        <pc:spChg chg="mod">
          <ac:chgData name="Martin Boam" userId="d74053f3-094e-4874-ba00-62f2ab693b3a" providerId="ADAL" clId="{2EDB8314-4035-449B-90F7-44B4569FBB3C}" dt="2026-03-03T16:58:55.657" v="3998"/>
          <ac:spMkLst>
            <pc:docMk/>
            <pc:sldMk cId="314844655" sldId="296"/>
            <ac:spMk id="2" creationId="{2002A965-444E-0990-BC16-C06A63D7AB78}"/>
          </ac:spMkLst>
        </pc:spChg>
        <pc:spChg chg="mod">
          <ac:chgData name="Martin Boam" userId="d74053f3-094e-4874-ba00-62f2ab693b3a" providerId="ADAL" clId="{2EDB8314-4035-449B-90F7-44B4569FBB3C}" dt="2026-03-05T12:15:09.284" v="6085" actId="207"/>
          <ac:spMkLst>
            <pc:docMk/>
            <pc:sldMk cId="314844655" sldId="296"/>
            <ac:spMk id="4" creationId="{C1A0B3C4-180C-AD31-493E-50A150888DF4}"/>
          </ac:spMkLst>
        </pc:spChg>
        <pc:spChg chg="mod">
          <ac:chgData name="Martin Boam" userId="d74053f3-094e-4874-ba00-62f2ab693b3a" providerId="ADAL" clId="{2EDB8314-4035-449B-90F7-44B4569FBB3C}" dt="2026-03-03T16:59:11.386" v="4002" actId="20577"/>
          <ac:spMkLst>
            <pc:docMk/>
            <pc:sldMk cId="314844655" sldId="296"/>
            <ac:spMk id="8" creationId="{80BF32E5-7F4B-7EEB-D468-CEE227AFBB38}"/>
          </ac:spMkLst>
        </pc:spChg>
        <pc:spChg chg="mod">
          <ac:chgData name="Martin Boam" userId="d74053f3-094e-4874-ba00-62f2ab693b3a" providerId="ADAL" clId="{2EDB8314-4035-449B-90F7-44B4569FBB3C}" dt="2026-03-03T16:59:57.737" v="4024" actId="14100"/>
          <ac:spMkLst>
            <pc:docMk/>
            <pc:sldMk cId="314844655" sldId="296"/>
            <ac:spMk id="18" creationId="{4E582C80-AD15-5790-4DCC-FEAED5B902DE}"/>
          </ac:spMkLst>
        </pc:spChg>
        <pc:spChg chg="mod">
          <ac:chgData name="Martin Boam" userId="d74053f3-094e-4874-ba00-62f2ab693b3a" providerId="ADAL" clId="{2EDB8314-4035-449B-90F7-44B4569FBB3C}" dt="2026-03-03T17:00:00.455" v="4025" actId="1076"/>
          <ac:spMkLst>
            <pc:docMk/>
            <pc:sldMk cId="314844655" sldId="296"/>
            <ac:spMk id="19" creationId="{9C13A216-2927-758F-2772-5A7493BA8C85}"/>
          </ac:spMkLst>
        </pc:spChg>
        <pc:picChg chg="add mod ord">
          <ac:chgData name="Martin Boam" userId="d74053f3-094e-4874-ba00-62f2ab693b3a" providerId="ADAL" clId="{2EDB8314-4035-449B-90F7-44B4569FBB3C}" dt="2026-03-05T12:29:28.383" v="6165"/>
          <ac:picMkLst>
            <pc:docMk/>
            <pc:sldMk cId="314844655" sldId="296"/>
            <ac:picMk id="5" creationId="{4197A900-2768-BAFB-EAE4-C86B5FE08613}"/>
          </ac:picMkLst>
        </pc:picChg>
      </pc:sldChg>
      <pc:sldChg chg="addSp delSp modSp add mod ord">
        <pc:chgData name="Martin Boam" userId="d74053f3-094e-4874-ba00-62f2ab693b3a" providerId="ADAL" clId="{2EDB8314-4035-449B-90F7-44B4569FBB3C}" dt="2026-03-05T12:27:27.364" v="6158"/>
        <pc:sldMkLst>
          <pc:docMk/>
          <pc:sldMk cId="641405905" sldId="297"/>
        </pc:sldMkLst>
        <pc:spChg chg="mod">
          <ac:chgData name="Martin Boam" userId="d74053f3-094e-4874-ba00-62f2ab693b3a" providerId="ADAL" clId="{2EDB8314-4035-449B-90F7-44B4569FBB3C}" dt="2026-03-03T17:00:22.630" v="4026"/>
          <ac:spMkLst>
            <pc:docMk/>
            <pc:sldMk cId="641405905" sldId="297"/>
            <ac:spMk id="2" creationId="{05461ACA-BD8C-CD62-EFE1-61AB581D5C60}"/>
          </ac:spMkLst>
        </pc:spChg>
        <pc:spChg chg="mod">
          <ac:chgData name="Martin Boam" userId="d74053f3-094e-4874-ba00-62f2ab693b3a" providerId="ADAL" clId="{2EDB8314-4035-449B-90F7-44B4569FBB3C}" dt="2026-03-05T11:12:36.247" v="4948" actId="404"/>
          <ac:spMkLst>
            <pc:docMk/>
            <pc:sldMk cId="641405905" sldId="297"/>
            <ac:spMk id="4" creationId="{C71527B8-19B6-7FFE-AA99-3823B82824A9}"/>
          </ac:spMkLst>
        </pc:spChg>
        <pc:spChg chg="mod">
          <ac:chgData name="Martin Boam" userId="d74053f3-094e-4874-ba00-62f2ab693b3a" providerId="ADAL" clId="{2EDB8314-4035-449B-90F7-44B4569FBB3C}" dt="2026-03-03T17:00:31.862" v="4027"/>
          <ac:spMkLst>
            <pc:docMk/>
            <pc:sldMk cId="641405905" sldId="297"/>
            <ac:spMk id="8" creationId="{E7510342-AF41-3D0D-E9CD-CE10224E224E}"/>
          </ac:spMkLst>
        </pc:spChg>
        <pc:spChg chg="mod">
          <ac:chgData name="Martin Boam" userId="d74053f3-094e-4874-ba00-62f2ab693b3a" providerId="ADAL" clId="{2EDB8314-4035-449B-90F7-44B4569FBB3C}" dt="2026-03-05T11:43:10.562" v="5308"/>
          <ac:spMkLst>
            <pc:docMk/>
            <pc:sldMk cId="641405905" sldId="297"/>
            <ac:spMk id="19" creationId="{D8992A11-B745-C85F-C00B-5408038F618C}"/>
          </ac:spMkLst>
        </pc:spChg>
        <pc:picChg chg="add mod ord">
          <ac:chgData name="Martin Boam" userId="d74053f3-094e-4874-ba00-62f2ab693b3a" providerId="ADAL" clId="{2EDB8314-4035-449B-90F7-44B4569FBB3C}" dt="2026-03-05T12:27:27.364" v="6158"/>
          <ac:picMkLst>
            <pc:docMk/>
            <pc:sldMk cId="641405905" sldId="297"/>
            <ac:picMk id="3" creationId="{97A36C0D-814F-8DFE-2B2E-737AA9901CC1}"/>
          </ac:picMkLst>
        </pc:picChg>
      </pc:sldChg>
      <pc:sldChg chg="addSp delSp modSp add mod ord">
        <pc:chgData name="Martin Boam" userId="d74053f3-094e-4874-ba00-62f2ab693b3a" providerId="ADAL" clId="{2EDB8314-4035-449B-90F7-44B4569FBB3C}" dt="2026-03-05T12:17:39.039" v="6110" actId="962"/>
        <pc:sldMkLst>
          <pc:docMk/>
          <pc:sldMk cId="2141854490" sldId="298"/>
        </pc:sldMkLst>
        <pc:spChg chg="mod">
          <ac:chgData name="Martin Boam" userId="d74053f3-094e-4874-ba00-62f2ab693b3a" providerId="ADAL" clId="{2EDB8314-4035-449B-90F7-44B4569FBB3C}" dt="2026-03-03T17:01:36.646" v="4049" actId="14100"/>
          <ac:spMkLst>
            <pc:docMk/>
            <pc:sldMk cId="2141854490" sldId="298"/>
            <ac:spMk id="2" creationId="{80EB6ABC-86A5-74DA-B92D-3121C694C042}"/>
          </ac:spMkLst>
        </pc:spChg>
        <pc:spChg chg="mod">
          <ac:chgData name="Martin Boam" userId="d74053f3-094e-4874-ba00-62f2ab693b3a" providerId="ADAL" clId="{2EDB8314-4035-449B-90F7-44B4569FBB3C}" dt="2026-03-05T11:46:37.658" v="5312" actId="20577"/>
          <ac:spMkLst>
            <pc:docMk/>
            <pc:sldMk cId="2141854490" sldId="298"/>
            <ac:spMk id="4" creationId="{16D4F900-8649-F11B-5149-35C276E58E43}"/>
          </ac:spMkLst>
        </pc:spChg>
        <pc:spChg chg="mod">
          <ac:chgData name="Martin Boam" userId="d74053f3-094e-4874-ba00-62f2ab693b3a" providerId="ADAL" clId="{2EDB8314-4035-449B-90F7-44B4569FBB3C}" dt="2026-03-03T17:01:52.187" v="4050"/>
          <ac:spMkLst>
            <pc:docMk/>
            <pc:sldMk cId="2141854490" sldId="298"/>
            <ac:spMk id="8" creationId="{6231F36C-AE47-17F9-E6DE-022D4645629B}"/>
          </ac:spMkLst>
        </pc:spChg>
        <pc:spChg chg="mod">
          <ac:chgData name="Martin Boam" userId="d74053f3-094e-4874-ba00-62f2ab693b3a" providerId="ADAL" clId="{2EDB8314-4035-449B-90F7-44B4569FBB3C}" dt="2026-03-03T17:02:45.354" v="4070" actId="1076"/>
          <ac:spMkLst>
            <pc:docMk/>
            <pc:sldMk cId="2141854490" sldId="298"/>
            <ac:spMk id="19" creationId="{D7090E65-5736-4EF6-49CB-821B46C7FD56}"/>
          </ac:spMkLst>
        </pc:spChg>
        <pc:grpChg chg="add mod">
          <ac:chgData name="Martin Boam" userId="d74053f3-094e-4874-ba00-62f2ab693b3a" providerId="ADAL" clId="{2EDB8314-4035-449B-90F7-44B4569FBB3C}" dt="2026-03-05T12:17:39.039" v="6110" actId="962"/>
          <ac:grpSpMkLst>
            <pc:docMk/>
            <pc:sldMk cId="2141854490" sldId="298"/>
            <ac:grpSpMk id="7" creationId="{80BFEF50-1ECE-025B-8ECA-D4D4B158142A}"/>
          </ac:grpSpMkLst>
        </pc:grpChg>
        <pc:picChg chg="add mod">
          <ac:chgData name="Martin Boam" userId="d74053f3-094e-4874-ba00-62f2ab693b3a" providerId="ADAL" clId="{2EDB8314-4035-449B-90F7-44B4569FBB3C}" dt="2026-03-05T11:47:08.804" v="5316" actId="1076"/>
          <ac:picMkLst>
            <pc:docMk/>
            <pc:sldMk cId="2141854490" sldId="298"/>
            <ac:picMk id="3" creationId="{A19DA27F-BD87-58CB-ECED-B96C70A9ED00}"/>
          </ac:picMkLst>
        </pc:picChg>
        <pc:picChg chg="add mod">
          <ac:chgData name="Martin Boam" userId="d74053f3-094e-4874-ba00-62f2ab693b3a" providerId="ADAL" clId="{2EDB8314-4035-449B-90F7-44B4569FBB3C}" dt="2026-03-05T11:48:03.756" v="5346" actId="962"/>
          <ac:picMkLst>
            <pc:docMk/>
            <pc:sldMk cId="2141854490" sldId="298"/>
            <ac:picMk id="5" creationId="{7A6F417C-7614-F7A5-1848-3F373D71CABF}"/>
          </ac:picMkLst>
        </pc:picChg>
      </pc:sldChg>
      <pc:sldChg chg="addSp delSp modSp add mod ord">
        <pc:chgData name="Martin Boam" userId="d74053f3-094e-4874-ba00-62f2ab693b3a" providerId="ADAL" clId="{2EDB8314-4035-449B-90F7-44B4569FBB3C}" dt="2026-03-05T12:17:41.873" v="6111" actId="962"/>
        <pc:sldMkLst>
          <pc:docMk/>
          <pc:sldMk cId="3307331175" sldId="299"/>
        </pc:sldMkLst>
        <pc:spChg chg="mod">
          <ac:chgData name="Martin Boam" userId="d74053f3-094e-4874-ba00-62f2ab693b3a" providerId="ADAL" clId="{2EDB8314-4035-449B-90F7-44B4569FBB3C}" dt="2026-03-03T17:03:19.571" v="4075" actId="20577"/>
          <ac:spMkLst>
            <pc:docMk/>
            <pc:sldMk cId="3307331175" sldId="299"/>
            <ac:spMk id="2" creationId="{769E656F-0EA8-F738-7FDE-678A376F2994}"/>
          </ac:spMkLst>
        </pc:spChg>
        <pc:spChg chg="mod">
          <ac:chgData name="Martin Boam" userId="d74053f3-094e-4874-ba00-62f2ab693b3a" providerId="ADAL" clId="{2EDB8314-4035-449B-90F7-44B4569FBB3C}" dt="2026-03-05T11:12:55.283" v="4955" actId="14100"/>
          <ac:spMkLst>
            <pc:docMk/>
            <pc:sldMk cId="3307331175" sldId="299"/>
            <ac:spMk id="4" creationId="{AEEAD4E9-F66A-A565-4FA4-7D92F06B936C}"/>
          </ac:spMkLst>
        </pc:spChg>
        <pc:spChg chg="add mod">
          <ac:chgData name="Martin Boam" userId="d74053f3-094e-4874-ba00-62f2ab693b3a" providerId="ADAL" clId="{2EDB8314-4035-449B-90F7-44B4569FBB3C}" dt="2026-03-05T11:52:37.358" v="5360" actId="20577"/>
          <ac:spMkLst>
            <pc:docMk/>
            <pc:sldMk cId="3307331175" sldId="299"/>
            <ac:spMk id="5" creationId="{236E0698-9AFA-1185-A996-052478BEDAE9}"/>
          </ac:spMkLst>
        </pc:spChg>
        <pc:spChg chg="mod">
          <ac:chgData name="Martin Boam" userId="d74053f3-094e-4874-ba00-62f2ab693b3a" providerId="ADAL" clId="{2EDB8314-4035-449B-90F7-44B4569FBB3C}" dt="2026-03-05T11:53:48.066" v="5365" actId="1076"/>
          <ac:spMkLst>
            <pc:docMk/>
            <pc:sldMk cId="3307331175" sldId="299"/>
            <ac:spMk id="8" creationId="{0627A306-7679-3D64-4881-7A55953D3102}"/>
          </ac:spMkLst>
        </pc:spChg>
        <pc:spChg chg="mod">
          <ac:chgData name="Martin Boam" userId="d74053f3-094e-4874-ba00-62f2ab693b3a" providerId="ADAL" clId="{2EDB8314-4035-449B-90F7-44B4569FBB3C}" dt="2026-03-05T11:53:49.234" v="5366" actId="14100"/>
          <ac:spMkLst>
            <pc:docMk/>
            <pc:sldMk cId="3307331175" sldId="299"/>
            <ac:spMk id="18" creationId="{509921A7-537C-2D55-AE2F-3426ED90EDF2}"/>
          </ac:spMkLst>
        </pc:spChg>
        <pc:spChg chg="mod">
          <ac:chgData name="Martin Boam" userId="d74053f3-094e-4874-ba00-62f2ab693b3a" providerId="ADAL" clId="{2EDB8314-4035-449B-90F7-44B4569FBB3C}" dt="2026-03-03T17:03:28.812" v="4078" actId="14100"/>
          <ac:spMkLst>
            <pc:docMk/>
            <pc:sldMk cId="3307331175" sldId="299"/>
            <ac:spMk id="19" creationId="{37072EF6-4273-73F5-B519-3753895EE4A9}"/>
          </ac:spMkLst>
        </pc:spChg>
        <pc:picChg chg="add mod">
          <ac:chgData name="Martin Boam" userId="d74053f3-094e-4874-ba00-62f2ab693b3a" providerId="ADAL" clId="{2EDB8314-4035-449B-90F7-44B4569FBB3C}" dt="2026-03-05T12:17:41.873" v="6111" actId="962"/>
          <ac:picMkLst>
            <pc:docMk/>
            <pc:sldMk cId="3307331175" sldId="299"/>
            <ac:picMk id="10" creationId="{EF886008-DAB8-66B6-0644-B12866838275}"/>
          </ac:picMkLst>
        </pc:picChg>
      </pc:sldChg>
      <pc:sldChg chg="modSp add mod">
        <pc:chgData name="Martin Boam" userId="d74053f3-094e-4874-ba00-62f2ab693b3a" providerId="ADAL" clId="{2EDB8314-4035-449B-90F7-44B4569FBB3C}" dt="2026-03-05T12:27:32.865" v="6159"/>
        <pc:sldMkLst>
          <pc:docMk/>
          <pc:sldMk cId="3146612891" sldId="300"/>
        </pc:sldMkLst>
        <pc:spChg chg="mod ord">
          <ac:chgData name="Martin Boam" userId="d74053f3-094e-4874-ba00-62f2ab693b3a" providerId="ADAL" clId="{2EDB8314-4035-449B-90F7-44B4569FBB3C}" dt="2026-03-05T12:27:32.865" v="6159"/>
          <ac:spMkLst>
            <pc:docMk/>
            <pc:sldMk cId="3146612891" sldId="300"/>
            <ac:spMk id="5" creationId="{E07CF4C7-AC9A-6A39-0D3E-3E15E7D21D0C}"/>
          </ac:spMkLst>
        </pc:spChg>
        <pc:picChg chg="mod">
          <ac:chgData name="Martin Boam" userId="d74053f3-094e-4874-ba00-62f2ab693b3a" providerId="ADAL" clId="{2EDB8314-4035-449B-90F7-44B4569FBB3C}" dt="2026-03-05T12:17:51.640" v="6113" actId="962"/>
          <ac:picMkLst>
            <pc:docMk/>
            <pc:sldMk cId="3146612891" sldId="300"/>
            <ac:picMk id="6" creationId="{7F732808-B481-0A90-8ED0-2CEB0B1E464D}"/>
          </ac:picMkLst>
        </pc:picChg>
      </pc:sldChg>
      <pc:sldChg chg="addSp delSp modSp add mod">
        <pc:chgData name="Martin Boam" userId="d74053f3-094e-4874-ba00-62f2ab693b3a" providerId="ADAL" clId="{2EDB8314-4035-449B-90F7-44B4569FBB3C}" dt="2026-03-05T12:14:40.325" v="6081" actId="207"/>
        <pc:sldMkLst>
          <pc:docMk/>
          <pc:sldMk cId="2035290468" sldId="301"/>
        </pc:sldMkLst>
        <pc:spChg chg="mod">
          <ac:chgData name="Martin Boam" userId="d74053f3-094e-4874-ba00-62f2ab693b3a" providerId="ADAL" clId="{2EDB8314-4035-449B-90F7-44B4569FBB3C}" dt="2026-03-05T10:21:05.778" v="4523" actId="20577"/>
          <ac:spMkLst>
            <pc:docMk/>
            <pc:sldMk cId="2035290468" sldId="301"/>
            <ac:spMk id="2" creationId="{17301013-1C50-A55D-338B-79E2FCA1A382}"/>
          </ac:spMkLst>
        </pc:spChg>
        <pc:spChg chg="mod">
          <ac:chgData name="Martin Boam" userId="d74053f3-094e-4874-ba00-62f2ab693b3a" providerId="ADAL" clId="{2EDB8314-4035-449B-90F7-44B4569FBB3C}" dt="2026-03-05T11:14:11.567" v="4976" actId="14100"/>
          <ac:spMkLst>
            <pc:docMk/>
            <pc:sldMk cId="2035290468" sldId="301"/>
            <ac:spMk id="4" creationId="{94F5D639-458A-F40D-45CB-96C6248871A6}"/>
          </ac:spMkLst>
        </pc:spChg>
        <pc:spChg chg="mod">
          <ac:chgData name="Martin Boam" userId="d74053f3-094e-4874-ba00-62f2ab693b3a" providerId="ADAL" clId="{2EDB8314-4035-449B-90F7-44B4569FBB3C}" dt="2026-03-05T12:14:40.325" v="6081" actId="207"/>
          <ac:spMkLst>
            <pc:docMk/>
            <pc:sldMk cId="2035290468" sldId="301"/>
            <ac:spMk id="8" creationId="{000F832A-3E1A-D2FE-0A5E-FBD0E380D613}"/>
          </ac:spMkLst>
        </pc:spChg>
        <pc:spChg chg="mod">
          <ac:chgData name="Martin Boam" userId="d74053f3-094e-4874-ba00-62f2ab693b3a" providerId="ADAL" clId="{2EDB8314-4035-449B-90F7-44B4569FBB3C}" dt="2026-03-05T10:24:31.974" v="4547" actId="14100"/>
          <ac:spMkLst>
            <pc:docMk/>
            <pc:sldMk cId="2035290468" sldId="301"/>
            <ac:spMk id="18" creationId="{D78C7F55-C4B0-9423-EBA4-4BD6CD8B0F4D}"/>
          </ac:spMkLst>
        </pc:spChg>
        <pc:spChg chg="mod">
          <ac:chgData name="Martin Boam" userId="d74053f3-094e-4874-ba00-62f2ab693b3a" providerId="ADAL" clId="{2EDB8314-4035-449B-90F7-44B4569FBB3C}" dt="2026-03-05T10:24:53.786" v="4555" actId="1076"/>
          <ac:spMkLst>
            <pc:docMk/>
            <pc:sldMk cId="2035290468" sldId="301"/>
            <ac:spMk id="19" creationId="{4690002E-E53F-D7F7-464B-6B0C50787B4B}"/>
          </ac:spMkLst>
        </pc:spChg>
        <pc:picChg chg="add mod">
          <ac:chgData name="Martin Boam" userId="d74053f3-094e-4874-ba00-62f2ab693b3a" providerId="ADAL" clId="{2EDB8314-4035-449B-90F7-44B4569FBB3C}" dt="2026-03-05T10:25:15.745" v="4558" actId="1076"/>
          <ac:picMkLst>
            <pc:docMk/>
            <pc:sldMk cId="2035290468" sldId="301"/>
            <ac:picMk id="10" creationId="{D34F31F0-9FA7-08AE-4A62-32E112B15F6B}"/>
          </ac:picMkLst>
        </pc:picChg>
      </pc:sldChg>
      <pc:sldChg chg="modSp add mod">
        <pc:chgData name="Martin Boam" userId="d74053f3-094e-4874-ba00-62f2ab693b3a" providerId="ADAL" clId="{2EDB8314-4035-449B-90F7-44B4569FBB3C}" dt="2026-03-05T12:27:49.333" v="6162"/>
        <pc:sldMkLst>
          <pc:docMk/>
          <pc:sldMk cId="3438233661" sldId="302"/>
        </pc:sldMkLst>
        <pc:spChg chg="mod">
          <ac:chgData name="Martin Boam" userId="d74053f3-094e-4874-ba00-62f2ab693b3a" providerId="ADAL" clId="{2EDB8314-4035-449B-90F7-44B4569FBB3C}" dt="2026-03-05T12:16:13.611" v="6098" actId="207"/>
          <ac:spMkLst>
            <pc:docMk/>
            <pc:sldMk cId="3438233661" sldId="302"/>
            <ac:spMk id="5" creationId="{102BB09A-EF03-9F42-437F-111DE57110FA}"/>
          </ac:spMkLst>
        </pc:spChg>
        <pc:spChg chg="mod">
          <ac:chgData name="Martin Boam" userId="d74053f3-094e-4874-ba00-62f2ab693b3a" providerId="ADAL" clId="{2EDB8314-4035-449B-90F7-44B4569FBB3C}" dt="2026-03-05T12:15:34.055" v="6088" actId="14100"/>
          <ac:spMkLst>
            <pc:docMk/>
            <pc:sldMk cId="3438233661" sldId="302"/>
            <ac:spMk id="7" creationId="{59F245A4-EA8C-3155-D173-5ED97A6A7251}"/>
          </ac:spMkLst>
        </pc:spChg>
        <pc:spChg chg="ord">
          <ac:chgData name="Martin Boam" userId="d74053f3-094e-4874-ba00-62f2ab693b3a" providerId="ADAL" clId="{2EDB8314-4035-449B-90F7-44B4569FBB3C}" dt="2026-03-05T12:27:49.333" v="6162"/>
          <ac:spMkLst>
            <pc:docMk/>
            <pc:sldMk cId="3438233661" sldId="302"/>
            <ac:spMk id="19" creationId="{1FF26EDB-D60B-E3B7-89DF-E04DBFE0BF1F}"/>
          </ac:spMkLst>
        </pc:spChg>
        <pc:grpChg chg="mod ord">
          <ac:chgData name="Martin Boam" userId="d74053f3-094e-4874-ba00-62f2ab693b3a" providerId="ADAL" clId="{2EDB8314-4035-449B-90F7-44B4569FBB3C}" dt="2026-03-05T12:27:43.905" v="6161"/>
          <ac:grpSpMkLst>
            <pc:docMk/>
            <pc:sldMk cId="3438233661" sldId="302"/>
            <ac:grpSpMk id="8" creationId="{74A4D934-E891-A3B5-0724-250FEEFE5FE0}"/>
          </ac:grpSpMkLst>
        </pc:grpChg>
      </pc:sldChg>
      <pc:sldChg chg="addSp delSp modSp mod addAnim delAnim modNotesTx">
        <pc:chgData name="Martin Boam" userId="d74053f3-094e-4874-ba00-62f2ab693b3a" providerId="ADAL" clId="{2EDB8314-4035-449B-90F7-44B4569FBB3C}" dt="2026-03-03T09:27:27.007" v="2624" actId="20577"/>
        <pc:sldMkLst>
          <pc:docMk/>
          <pc:sldMk cId="1502194552" sldId="2147479503"/>
        </pc:sldMkLst>
        <pc:spChg chg="mod">
          <ac:chgData name="Martin Boam" userId="d74053f3-094e-4874-ba00-62f2ab693b3a" providerId="ADAL" clId="{2EDB8314-4035-449B-90F7-44B4569FBB3C}" dt="2026-03-03T09:27:27.007" v="2624" actId="20577"/>
          <ac:spMkLst>
            <pc:docMk/>
            <pc:sldMk cId="1502194552" sldId="2147479503"/>
            <ac:spMk id="10" creationId="{8C43B430-8535-6D5D-3EE0-C24785A288B7}"/>
          </ac:spMkLst>
        </pc:spChg>
        <pc:spChg chg="mod">
          <ac:chgData name="Martin Boam" userId="d74053f3-094e-4874-ba00-62f2ab693b3a" providerId="ADAL" clId="{2EDB8314-4035-449B-90F7-44B4569FBB3C}" dt="2026-03-03T09:27:07.827" v="2588" actId="20577"/>
          <ac:spMkLst>
            <pc:docMk/>
            <pc:sldMk cId="1502194552" sldId="2147479503"/>
            <ac:spMk id="13" creationId="{0FFFFA6F-5E5A-7CA9-2217-8D9F023D9E04}"/>
          </ac:spMkLst>
        </pc:spChg>
      </pc:sldChg>
      <pc:sldChg chg="addSp delSp modSp mod modAnim">
        <pc:chgData name="Martin Boam" userId="d74053f3-094e-4874-ba00-62f2ab693b3a" providerId="ADAL" clId="{2EDB8314-4035-449B-90F7-44B4569FBB3C}" dt="2026-03-03T12:50:29.371" v="3477" actId="20577"/>
        <pc:sldMkLst>
          <pc:docMk/>
          <pc:sldMk cId="3144659891" sldId="2147483346"/>
        </pc:sldMkLst>
        <pc:spChg chg="mod">
          <ac:chgData name="Martin Boam" userId="d74053f3-094e-4874-ba00-62f2ab693b3a" providerId="ADAL" clId="{2EDB8314-4035-449B-90F7-44B4569FBB3C}" dt="2026-03-03T11:28:22.987" v="3377"/>
          <ac:spMkLst>
            <pc:docMk/>
            <pc:sldMk cId="3144659891" sldId="2147483346"/>
            <ac:spMk id="12" creationId="{B0CC74E1-4C0B-B3D3-D5B2-4E141724F0A1}"/>
          </ac:spMkLst>
        </pc:spChg>
        <pc:spChg chg="mod">
          <ac:chgData name="Martin Boam" userId="d74053f3-094e-4874-ba00-62f2ab693b3a" providerId="ADAL" clId="{2EDB8314-4035-449B-90F7-44B4569FBB3C}" dt="2026-03-03T12:50:29.371" v="3477" actId="20577"/>
          <ac:spMkLst>
            <pc:docMk/>
            <pc:sldMk cId="3144659891" sldId="2147483346"/>
            <ac:spMk id="23" creationId="{619D6472-F7BD-4F4E-9DB3-A0958A9617A7}"/>
          </ac:spMkLst>
        </pc:spChg>
        <pc:spChg chg="mod">
          <ac:chgData name="Martin Boam" userId="d74053f3-094e-4874-ba00-62f2ab693b3a" providerId="ADAL" clId="{2EDB8314-4035-449B-90F7-44B4569FBB3C}" dt="2026-03-03T12:49:56.797" v="3473" actId="12"/>
          <ac:spMkLst>
            <pc:docMk/>
            <pc:sldMk cId="3144659891" sldId="2147483346"/>
            <ac:spMk id="26" creationId="{D5B0BE91-45FE-BC10-FDE3-A064C893540A}"/>
          </ac:spMkLst>
        </pc:spChg>
      </pc:sldChg>
      <pc:sldChg chg="addSp delSp modSp mod modAnim">
        <pc:chgData name="Martin Boam" userId="d74053f3-094e-4874-ba00-62f2ab693b3a" providerId="ADAL" clId="{2EDB8314-4035-449B-90F7-44B4569FBB3C}" dt="2026-03-03T13:17:17.061" v="3510" actId="12"/>
        <pc:sldMkLst>
          <pc:docMk/>
          <pc:sldMk cId="214873528" sldId="2147483347"/>
        </pc:sldMkLst>
        <pc:spChg chg="mod">
          <ac:chgData name="Martin Boam" userId="d74053f3-094e-4874-ba00-62f2ab693b3a" providerId="ADAL" clId="{2EDB8314-4035-449B-90F7-44B4569FBB3C}" dt="2026-03-03T11:50:31.934" v="3417" actId="20577"/>
          <ac:spMkLst>
            <pc:docMk/>
            <pc:sldMk cId="214873528" sldId="2147483347"/>
            <ac:spMk id="10" creationId="{686F7321-62E7-9BC7-3995-506140FA8317}"/>
          </ac:spMkLst>
        </pc:spChg>
        <pc:spChg chg="mod">
          <ac:chgData name="Martin Boam" userId="d74053f3-094e-4874-ba00-62f2ab693b3a" providerId="ADAL" clId="{2EDB8314-4035-449B-90F7-44B4569FBB3C}" dt="2026-03-03T13:17:17.061" v="3510" actId="12"/>
          <ac:spMkLst>
            <pc:docMk/>
            <pc:sldMk cId="214873528" sldId="2147483347"/>
            <ac:spMk id="12" creationId="{8A455321-1A56-5C98-7105-A46F484090DD}"/>
          </ac:spMkLst>
        </pc:spChg>
        <pc:spChg chg="mod">
          <ac:chgData name="Martin Boam" userId="d74053f3-094e-4874-ba00-62f2ab693b3a" providerId="ADAL" clId="{2EDB8314-4035-449B-90F7-44B4569FBB3C}" dt="2026-03-03T11:28:19.249" v="3376"/>
          <ac:spMkLst>
            <pc:docMk/>
            <pc:sldMk cId="214873528" sldId="2147483347"/>
            <ac:spMk id="14" creationId="{D52593B5-AA72-DE51-AC18-9E8907CEC9B4}"/>
          </ac:spMkLst>
        </pc:spChg>
        <pc:spChg chg="mod">
          <ac:chgData name="Martin Boam" userId="d74053f3-094e-4874-ba00-62f2ab693b3a" providerId="ADAL" clId="{2EDB8314-4035-449B-90F7-44B4569FBB3C}" dt="2026-03-03T11:42:32.945" v="3382" actId="20577"/>
          <ac:spMkLst>
            <pc:docMk/>
            <pc:sldMk cId="214873528" sldId="2147483347"/>
            <ac:spMk id="17" creationId="{C49623DC-E533-AF2F-E115-E701B43A2B42}"/>
          </ac:spMkLst>
        </pc:spChg>
        <pc:spChg chg="mod">
          <ac:chgData name="Martin Boam" userId="d74053f3-094e-4874-ba00-62f2ab693b3a" providerId="ADAL" clId="{2EDB8314-4035-449B-90F7-44B4569FBB3C}" dt="2026-03-03T11:51:16.007" v="3432" actId="1076"/>
          <ac:spMkLst>
            <pc:docMk/>
            <pc:sldMk cId="214873528" sldId="2147483347"/>
            <ac:spMk id="26" creationId="{D5B0BE91-45FE-BC10-FDE3-A064C893540A}"/>
          </ac:spMkLst>
        </pc:spChg>
      </pc:sldChg>
      <pc:sldChg chg="addSp delSp modSp mod modAnim">
        <pc:chgData name="Martin Boam" userId="d74053f3-094e-4874-ba00-62f2ab693b3a" providerId="ADAL" clId="{2EDB8314-4035-449B-90F7-44B4569FBB3C}" dt="2026-03-03T13:16:49.023" v="3509" actId="1035"/>
        <pc:sldMkLst>
          <pc:docMk/>
          <pc:sldMk cId="651034644" sldId="2147483382"/>
        </pc:sldMkLst>
        <pc:spChg chg="mod">
          <ac:chgData name="Martin Boam" userId="d74053f3-094e-4874-ba00-62f2ab693b3a" providerId="ADAL" clId="{2EDB8314-4035-449B-90F7-44B4569FBB3C}" dt="2026-03-03T11:28:26.885" v="3378"/>
          <ac:spMkLst>
            <pc:docMk/>
            <pc:sldMk cId="651034644" sldId="2147483382"/>
            <ac:spMk id="14" creationId="{9CCD7C7D-4561-716D-C21A-034A3C06A9B5}"/>
          </ac:spMkLst>
        </pc:spChg>
        <pc:spChg chg="mod">
          <ac:chgData name="Martin Boam" userId="d74053f3-094e-4874-ba00-62f2ab693b3a" providerId="ADAL" clId="{2EDB8314-4035-449B-90F7-44B4569FBB3C}" dt="2026-03-03T13:14:48.739" v="3488" actId="20577"/>
          <ac:spMkLst>
            <pc:docMk/>
            <pc:sldMk cId="651034644" sldId="2147483382"/>
            <ac:spMk id="23" creationId="{C3995224-E863-EAAE-1DD9-B0E07BAC160C}"/>
          </ac:spMkLst>
        </pc:spChg>
        <pc:spChg chg="mod">
          <ac:chgData name="Martin Boam" userId="d74053f3-094e-4874-ba00-62f2ab693b3a" providerId="ADAL" clId="{2EDB8314-4035-449B-90F7-44B4569FBB3C}" dt="2026-03-03T13:16:49.023" v="3509" actId="1035"/>
          <ac:spMkLst>
            <pc:docMk/>
            <pc:sldMk cId="651034644" sldId="2147483382"/>
            <ac:spMk id="26" creationId="{44365621-2C67-30DA-87D9-517B77A6DD2F}"/>
          </ac:spMkLst>
        </pc:spChg>
      </pc:sldChg>
      <pc:sldChg chg="addSp delSp modSp mod ord modNotesTx">
        <pc:chgData name="Martin Boam" userId="d74053f3-094e-4874-ba00-62f2ab693b3a" providerId="ADAL" clId="{2EDB8314-4035-449B-90F7-44B4569FBB3C}" dt="2026-03-05T12:10:58.444" v="6017" actId="20577"/>
        <pc:sldMkLst>
          <pc:docMk/>
          <pc:sldMk cId="3861212921" sldId="2147483384"/>
        </pc:sldMkLst>
      </pc:sldChg>
      <pc:sldChg chg="modSp mod modNotesTx">
        <pc:chgData name="Martin Boam" userId="d74053f3-094e-4874-ba00-62f2ab693b3a" providerId="ADAL" clId="{2EDB8314-4035-449B-90F7-44B4569FBB3C}" dt="2026-03-03T11:27:57.621" v="3374"/>
        <pc:sldMkLst>
          <pc:docMk/>
          <pc:sldMk cId="2547630074" sldId="2147483394"/>
        </pc:sldMkLst>
        <pc:spChg chg="mod">
          <ac:chgData name="Martin Boam" userId="d74053f3-094e-4874-ba00-62f2ab693b3a" providerId="ADAL" clId="{2EDB8314-4035-449B-90F7-44B4569FBB3C}" dt="2026-03-03T11:27:57.621" v="3374"/>
          <ac:spMkLst>
            <pc:docMk/>
            <pc:sldMk cId="2547630074" sldId="2147483394"/>
            <ac:spMk id="7" creationId="{ED16C745-4E3B-E835-8044-4E0AB179329F}"/>
          </ac:spMkLst>
        </pc:spChg>
      </pc:sldChg>
      <pc:sldChg chg="modSp mod">
        <pc:chgData name="Martin Boam" userId="d74053f3-094e-4874-ba00-62f2ab693b3a" providerId="ADAL" clId="{2EDB8314-4035-449B-90F7-44B4569FBB3C}" dt="2026-03-11T17:47:55.170" v="6189" actId="20577"/>
        <pc:sldMkLst>
          <pc:docMk/>
          <pc:sldMk cId="3797230667" sldId="2147483477"/>
        </pc:sldMkLst>
        <pc:spChg chg="mod">
          <ac:chgData name="Martin Boam" userId="d74053f3-094e-4874-ba00-62f2ab693b3a" providerId="ADAL" clId="{2EDB8314-4035-449B-90F7-44B4569FBB3C}" dt="2026-03-11T17:47:55.170" v="6189" actId="20577"/>
          <ac:spMkLst>
            <pc:docMk/>
            <pc:sldMk cId="3797230667" sldId="2147483477"/>
            <ac:spMk id="8" creationId="{7408E922-1F7F-AD79-FD02-29EFC4FCA3F8}"/>
          </ac:spMkLst>
        </pc:spChg>
      </pc:sldChg>
      <pc:sldChg chg="addSp delSp modSp mod">
        <pc:chgData name="Martin Boam" userId="d74053f3-094e-4874-ba00-62f2ab693b3a" providerId="ADAL" clId="{2EDB8314-4035-449B-90F7-44B4569FBB3C}" dt="2026-03-05T12:13:46.071" v="6071" actId="207"/>
        <pc:sldMkLst>
          <pc:docMk/>
          <pc:sldMk cId="2428838566" sldId="2147483591"/>
        </pc:sldMkLst>
        <pc:spChg chg="mod">
          <ac:chgData name="Martin Boam" userId="d74053f3-094e-4874-ba00-62f2ab693b3a" providerId="ADAL" clId="{2EDB8314-4035-449B-90F7-44B4569FBB3C}" dt="2026-03-03T16:31:04.611" v="3548"/>
          <ac:spMkLst>
            <pc:docMk/>
            <pc:sldMk cId="2428838566" sldId="2147483591"/>
            <ac:spMk id="2" creationId="{4D058CD1-C147-6073-F8C3-4A808C126E92}"/>
          </ac:spMkLst>
        </pc:spChg>
        <pc:spChg chg="add mod">
          <ac:chgData name="Martin Boam" userId="d74053f3-094e-4874-ba00-62f2ab693b3a" providerId="ADAL" clId="{2EDB8314-4035-449B-90F7-44B4569FBB3C}" dt="2026-03-05T10:54:50.415" v="4782" actId="20577"/>
          <ac:spMkLst>
            <pc:docMk/>
            <pc:sldMk cId="2428838566" sldId="2147483591"/>
            <ac:spMk id="3" creationId="{535F521F-1F17-8B2C-702E-86B061112C1D}"/>
          </ac:spMkLst>
        </pc:spChg>
        <pc:spChg chg="mod">
          <ac:chgData name="Martin Boam" userId="d74053f3-094e-4874-ba00-62f2ab693b3a" providerId="ADAL" clId="{2EDB8314-4035-449B-90F7-44B4569FBB3C}" dt="2026-03-05T10:54:23.875" v="4773" actId="14100"/>
          <ac:spMkLst>
            <pc:docMk/>
            <pc:sldMk cId="2428838566" sldId="2147483591"/>
            <ac:spMk id="4" creationId="{E0E4F69B-41A3-C85A-DCAD-9E5171E00DE9}"/>
          </ac:spMkLst>
        </pc:spChg>
        <pc:spChg chg="mod ord">
          <ac:chgData name="Martin Boam" userId="d74053f3-094e-4874-ba00-62f2ab693b3a" providerId="ADAL" clId="{2EDB8314-4035-449B-90F7-44B4569FBB3C}" dt="2026-03-05T12:13:46.071" v="6071" actId="207"/>
          <ac:spMkLst>
            <pc:docMk/>
            <pc:sldMk cId="2428838566" sldId="2147483591"/>
            <ac:spMk id="8" creationId="{A8D6123F-1BCD-616F-F7BD-C458C52A38F3}"/>
          </ac:spMkLst>
        </pc:spChg>
        <pc:spChg chg="mod">
          <ac:chgData name="Martin Boam" userId="d74053f3-094e-4874-ba00-62f2ab693b3a" providerId="ADAL" clId="{2EDB8314-4035-449B-90F7-44B4569FBB3C}" dt="2026-03-03T16:32:10.238" v="3575" actId="14100"/>
          <ac:spMkLst>
            <pc:docMk/>
            <pc:sldMk cId="2428838566" sldId="2147483591"/>
            <ac:spMk id="18" creationId="{DE0E892F-45B0-AF17-1206-23745B4A1294}"/>
          </ac:spMkLst>
        </pc:spChg>
        <pc:spChg chg="mod">
          <ac:chgData name="Martin Boam" userId="d74053f3-094e-4874-ba00-62f2ab693b3a" providerId="ADAL" clId="{2EDB8314-4035-449B-90F7-44B4569FBB3C}" dt="2026-03-03T16:32:20.021" v="3578" actId="1076"/>
          <ac:spMkLst>
            <pc:docMk/>
            <pc:sldMk cId="2428838566" sldId="2147483591"/>
            <ac:spMk id="19" creationId="{9E108088-4707-A98D-8EC8-5B6F6602CB95}"/>
          </ac:spMkLst>
        </pc:spChg>
        <pc:picChg chg="add mod">
          <ac:chgData name="Martin Boam" userId="d74053f3-094e-4874-ba00-62f2ab693b3a" providerId="ADAL" clId="{2EDB8314-4035-449B-90F7-44B4569FBB3C}" dt="2026-03-05T10:54:20.345" v="4772" actId="14861"/>
          <ac:picMkLst>
            <pc:docMk/>
            <pc:sldMk cId="2428838566" sldId="2147483591"/>
            <ac:picMk id="6" creationId="{43452AD5-3926-1E6F-4E74-DF9C5D268600}"/>
          </ac:picMkLst>
        </pc:picChg>
      </pc:sldChg>
      <pc:sldChg chg="modSp add mod">
        <pc:chgData name="Martin Boam" userId="d74053f3-094e-4874-ba00-62f2ab693b3a" providerId="ADAL" clId="{2EDB8314-4035-449B-90F7-44B4569FBB3C}" dt="2026-03-05T12:08:39.828" v="5985" actId="1076"/>
        <pc:sldMkLst>
          <pc:docMk/>
          <pc:sldMk cId="2075543308" sldId="2147483624"/>
        </pc:sldMkLst>
        <pc:spChg chg="mod">
          <ac:chgData name="Martin Boam" userId="d74053f3-094e-4874-ba00-62f2ab693b3a" providerId="ADAL" clId="{2EDB8314-4035-449B-90F7-44B4569FBB3C}" dt="2026-03-05T12:08:39.828" v="5985" actId="1076"/>
          <ac:spMkLst>
            <pc:docMk/>
            <pc:sldMk cId="2075543308" sldId="2147483624"/>
            <ac:spMk id="18" creationId="{76798B32-ADA7-72FA-DCFA-C244D13FF8E3}"/>
          </ac:spMkLst>
        </pc:spChg>
      </pc:sldChg>
      <pc:sldChg chg="addSp delSp modSp add mod ord">
        <pc:chgData name="Martin Boam" userId="d74053f3-094e-4874-ba00-62f2ab693b3a" providerId="ADAL" clId="{2EDB8314-4035-449B-90F7-44B4569FBB3C}" dt="2026-03-05T12:25:25.187" v="6131"/>
        <pc:sldMkLst>
          <pc:docMk/>
          <pc:sldMk cId="3388435673" sldId="2147483644"/>
        </pc:sldMkLst>
        <pc:spChg chg="mod">
          <ac:chgData name="Martin Boam" userId="d74053f3-094e-4874-ba00-62f2ab693b3a" providerId="ADAL" clId="{2EDB8314-4035-449B-90F7-44B4569FBB3C}" dt="2026-03-03T16:33:46.562" v="3586" actId="20577"/>
          <ac:spMkLst>
            <pc:docMk/>
            <pc:sldMk cId="3388435673" sldId="2147483644"/>
            <ac:spMk id="2" creationId="{8511AD84-3D68-04C4-B7DD-2AA2912C0329}"/>
          </ac:spMkLst>
        </pc:spChg>
        <pc:spChg chg="mod">
          <ac:chgData name="Martin Boam" userId="d74053f3-094e-4874-ba00-62f2ab693b3a" providerId="ADAL" clId="{2EDB8314-4035-449B-90F7-44B4569FBB3C}" dt="2026-03-05T10:55:01.050" v="4785" actId="14100"/>
          <ac:spMkLst>
            <pc:docMk/>
            <pc:sldMk cId="3388435673" sldId="2147483644"/>
            <ac:spMk id="4" creationId="{0552D492-D965-CDB5-9D06-B8E76C66E4D0}"/>
          </ac:spMkLst>
        </pc:spChg>
        <pc:spChg chg="add mod">
          <ac:chgData name="Martin Boam" userId="d74053f3-094e-4874-ba00-62f2ab693b3a" providerId="ADAL" clId="{2EDB8314-4035-449B-90F7-44B4569FBB3C}" dt="2026-03-05T10:57:20.670" v="4808" actId="20577"/>
          <ac:spMkLst>
            <pc:docMk/>
            <pc:sldMk cId="3388435673" sldId="2147483644"/>
            <ac:spMk id="5" creationId="{D0A5BD0C-E5D7-A72F-6E94-AAA3F47793DE}"/>
          </ac:spMkLst>
        </pc:spChg>
        <pc:spChg chg="mod ord">
          <ac:chgData name="Martin Boam" userId="d74053f3-094e-4874-ba00-62f2ab693b3a" providerId="ADAL" clId="{2EDB8314-4035-449B-90F7-44B4569FBB3C}" dt="2026-03-05T12:25:25.187" v="6131"/>
          <ac:spMkLst>
            <pc:docMk/>
            <pc:sldMk cId="3388435673" sldId="2147483644"/>
            <ac:spMk id="8" creationId="{EEC93976-5526-67AE-19CA-68B7C2D0F52F}"/>
          </ac:spMkLst>
        </pc:spChg>
        <pc:spChg chg="mod">
          <ac:chgData name="Martin Boam" userId="d74053f3-094e-4874-ba00-62f2ab693b3a" providerId="ADAL" clId="{2EDB8314-4035-449B-90F7-44B4569FBB3C}" dt="2026-03-05T10:56:01.640" v="4788" actId="14100"/>
          <ac:spMkLst>
            <pc:docMk/>
            <pc:sldMk cId="3388435673" sldId="2147483644"/>
            <ac:spMk id="18" creationId="{53F05A75-705B-8247-73EE-1302A58DBB78}"/>
          </ac:spMkLst>
        </pc:spChg>
        <pc:spChg chg="mod">
          <ac:chgData name="Martin Boam" userId="d74053f3-094e-4874-ba00-62f2ab693b3a" providerId="ADAL" clId="{2EDB8314-4035-449B-90F7-44B4569FBB3C}" dt="2026-03-03T16:36:00.719" v="3632" actId="1076"/>
          <ac:spMkLst>
            <pc:docMk/>
            <pc:sldMk cId="3388435673" sldId="2147483644"/>
            <ac:spMk id="19" creationId="{CE777745-961B-312E-F668-4F71067568E9}"/>
          </ac:spMkLst>
        </pc:spChg>
        <pc:picChg chg="add mod">
          <ac:chgData name="Martin Boam" userId="d74053f3-094e-4874-ba00-62f2ab693b3a" providerId="ADAL" clId="{2EDB8314-4035-449B-90F7-44B4569FBB3C}" dt="2026-03-05T10:56:05.833" v="4790" actId="1076"/>
          <ac:picMkLst>
            <pc:docMk/>
            <pc:sldMk cId="3388435673" sldId="2147483644"/>
            <ac:picMk id="3" creationId="{5019CF4B-166F-8AAD-06D9-4EC0171461E1}"/>
          </ac:picMkLst>
        </pc:picChg>
      </pc:sldChg>
      <pc:sldChg chg="modSp add mod">
        <pc:chgData name="Martin Boam" userId="d74053f3-094e-4874-ba00-62f2ab693b3a" providerId="ADAL" clId="{2EDB8314-4035-449B-90F7-44B4569FBB3C}" dt="2026-03-05T12:15:46.219" v="6091" actId="207"/>
        <pc:sldMkLst>
          <pc:docMk/>
          <pc:sldMk cId="1654366408" sldId="2147483645"/>
        </pc:sldMkLst>
        <pc:spChg chg="mod">
          <ac:chgData name="Martin Boam" userId="d74053f3-094e-4874-ba00-62f2ab693b3a" providerId="ADAL" clId="{2EDB8314-4035-449B-90F7-44B4569FBB3C}" dt="2026-03-05T12:15:46.219" v="6091" actId="207"/>
          <ac:spMkLst>
            <pc:docMk/>
            <pc:sldMk cId="1654366408" sldId="2147483645"/>
            <ac:spMk id="9" creationId="{3EDAD41D-BC6D-0813-9B06-1241F0545A89}"/>
          </ac:spMkLst>
        </pc:spChg>
      </pc:sldChg>
      <pc:sldChg chg="delSp modSp add mod delAnim modAnim modShow modNotesTx">
        <pc:chgData name="Martin Boam" userId="d74053f3-094e-4874-ba00-62f2ab693b3a" providerId="ADAL" clId="{2EDB8314-4035-449B-90F7-44B4569FBB3C}" dt="2026-03-03T11:16:48.172" v="3101" actId="729"/>
        <pc:sldMkLst>
          <pc:docMk/>
          <pc:sldMk cId="1112112191" sldId="2147483646"/>
        </pc:sldMkLst>
      </pc:sldChg>
      <pc:sldChg chg="addSp delSp modSp add mod modNotesTx">
        <pc:chgData name="Martin Boam" userId="d74053f3-094e-4874-ba00-62f2ab693b3a" providerId="ADAL" clId="{2EDB8314-4035-449B-90F7-44B4569FBB3C}" dt="2026-03-05T12:18:17.527" v="6118"/>
        <pc:sldMkLst>
          <pc:docMk/>
          <pc:sldMk cId="1665033318" sldId="2147483647"/>
        </pc:sldMkLst>
        <pc:spChg chg="mod">
          <ac:chgData name="Martin Boam" userId="d74053f3-094e-4874-ba00-62f2ab693b3a" providerId="ADAL" clId="{2EDB8314-4035-449B-90F7-44B4569FBB3C}" dt="2026-03-03T09:43:29.904" v="2783" actId="20577"/>
          <ac:spMkLst>
            <pc:docMk/>
            <pc:sldMk cId="1665033318" sldId="2147483647"/>
            <ac:spMk id="2" creationId="{6EE06102-B8EA-7516-F227-D8FA39C7ADFE}"/>
          </ac:spMkLst>
        </pc:spChg>
        <pc:spChg chg="add mod">
          <ac:chgData name="Martin Boam" userId="d74053f3-094e-4874-ba00-62f2ab693b3a" providerId="ADAL" clId="{2EDB8314-4035-449B-90F7-44B4569FBB3C}" dt="2026-03-05T10:33:07.025" v="4611" actId="20577"/>
          <ac:spMkLst>
            <pc:docMk/>
            <pc:sldMk cId="1665033318" sldId="2147483647"/>
            <ac:spMk id="3" creationId="{F33BE4C9-06C0-250C-B915-BED977F5F521}"/>
          </ac:spMkLst>
        </pc:spChg>
        <pc:spChg chg="mod">
          <ac:chgData name="Martin Boam" userId="d74053f3-094e-4874-ba00-62f2ab693b3a" providerId="ADAL" clId="{2EDB8314-4035-449B-90F7-44B4569FBB3C}" dt="2026-03-05T10:34:13.285" v="4624" actId="14100"/>
          <ac:spMkLst>
            <pc:docMk/>
            <pc:sldMk cId="1665033318" sldId="2147483647"/>
            <ac:spMk id="4" creationId="{18566FD9-CFBA-24BF-67E3-F02797B26B4E}"/>
          </ac:spMkLst>
        </pc:spChg>
        <pc:spChg chg="add mod ord">
          <ac:chgData name="Martin Boam" userId="d74053f3-094e-4874-ba00-62f2ab693b3a" providerId="ADAL" clId="{2EDB8314-4035-449B-90F7-44B4569FBB3C}" dt="2026-03-05T12:18:17.527" v="6118"/>
          <ac:spMkLst>
            <pc:docMk/>
            <pc:sldMk cId="1665033318" sldId="2147483647"/>
            <ac:spMk id="7" creationId="{00655F66-F859-4D6E-D85D-BE28A0081AD1}"/>
          </ac:spMkLst>
        </pc:spChg>
        <pc:spChg chg="mod">
          <ac:chgData name="Martin Boam" userId="d74053f3-094e-4874-ba00-62f2ab693b3a" providerId="ADAL" clId="{2EDB8314-4035-449B-90F7-44B4569FBB3C}" dt="2026-03-05T10:34:21.979" v="4626" actId="14100"/>
          <ac:spMkLst>
            <pc:docMk/>
            <pc:sldMk cId="1665033318" sldId="2147483647"/>
            <ac:spMk id="18" creationId="{17770F07-D518-A64F-382B-FCBB6AD55A74}"/>
          </ac:spMkLst>
        </pc:spChg>
        <pc:spChg chg="mod">
          <ac:chgData name="Martin Boam" userId="d74053f3-094e-4874-ba00-62f2ab693b3a" providerId="ADAL" clId="{2EDB8314-4035-449B-90F7-44B4569FBB3C}" dt="2026-03-05T10:34:41.948" v="4629" actId="1076"/>
          <ac:spMkLst>
            <pc:docMk/>
            <pc:sldMk cId="1665033318" sldId="2147483647"/>
            <ac:spMk id="19" creationId="{D0C82261-01C1-15D0-7E3B-4132A7B49B4F}"/>
          </ac:spMkLst>
        </pc:spChg>
        <pc:picChg chg="add mod modCrop">
          <ac:chgData name="Martin Boam" userId="d74053f3-094e-4874-ba00-62f2ab693b3a" providerId="ADAL" clId="{2EDB8314-4035-449B-90F7-44B4569FBB3C}" dt="2026-03-05T10:34:46.305" v="4630" actId="14861"/>
          <ac:picMkLst>
            <pc:docMk/>
            <pc:sldMk cId="1665033318" sldId="2147483647"/>
            <ac:picMk id="5" creationId="{E656D78B-7102-45E7-AE08-F08BBBEDB753}"/>
          </ac:picMkLst>
        </pc:picChg>
      </pc:sldChg>
      <pc:sldMasterChg chg="delSldLayout">
        <pc:chgData name="Martin Boam" userId="d74053f3-094e-4874-ba00-62f2ab693b3a" providerId="ADAL" clId="{2EDB8314-4035-449B-90F7-44B4569FBB3C}" dt="2026-03-05T12:07:58.532" v="5983" actId="2696"/>
        <pc:sldMasterMkLst>
          <pc:docMk/>
          <pc:sldMasterMk cId="2329415196" sldId="2147484759"/>
        </pc:sldMasterMkLst>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CEF9CC-2080-4F19-B950-EAF880E7ABCF}" type="datetimeFigureOut">
              <a:rPr lang="en-US" smtClean="0"/>
              <a:t>4/20/2026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501081-E19D-419D-B0AB-F3E631795016}" type="slidenum">
              <a:rPr lang="en-US" smtClean="0"/>
              <a:t>‹#›</a:t>
            </a:fld>
            <a:endParaRPr lang="en-US" dirty="0"/>
          </a:p>
        </p:txBody>
      </p:sp>
    </p:spTree>
    <p:extLst>
      <p:ext uri="{BB962C8B-B14F-4D97-AF65-F5344CB8AC3E}">
        <p14:creationId xmlns:p14="http://schemas.microsoft.com/office/powerpoint/2010/main" val="1110640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microsoft.com/microsoft-365/roadmap?id=496655"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aka.ms/Copilot/SecureGover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learn.microsoft.com/en-us/copilot/microsoft-365/release-notes?tabs=all"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learn.microsoft.com/en-us/microsoft-copilot-studio/whats-new" TargetMode="External"/><Relationship Id="rId2" Type="http://schemas.openxmlformats.org/officeDocument/2006/relationships/slide" Target="../slides/slide40.xml"/><Relationship Id="rId1" Type="http://schemas.openxmlformats.org/officeDocument/2006/relationships/notesMaster" Target="../notesMasters/notesMaster1.xml"/><Relationship Id="rId5" Type="http://schemas.openxmlformats.org/officeDocument/2006/relationships/hyperlink" Target="https://www.microsoft.com/en-us/microsoft-copilot/blog/copilot-studio/whats-new-in-copilot-studio-may-2025/" TargetMode="External"/><Relationship Id="rId4" Type="http://schemas.openxmlformats.org/officeDocument/2006/relationships/hyperlink" Target="https://www.microsoft.com/en-us/microsoft-copilot/blog/copilot-studio/"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GB" sz="1200" b="0" i="0" u="none" strike="noStrike" kern="0" cap="none" spc="-71" normalizeH="0" baseline="0" noProof="0" dirty="0">
                <a:ln>
                  <a:noFill/>
                </a:ln>
                <a:solidFill>
                  <a:srgbClr val="5C5AD4"/>
                </a:solidFill>
                <a:effectLst/>
                <a:uLnTx/>
                <a:uFillTx/>
                <a:latin typeface="Segoe UI Semibold"/>
              </a:rPr>
              <a:t>As of  8</a:t>
            </a:r>
            <a:r>
              <a:rPr kumimoji="0" lang="en-GB" sz="1200" b="0" i="0" u="none" strike="noStrike" kern="0" cap="none" spc="-71" normalizeH="0" baseline="30000" noProof="0" dirty="0">
                <a:ln>
                  <a:noFill/>
                </a:ln>
                <a:solidFill>
                  <a:srgbClr val="5C5AD4"/>
                </a:solidFill>
                <a:effectLst/>
                <a:uLnTx/>
                <a:uFillTx/>
                <a:latin typeface="Segoe UI Semibold"/>
              </a:rPr>
              <a:t>th</a:t>
            </a:r>
            <a:r>
              <a:rPr kumimoji="0" lang="en-GB" sz="1200" b="0" i="0" u="none" strike="noStrike" kern="0" cap="none" spc="-71" normalizeH="0" baseline="0" noProof="0" dirty="0">
                <a:ln>
                  <a:noFill/>
                </a:ln>
                <a:solidFill>
                  <a:srgbClr val="5C5AD4"/>
                </a:solidFill>
                <a:effectLst/>
                <a:uLnTx/>
                <a:uFillTx/>
                <a:latin typeface="Segoe UI Semibold"/>
              </a:rPr>
              <a:t> April 2026</a:t>
            </a:r>
          </a:p>
          <a:p>
            <a:pPr marL="0" marR="0" lvl="0" indent="0" defTabSz="932509" eaLnBrk="1" fontAlgn="auto" latinLnBrk="0" hangingPunct="1">
              <a:lnSpc>
                <a:spcPct val="100000"/>
              </a:lnSpc>
              <a:spcBef>
                <a:spcPts val="0"/>
              </a:spcBef>
              <a:spcAft>
                <a:spcPts val="0"/>
              </a:spcAft>
              <a:buClrTx/>
              <a:buSzTx/>
              <a:buFontTx/>
              <a:buNone/>
              <a:tabLst/>
              <a:defRPr/>
            </a:pPr>
            <a:endParaRPr kumimoji="0" lang="en-GB" sz="1200" b="0" i="0" u="none" strike="noStrike" kern="0" cap="none" spc="-71" normalizeH="0" baseline="0" noProof="0" dirty="0">
              <a:ln>
                <a:noFill/>
              </a:ln>
              <a:solidFill>
                <a:srgbClr val="5C5AD4"/>
              </a:solidFill>
              <a:effectLst/>
              <a:uLnTx/>
              <a:uFillTx/>
              <a:latin typeface="Segoe UI Semibold"/>
            </a:endParaRPr>
          </a:p>
          <a:p>
            <a:pPr marL="0" marR="0" lvl="0" indent="0" defTabSz="932509" eaLnBrk="1" fontAlgn="auto" latinLnBrk="0" hangingPunct="1">
              <a:lnSpc>
                <a:spcPct val="100000"/>
              </a:lnSpc>
              <a:spcBef>
                <a:spcPts val="0"/>
              </a:spcBef>
              <a:spcAft>
                <a:spcPts val="0"/>
              </a:spcAft>
              <a:buClrTx/>
              <a:buSzTx/>
              <a:buFontTx/>
              <a:buNone/>
              <a:tabLst/>
              <a:defRPr/>
            </a:pPr>
            <a:r>
              <a:rPr lang="en-US" dirty="0"/>
              <a:t>Thank you. </a:t>
            </a:r>
          </a:p>
          <a:p>
            <a:pPr marL="0" marR="0" lvl="0" indent="0" defTabSz="932509" eaLnBrk="1" fontAlgn="auto" latinLnBrk="0" hangingPunct="1">
              <a:lnSpc>
                <a:spcPct val="100000"/>
              </a:lnSpc>
              <a:spcBef>
                <a:spcPts val="0"/>
              </a:spcBef>
              <a:spcAft>
                <a:spcPts val="0"/>
              </a:spcAft>
              <a:buClrTx/>
              <a:buSzTx/>
              <a:buFontTx/>
              <a:buNone/>
              <a:tabLst/>
              <a:defRPr/>
            </a:pPr>
            <a:endParaRPr lang="en-US" dirty="0"/>
          </a:p>
          <a:p>
            <a:pPr marL="0" marR="0" lvl="0" indent="0" algn="l" defTabSz="932509" rtl="0" eaLnBrk="1" fontAlgn="auto" latinLnBrk="0" hangingPunct="1">
              <a:lnSpc>
                <a:spcPct val="100000"/>
              </a:lnSpc>
              <a:spcBef>
                <a:spcPts val="0"/>
              </a:spcBef>
              <a:spcAft>
                <a:spcPts val="0"/>
              </a:spcAft>
              <a:buClrTx/>
              <a:buSzTx/>
              <a:buFontTx/>
              <a:buNone/>
              <a:tabLst/>
              <a:defRPr/>
            </a:pPr>
            <a:r>
              <a:rPr lang="en-US" dirty="0"/>
              <a:t>Got Feedback ? – https://aka.ms/WhatsNewCopilot/Feedback</a:t>
            </a:r>
          </a:p>
          <a:p>
            <a:pPr marL="0" marR="0">
              <a:lnSpc>
                <a:spcPct val="107000"/>
              </a:lnSpc>
              <a:spcBef>
                <a:spcPts val="0"/>
              </a:spcBef>
              <a:spcAft>
                <a:spcPts val="800"/>
              </a:spcAft>
            </a:pPr>
            <a:endParaRPr lang="en-US" dirty="0"/>
          </a:p>
          <a:p>
            <a:pPr marL="0" marR="0">
              <a:lnSpc>
                <a:spcPct val="107000"/>
              </a:lnSpc>
              <a:spcBef>
                <a:spcPts val="0"/>
              </a:spcBef>
              <a:spcAft>
                <a:spcPts val="800"/>
              </a:spcAft>
            </a:pPr>
            <a:r>
              <a:rPr lang="en-US" dirty="0"/>
              <a:t>Resources - check appendix slides </a:t>
            </a:r>
            <a:r>
              <a:rPr lang="en-US" dirty="0">
                <a:sym typeface="Wingdings" panose="05000000000000000000" pitchFamily="2" charset="2"/>
              </a:rPr>
              <a:t></a:t>
            </a:r>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4/20/2026 8:03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3696413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BB416-23B4-1197-89BA-AC47A74EA2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CC446A-521A-FDBE-9100-257415B73884}"/>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8DB4669-1C70-6D4B-3BDE-10CFCE6CE45D}"/>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Beyond planning and building experiences, AI in SharePoint also strengthens how content is structured and maintained over </a:t>
            </a:r>
            <a:r>
              <a:rPr lang="en-GB" sz="1200" b="0" i="0" kern="1200" dirty="0" err="1">
                <a:solidFill>
                  <a:schemeClr val="tx1"/>
                </a:solidFill>
                <a:effectLst/>
                <a:latin typeface="+mn-lt"/>
                <a:ea typeface="+mn-ea"/>
                <a:cs typeface="+mn-cs"/>
              </a:rPr>
              <a:t>time.The</a:t>
            </a:r>
            <a:r>
              <a:rPr lang="en-GB" sz="1200" b="0" i="0" kern="1200" dirty="0">
                <a:solidFill>
                  <a:schemeClr val="tx1"/>
                </a:solidFill>
                <a:effectLst/>
                <a:latin typeface="+mn-lt"/>
                <a:ea typeface="+mn-ea"/>
                <a:cs typeface="+mn-cs"/>
              </a:rPr>
              <a:t> platform now automatically extracts and applies metadata, reducing manual tagging and helping ensure information is consistently </a:t>
            </a:r>
            <a:r>
              <a:rPr lang="en-GB" sz="1200" b="0" i="0" kern="1200" dirty="0" err="1">
                <a:solidFill>
                  <a:schemeClr val="tx1"/>
                </a:solidFill>
                <a:effectLst/>
                <a:latin typeface="+mn-lt"/>
                <a:ea typeface="+mn-ea"/>
                <a:cs typeface="+mn-cs"/>
              </a:rPr>
              <a:t>organized.As</a:t>
            </a:r>
            <a:r>
              <a:rPr lang="en-GB" sz="1200" b="0" i="0" kern="1200" dirty="0">
                <a:solidFill>
                  <a:schemeClr val="tx1"/>
                </a:solidFill>
                <a:effectLst/>
                <a:latin typeface="+mn-lt"/>
                <a:ea typeface="+mn-ea"/>
                <a:cs typeface="+mn-cs"/>
              </a:rPr>
              <a:t> content evolves, libraries adapt dynamically, maintaining relevance and structure without requiring users to manage these changes </a:t>
            </a:r>
            <a:r>
              <a:rPr lang="en-GB" sz="1200" b="0" i="0" kern="1200" dirty="0" err="1">
                <a:solidFill>
                  <a:schemeClr val="tx1"/>
                </a:solidFill>
                <a:effectLst/>
                <a:latin typeface="+mn-lt"/>
                <a:ea typeface="+mn-ea"/>
                <a:cs typeface="+mn-cs"/>
              </a:rPr>
              <a:t>themselves.This</a:t>
            </a:r>
            <a:r>
              <a:rPr lang="en-GB" sz="1200" b="0" i="0" kern="1200" dirty="0">
                <a:solidFill>
                  <a:schemeClr val="tx1"/>
                </a:solidFill>
                <a:effectLst/>
                <a:latin typeface="+mn-lt"/>
                <a:ea typeface="+mn-ea"/>
                <a:cs typeface="+mn-cs"/>
              </a:rPr>
              <a:t> structured approach is critical for Copilot and agent experiences across Microsoft 365, because well‑organized information leads to more accurate answers and better AI </a:t>
            </a:r>
            <a:r>
              <a:rPr lang="en-GB" sz="1200" b="0" i="0" kern="1200" dirty="0" err="1">
                <a:solidFill>
                  <a:schemeClr val="tx1"/>
                </a:solidFill>
                <a:effectLst/>
                <a:latin typeface="+mn-lt"/>
                <a:ea typeface="+mn-ea"/>
                <a:cs typeface="+mn-cs"/>
              </a:rPr>
              <a:t>outputs.These</a:t>
            </a:r>
            <a:r>
              <a:rPr lang="en-GB" sz="1200" b="0" i="0" kern="1200" dirty="0">
                <a:solidFill>
                  <a:schemeClr val="tx1"/>
                </a:solidFill>
                <a:effectLst/>
                <a:latin typeface="+mn-lt"/>
                <a:ea typeface="+mn-ea"/>
                <a:cs typeface="+mn-cs"/>
              </a:rPr>
              <a:t> preview capabilities are powered by Anthropic’s Claude model and entered public preview in March, with worldwide rollout beginning in May.</a:t>
            </a:r>
          </a:p>
        </p:txBody>
      </p:sp>
      <p:sp>
        <p:nvSpPr>
          <p:cNvPr id="4" name="Slide Number Placeholder 3">
            <a:extLst>
              <a:ext uri="{FF2B5EF4-FFF2-40B4-BE49-F238E27FC236}">
                <a16:creationId xmlns:a16="http://schemas.microsoft.com/office/drawing/2014/main" id="{59196FA7-F138-E733-A251-622718C023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69822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DBBBD-760A-98F3-3BAB-6C32148BE6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C9990D-981F-82F7-B2E0-FD5343564932}"/>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F8D5E6EC-7598-6FC6-EC28-17226547093C}"/>
              </a:ext>
            </a:extLst>
          </p:cNvPr>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This update improves how Copilot works inside Excel by automatically grounding it in the most relevant work context.</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When users edit with Copilot, Work IQ brings in context from emails, meetings, chats, and files without the user needing to manually reference any of it.</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With that richer context, Copilot can perform more accurate and more complex, multi‑step edits that better reflect what’s actually happening across a user’s work.</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This means Excel outputs are more aligned to current priorities, relationships, and decisions, rather than isolated spreadsheet data.</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The result is faster, more intelligent edits with less prompting, and this capability rolled out in March.</a:t>
            </a:r>
          </a:p>
        </p:txBody>
      </p:sp>
      <p:sp>
        <p:nvSpPr>
          <p:cNvPr id="4" name="Slide Number Placeholder 3">
            <a:extLst>
              <a:ext uri="{FF2B5EF4-FFF2-40B4-BE49-F238E27FC236}">
                <a16:creationId xmlns:a16="http://schemas.microsoft.com/office/drawing/2014/main" id="{C23629D2-B7A8-51FD-7FBF-7D5A0EC6E00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31577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8880B-3C9B-95C5-B6A6-B8291BB55C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633075-C2D3-7021-D31C-2BFCF51C42DF}"/>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DFFDFFC2-F84A-42FB-E2A4-9EF59A16DDBA}"/>
              </a:ext>
            </a:extLst>
          </p:cNvPr>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This update expands where Copilot can be used in Excel by supporting modern workbooks that are stored locally on a user’s device.</a:t>
            </a:r>
          </a:p>
          <a:p>
            <a:pPr fontAlgn="t"/>
            <a:r>
              <a:rPr lang="en-US" sz="1200" b="0" i="0" kern="1200" dirty="0">
                <a:solidFill>
                  <a:schemeClr val="tx1"/>
                </a:solidFill>
                <a:effectLst/>
                <a:latin typeface="+mn-lt"/>
                <a:ea typeface="+mn-ea"/>
                <a:cs typeface="+mn-cs"/>
              </a:rPr>
              <a:t>Copilot can now perform multi‑step edits on Excel files saved locally on both Windows and Mac, removing the previous dependency on cloud‑stored files.</a:t>
            </a:r>
          </a:p>
          <a:p>
            <a:pPr fontAlgn="t"/>
            <a:r>
              <a:rPr lang="en-US" sz="1200" b="0" i="0" kern="1200" dirty="0">
                <a:solidFill>
                  <a:schemeClr val="tx1"/>
                </a:solidFill>
                <a:effectLst/>
                <a:latin typeface="+mn-lt"/>
                <a:ea typeface="+mn-ea"/>
                <a:cs typeface="+mn-cs"/>
              </a:rPr>
              <a:t>This gives users more flexibility to work the way they want, especially in scenarios where files can’t or shouldn’t be moved to the cloud.</a:t>
            </a:r>
          </a:p>
          <a:p>
            <a:pPr fontAlgn="t"/>
            <a:r>
              <a:rPr lang="en-US" sz="1200" b="0" i="0" kern="1200" dirty="0">
                <a:solidFill>
                  <a:schemeClr val="tx1"/>
                </a:solidFill>
                <a:effectLst/>
                <a:latin typeface="+mn-lt"/>
                <a:ea typeface="+mn-ea"/>
                <a:cs typeface="+mn-cs"/>
              </a:rPr>
              <a:t>Importantly, users still get the same intelligent, multi‑step Copilot experience, whether the workbook lives locally or online.</a:t>
            </a:r>
          </a:p>
          <a:p>
            <a:pPr fontAlgn="t"/>
            <a:r>
              <a:rPr lang="en-US" sz="1200" b="0" i="0" kern="1200" dirty="0">
                <a:solidFill>
                  <a:schemeClr val="tx1"/>
                </a:solidFill>
                <a:effectLst/>
                <a:latin typeface="+mn-lt"/>
                <a:ea typeface="+mn-ea"/>
                <a:cs typeface="+mn-cs"/>
              </a:rPr>
              <a:t>This capability rolled out in March and helps make Copilot in Excel more inclusive of real‑world working patterns.</a:t>
            </a:r>
          </a:p>
        </p:txBody>
      </p:sp>
      <p:sp>
        <p:nvSpPr>
          <p:cNvPr id="4" name="Slide Number Placeholder 3">
            <a:extLst>
              <a:ext uri="{FF2B5EF4-FFF2-40B4-BE49-F238E27FC236}">
                <a16:creationId xmlns:a16="http://schemas.microsoft.com/office/drawing/2014/main" id="{F92CF73C-74D0-3D65-ADC0-B65F69FC784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43984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647EE-FF36-4868-820C-DA14B108E4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4DE794-E6DF-E3AC-21BE-39A0C2D2529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227F5FE-C2B9-FB49-64F7-B798ED969F20}"/>
              </a:ext>
            </a:extLst>
          </p:cNvPr>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This update improves trust and transparency when using Copilot to edit documents in Word.</a:t>
            </a:r>
          </a:p>
          <a:p>
            <a:pPr fontAlgn="t"/>
            <a:r>
              <a:rPr lang="en-US" sz="1200" b="0" i="0" kern="1200" dirty="0">
                <a:solidFill>
                  <a:schemeClr val="tx1"/>
                </a:solidFill>
                <a:effectLst/>
                <a:latin typeface="+mn-lt"/>
                <a:ea typeface="+mn-ea"/>
                <a:cs typeface="+mn-cs"/>
              </a:rPr>
              <a:t>When Copilot generates or edits content using information from web sources or Work IQ context, citations are now automatically displayed inline.</a:t>
            </a:r>
          </a:p>
          <a:p>
            <a:pPr fontAlgn="t"/>
            <a:r>
              <a:rPr lang="en-US" sz="1200" b="0" i="0" kern="1200" dirty="0">
                <a:solidFill>
                  <a:schemeClr val="tx1"/>
                </a:solidFill>
                <a:effectLst/>
                <a:latin typeface="+mn-lt"/>
                <a:ea typeface="+mn-ea"/>
                <a:cs typeface="+mn-cs"/>
              </a:rPr>
              <a:t>This makes it easy for users to see where information comes from, helping them quickly validate sources and verify accuracy as they work.</a:t>
            </a:r>
          </a:p>
          <a:p>
            <a:pPr fontAlgn="t"/>
            <a:r>
              <a:rPr lang="en-US" sz="1200" b="0" i="0" kern="1200" dirty="0">
                <a:solidFill>
                  <a:schemeClr val="tx1"/>
                </a:solidFill>
                <a:effectLst/>
                <a:latin typeface="+mn-lt"/>
                <a:ea typeface="+mn-ea"/>
                <a:cs typeface="+mn-cs"/>
              </a:rPr>
              <a:t>It also ensures more reliable referencing across Copilot‑assisted edits, which is especially important for formal documents, reviews, and collaborative writing.</a:t>
            </a:r>
          </a:p>
          <a:p>
            <a:pPr fontAlgn="t"/>
            <a:r>
              <a:rPr lang="en-US" sz="1200" b="0" i="0" kern="1200" dirty="0">
                <a:solidFill>
                  <a:schemeClr val="tx1"/>
                </a:solidFill>
                <a:effectLst/>
                <a:latin typeface="+mn-lt"/>
                <a:ea typeface="+mn-ea"/>
                <a:cs typeface="+mn-cs"/>
              </a:rPr>
              <a:t>Overall, this change increases confidence in Copilot‑generated content while reducing the effort needed to track and confirm sources.</a:t>
            </a:r>
          </a:p>
          <a:p>
            <a:pPr fontAlgn="t"/>
            <a:r>
              <a:rPr lang="en-US" sz="1200" b="0" i="0" kern="1200" dirty="0">
                <a:solidFill>
                  <a:schemeClr val="tx1"/>
                </a:solidFill>
                <a:effectLst/>
                <a:latin typeface="+mn-lt"/>
                <a:ea typeface="+mn-ea"/>
                <a:cs typeface="+mn-cs"/>
              </a:rPr>
              <a:t>This capability rolled out in March.</a:t>
            </a:r>
          </a:p>
        </p:txBody>
      </p:sp>
      <p:sp>
        <p:nvSpPr>
          <p:cNvPr id="4" name="Slide Number Placeholder 3">
            <a:extLst>
              <a:ext uri="{FF2B5EF4-FFF2-40B4-BE49-F238E27FC236}">
                <a16:creationId xmlns:a16="http://schemas.microsoft.com/office/drawing/2014/main" id="{35342113-BD35-0DE3-C249-21CC9EE0C6D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686060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E4337-523A-F793-1AF5-2BA22B24EE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93F98D-49A3-0336-938B-4C2465C72A7D}"/>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4F21A7DC-FC9F-A875-DEBB-EC72C80F9208}"/>
              </a:ext>
            </a:extLst>
          </p:cNvPr>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This feature is all about removing friction from slide clean‑up.</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With </a:t>
            </a:r>
            <a:r>
              <a:rPr lang="en-US" sz="1200" b="1" i="0" kern="1200" dirty="0">
                <a:solidFill>
                  <a:schemeClr val="tx1"/>
                </a:solidFill>
                <a:effectLst/>
                <a:latin typeface="+mn-lt"/>
                <a:ea typeface="+mn-ea"/>
                <a:cs typeface="+mn-cs"/>
              </a:rPr>
              <a:t>Edit with Copilot</a:t>
            </a:r>
            <a:r>
              <a:rPr lang="en-US" sz="1200" b="0" i="0" kern="1200" dirty="0">
                <a:solidFill>
                  <a:schemeClr val="tx1"/>
                </a:solidFill>
                <a:effectLst/>
                <a:latin typeface="+mn-lt"/>
                <a:ea typeface="+mn-ea"/>
                <a:cs typeface="+mn-cs"/>
              </a:rPr>
              <a:t>, users can standardize the entire presentation in one action instead of manually fixing fonts and bullets slide by slide.</a:t>
            </a:r>
          </a:p>
          <a:p>
            <a:pPr fontAlgn="t"/>
            <a:r>
              <a:rPr lang="en-US" sz="1200" b="0" i="0" kern="1200" dirty="0">
                <a:solidFill>
                  <a:schemeClr val="tx1"/>
                </a:solidFill>
                <a:effectLst/>
                <a:latin typeface="+mn-lt"/>
                <a:ea typeface="+mn-ea"/>
                <a:cs typeface="+mn-cs"/>
              </a:rPr>
              <a:t>Copilot automatically updates fonts, font sizes, and bullet styles across the deck, which is especially useful when combining content from multiple sources or reusing older slides.</a:t>
            </a:r>
          </a:p>
          <a:p>
            <a:pPr fontAlgn="t"/>
            <a:r>
              <a:rPr lang="en-US" sz="1200" b="0" i="0" kern="1200" dirty="0">
                <a:solidFill>
                  <a:schemeClr val="tx1"/>
                </a:solidFill>
                <a:effectLst/>
                <a:latin typeface="+mn-lt"/>
                <a:ea typeface="+mn-ea"/>
                <a:cs typeface="+mn-cs"/>
              </a:rPr>
              <a:t>The real value here is consistency. By enforcing a unified design, the presentation looks more polished and professional without extra effort from the author.</a:t>
            </a:r>
          </a:p>
          <a:p>
            <a:pPr fontAlgn="t"/>
            <a:r>
              <a:rPr lang="en-US" sz="1200" b="0" i="0" kern="1200" dirty="0">
                <a:solidFill>
                  <a:schemeClr val="tx1"/>
                </a:solidFill>
                <a:effectLst/>
                <a:latin typeface="+mn-lt"/>
                <a:ea typeface="+mn-ea"/>
                <a:cs typeface="+mn-cs"/>
              </a:rPr>
              <a:t>Because formatting is handled for you, users can spend more time refining their message and storytelling rather than worrying about layout details.</a:t>
            </a:r>
          </a:p>
          <a:p>
            <a:pPr fontAlgn="t"/>
            <a:r>
              <a:rPr lang="en-US" sz="1200" b="0" i="0" kern="1200" dirty="0">
                <a:solidFill>
                  <a:schemeClr val="tx1"/>
                </a:solidFill>
                <a:effectLst/>
                <a:latin typeface="+mn-lt"/>
                <a:ea typeface="+mn-ea"/>
                <a:cs typeface="+mn-cs"/>
              </a:rPr>
              <a:t>The capability is already available in PowerPoint on the web and is rolling out soon to Windows and Mac, making it consistent across the major PowerPoint platforms.</a:t>
            </a:r>
          </a:p>
        </p:txBody>
      </p:sp>
      <p:sp>
        <p:nvSpPr>
          <p:cNvPr id="4" name="Slide Number Placeholder 3">
            <a:extLst>
              <a:ext uri="{FF2B5EF4-FFF2-40B4-BE49-F238E27FC236}">
                <a16:creationId xmlns:a16="http://schemas.microsoft.com/office/drawing/2014/main" id="{EF772CD2-096F-97E8-73E2-117AB91FD26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5103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056FD-4327-8687-4805-FB35F737C8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686ADD-CF20-B2E3-D38A-02A50ABD4423}"/>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DDFCC0C4-657F-68B8-92AE-7B62C1A5DD9D}"/>
              </a:ext>
            </a:extLst>
          </p:cNvPr>
          <p:cNvSpPr>
            <a:spLocks noGrp="1"/>
          </p:cNvSpPr>
          <p:nvPr>
            <p:ph type="body" idx="1"/>
          </p:nvPr>
        </p:nvSpPr>
        <p:spPr/>
        <p:txBody>
          <a:bodyPr/>
          <a:lstStyle/>
          <a:p>
            <a:endParaRPr lang="en-GB"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86365A65-80FC-6820-CB71-1B34198285EB}"/>
              </a:ext>
            </a:extLst>
          </p:cNvPr>
          <p:cNvSpPr>
            <a:spLocks noGrp="1"/>
          </p:cNvSpPr>
          <p:nvPr>
            <p:ph type="sldNum" sz="quarter" idx="5"/>
          </p:nvPr>
        </p:nvSpPr>
        <p:spPr/>
        <p:txBody>
          <a:bodyPr/>
          <a:lstStyle/>
          <a:p>
            <a:fld id="{53501081-E19D-419D-B0AB-F3E631795016}" type="slidenum">
              <a:rPr lang="en-US" smtClean="0"/>
              <a:t>15</a:t>
            </a:fld>
            <a:endParaRPr lang="en-US" dirty="0"/>
          </a:p>
        </p:txBody>
      </p:sp>
    </p:spTree>
    <p:extLst>
      <p:ext uri="{BB962C8B-B14F-4D97-AF65-F5344CB8AC3E}">
        <p14:creationId xmlns:p14="http://schemas.microsoft.com/office/powerpoint/2010/main" val="30943859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26468-7A93-6012-17E3-CF3D16AE15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E1F3AE-3AC0-1B00-98A3-1735F3B8EF84}"/>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2D7842A4-87FF-9080-F018-2613CD718528}"/>
              </a:ext>
            </a:extLst>
          </p:cNvPr>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This update introduces Copilot Tuning capabilities within Agent Builder, providing new templates designed for complex document‑focused tasks such as drafting content, validating documents against organizational guidelines, and editing to match a defined writing style.</a:t>
            </a:r>
          </a:p>
          <a:p>
            <a:pPr fontAlgn="t"/>
            <a:r>
              <a:rPr lang="en-US" sz="1200" b="0" i="0" kern="1200" dirty="0">
                <a:solidFill>
                  <a:schemeClr val="tx1"/>
                </a:solidFill>
                <a:effectLst/>
                <a:latin typeface="+mn-lt"/>
                <a:ea typeface="+mn-ea"/>
                <a:cs typeface="+mn-cs"/>
              </a:rPr>
              <a:t>With Copilot Tuning enabled, organizations can further customize these template‑based agents by incorporating proprietary data, internal processes, and company standards. This includes tuning the agent’s context, tools, and even the underlying language models to better reflect how work gets done across the business.</a:t>
            </a:r>
          </a:p>
          <a:p>
            <a:pPr fontAlgn="t"/>
            <a:r>
              <a:rPr lang="en-US" sz="1200" b="0" i="0" kern="1200" dirty="0">
                <a:solidFill>
                  <a:schemeClr val="tx1"/>
                </a:solidFill>
                <a:effectLst/>
                <a:latin typeface="+mn-lt"/>
                <a:ea typeface="+mn-ea"/>
                <a:cs typeface="+mn-cs"/>
              </a:rPr>
              <a:t>This enables teams to create more tailored and consistent AI‑driven outputs that align with organizational requirements, writing styles, and governance policies.</a:t>
            </a:r>
          </a:p>
          <a:p>
            <a:pPr fontAlgn="t"/>
            <a:r>
              <a:rPr lang="en-US" sz="1200" b="0" i="0" kern="1200" dirty="0">
                <a:solidFill>
                  <a:schemeClr val="tx1"/>
                </a:solidFill>
                <a:effectLst/>
                <a:latin typeface="+mn-lt"/>
                <a:ea typeface="+mn-ea"/>
                <a:cs typeface="+mn-cs"/>
              </a:rPr>
              <a:t>This capability will be available to enterprises with at least 5,000 Microsoft 365 Copilot licenses, rolling out to Frontier customers in April and worldwide in June.</a:t>
            </a:r>
          </a:p>
        </p:txBody>
      </p:sp>
      <p:sp>
        <p:nvSpPr>
          <p:cNvPr id="4" name="Slide Number Placeholder 3">
            <a:extLst>
              <a:ext uri="{FF2B5EF4-FFF2-40B4-BE49-F238E27FC236}">
                <a16:creationId xmlns:a16="http://schemas.microsoft.com/office/drawing/2014/main" id="{B63B9EC3-85D0-0BC2-6E0C-2781D603036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63390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7F3A6-29C5-E925-0B57-ACD961FC67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58B0F2-5E92-D6DB-2AFA-9E2B283B4D32}"/>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D59111B-DEC2-9875-09BB-3313D45295D7}"/>
              </a:ext>
            </a:extLst>
          </p:cNvPr>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This update introduces an upgrade to GPT‑5.2 for Microsoft 365 Copilot Declarative Agents, designed to improve how agents reason, plan, and generate structured outputs across more complex scenarios.</a:t>
            </a:r>
          </a:p>
          <a:p>
            <a:pPr fontAlgn="t"/>
            <a:r>
              <a:rPr lang="en-US" sz="1200" b="0" i="0" kern="1200" dirty="0">
                <a:solidFill>
                  <a:schemeClr val="tx1"/>
                </a:solidFill>
                <a:effectLst/>
                <a:latin typeface="+mn-lt"/>
                <a:ea typeface="+mn-ea"/>
                <a:cs typeface="+mn-cs"/>
              </a:rPr>
              <a:t>With this model update, agents are better equipped to handle multi‑step tasks that require planning or iteration, as well as more reliably interact with enterprise data sources, APIs, and tools.</a:t>
            </a:r>
          </a:p>
          <a:p>
            <a:pPr fontAlgn="t"/>
            <a:r>
              <a:rPr lang="en-US" sz="1200" b="0" i="0" kern="1200" dirty="0">
                <a:solidFill>
                  <a:schemeClr val="tx1"/>
                </a:solidFill>
                <a:effectLst/>
                <a:latin typeface="+mn-lt"/>
                <a:ea typeface="+mn-ea"/>
                <a:cs typeface="+mn-cs"/>
              </a:rPr>
              <a:t>Customers may notice improvements in document analysis, structured summaries, and formatted outputs, helping make agent‑generated responses easier to consume and act on.</a:t>
            </a:r>
          </a:p>
          <a:p>
            <a:r>
              <a:rPr lang="en-US" sz="1200" b="0" i="0" kern="1200" dirty="0">
                <a:solidFill>
                  <a:schemeClr val="tx1"/>
                </a:solidFill>
                <a:effectLst/>
                <a:latin typeface="+mn-lt"/>
                <a:ea typeface="+mn-ea"/>
                <a:cs typeface="+mn-cs"/>
              </a:rPr>
              <a:t>The update is rolling out gradually to all tenants worldwide, with rollout expected to be completed by the end of March 2026.</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How will this update roll out?</a:t>
            </a:r>
          </a:p>
          <a:p>
            <a:r>
              <a:rPr lang="en-US" sz="1200" b="0" i="0" kern="1200" dirty="0">
                <a:solidFill>
                  <a:schemeClr val="tx1"/>
                </a:solidFill>
                <a:effectLst/>
                <a:latin typeface="+mn-lt"/>
                <a:ea typeface="+mn-ea"/>
                <a:cs typeface="+mn-cs"/>
              </a:rPr>
              <a:t>The GPT‑5.2 update is </a:t>
            </a:r>
            <a:r>
              <a:rPr lang="en-US" sz="1200" b="1" i="0" kern="1200" dirty="0">
                <a:solidFill>
                  <a:schemeClr val="tx1"/>
                </a:solidFill>
                <a:effectLst/>
                <a:latin typeface="+mn-lt"/>
                <a:ea typeface="+mn-ea"/>
                <a:cs typeface="+mn-cs"/>
              </a:rPr>
              <a:t>rolling out gradually</a:t>
            </a:r>
            <a:r>
              <a:rPr lang="en-US" sz="1200" b="0" i="0" kern="1200" dirty="0">
                <a:solidFill>
                  <a:schemeClr val="tx1"/>
                </a:solidFill>
                <a:effectLst/>
                <a:latin typeface="+mn-lt"/>
                <a:ea typeface="+mn-ea"/>
                <a:cs typeface="+mn-cs"/>
              </a:rPr>
              <a:t>. Not all users within a tenant will receive the update at the same time. This phased approach helps ensure a smooth transition and allows us to monitor quality closely as the update expands.</a:t>
            </a:r>
          </a:p>
          <a:p>
            <a:r>
              <a:rPr lang="en-US" sz="1200" b="0" i="0" kern="1200" dirty="0">
                <a:solidFill>
                  <a:schemeClr val="tx1"/>
                </a:solidFill>
                <a:effectLst/>
                <a:latin typeface="+mn-lt"/>
                <a:ea typeface="+mn-ea"/>
                <a:cs typeface="+mn-cs"/>
              </a:rPr>
              <a:t>What should admins and agent builders do?</a:t>
            </a:r>
          </a:p>
          <a:p>
            <a:r>
              <a:rPr lang="en-US" sz="1200" b="0" i="0" kern="1200" dirty="0">
                <a:solidFill>
                  <a:schemeClr val="tx1"/>
                </a:solidFill>
                <a:effectLst/>
                <a:latin typeface="+mn-lt"/>
                <a:ea typeface="+mn-ea"/>
                <a:cs typeface="+mn-cs"/>
              </a:rPr>
              <a:t>No configuration changes are required to receive this update. However, we recommend a few simple steps to ensure a smooth experience:</a:t>
            </a:r>
          </a:p>
          <a:p>
            <a:r>
              <a:rPr lang="en-US" sz="1200" b="0" i="0" kern="1200" dirty="0">
                <a:solidFill>
                  <a:schemeClr val="tx1"/>
                </a:solidFill>
                <a:effectLst/>
                <a:latin typeface="+mn-lt"/>
                <a:ea typeface="+mn-ea"/>
                <a:cs typeface="+mn-cs"/>
              </a:rPr>
              <a:t>For admins</a:t>
            </a:r>
          </a:p>
          <a:p>
            <a:r>
              <a:rPr lang="en-US" sz="1200" b="1" i="0" kern="1200" dirty="0">
                <a:solidFill>
                  <a:schemeClr val="tx1"/>
                </a:solidFill>
                <a:effectLst/>
                <a:latin typeface="+mn-lt"/>
                <a:ea typeface="+mn-ea"/>
                <a:cs typeface="+mn-cs"/>
              </a:rPr>
              <a:t>Inform agent builders</a:t>
            </a:r>
            <a:r>
              <a:rPr lang="en-US" sz="1200" b="0" i="0" kern="1200" dirty="0">
                <a:solidFill>
                  <a:schemeClr val="tx1"/>
                </a:solidFill>
                <a:effectLst/>
                <a:latin typeface="+mn-lt"/>
                <a:ea typeface="+mn-ea"/>
                <a:cs typeface="+mn-cs"/>
              </a:rPr>
              <a:t> that a model update is rolling out so they can plan light validation.</a:t>
            </a:r>
          </a:p>
          <a:p>
            <a:r>
              <a:rPr lang="en-US" sz="1200" b="0" i="0" kern="1200" dirty="0">
                <a:solidFill>
                  <a:schemeClr val="tx1"/>
                </a:solidFill>
                <a:effectLst/>
                <a:latin typeface="+mn-lt"/>
                <a:ea typeface="+mn-ea"/>
                <a:cs typeface="+mn-cs"/>
              </a:rPr>
              <a:t>For agent builders</a:t>
            </a:r>
          </a:p>
          <a:p>
            <a:r>
              <a:rPr lang="en-US" sz="1200" b="1" i="0" kern="1200" dirty="0">
                <a:solidFill>
                  <a:schemeClr val="tx1"/>
                </a:solidFill>
                <a:effectLst/>
                <a:latin typeface="+mn-lt"/>
                <a:ea typeface="+mn-ea"/>
                <a:cs typeface="+mn-cs"/>
              </a:rPr>
              <a:t>Validate your most important scenarios</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Run a quick check on your top workflows (for example, your top 5–10 prompts or use cases).</a:t>
            </a:r>
          </a:p>
          <a:p>
            <a:r>
              <a:rPr lang="en-US" sz="1200" b="1" i="0" kern="1200" dirty="0">
                <a:solidFill>
                  <a:schemeClr val="tx1"/>
                </a:solidFill>
                <a:effectLst/>
                <a:latin typeface="+mn-lt"/>
                <a:ea typeface="+mn-ea"/>
                <a:cs typeface="+mn-cs"/>
              </a:rPr>
              <a:t>Confirm expectations are still met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Pay attention to accuracy, tone, reasoning, and formatting.</a:t>
            </a:r>
          </a:p>
          <a:p>
            <a:r>
              <a:rPr lang="en-US" sz="1200" b="1" i="0" kern="1200" dirty="0">
                <a:solidFill>
                  <a:schemeClr val="tx1"/>
                </a:solidFill>
                <a:effectLst/>
                <a:latin typeface="+mn-lt"/>
                <a:ea typeface="+mn-ea"/>
                <a:cs typeface="+mn-cs"/>
              </a:rPr>
              <a:t>Adjust agent instructions if needed</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Small prompt or instruction refinements can help agents take full advantage of GPT‑5.2’s capabilities.</a:t>
            </a:r>
          </a:p>
          <a:p>
            <a:pPr fontAlgn="t"/>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32330CC1-9D07-38EC-904C-492805D78BB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099550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002AB-EE8B-8AE0-4F4A-0E098BDB53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D91482-D2AE-69ED-BA6C-2F389AA32AB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6AB11B6F-F1F3-17D9-F75A-20826F19A18E}"/>
              </a:ext>
            </a:extLst>
          </p:cNvPr>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These updates introduce new multi‑model intelligence capabilities that are intended to improve the accuracy, completeness, and reliability of research‑based outputs. Rather than relying on a single model to perform planning, synthesis, and reporting, Researcher can now leverage multiple models working together to enhance analytical depth and validate results.</a:t>
            </a:r>
          </a:p>
          <a:p>
            <a:pPr fontAlgn="t"/>
            <a:r>
              <a:rPr lang="en-US" sz="1200" b="0" i="0" kern="1200" dirty="0">
                <a:solidFill>
                  <a:schemeClr val="tx1"/>
                </a:solidFill>
                <a:effectLst/>
                <a:latin typeface="+mn-lt"/>
                <a:ea typeface="+mn-ea"/>
                <a:cs typeface="+mn-cs"/>
              </a:rPr>
              <a:t>This represents a shift toward more structured and evidence‑grounded AI‑assisted research, especially in scenarios that require higher levels of confidence, reasoning, or source validation.</a:t>
            </a:r>
          </a:p>
          <a:p>
            <a:pPr fontAlgn="t"/>
            <a:r>
              <a:rPr lang="en-US" sz="1200" b="0" i="0" kern="1200" dirty="0">
                <a:solidFill>
                  <a:schemeClr val="tx1"/>
                </a:solidFill>
                <a:effectLst/>
                <a:latin typeface="+mn-lt"/>
                <a:ea typeface="+mn-ea"/>
                <a:cs typeface="+mn-cs"/>
              </a:rPr>
              <a:t>We’ll walk through two of these new capabilities next — Critique and Council — and how they enhance the overall quality and trustworthiness of research outputs generated by Copilot.</a:t>
            </a:r>
          </a:p>
        </p:txBody>
      </p:sp>
      <p:sp>
        <p:nvSpPr>
          <p:cNvPr id="4" name="Slide Number Placeholder 3">
            <a:extLst>
              <a:ext uri="{FF2B5EF4-FFF2-40B4-BE49-F238E27FC236}">
                <a16:creationId xmlns:a16="http://schemas.microsoft.com/office/drawing/2014/main" id="{6F34DB85-E042-1EE9-43AD-A72BE7745FC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772831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46E55-60C8-4519-576E-4DAE178109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C55C93-12CB-B95A-F76D-ACE05670A715}"/>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C7055EE-FA36-1445-70F0-A75D2AD4A6A9}"/>
              </a:ext>
            </a:extLst>
          </p:cNvPr>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Critique introduces a multi‑model approach within the Researcher experience that separates content generation from evaluation to improve the quality of complex research outputs.</a:t>
            </a:r>
          </a:p>
          <a:p>
            <a:pPr fontAlgn="t"/>
            <a:r>
              <a:rPr lang="en-US" sz="1200" b="0" i="0" kern="1200" dirty="0">
                <a:solidFill>
                  <a:schemeClr val="tx1"/>
                </a:solidFill>
                <a:effectLst/>
                <a:latin typeface="+mn-lt"/>
                <a:ea typeface="+mn-ea"/>
                <a:cs typeface="+mn-cs"/>
              </a:rPr>
              <a:t>In this model, one AI generates the initial research content, while a second AI independently reviews the output. The reviewer model evaluates accuracy, checks the strength of claims, validates citations, and identifies gaps or missing perspectives.</a:t>
            </a:r>
          </a:p>
          <a:p>
            <a:pPr fontAlgn="t"/>
            <a:r>
              <a:rPr lang="en-US" sz="1200" b="0" i="0" kern="1200" dirty="0">
                <a:solidFill>
                  <a:schemeClr val="tx1"/>
                </a:solidFill>
                <a:effectLst/>
                <a:latin typeface="+mn-lt"/>
                <a:ea typeface="+mn-ea"/>
                <a:cs typeface="+mn-cs"/>
              </a:rPr>
              <a:t>This separation creates an internal quality‑control loop that helps reduce hallucinations, strengthen factual grounding, and improve the overall structure and clarity of research results.</a:t>
            </a:r>
          </a:p>
          <a:p>
            <a:pPr fontAlgn="t"/>
            <a:r>
              <a:rPr lang="en-US" sz="1200" b="0" i="0" kern="1200" dirty="0">
                <a:solidFill>
                  <a:schemeClr val="tx1"/>
                </a:solidFill>
                <a:effectLst/>
                <a:latin typeface="+mn-lt"/>
                <a:ea typeface="+mn-ea"/>
                <a:cs typeface="+mn-cs"/>
              </a:rPr>
              <a:t>By emphasizing evaluation as much as generation, Critique delivers more reliable, well‑reasoned research outputs, especially for high‑stakes or complex analysis scenarios.</a:t>
            </a:r>
          </a:p>
        </p:txBody>
      </p:sp>
      <p:sp>
        <p:nvSpPr>
          <p:cNvPr id="4" name="Slide Number Placeholder 3">
            <a:extLst>
              <a:ext uri="{FF2B5EF4-FFF2-40B4-BE49-F238E27FC236}">
                <a16:creationId xmlns:a16="http://schemas.microsoft.com/office/drawing/2014/main" id="{47B8C940-53AD-DB88-2776-C56872E48E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9784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Feedback – https://aka.ms/WhatsNewCopilot/Feedback</a:t>
            </a:r>
          </a:p>
          <a:p>
            <a:endParaRPr lang="en-US" dirty="0"/>
          </a:p>
          <a:p>
            <a:r>
              <a:rPr lang="en-GB" sz="1200" b="0" i="1" kern="1200" dirty="0">
                <a:solidFill>
                  <a:schemeClr val="tx1"/>
                </a:solidFill>
                <a:effectLst/>
                <a:latin typeface="+mn-lt"/>
                <a:ea typeface="+mn-ea"/>
                <a:cs typeface="+mn-cs"/>
              </a:rPr>
              <a:t>Please note that the dates mentioned in this presentation are tentative and subject to change.</a:t>
            </a:r>
            <a:endParaRPr lang="en-US" dirty="0"/>
          </a:p>
        </p:txBody>
      </p:sp>
      <p:sp>
        <p:nvSpPr>
          <p:cNvPr id="4" name="Slide Number Placeholder 3"/>
          <p:cNvSpPr>
            <a:spLocks noGrp="1"/>
          </p:cNvSpPr>
          <p:nvPr>
            <p:ph type="sldNum" sz="quarter" idx="5"/>
          </p:nvPr>
        </p:nvSpPr>
        <p:spPr/>
        <p:txBody>
          <a:bodyPr/>
          <a:lstStyle/>
          <a:p>
            <a:fld id="{53501081-E19D-419D-B0AB-F3E631795016}" type="slidenum">
              <a:rPr lang="en-US" smtClean="0"/>
              <a:t>2</a:t>
            </a:fld>
            <a:endParaRPr lang="en-US" dirty="0"/>
          </a:p>
        </p:txBody>
      </p:sp>
    </p:spTree>
    <p:extLst>
      <p:ext uri="{BB962C8B-B14F-4D97-AF65-F5344CB8AC3E}">
        <p14:creationId xmlns:p14="http://schemas.microsoft.com/office/powerpoint/2010/main" val="18098335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B2C0B-6FFD-3946-E4B3-0CDBBA9859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54A43B-2096-6A40-2026-7D8A97D2DF71}"/>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DCE8702C-C967-DB81-7F9C-0A32564CB28B}"/>
              </a:ext>
            </a:extLst>
          </p:cNvPr>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Council introduces an alternative multi‑model approach within the Researcher experience that enables parallel analysis across multiple AI models.</a:t>
            </a:r>
          </a:p>
          <a:p>
            <a:pPr fontAlgn="t"/>
            <a:r>
              <a:rPr lang="en-US" sz="1200" b="0" i="0" kern="1200" dirty="0">
                <a:solidFill>
                  <a:schemeClr val="tx1"/>
                </a:solidFill>
                <a:effectLst/>
                <a:latin typeface="+mn-lt"/>
                <a:ea typeface="+mn-ea"/>
                <a:cs typeface="+mn-cs"/>
              </a:rPr>
              <a:t>Instead of generating and reviewing a single research output, Council prompts multiple models to independently produce complete reports on the same topic at the same time.</a:t>
            </a:r>
          </a:p>
          <a:p>
            <a:pPr fontAlgn="t"/>
            <a:r>
              <a:rPr lang="en-US" sz="1200" b="0" i="0" kern="1200" dirty="0">
                <a:solidFill>
                  <a:schemeClr val="tx1"/>
                </a:solidFill>
                <a:effectLst/>
                <a:latin typeface="+mn-lt"/>
                <a:ea typeface="+mn-ea"/>
                <a:cs typeface="+mn-cs"/>
              </a:rPr>
              <a:t>These reports are then evaluated by a separate judge model, which highlights areas of agreement, identifies meaningful differences in interpretation or emphasis, and surfaces unique insights contributed by each model.</a:t>
            </a:r>
          </a:p>
          <a:p>
            <a:pPr fontAlgn="t"/>
            <a:r>
              <a:rPr lang="en-US" sz="1200" b="0" i="0" kern="1200" dirty="0">
                <a:solidFill>
                  <a:schemeClr val="tx1"/>
                </a:solidFill>
                <a:effectLst/>
                <a:latin typeface="+mn-lt"/>
                <a:ea typeface="+mn-ea"/>
                <a:cs typeface="+mn-cs"/>
              </a:rPr>
              <a:t>This allows users to compare perspectives across models and gain greater confidence in the final output by understanding where conclusions align or diverge across different analytical approaches.</a:t>
            </a:r>
          </a:p>
          <a:p>
            <a:pPr fontAlgn="t"/>
            <a:r>
              <a:rPr lang="en-US" sz="1200" b="0" i="0" kern="1200" dirty="0">
                <a:solidFill>
                  <a:schemeClr val="tx1"/>
                </a:solidFill>
                <a:effectLst/>
                <a:latin typeface="+mn-lt"/>
                <a:ea typeface="+mn-ea"/>
                <a:cs typeface="+mn-cs"/>
              </a:rPr>
              <a:t>Council is particularly valuable for complex or ambiguous research scenarios where multiple viewpoints can strengthen decision‑making or analysis outcomes.</a:t>
            </a:r>
          </a:p>
        </p:txBody>
      </p:sp>
      <p:sp>
        <p:nvSpPr>
          <p:cNvPr id="4" name="Slide Number Placeholder 3">
            <a:extLst>
              <a:ext uri="{FF2B5EF4-FFF2-40B4-BE49-F238E27FC236}">
                <a16:creationId xmlns:a16="http://schemas.microsoft.com/office/drawing/2014/main" id="{048B6FAC-7881-1DE7-ABB6-FB7846B35D5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92736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B2A31-0ADD-8CB8-F1A1-29E9AC2B62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2EF882-34EC-98C3-811F-7CAB50F34E19}"/>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1E0299F-60DE-88F2-B891-6A8E4625DCF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7D95A2A-74B4-7B5F-362F-87C39A3EA06C}"/>
              </a:ext>
            </a:extLst>
          </p:cNvPr>
          <p:cNvSpPr>
            <a:spLocks noGrp="1"/>
          </p:cNvSpPr>
          <p:nvPr>
            <p:ph type="sldNum" sz="quarter" idx="5"/>
          </p:nvPr>
        </p:nvSpPr>
        <p:spPr/>
        <p:txBody>
          <a:bodyPr/>
          <a:lstStyle/>
          <a:p>
            <a:fld id="{53501081-E19D-419D-B0AB-F3E631795016}" type="slidenum">
              <a:rPr lang="en-US" smtClean="0"/>
              <a:t>21</a:t>
            </a:fld>
            <a:endParaRPr lang="en-US" dirty="0"/>
          </a:p>
        </p:txBody>
      </p:sp>
    </p:spTree>
    <p:extLst>
      <p:ext uri="{BB962C8B-B14F-4D97-AF65-F5344CB8AC3E}">
        <p14:creationId xmlns:p14="http://schemas.microsoft.com/office/powerpoint/2010/main" val="33094778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7C29A-8FAF-6C19-6610-F49960CC9A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1939B0-7610-32B8-600E-4019FD65439F}"/>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52285C6B-019F-D577-635D-325BB3148625}"/>
              </a:ext>
            </a:extLst>
          </p:cNvPr>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This update expands Microsoft Purview Data Loss Prevention to Copilot and Copilot Chat to cover web search scenarios. It helps prevent users from including sensitive organizational data in prompts that could expose information outside the tenant boundary.</a:t>
            </a:r>
          </a:p>
          <a:p>
            <a:pPr fontAlgn="t"/>
            <a:r>
              <a:rPr lang="en-US" sz="1200" b="0" i="0" kern="1200" dirty="0">
                <a:solidFill>
                  <a:schemeClr val="tx1"/>
                </a:solidFill>
                <a:effectLst/>
                <a:latin typeface="+mn-lt"/>
                <a:ea typeface="+mn-ea"/>
                <a:cs typeface="+mn-cs"/>
              </a:rPr>
              <a:t>If a prompt contains sensitive data, DLP policies can block its use in web-grounded responses in real time. Copilot can still generate grounded responses using approved internal Microsoft 365 data sources such as SharePoint or OneDrive.</a:t>
            </a:r>
          </a:p>
          <a:p>
            <a:pPr fontAlgn="t"/>
            <a:r>
              <a:rPr lang="en-US" sz="1200" b="0" i="0" kern="1200" dirty="0">
                <a:solidFill>
                  <a:schemeClr val="tx1"/>
                </a:solidFill>
                <a:effectLst/>
                <a:latin typeface="+mn-lt"/>
                <a:ea typeface="+mn-ea"/>
                <a:cs typeface="+mn-cs"/>
              </a:rPr>
              <a:t>This feature entered Public Preview in March and is scheduled for worldwide rollout in June.</a:t>
            </a:r>
          </a:p>
        </p:txBody>
      </p:sp>
      <p:sp>
        <p:nvSpPr>
          <p:cNvPr id="4" name="Slide Number Placeholder 3">
            <a:extLst>
              <a:ext uri="{FF2B5EF4-FFF2-40B4-BE49-F238E27FC236}">
                <a16:creationId xmlns:a16="http://schemas.microsoft.com/office/drawing/2014/main" id="{6C1FBBF7-6848-FBC2-4921-5C262A53ED3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088767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5C7FB-1485-E7E3-17E5-A0DD07BC30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D4D87B-1D51-80C7-14FD-CB65B1A9638C}"/>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5A20A28E-9E4E-8F54-989D-CC111BFA8C27}"/>
              </a:ext>
            </a:extLst>
          </p:cNvPr>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This update expands Microsoft Purview Data Loss Prevention capabilities to safeguard Copilot prompts before any action is taken. It helps prevent sensitive organizational information from being used in prompts that could lead to oversharing through AI-assisted responses.</a:t>
            </a:r>
          </a:p>
          <a:p>
            <a:pPr fontAlgn="t"/>
            <a:r>
              <a:rPr lang="en-US" sz="1200" b="0" i="0" kern="1200" dirty="0">
                <a:solidFill>
                  <a:schemeClr val="tx1"/>
                </a:solidFill>
                <a:effectLst/>
                <a:latin typeface="+mn-lt"/>
                <a:ea typeface="+mn-ea"/>
                <a:cs typeface="+mn-cs"/>
              </a:rPr>
              <a:t>Admins can define policies to detect sensitive data such as financial information, national identification numbers, bank details, or custom sensitive information types directly within Copilot prompts. When this data is detected, Copilot can be restricted from responding, accessing internal data sources, or performing web searches.</a:t>
            </a:r>
          </a:p>
          <a:p>
            <a:pPr fontAlgn="t"/>
            <a:r>
              <a:rPr lang="en-US" sz="1200" b="0" i="0" kern="1200" dirty="0">
                <a:solidFill>
                  <a:schemeClr val="tx1"/>
                </a:solidFill>
                <a:effectLst/>
                <a:latin typeface="+mn-lt"/>
                <a:ea typeface="+mn-ea"/>
                <a:cs typeface="+mn-cs"/>
              </a:rPr>
              <a:t>This gives organizations greater control over how AI interacts with sensitive data and ensures compliant use of Copilot across both internal and external information scenarios.</a:t>
            </a:r>
          </a:p>
          <a:p>
            <a:pPr fontAlgn="t"/>
            <a:r>
              <a:rPr lang="en-US" sz="1200" b="0" i="0" kern="1200" dirty="0">
                <a:solidFill>
                  <a:schemeClr val="tx1"/>
                </a:solidFill>
                <a:effectLst/>
                <a:latin typeface="+mn-lt"/>
                <a:ea typeface="+mn-ea"/>
                <a:cs typeface="+mn-cs"/>
              </a:rPr>
              <a:t>This feature is scheduled to begin rolling out in March.</a:t>
            </a:r>
          </a:p>
        </p:txBody>
      </p:sp>
      <p:sp>
        <p:nvSpPr>
          <p:cNvPr id="4" name="Slide Number Placeholder 3">
            <a:extLst>
              <a:ext uri="{FF2B5EF4-FFF2-40B4-BE49-F238E27FC236}">
                <a16:creationId xmlns:a16="http://schemas.microsoft.com/office/drawing/2014/main" id="{8D454DD7-D7B3-61E3-D93F-9C934B334A5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397423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2E8BB-112E-1CAF-5867-AA9786101F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AD3E3A-84E9-1EF3-6F15-A440826F4388}"/>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159F10D0-6A4F-13A1-71FF-534E4A3C031E}"/>
              </a:ext>
            </a:extLst>
          </p:cNvPr>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This update introduces the ability for admins to manage authoritative sources within the Copilot Search experience directly from the Microsoft 365 admin center. It allows organizations to designate specific SharePoint Online sites as trusted or authoritative content sources.</a:t>
            </a:r>
          </a:p>
          <a:p>
            <a:pPr fontAlgn="t"/>
            <a:r>
              <a:rPr lang="en-US" sz="1200" b="0" i="0" kern="1200" dirty="0">
                <a:solidFill>
                  <a:schemeClr val="tx1"/>
                </a:solidFill>
                <a:effectLst/>
                <a:latin typeface="+mn-lt"/>
                <a:ea typeface="+mn-ea"/>
                <a:cs typeface="+mn-cs"/>
              </a:rPr>
              <a:t>By identifying these sites, Copilot can prioritize content from them in search results, helping improve both the relevance and ranking of organizational information surfaced to users. This ensures that Copilot is more likely to highlight validated or business-critical content when responding to search queries.</a:t>
            </a:r>
          </a:p>
          <a:p>
            <a:pPr fontAlgn="t"/>
            <a:r>
              <a:rPr lang="en-US" sz="1200" b="0" i="0" kern="1200" dirty="0">
                <a:solidFill>
                  <a:schemeClr val="tx1"/>
                </a:solidFill>
                <a:effectLst/>
                <a:latin typeface="+mn-lt"/>
                <a:ea typeface="+mn-ea"/>
                <a:cs typeface="+mn-cs"/>
              </a:rPr>
              <a:t>This capability gives IT greater control over the quality and trustworthiness of content used by Copilot across Microsoft 365 experiences.</a:t>
            </a:r>
          </a:p>
          <a:p>
            <a:pPr fontAlgn="t"/>
            <a:r>
              <a:rPr lang="en-US" sz="1200" b="0" i="0" kern="1200" dirty="0">
                <a:solidFill>
                  <a:schemeClr val="tx1"/>
                </a:solidFill>
                <a:effectLst/>
                <a:latin typeface="+mn-lt"/>
                <a:ea typeface="+mn-ea"/>
                <a:cs typeface="+mn-cs"/>
              </a:rPr>
              <a:t>This feature is scheduled to begin rolling out in April.</a:t>
            </a:r>
          </a:p>
        </p:txBody>
      </p:sp>
      <p:sp>
        <p:nvSpPr>
          <p:cNvPr id="4" name="Slide Number Placeholder 3">
            <a:extLst>
              <a:ext uri="{FF2B5EF4-FFF2-40B4-BE49-F238E27FC236}">
                <a16:creationId xmlns:a16="http://schemas.microsoft.com/office/drawing/2014/main" id="{04B3EB36-91E3-53FA-F0E4-388E3A4F870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707546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AC3F5-8637-2B92-BA39-C56E8703D1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E93515-0062-94B1-1E8B-B2656F6996F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B8338C4-7B9F-942B-AB01-273FDC2DEAE2}"/>
              </a:ext>
            </a:extLst>
          </p:cNvPr>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This update introduces a new High‑Usage Users category for Copilot pay‑as‑you‑go services, giving IT and finance teams greater visibility into usage‑based consumption across the organization.</a:t>
            </a:r>
          </a:p>
          <a:p>
            <a:pPr fontAlgn="t"/>
            <a:r>
              <a:rPr lang="en-US" sz="1200" b="0" i="0" kern="1200" dirty="0">
                <a:solidFill>
                  <a:schemeClr val="tx1"/>
                </a:solidFill>
                <a:effectLst/>
                <a:latin typeface="+mn-lt"/>
                <a:ea typeface="+mn-ea"/>
                <a:cs typeface="+mn-cs"/>
              </a:rPr>
              <a:t>By surfacing individuals driving higher levels of Copilot usage in one place, admins can quickly identify potential cost drivers and investigate unexpected consumption trends earlier.</a:t>
            </a:r>
          </a:p>
          <a:p>
            <a:pPr fontAlgn="t"/>
            <a:r>
              <a:rPr lang="en-US" sz="1200" b="0" i="0" kern="1200" dirty="0">
                <a:solidFill>
                  <a:schemeClr val="tx1"/>
                </a:solidFill>
                <a:effectLst/>
                <a:latin typeface="+mn-lt"/>
                <a:ea typeface="+mn-ea"/>
                <a:cs typeface="+mn-cs"/>
              </a:rPr>
              <a:t>This enables more informed decisions around license allocation and optimization, helping organizations better manage spend while ensuring Copilot usage continues to align with business value.</a:t>
            </a:r>
          </a:p>
          <a:p>
            <a:pPr fontAlgn="t"/>
            <a:r>
              <a:rPr lang="en-US" sz="1200" b="0" i="0" kern="1200" dirty="0">
                <a:solidFill>
                  <a:schemeClr val="tx1"/>
                </a:solidFill>
                <a:effectLst/>
                <a:latin typeface="+mn-lt"/>
                <a:ea typeface="+mn-ea"/>
                <a:cs typeface="+mn-cs"/>
              </a:rPr>
              <a:t>This feature rolled out in March.</a:t>
            </a:r>
          </a:p>
        </p:txBody>
      </p:sp>
      <p:sp>
        <p:nvSpPr>
          <p:cNvPr id="4" name="Slide Number Placeholder 3">
            <a:extLst>
              <a:ext uri="{FF2B5EF4-FFF2-40B4-BE49-F238E27FC236}">
                <a16:creationId xmlns:a16="http://schemas.microsoft.com/office/drawing/2014/main" id="{C8AC8EC2-4660-3FD0-4B5F-194E27DE853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195864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1D92A-D4EB-F14A-CFD8-C8E5988F04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FA2D13-99BB-691C-CCEA-E61F1D61CE3D}"/>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0CA4F75-A76F-310A-1249-5DC41E6F919F}"/>
              </a:ext>
            </a:extLst>
          </p:cNvPr>
          <p:cNvSpPr>
            <a:spLocks noGrp="1"/>
          </p:cNvSpPr>
          <p:nvPr>
            <p:ph type="body" idx="1"/>
          </p:nvPr>
        </p:nvSpPr>
        <p:spPr/>
        <p:txBody>
          <a:bodyPr/>
          <a:lstStyle/>
          <a:p>
            <a:pPr fontAlgn="t"/>
            <a:r>
              <a:rPr lang="en-US" sz="1200" b="1" i="0" kern="1200" dirty="0">
                <a:solidFill>
                  <a:schemeClr val="tx1"/>
                </a:solidFill>
                <a:effectLst/>
                <a:latin typeface="+mn-lt"/>
                <a:ea typeface="+mn-ea"/>
                <a:cs typeface="+mn-cs"/>
              </a:rPr>
              <a:t>Domain exclusion for web grounding</a:t>
            </a:r>
            <a:r>
              <a:rPr lang="en-US" sz="1200" b="0" i="0" kern="1200" dirty="0">
                <a:solidFill>
                  <a:schemeClr val="tx1"/>
                </a:solidFill>
                <a:effectLst/>
                <a:latin typeface="+mn-lt"/>
                <a:ea typeface="+mn-ea"/>
                <a:cs typeface="+mn-cs"/>
              </a:rPr>
              <a:t> lets admins specify a limited set of sites to exclude from web grounding in Microsoft 365 Copilot and Copilot Chat, giving IT teams control over which external web sources Copilot can reference when generating responses, supporting compliance and content governance requirements.</a:t>
            </a:r>
            <a:endParaRPr lang="en-GB"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6C1A3834-C04D-1981-671E-656775686DA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806164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F382B-3B8E-5474-7DE0-142DD0E4F6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77AD60-D9B6-A7B2-C5D6-48C0CEB85A44}"/>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31A22D8F-6B92-CDCF-054F-C73FA85CE572}"/>
              </a:ext>
            </a:extLst>
          </p:cNvPr>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Analysts can now </a:t>
            </a:r>
            <a:r>
              <a:rPr lang="en-US" sz="1200" b="1" i="0" kern="1200" dirty="0">
                <a:solidFill>
                  <a:schemeClr val="tx1"/>
                </a:solidFill>
                <a:effectLst/>
                <a:latin typeface="+mn-lt"/>
                <a:ea typeface="+mn-ea"/>
                <a:cs typeface="+mn-cs"/>
              </a:rPr>
              <a:t>track user satisfaction of Microsoft 365 Copilot</a:t>
            </a:r>
            <a:r>
              <a:rPr lang="en-US" sz="1200" b="0" i="0" kern="1200" dirty="0">
                <a:solidFill>
                  <a:schemeClr val="tx1"/>
                </a:solidFill>
                <a:effectLst/>
                <a:latin typeface="+mn-lt"/>
                <a:ea typeface="+mn-ea"/>
                <a:cs typeface="+mn-cs"/>
              </a:rPr>
              <a:t> at scale. In the Copilot Dashboard, analysts can understand how users perceive Copilot value by analyzing the breakdown of thumbs up and thumbs down for Copilot responses, as well as see trends over time and breakdowns by group. This feature </a:t>
            </a:r>
            <a:r>
              <a:rPr lang="en-US" sz="1200" b="0" i="0" kern="1200" dirty="0">
                <a:solidFill>
                  <a:schemeClr val="tx1"/>
                </a:solidFill>
                <a:effectLst/>
                <a:latin typeface="+mn-lt"/>
                <a:ea typeface="+mn-ea"/>
                <a:cs typeface="+mn-cs"/>
                <a:hlinkClick r:id="rId3"/>
              </a:rPr>
              <a:t>rolled out in March</a:t>
            </a:r>
            <a:r>
              <a:rPr lang="en-US" sz="1200" b="0" i="0" kern="1200" dirty="0">
                <a:solidFill>
                  <a:schemeClr val="tx1"/>
                </a:solidFill>
                <a:effectLst/>
                <a:latin typeface="+mn-lt"/>
                <a:ea typeface="+mn-ea"/>
                <a:cs typeface="+mn-cs"/>
              </a:rPr>
              <a:t>.</a:t>
            </a:r>
            <a:endParaRPr lang="en-GB"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61FDFC50-F5FF-9A06-12B4-6E6AA352B24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857396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7AACD-6BD5-9BD3-B38C-B3CB8B06E1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B85290-308A-BF22-CCBA-2201D3D2FD5A}"/>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B28AB572-583B-1269-6554-6006201AB53E}"/>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Microsoft Defender AI Security Posture Management now provides SOC teams with a </a:t>
            </a:r>
            <a:r>
              <a:rPr lang="en-GB" sz="1200" b="1" i="0" kern="1200" dirty="0">
                <a:solidFill>
                  <a:schemeClr val="tx1"/>
                </a:solidFill>
                <a:effectLst/>
                <a:latin typeface="+mn-lt"/>
                <a:ea typeface="+mn-ea"/>
                <a:cs typeface="+mn-cs"/>
              </a:rPr>
              <a:t>risk-based inventory of AI agents across Microsoft Foundry and Copilot Studio</a:t>
            </a:r>
            <a:r>
              <a:rPr lang="en-GB" sz="1200" b="0" i="0" kern="1200" dirty="0">
                <a:solidFill>
                  <a:schemeClr val="tx1"/>
                </a:solidFill>
                <a:effectLst/>
                <a:latin typeface="+mn-lt"/>
                <a:ea typeface="+mn-ea"/>
                <a:cs typeface="+mn-cs"/>
              </a:rPr>
              <a:t>. Analysts can view an agent’s overall security posture, easily implement security recommendations, and identify vulnerabilities such as misconfigurations and excessive permissions. Agent activity is captured for investigation with hunting available through Defender's unified experience. This gives a security team the visibility needed to manage AI agents with the same rigor as human identities. This feature rolled out to Public Preview in November and rolled out worldwide in February.</a:t>
            </a:r>
          </a:p>
        </p:txBody>
      </p:sp>
      <p:sp>
        <p:nvSpPr>
          <p:cNvPr id="4" name="Slide Number Placeholder 3">
            <a:extLst>
              <a:ext uri="{FF2B5EF4-FFF2-40B4-BE49-F238E27FC236}">
                <a16:creationId xmlns:a16="http://schemas.microsoft.com/office/drawing/2014/main" id="{A7FD2D9B-1097-394D-CA18-0FE4F0BF78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20758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14B41-186E-1FC0-B11B-CE0AA0F5E2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3B58D2-8332-7BA6-FC35-227557CA48CA}"/>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4A19AD82-6912-7BA9-FD78-AF8D4D03A309}"/>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We are excited to share that we have updated and expanded the deployment blueprint to address Oversharing into the </a:t>
            </a:r>
            <a:r>
              <a:rPr lang="en-US" sz="1200" b="1" i="0" kern="1200" dirty="0">
                <a:solidFill>
                  <a:schemeClr val="tx1"/>
                </a:solidFill>
                <a:effectLst/>
                <a:latin typeface="+mn-lt"/>
                <a:ea typeface="+mn-ea"/>
                <a:cs typeface="+mn-cs"/>
              </a:rPr>
              <a:t>Secure and Govern Microsoft 365 Copilot foundational deployment guidance</a:t>
            </a:r>
            <a:r>
              <a:rPr lang="en-US" sz="1200" b="0" i="0" kern="1200" dirty="0">
                <a:solidFill>
                  <a:schemeClr val="tx1"/>
                </a:solidFill>
                <a:effectLst/>
                <a:latin typeface="+mn-lt"/>
                <a:ea typeface="+mn-ea"/>
                <a:cs typeface="+mn-cs"/>
              </a:rPr>
              <a:t>! This guide provides these three essential steps for establishing a secure and governed foundation for Copilot:</a:t>
            </a:r>
          </a:p>
          <a:p>
            <a:r>
              <a:rPr lang="en-US" sz="1200" b="0" i="0" kern="1200" dirty="0">
                <a:solidFill>
                  <a:schemeClr val="tx1"/>
                </a:solidFill>
                <a:effectLst/>
                <a:latin typeface="+mn-lt"/>
                <a:ea typeface="+mn-ea"/>
                <a:cs typeface="+mn-cs"/>
              </a:rPr>
              <a:t>Remediate oversharing</a:t>
            </a:r>
          </a:p>
          <a:p>
            <a:r>
              <a:rPr lang="en-US" sz="1200" b="0" i="0" kern="1200" dirty="0">
                <a:solidFill>
                  <a:schemeClr val="tx1"/>
                </a:solidFill>
                <a:effectLst/>
                <a:latin typeface="+mn-lt"/>
                <a:ea typeface="+mn-ea"/>
                <a:cs typeface="+mn-cs"/>
              </a:rPr>
              <a:t>Implement reliable guardrails</a:t>
            </a:r>
          </a:p>
          <a:p>
            <a:r>
              <a:rPr lang="en-US" sz="1200" b="0" i="0" kern="1200" dirty="0">
                <a:solidFill>
                  <a:schemeClr val="tx1"/>
                </a:solidFill>
                <a:effectLst/>
                <a:latin typeface="+mn-lt"/>
                <a:ea typeface="+mn-ea"/>
                <a:cs typeface="+mn-cs"/>
              </a:rPr>
              <a:t>Meet AI-related regulatory obligations</a:t>
            </a:r>
          </a:p>
          <a:p>
            <a:r>
              <a:rPr lang="en-US" sz="1200" b="0" i="0" kern="1200" dirty="0">
                <a:solidFill>
                  <a:schemeClr val="tx1"/>
                </a:solidFill>
                <a:effectLst/>
                <a:latin typeface="+mn-lt"/>
                <a:ea typeface="+mn-ea"/>
                <a:cs typeface="+mn-cs"/>
              </a:rPr>
              <a:t>Delivering a foundational path to help every organization get started with Copilot with confidence. Read more and download the blueprint at </a:t>
            </a:r>
            <a:r>
              <a:rPr lang="en-US" sz="1200" b="0" i="0" kern="1200" dirty="0">
                <a:solidFill>
                  <a:schemeClr val="tx1"/>
                </a:solidFill>
                <a:effectLst/>
                <a:latin typeface="+mn-lt"/>
                <a:ea typeface="+mn-ea"/>
                <a:cs typeface="+mn-cs"/>
                <a:hlinkClick r:id="rId3"/>
              </a:rPr>
              <a:t>aka.ms/Copilot/</a:t>
            </a:r>
            <a:r>
              <a:rPr lang="en-US" sz="1200" b="0" i="0" kern="1200" dirty="0" err="1">
                <a:solidFill>
                  <a:schemeClr val="tx1"/>
                </a:solidFill>
                <a:effectLst/>
                <a:latin typeface="+mn-lt"/>
                <a:ea typeface="+mn-ea"/>
                <a:cs typeface="+mn-cs"/>
                <a:hlinkClick r:id="rId3"/>
              </a:rPr>
              <a:t>SecureGovern</a:t>
            </a:r>
            <a:r>
              <a:rPr lang="en-US" sz="1200" b="0" i="0" kern="1200" dirty="0">
                <a:solidFill>
                  <a:schemeClr val="tx1"/>
                </a:solidFill>
                <a:effectLst/>
                <a:latin typeface="+mn-lt"/>
                <a:ea typeface="+mn-ea"/>
                <a:cs typeface="+mn-cs"/>
              </a:rPr>
              <a:t>!</a:t>
            </a:r>
          </a:p>
        </p:txBody>
      </p:sp>
      <p:sp>
        <p:nvSpPr>
          <p:cNvPr id="4" name="Slide Number Placeholder 3">
            <a:extLst>
              <a:ext uri="{FF2B5EF4-FFF2-40B4-BE49-F238E27FC236}">
                <a16:creationId xmlns:a16="http://schemas.microsoft.com/office/drawing/2014/main" id="{F58E0917-5693-D0A4-1295-78D515750E9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99842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DB3A9-1CA0-72A8-FD72-D900281653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12B13F-FA46-D32B-79C7-D3B37F019D39}"/>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68044C6C-7B31-C9A8-594F-5CF1B6E3F3E8}"/>
              </a:ext>
            </a:extLst>
          </p:cNvPr>
          <p:cNvSpPr>
            <a:spLocks noGrp="1"/>
          </p:cNvSpPr>
          <p:nvPr>
            <p:ph type="body" idx="1"/>
          </p:nvPr>
        </p:nvSpPr>
        <p:spPr/>
        <p:txBody>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GB" sz="1200" b="0" i="0" u="none" strike="noStrike" kern="0" cap="none" spc="-71" normalizeH="0" baseline="0" noProof="0" dirty="0">
                <a:ln>
                  <a:noFill/>
                </a:ln>
                <a:solidFill>
                  <a:srgbClr val="5C5AD4"/>
                </a:solidFill>
                <a:effectLst/>
                <a:uLnTx/>
                <a:uFillTx/>
                <a:latin typeface="Segoe UI Semibold"/>
              </a:rPr>
              <a:t>As of  8</a:t>
            </a:r>
            <a:r>
              <a:rPr kumimoji="0" lang="en-GB" sz="1200" b="0" i="0" u="none" strike="noStrike" kern="0" cap="none" spc="-71" normalizeH="0" baseline="30000" noProof="0" dirty="0">
                <a:ln>
                  <a:noFill/>
                </a:ln>
                <a:solidFill>
                  <a:srgbClr val="5C5AD4"/>
                </a:solidFill>
                <a:effectLst/>
                <a:uLnTx/>
                <a:uFillTx/>
                <a:latin typeface="Segoe UI Semibold"/>
              </a:rPr>
              <a:t>th</a:t>
            </a:r>
            <a:r>
              <a:rPr kumimoji="0" lang="en-GB" sz="1200" b="0" i="0" u="none" strike="noStrike" kern="0" cap="none" spc="-71" normalizeH="0" baseline="0" noProof="0" dirty="0">
                <a:ln>
                  <a:noFill/>
                </a:ln>
                <a:solidFill>
                  <a:srgbClr val="5C5AD4"/>
                </a:solidFill>
                <a:effectLst/>
                <a:uLnTx/>
                <a:uFillTx/>
                <a:latin typeface="Segoe UI Semibold"/>
              </a:rPr>
              <a:t> April 2026</a:t>
            </a:r>
          </a:p>
        </p:txBody>
      </p:sp>
      <p:sp>
        <p:nvSpPr>
          <p:cNvPr id="4" name="Slide Number Placeholder 3">
            <a:extLst>
              <a:ext uri="{FF2B5EF4-FFF2-40B4-BE49-F238E27FC236}">
                <a16:creationId xmlns:a16="http://schemas.microsoft.com/office/drawing/2014/main" id="{212536A5-DBD0-F6C5-124D-C6649539D9C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84022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E7DE7-0CEC-1397-B235-B25DEF87D1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4108AB-42A7-25B7-A405-B362BDD6B41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4FF3DFBD-8CA3-E2C7-F611-1ABCB201F140}"/>
              </a:ext>
            </a:extLst>
          </p:cNvPr>
          <p:cNvSpPr>
            <a:spLocks noGrp="1"/>
          </p:cNvSpPr>
          <p:nvPr>
            <p:ph type="body" idx="1"/>
          </p:nvPr>
        </p:nvSpPr>
        <p:spPr/>
        <p:txBody>
          <a:bodyPr/>
          <a:lstStyle/>
          <a:p>
            <a:pPr>
              <a:defRPr/>
            </a:pPr>
            <a:r>
              <a:rPr lang="en-GB" b="0" i="0" dirty="0">
                <a:solidFill>
                  <a:srgbClr val="111111"/>
                </a:solidFill>
                <a:effectLst/>
                <a:latin typeface="-apple-system"/>
              </a:rPr>
              <a:t>As of 8</a:t>
            </a:r>
            <a:r>
              <a:rPr lang="en-GB" b="0" i="0" baseline="30000" dirty="0">
                <a:solidFill>
                  <a:srgbClr val="111111"/>
                </a:solidFill>
                <a:effectLst/>
                <a:latin typeface="-apple-system"/>
              </a:rPr>
              <a:t>th</a:t>
            </a:r>
            <a:r>
              <a:rPr lang="en-GB" b="0" i="0" dirty="0">
                <a:solidFill>
                  <a:srgbClr val="111111"/>
                </a:solidFill>
                <a:effectLst/>
                <a:latin typeface="-apple-system"/>
              </a:rPr>
              <a:t> April 2026</a:t>
            </a:r>
          </a:p>
          <a:p>
            <a:pPr>
              <a:defRPr/>
            </a:pPr>
            <a:endParaRPr lang="en-US" b="0" i="0" dirty="0">
              <a:solidFill>
                <a:srgbClr val="111111"/>
              </a:solidFill>
              <a:effectLst/>
              <a:latin typeface="-apple-system"/>
            </a:endParaRPr>
          </a:p>
          <a:p>
            <a:pPr>
              <a:defRPr/>
            </a:pPr>
            <a:r>
              <a:rPr lang="en-GB" b="0" i="0" dirty="0">
                <a:solidFill>
                  <a:srgbClr val="161616"/>
                </a:solidFill>
                <a:effectLst/>
                <a:latin typeface="Segoe UI" panose="020B0502040204020203" pitchFamily="34" charset="0"/>
              </a:rPr>
              <a:t>This page lists the latest features and improvements for Microsoft 365 Copilot. It includes changes that are generally available (Current Channel for Microsoft 365 apps) and specific to each platform.</a:t>
            </a:r>
            <a:endParaRPr lang="en-US" b="0" i="0" dirty="0">
              <a:solidFill>
                <a:srgbClr val="111111"/>
              </a:solidFill>
              <a:effectLst/>
              <a:latin typeface="-apple-system"/>
            </a:endParaRPr>
          </a:p>
        </p:txBody>
      </p:sp>
      <p:sp>
        <p:nvSpPr>
          <p:cNvPr id="4" name="Slide Number Placeholder 3">
            <a:extLst>
              <a:ext uri="{FF2B5EF4-FFF2-40B4-BE49-F238E27FC236}">
                <a16:creationId xmlns:a16="http://schemas.microsoft.com/office/drawing/2014/main" id="{E90A6B3D-699F-2120-79B4-9C27618605A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CC9AB-C7F4-4106-BD7F-6816938D19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70417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C73C9-1741-B061-B848-0CF913C16F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CB366A-6BF2-8E69-0B7D-B31B644F060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42A06CC1-8934-CC2F-479C-728323935533}"/>
              </a:ext>
            </a:extLst>
          </p:cNvPr>
          <p:cNvSpPr>
            <a:spLocks noGrp="1"/>
          </p:cNvSpPr>
          <p:nvPr>
            <p:ph type="body" idx="1"/>
          </p:nvPr>
        </p:nvSpPr>
        <p:spPr/>
        <p:txBody>
          <a:bodyPr/>
          <a:lstStyle/>
          <a:p>
            <a:pPr>
              <a:defRPr/>
            </a:pPr>
            <a:r>
              <a:rPr lang="en-GB" sz="1200" b="0" i="0" kern="1200" dirty="0">
                <a:solidFill>
                  <a:schemeClr val="tx1"/>
                </a:solidFill>
                <a:effectLst/>
                <a:latin typeface="+mn-lt"/>
                <a:ea typeface="+mn-ea"/>
                <a:cs typeface="+mn-cs"/>
              </a:rPr>
              <a:t>Updates released March 10, 2026, and March 24, 2026</a:t>
            </a:r>
          </a:p>
          <a:p>
            <a:pPr>
              <a:defRPr/>
            </a:pPr>
            <a:endParaRPr lang="en-GB" sz="1200" b="0" i="0" kern="1200" dirty="0">
              <a:solidFill>
                <a:schemeClr val="tx1"/>
              </a:solidFill>
              <a:effectLst/>
              <a:latin typeface="+mn-lt"/>
              <a:ea typeface="+mn-ea"/>
              <a:cs typeface="+mn-cs"/>
            </a:endParaRPr>
          </a:p>
          <a:p>
            <a:pPr>
              <a:defRPr/>
            </a:pPr>
            <a:r>
              <a:rPr lang="en-GB" sz="1200" b="0" i="0" kern="1200" dirty="0">
                <a:solidFill>
                  <a:schemeClr val="tx1"/>
                </a:solidFill>
                <a:effectLst/>
                <a:latin typeface="+mn-lt"/>
                <a:ea typeface="+mn-ea"/>
                <a:cs typeface="+mn-cs"/>
              </a:rPr>
              <a:t>This page lists the latest features and improvements for Microsoft 365 Copilot. It includes changes that are generally available (Current Channel for Microsoft 365 apps) and specific to each platform.</a:t>
            </a:r>
            <a:endParaRPr lang="en-US" b="0" i="0" dirty="0">
              <a:solidFill>
                <a:srgbClr val="111111"/>
              </a:solidFill>
              <a:effectLst/>
              <a:latin typeface="-apple-system"/>
            </a:endParaRPr>
          </a:p>
          <a:p>
            <a:pPr>
              <a:defRPr/>
            </a:pPr>
            <a:endParaRPr lang="en-US" b="0" i="0" dirty="0">
              <a:solidFill>
                <a:srgbClr val="111111"/>
              </a:solidFill>
              <a:effectLst/>
              <a:latin typeface="-apple-system"/>
            </a:endParaRPr>
          </a:p>
          <a:p>
            <a:pPr>
              <a:defRPr/>
            </a:pPr>
            <a:r>
              <a:rPr lang="en-US" b="0" i="0" dirty="0">
                <a:solidFill>
                  <a:srgbClr val="111111"/>
                </a:solidFill>
                <a:effectLst/>
                <a:latin typeface="-apple-system"/>
              </a:rPr>
              <a:t>As of 8</a:t>
            </a:r>
            <a:r>
              <a:rPr lang="en-US" b="0" i="0" baseline="30000" dirty="0">
                <a:solidFill>
                  <a:srgbClr val="111111"/>
                </a:solidFill>
                <a:effectLst/>
                <a:latin typeface="-apple-system"/>
              </a:rPr>
              <a:t>th</a:t>
            </a:r>
            <a:r>
              <a:rPr lang="en-US" b="0" i="0" dirty="0">
                <a:solidFill>
                  <a:srgbClr val="111111"/>
                </a:solidFill>
                <a:effectLst/>
                <a:latin typeface="-apple-system"/>
              </a:rPr>
              <a:t> April 2026</a:t>
            </a:r>
          </a:p>
          <a:p>
            <a:pPr>
              <a:defRPr/>
            </a:pPr>
            <a:endParaRPr lang="en-US" b="0" i="0" dirty="0">
              <a:solidFill>
                <a:srgbClr val="111111"/>
              </a:solidFill>
              <a:effectLst/>
              <a:latin typeface="-apple-system"/>
            </a:endParaRPr>
          </a:p>
          <a:p>
            <a:pPr>
              <a:defRPr/>
            </a:pPr>
            <a:r>
              <a:rPr lang="en-US" b="0" i="0" dirty="0">
                <a:solidFill>
                  <a:srgbClr val="111111"/>
                </a:solidFill>
                <a:effectLst/>
                <a:latin typeface="-apple-system"/>
              </a:rPr>
              <a:t>Learn more - </a:t>
            </a:r>
            <a:r>
              <a:rPr lang="en-GB" dirty="0">
                <a:hlinkClick r:id="rId3"/>
              </a:rPr>
              <a:t>Release Notes for Microsoft 365 Copilot | Microsoft Learn</a:t>
            </a:r>
            <a:endParaRPr lang="en-GB" dirty="0"/>
          </a:p>
          <a:p>
            <a:pPr>
              <a:defRPr/>
            </a:pPr>
            <a:r>
              <a:rPr lang="en-US" b="0" i="0" dirty="0">
                <a:solidFill>
                  <a:srgbClr val="111111"/>
                </a:solidFill>
                <a:effectLst/>
                <a:latin typeface="-apple-system"/>
              </a:rPr>
              <a:t>https://learn.microsoft.com/en-us/copilot/microsoft-365/release-notes?tabs=all</a:t>
            </a:r>
          </a:p>
        </p:txBody>
      </p:sp>
      <p:sp>
        <p:nvSpPr>
          <p:cNvPr id="4" name="Slide Number Placeholder 3">
            <a:extLst>
              <a:ext uri="{FF2B5EF4-FFF2-40B4-BE49-F238E27FC236}">
                <a16:creationId xmlns:a16="http://schemas.microsoft.com/office/drawing/2014/main" id="{E49E2C1B-D1FD-7D60-9A44-D19C48F661A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7386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5D354-51C1-CC0D-43F2-81366FD433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B2E8FD-207C-4DF6-F399-C048FE173D53}"/>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1DBDF3BD-C169-359D-1781-3F2826F35D50}"/>
              </a:ext>
            </a:extLst>
          </p:cNvPr>
          <p:cNvSpPr>
            <a:spLocks noGrp="1"/>
          </p:cNvSpPr>
          <p:nvPr>
            <p:ph type="body" idx="1"/>
          </p:nvPr>
        </p:nvSpPr>
        <p:spPr/>
        <p:txBody>
          <a:bodyPr/>
          <a:lstStyle/>
          <a:p>
            <a:pPr>
              <a:defRPr/>
            </a:pPr>
            <a:r>
              <a:rPr lang="en-US" b="0" i="0" dirty="0">
                <a:solidFill>
                  <a:srgbClr val="111111"/>
                </a:solidFill>
                <a:effectLst/>
                <a:latin typeface="-apple-system"/>
              </a:rPr>
              <a:t>As of 3</a:t>
            </a:r>
            <a:r>
              <a:rPr lang="en-US" b="0" i="0" baseline="30000" dirty="0">
                <a:solidFill>
                  <a:srgbClr val="111111"/>
                </a:solidFill>
                <a:effectLst/>
                <a:latin typeface="-apple-system"/>
              </a:rPr>
              <a:t>rd</a:t>
            </a:r>
            <a:r>
              <a:rPr lang="en-US" b="0" i="0" dirty="0">
                <a:solidFill>
                  <a:srgbClr val="111111"/>
                </a:solidFill>
                <a:effectLst/>
                <a:latin typeface="-apple-system"/>
              </a:rPr>
              <a:t> March 2026</a:t>
            </a:r>
          </a:p>
        </p:txBody>
      </p:sp>
      <p:sp>
        <p:nvSpPr>
          <p:cNvPr id="4" name="Slide Number Placeholder 3">
            <a:extLst>
              <a:ext uri="{FF2B5EF4-FFF2-40B4-BE49-F238E27FC236}">
                <a16:creationId xmlns:a16="http://schemas.microsoft.com/office/drawing/2014/main" id="{EDB9BD21-8613-1CDF-34C7-891F0A4FF2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CC9AB-C7F4-4106-BD7F-6816938D19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59415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985F9-3F52-169E-700B-C264B4FF6E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285E5F-1797-CF20-92E9-61609B30D484}"/>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C2AC7F85-4942-8A55-AB83-FA2608C6763C}"/>
              </a:ext>
            </a:extLst>
          </p:cNvPr>
          <p:cNvSpPr>
            <a:spLocks noGrp="1"/>
          </p:cNvSpPr>
          <p:nvPr>
            <p:ph type="body" idx="1"/>
          </p:nvPr>
        </p:nvSpPr>
        <p:spPr/>
        <p:txBody>
          <a:bodyPr/>
          <a:lstStyle/>
          <a:p>
            <a:pPr>
              <a:defRPr/>
            </a:pPr>
            <a:r>
              <a:rPr lang="en-US" b="0" i="0" dirty="0">
                <a:solidFill>
                  <a:srgbClr val="111111"/>
                </a:solidFill>
                <a:effectLst/>
                <a:latin typeface="-apple-system"/>
              </a:rPr>
              <a:t>As of 3</a:t>
            </a:r>
            <a:r>
              <a:rPr lang="en-US" b="0" i="0" baseline="30000" dirty="0">
                <a:solidFill>
                  <a:srgbClr val="111111"/>
                </a:solidFill>
                <a:effectLst/>
                <a:latin typeface="-apple-system"/>
              </a:rPr>
              <a:t>rd</a:t>
            </a:r>
            <a:r>
              <a:rPr lang="en-US" b="0" i="0" dirty="0">
                <a:solidFill>
                  <a:srgbClr val="111111"/>
                </a:solidFill>
                <a:effectLst/>
                <a:latin typeface="-apple-system"/>
              </a:rPr>
              <a:t> March 2026</a:t>
            </a:r>
          </a:p>
        </p:txBody>
      </p:sp>
      <p:sp>
        <p:nvSpPr>
          <p:cNvPr id="4" name="Slide Number Placeholder 3">
            <a:extLst>
              <a:ext uri="{FF2B5EF4-FFF2-40B4-BE49-F238E27FC236}">
                <a16:creationId xmlns:a16="http://schemas.microsoft.com/office/drawing/2014/main" id="{B1724DCA-3132-E378-1929-8D90878102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3217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985F9-3F52-169E-700B-C264B4FF6E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285E5F-1797-CF20-92E9-61609B30D484}"/>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C2AC7F85-4942-8A55-AB83-FA2608C6763C}"/>
              </a:ext>
            </a:extLst>
          </p:cNvPr>
          <p:cNvSpPr>
            <a:spLocks noGrp="1"/>
          </p:cNvSpPr>
          <p:nvPr>
            <p:ph type="body" idx="1"/>
          </p:nvPr>
        </p:nvSpPr>
        <p:spPr/>
        <p:txBody>
          <a:bodyPr/>
          <a:lstStyle/>
          <a:p>
            <a:pPr>
              <a:defRPr/>
            </a:pPr>
            <a:r>
              <a:rPr lang="en-US" b="0" i="0" dirty="0">
                <a:solidFill>
                  <a:srgbClr val="111111"/>
                </a:solidFill>
                <a:effectLst/>
                <a:latin typeface="-apple-system"/>
              </a:rPr>
              <a:t>As of 3</a:t>
            </a:r>
            <a:r>
              <a:rPr lang="en-US" b="0" i="0" baseline="30000" dirty="0">
                <a:solidFill>
                  <a:srgbClr val="111111"/>
                </a:solidFill>
                <a:effectLst/>
                <a:latin typeface="-apple-system"/>
              </a:rPr>
              <a:t>rd</a:t>
            </a:r>
            <a:r>
              <a:rPr lang="en-US" b="0" i="0" dirty="0">
                <a:solidFill>
                  <a:srgbClr val="111111"/>
                </a:solidFill>
                <a:effectLst/>
                <a:latin typeface="-apple-system"/>
              </a:rPr>
              <a:t> March 2026</a:t>
            </a:r>
          </a:p>
        </p:txBody>
      </p:sp>
      <p:sp>
        <p:nvSpPr>
          <p:cNvPr id="4" name="Slide Number Placeholder 3">
            <a:extLst>
              <a:ext uri="{FF2B5EF4-FFF2-40B4-BE49-F238E27FC236}">
                <a16:creationId xmlns:a16="http://schemas.microsoft.com/office/drawing/2014/main" id="{B1724DCA-3132-E378-1929-8D90878102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31943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10585-A2E6-2F7C-03DC-F5F6579B69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BFC052-4638-640A-7FE0-C4326AC93716}"/>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7C4E676B-1DCE-E841-F2EA-A1586FBADBF1}"/>
              </a:ext>
            </a:extLst>
          </p:cNvPr>
          <p:cNvSpPr>
            <a:spLocks noGrp="1"/>
          </p:cNvSpPr>
          <p:nvPr>
            <p:ph type="body" idx="1"/>
          </p:nvPr>
        </p:nvSpPr>
        <p:spPr/>
        <p:txBody>
          <a:bodyPr/>
          <a:lstStyle/>
          <a:p>
            <a:pPr>
              <a:defRPr/>
            </a:pPr>
            <a:r>
              <a:rPr lang="en-US" b="0" i="0" dirty="0">
                <a:solidFill>
                  <a:srgbClr val="111111"/>
                </a:solidFill>
                <a:effectLst/>
                <a:latin typeface="-apple-system"/>
              </a:rPr>
              <a:t>As of 3</a:t>
            </a:r>
            <a:r>
              <a:rPr lang="en-US" b="0" i="0" baseline="30000" dirty="0">
                <a:solidFill>
                  <a:srgbClr val="111111"/>
                </a:solidFill>
                <a:effectLst/>
                <a:latin typeface="-apple-system"/>
              </a:rPr>
              <a:t>rd</a:t>
            </a:r>
            <a:r>
              <a:rPr lang="en-US" b="0" i="0" dirty="0">
                <a:solidFill>
                  <a:srgbClr val="111111"/>
                </a:solidFill>
                <a:effectLst/>
                <a:latin typeface="-apple-system"/>
              </a:rPr>
              <a:t> March 2026</a:t>
            </a:r>
          </a:p>
        </p:txBody>
      </p:sp>
      <p:sp>
        <p:nvSpPr>
          <p:cNvPr id="4" name="Slide Number Placeholder 3">
            <a:extLst>
              <a:ext uri="{FF2B5EF4-FFF2-40B4-BE49-F238E27FC236}">
                <a16:creationId xmlns:a16="http://schemas.microsoft.com/office/drawing/2014/main" id="{F0A51027-F55A-7625-F097-BCF086CF6C5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16687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dirty="0"/>
              <a:t>Thank you. </a:t>
            </a:r>
          </a:p>
          <a:p>
            <a:pPr marL="0" marR="0">
              <a:lnSpc>
                <a:spcPct val="107000"/>
              </a:lnSpc>
              <a:spcBef>
                <a:spcPts val="0"/>
              </a:spcBef>
              <a:spcAft>
                <a:spcPts val="800"/>
              </a:spcAft>
            </a:pPr>
            <a:endParaRPr lang="en-US" dirty="0"/>
          </a:p>
          <a:p>
            <a:pPr marL="0" marR="0">
              <a:lnSpc>
                <a:spcPct val="107000"/>
              </a:lnSpc>
              <a:spcBef>
                <a:spcPts val="0"/>
              </a:spcBef>
              <a:spcAft>
                <a:spcPts val="800"/>
              </a:spcAft>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CC9AB-C7F4-4106-BD7F-6816938D19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19393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01081-E19D-419D-B0AB-F3E631795016}" type="slidenum">
              <a:rPr lang="en-US" smtClean="0"/>
              <a:t>37</a:t>
            </a:fld>
            <a:endParaRPr lang="en-US" dirty="0"/>
          </a:p>
        </p:txBody>
      </p:sp>
    </p:spTree>
    <p:extLst>
      <p:ext uri="{BB962C8B-B14F-4D97-AF65-F5344CB8AC3E}">
        <p14:creationId xmlns:p14="http://schemas.microsoft.com/office/powerpoint/2010/main" val="42529723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5222B-D2E8-8F82-BE9A-649417AEB1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2CBAB7-FD34-5D50-3991-F9D5543BCF9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7FB44D60-4DCF-3EE9-1CF5-C9C0E3EED707}"/>
              </a:ext>
            </a:extLst>
          </p:cNvPr>
          <p:cNvSpPr>
            <a:spLocks noGrp="1"/>
          </p:cNvSpPr>
          <p:nvPr>
            <p:ph type="body" idx="1"/>
          </p:nvPr>
        </p:nvSpPr>
        <p:spPr/>
        <p:txBody>
          <a:bodyPr/>
          <a:lstStyle/>
          <a:p>
            <a:pPr marL="0" marR="0">
              <a:lnSpc>
                <a:spcPct val="107000"/>
              </a:lnSpc>
              <a:spcBef>
                <a:spcPts val="0"/>
              </a:spcBef>
              <a:spcAft>
                <a:spcPts val="800"/>
              </a:spcAft>
            </a:pPr>
            <a:endParaRPr lang="en-US" dirty="0"/>
          </a:p>
        </p:txBody>
      </p:sp>
      <p:sp>
        <p:nvSpPr>
          <p:cNvPr id="4" name="Slide Number Placeholder 3">
            <a:extLst>
              <a:ext uri="{FF2B5EF4-FFF2-40B4-BE49-F238E27FC236}">
                <a16:creationId xmlns:a16="http://schemas.microsoft.com/office/drawing/2014/main" id="{5930ACA9-689F-16DF-9510-0C458DD882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CC9AB-C7F4-4106-BD7F-6816938D19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1845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28B3A-DCF9-60BB-83CE-7B68ACCBE7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5F7C94-095E-A16C-6B0D-E3CFB8DC7562}"/>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6ECF3A74-0835-653A-AC03-6E8683038429}"/>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b="0" i="0" dirty="0">
                <a:solidFill>
                  <a:srgbClr val="111111"/>
                </a:solidFill>
                <a:effectLst/>
                <a:latin typeface="-apple-system"/>
              </a:rPr>
              <a:t>As of 8</a:t>
            </a:r>
            <a:r>
              <a:rPr lang="en-US" b="0" i="0" baseline="30000" dirty="0">
                <a:solidFill>
                  <a:srgbClr val="111111"/>
                </a:solidFill>
                <a:effectLst/>
                <a:latin typeface="-apple-system"/>
              </a:rPr>
              <a:t>th</a:t>
            </a:r>
            <a:r>
              <a:rPr lang="en-US" b="0" i="0" dirty="0">
                <a:solidFill>
                  <a:srgbClr val="111111"/>
                </a:solidFill>
                <a:effectLst/>
                <a:latin typeface="-apple-system"/>
              </a:rPr>
              <a:t> April 2026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b="0" i="0" dirty="0">
              <a:solidFill>
                <a:srgbClr val="111111"/>
              </a:solidFill>
              <a:effectLst/>
              <a:latin typeface="-apple-system"/>
              <a:hlinkClick r:id="rId3"/>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dirty="0">
                <a:hlinkClick r:id="rId3"/>
              </a:rPr>
              <a:t>What's new in Copilot Studio - Microsoft Copilot Studio | Microsoft Learn</a:t>
            </a:r>
            <a:endParaRPr lang="en-GB" dirty="0"/>
          </a:p>
          <a:p>
            <a:pPr marL="0" marR="0">
              <a:lnSpc>
                <a:spcPct val="107000"/>
              </a:lnSpc>
              <a:spcBef>
                <a:spcPts val="0"/>
              </a:spcBef>
              <a:spcAft>
                <a:spcPts val="800"/>
              </a:spcAft>
            </a:pPr>
            <a:r>
              <a:rPr lang="en-US" dirty="0"/>
              <a:t>https://learn.microsoft.com/en-us/microsoft-copilot-studio/whats-new</a:t>
            </a:r>
          </a:p>
          <a:p>
            <a:pPr marL="0" marR="0">
              <a:lnSpc>
                <a:spcPct val="107000"/>
              </a:lnSpc>
              <a:spcBef>
                <a:spcPts val="0"/>
              </a:spcBef>
              <a:spcAft>
                <a:spcPts val="800"/>
              </a:spcAft>
            </a:pPr>
            <a:endParaRPr lang="en-US" dirty="0"/>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dirty="0">
                <a:hlinkClick r:id="rId4"/>
              </a:rPr>
              <a:t>Copilot Studio Archive | Microsoft Copilot Blog</a:t>
            </a:r>
            <a:endParaRPr lang="en-US" sz="1200" dirty="0"/>
          </a:p>
          <a:p>
            <a:pPr marL="0" marR="0">
              <a:lnSpc>
                <a:spcPct val="107000"/>
              </a:lnSpc>
              <a:spcBef>
                <a:spcPts val="0"/>
              </a:spcBef>
              <a:spcAft>
                <a:spcPts val="800"/>
              </a:spcAft>
            </a:pPr>
            <a:r>
              <a:rPr lang="en-US" dirty="0"/>
              <a:t>https://www.microsoft.com/en-us/microsoft-copilot/blog/copilot-studio/</a:t>
            </a:r>
          </a:p>
          <a:p>
            <a:pPr marL="0" marR="0">
              <a:lnSpc>
                <a:spcPct val="107000"/>
              </a:lnSpc>
              <a:spcBef>
                <a:spcPts val="0"/>
              </a:spcBef>
              <a:spcAft>
                <a:spcPts val="800"/>
              </a:spcAft>
            </a:pPr>
            <a:endParaRPr lang="en-US" dirty="0"/>
          </a:p>
          <a:p>
            <a:pPr marL="0" marR="0">
              <a:lnSpc>
                <a:spcPct val="107000"/>
              </a:lnSpc>
              <a:spcBef>
                <a:spcPts val="0"/>
              </a:spcBef>
              <a:spcAft>
                <a:spcPts val="800"/>
              </a:spcAft>
            </a:pPr>
            <a:r>
              <a:rPr lang="en-GB" dirty="0">
                <a:hlinkClick r:id="rId5"/>
              </a:rPr>
              <a:t>What’s new in Copilot Studio: May 2025  | Microsoft Copilot Blog</a:t>
            </a:r>
            <a:endParaRPr lang="en-US" dirty="0"/>
          </a:p>
        </p:txBody>
      </p:sp>
      <p:sp>
        <p:nvSpPr>
          <p:cNvPr id="4" name="Slide Number Placeholder 3">
            <a:extLst>
              <a:ext uri="{FF2B5EF4-FFF2-40B4-BE49-F238E27FC236}">
                <a16:creationId xmlns:a16="http://schemas.microsoft.com/office/drawing/2014/main" id="{37049747-23A3-EF7E-D56A-982C1BF0FCC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CC9AB-C7F4-4106-BD7F-6816938D19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9575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B9F4A-E816-CDCF-B497-13B6BBCA80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F27106-BC6A-222C-4A55-C542F9A4184D}"/>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43654716-F020-E659-CE54-EA34C41AF7D2}"/>
              </a:ext>
            </a:extLst>
          </p:cNvPr>
          <p:cNvSpPr>
            <a:spLocks noGrp="1"/>
          </p:cNvSpPr>
          <p:nvPr>
            <p:ph type="body" idx="1"/>
          </p:nvPr>
        </p:nvSpPr>
        <p:spPr/>
        <p:txBody>
          <a:bodyPr/>
          <a:lstStyle/>
          <a:p>
            <a:endParaRPr lang="en-GB"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0F51AE49-40BC-0FBF-6BBD-5F20DD3BA24C}"/>
              </a:ext>
            </a:extLst>
          </p:cNvPr>
          <p:cNvSpPr>
            <a:spLocks noGrp="1"/>
          </p:cNvSpPr>
          <p:nvPr>
            <p:ph type="sldNum" sz="quarter" idx="5"/>
          </p:nvPr>
        </p:nvSpPr>
        <p:spPr/>
        <p:txBody>
          <a:bodyPr/>
          <a:lstStyle/>
          <a:p>
            <a:fld id="{53501081-E19D-419D-B0AB-F3E631795016}" type="slidenum">
              <a:rPr lang="en-US" smtClean="0"/>
              <a:t>4</a:t>
            </a:fld>
            <a:endParaRPr lang="en-US" dirty="0"/>
          </a:p>
        </p:txBody>
      </p:sp>
    </p:spTree>
    <p:extLst>
      <p:ext uri="{BB962C8B-B14F-4D97-AF65-F5344CB8AC3E}">
        <p14:creationId xmlns:p14="http://schemas.microsoft.com/office/powerpoint/2010/main" val="30893342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74A3D-3A8D-8270-D313-4DC29FE459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87E703-70DB-7B16-3A2D-D26961F498EF}"/>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66FEA12-1074-93A7-D983-FA1CA2DB147A}"/>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03C8D0A4-DDE3-223C-A973-AF42B0E2855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CC9AB-C7F4-4106-BD7F-6816938D19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0421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9290F-4A88-B26A-5263-E0C885099A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35078F-BBAB-841C-56C6-4ED68A0BD42E}"/>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FEEB97C5-1041-3516-EC95-C7F89D3F82B3}"/>
              </a:ext>
            </a:extLst>
          </p:cNvPr>
          <p:cNvSpPr>
            <a:spLocks noGrp="1"/>
          </p:cNvSpPr>
          <p:nvPr>
            <p:ph type="body" idx="1"/>
          </p:nvPr>
        </p:nvSpPr>
        <p:spPr/>
        <p:txBody>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GB" sz="1200" b="0" i="0" u="none" strike="noStrike" kern="0" cap="none" spc="-71" normalizeH="0" baseline="0" noProof="0" dirty="0">
                <a:ln>
                  <a:noFill/>
                </a:ln>
                <a:solidFill>
                  <a:srgbClr val="5C5AD4"/>
                </a:solidFill>
                <a:effectLst/>
                <a:uLnTx/>
                <a:uFillTx/>
                <a:latin typeface="Segoe UI Semibold"/>
              </a:rPr>
              <a:t>As of  2</a:t>
            </a:r>
            <a:r>
              <a:rPr kumimoji="0" lang="en-GB" sz="1200" b="0" i="0" u="none" strike="noStrike" kern="0" cap="none" spc="-71" normalizeH="0" baseline="30000" noProof="0" dirty="0">
                <a:ln>
                  <a:noFill/>
                </a:ln>
                <a:solidFill>
                  <a:srgbClr val="5C5AD4"/>
                </a:solidFill>
                <a:effectLst/>
                <a:uLnTx/>
                <a:uFillTx/>
                <a:latin typeface="Segoe UI Semibold"/>
              </a:rPr>
              <a:t>nd</a:t>
            </a:r>
            <a:r>
              <a:rPr kumimoji="0" lang="en-GB" sz="1200" b="0" i="0" u="none" strike="noStrike" kern="0" cap="none" spc="-71" normalizeH="0" baseline="0" noProof="0" dirty="0">
                <a:ln>
                  <a:noFill/>
                </a:ln>
                <a:solidFill>
                  <a:srgbClr val="5C5AD4"/>
                </a:solidFill>
                <a:effectLst/>
                <a:uLnTx/>
                <a:uFillTx/>
                <a:latin typeface="Segoe UI Semibold"/>
              </a:rPr>
              <a:t> February 2026 </a:t>
            </a:r>
          </a:p>
        </p:txBody>
      </p:sp>
      <p:sp>
        <p:nvSpPr>
          <p:cNvPr id="4" name="Slide Number Placeholder 3">
            <a:extLst>
              <a:ext uri="{FF2B5EF4-FFF2-40B4-BE49-F238E27FC236}">
                <a16:creationId xmlns:a16="http://schemas.microsoft.com/office/drawing/2014/main" id="{DE2AEF9D-9A09-317C-6218-731C528E3C8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88274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90519-B32F-803C-EE8F-88A9B98BC3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74CE07-E9CA-D645-47AE-A20DE2E25868}"/>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44B85A22-0429-48EE-AB87-E7C4B6E0D471}"/>
              </a:ext>
            </a:extLst>
          </p:cNvPr>
          <p:cNvSpPr>
            <a:spLocks noGrp="1"/>
          </p:cNvSpPr>
          <p:nvPr>
            <p:ph type="body" idx="1"/>
          </p:nvPr>
        </p:nvSpPr>
        <p:spPr/>
        <p:txBody>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GB" sz="1200" b="0" i="0" u="none" strike="noStrike" kern="0" cap="none" spc="-71" normalizeH="0" baseline="0" noProof="0" dirty="0">
                <a:ln>
                  <a:noFill/>
                </a:ln>
                <a:solidFill>
                  <a:srgbClr val="5C5AD4"/>
                </a:solidFill>
                <a:effectLst/>
                <a:uLnTx/>
                <a:uFillTx/>
                <a:latin typeface="Segoe UI Semibold"/>
              </a:rPr>
              <a:t>As of  2</a:t>
            </a:r>
            <a:r>
              <a:rPr kumimoji="0" lang="en-GB" sz="1200" b="0" i="0" u="none" strike="noStrike" kern="0" cap="none" spc="-71" normalizeH="0" baseline="30000" noProof="0" dirty="0">
                <a:ln>
                  <a:noFill/>
                </a:ln>
                <a:solidFill>
                  <a:srgbClr val="5C5AD4"/>
                </a:solidFill>
                <a:effectLst/>
                <a:uLnTx/>
                <a:uFillTx/>
                <a:latin typeface="Segoe UI Semibold"/>
              </a:rPr>
              <a:t>nd</a:t>
            </a:r>
            <a:r>
              <a:rPr kumimoji="0" lang="en-GB" sz="1200" b="0" i="0" u="none" strike="noStrike" kern="0" cap="none" spc="-71" normalizeH="0" baseline="0" noProof="0" dirty="0">
                <a:ln>
                  <a:noFill/>
                </a:ln>
                <a:solidFill>
                  <a:srgbClr val="5C5AD4"/>
                </a:solidFill>
                <a:effectLst/>
                <a:uLnTx/>
                <a:uFillTx/>
                <a:latin typeface="Segoe UI Semibold"/>
              </a:rPr>
              <a:t> February 2026 </a:t>
            </a:r>
          </a:p>
        </p:txBody>
      </p:sp>
      <p:sp>
        <p:nvSpPr>
          <p:cNvPr id="4" name="Slide Number Placeholder 3">
            <a:extLst>
              <a:ext uri="{FF2B5EF4-FFF2-40B4-BE49-F238E27FC236}">
                <a16:creationId xmlns:a16="http://schemas.microsoft.com/office/drawing/2014/main" id="{C1CDD861-C22B-094F-33C2-98745E27AC6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808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7201A-7ABA-B628-21A3-BC7166161C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DAF558-3343-557F-CACF-C3CBBECC387D}"/>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86502F6-1E9A-4A2C-7603-6DCCC37FE23B}"/>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This update introduces video recap as a new way to consume meeting summaries in Copilot </a:t>
            </a:r>
            <a:r>
              <a:rPr lang="en-GB" sz="1200" b="0" i="0" kern="1200" dirty="0" err="1">
                <a:solidFill>
                  <a:schemeClr val="tx1"/>
                </a:solidFill>
                <a:effectLst/>
                <a:latin typeface="+mn-lt"/>
                <a:ea typeface="+mn-ea"/>
                <a:cs typeface="+mn-cs"/>
              </a:rPr>
              <a:t>Chat.Instead</a:t>
            </a:r>
            <a:r>
              <a:rPr lang="en-GB" sz="1200" b="0" i="0" kern="1200" dirty="0">
                <a:solidFill>
                  <a:schemeClr val="tx1"/>
                </a:solidFill>
                <a:effectLst/>
                <a:latin typeface="+mn-lt"/>
                <a:ea typeface="+mn-ea"/>
                <a:cs typeface="+mn-cs"/>
              </a:rPr>
              <a:t> of relying only on a written summary, Copilot now pairs that recap with an auto‑generated, narrated highlight reel. This means users can both read the key takeaways and see the most important moments from the </a:t>
            </a:r>
            <a:r>
              <a:rPr lang="en-GB" sz="1200" b="0" i="0" kern="1200" dirty="0" err="1">
                <a:solidFill>
                  <a:schemeClr val="tx1"/>
                </a:solidFill>
                <a:effectLst/>
                <a:latin typeface="+mn-lt"/>
                <a:ea typeface="+mn-ea"/>
                <a:cs typeface="+mn-cs"/>
              </a:rPr>
              <a:t>meeting.The</a:t>
            </a:r>
            <a:r>
              <a:rPr lang="en-GB" sz="1200" b="0" i="0" kern="1200" dirty="0">
                <a:solidFill>
                  <a:schemeClr val="tx1"/>
                </a:solidFill>
                <a:effectLst/>
                <a:latin typeface="+mn-lt"/>
                <a:ea typeface="+mn-ea"/>
                <a:cs typeface="+mn-cs"/>
              </a:rPr>
              <a:t> value here is speed and relevance. Rather than scrubbing through a full recording, users get short, curated clips that surface the decisions, insights, and key discussion points that matter </a:t>
            </a:r>
            <a:r>
              <a:rPr lang="en-GB" sz="1200" b="0" i="0" kern="1200" dirty="0" err="1">
                <a:solidFill>
                  <a:schemeClr val="tx1"/>
                </a:solidFill>
                <a:effectLst/>
                <a:latin typeface="+mn-lt"/>
                <a:ea typeface="+mn-ea"/>
                <a:cs typeface="+mn-cs"/>
              </a:rPr>
              <a:t>most.Video</a:t>
            </a:r>
            <a:r>
              <a:rPr lang="en-GB" sz="1200" b="0" i="0" kern="1200" dirty="0">
                <a:solidFill>
                  <a:schemeClr val="tx1"/>
                </a:solidFill>
                <a:effectLst/>
                <a:latin typeface="+mn-lt"/>
                <a:ea typeface="+mn-ea"/>
                <a:cs typeface="+mn-cs"/>
              </a:rPr>
              <a:t> recap works for meetings that are at least 10 minutes long and have recording enabled, and it’s available directly in Copilot Chat as well as the Microsoft Clipchamp web </a:t>
            </a:r>
            <a:r>
              <a:rPr lang="en-GB" sz="1200" b="0" i="0" kern="1200" dirty="0" err="1">
                <a:solidFill>
                  <a:schemeClr val="tx1"/>
                </a:solidFill>
                <a:effectLst/>
                <a:latin typeface="+mn-lt"/>
                <a:ea typeface="+mn-ea"/>
                <a:cs typeface="+mn-cs"/>
              </a:rPr>
              <a:t>player.At</a:t>
            </a:r>
            <a:r>
              <a:rPr lang="en-GB" sz="1200" b="0" i="0" kern="1200" dirty="0">
                <a:solidFill>
                  <a:schemeClr val="tx1"/>
                </a:solidFill>
                <a:effectLst/>
                <a:latin typeface="+mn-lt"/>
                <a:ea typeface="+mn-ea"/>
                <a:cs typeface="+mn-cs"/>
              </a:rPr>
              <a:t> launch, the experience is English‑only, with rollout beginning in March.</a:t>
            </a:r>
          </a:p>
        </p:txBody>
      </p:sp>
      <p:sp>
        <p:nvSpPr>
          <p:cNvPr id="4" name="Slide Number Placeholder 3">
            <a:extLst>
              <a:ext uri="{FF2B5EF4-FFF2-40B4-BE49-F238E27FC236}">
                <a16:creationId xmlns:a16="http://schemas.microsoft.com/office/drawing/2014/main" id="{1328E080-BBD9-A69A-D536-9C99DD5F148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32583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6AB5E-73E7-3FD6-B56E-75A76DAD94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82ADF1-D7AA-9793-DB1D-E8BDD4BA443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7F254296-BDD1-19C2-8168-DF71B6648081}"/>
              </a:ext>
            </a:extLst>
          </p:cNvPr>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This update enhances Researcher in Microsoft 365 Copilot by making it much easier to reuse and repurpose research insights.</a:t>
            </a:r>
          </a:p>
          <a:p>
            <a:pPr fontAlgn="t"/>
            <a:r>
              <a:rPr lang="en-US" sz="1200" b="0" i="0" kern="1200" dirty="0">
                <a:solidFill>
                  <a:schemeClr val="tx1"/>
                </a:solidFill>
                <a:effectLst/>
                <a:latin typeface="+mn-lt"/>
                <a:ea typeface="+mn-ea"/>
                <a:cs typeface="+mn-cs"/>
              </a:rPr>
              <a:t>Once a report is generated, users can instantly convert it into multiple output formats, such as a PowerPoint deck, a PDF document, an infographic, or even a short audio overview.</a:t>
            </a:r>
          </a:p>
          <a:p>
            <a:pPr fontAlgn="t"/>
            <a:r>
              <a:rPr lang="en-US" sz="1200" b="0" i="0" kern="1200" dirty="0">
                <a:solidFill>
                  <a:schemeClr val="tx1"/>
                </a:solidFill>
                <a:effectLst/>
                <a:latin typeface="+mn-lt"/>
                <a:ea typeface="+mn-ea"/>
                <a:cs typeface="+mn-cs"/>
              </a:rPr>
              <a:t>The key benefit here is efficiency. Instead of reworking the same content for different audiences, users can adapt their insights with a single click while keeping the core analysis consistent.</a:t>
            </a:r>
          </a:p>
          <a:p>
            <a:pPr fontAlgn="t"/>
            <a:r>
              <a:rPr lang="en-US" sz="1200" b="0" i="0" kern="1200" dirty="0">
                <a:solidFill>
                  <a:schemeClr val="tx1"/>
                </a:solidFill>
                <a:effectLst/>
                <a:latin typeface="+mn-lt"/>
                <a:ea typeface="+mn-ea"/>
                <a:cs typeface="+mn-cs"/>
              </a:rPr>
              <a:t>This makes Researcher especially valuable for scenarios where the same research needs to be shared with executives, project teams, or external stakeholders in different formats.</a:t>
            </a:r>
          </a:p>
          <a:p>
            <a:pPr fontAlgn="t"/>
            <a:r>
              <a:rPr lang="en-US" sz="1200" b="0" i="0" kern="1200" dirty="0">
                <a:solidFill>
                  <a:schemeClr val="tx1"/>
                </a:solidFill>
                <a:effectLst/>
                <a:latin typeface="+mn-lt"/>
                <a:ea typeface="+mn-ea"/>
                <a:cs typeface="+mn-cs"/>
              </a:rPr>
              <a:t>These new output options rolled out in March as part of the Researcher experience in Microsoft 365 Copilot.</a:t>
            </a:r>
          </a:p>
        </p:txBody>
      </p:sp>
      <p:sp>
        <p:nvSpPr>
          <p:cNvPr id="4" name="Slide Number Placeholder 3">
            <a:extLst>
              <a:ext uri="{FF2B5EF4-FFF2-40B4-BE49-F238E27FC236}">
                <a16:creationId xmlns:a16="http://schemas.microsoft.com/office/drawing/2014/main" id="{A707FF50-3625-E2D4-C8E0-154441210B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98936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4BAD1-9E08-FFE9-149A-F114A73737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5A8AE3-73CC-C545-824D-79949CE0A3A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B2C87C3-6B06-EFCA-E729-3A5289A94AC4}"/>
              </a:ext>
            </a:extLst>
          </p:cNvPr>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This update focuses on improving how users work within Copilot Notebooks by delivering a more intuitive and connected experience.</a:t>
            </a:r>
          </a:p>
          <a:p>
            <a:pPr fontAlgn="t"/>
            <a:r>
              <a:rPr lang="en-US" sz="1200" b="0" i="0" kern="1200" dirty="0">
                <a:solidFill>
                  <a:schemeClr val="tx1"/>
                </a:solidFill>
                <a:effectLst/>
                <a:latin typeface="+mn-lt"/>
                <a:ea typeface="+mn-ea"/>
                <a:cs typeface="+mn-cs"/>
              </a:rPr>
              <a:t>The refreshed interface brings references, Copilot Pages content, and Copilot chats into a single, side‑by‑side view, so users can move between context, content, and conversation without losing focus.</a:t>
            </a:r>
          </a:p>
          <a:p>
            <a:pPr fontAlgn="t"/>
            <a:r>
              <a:rPr lang="en-US" sz="1200" b="0" i="0" kern="1200" dirty="0">
                <a:solidFill>
                  <a:schemeClr val="tx1"/>
                </a:solidFill>
                <a:effectLst/>
                <a:latin typeface="+mn-lt"/>
                <a:ea typeface="+mn-ea"/>
                <a:cs typeface="+mn-cs"/>
              </a:rPr>
              <a:t>Copilot Notebooks also introduces richer reference sets and a new Overview page, helping users quickly understand what’s included in a notebook and how everything fits together.</a:t>
            </a:r>
          </a:p>
          <a:p>
            <a:pPr fontAlgn="t"/>
            <a:r>
              <a:rPr lang="en-US" sz="1200" b="0" i="0" kern="1200" dirty="0">
                <a:solidFill>
                  <a:schemeClr val="tx1"/>
                </a:solidFill>
                <a:effectLst/>
                <a:latin typeface="+mn-lt"/>
                <a:ea typeface="+mn-ea"/>
                <a:cs typeface="+mn-cs"/>
              </a:rPr>
              <a:t>In addition, Copilot now supports faster artifact creation directly within Notebooks, reducing the friction between exploration and output.</a:t>
            </a:r>
          </a:p>
          <a:p>
            <a:pPr fontAlgn="t"/>
            <a:r>
              <a:rPr lang="en-US" sz="1200" b="0" i="0" kern="1200" dirty="0">
                <a:solidFill>
                  <a:schemeClr val="tx1"/>
                </a:solidFill>
                <a:effectLst/>
                <a:latin typeface="+mn-lt"/>
                <a:ea typeface="+mn-ea"/>
                <a:cs typeface="+mn-cs"/>
              </a:rPr>
              <a:t>Finally, sharing notebooks with teammates is simpler, making it easier to collaborate, reuse work, and keep everyone aligned.</a:t>
            </a:r>
          </a:p>
          <a:p>
            <a:pPr fontAlgn="t"/>
            <a:r>
              <a:rPr lang="en-US" sz="1200" b="0" i="0" kern="1200" dirty="0">
                <a:solidFill>
                  <a:schemeClr val="tx1"/>
                </a:solidFill>
                <a:effectLst/>
                <a:latin typeface="+mn-lt"/>
                <a:ea typeface="+mn-ea"/>
                <a:cs typeface="+mn-cs"/>
              </a:rPr>
              <a:t>These improvements rolled out in February.</a:t>
            </a:r>
          </a:p>
        </p:txBody>
      </p:sp>
      <p:sp>
        <p:nvSpPr>
          <p:cNvPr id="4" name="Slide Number Placeholder 3">
            <a:extLst>
              <a:ext uri="{FF2B5EF4-FFF2-40B4-BE49-F238E27FC236}">
                <a16:creationId xmlns:a16="http://schemas.microsoft.com/office/drawing/2014/main" id="{938F863E-1753-CFAD-6FD1-A64D69C371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6868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6855E-53FC-5C16-089C-0A1A8C002D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9607CA-9DF3-3226-26BA-5D000DEBFD6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8FDD7CC3-4388-B2CE-F1A7-1D579A7A0678}"/>
              </a:ext>
            </a:extLst>
          </p:cNvPr>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This update extends Audio recap to better support global teams by expanding its language coverage.</a:t>
            </a:r>
          </a:p>
          <a:p>
            <a:pPr fontAlgn="t"/>
            <a:r>
              <a:rPr lang="en-US" sz="1200" b="0" i="0" kern="1200" dirty="0">
                <a:solidFill>
                  <a:schemeClr val="tx1"/>
                </a:solidFill>
                <a:effectLst/>
                <a:latin typeface="+mn-lt"/>
                <a:ea typeface="+mn-ea"/>
                <a:cs typeface="+mn-cs"/>
              </a:rPr>
              <a:t>In addition to English, users can now generate and listen to AI‑powered audio summaries in seven more languages, including Chinese, French, German, Italian, Japanese, Portuguese, and Spanish.</a:t>
            </a:r>
          </a:p>
          <a:p>
            <a:pPr fontAlgn="t"/>
            <a:r>
              <a:rPr lang="en-US" sz="1200" b="0" i="0" kern="1200" dirty="0">
                <a:solidFill>
                  <a:schemeClr val="tx1"/>
                </a:solidFill>
                <a:effectLst/>
                <a:latin typeface="+mn-lt"/>
                <a:ea typeface="+mn-ea"/>
                <a:cs typeface="+mn-cs"/>
              </a:rPr>
              <a:t>The goal here is flexibility. Some users prefer listening over reading, especially when commuting or multitasking, and audio recap makes it easier to consume meeting content in those moments.</a:t>
            </a:r>
          </a:p>
          <a:p>
            <a:pPr fontAlgn="t"/>
            <a:r>
              <a:rPr lang="en-US" sz="1200" b="0" i="0" kern="1200" dirty="0">
                <a:solidFill>
                  <a:schemeClr val="tx1"/>
                </a:solidFill>
                <a:effectLst/>
                <a:latin typeface="+mn-lt"/>
                <a:ea typeface="+mn-ea"/>
                <a:cs typeface="+mn-cs"/>
              </a:rPr>
              <a:t>Audio recap focuses on the outcomes that matter most, surfacing key discussion points, decisions, and action items from one or multiple meetings in a concise, narrated format.</a:t>
            </a:r>
          </a:p>
          <a:p>
            <a:pPr fontAlgn="t"/>
            <a:r>
              <a:rPr lang="en-US" sz="1200" b="0" i="0" kern="1200" dirty="0">
                <a:solidFill>
                  <a:schemeClr val="tx1"/>
                </a:solidFill>
                <a:effectLst/>
                <a:latin typeface="+mn-lt"/>
                <a:ea typeface="+mn-ea"/>
                <a:cs typeface="+mn-cs"/>
              </a:rPr>
              <a:t>This language expansion rolled out in March and helps ensure Copilot meeting experiences feel accessible and inclusive for distributed, multilingual teams.</a:t>
            </a:r>
          </a:p>
        </p:txBody>
      </p:sp>
      <p:sp>
        <p:nvSpPr>
          <p:cNvPr id="4" name="Slide Number Placeholder 3">
            <a:extLst>
              <a:ext uri="{FF2B5EF4-FFF2-40B4-BE49-F238E27FC236}">
                <a16:creationId xmlns:a16="http://schemas.microsoft.com/office/drawing/2014/main" id="{0A0A377B-132A-2906-7130-67C46859C6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77281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9915D-7DAD-EAFA-506F-13EE3B75A9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D3A4B9-2399-AB10-2CA8-682E568F793A}"/>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3EA67C31-E593-E6AD-EC2C-200D9E774670}"/>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This update represents the evolution of what was previously called Knowledge Agent, now refreshed and rebranded as AI in SharePoint with expanded capabilities.AI in SharePoint brings agentic building and content intelligence directly into the SharePoint experience, allowing teams to describe what they want to create using natural </a:t>
            </a:r>
            <a:r>
              <a:rPr lang="en-GB" sz="1200" b="0" i="0" kern="1200" dirty="0" err="1">
                <a:solidFill>
                  <a:schemeClr val="tx1"/>
                </a:solidFill>
                <a:effectLst/>
                <a:latin typeface="+mn-lt"/>
                <a:ea typeface="+mn-ea"/>
                <a:cs typeface="+mn-cs"/>
              </a:rPr>
              <a:t>language.Instead</a:t>
            </a:r>
            <a:r>
              <a:rPr lang="en-GB" sz="1200" b="0" i="0" kern="1200" dirty="0">
                <a:solidFill>
                  <a:schemeClr val="tx1"/>
                </a:solidFill>
                <a:effectLst/>
                <a:latin typeface="+mn-lt"/>
                <a:ea typeface="+mn-ea"/>
                <a:cs typeface="+mn-cs"/>
              </a:rPr>
              <a:t> of needing deep SharePoint or technical expertise, users can simply explain their intent, such as building a site, page, library, or list, and Copilot helps plan and structure it for </a:t>
            </a:r>
            <a:r>
              <a:rPr lang="en-GB" sz="1200" b="0" i="0" kern="1200" dirty="0" err="1">
                <a:solidFill>
                  <a:schemeClr val="tx1"/>
                </a:solidFill>
                <a:effectLst/>
                <a:latin typeface="+mn-lt"/>
                <a:ea typeface="+mn-ea"/>
                <a:cs typeface="+mn-cs"/>
              </a:rPr>
              <a:t>them.This</a:t>
            </a:r>
            <a:r>
              <a:rPr lang="en-GB" sz="1200" b="0" i="0" kern="1200" dirty="0">
                <a:solidFill>
                  <a:schemeClr val="tx1"/>
                </a:solidFill>
                <a:effectLst/>
                <a:latin typeface="+mn-lt"/>
                <a:ea typeface="+mn-ea"/>
                <a:cs typeface="+mn-cs"/>
              </a:rPr>
              <a:t> significantly lowers the barrier to entry for SharePoint creation, enabling more people across the organization to contribute without relying on specialists.AI in SharePoint entered public preview in March and begins rolling out worldwide in May.</a:t>
            </a:r>
          </a:p>
        </p:txBody>
      </p:sp>
      <p:sp>
        <p:nvSpPr>
          <p:cNvPr id="4" name="Slide Number Placeholder 3">
            <a:extLst>
              <a:ext uri="{FF2B5EF4-FFF2-40B4-BE49-F238E27FC236}">
                <a16:creationId xmlns:a16="http://schemas.microsoft.com/office/drawing/2014/main" id="{A3694525-CF93-F653-08AA-3C6C32CF435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955671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4.jpeg"/><Relationship Id="rId4" Type="http://schemas.openxmlformats.org/officeDocument/2006/relationships/image" Target="../media/image10.jpe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D3453B0B-33DE-4ED0-A610-D76D0E610F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283297" y="281709"/>
            <a:ext cx="2440148" cy="902855"/>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pic>
        <p:nvPicPr>
          <p:cNvPr id="2" name="Picture 1">
            <a:extLst>
              <a:ext uri="{FF2B5EF4-FFF2-40B4-BE49-F238E27FC236}">
                <a16:creationId xmlns:a16="http://schemas.microsoft.com/office/drawing/2014/main" id="{2F566A25-E9FF-13D9-3DE5-B46D7E583BA7}"/>
              </a:ext>
              <a:ext uri="{C183D7F6-B498-43B3-948B-1728B52AA6E4}">
                <adec:decorative xmlns:adec="http://schemas.microsoft.com/office/drawing/2017/decorative" val="1"/>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sharpenSoften amount="-100000"/>
                    </a14:imgEffect>
                  </a14:imgLayer>
                </a14:imgProps>
              </a:ext>
            </a:extLst>
          </a:blip>
          <a:srcRect l="3678" r="19088" b="1398"/>
          <a:stretch/>
        </p:blipFill>
        <p:spPr>
          <a:xfrm>
            <a:off x="0" y="0"/>
            <a:ext cx="12192000" cy="6858001"/>
          </a:xfrm>
          <a:prstGeom prst="rect">
            <a:avLst/>
          </a:prstGeom>
        </p:spPr>
      </p:pic>
    </p:spTree>
    <p:extLst>
      <p:ext uri="{BB962C8B-B14F-4D97-AF65-F5344CB8AC3E}">
        <p14:creationId xmlns:p14="http://schemas.microsoft.com/office/powerpoint/2010/main" val="17028815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0E4C3F-09CE-5F47-F682-BC81E68C53C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3377064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pic>
        <p:nvPicPr>
          <p:cNvPr id="3" name="Picture 2" descr="Background pattern&#10;&#10;Description automatically generated">
            <a:extLst>
              <a:ext uri="{FF2B5EF4-FFF2-40B4-BE49-F238E27FC236}">
                <a16:creationId xmlns:a16="http://schemas.microsoft.com/office/drawing/2014/main" id="{0C0D1EE3-6FD1-59E8-0027-ABC6638AAD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143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3" name="Rectangle 2">
            <a:extLst>
              <a:ext uri="{FF2B5EF4-FFF2-40B4-BE49-F238E27FC236}">
                <a16:creationId xmlns:a16="http://schemas.microsoft.com/office/drawing/2014/main" id="{A6BEC747-F656-4889-B40A-20D50596036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9410612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bg1">
            <a:lumMod val="95000"/>
          </a:schemeClr>
        </a:solidFill>
        <a:effectLst/>
      </p:bgPr>
    </p:bg>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D3453B0B-33DE-4ED0-A610-D76D0E610F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283297" y="281709"/>
            <a:ext cx="2440148" cy="902855"/>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pic>
        <p:nvPicPr>
          <p:cNvPr id="2" name="Picture 1">
            <a:extLst>
              <a:ext uri="{FF2B5EF4-FFF2-40B4-BE49-F238E27FC236}">
                <a16:creationId xmlns:a16="http://schemas.microsoft.com/office/drawing/2014/main" id="{EE65DCBA-FF6A-0CFE-9A6C-3ED8C2E0CBC7}"/>
              </a:ext>
              <a:ext uri="{C183D7F6-B498-43B3-948B-1728B52AA6E4}">
                <adec:decorative xmlns:adec="http://schemas.microsoft.com/office/drawing/2017/decorative" val="1"/>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sharpenSoften amount="-100000"/>
                    </a14:imgEffect>
                  </a14:imgLayer>
                </a14:imgProps>
              </a:ext>
            </a:extLst>
          </a:blip>
          <a:srcRect l="3678" r="19088" b="1398"/>
          <a:stretch/>
        </p:blipFill>
        <p:spPr>
          <a:xfrm>
            <a:off x="0" y="0"/>
            <a:ext cx="12192000" cy="6858001"/>
          </a:xfrm>
          <a:prstGeom prst="rect">
            <a:avLst/>
          </a:prstGeom>
        </p:spPr>
      </p:pic>
    </p:spTree>
    <p:extLst>
      <p:ext uri="{BB962C8B-B14F-4D97-AF65-F5344CB8AC3E}">
        <p14:creationId xmlns:p14="http://schemas.microsoft.com/office/powerpoint/2010/main" val="3193498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3DB3A-52AD-5804-E6F5-4DE010B8448A}"/>
              </a:ext>
            </a:extLst>
          </p:cNvPr>
          <p:cNvPicPr>
            <a:picLocks noChangeAspect="1"/>
          </p:cNvPicPr>
          <p:nvPr userDrawn="1"/>
        </p:nvPicPr>
        <p:blipFill rotWithShape="1">
          <a:blip r:embed="rId3">
            <a:alphaModFix amt="4600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Rectangle 3">
            <a:extLst>
              <a:ext uri="{FF2B5EF4-FFF2-40B4-BE49-F238E27FC236}">
                <a16:creationId xmlns:a16="http://schemas.microsoft.com/office/drawing/2014/main" id="{2756DE36-7F8D-87EC-93A4-8774336F8898}"/>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187884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0E4C3F-09CE-5F47-F682-BC81E68C53C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96446183"/>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a:extLst>
                <a:ext uri="{28A0092B-C50C-407E-A947-70E740481C1C}">
                  <a14:useLocalDpi xmlns:a14="http://schemas.microsoft.com/office/drawing/2010/main" val="0"/>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a:extLst>
                <a:ext uri="{28A0092B-C50C-407E-A947-70E740481C1C}">
                  <a14:useLocalDpi xmlns:a14="http://schemas.microsoft.com/office/drawing/2010/main" val="0"/>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a:extLst>
                <a:ext uri="{28A0092B-C50C-407E-A947-70E740481C1C}">
                  <a14:useLocalDpi xmlns:a14="http://schemas.microsoft.com/office/drawing/2010/main" val="0"/>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dirty="0"/>
              <a:t>© Microsoft Corporation                                                                                  								                      Microsoft 365 </a:t>
            </a:r>
          </a:p>
        </p:txBody>
      </p:sp>
      <p:pic>
        <p:nvPicPr>
          <p:cNvPr id="3" name="Picture 2" descr="Background pattern&#10;&#10;Description automatically generated">
            <a:extLst>
              <a:ext uri="{FF2B5EF4-FFF2-40B4-BE49-F238E27FC236}">
                <a16:creationId xmlns:a16="http://schemas.microsoft.com/office/drawing/2014/main" id="{09245482-DD91-29DD-6A0F-9BF061DBE24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1961188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pic>
        <p:nvPicPr>
          <p:cNvPr id="3" name="Picture 2" descr="Background pattern&#10;&#10;Description automatically generated">
            <a:extLst>
              <a:ext uri="{FF2B5EF4-FFF2-40B4-BE49-F238E27FC236}">
                <a16:creationId xmlns:a16="http://schemas.microsoft.com/office/drawing/2014/main" id="{0C0D1EE3-6FD1-59E8-0027-ABC6638AAD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92856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0E4C3F-09CE-5F47-F682-BC81E68C53C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41038395"/>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5.emf"/></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theme" Target="../theme/theme5.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88552335"/>
      </p:ext>
    </p:extLst>
  </p:cSld>
  <p:clrMap bg1="lt1" tx1="dk1" bg2="lt2" tx2="dk2" accent1="accent1" accent2="accent2" accent3="accent3" accent4="accent4" accent5="accent5" accent6="accent6" hlink="hlink" folHlink="folHlink"/>
  <p:sldLayoutIdLst>
    <p:sldLayoutId id="2147484589" r:id="rId1"/>
    <p:sldLayoutId id="2147484608" r:id="rId2"/>
    <p:sldLayoutId id="2147484964" r:id="rId3"/>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940906674"/>
      </p:ext>
    </p:extLst>
  </p:cSld>
  <p:clrMap bg1="lt1" tx1="dk1" bg2="lt2" tx2="dk2" accent1="accent1" accent2="accent2" accent3="accent3" accent4="accent4" accent5="accent5" accent6="accent6" hlink="hlink" folHlink="folHlink"/>
  <p:sldLayoutIdLst>
    <p:sldLayoutId id="2147484634" r:id="rId1"/>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2329415196"/>
      </p:ext>
    </p:extLst>
  </p:cSld>
  <p:clrMap bg1="lt1" tx1="dk1" bg2="lt2" tx2="dk2" accent1="accent1" accent2="accent2" accent3="accent3" accent4="accent4" accent5="accent5" accent6="accent6" hlink="hlink" folHlink="folHlink"/>
  <p:sldLayoutIdLst>
    <p:sldLayoutId id="2147484774" r:id="rId1"/>
    <p:sldLayoutId id="2147484965" r:id="rId2"/>
  </p:sldLayoutIdLst>
  <p:transition>
    <p:fade/>
  </p:transition>
  <p:hf sldNum="0" hd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5" cstate="email">
            <a:extLst>
              <a:ext uri="{28A0092B-C50C-407E-A947-70E740481C1C}">
                <a14:useLocalDpi xmlns:a14="http://schemas.microsoft.com/office/drawing/2010/main" val="0"/>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57877288"/>
      </p:ext>
    </p:extLst>
  </p:cSld>
  <p:clrMap bg1="lt1" tx1="dk1" bg2="lt2" tx2="dk2" accent1="accent1" accent2="accent2" accent3="accent3" accent4="accent4" accent5="accent5" accent6="accent6" hlink="hlink" folHlink="folHlink"/>
  <p:sldLayoutIdLst>
    <p:sldLayoutId id="2147484957" r:id="rId1"/>
    <p:sldLayoutId id="2147484959" r:id="rId2"/>
    <p:sldLayoutId id="2147484963" r:id="rId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1234791446"/>
      </p:ext>
    </p:extLst>
  </p:cSld>
  <p:clrMap bg1="lt1" tx1="dk1" bg2="lt2" tx2="dk2" accent1="accent1" accent2="accent2" accent3="accent3" accent4="accent4" accent5="accent5" accent6="accent6" hlink="hlink" folHlink="folHlink"/>
  <p:sldLayoutIdLst>
    <p:sldLayoutId id="2147484962" r:id="rId1"/>
  </p:sldLayoutIdLst>
  <p:transition>
    <p:fade/>
  </p:transition>
  <p:hf sldNum="0" hd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hyperlink" Target="https://www.microsoft.com/microsoft-365/roadmap?id=557564" TargetMode="Externa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2.png"/><Relationship Id="rId5" Type="http://schemas.microsoft.com/office/2017/04/relationships/track" Target="../media/track2.vtt"/><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hyperlink" Target="https://www.microsoft.com/microsoft-365/roadmap?id=552589"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techcommunity.microsoft.com/blog/microsoft365copilotblog/microsoft-365-copilot-declarative-agents-are-getting-smarter-with-gpt%E2%80%915-2/4504774"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hyperlink" Target="https://techcommunity.microsoft.com/blog/microsoft365copilotblog/introducing-multi-model-intelligence-in-researcher/4506011"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hyperlink" Target="https://techcommunity.microsoft.com/blog/microsoft365copilotblog/introducing-multi-model-intelligence-in-researcher/4506011"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microsoft.com/en-us/microsoft-365/roadmap?filters=Microsoft%20Copilot%20for%20Microsoft%20365&amp;searchterms=0"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hyperlink" Target="https://aka.ms/WhatsNewCopilot/Feedback" TargetMode="Externa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hyperlink" Target="https://techcommunity.microsoft.com/blog/microsoft365copilotblog/introducing-multi-model-intelligence-in-researcher/4506011"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hyperlink" Target="https://www.microsoft.com/en-us/microsoft-365/roadmap?filters=&amp;searchterms=548671"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hyperlink" Target="https://www.microsoft.com/en-us/microsoft-365/roadmap?filters=&amp;searchterms=515945"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hyperlink" Target="https://www.microsoft.com/en-us/microsoft-365/roadmap?id=503553"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hyperlink" Target="https://www.microsoft.com/en-us/microsoft-365/roadmap?id=557176"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hyperlink" Target="https://www.microsoft.com/microsoft-365/roadmap?id=503144"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microsoft.com/microsoft-365/roadmap?id=496655"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hyperlink" Target="https://www.microsoft.com/microsoft-365/roadmap?id=557981"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hyperlink" Target="https://aka.ms/Copilot/SecureGover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hyperlink" Target="https://learn.microsoft.com/en-gb/copilot/microsoft-365/release-notes?tabs=all" TargetMode="External"/><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hyperlink" Target="https://learn.microsoft.com/en-us/copilot/microsoft-365/release-notes?tabs=all"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microsoft.com/en-gb/microsoft-365/roadmap?filters=Microsoft%20Copilot%20for%20Microsoft%20365"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13" Type="http://schemas.openxmlformats.org/officeDocument/2006/relationships/hyperlink" Target="https://www.microsoft.com/en-us/microsoft-365/roadmap?filters=&amp;searchterms=489822" TargetMode="External"/><Relationship Id="rId18" Type="http://schemas.openxmlformats.org/officeDocument/2006/relationships/hyperlink" Target="https://www.microsoft.com/en-us/microsoft-365/roadmap?filters=&amp;searchterms=551194" TargetMode="External"/><Relationship Id="rId26" Type="http://schemas.openxmlformats.org/officeDocument/2006/relationships/hyperlink" Target="https://www.microsoft.com/en-us/microsoft-365/roadmap?filters=&amp;searchterms=501112" TargetMode="External"/><Relationship Id="rId39" Type="http://schemas.openxmlformats.org/officeDocument/2006/relationships/hyperlink" Target="https://www.microsoft.com/en-us/microsoft-365/roadmap?filters=&amp;searchterms=480728" TargetMode="External"/><Relationship Id="rId21" Type="http://schemas.openxmlformats.org/officeDocument/2006/relationships/hyperlink" Target="https://www.microsoft.com/en-us/microsoft-365/roadmap?filters=&amp;searchterms=534606" TargetMode="External"/><Relationship Id="rId34" Type="http://schemas.openxmlformats.org/officeDocument/2006/relationships/hyperlink" Target="https://www.microsoft.com/en-us/microsoft-365/roadmap?filters=&amp;searchterms=497913" TargetMode="External"/><Relationship Id="rId42" Type="http://schemas.openxmlformats.org/officeDocument/2006/relationships/hyperlink" Target="https://www.microsoft.com/en-us/microsoft-365/roadmap?filters=&amp;searchterms=511820" TargetMode="External"/><Relationship Id="rId47" Type="http://schemas.openxmlformats.org/officeDocument/2006/relationships/hyperlink" Target="https://www.microsoft.com/en-us/microsoft-365/roadmap?filters=&amp;searchterms=557674" TargetMode="External"/><Relationship Id="rId50" Type="http://schemas.openxmlformats.org/officeDocument/2006/relationships/hyperlink" Target="https://www.microsoft.com/en-us/microsoft-365/roadmap?filters=&amp;searchterms=552592" TargetMode="External"/><Relationship Id="rId55" Type="http://schemas.openxmlformats.org/officeDocument/2006/relationships/image" Target="../media/image38.svg"/><Relationship Id="rId7" Type="http://schemas.openxmlformats.org/officeDocument/2006/relationships/hyperlink" Target="https://www.microsoft.com/en-us/microsoft-365/roadmap?filters=&amp;searchterms=512430" TargetMode="External"/><Relationship Id="rId2" Type="http://schemas.openxmlformats.org/officeDocument/2006/relationships/notesSlide" Target="../notesSlides/notesSlide33.xml"/><Relationship Id="rId16" Type="http://schemas.openxmlformats.org/officeDocument/2006/relationships/hyperlink" Target="https://www.microsoft.com/en-us/microsoft-365/roadmap?filters=&amp;searchterms=513283" TargetMode="External"/><Relationship Id="rId29" Type="http://schemas.openxmlformats.org/officeDocument/2006/relationships/hyperlink" Target="https://www.microsoft.com/en-us/microsoft-365/roadmap?filters=&amp;searchterms=515158" TargetMode="External"/><Relationship Id="rId11" Type="http://schemas.openxmlformats.org/officeDocument/2006/relationships/hyperlink" Target="https://www.microsoft.com/en-us/microsoft-365/roadmap?filters=&amp;searchterms=492615" TargetMode="External"/><Relationship Id="rId24" Type="http://schemas.openxmlformats.org/officeDocument/2006/relationships/hyperlink" Target="https://www.microsoft.com/en-us/microsoft-365/roadmap?filters=&amp;searchterms=515165" TargetMode="External"/><Relationship Id="rId32" Type="http://schemas.openxmlformats.org/officeDocument/2006/relationships/hyperlink" Target="https://www.microsoft.com/en-us/microsoft-365/roadmap?filters=&amp;searchterms=502878" TargetMode="External"/><Relationship Id="rId37" Type="http://schemas.openxmlformats.org/officeDocument/2006/relationships/hyperlink" Target="https://www.microsoft.com/en-us/microsoft-365/roadmap?filters=&amp;searchterms=502844" TargetMode="External"/><Relationship Id="rId40" Type="http://schemas.openxmlformats.org/officeDocument/2006/relationships/hyperlink" Target="https://www.microsoft.com/en-us/microsoft-365/roadmap?filters=&amp;searchterms=558540" TargetMode="External"/><Relationship Id="rId45" Type="http://schemas.openxmlformats.org/officeDocument/2006/relationships/hyperlink" Target="https://www.microsoft.com/en-us/microsoft-365/roadmap?filters=&amp;searchterms=487836" TargetMode="External"/><Relationship Id="rId53" Type="http://schemas.openxmlformats.org/officeDocument/2006/relationships/hyperlink" Target="https://www.microsoft.com/en-us/microsoft-365/roadmap?filters=&amp;searchterms=501451" TargetMode="External"/><Relationship Id="rId5" Type="http://schemas.openxmlformats.org/officeDocument/2006/relationships/hyperlink" Target="https://www.microsoft.com/en-us/microsoft-365/roadmap?filters=&amp;searchterms=531758" TargetMode="External"/><Relationship Id="rId19" Type="http://schemas.openxmlformats.org/officeDocument/2006/relationships/hyperlink" Target="https://www.microsoft.com/en-us/microsoft-365/roadmap?filters=&amp;searchterms=537288" TargetMode="External"/><Relationship Id="rId4" Type="http://schemas.openxmlformats.org/officeDocument/2006/relationships/hyperlink" Target="https://www.microsoft.com/en-us/microsoft-365/roadmap?filters=&amp;searchterms=557177" TargetMode="External"/><Relationship Id="rId9" Type="http://schemas.openxmlformats.org/officeDocument/2006/relationships/hyperlink" Target="https://www.microsoft.com/en-us/microsoft-365/roadmap?filters=&amp;searchterms=481138" TargetMode="External"/><Relationship Id="rId14" Type="http://schemas.openxmlformats.org/officeDocument/2006/relationships/hyperlink" Target="https://www.microsoft.com/en-us/microsoft-365/roadmap?filters=&amp;searchterms=551187" TargetMode="External"/><Relationship Id="rId22" Type="http://schemas.openxmlformats.org/officeDocument/2006/relationships/hyperlink" Target="https://www.microsoft.com/en-us/microsoft-365/roadmap?filters=&amp;searchterms=497298" TargetMode="External"/><Relationship Id="rId27" Type="http://schemas.openxmlformats.org/officeDocument/2006/relationships/hyperlink" Target="https://www.microsoft.com/en-us/microsoft-365/roadmap?filters=&amp;searchterms=515177" TargetMode="External"/><Relationship Id="rId30" Type="http://schemas.openxmlformats.org/officeDocument/2006/relationships/hyperlink" Target="https://www.microsoft.com/en-us/microsoft-365/roadmap?filters=&amp;searchterms=513285" TargetMode="External"/><Relationship Id="rId35" Type="http://schemas.openxmlformats.org/officeDocument/2006/relationships/hyperlink" Target="https://www.microsoft.com/en-us/microsoft-365/roadmap?filters=&amp;searchterms=474448" TargetMode="External"/><Relationship Id="rId43" Type="http://schemas.openxmlformats.org/officeDocument/2006/relationships/hyperlink" Target="https://www.microsoft.com/en-us/microsoft-365/roadmap?filters=&amp;searchterms=482198" TargetMode="External"/><Relationship Id="rId48" Type="http://schemas.openxmlformats.org/officeDocument/2006/relationships/hyperlink" Target="https://www.microsoft.com/en-us/microsoft-365/roadmap?filters=&amp;searchterms=497848" TargetMode="External"/><Relationship Id="rId56" Type="http://schemas.openxmlformats.org/officeDocument/2006/relationships/image" Target="../media/image39.svg"/><Relationship Id="rId8" Type="http://schemas.openxmlformats.org/officeDocument/2006/relationships/hyperlink" Target="https://www.microsoft.com/en-us/microsoft-365/roadmap?filters=&amp;searchterms=501585" TargetMode="External"/><Relationship Id="rId51" Type="http://schemas.openxmlformats.org/officeDocument/2006/relationships/hyperlink" Target="https://www.microsoft.com/en-us/microsoft-365/roadmap?filters=&amp;searchterms=543422" TargetMode="External"/><Relationship Id="rId3" Type="http://schemas.openxmlformats.org/officeDocument/2006/relationships/image" Target="../media/image12.png"/><Relationship Id="rId12" Type="http://schemas.openxmlformats.org/officeDocument/2006/relationships/hyperlink" Target="https://www.microsoft.com/en-us/microsoft-365/roadmap?filters=&amp;searchterms=496655" TargetMode="External"/><Relationship Id="rId17" Type="http://schemas.openxmlformats.org/officeDocument/2006/relationships/hyperlink" Target="https://www.microsoft.com/en-us/microsoft-365/roadmap?filters=&amp;searchterms=501107" TargetMode="External"/><Relationship Id="rId25" Type="http://schemas.openxmlformats.org/officeDocument/2006/relationships/hyperlink" Target="https://www.microsoft.com/en-us/microsoft-365/roadmap?filters=&amp;searchterms=513281" TargetMode="External"/><Relationship Id="rId33" Type="http://schemas.openxmlformats.org/officeDocument/2006/relationships/hyperlink" Target="https://www.microsoft.com/en-us/microsoft-365/roadmap?filters=&amp;searchterms=499422" TargetMode="External"/><Relationship Id="rId38" Type="http://schemas.openxmlformats.org/officeDocument/2006/relationships/hyperlink" Target="https://www.microsoft.com/en-us/microsoft-365/roadmap?filters=&amp;searchterms=531912" TargetMode="External"/><Relationship Id="rId46" Type="http://schemas.openxmlformats.org/officeDocument/2006/relationships/hyperlink" Target="https://www.microsoft.com/en-us/microsoft-365/roadmap?filters=&amp;searchterms=554928" TargetMode="External"/><Relationship Id="rId20" Type="http://schemas.openxmlformats.org/officeDocument/2006/relationships/hyperlink" Target="https://www.microsoft.com/en-us/microsoft-365/roadmap?filters=&amp;searchterms=516567" TargetMode="External"/><Relationship Id="rId41" Type="http://schemas.openxmlformats.org/officeDocument/2006/relationships/hyperlink" Target="https://www.microsoft.com/en-us/microsoft-365/roadmap?filters=&amp;searchterms=558543" TargetMode="External"/><Relationship Id="rId54" Type="http://schemas.openxmlformats.org/officeDocument/2006/relationships/image" Target="../media/image37.svg"/><Relationship Id="rId1" Type="http://schemas.openxmlformats.org/officeDocument/2006/relationships/slideLayout" Target="../slideLayouts/slideLayout7.xml"/><Relationship Id="rId6" Type="http://schemas.openxmlformats.org/officeDocument/2006/relationships/hyperlink" Target="https://www.microsoft.com/en-us/microsoft-365/roadmap?filters=&amp;searchterms=519570" TargetMode="External"/><Relationship Id="rId15" Type="http://schemas.openxmlformats.org/officeDocument/2006/relationships/hyperlink" Target="https://www.microsoft.com/en-us/microsoft-365/roadmap?filters=&amp;searchterms=526793" TargetMode="External"/><Relationship Id="rId23" Type="http://schemas.openxmlformats.org/officeDocument/2006/relationships/hyperlink" Target="https://www.microsoft.com/en-us/microsoft-365/roadmap?filters=&amp;searchterms=502534" TargetMode="External"/><Relationship Id="rId28" Type="http://schemas.openxmlformats.org/officeDocument/2006/relationships/hyperlink" Target="https://www.microsoft.com/en-us/microsoft-365/roadmap?filters=&amp;searchterms=515175" TargetMode="External"/><Relationship Id="rId36" Type="http://schemas.openxmlformats.org/officeDocument/2006/relationships/hyperlink" Target="https://www.microsoft.com/en-us/microsoft-365/roadmap?filters=&amp;searchterms=413718" TargetMode="External"/><Relationship Id="rId49" Type="http://schemas.openxmlformats.org/officeDocument/2006/relationships/hyperlink" Target="https://www.microsoft.com/en-us/microsoft-365/roadmap?filters=&amp;searchterms=501581" TargetMode="External"/><Relationship Id="rId57" Type="http://schemas.openxmlformats.org/officeDocument/2006/relationships/image" Target="../media/image40.svg"/><Relationship Id="rId10" Type="http://schemas.openxmlformats.org/officeDocument/2006/relationships/hyperlink" Target="https://www.microsoft.com/en-us/microsoft-365/roadmap?filters=&amp;searchterms=516576" TargetMode="External"/><Relationship Id="rId31" Type="http://schemas.openxmlformats.org/officeDocument/2006/relationships/hyperlink" Target="https://www.microsoft.com/en-us/microsoft-365/roadmap?filters=&amp;searchterms=513279" TargetMode="External"/><Relationship Id="rId44" Type="http://schemas.openxmlformats.org/officeDocument/2006/relationships/hyperlink" Target="https://www.microsoft.com/en-us/microsoft-365/roadmap?filters=&amp;searchterms=515945" TargetMode="External"/><Relationship Id="rId52" Type="http://schemas.openxmlformats.org/officeDocument/2006/relationships/hyperlink" Target="https://www.microsoft.com/en-us/microsoft-365/roadmap?filters=&amp;searchterms=543421"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www.microsoft.com/en-us/microsoft-365/roadmap?filters=&amp;searchterms=559480" TargetMode="External"/><Relationship Id="rId13" Type="http://schemas.openxmlformats.org/officeDocument/2006/relationships/hyperlink" Target="https://www.microsoft.com/en-us/microsoft-365/roadmap?filters=&amp;searchterms=559475" TargetMode="External"/><Relationship Id="rId18" Type="http://schemas.openxmlformats.org/officeDocument/2006/relationships/hyperlink" Target="https://www.microsoft.com/en-us/microsoft-365/roadmap?filters=&amp;searchterms=559029" TargetMode="External"/><Relationship Id="rId26" Type="http://schemas.openxmlformats.org/officeDocument/2006/relationships/image" Target="../media/image41.svg"/><Relationship Id="rId3" Type="http://schemas.openxmlformats.org/officeDocument/2006/relationships/image" Target="../media/image12.png"/><Relationship Id="rId21" Type="http://schemas.openxmlformats.org/officeDocument/2006/relationships/hyperlink" Target="https://www.microsoft.com/en-us/microsoft-365/roadmap?filters=&amp;searchterms=558934" TargetMode="External"/><Relationship Id="rId7" Type="http://schemas.openxmlformats.org/officeDocument/2006/relationships/hyperlink" Target="https://www.microsoft.com/en-us/microsoft-365/roadmap?filters=&amp;searchterms=558341" TargetMode="External"/><Relationship Id="rId12" Type="http://schemas.openxmlformats.org/officeDocument/2006/relationships/hyperlink" Target="https://www.microsoft.com/en-us/microsoft-365/roadmap?filters=&amp;searchterms=559477" TargetMode="External"/><Relationship Id="rId17" Type="http://schemas.openxmlformats.org/officeDocument/2006/relationships/hyperlink" Target="https://www.microsoft.com/en-us/microsoft-365/roadmap?filters=&amp;searchterms=559095" TargetMode="External"/><Relationship Id="rId25" Type="http://schemas.openxmlformats.org/officeDocument/2006/relationships/hyperlink" Target="https://www.microsoft.com/en-us/microsoft-365/roadmap?filters=&amp;searchterms=552595" TargetMode="External"/><Relationship Id="rId2" Type="http://schemas.openxmlformats.org/officeDocument/2006/relationships/notesSlide" Target="../notesSlides/notesSlide34.xml"/><Relationship Id="rId16" Type="http://schemas.openxmlformats.org/officeDocument/2006/relationships/hyperlink" Target="https://www.microsoft.com/en-us/microsoft-365/roadmap?filters=&amp;searchterms=559310" TargetMode="External"/><Relationship Id="rId20" Type="http://schemas.openxmlformats.org/officeDocument/2006/relationships/hyperlink" Target="https://www.microsoft.com/en-us/microsoft-365/roadmap?filters=&amp;searchterms=558938" TargetMode="External"/><Relationship Id="rId29" Type="http://schemas.openxmlformats.org/officeDocument/2006/relationships/image" Target="../media/image38.svg"/><Relationship Id="rId1" Type="http://schemas.openxmlformats.org/officeDocument/2006/relationships/slideLayout" Target="../slideLayouts/slideLayout7.xml"/><Relationship Id="rId6" Type="http://schemas.openxmlformats.org/officeDocument/2006/relationships/hyperlink" Target="https://www.microsoft.com/en-us/microsoft-365/roadmap?filters=&amp;searchterms=559606" TargetMode="External"/><Relationship Id="rId11" Type="http://schemas.openxmlformats.org/officeDocument/2006/relationships/hyperlink" Target="https://www.microsoft.com/en-us/microsoft-365/roadmap?filters=&amp;searchterms=553213" TargetMode="External"/><Relationship Id="rId24" Type="http://schemas.openxmlformats.org/officeDocument/2006/relationships/hyperlink" Target="https://www.microsoft.com/en-us/microsoft-365/roadmap?filters=&amp;searchterms=558443" TargetMode="External"/><Relationship Id="rId5" Type="http://schemas.openxmlformats.org/officeDocument/2006/relationships/hyperlink" Target="https://www.microsoft.com/en-us/microsoft-365/roadmap?filters=&amp;searchterms=559995" TargetMode="External"/><Relationship Id="rId15" Type="http://schemas.openxmlformats.org/officeDocument/2006/relationships/hyperlink" Target="https://www.microsoft.com/en-us/microsoft-365/roadmap?filters=&amp;searchterms=501120" TargetMode="External"/><Relationship Id="rId23" Type="http://schemas.openxmlformats.org/officeDocument/2006/relationships/hyperlink" Target="https://www.microsoft.com/en-us/microsoft-365/roadmap?filters=&amp;searchterms=558440" TargetMode="External"/><Relationship Id="rId28" Type="http://schemas.openxmlformats.org/officeDocument/2006/relationships/image" Target="../media/image37.svg"/><Relationship Id="rId10" Type="http://schemas.openxmlformats.org/officeDocument/2006/relationships/hyperlink" Target="https://www.microsoft.com/en-us/microsoft-365/roadmap?filters=&amp;searchterms=558538" TargetMode="External"/><Relationship Id="rId19" Type="http://schemas.openxmlformats.org/officeDocument/2006/relationships/hyperlink" Target="https://www.microsoft.com/en-us/microsoft-365/roadmap?filters=&amp;searchterms=558940" TargetMode="External"/><Relationship Id="rId31" Type="http://schemas.openxmlformats.org/officeDocument/2006/relationships/hyperlink" Target="https://www.microsoft.com/en-us/microsoft-365/roadmap?filters=&amp;searchterms=558540" TargetMode="External"/><Relationship Id="rId4" Type="http://schemas.openxmlformats.org/officeDocument/2006/relationships/hyperlink" Target="https://www.microsoft.com/en-us/microsoft-365/roadmap?filters=&amp;searchterms=559996" TargetMode="External"/><Relationship Id="rId9" Type="http://schemas.openxmlformats.org/officeDocument/2006/relationships/hyperlink" Target="https://www.microsoft.com/en-us/microsoft-365/roadmap?filters=&amp;searchterms=559418" TargetMode="External"/><Relationship Id="rId14" Type="http://schemas.openxmlformats.org/officeDocument/2006/relationships/hyperlink" Target="https://www.microsoft.com/en-us/microsoft-365/roadmap?filters=&amp;searchterms=558286" TargetMode="External"/><Relationship Id="rId22" Type="http://schemas.openxmlformats.org/officeDocument/2006/relationships/hyperlink" Target="https://www.microsoft.com/en-us/microsoft-365/roadmap?filters=&amp;searchterms=557681" TargetMode="External"/><Relationship Id="rId27" Type="http://schemas.openxmlformats.org/officeDocument/2006/relationships/image" Target="../media/image42.svg"/><Relationship Id="rId30" Type="http://schemas.openxmlformats.org/officeDocument/2006/relationships/hyperlink" Target="https://www.microsoft.com/en-us/microsoft-365/roadmap?filters=&amp;searchterms=558543" TargetMode="External"/></Relationships>
</file>

<file path=ppt/slides/_rels/slide35.xml.rels><?xml version="1.0" encoding="UTF-8" standalone="yes"?>
<Relationships xmlns="http://schemas.openxmlformats.org/package/2006/relationships"><Relationship Id="rId13" Type="http://schemas.openxmlformats.org/officeDocument/2006/relationships/hyperlink" Target="https://www.microsoft.com/en-us/microsoft-365/roadmap?filters=&amp;searchterms=501448" TargetMode="External"/><Relationship Id="rId18" Type="http://schemas.openxmlformats.org/officeDocument/2006/relationships/hyperlink" Target="https://www.microsoft.com/en-us/microsoft-365/roadmap?filters=&amp;searchterms=515144" TargetMode="External"/><Relationship Id="rId26" Type="http://schemas.openxmlformats.org/officeDocument/2006/relationships/hyperlink" Target="https://www.microsoft.com/en-us/microsoft-365/roadmap?filters=&amp;searchterms=557371" TargetMode="External"/><Relationship Id="rId39" Type="http://schemas.openxmlformats.org/officeDocument/2006/relationships/hyperlink" Target="https://www.microsoft.com/en-us/microsoft-365/roadmap?filters=&amp;searchterms=519571" TargetMode="External"/><Relationship Id="rId21" Type="http://schemas.openxmlformats.org/officeDocument/2006/relationships/hyperlink" Target="https://www.microsoft.com/en-us/microsoft-365/roadmap?filters=&amp;searchterms=516040" TargetMode="External"/><Relationship Id="rId34" Type="http://schemas.openxmlformats.org/officeDocument/2006/relationships/hyperlink" Target="https://www.microsoft.com/en-us/microsoft-365/roadmap?filters=&amp;searchterms=503144" TargetMode="External"/><Relationship Id="rId42" Type="http://schemas.openxmlformats.org/officeDocument/2006/relationships/hyperlink" Target="https://www.microsoft.com/en-us/microsoft-365/roadmap?filters=&amp;searchterms=494809" TargetMode="External"/><Relationship Id="rId47" Type="http://schemas.openxmlformats.org/officeDocument/2006/relationships/hyperlink" Target="https://www.microsoft.com/en-us/microsoft-365/roadmap?filters=&amp;searchterms=551195" TargetMode="External"/><Relationship Id="rId50" Type="http://schemas.openxmlformats.org/officeDocument/2006/relationships/hyperlink" Target="https://www.microsoft.com/en-us/microsoft-365/roadmap?filters=&amp;searchterms=547731" TargetMode="External"/><Relationship Id="rId55" Type="http://schemas.openxmlformats.org/officeDocument/2006/relationships/hyperlink" Target="https://www.microsoft.com/en-us/microsoft-365/roadmap?filters=&amp;searchterms=542181" TargetMode="External"/><Relationship Id="rId7" Type="http://schemas.openxmlformats.org/officeDocument/2006/relationships/hyperlink" Target="https://www.microsoft.com/en-us/microsoft-365/roadmap?filters=&amp;searchterms=559995" TargetMode="External"/><Relationship Id="rId2" Type="http://schemas.openxmlformats.org/officeDocument/2006/relationships/notesSlide" Target="../notesSlides/notesSlide35.xml"/><Relationship Id="rId16" Type="http://schemas.openxmlformats.org/officeDocument/2006/relationships/hyperlink" Target="https://www.microsoft.com/en-us/microsoft-365/roadmap?filters=&amp;searchterms=557180" TargetMode="External"/><Relationship Id="rId29" Type="http://schemas.openxmlformats.org/officeDocument/2006/relationships/hyperlink" Target="https://www.microsoft.com/en-us/microsoft-365/roadmap?filters=&amp;searchterms=554934" TargetMode="External"/><Relationship Id="rId11" Type="http://schemas.openxmlformats.org/officeDocument/2006/relationships/hyperlink" Target="https://www.microsoft.com/en-us/microsoft-365/roadmap?filters=&amp;searchterms=557981" TargetMode="External"/><Relationship Id="rId24" Type="http://schemas.openxmlformats.org/officeDocument/2006/relationships/hyperlink" Target="https://www.microsoft.com/en-us/microsoft-365/roadmap?filters=&amp;searchterms=559475" TargetMode="External"/><Relationship Id="rId32" Type="http://schemas.openxmlformats.org/officeDocument/2006/relationships/hyperlink" Target="https://www.microsoft.com/en-us/microsoft-365/roadmap?filters=&amp;searchterms=501120" TargetMode="External"/><Relationship Id="rId37" Type="http://schemas.openxmlformats.org/officeDocument/2006/relationships/hyperlink" Target="https://www.microsoft.com/en-us/microsoft-365/roadmap?filters=&amp;searchterms=559095" TargetMode="External"/><Relationship Id="rId40" Type="http://schemas.openxmlformats.org/officeDocument/2006/relationships/hyperlink" Target="https://www.microsoft.com/en-us/microsoft-365/roadmap?filters=&amp;searchterms=558940" TargetMode="External"/><Relationship Id="rId45" Type="http://schemas.openxmlformats.org/officeDocument/2006/relationships/hyperlink" Target="https://www.microsoft.com/en-us/microsoft-365/roadmap?filters=&amp;searchterms=558934" TargetMode="External"/><Relationship Id="rId53" Type="http://schemas.openxmlformats.org/officeDocument/2006/relationships/hyperlink" Target="https://www.microsoft.com/en-us/microsoft-365/roadmap?filters=&amp;searchterms=492616" TargetMode="External"/><Relationship Id="rId58" Type="http://schemas.openxmlformats.org/officeDocument/2006/relationships/hyperlink" Target="https://www.microsoft.com/en-us/microsoft-365/roadmap?filters=&amp;searchterms=558443" TargetMode="External"/><Relationship Id="rId5" Type="http://schemas.openxmlformats.org/officeDocument/2006/relationships/hyperlink" Target="https://www.microsoft.com/en-us/microsoft-365/roadmap?filters=&amp;searchterms=553213" TargetMode="External"/><Relationship Id="rId61" Type="http://schemas.openxmlformats.org/officeDocument/2006/relationships/image" Target="../media/image41.svg"/><Relationship Id="rId19" Type="http://schemas.openxmlformats.org/officeDocument/2006/relationships/hyperlink" Target="https://www.microsoft.com/en-us/microsoft-365/roadmap?filters=&amp;searchterms=516039" TargetMode="External"/><Relationship Id="rId14" Type="http://schemas.openxmlformats.org/officeDocument/2006/relationships/hyperlink" Target="https://www.microsoft.com/en-us/microsoft-365/roadmap?filters=&amp;searchterms=559480" TargetMode="External"/><Relationship Id="rId22" Type="http://schemas.openxmlformats.org/officeDocument/2006/relationships/hyperlink" Target="https://www.microsoft.com/en-us/microsoft-365/roadmap?filters=&amp;searchterms=501201" TargetMode="External"/><Relationship Id="rId27" Type="http://schemas.openxmlformats.org/officeDocument/2006/relationships/hyperlink" Target="https://www.microsoft.com/en-us/microsoft-365/roadmap?filters=&amp;searchterms=551196" TargetMode="External"/><Relationship Id="rId30" Type="http://schemas.openxmlformats.org/officeDocument/2006/relationships/hyperlink" Target="https://www.microsoft.com/en-us/microsoft-365/roadmap?filters=&amp;searchterms=537269" TargetMode="External"/><Relationship Id="rId35" Type="http://schemas.openxmlformats.org/officeDocument/2006/relationships/hyperlink" Target="https://www.microsoft.com/en-us/microsoft-365/roadmap?filters=&amp;searchterms=497909" TargetMode="External"/><Relationship Id="rId43" Type="http://schemas.openxmlformats.org/officeDocument/2006/relationships/hyperlink" Target="https://www.microsoft.com/en-us/microsoft-365/roadmap?filters=&amp;searchterms=490738" TargetMode="External"/><Relationship Id="rId48" Type="http://schemas.openxmlformats.org/officeDocument/2006/relationships/hyperlink" Target="https://www.microsoft.com/en-us/microsoft-365/roadmap?filters=&amp;searchterms=557170" TargetMode="External"/><Relationship Id="rId56" Type="http://schemas.openxmlformats.org/officeDocument/2006/relationships/hyperlink" Target="https://www.microsoft.com/en-us/microsoft-365/roadmap?filters=&amp;searchterms=486695" TargetMode="External"/><Relationship Id="rId8" Type="http://schemas.openxmlformats.org/officeDocument/2006/relationships/hyperlink" Target="https://www.microsoft.com/en-us/microsoft-365/roadmap?filters=&amp;searchterms=559606" TargetMode="External"/><Relationship Id="rId51" Type="http://schemas.openxmlformats.org/officeDocument/2006/relationships/hyperlink" Target="https://www.microsoft.com/en-us/microsoft-365/roadmap?filters=&amp;searchterms=537284" TargetMode="External"/><Relationship Id="rId3" Type="http://schemas.openxmlformats.org/officeDocument/2006/relationships/image" Target="../media/image12.png"/><Relationship Id="rId12" Type="http://schemas.openxmlformats.org/officeDocument/2006/relationships/hyperlink" Target="https://www.microsoft.com/en-us/microsoft-365/roadmap?filters=&amp;searchterms=516575" TargetMode="External"/><Relationship Id="rId17" Type="http://schemas.openxmlformats.org/officeDocument/2006/relationships/hyperlink" Target="https://www.microsoft.com/en-us/microsoft-365/roadmap?filters=&amp;searchterms=546246" TargetMode="External"/><Relationship Id="rId25" Type="http://schemas.openxmlformats.org/officeDocument/2006/relationships/hyperlink" Target="https://www.microsoft.com/en-us/microsoft-365/roadmap?filters=&amp;searchterms=558286" TargetMode="External"/><Relationship Id="rId33" Type="http://schemas.openxmlformats.org/officeDocument/2006/relationships/hyperlink" Target="https://www.microsoft.com/en-us/microsoft-365/roadmap?filters=&amp;searchterms=500872" TargetMode="External"/><Relationship Id="rId38" Type="http://schemas.openxmlformats.org/officeDocument/2006/relationships/hyperlink" Target="https://www.microsoft.com/en-us/microsoft-365/roadmap?filters=&amp;searchterms=559029" TargetMode="External"/><Relationship Id="rId46" Type="http://schemas.openxmlformats.org/officeDocument/2006/relationships/hyperlink" Target="https://www.microsoft.com/en-us/microsoft-365/roadmap?filters=&amp;searchterms=557348" TargetMode="External"/><Relationship Id="rId59" Type="http://schemas.openxmlformats.org/officeDocument/2006/relationships/hyperlink" Target="https://www.microsoft.com/en-us/microsoft-365/roadmap?filters=&amp;searchterms=499423" TargetMode="External"/><Relationship Id="rId20" Type="http://schemas.openxmlformats.org/officeDocument/2006/relationships/hyperlink" Target="https://www.microsoft.com/en-us/microsoft-365/roadmap?filters=&amp;searchterms=559418" TargetMode="External"/><Relationship Id="rId41" Type="http://schemas.openxmlformats.org/officeDocument/2006/relationships/hyperlink" Target="https://www.microsoft.com/en-us/microsoft-365/roadmap?filters=&amp;searchterms=497999" TargetMode="External"/><Relationship Id="rId54" Type="http://schemas.openxmlformats.org/officeDocument/2006/relationships/hyperlink" Target="https://www.microsoft.com/en-us/microsoft-365/roadmap?filters=&amp;searchterms=523223" TargetMode="External"/><Relationship Id="rId62" Type="http://schemas.openxmlformats.org/officeDocument/2006/relationships/image" Target="../media/image42.svg"/><Relationship Id="rId1" Type="http://schemas.openxmlformats.org/officeDocument/2006/relationships/slideLayout" Target="../slideLayouts/slideLayout7.xml"/><Relationship Id="rId6" Type="http://schemas.openxmlformats.org/officeDocument/2006/relationships/hyperlink" Target="https://www.microsoft.com/en-us/microsoft-365/roadmap?filters=&amp;searchterms=559996" TargetMode="External"/><Relationship Id="rId15" Type="http://schemas.openxmlformats.org/officeDocument/2006/relationships/hyperlink" Target="https://www.microsoft.com/en-us/microsoft-365/roadmap?filters=&amp;searchterms=537281" TargetMode="External"/><Relationship Id="rId23" Type="http://schemas.openxmlformats.org/officeDocument/2006/relationships/hyperlink" Target="https://www.microsoft.com/en-us/microsoft-365/roadmap?filters=&amp;searchterms=559477" TargetMode="External"/><Relationship Id="rId28" Type="http://schemas.openxmlformats.org/officeDocument/2006/relationships/hyperlink" Target="https://www.microsoft.com/en-us/microsoft-365/roadmap?filters=&amp;searchterms=557255" TargetMode="External"/><Relationship Id="rId36" Type="http://schemas.openxmlformats.org/officeDocument/2006/relationships/hyperlink" Target="https://www.microsoft.com/en-us/microsoft-365/roadmap?filters=&amp;searchterms=559310" TargetMode="External"/><Relationship Id="rId49" Type="http://schemas.openxmlformats.org/officeDocument/2006/relationships/hyperlink" Target="https://www.microsoft.com/en-us/microsoft-365/roadmap?filters=&amp;searchterms=557681" TargetMode="External"/><Relationship Id="rId57" Type="http://schemas.openxmlformats.org/officeDocument/2006/relationships/hyperlink" Target="https://www.microsoft.com/en-us/microsoft-365/roadmap?filters=&amp;searchterms=558440" TargetMode="External"/><Relationship Id="rId10" Type="http://schemas.openxmlformats.org/officeDocument/2006/relationships/hyperlink" Target="https://www.microsoft.com/en-us/microsoft-365/roadmap?filters=&amp;searchterms=558341" TargetMode="External"/><Relationship Id="rId31" Type="http://schemas.openxmlformats.org/officeDocument/2006/relationships/hyperlink" Target="https://www.microsoft.com/en-us/microsoft-365/roadmap?filters=&amp;searchterms=481825" TargetMode="External"/><Relationship Id="rId44" Type="http://schemas.openxmlformats.org/officeDocument/2006/relationships/hyperlink" Target="https://www.microsoft.com/en-us/microsoft-365/roadmap?filters=&amp;searchterms=558938" TargetMode="External"/><Relationship Id="rId52" Type="http://schemas.openxmlformats.org/officeDocument/2006/relationships/hyperlink" Target="https://www.microsoft.com/en-us/microsoft-365/roadmap?filters=&amp;searchterms=523206" TargetMode="External"/><Relationship Id="rId60" Type="http://schemas.openxmlformats.org/officeDocument/2006/relationships/hyperlink" Target="https://www.microsoft.com/en-us/microsoft-365/roadmap?filters=&amp;searchterms=552595" TargetMode="External"/><Relationship Id="rId4" Type="http://schemas.openxmlformats.org/officeDocument/2006/relationships/hyperlink" Target="https://www.microsoft.com/en-us/microsoft-365/roadmap?filters=&amp;searchterms=558538" TargetMode="External"/><Relationship Id="rId9" Type="http://schemas.openxmlformats.org/officeDocument/2006/relationships/hyperlink" Target="https://www.microsoft.com/en-us/microsoft-365/roadmap?filters=&amp;searchterms=547749"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hyperlink" Target="https://aka.ms/WhatsNewCopilot/Feedback" TargetMode="External"/></Relationships>
</file>

<file path=ppt/slides/_rels/slide37.xml.rels><?xml version="1.0" encoding="UTF-8" standalone="yes"?>
<Relationships xmlns="http://schemas.openxmlformats.org/package/2006/relationships"><Relationship Id="rId3" Type="http://schemas.microsoft.com/office/2011/relationships/webextension" Target="../webextensions/webextension1.xml"/><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81.png"/></Relationships>
</file>

<file path=ppt/slides/_rels/slide38.xml.rels><?xml version="1.0" encoding="UTF-8" standalone="yes"?>
<Relationships xmlns="http://schemas.openxmlformats.org/package/2006/relationships"><Relationship Id="rId8" Type="http://schemas.openxmlformats.org/officeDocument/2006/relationships/hyperlink" Target="https://techcommunity.microsoft.com/blog/microsoft365copilotblog/copilot-notebooks-enhancements-to-support-creation-collaboration-and-learning/4505360" TargetMode="External"/><Relationship Id="rId13" Type="http://schemas.openxmlformats.org/officeDocument/2006/relationships/hyperlink" Target="https://learn.microsoft.com/en-us/microsoft-copilot-studio/whats-new" TargetMode="External"/><Relationship Id="rId3" Type="http://schemas.openxmlformats.org/officeDocument/2006/relationships/hyperlink" Target="https://techcommunity.microsoft.com/category/microsoft365copilot/blog/microsoft365copilotblog" TargetMode="External"/><Relationship Id="rId7" Type="http://schemas.openxmlformats.org/officeDocument/2006/relationships/hyperlink" Target="https://techcommunity.microsoft.com/blog/microsoft365copilotblog/latest-enhancements-for-copilot-security-management-and-analytics/4508476" TargetMode="External"/><Relationship Id="rId12" Type="http://schemas.openxmlformats.org/officeDocument/2006/relationships/hyperlink" Target="https://techcommunity.microsoft.com/blog/microsoft365copilotblog/microsoft-365-copilot-declarative-agents-are-getting-smarter-with-gpt%E2%80%915-2/4504774" TargetMode="External"/><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hyperlink" Target="https://techcommunity.microsoft.com/blog/microsoft365copilotblog/announcing-the-microsoft-copilot-connector-v2-for-veeva-vault/4505218" TargetMode="External"/><Relationship Id="rId11" Type="http://schemas.openxmlformats.org/officeDocument/2006/relationships/hyperlink" Target="https://techcommunity.microsoft.com/blog/microsoft365copilotblog/in-case-you-missed-it-frontier-transformation-and-wave-3-of-microsoft-365-copilo/4504765" TargetMode="External"/><Relationship Id="rId5" Type="http://schemas.openxmlformats.org/officeDocument/2006/relationships/hyperlink" Target="https://techcommunity.microsoft.com/blog/microsoft365copilotblog/introducing-multi-model-intelligence-in-researcher/4506011" TargetMode="External"/><Relationship Id="rId10" Type="http://schemas.openxmlformats.org/officeDocument/2006/relationships/hyperlink" Target="https://techcommunity.microsoft.com/blog/microsoft365copilotblog/act-now-lock-in-current-pricing-on-microsoft-365-copilot-business-bundles/4502628" TargetMode="External"/><Relationship Id="rId4" Type="http://schemas.openxmlformats.org/officeDocument/2006/relationships/hyperlink" Target="https://techcommunity.microsoft.com/blog/microsoft365copilotblog/what%E2%80%99s-new-in-microsoft-365-copilot--march-2026/4506322" TargetMode="External"/><Relationship Id="rId9" Type="http://schemas.openxmlformats.org/officeDocument/2006/relationships/hyperlink" Target="https://techcommunity.microsoft.com/blog/microsoft365copilotblog/meet-the-updated-copilot-notebooks-experience-your-home-for-understanding-work-p/4501383"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https://learn.microsoft.com/en-us/microsoft-copilot-studio/knowledge-bing-custom-search" TargetMode="External"/><Relationship Id="rId13" Type="http://schemas.openxmlformats.org/officeDocument/2006/relationships/hyperlink" Target="https://learn.microsoft.com/en-us/microsoft-copilot-studio/authoring-select-agent-model#public-availability" TargetMode="External"/><Relationship Id="rId3" Type="http://schemas.openxmlformats.org/officeDocument/2006/relationships/hyperlink" Target="https://learn.microsoft.com/en-us/microsoft-copilot-studio/use-work-iq" TargetMode="External"/><Relationship Id="rId7" Type="http://schemas.openxmlformats.org/officeDocument/2006/relationships/hyperlink" Target="https://learn.microsoft.com/en-us/microsoft-copilot-studio/prompt-assistant" TargetMode="External"/><Relationship Id="rId12" Type="http://schemas.openxmlformats.org/officeDocument/2006/relationships/hyperlink" Target="https://learn.microsoft.com/en-us/microsoft-copilot-studio/analytics-agent-evaluation-multi-turn" TargetMode="External"/><Relationship Id="rId17" Type="http://schemas.openxmlformats.org/officeDocument/2006/relationships/hyperlink" Target="https://www.microsoft.com/en-us/microsoft-copilot/blog/copilot-studio/" TargetMode="External"/><Relationship Id="rId2" Type="http://schemas.openxmlformats.org/officeDocument/2006/relationships/notesSlide" Target="../notesSlides/notesSlide39.xml"/><Relationship Id="rId16" Type="http://schemas.openxmlformats.org/officeDocument/2006/relationships/hyperlink" Target="https://learn.microsoft.com/en-us/microsoft-copilot-studio/whats-new" TargetMode="External"/><Relationship Id="rId1" Type="http://schemas.openxmlformats.org/officeDocument/2006/relationships/slideLayout" Target="../slideLayouts/slideLayout4.xml"/><Relationship Id="rId6" Type="http://schemas.openxmlformats.org/officeDocument/2006/relationships/hyperlink" Target="https://learn.microsoft.com/en-us/microsoft-copilot-studio/analytics-drill-down-lists#download-the-questions-to-a-csv-file" TargetMode="External"/><Relationship Id="rId11" Type="http://schemas.openxmlformats.org/officeDocument/2006/relationships/hyperlink" Target="https://learn.microsoft.com/en-us/microsoft-copilot-studio/adaptive-card-accessibility-tips" TargetMode="External"/><Relationship Id="rId5" Type="http://schemas.openxmlformats.org/officeDocument/2006/relationships/hyperlink" Target="https://learn.microsoft.com/en-us/microsoft-copilot-studio/analytics-transcripts-studio#work-with-session-transcripts" TargetMode="External"/><Relationship Id="rId15" Type="http://schemas.openxmlformats.org/officeDocument/2006/relationships/hyperlink" Target="https://learn.microsoft.com/en-us/microsoft-copilot-studio/agent-node-workflow" TargetMode="External"/><Relationship Id="rId10" Type="http://schemas.openxmlformats.org/officeDocument/2006/relationships/hyperlink" Target="https://learn.microsoft.com/en-us/microsoft-copilot-studio/voice-random-message-selection" TargetMode="External"/><Relationship Id="rId4" Type="http://schemas.openxmlformats.org/officeDocument/2006/relationships/hyperlink" Target="https://learn.microsoft.com/en-us/microsoft-copilot-studio/analytics-question-reaction-lists" TargetMode="External"/><Relationship Id="rId9" Type="http://schemas.openxmlformats.org/officeDocument/2006/relationships/hyperlink" Target="https://learn.microsoft.com/en-us/microsoft-copilot-studio/voice-post-call-actions" TargetMode="External"/><Relationship Id="rId14" Type="http://schemas.openxmlformats.org/officeDocument/2006/relationships/hyperlink" Target="https://learn.microsoft.com/en-us/microsoft-copilot-studio/authoring-select-external-response-model"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adoption.microsoft.com/en-us/copilot/frontier-program/" TargetMode="External"/><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s://go.microsoft.com/fwlink/?linkid=2357700&amp;clcid=0x809&amp;culture=en-gb&amp;country=gb" TargetMode="External"/><Relationship Id="rId7" Type="http://schemas.openxmlformats.org/officeDocument/2006/relationships/hyperlink" Target="https://aka.ms/Frontier/GettingStartedGuide" TargetMode="External"/><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46.65,15,0&amp;wid=999&amp;hei=429&amp;qlt=100&amp;fit=constrain"/><Relationship Id="rId5" Type="http://schemas.openxmlformats.org/officeDocument/2006/relationships/image" Target="../media/image45.65,15,0&amp;wid=1000&amp;hei=429&amp;qlt=100&amp;fit=constrain"/><Relationship Id="rId4" Type="http://schemas.openxmlformats.org/officeDocument/2006/relationships/hyperlink" Target="https://go.microsoft.com/fwlink/?linkid=2357703&amp;clcid=0x809&amp;culture=en-gb&amp;country=gb"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2.xml"/><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microsoft.com/office/2017/04/relationships/track" Target="../media/track1.vtt"/><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s://www.microsoft.com/microsoft-365/roadmap?id=546246"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techcommunity.microsoft.com/blog/microsoft365copilotblog/meet-the-updated-copilot-notebooks-experience-your-home-for-understanding-work-p/4501383"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hyperlink" Target="https://www.microsoft.com/microsoft-365/roadmap?id=516042" TargetMode="Externa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hyperlink" Target="https://www.microsoft.com/microsoft-365/roadmap?id=554926"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D2CFE0-4705-B317-5688-50B2AD21440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690" y="1495406"/>
            <a:ext cx="10887238" cy="4351372"/>
          </a:xfrm>
          <a:prstGeom prst="roundRect">
            <a:avLst>
              <a:gd name="adj" fmla="val 3266"/>
            </a:avLst>
          </a:prstGeom>
          <a:effectLst>
            <a:outerShdw blurRad="50800" dist="38100" dir="5400000" algn="t" rotWithShape="0">
              <a:prstClr val="black">
                <a:alpha val="40000"/>
              </a:prstClr>
            </a:outerShdw>
          </a:effectLst>
        </p:spPr>
      </p:pic>
      <p:sp>
        <p:nvSpPr>
          <p:cNvPr id="12" name="Title 3">
            <a:extLst>
              <a:ext uri="{FF2B5EF4-FFF2-40B4-BE49-F238E27FC236}">
                <a16:creationId xmlns:a16="http://schemas.microsoft.com/office/drawing/2014/main" id="{00BB8770-6A7F-CC19-4552-B4C8A239BEC1}"/>
              </a:ext>
            </a:extLst>
          </p:cNvPr>
          <p:cNvSpPr txBox="1">
            <a:spLocks noGrp="1"/>
          </p:cNvSpPr>
          <p:nvPr>
            <p:ph type="title" idx="4294967295"/>
          </p:nvPr>
        </p:nvSpPr>
        <p:spPr>
          <a:xfrm>
            <a:off x="2195513" y="2336721"/>
            <a:ext cx="9148762" cy="1354217"/>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50" baseline="0">
                <a:ln w="3175">
                  <a:noFill/>
                </a:ln>
                <a:gradFill>
                  <a:gsLst>
                    <a:gs pos="62564">
                      <a:schemeClr val="tx1"/>
                    </a:gs>
                    <a:gs pos="55000">
                      <a:schemeClr val="tx1"/>
                    </a:gs>
                  </a:gsLst>
                  <a:lin ang="5400000" scaled="0"/>
                </a:gradFill>
                <a:effectLst/>
                <a:latin typeface="+mj-lt"/>
                <a:ea typeface="+mn-ea"/>
                <a:cs typeface="Segoe UI"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50" normalizeH="0" baseline="0" noProof="0" dirty="0">
                <a:ln w="3175">
                  <a:noFill/>
                </a:ln>
                <a:gradFill>
                  <a:gsLst>
                    <a:gs pos="100000">
                      <a:srgbClr val="8678D6"/>
                    </a:gs>
                    <a:gs pos="971">
                      <a:srgbClr val="2897CE"/>
                    </a:gs>
                  </a:gsLst>
                  <a:lin ang="2700000" scaled="0"/>
                </a:gradFill>
                <a:effectLst/>
                <a:uLnTx/>
                <a:uFillTx/>
                <a:latin typeface="Segoe UI Semibold"/>
                <a:ea typeface="+mn-ea"/>
                <a:cs typeface="Segoe UI Semibold" panose="020B0702040204020203" pitchFamily="34" charset="0"/>
              </a:rPr>
              <a:t>What’s new in </a:t>
            </a:r>
            <a:br>
              <a:rPr kumimoji="0" lang="en-US" sz="4400" b="0" i="0" u="none" strike="noStrike" kern="1200" cap="none" spc="-50" normalizeH="0" baseline="0" noProof="0" dirty="0">
                <a:ln w="3175">
                  <a:noFill/>
                </a:ln>
                <a:gradFill>
                  <a:gsLst>
                    <a:gs pos="100000">
                      <a:srgbClr val="8678D6"/>
                    </a:gs>
                    <a:gs pos="971">
                      <a:srgbClr val="2897CE"/>
                    </a:gs>
                  </a:gsLst>
                  <a:lin ang="2700000" scaled="0"/>
                </a:gradFill>
                <a:effectLst/>
                <a:uLnTx/>
                <a:uFillTx/>
                <a:latin typeface="Segoe UI Semibold"/>
                <a:ea typeface="+mn-ea"/>
                <a:cs typeface="Segoe UI Semibold" panose="020B0702040204020203" pitchFamily="34" charset="0"/>
              </a:rPr>
            </a:br>
            <a:r>
              <a:rPr lang="en-US" sz="440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Microsoft 365 Copilot</a:t>
            </a:r>
            <a:endParaRPr lang="en-US"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endParaRPr>
          </a:p>
        </p:txBody>
      </p:sp>
      <p:sp>
        <p:nvSpPr>
          <p:cNvPr id="13" name="TextBox 12">
            <a:extLst>
              <a:ext uri="{FF2B5EF4-FFF2-40B4-BE49-F238E27FC236}">
                <a16:creationId xmlns:a16="http://schemas.microsoft.com/office/drawing/2014/main" id="{0FFFFA6F-5E5A-7CA9-2217-8D9F023D9E04}"/>
              </a:ext>
            </a:extLst>
          </p:cNvPr>
          <p:cNvSpPr txBox="1"/>
          <p:nvPr/>
        </p:nvSpPr>
        <p:spPr>
          <a:xfrm>
            <a:off x="2155010" y="3891710"/>
            <a:ext cx="6096000" cy="584775"/>
          </a:xfrm>
          <a:prstGeom prst="rect">
            <a:avLst/>
          </a:prstGeom>
          <a:noFill/>
        </p:spPr>
        <p:txBody>
          <a:bodyPr wrap="square">
            <a:spAutoFit/>
          </a:body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sz="3200" spc="-50" dirty="0">
                <a:ln w="3175">
                  <a:noFill/>
                </a:ln>
                <a:solidFill>
                  <a:srgbClr val="1A1A1A"/>
                </a:solidFill>
                <a:latin typeface="Segoe UI Semibold"/>
                <a:cs typeface="Segoe UI" panose="020B0502040204020203" pitchFamily="34" charset="0"/>
              </a:rPr>
              <a:t>March </a:t>
            </a:r>
            <a:r>
              <a:rPr lang="en-US" sz="3200" spc="-50" noProof="0" dirty="0">
                <a:ln w="3175">
                  <a:noFill/>
                </a:ln>
                <a:solidFill>
                  <a:srgbClr val="1A1A1A"/>
                </a:solidFill>
                <a:latin typeface="Segoe UI Semibold"/>
                <a:cs typeface="Segoe UI" panose="020B0502040204020203" pitchFamily="34" charset="0"/>
              </a:rPr>
              <a:t>2026</a:t>
            </a:r>
            <a:endParaRPr kumimoji="0" lang="en-US" sz="3200" b="0" i="0" u="none" strike="noStrike" kern="1200" cap="none" spc="-50" normalizeH="0" baseline="0" noProof="0" dirty="0">
              <a:ln w="3175">
                <a:noFill/>
              </a:ln>
              <a:solidFill>
                <a:srgbClr val="1A1A1A"/>
              </a:solidFill>
              <a:effectLst/>
              <a:uLnTx/>
              <a:uFillTx/>
              <a:latin typeface="Segoe UI Semibold"/>
              <a:ea typeface="+mn-ea"/>
              <a:cs typeface="Segoe UI" panose="020B0502040204020203" pitchFamily="34" charset="0"/>
            </a:endParaRPr>
          </a:p>
        </p:txBody>
      </p:sp>
      <p:pic>
        <p:nvPicPr>
          <p:cNvPr id="2" name="!Copilot">
            <a:extLst>
              <a:ext uri="{FF2B5EF4-FFF2-40B4-BE49-F238E27FC236}">
                <a16:creationId xmlns:a16="http://schemas.microsoft.com/office/drawing/2014/main" id="{6A8B7F56-CF49-CDCD-D5D2-DEC0A2485C0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58568" y="2487911"/>
            <a:ext cx="1042904" cy="1051896"/>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5" name="Text Placeholder 6">
            <a:extLst>
              <a:ext uri="{FF2B5EF4-FFF2-40B4-BE49-F238E27FC236}">
                <a16:creationId xmlns:a16="http://schemas.microsoft.com/office/drawing/2014/main" id="{4D144DE0-7435-9AD3-2BC3-64BB707C7E42}"/>
              </a:ext>
            </a:extLst>
          </p:cNvPr>
          <p:cNvSpPr txBox="1">
            <a:spLocks/>
          </p:cNvSpPr>
          <p:nvPr/>
        </p:nvSpPr>
        <p:spPr>
          <a:xfrm>
            <a:off x="2195954" y="4870151"/>
            <a:ext cx="7244918" cy="492443"/>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Presenter name</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Title</a:t>
            </a:r>
          </a:p>
        </p:txBody>
      </p:sp>
      <p:grpSp>
        <p:nvGrpSpPr>
          <p:cNvPr id="8" name="Group 7">
            <a:extLst>
              <a:ext uri="{FF2B5EF4-FFF2-40B4-BE49-F238E27FC236}">
                <a16:creationId xmlns:a16="http://schemas.microsoft.com/office/drawing/2014/main" id="{EC12BFCC-CB4B-0CA2-66ED-7D0ED097A3E5}"/>
              </a:ext>
              <a:ext uri="{C183D7F6-B498-43B3-948B-1728B52AA6E4}">
                <adec:decorative xmlns:adec="http://schemas.microsoft.com/office/drawing/2017/decorative" val="1"/>
              </a:ext>
            </a:extLst>
          </p:cNvPr>
          <p:cNvGrpSpPr/>
          <p:nvPr/>
        </p:nvGrpSpPr>
        <p:grpSpPr>
          <a:xfrm>
            <a:off x="10814387" y="499"/>
            <a:ext cx="1393858" cy="1219186"/>
            <a:chOff x="10404657" y="488"/>
            <a:chExt cx="1807539" cy="1955102"/>
          </a:xfrm>
          <a:solidFill>
            <a:srgbClr val="727372"/>
          </a:solidFill>
        </p:grpSpPr>
        <p:sp>
          <p:nvSpPr>
            <p:cNvPr id="9" name="Diagonal Stripe 8">
              <a:extLst>
                <a:ext uri="{FF2B5EF4-FFF2-40B4-BE49-F238E27FC236}">
                  <a16:creationId xmlns:a16="http://schemas.microsoft.com/office/drawing/2014/main" id="{8CBC0496-0759-C06F-C230-C2424282A01C}"/>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C5AD4"/>
                </a:solidFill>
                <a:effectLst/>
                <a:uLnTx/>
                <a:uFillTx/>
                <a:cs typeface="Segoe UI" pitchFamily="34" charset="0"/>
              </a:endParaRPr>
            </a:p>
          </p:txBody>
        </p:sp>
        <p:sp>
          <p:nvSpPr>
            <p:cNvPr id="10" name="TextBox 9">
              <a:extLst>
                <a:ext uri="{FF2B5EF4-FFF2-40B4-BE49-F238E27FC236}">
                  <a16:creationId xmlns:a16="http://schemas.microsoft.com/office/drawing/2014/main" id="{8C43B430-8535-6D5D-3EE0-C24785A288B7}"/>
                </a:ext>
              </a:extLst>
            </p:cNvPr>
            <p:cNvSpPr txBox="1"/>
            <p:nvPr/>
          </p:nvSpPr>
          <p:spPr>
            <a:xfrm rot="2502686">
              <a:off x="10808037" y="609465"/>
              <a:ext cx="1404159" cy="271455"/>
            </a:xfrm>
            <a:prstGeom prst="rect">
              <a:avLst/>
            </a:prstGeom>
            <a:noFill/>
          </p:spPr>
          <p:txBody>
            <a:bodyPr wrap="none" lIns="0" tIns="0" rIns="0" bIns="0" rtlCol="0">
              <a:spAutoFit/>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US" sz="1100" b="0" i="0" u="none" strike="noStrike" kern="0" cap="none" spc="-71" normalizeH="0" baseline="0" noProof="0" dirty="0">
                  <a:ln>
                    <a:noFill/>
                  </a:ln>
                  <a:solidFill>
                    <a:srgbClr val="5C5AD4"/>
                  </a:solidFill>
                  <a:effectLst/>
                  <a:uLnTx/>
                  <a:uFillTx/>
                  <a:latin typeface="Segoe UI Semibold"/>
                </a:rPr>
                <a:t>As of </a:t>
              </a:r>
              <a:r>
                <a:rPr kumimoji="0" lang="en-US" sz="1100" b="0" i="0" u="none" strike="noStrike" kern="0" cap="none" spc="-71" normalizeH="0" baseline="0" dirty="0">
                  <a:ln>
                    <a:noFill/>
                  </a:ln>
                  <a:solidFill>
                    <a:srgbClr val="5C5AD4"/>
                  </a:solidFill>
                  <a:effectLst/>
                  <a:uLnTx/>
                  <a:uFillTx/>
                  <a:latin typeface="Segoe UI Semibold"/>
                </a:rPr>
                <a:t> 8</a:t>
              </a:r>
              <a:r>
                <a:rPr kumimoji="0" lang="en-US" sz="1100" b="0" i="0" u="none" strike="noStrike" kern="0" cap="none" spc="-71" normalizeH="0" baseline="30000" dirty="0">
                  <a:ln>
                    <a:noFill/>
                  </a:ln>
                  <a:solidFill>
                    <a:srgbClr val="5C5AD4"/>
                  </a:solidFill>
                  <a:effectLst/>
                  <a:uLnTx/>
                  <a:uFillTx/>
                  <a:latin typeface="Segoe UI Semibold"/>
                </a:rPr>
                <a:t>th</a:t>
              </a:r>
              <a:r>
                <a:rPr lang="en-US" sz="1100" kern="0" spc="-71" dirty="0">
                  <a:solidFill>
                    <a:srgbClr val="5C5AD4"/>
                  </a:solidFill>
                  <a:latin typeface="Segoe UI Semibold"/>
                </a:rPr>
                <a:t> April</a:t>
              </a:r>
              <a:r>
                <a:rPr kumimoji="0" lang="en-US" sz="1100" b="0" i="0" u="none" strike="noStrike" kern="0" cap="none" spc="-71" normalizeH="0" baseline="0" noProof="0" dirty="0">
                  <a:ln>
                    <a:noFill/>
                  </a:ln>
                  <a:solidFill>
                    <a:srgbClr val="5C5AD4"/>
                  </a:solidFill>
                  <a:effectLst/>
                  <a:uLnTx/>
                  <a:uFillTx/>
                  <a:latin typeface="Segoe UI Semibold"/>
                </a:rPr>
                <a:t> 2026</a:t>
              </a:r>
            </a:p>
          </p:txBody>
        </p:sp>
      </p:grpSp>
    </p:spTree>
    <p:extLst>
      <p:ext uri="{BB962C8B-B14F-4D97-AF65-F5344CB8AC3E}">
        <p14:creationId xmlns:p14="http://schemas.microsoft.com/office/powerpoint/2010/main" val="1502194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42" presetClass="path" presetSubtype="0" decel="100000" fill="hold" grpId="1" nodeType="withEffect">
                                  <p:stCondLst>
                                    <p:cond delay="0"/>
                                  </p:stCondLst>
                                  <p:childTnLst>
                                    <p:animMotion origin="layout" path="M 1.66667E-6 -1.85185E-6 L 1.66667E-6 0.03542 " pathEditMode="relative" rAng="0" ptsTypes="AA">
                                      <p:cBhvr>
                                        <p:cTn id="9" dur="1000" spd="-100000" fill="hold"/>
                                        <p:tgtEl>
                                          <p:spTgt spid="12"/>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par>
                                <p:cTn id="13" presetID="42" presetClass="path" presetSubtype="0" decel="100000" fill="hold" grpId="1" nodeType="withEffect">
                                  <p:stCondLst>
                                    <p:cond delay="0"/>
                                  </p:stCondLst>
                                  <p:childTnLst>
                                    <p:animMotion origin="layout" path="M -2.70833E-6 -3.7037E-6 L -2.70833E-6 0.03542 " pathEditMode="relative" rAng="0" ptsTypes="AA">
                                      <p:cBhvr>
                                        <p:cTn id="14" dur="1000" spd="-100000" fill="hold"/>
                                        <p:tgtEl>
                                          <p:spTgt spid="13"/>
                                        </p:tgtEl>
                                        <p:attrNameLst>
                                          <p:attrName>ppt_x</p:attrName>
                                          <p:attrName>ppt_y</p:attrName>
                                        </p:attrNameLst>
                                      </p:cBhvr>
                                      <p:rCtr x="0" y="1759"/>
                                    </p:animMotion>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childTnLst>
                                </p:cTn>
                              </p:par>
                              <p:par>
                                <p:cTn id="20" presetID="42" presetClass="path" presetSubtype="0" decel="100000" fill="hold" grpId="1" nodeType="withEffect">
                                  <p:stCondLst>
                                    <p:cond delay="0"/>
                                  </p:stCondLst>
                                  <p:childTnLst>
                                    <p:animMotion origin="layout" path="M -3.54167E-6 -4.81481E-6 L -3.54167E-6 0.03542 " pathEditMode="relative" rAng="0" ptsTypes="AA">
                                      <p:cBhvr>
                                        <p:cTn id="21" dur="1000" spd="-100000" fill="hold"/>
                                        <p:tgtEl>
                                          <p:spTgt spid="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P spid="5" grpId="0"/>
      <p:bldP spid="5"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26EA0-56B8-E5A1-31DF-A556F7D23D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A95B76-B176-0D15-64FF-AAF5648DA6C4}"/>
              </a:ext>
            </a:extLst>
          </p:cNvPr>
          <p:cNvSpPr>
            <a:spLocks noGrp="1"/>
          </p:cNvSpPr>
          <p:nvPr>
            <p:ph type="title"/>
          </p:nvPr>
        </p:nvSpPr>
        <p:spPr>
          <a:xfrm>
            <a:off x="578783" y="505895"/>
            <a:ext cx="10363195" cy="387798"/>
          </a:xfrm>
        </p:spPr>
        <p:txBody>
          <a:bodyPr/>
          <a:lstStyle/>
          <a:p>
            <a:pPr defTabSz="914400" fontAlgn="base">
              <a:lnSpc>
                <a:spcPct val="90000"/>
              </a:lnSpc>
              <a:spcAft>
                <a:spcPct val="0"/>
              </a:spcAft>
            </a:pPr>
            <a:r>
              <a:rPr lang="en-GB" sz="2800" b="1" noProof="0" dirty="0">
                <a:gradFill>
                  <a:gsLst>
                    <a:gs pos="971">
                      <a:srgbClr val="2897CE"/>
                    </a:gs>
                    <a:gs pos="100000">
                      <a:srgbClr val="8678D6"/>
                    </a:gs>
                  </a:gsLst>
                  <a:lin ang="2700000" scaled="0"/>
                </a:gradFill>
                <a:latin typeface="Segoe UI Semibold"/>
                <a:cs typeface="Segoe UI Semibold"/>
              </a:rPr>
              <a:t>AI in SharePoint new capabilities</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312F2795-5E06-A63A-7156-2EEA327BC485}"/>
              </a:ext>
              <a:ext uri="{C183D7F6-B498-43B3-948B-1728B52AA6E4}">
                <adec:decorative xmlns:adec="http://schemas.microsoft.com/office/drawing/2017/decorative" val="1"/>
              </a:ext>
            </a:extLst>
          </p:cNvPr>
          <p:cNvSpPr txBox="1"/>
          <p:nvPr/>
        </p:nvSpPr>
        <p:spPr>
          <a:xfrm>
            <a:off x="5301465" y="1514023"/>
            <a:ext cx="6420984" cy="4592309"/>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2AC890C2-391B-E9C5-6148-17EDB24B57BA}"/>
              </a:ext>
            </a:extLst>
          </p:cNvPr>
          <p:cNvSpPr txBox="1">
            <a:spLocks/>
          </p:cNvSpPr>
          <p:nvPr/>
        </p:nvSpPr>
        <p:spPr>
          <a:xfrm>
            <a:off x="477549" y="1119889"/>
            <a:ext cx="4726579"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US" sz="1800" b="1" dirty="0"/>
              <a:t>AI in SharePoint enhances content intelligence by automatically structuring and adapting information to support high‑quality Copilot and agent experiences across Microsoft 365.</a:t>
            </a:r>
          </a:p>
          <a:p>
            <a:pPr marL="0" indent="0" fontAlgn="t">
              <a:buNone/>
            </a:pPr>
            <a:endParaRPr lang="en-US" sz="1800" dirty="0"/>
          </a:p>
          <a:p>
            <a:pPr fontAlgn="t"/>
            <a:r>
              <a:rPr lang="en-US" sz="1600" b="1" dirty="0"/>
              <a:t>Automatic Metadata Application:</a:t>
            </a:r>
            <a:r>
              <a:rPr lang="en-US" sz="1600" dirty="0"/>
              <a:t> AI in SharePoint extracts and applies metadata automatically, reducing manual effort and improving content organization.</a:t>
            </a:r>
          </a:p>
          <a:p>
            <a:pPr fontAlgn="t"/>
            <a:endParaRPr lang="en-US" sz="1600" dirty="0"/>
          </a:p>
          <a:p>
            <a:pPr fontAlgn="t"/>
            <a:r>
              <a:rPr lang="en-US" sz="1600" b="1" dirty="0"/>
              <a:t>Adaptive Libraries:</a:t>
            </a:r>
            <a:r>
              <a:rPr lang="en-US" sz="1600" dirty="0"/>
              <a:t> Document libraries evolve as content changes, helping maintain structure and relevance over time.</a:t>
            </a:r>
          </a:p>
          <a:p>
            <a:pPr fontAlgn="t"/>
            <a:endParaRPr lang="en-US" sz="1600" dirty="0"/>
          </a:p>
          <a:p>
            <a:pPr fontAlgn="t"/>
            <a:r>
              <a:rPr lang="en-US" sz="1600" b="1" dirty="0"/>
              <a:t>Copilot‑Ready Information:</a:t>
            </a:r>
            <a:r>
              <a:rPr lang="en-US" sz="1600" dirty="0"/>
              <a:t> Structured content supports more accurate and effective Copilot and agent experiences across Microsoft 365.</a:t>
            </a:r>
          </a:p>
        </p:txBody>
      </p:sp>
      <p:sp>
        <p:nvSpPr>
          <p:cNvPr id="19" name="TextBox 18">
            <a:extLst>
              <a:ext uri="{FF2B5EF4-FFF2-40B4-BE49-F238E27FC236}">
                <a16:creationId xmlns:a16="http://schemas.microsoft.com/office/drawing/2014/main" id="{93811C3C-45EC-0CF5-3E77-A83077028B9D}"/>
              </a:ext>
            </a:extLst>
          </p:cNvPr>
          <p:cNvSpPr txBox="1"/>
          <p:nvPr/>
        </p:nvSpPr>
        <p:spPr>
          <a:xfrm>
            <a:off x="5700334" y="1343207"/>
            <a:ext cx="5711928"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AI in SharePoint new capabilities</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descr="SharePoint document library with SharePoint Copilot open, showing AI suggestions for managing file metadata.">
            <a:extLst>
              <a:ext uri="{FF2B5EF4-FFF2-40B4-BE49-F238E27FC236}">
                <a16:creationId xmlns:a16="http://schemas.microsoft.com/office/drawing/2014/main" id="{C9ECF3F4-98E9-2A72-3F2C-96794097C5B2}"/>
              </a:ext>
            </a:extLst>
          </p:cNvPr>
          <p:cNvPicPr>
            <a:picLocks noChangeAspect="1"/>
          </p:cNvPicPr>
          <p:nvPr/>
        </p:nvPicPr>
        <p:blipFill>
          <a:blip r:embed="rId3"/>
          <a:stretch>
            <a:fillRect/>
          </a:stretch>
        </p:blipFill>
        <p:spPr>
          <a:xfrm>
            <a:off x="5546868" y="2012338"/>
            <a:ext cx="6044149" cy="3388112"/>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0076B0DF-BE33-0B33-9333-A85C901B546F}"/>
              </a:ext>
            </a:extLst>
          </p:cNvPr>
          <p:cNvSpPr txBox="1"/>
          <p:nvPr/>
        </p:nvSpPr>
        <p:spPr>
          <a:xfrm>
            <a:off x="5911643" y="5571266"/>
            <a:ext cx="5314600" cy="523220"/>
          </a:xfrm>
          <a:prstGeom prst="rect">
            <a:avLst/>
          </a:prstGeom>
          <a:noFill/>
        </p:spPr>
        <p:txBody>
          <a:bodyPr wrap="square">
            <a:spAutoFit/>
          </a:bodyPr>
          <a:lstStyle/>
          <a:p>
            <a:pPr algn="ctr"/>
            <a:r>
              <a:rPr lang="en-GB" sz="1400" dirty="0"/>
              <a:t>These features rolled out to Public Preview in March and are rolling out worldwide in May.</a:t>
            </a:r>
            <a:endParaRPr lang="en-GB" sz="1000" dirty="0">
              <a:solidFill>
                <a:schemeClr val="accent1">
                  <a:lumMod val="75000"/>
                </a:schemeClr>
              </a:solidFill>
            </a:endParaRPr>
          </a:p>
        </p:txBody>
      </p:sp>
    </p:spTree>
    <p:extLst>
      <p:ext uri="{BB962C8B-B14F-4D97-AF65-F5344CB8AC3E}">
        <p14:creationId xmlns:p14="http://schemas.microsoft.com/office/powerpoint/2010/main" val="2340365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3.33333E-6 4.07407E-6 L 3.333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8AF51-6D39-B1AD-14EB-70793CA0D5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FF0AB1-176F-37C3-AB55-ADB56A3DD01C}"/>
              </a:ext>
            </a:extLst>
          </p:cNvPr>
          <p:cNvSpPr>
            <a:spLocks noGrp="1"/>
          </p:cNvSpPr>
          <p:nvPr>
            <p:ph type="title"/>
          </p:nvPr>
        </p:nvSpPr>
        <p:spPr>
          <a:xfrm>
            <a:off x="578783" y="505895"/>
            <a:ext cx="10899343" cy="775597"/>
          </a:xfrm>
        </p:spPr>
        <p:txBody>
          <a:bodyPr/>
          <a:lstStyle/>
          <a:p>
            <a:pPr defTabSz="914400" fontAlgn="base">
              <a:lnSpc>
                <a:spcPct val="90000"/>
              </a:lnSpc>
              <a:spcAft>
                <a:spcPct val="0"/>
              </a:spcAft>
            </a:pPr>
            <a:r>
              <a:rPr lang="en-GB" b="1" dirty="0">
                <a:gradFill>
                  <a:gsLst>
                    <a:gs pos="971">
                      <a:srgbClr val="2897CE"/>
                    </a:gs>
                    <a:gs pos="100000">
                      <a:srgbClr val="8678D6"/>
                    </a:gs>
                  </a:gsLst>
                  <a:lin ang="2700000" scaled="0"/>
                </a:gradFill>
                <a:latin typeface="Segoe UI Semibold"/>
                <a:cs typeface="Segoe UI Semibold"/>
              </a:rPr>
              <a:t>Work IQ automatically brings in the most relevant context in Excel</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14FECB85-3C9C-D8F2-52FB-FA983A025D43}"/>
              </a:ext>
              <a:ext uri="{C183D7F6-B498-43B3-948B-1728B52AA6E4}">
                <adec:decorative xmlns:adec="http://schemas.microsoft.com/office/drawing/2017/decorative" val="1"/>
              </a:ext>
            </a:extLst>
          </p:cNvPr>
          <p:cNvSpPr txBox="1"/>
          <p:nvPr/>
        </p:nvSpPr>
        <p:spPr>
          <a:xfrm>
            <a:off x="5907993" y="1383135"/>
            <a:ext cx="4860270" cy="5065791"/>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1219324D-AD79-FACB-AC6F-9139584AA742}"/>
              </a:ext>
            </a:extLst>
          </p:cNvPr>
          <p:cNvSpPr txBox="1">
            <a:spLocks/>
          </p:cNvSpPr>
          <p:nvPr/>
        </p:nvSpPr>
        <p:spPr>
          <a:xfrm>
            <a:off x="578783" y="1194846"/>
            <a:ext cx="4364773"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US" sz="1800" b="1" dirty="0"/>
              <a:t>Work IQ now enhances Copilot in Excel by automatically supplying relevant context so Copilot can make more accurate and intelligent edits.</a:t>
            </a:r>
          </a:p>
          <a:p>
            <a:pPr marL="0" indent="0" fontAlgn="t">
              <a:buNone/>
            </a:pPr>
            <a:endParaRPr lang="en-US" sz="1800" dirty="0"/>
          </a:p>
          <a:p>
            <a:pPr fontAlgn="t"/>
            <a:r>
              <a:rPr lang="en-US" sz="1600" b="1" dirty="0"/>
              <a:t>Automatic Context Gathering:</a:t>
            </a:r>
            <a:r>
              <a:rPr lang="en-US" sz="1600" dirty="0"/>
              <a:t> Work IQ pulls in relevant information from emails, meetings, chats, and files without requiring users to manually reference them.</a:t>
            </a:r>
          </a:p>
          <a:p>
            <a:pPr fontAlgn="t"/>
            <a:endParaRPr lang="en-US" sz="1600" dirty="0"/>
          </a:p>
          <a:p>
            <a:pPr fontAlgn="t"/>
            <a:r>
              <a:rPr lang="en-US" sz="1600" b="1" dirty="0"/>
              <a:t>Smarter Copilot Edits:</a:t>
            </a:r>
            <a:r>
              <a:rPr lang="en-US" sz="1600" dirty="0"/>
              <a:t> With richer context, Copilot can perform more accurate, multi‑step edits directly within Excel.</a:t>
            </a:r>
          </a:p>
          <a:p>
            <a:pPr fontAlgn="t"/>
            <a:endParaRPr lang="en-US" sz="1600" dirty="0"/>
          </a:p>
          <a:p>
            <a:pPr fontAlgn="t"/>
            <a:r>
              <a:rPr lang="en-US" sz="1600" b="1" dirty="0"/>
              <a:t>Context‑Aware Intelligence:</a:t>
            </a:r>
            <a:r>
              <a:rPr lang="en-US" sz="1600" dirty="0"/>
              <a:t> Edits better reflect the latest information about users, their work, and their relationships.</a:t>
            </a:r>
          </a:p>
          <a:p>
            <a:pPr fontAlgn="t"/>
            <a:endParaRPr lang="en-US" sz="1600" dirty="0"/>
          </a:p>
        </p:txBody>
      </p:sp>
      <p:sp>
        <p:nvSpPr>
          <p:cNvPr id="19" name="TextBox 18">
            <a:extLst>
              <a:ext uri="{FF2B5EF4-FFF2-40B4-BE49-F238E27FC236}">
                <a16:creationId xmlns:a16="http://schemas.microsoft.com/office/drawing/2014/main" id="{A377B3C8-E53A-B69B-362C-BF6A5072E82B}"/>
              </a:ext>
            </a:extLst>
          </p:cNvPr>
          <p:cNvSpPr txBox="1"/>
          <p:nvPr/>
        </p:nvSpPr>
        <p:spPr>
          <a:xfrm>
            <a:off x="6284008" y="1155488"/>
            <a:ext cx="4138470" cy="445493"/>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Work IQ </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5" name="Picture 4" descr="A Copilot chat showing that Copilot paused to confirm which files to import.">
            <a:extLst>
              <a:ext uri="{FF2B5EF4-FFF2-40B4-BE49-F238E27FC236}">
                <a16:creationId xmlns:a16="http://schemas.microsoft.com/office/drawing/2014/main" id="{EA8EFF34-C5E3-208D-508D-7F50B87DEA87}"/>
              </a:ext>
            </a:extLst>
          </p:cNvPr>
          <p:cNvPicPr>
            <a:picLocks noChangeAspect="1"/>
          </p:cNvPicPr>
          <p:nvPr/>
        </p:nvPicPr>
        <p:blipFill>
          <a:blip r:embed="rId3"/>
          <a:stretch>
            <a:fillRect/>
          </a:stretch>
        </p:blipFill>
        <p:spPr>
          <a:xfrm>
            <a:off x="6559090" y="1818828"/>
            <a:ext cx="3588306" cy="4032931"/>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64F1F15D-CE79-0245-02C7-F0D707F60BAB}"/>
              </a:ext>
            </a:extLst>
          </p:cNvPr>
          <p:cNvSpPr txBox="1"/>
          <p:nvPr/>
        </p:nvSpPr>
        <p:spPr>
          <a:xfrm>
            <a:off x="5908791" y="6002114"/>
            <a:ext cx="5062825" cy="307777"/>
          </a:xfrm>
          <a:prstGeom prst="rect">
            <a:avLst/>
          </a:prstGeom>
          <a:noFill/>
        </p:spPr>
        <p:txBody>
          <a:bodyPr wrap="square">
            <a:spAutoFit/>
          </a:bodyPr>
          <a:lstStyle/>
          <a:p>
            <a:pPr algn="ctr"/>
            <a:r>
              <a:rPr lang="en-GB" sz="1400" b="0" i="1" dirty="0">
                <a:solidFill>
                  <a:srgbClr val="1E1E1E"/>
                </a:solidFill>
                <a:effectLst/>
                <a:latin typeface="Segoe UI" panose="020B0502040204020203" pitchFamily="34" charset="0"/>
              </a:rPr>
              <a:t>This feature rolled out in March.</a:t>
            </a:r>
            <a:endParaRPr lang="en-US" sz="1400" i="1" dirty="0"/>
          </a:p>
        </p:txBody>
      </p:sp>
    </p:spTree>
    <p:extLst>
      <p:ext uri="{BB962C8B-B14F-4D97-AF65-F5344CB8AC3E}">
        <p14:creationId xmlns:p14="http://schemas.microsoft.com/office/powerpoint/2010/main" val="300670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3.33333E-6 4.07407E-6 L 3.333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09003-66E3-2CC5-6093-B5F8C58D98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55CE5A-DE34-A159-3446-E314E92A24FA}"/>
              </a:ext>
            </a:extLst>
          </p:cNvPr>
          <p:cNvSpPr>
            <a:spLocks noGrp="1"/>
          </p:cNvSpPr>
          <p:nvPr>
            <p:ph type="title"/>
          </p:nvPr>
        </p:nvSpPr>
        <p:spPr>
          <a:xfrm>
            <a:off x="555319" y="459612"/>
            <a:ext cx="11395901" cy="332399"/>
          </a:xfrm>
        </p:spPr>
        <p:txBody>
          <a:bodyPr/>
          <a:lstStyle/>
          <a:p>
            <a:pPr defTabSz="914400" fontAlgn="base">
              <a:lnSpc>
                <a:spcPct val="90000"/>
              </a:lnSpc>
              <a:spcAft>
                <a:spcPct val="0"/>
              </a:spcAft>
            </a:pPr>
            <a:r>
              <a:rPr lang="en-GB" sz="2400" b="1" noProof="0" dirty="0">
                <a:gradFill>
                  <a:gsLst>
                    <a:gs pos="971">
                      <a:srgbClr val="2897CE"/>
                    </a:gs>
                    <a:gs pos="100000">
                      <a:srgbClr val="8678D6"/>
                    </a:gs>
                  </a:gsLst>
                  <a:lin ang="2700000" scaled="0"/>
                </a:gradFill>
                <a:latin typeface="Segoe UI Semibold"/>
                <a:cs typeface="Segoe UI Semibold"/>
              </a:rPr>
              <a:t>Copilot can now make multi-step edits to modern Excel workbooks stored locally</a:t>
            </a:r>
            <a:endParaRPr lang="en-US" sz="24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3CC2C9AA-05D1-2DEB-CC3C-669780E862F3}"/>
              </a:ext>
              <a:ext uri="{C183D7F6-B498-43B3-948B-1728B52AA6E4}">
                <adec:decorative xmlns:adec="http://schemas.microsoft.com/office/drawing/2017/decorative" val="1"/>
              </a:ext>
            </a:extLst>
          </p:cNvPr>
          <p:cNvSpPr txBox="1"/>
          <p:nvPr/>
        </p:nvSpPr>
        <p:spPr>
          <a:xfrm>
            <a:off x="5053261" y="1411982"/>
            <a:ext cx="6897959" cy="4700059"/>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1E889CA5-A2CC-96DE-1328-04B2125B00D3}"/>
              </a:ext>
            </a:extLst>
          </p:cNvPr>
          <p:cNvSpPr txBox="1">
            <a:spLocks/>
          </p:cNvSpPr>
          <p:nvPr/>
        </p:nvSpPr>
        <p:spPr>
          <a:xfrm>
            <a:off x="499721" y="1041309"/>
            <a:ext cx="4085862"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US" sz="1800" b="1" dirty="0"/>
              <a:t>Copilot in Excel now supports multi‑step edits on locally stored workbooks, giving users more flexibility over where they work with AI.</a:t>
            </a:r>
          </a:p>
          <a:p>
            <a:pPr marL="0" indent="0" fontAlgn="t">
              <a:buNone/>
            </a:pPr>
            <a:endParaRPr lang="en-US" sz="1800" dirty="0"/>
          </a:p>
          <a:p>
            <a:pPr fontAlgn="t"/>
            <a:r>
              <a:rPr lang="en-US" sz="1600" b="1" dirty="0"/>
              <a:t>Local File Support:</a:t>
            </a:r>
            <a:r>
              <a:rPr lang="en-US" sz="1600" dirty="0"/>
              <a:t> Copilot can edit modern Excel workbooks stored locally on Windows and Mac devices.</a:t>
            </a:r>
          </a:p>
          <a:p>
            <a:pPr fontAlgn="t"/>
            <a:endParaRPr lang="en-US" sz="1600" dirty="0"/>
          </a:p>
          <a:p>
            <a:pPr fontAlgn="t"/>
            <a:r>
              <a:rPr lang="en-US" sz="1600" b="1" dirty="0"/>
              <a:t>Multi‑Step Intelligence:</a:t>
            </a:r>
            <a:r>
              <a:rPr lang="en-US" sz="1600" dirty="0"/>
              <a:t> Users can apply complex, multi‑step Copilot edits without moving files to the cloud.</a:t>
            </a:r>
          </a:p>
          <a:p>
            <a:pPr fontAlgn="t"/>
            <a:endParaRPr lang="en-US" sz="1600" dirty="0"/>
          </a:p>
          <a:p>
            <a:pPr fontAlgn="t"/>
            <a:r>
              <a:rPr lang="en-US" sz="1600" b="1" dirty="0"/>
              <a:t>Greater Flexibility:</a:t>
            </a:r>
            <a:r>
              <a:rPr lang="en-US" sz="1600" dirty="0"/>
              <a:t> This removes the requirement for cloud storage, letting users work with Copilot wherever their files reside.</a:t>
            </a:r>
          </a:p>
        </p:txBody>
      </p:sp>
      <p:sp>
        <p:nvSpPr>
          <p:cNvPr id="19" name="TextBox 18">
            <a:extLst>
              <a:ext uri="{FF2B5EF4-FFF2-40B4-BE49-F238E27FC236}">
                <a16:creationId xmlns:a16="http://schemas.microsoft.com/office/drawing/2014/main" id="{B56D03AD-CBBB-EAB8-DDE4-9FD2AE5CCC0A}"/>
              </a:ext>
            </a:extLst>
          </p:cNvPr>
          <p:cNvSpPr txBox="1"/>
          <p:nvPr/>
        </p:nvSpPr>
        <p:spPr>
          <a:xfrm>
            <a:off x="5974220" y="1211932"/>
            <a:ext cx="5185601"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Copilot in Excel multi‑step edits on locally stored workbooks</a:t>
            </a:r>
            <a:endParaRPr kumimoji="0" lang="en-US" sz="14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7" name="20260408-1126-49.8247648" descr="Video of Excel Workbooks">
            <a:hlinkClick r:id="" action="ppaction://media"/>
            <a:extLst>
              <a:ext uri="{FF2B5EF4-FFF2-40B4-BE49-F238E27FC236}">
                <a16:creationId xmlns:a16="http://schemas.microsoft.com/office/drawing/2014/main" id="{A0C17E6F-DDD9-4F11-131E-BC42090309B2}"/>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1176EDBD-31FB-4626-862C-F8F3B1B22291}" label="noaudio" lang="" r:embed="rId5"/>
                        </p173:trackLst>
                      </p173:tracksInfo>
                    </p:ext>
                  </p14:extLst>
                </p14:media>
              </p:ext>
            </p:extLst>
          </p:nvPr>
        </p:nvPicPr>
        <p:blipFill>
          <a:blip r:embed="rId6"/>
          <a:stretch>
            <a:fillRect/>
          </a:stretch>
        </p:blipFill>
        <p:spPr>
          <a:xfrm>
            <a:off x="5376981" y="1823843"/>
            <a:ext cx="6250518" cy="3512824"/>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BD06B370-BD7B-C237-3335-F9D6204DE21A}"/>
              </a:ext>
            </a:extLst>
          </p:cNvPr>
          <p:cNvSpPr txBox="1"/>
          <p:nvPr/>
        </p:nvSpPr>
        <p:spPr>
          <a:xfrm>
            <a:off x="6952143" y="5648590"/>
            <a:ext cx="3229754" cy="307777"/>
          </a:xfrm>
          <a:prstGeom prst="rect">
            <a:avLst/>
          </a:prstGeom>
          <a:noFill/>
        </p:spPr>
        <p:txBody>
          <a:bodyPr wrap="square">
            <a:spAutoFit/>
          </a:bodyPr>
          <a:lstStyle/>
          <a:p>
            <a:pPr algn="ctr"/>
            <a:r>
              <a:rPr lang="en-US" sz="1400" dirty="0"/>
              <a:t>This feature </a:t>
            </a:r>
            <a:r>
              <a:rPr lang="en-US" sz="1400" dirty="0">
                <a:solidFill>
                  <a:schemeClr val="accent1">
                    <a:lumMod val="75000"/>
                  </a:schemeClr>
                </a:solidFill>
                <a:hlinkClick r:id="rId7">
                  <a:extLst>
                    <a:ext uri="{A12FA001-AC4F-418D-AE19-62706E023703}">
                      <ahyp:hlinkClr xmlns:ahyp="http://schemas.microsoft.com/office/drawing/2018/hyperlinkcolor" val="tx"/>
                    </a:ext>
                  </a:extLst>
                </a:hlinkClick>
              </a:rPr>
              <a:t>rolled out in March</a:t>
            </a:r>
            <a:r>
              <a:rPr lang="en-US" sz="1400" dirty="0">
                <a:solidFill>
                  <a:schemeClr val="accent1">
                    <a:lumMod val="75000"/>
                  </a:schemeClr>
                </a:solidFill>
              </a:rPr>
              <a:t>.</a:t>
            </a:r>
            <a:endParaRPr lang="en-US" sz="1000" noProof="0" dirty="0">
              <a:solidFill>
                <a:schemeClr val="accent1">
                  <a:lumMod val="75000"/>
                </a:schemeClr>
              </a:solidFill>
            </a:endParaRPr>
          </a:p>
        </p:txBody>
      </p:sp>
    </p:spTree>
    <p:extLst>
      <p:ext uri="{BB962C8B-B14F-4D97-AF65-F5344CB8AC3E}">
        <p14:creationId xmlns:p14="http://schemas.microsoft.com/office/powerpoint/2010/main" val="34787089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4.16667E-7 7.40741E-7 L -4.16667E-7 0.03542 " pathEditMode="relative" rAng="0" ptsTypes="AA">
                                      <p:cBhvr>
                                        <p:cTn id="9" dur="700" spd="-100000" fill="hold"/>
                                        <p:tgtEl>
                                          <p:spTgt spid="18"/>
                                        </p:tgtEl>
                                        <p:attrNameLst>
                                          <p:attrName>ppt_x</p:attrName>
                                          <p:attrName>ppt_y</p:attrName>
                                        </p:attrNameLst>
                                      </p:cBhvr>
                                      <p:rCtr x="0" y="1759"/>
                                    </p:animMotion>
                                  </p:childTnLst>
                                </p:cTn>
                              </p:par>
                            </p:childTnLst>
                          </p:cTn>
                        </p:par>
                        <p:par>
                          <p:cTn id="10" fill="hold">
                            <p:stCondLst>
                              <p:cond delay="800"/>
                            </p:stCondLst>
                            <p:childTnLst>
                              <p:par>
                                <p:cTn id="11" presetID="1" presetClass="mediacall" presetSubtype="0" fill="hold" nodeType="afterEffect">
                                  <p:stCondLst>
                                    <p:cond delay="0"/>
                                  </p:stCondLst>
                                  <p:childTnLst>
                                    <p:cmd type="call" cmd="playFrom(0.0)">
                                      <p:cBhvr>
                                        <p:cTn id="12" dur="2699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7"/>
                </p:tgtEl>
              </p:cMediaNode>
            </p:vide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7"/>
                  </p:tgtEl>
                </p:cond>
              </p:nextCondLst>
            </p:seq>
          </p:childTnLst>
        </p:cTn>
      </p:par>
    </p:tnLst>
    <p:bldLst>
      <p:bldP spid="18" grpId="0" animBg="1"/>
      <p:bldP spid="1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27D30-54C3-9F5E-1C03-50F3C61A6D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0AA475-B2E7-F18B-AAE0-17A9F1664EB8}"/>
              </a:ext>
            </a:extLst>
          </p:cNvPr>
          <p:cNvSpPr>
            <a:spLocks noGrp="1"/>
          </p:cNvSpPr>
          <p:nvPr>
            <p:ph type="title"/>
          </p:nvPr>
        </p:nvSpPr>
        <p:spPr>
          <a:xfrm>
            <a:off x="555319" y="459612"/>
            <a:ext cx="11395901" cy="387798"/>
          </a:xfrm>
        </p:spPr>
        <p:txBody>
          <a:bodyPr/>
          <a:lstStyle/>
          <a:p>
            <a:pPr defTabSz="914400" fontAlgn="base">
              <a:lnSpc>
                <a:spcPct val="90000"/>
              </a:lnSpc>
              <a:spcAft>
                <a:spcPct val="0"/>
              </a:spcAft>
            </a:pPr>
            <a:r>
              <a:rPr lang="en-GB" sz="2800" b="1" noProof="0" dirty="0">
                <a:gradFill>
                  <a:gsLst>
                    <a:gs pos="971">
                      <a:srgbClr val="2897CE"/>
                    </a:gs>
                    <a:gs pos="100000">
                      <a:srgbClr val="8678D6"/>
                    </a:gs>
                  </a:gsLst>
                  <a:lin ang="2700000" scaled="0"/>
                </a:gradFill>
                <a:latin typeface="Segoe UI Semibold"/>
                <a:cs typeface="Segoe UI Semibold"/>
              </a:rPr>
              <a:t>Citations display for Copilot in Word</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65A9DE8D-4848-7995-DF4D-9CB62D5F709C}"/>
              </a:ext>
              <a:ext uri="{C183D7F6-B498-43B3-948B-1728B52AA6E4}">
                <adec:decorative xmlns:adec="http://schemas.microsoft.com/office/drawing/2017/decorative" val="1"/>
              </a:ext>
            </a:extLst>
          </p:cNvPr>
          <p:cNvSpPr txBox="1"/>
          <p:nvPr/>
        </p:nvSpPr>
        <p:spPr>
          <a:xfrm>
            <a:off x="4716380" y="1333043"/>
            <a:ext cx="7155736" cy="4631508"/>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A5C7C57D-05F7-0AB9-66D8-9B18F04BAA4B}"/>
              </a:ext>
            </a:extLst>
          </p:cNvPr>
          <p:cNvSpPr txBox="1">
            <a:spLocks/>
          </p:cNvSpPr>
          <p:nvPr/>
        </p:nvSpPr>
        <p:spPr>
          <a:xfrm>
            <a:off x="499720" y="1041309"/>
            <a:ext cx="4056968"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US" sz="1800" b="1" dirty="0"/>
              <a:t>Copilot in Word now automatically adds citations to generated content, improving transparency, trust, and confidence in document accuracy.</a:t>
            </a:r>
          </a:p>
          <a:p>
            <a:pPr marL="0" indent="0" fontAlgn="t">
              <a:buNone/>
            </a:pPr>
            <a:endParaRPr lang="en-US" sz="1800" dirty="0"/>
          </a:p>
          <a:p>
            <a:pPr fontAlgn="t"/>
            <a:r>
              <a:rPr lang="en-US" sz="1600" b="1" dirty="0"/>
              <a:t>Automatic Citations:</a:t>
            </a:r>
            <a:r>
              <a:rPr lang="en-US" sz="1600" dirty="0"/>
              <a:t> Copilot displays citations whenever content is generated using web sources or Work IQ data.</a:t>
            </a:r>
          </a:p>
          <a:p>
            <a:pPr fontAlgn="t"/>
            <a:endParaRPr lang="en-US" sz="1600" dirty="0"/>
          </a:p>
          <a:p>
            <a:pPr fontAlgn="t"/>
            <a:r>
              <a:rPr lang="en-US" sz="1600" b="1" dirty="0"/>
              <a:t>Improved Transparency:</a:t>
            </a:r>
            <a:r>
              <a:rPr lang="en-US" sz="1600" dirty="0"/>
              <a:t> Users can easily see where information comes from, making it simpler to verify and validate content.</a:t>
            </a:r>
          </a:p>
          <a:p>
            <a:pPr fontAlgn="t"/>
            <a:endParaRPr lang="en-US" sz="1600" dirty="0"/>
          </a:p>
          <a:p>
            <a:pPr fontAlgn="t"/>
            <a:r>
              <a:rPr lang="en-US" sz="1600" b="1" dirty="0"/>
              <a:t>Reliable Referencing:</a:t>
            </a:r>
            <a:r>
              <a:rPr lang="en-US" sz="1600" dirty="0"/>
              <a:t> Built‑in citations help ensure accurate and consistent referencing across all Copilot‑assisted edits.</a:t>
            </a:r>
          </a:p>
        </p:txBody>
      </p:sp>
      <p:sp>
        <p:nvSpPr>
          <p:cNvPr id="19" name="TextBox 18">
            <a:extLst>
              <a:ext uri="{FF2B5EF4-FFF2-40B4-BE49-F238E27FC236}">
                <a16:creationId xmlns:a16="http://schemas.microsoft.com/office/drawing/2014/main" id="{947C09CB-B52D-A187-FB98-BD299CC4E673}"/>
              </a:ext>
            </a:extLst>
          </p:cNvPr>
          <p:cNvSpPr txBox="1"/>
          <p:nvPr/>
        </p:nvSpPr>
        <p:spPr>
          <a:xfrm>
            <a:off x="5901518" y="1139144"/>
            <a:ext cx="440813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Citations display for Copilot in Word</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5" name="Picture 4" descr="Copilot showing citations for a new section in the document.">
            <a:extLst>
              <a:ext uri="{FF2B5EF4-FFF2-40B4-BE49-F238E27FC236}">
                <a16:creationId xmlns:a16="http://schemas.microsoft.com/office/drawing/2014/main" id="{111C1465-F2F4-4204-3C5B-711DAAC0191F}"/>
              </a:ext>
            </a:extLst>
          </p:cNvPr>
          <p:cNvPicPr>
            <a:picLocks noChangeAspect="1"/>
          </p:cNvPicPr>
          <p:nvPr/>
        </p:nvPicPr>
        <p:blipFill>
          <a:blip r:embed="rId3"/>
          <a:stretch>
            <a:fillRect/>
          </a:stretch>
        </p:blipFill>
        <p:spPr>
          <a:xfrm>
            <a:off x="4977162" y="2065802"/>
            <a:ext cx="6634172" cy="3014929"/>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CCCD5C66-FE41-1C15-617B-E90708CD128F}"/>
              </a:ext>
            </a:extLst>
          </p:cNvPr>
          <p:cNvSpPr txBox="1"/>
          <p:nvPr/>
        </p:nvSpPr>
        <p:spPr>
          <a:xfrm>
            <a:off x="4878274" y="5354830"/>
            <a:ext cx="6454628" cy="307777"/>
          </a:xfrm>
          <a:prstGeom prst="rect">
            <a:avLst/>
          </a:prstGeom>
          <a:noFill/>
        </p:spPr>
        <p:txBody>
          <a:bodyPr wrap="square">
            <a:spAutoFit/>
          </a:bodyPr>
          <a:lstStyle/>
          <a:p>
            <a:pPr algn="ctr"/>
            <a:r>
              <a:rPr lang="en-US" sz="1400" dirty="0"/>
              <a:t>This feature rolled out in March.</a:t>
            </a:r>
            <a:endParaRPr lang="en-US" sz="800" noProof="0" dirty="0">
              <a:solidFill>
                <a:srgbClr val="7030A0"/>
              </a:solidFill>
            </a:endParaRPr>
          </a:p>
        </p:txBody>
      </p:sp>
    </p:spTree>
    <p:extLst>
      <p:ext uri="{BB962C8B-B14F-4D97-AF65-F5344CB8AC3E}">
        <p14:creationId xmlns:p14="http://schemas.microsoft.com/office/powerpoint/2010/main" val="31994370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4.16667E-7 7.40741E-7 L -4.16667E-7 0.03542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9059E-11B1-B40F-C5CC-25885537A7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058CD1-C147-6073-F8C3-4A808C126E92}"/>
              </a:ext>
            </a:extLst>
          </p:cNvPr>
          <p:cNvSpPr>
            <a:spLocks noGrp="1"/>
          </p:cNvSpPr>
          <p:nvPr>
            <p:ph type="title"/>
          </p:nvPr>
        </p:nvSpPr>
        <p:spPr>
          <a:xfrm>
            <a:off x="555320" y="459612"/>
            <a:ext cx="10353312" cy="387798"/>
          </a:xfrm>
        </p:spPr>
        <p:txBody>
          <a:bodyPr/>
          <a:lstStyle/>
          <a:p>
            <a:pPr defTabSz="914400" fontAlgn="base">
              <a:lnSpc>
                <a:spcPct val="90000"/>
              </a:lnSpc>
              <a:spcAft>
                <a:spcPct val="0"/>
              </a:spcAft>
            </a:pPr>
            <a:r>
              <a:rPr lang="en-GB" b="1" dirty="0">
                <a:gradFill>
                  <a:gsLst>
                    <a:gs pos="971">
                      <a:srgbClr val="2897CE"/>
                    </a:gs>
                    <a:gs pos="100000">
                      <a:srgbClr val="8678D6"/>
                    </a:gs>
                  </a:gsLst>
                  <a:lin ang="2700000" scaled="0"/>
                </a:gradFill>
                <a:latin typeface="Segoe UI Semibold"/>
                <a:cs typeface="Segoe UI Semibold"/>
              </a:rPr>
              <a:t>Standardize format with Copilot in PowerPoint</a:t>
            </a:r>
          </a:p>
        </p:txBody>
      </p:sp>
      <p:sp>
        <p:nvSpPr>
          <p:cNvPr id="18" name="TextBox 17">
            <a:extLst>
              <a:ext uri="{FF2B5EF4-FFF2-40B4-BE49-F238E27FC236}">
                <a16:creationId xmlns:a16="http://schemas.microsoft.com/office/drawing/2014/main" id="{DE0E892F-45B0-AF17-1206-23745B4A1294}"/>
              </a:ext>
              <a:ext uri="{C183D7F6-B498-43B3-948B-1728B52AA6E4}">
                <adec:decorative xmlns:adec="http://schemas.microsoft.com/office/drawing/2017/decorative" val="1"/>
              </a:ext>
            </a:extLst>
          </p:cNvPr>
          <p:cNvSpPr txBox="1"/>
          <p:nvPr/>
        </p:nvSpPr>
        <p:spPr>
          <a:xfrm>
            <a:off x="4824663" y="1503564"/>
            <a:ext cx="7026442" cy="4599285"/>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E0E4F69B-41A3-C85A-DCAD-9E5171E00DE9}"/>
              </a:ext>
            </a:extLst>
          </p:cNvPr>
          <p:cNvSpPr txBox="1">
            <a:spLocks/>
          </p:cNvSpPr>
          <p:nvPr/>
        </p:nvSpPr>
        <p:spPr>
          <a:xfrm>
            <a:off x="478160" y="1056765"/>
            <a:ext cx="4176034"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US" sz="1800" b="1" dirty="0"/>
              <a:t>Copilot in PowerPoint can now automatically standardize slide formatting, helping users achieve a consistent, professional design with minimal effort.</a:t>
            </a:r>
          </a:p>
          <a:p>
            <a:pPr fontAlgn="t"/>
            <a:endParaRPr lang="en-US" sz="1800" dirty="0"/>
          </a:p>
          <a:p>
            <a:pPr fontAlgn="t"/>
            <a:r>
              <a:rPr lang="en-US" sz="1800" b="1" dirty="0"/>
              <a:t>One-Click</a:t>
            </a:r>
            <a:r>
              <a:rPr lang="en-US" sz="1600" b="1" dirty="0"/>
              <a:t> formatting:</a:t>
            </a:r>
            <a:r>
              <a:rPr lang="en-US" sz="1600" dirty="0"/>
              <a:t> Using </a:t>
            </a:r>
            <a:r>
              <a:rPr lang="en-US" sz="1600" i="1" dirty="0"/>
              <a:t>Edit with Copilot</a:t>
            </a:r>
            <a:r>
              <a:rPr lang="en-US" sz="1600" dirty="0"/>
              <a:t>, users can update fonts, font sizes, and bullet styles across all slides at once.</a:t>
            </a:r>
          </a:p>
          <a:p>
            <a:pPr fontAlgn="t"/>
            <a:endParaRPr lang="en-US" sz="1600" dirty="0"/>
          </a:p>
          <a:p>
            <a:pPr fontAlgn="t"/>
            <a:r>
              <a:rPr lang="en-US" sz="1600" b="1" dirty="0"/>
              <a:t>Consistent Design:</a:t>
            </a:r>
            <a:r>
              <a:rPr lang="en-US" sz="1600" dirty="0"/>
              <a:t> Automatic standardization ensures a polished, cohesive look throughout the entire presentation.</a:t>
            </a:r>
          </a:p>
          <a:p>
            <a:pPr fontAlgn="t"/>
            <a:endParaRPr lang="en-US" sz="1600" dirty="0"/>
          </a:p>
          <a:p>
            <a:pPr fontAlgn="t"/>
            <a:r>
              <a:rPr lang="en-US" sz="1600" b="1" dirty="0"/>
              <a:t>Reduced Manual Effort:</a:t>
            </a:r>
            <a:r>
              <a:rPr lang="en-US" sz="1600" dirty="0"/>
              <a:t> Eliminates time‑consuming, slide‑by‑slide formatting so users can focus on content and messaging.</a:t>
            </a:r>
          </a:p>
        </p:txBody>
      </p:sp>
      <p:sp>
        <p:nvSpPr>
          <p:cNvPr id="19" name="TextBox 18">
            <a:extLst>
              <a:ext uri="{FF2B5EF4-FFF2-40B4-BE49-F238E27FC236}">
                <a16:creationId xmlns:a16="http://schemas.microsoft.com/office/drawing/2014/main" id="{9E108088-4707-A98D-8EC8-5B6F6602CB95}"/>
              </a:ext>
            </a:extLst>
          </p:cNvPr>
          <p:cNvSpPr txBox="1"/>
          <p:nvPr/>
        </p:nvSpPr>
        <p:spPr>
          <a:xfrm>
            <a:off x="5995799" y="1309665"/>
            <a:ext cx="4684170"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Edit with Copilot</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5" name="Picture 4" descr="Copilot changing the font type across all the presentation">
            <a:extLst>
              <a:ext uri="{FF2B5EF4-FFF2-40B4-BE49-F238E27FC236}">
                <a16:creationId xmlns:a16="http://schemas.microsoft.com/office/drawing/2014/main" id="{71D99F42-A529-9B82-A657-5516D864169E}"/>
              </a:ext>
            </a:extLst>
          </p:cNvPr>
          <p:cNvPicPr>
            <a:picLocks noChangeAspect="1"/>
          </p:cNvPicPr>
          <p:nvPr/>
        </p:nvPicPr>
        <p:blipFill>
          <a:blip r:embed="rId3"/>
          <a:stretch>
            <a:fillRect/>
          </a:stretch>
        </p:blipFill>
        <p:spPr>
          <a:xfrm>
            <a:off x="5114230" y="2232811"/>
            <a:ext cx="6398082" cy="2805165"/>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A8D6123F-1BCD-616F-F7BD-C458C52A38F3}"/>
              </a:ext>
            </a:extLst>
          </p:cNvPr>
          <p:cNvSpPr txBox="1"/>
          <p:nvPr/>
        </p:nvSpPr>
        <p:spPr>
          <a:xfrm>
            <a:off x="5598509" y="5354436"/>
            <a:ext cx="5429524" cy="523220"/>
          </a:xfrm>
          <a:prstGeom prst="rect">
            <a:avLst/>
          </a:prstGeom>
          <a:noFill/>
        </p:spPr>
        <p:txBody>
          <a:bodyPr wrap="square">
            <a:spAutoFit/>
          </a:bodyPr>
          <a:lstStyle/>
          <a:p>
            <a:pPr algn="ctr"/>
            <a:r>
              <a:rPr lang="en-US" sz="1400" dirty="0"/>
              <a:t>This feature rolled out on Web in March, and is rolling out on Windows and Mac soon.</a:t>
            </a:r>
            <a:endParaRPr lang="en-US" sz="1000" dirty="0">
              <a:solidFill>
                <a:schemeClr val="accent1">
                  <a:lumMod val="75000"/>
                </a:schemeClr>
              </a:solidFill>
            </a:endParaRPr>
          </a:p>
        </p:txBody>
      </p:sp>
    </p:spTree>
    <p:extLst>
      <p:ext uri="{BB962C8B-B14F-4D97-AF65-F5344CB8AC3E}">
        <p14:creationId xmlns:p14="http://schemas.microsoft.com/office/powerpoint/2010/main" val="24288385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25E-6 4.81481E-6 L 1.2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F1E76-9D4C-088B-1EDF-F2E92E59C1D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3D27E90-21EC-5390-4FEE-B56C236AEF7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690" y="1495406"/>
            <a:ext cx="10887238" cy="4351372"/>
          </a:xfrm>
          <a:prstGeom prst="roundRect">
            <a:avLst>
              <a:gd name="adj" fmla="val 3266"/>
            </a:avLst>
          </a:prstGeom>
          <a:effectLst>
            <a:outerShdw blurRad="50800" dist="38100" dir="5400000" algn="t" rotWithShape="0">
              <a:prstClr val="black">
                <a:alpha val="40000"/>
              </a:prstClr>
            </a:outerShdw>
          </a:effectLst>
        </p:spPr>
      </p:pic>
      <p:sp>
        <p:nvSpPr>
          <p:cNvPr id="4" name="Title 3">
            <a:extLst>
              <a:ext uri="{FF2B5EF4-FFF2-40B4-BE49-F238E27FC236}">
                <a16:creationId xmlns:a16="http://schemas.microsoft.com/office/drawing/2014/main" id="{2F93C550-B488-39EA-F750-11CA658C668B}"/>
              </a:ext>
            </a:extLst>
          </p:cNvPr>
          <p:cNvSpPr>
            <a:spLocks noGrp="1"/>
          </p:cNvSpPr>
          <p:nvPr>
            <p:ph type="title"/>
          </p:nvPr>
        </p:nvSpPr>
        <p:spPr>
          <a:xfrm>
            <a:off x="1178983" y="3421793"/>
            <a:ext cx="9144000" cy="498598"/>
          </a:xfrm>
        </p:spPr>
        <p:txBody>
          <a:bodyPr/>
          <a:lstStyle/>
          <a:p>
            <a:r>
              <a:rPr lang="en-US" noProof="0" dirty="0"/>
              <a:t>Copilot agents and </a:t>
            </a:r>
            <a:r>
              <a:rPr lang="en-US" dirty="0"/>
              <a:t>e</a:t>
            </a:r>
            <a:r>
              <a:rPr lang="en-US" noProof="0" dirty="0" err="1"/>
              <a:t>xtensibility</a:t>
            </a:r>
            <a:endParaRPr lang="en-US" noProof="0" dirty="0"/>
          </a:p>
        </p:txBody>
      </p:sp>
    </p:spTree>
    <p:extLst>
      <p:ext uri="{BB962C8B-B14F-4D97-AF65-F5344CB8AC3E}">
        <p14:creationId xmlns:p14="http://schemas.microsoft.com/office/powerpoint/2010/main" val="1639244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C8B8C-5FE3-9A50-D2DA-EFFD679DCE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02A965-444E-0990-BC16-C06A63D7AB78}"/>
              </a:ext>
            </a:extLst>
          </p:cNvPr>
          <p:cNvSpPr>
            <a:spLocks noGrp="1"/>
          </p:cNvSpPr>
          <p:nvPr>
            <p:ph type="title"/>
          </p:nvPr>
        </p:nvSpPr>
        <p:spPr>
          <a:xfrm>
            <a:off x="555320" y="459612"/>
            <a:ext cx="10353312" cy="387798"/>
          </a:xfrm>
        </p:spPr>
        <p:txBody>
          <a:bodyPr/>
          <a:lstStyle/>
          <a:p>
            <a:pPr defTabSz="914400" fontAlgn="base">
              <a:lnSpc>
                <a:spcPct val="90000"/>
              </a:lnSpc>
              <a:spcAft>
                <a:spcPct val="0"/>
              </a:spcAft>
            </a:pPr>
            <a:r>
              <a:rPr lang="en-GB" b="1" dirty="0">
                <a:gradFill>
                  <a:gsLst>
                    <a:gs pos="971">
                      <a:srgbClr val="2897CE"/>
                    </a:gs>
                    <a:gs pos="100000">
                      <a:srgbClr val="8678D6"/>
                    </a:gs>
                  </a:gsLst>
                  <a:lin ang="2700000" scaled="0"/>
                </a:gradFill>
                <a:latin typeface="Segoe UI Semibold"/>
                <a:cs typeface="Segoe UI Semibold"/>
              </a:rPr>
              <a:t>Copilot Tuning templates in Agent Builder</a:t>
            </a:r>
          </a:p>
        </p:txBody>
      </p:sp>
      <p:sp>
        <p:nvSpPr>
          <p:cNvPr id="18" name="TextBox 17">
            <a:extLst>
              <a:ext uri="{FF2B5EF4-FFF2-40B4-BE49-F238E27FC236}">
                <a16:creationId xmlns:a16="http://schemas.microsoft.com/office/drawing/2014/main" id="{4E582C80-AD15-5790-4DCC-FEAED5B902DE}"/>
              </a:ext>
              <a:ext uri="{C183D7F6-B498-43B3-948B-1728B52AA6E4}">
                <adec:decorative xmlns:adec="http://schemas.microsoft.com/office/drawing/2017/decorative" val="1"/>
              </a:ext>
            </a:extLst>
          </p:cNvPr>
          <p:cNvSpPr txBox="1"/>
          <p:nvPr/>
        </p:nvSpPr>
        <p:spPr>
          <a:xfrm>
            <a:off x="5546558" y="1418471"/>
            <a:ext cx="6428629" cy="4794698"/>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C1A0B3C4-180C-AD31-493E-50A150888DF4}"/>
              </a:ext>
            </a:extLst>
          </p:cNvPr>
          <p:cNvSpPr txBox="1">
            <a:spLocks/>
          </p:cNvSpPr>
          <p:nvPr/>
        </p:nvSpPr>
        <p:spPr>
          <a:xfrm>
            <a:off x="555320" y="1055909"/>
            <a:ext cx="4320722"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US" sz="1800" b="1" dirty="0"/>
              <a:t>Copilot Tuning introduces new Agent Builder templates that enable teams to create customized agents aligned to organizational writing styles, guidelines, and business processes.</a:t>
            </a:r>
          </a:p>
          <a:p>
            <a:pPr marL="0" indent="0" fontAlgn="t">
              <a:buNone/>
            </a:pPr>
            <a:endParaRPr lang="en-US" sz="1600" dirty="0"/>
          </a:p>
          <a:p>
            <a:pPr fontAlgn="t"/>
            <a:r>
              <a:rPr lang="en-US" sz="1600" b="1" dirty="0"/>
              <a:t>Agent Templates:</a:t>
            </a:r>
            <a:r>
              <a:rPr lang="en-US" sz="1600" dirty="0"/>
              <a:t> New templates support tasks such as drafting complex documents, validating content, and editing for specific writing styles.</a:t>
            </a:r>
          </a:p>
          <a:p>
            <a:pPr fontAlgn="t"/>
            <a:endParaRPr lang="en-US" sz="1600" dirty="0"/>
          </a:p>
          <a:p>
            <a:pPr fontAlgn="t"/>
            <a:r>
              <a:rPr lang="en-US" sz="1600" b="1" dirty="0"/>
              <a:t>Organizational Customization:</a:t>
            </a:r>
            <a:r>
              <a:rPr lang="en-US" sz="1600" dirty="0"/>
              <a:t> Agents can be tuned using proprietary data, processes, and standards.</a:t>
            </a:r>
          </a:p>
          <a:p>
            <a:pPr fontAlgn="t"/>
            <a:endParaRPr lang="en-US" sz="1600" dirty="0"/>
          </a:p>
          <a:p>
            <a:pPr fontAlgn="t"/>
            <a:r>
              <a:rPr lang="en-US" sz="1600" b="1" dirty="0"/>
              <a:t>Model and Tool Control:</a:t>
            </a:r>
            <a:r>
              <a:rPr lang="en-US" sz="1600" dirty="0"/>
              <a:t> Users can customize agent context, tools, and underlying models.</a:t>
            </a:r>
          </a:p>
        </p:txBody>
      </p:sp>
      <p:sp>
        <p:nvSpPr>
          <p:cNvPr id="19" name="TextBox 18">
            <a:extLst>
              <a:ext uri="{FF2B5EF4-FFF2-40B4-BE49-F238E27FC236}">
                <a16:creationId xmlns:a16="http://schemas.microsoft.com/office/drawing/2014/main" id="{9C13A216-2927-758F-2772-5A7493BA8C85}"/>
              </a:ext>
            </a:extLst>
          </p:cNvPr>
          <p:cNvSpPr txBox="1"/>
          <p:nvPr/>
        </p:nvSpPr>
        <p:spPr>
          <a:xfrm>
            <a:off x="6140116" y="1241399"/>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400" dirty="0">
                <a:solidFill>
                  <a:srgbClr val="FFFFFF"/>
                </a:solidFill>
                <a:latin typeface="Segoe UI Semibold" panose="020B0502040204020203" pitchFamily="34" charset="0"/>
                <a:cs typeface="Segoe UI Semibold" panose="020B0502040204020203" pitchFamily="34" charset="0"/>
              </a:rPr>
              <a:t>Copilot Tuning introduces new templates in Agent Builder</a:t>
            </a:r>
            <a:endParaRPr kumimoji="0" lang="en-US" sz="14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descr="Microsoft 365 Copilot Tuning helps simplify complex tasks with customized agents that understand your business.">
            <a:extLst>
              <a:ext uri="{FF2B5EF4-FFF2-40B4-BE49-F238E27FC236}">
                <a16:creationId xmlns:a16="http://schemas.microsoft.com/office/drawing/2014/main" id="{9B492251-4015-6740-D667-9A0E3A5F9C93}"/>
              </a:ext>
            </a:extLst>
          </p:cNvPr>
          <p:cNvPicPr>
            <a:picLocks noChangeAspect="1"/>
          </p:cNvPicPr>
          <p:nvPr/>
        </p:nvPicPr>
        <p:blipFill>
          <a:blip r:embed="rId3"/>
          <a:stretch>
            <a:fillRect/>
          </a:stretch>
        </p:blipFill>
        <p:spPr>
          <a:xfrm>
            <a:off x="5769181" y="2023186"/>
            <a:ext cx="5983382" cy="3366026"/>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80BF32E5-7F4B-7EEB-D468-CEE227AFBB38}"/>
              </a:ext>
            </a:extLst>
          </p:cNvPr>
          <p:cNvSpPr txBox="1"/>
          <p:nvPr/>
        </p:nvSpPr>
        <p:spPr>
          <a:xfrm>
            <a:off x="5731976" y="5616601"/>
            <a:ext cx="5977696" cy="461665"/>
          </a:xfrm>
          <a:prstGeom prst="rect">
            <a:avLst/>
          </a:prstGeom>
          <a:noFill/>
        </p:spPr>
        <p:txBody>
          <a:bodyPr wrap="square">
            <a:spAutoFit/>
          </a:bodyPr>
          <a:lstStyle/>
          <a:p>
            <a:pPr algn="ctr"/>
            <a:r>
              <a:rPr lang="en-US" sz="1200" dirty="0"/>
              <a:t>This feature will be available to enterprises with at least 5,000 Microsoft 365 Copilot licenses, will </a:t>
            </a:r>
            <a:r>
              <a:rPr lang="en-US" sz="1200" dirty="0">
                <a:solidFill>
                  <a:schemeClr val="accent1">
                    <a:lumMod val="75000"/>
                  </a:schemeClr>
                </a:solidFill>
                <a:hlinkClick r:id="rId4">
                  <a:extLst>
                    <a:ext uri="{A12FA001-AC4F-418D-AE19-62706E023703}">
                      <ahyp:hlinkClr xmlns:ahyp="http://schemas.microsoft.com/office/drawing/2018/hyperlinkcolor" val="tx"/>
                    </a:ext>
                  </a:extLst>
                </a:hlinkClick>
              </a:rPr>
              <a:t>roll out to Frontier in April, and will roll out worldwide in June</a:t>
            </a:r>
            <a:r>
              <a:rPr lang="en-US" sz="1200" dirty="0">
                <a:solidFill>
                  <a:schemeClr val="accent1">
                    <a:lumMod val="75000"/>
                  </a:schemeClr>
                </a:solidFill>
              </a:rPr>
              <a:t>.</a:t>
            </a:r>
            <a:endParaRPr lang="en-GB" sz="1050" dirty="0">
              <a:solidFill>
                <a:schemeClr val="accent1">
                  <a:lumMod val="75000"/>
                </a:schemeClr>
              </a:solidFill>
            </a:endParaRPr>
          </a:p>
        </p:txBody>
      </p:sp>
      <p:sp>
        <p:nvSpPr>
          <p:cNvPr id="7" name="TextBox 6">
            <a:extLst>
              <a:ext uri="{FF2B5EF4-FFF2-40B4-BE49-F238E27FC236}">
                <a16:creationId xmlns:a16="http://schemas.microsoft.com/office/drawing/2014/main" id="{57DEA03F-06D1-74AF-16E9-F677D5943D14}"/>
              </a:ext>
            </a:extLst>
          </p:cNvPr>
          <p:cNvSpPr txBox="1"/>
          <p:nvPr/>
        </p:nvSpPr>
        <p:spPr>
          <a:xfrm>
            <a:off x="11331017" y="6276027"/>
            <a:ext cx="972879" cy="415498"/>
          </a:xfrm>
          <a:prstGeom prst="rect">
            <a:avLst/>
          </a:prstGeom>
          <a:noFill/>
        </p:spPr>
        <p:txBody>
          <a:bodyPr wrap="square">
            <a:spAutoFit/>
          </a:bodyPr>
          <a:lstStyle/>
          <a:p>
            <a:pPr algn="l">
              <a:buNone/>
            </a:pPr>
            <a:r>
              <a:rPr lang="en-US" sz="1050" b="0" i="0" dirty="0">
                <a:solidFill>
                  <a:schemeClr val="bg2">
                    <a:lumMod val="25000"/>
                  </a:schemeClr>
                </a:solidFill>
                <a:effectLst/>
                <a:latin typeface="Segoe UI" panose="020B0502040204020203" pitchFamily="34" charset="0"/>
              </a:rPr>
              <a:t>Roadmap ID</a:t>
            </a:r>
          </a:p>
          <a:p>
            <a:pPr algn="l">
              <a:spcAft>
                <a:spcPts val="1800"/>
              </a:spcAft>
              <a:buNone/>
            </a:pPr>
            <a:r>
              <a:rPr lang="en-US" sz="1050" b="0" i="0" u="none" strike="noStrike" dirty="0">
                <a:effectLst/>
                <a:latin typeface="Segoe UI" panose="020B0502040204020203" pitchFamily="34" charset="0"/>
              </a:rPr>
              <a:t>552589</a:t>
            </a:r>
            <a:endParaRPr lang="en-US" sz="1050" b="0" i="0" dirty="0">
              <a:effectLst/>
              <a:latin typeface="Segoe UI" panose="020B0502040204020203" pitchFamily="34" charset="0"/>
            </a:endParaRPr>
          </a:p>
        </p:txBody>
      </p:sp>
    </p:spTree>
    <p:extLst>
      <p:ext uri="{BB962C8B-B14F-4D97-AF65-F5344CB8AC3E}">
        <p14:creationId xmlns:p14="http://schemas.microsoft.com/office/powerpoint/2010/main" val="314844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25E-6 4.81481E-6 L 1.2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29BF8-49BD-9C4B-5713-0008147A45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461ACA-BD8C-CD62-EFE1-61AB581D5C60}"/>
              </a:ext>
            </a:extLst>
          </p:cNvPr>
          <p:cNvSpPr>
            <a:spLocks noGrp="1"/>
          </p:cNvSpPr>
          <p:nvPr>
            <p:ph type="title"/>
          </p:nvPr>
        </p:nvSpPr>
        <p:spPr>
          <a:xfrm>
            <a:off x="555320" y="459612"/>
            <a:ext cx="10353312" cy="332399"/>
          </a:xfrm>
        </p:spPr>
        <p:txBody>
          <a:bodyPr/>
          <a:lstStyle/>
          <a:p>
            <a:pPr defTabSz="914400" fontAlgn="base">
              <a:lnSpc>
                <a:spcPct val="90000"/>
              </a:lnSpc>
              <a:spcAft>
                <a:spcPct val="0"/>
              </a:spcAft>
            </a:pPr>
            <a:r>
              <a:rPr lang="en-GB" sz="2400" b="1" dirty="0">
                <a:gradFill>
                  <a:gsLst>
                    <a:gs pos="971">
                      <a:srgbClr val="2897CE"/>
                    </a:gs>
                    <a:gs pos="100000">
                      <a:srgbClr val="8678D6"/>
                    </a:gs>
                  </a:gsLst>
                  <a:lin ang="2700000" scaled="0"/>
                </a:gradFill>
                <a:latin typeface="Segoe UI Semibold"/>
                <a:cs typeface="Segoe UI Semibold"/>
              </a:rPr>
              <a:t>Microsoft 365 Copilot Declarative Agents Are Getting Smarter with GPT‑5.2</a:t>
            </a:r>
          </a:p>
        </p:txBody>
      </p:sp>
      <p:sp>
        <p:nvSpPr>
          <p:cNvPr id="18" name="TextBox 17">
            <a:extLst>
              <a:ext uri="{FF2B5EF4-FFF2-40B4-BE49-F238E27FC236}">
                <a16:creationId xmlns:a16="http://schemas.microsoft.com/office/drawing/2014/main" id="{8B5C946B-977C-A2F3-B7C7-D3D78089D95E}"/>
              </a:ext>
              <a:ext uri="{C183D7F6-B498-43B3-948B-1728B52AA6E4}">
                <adec:decorative xmlns:adec="http://schemas.microsoft.com/office/drawing/2017/decorative" val="1"/>
              </a:ext>
            </a:extLst>
          </p:cNvPr>
          <p:cNvSpPr txBox="1"/>
          <p:nvPr/>
        </p:nvSpPr>
        <p:spPr>
          <a:xfrm>
            <a:off x="5293894" y="1418470"/>
            <a:ext cx="6681293" cy="4452068"/>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C71527B8-19B6-7FFE-AA99-3823B82824A9}"/>
              </a:ext>
            </a:extLst>
          </p:cNvPr>
          <p:cNvSpPr txBox="1">
            <a:spLocks/>
          </p:cNvSpPr>
          <p:nvPr/>
        </p:nvSpPr>
        <p:spPr>
          <a:xfrm>
            <a:off x="497859" y="949739"/>
            <a:ext cx="4330996"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US" sz="1800" b="1" dirty="0"/>
              <a:t>Microsoft 365 Copilot Declarative Agents are being upgraded to GPT‑5.2 to improve reasoning, planning, and response quality across complex agent scenarios.</a:t>
            </a:r>
          </a:p>
          <a:p>
            <a:pPr fontAlgn="t"/>
            <a:r>
              <a:rPr lang="en-US" sz="1600" b="1" dirty="0"/>
              <a:t>Enhanced Reasoning:</a:t>
            </a:r>
            <a:r>
              <a:rPr lang="en-US" sz="1600" dirty="0"/>
              <a:t> Improves agent performance on multi‑step tasks that require planning, iteration, and decision‑making.</a:t>
            </a:r>
          </a:p>
          <a:p>
            <a:pPr fontAlgn="t"/>
            <a:endParaRPr lang="en-US" sz="1600" dirty="0"/>
          </a:p>
          <a:p>
            <a:pPr fontAlgn="t"/>
            <a:r>
              <a:rPr lang="en-US" sz="1600" b="1" dirty="0"/>
              <a:t>Tool Orchestration:</a:t>
            </a:r>
            <a:r>
              <a:rPr lang="en-US" sz="1600" dirty="0"/>
              <a:t> Provides more reliable coordination between agents, enterprise data sources, and APIs.</a:t>
            </a:r>
          </a:p>
          <a:p>
            <a:pPr fontAlgn="t"/>
            <a:endParaRPr lang="en-US" sz="1600" dirty="0"/>
          </a:p>
          <a:p>
            <a:pPr fontAlgn="t"/>
            <a:r>
              <a:rPr lang="en-US" sz="1600" b="1" dirty="0"/>
              <a:t>Document Analysis:</a:t>
            </a:r>
            <a:r>
              <a:rPr lang="en-US" sz="1600" dirty="0"/>
              <a:t> Enhances comprehension and synthesis of longer or more complex documents.</a:t>
            </a:r>
          </a:p>
          <a:p>
            <a:pPr fontAlgn="t"/>
            <a:endParaRPr lang="en-US" sz="1600" dirty="0"/>
          </a:p>
          <a:p>
            <a:pPr marL="0" indent="0" fontAlgn="t">
              <a:buNone/>
            </a:pPr>
            <a:r>
              <a:rPr lang="en-US" sz="1600" dirty="0">
                <a:solidFill>
                  <a:schemeClr val="accent1">
                    <a:lumMod val="75000"/>
                  </a:schemeClr>
                </a:solidFill>
                <a:hlinkClick r:id="rId3">
                  <a:extLst>
                    <a:ext uri="{A12FA001-AC4F-418D-AE19-62706E023703}">
                      <ahyp:hlinkClr xmlns:ahyp="http://schemas.microsoft.com/office/drawing/2018/hyperlinkcolor" val="tx"/>
                    </a:ext>
                  </a:extLst>
                </a:hlinkClick>
              </a:rPr>
              <a:t>Learn more</a:t>
            </a:r>
            <a:endParaRPr lang="en-US" sz="1600" dirty="0">
              <a:solidFill>
                <a:schemeClr val="accent1">
                  <a:lumMod val="75000"/>
                </a:schemeClr>
              </a:solidFill>
            </a:endParaRPr>
          </a:p>
        </p:txBody>
      </p:sp>
      <p:sp>
        <p:nvSpPr>
          <p:cNvPr id="19" name="TextBox 18">
            <a:extLst>
              <a:ext uri="{FF2B5EF4-FFF2-40B4-BE49-F238E27FC236}">
                <a16:creationId xmlns:a16="http://schemas.microsoft.com/office/drawing/2014/main" id="{D8992A11-B745-C85F-C00B-5408038F618C}"/>
              </a:ext>
            </a:extLst>
          </p:cNvPr>
          <p:cNvSpPr txBox="1"/>
          <p:nvPr/>
        </p:nvSpPr>
        <p:spPr>
          <a:xfrm>
            <a:off x="5977241" y="1241399"/>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Microsoft 365 Copilot Declarative Agents </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5" name="Picture 4">
            <a:extLst>
              <a:ext uri="{FF2B5EF4-FFF2-40B4-BE49-F238E27FC236}">
                <a16:creationId xmlns:a16="http://schemas.microsoft.com/office/drawing/2014/main" id="{A687E7B4-C94D-7D79-245C-019564CCABA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270836" y="2078585"/>
            <a:ext cx="4637796" cy="3091864"/>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E7510342-AF41-3D0D-E9CD-CE10224E224E}"/>
              </a:ext>
            </a:extLst>
          </p:cNvPr>
          <p:cNvSpPr txBox="1"/>
          <p:nvPr/>
        </p:nvSpPr>
        <p:spPr>
          <a:xfrm>
            <a:off x="5621827" y="5391936"/>
            <a:ext cx="6244823" cy="307777"/>
          </a:xfrm>
          <a:prstGeom prst="rect">
            <a:avLst/>
          </a:prstGeom>
          <a:noFill/>
        </p:spPr>
        <p:txBody>
          <a:bodyPr wrap="square">
            <a:spAutoFit/>
          </a:bodyPr>
          <a:lstStyle/>
          <a:p>
            <a:pPr algn="ctr"/>
            <a:r>
              <a:rPr lang="en-US" sz="1400" dirty="0"/>
              <a:t>Rolling out globally with completion expected by the end of March 2026.</a:t>
            </a:r>
            <a:endParaRPr lang="en-US" sz="1100" dirty="0"/>
          </a:p>
        </p:txBody>
      </p:sp>
    </p:spTree>
    <p:extLst>
      <p:ext uri="{BB962C8B-B14F-4D97-AF65-F5344CB8AC3E}">
        <p14:creationId xmlns:p14="http://schemas.microsoft.com/office/powerpoint/2010/main" val="641405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25E-6 4.81481E-6 L 1.2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CB66D-8B75-D780-FEDB-B48BF653A0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EB6ABC-86A5-74DA-B92D-3121C694C042}"/>
              </a:ext>
            </a:extLst>
          </p:cNvPr>
          <p:cNvSpPr>
            <a:spLocks noGrp="1"/>
          </p:cNvSpPr>
          <p:nvPr>
            <p:ph type="title"/>
          </p:nvPr>
        </p:nvSpPr>
        <p:spPr>
          <a:xfrm>
            <a:off x="555320" y="459612"/>
            <a:ext cx="9831853" cy="664797"/>
          </a:xfrm>
        </p:spPr>
        <p:txBody>
          <a:bodyPr/>
          <a:lstStyle/>
          <a:p>
            <a:pPr defTabSz="914400" fontAlgn="base">
              <a:lnSpc>
                <a:spcPct val="90000"/>
              </a:lnSpc>
              <a:spcAft>
                <a:spcPct val="0"/>
              </a:spcAft>
            </a:pPr>
            <a:r>
              <a:rPr lang="en-GB" sz="2400" b="1" dirty="0">
                <a:gradFill>
                  <a:gsLst>
                    <a:gs pos="971">
                      <a:srgbClr val="2897CE"/>
                    </a:gs>
                    <a:gs pos="100000">
                      <a:srgbClr val="8678D6"/>
                    </a:gs>
                  </a:gsLst>
                  <a:lin ang="2700000" scaled="0"/>
                </a:gradFill>
                <a:latin typeface="Segoe UI Semibold"/>
                <a:cs typeface="Segoe UI Semibold"/>
              </a:rPr>
              <a:t>Researcher in Microsoft 365 Copilot introduces new multi‑model intelligence capabilities </a:t>
            </a:r>
          </a:p>
        </p:txBody>
      </p:sp>
      <p:sp>
        <p:nvSpPr>
          <p:cNvPr id="18" name="TextBox 17">
            <a:extLst>
              <a:ext uri="{FF2B5EF4-FFF2-40B4-BE49-F238E27FC236}">
                <a16:creationId xmlns:a16="http://schemas.microsoft.com/office/drawing/2014/main" id="{BEDE44D2-B497-029B-47C0-419975EB9B08}"/>
              </a:ext>
              <a:ext uri="{C183D7F6-B498-43B3-948B-1728B52AA6E4}">
                <adec:decorative xmlns:adec="http://schemas.microsoft.com/office/drawing/2017/decorative" val="1"/>
              </a:ext>
            </a:extLst>
          </p:cNvPr>
          <p:cNvSpPr txBox="1"/>
          <p:nvPr/>
        </p:nvSpPr>
        <p:spPr>
          <a:xfrm>
            <a:off x="5293894" y="1418469"/>
            <a:ext cx="6681293" cy="4807669"/>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16D4F900-8649-F11B-5149-35C276E58E43}"/>
              </a:ext>
            </a:extLst>
          </p:cNvPr>
          <p:cNvSpPr txBox="1">
            <a:spLocks/>
          </p:cNvSpPr>
          <p:nvPr/>
        </p:nvSpPr>
        <p:spPr>
          <a:xfrm>
            <a:off x="460100" y="1241129"/>
            <a:ext cx="4745074"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US" sz="1800" b="1" dirty="0"/>
              <a:t>Researcher in Microsoft 365 Copilot introduces new multi‑model intelligence capabilities </a:t>
            </a:r>
            <a:r>
              <a:rPr lang="en-US" sz="1800" b="1" i="1" dirty="0"/>
              <a:t>(Critique and Council)</a:t>
            </a:r>
            <a:r>
              <a:rPr lang="en-US" sz="1800" b="1" dirty="0"/>
              <a:t> to improve the accuracy, depth, and reliability of complex research tasks</a:t>
            </a:r>
            <a:r>
              <a:rPr lang="en-US" sz="1800" dirty="0"/>
              <a:t>. </a:t>
            </a:r>
          </a:p>
          <a:p>
            <a:pPr marL="0" indent="0" fontAlgn="t">
              <a:buNone/>
            </a:pPr>
            <a:endParaRPr lang="en-US" sz="1800" dirty="0"/>
          </a:p>
          <a:p>
            <a:pPr fontAlgn="t"/>
            <a:r>
              <a:rPr lang="en-US" sz="1600" b="1" i="1" dirty="0"/>
              <a:t>Critique Capability</a:t>
            </a:r>
            <a:r>
              <a:rPr lang="en-US" sz="1600" b="1" dirty="0"/>
              <a:t>:</a:t>
            </a:r>
            <a:r>
              <a:rPr lang="en-US" sz="1600" dirty="0"/>
              <a:t> Uses multiple models to separate content generation from evaluation to improve research quality.</a:t>
            </a:r>
          </a:p>
          <a:p>
            <a:pPr fontAlgn="t"/>
            <a:endParaRPr lang="en-US" sz="1600" dirty="0"/>
          </a:p>
          <a:p>
            <a:pPr fontAlgn="t"/>
            <a:r>
              <a:rPr lang="en-US" sz="1600" b="1" i="1" dirty="0"/>
              <a:t>Council Capability</a:t>
            </a:r>
            <a:r>
              <a:rPr lang="en-US" sz="1600" b="1" dirty="0"/>
              <a:t>:</a:t>
            </a:r>
            <a:r>
              <a:rPr lang="en-US" sz="1600" dirty="0"/>
              <a:t> Enables side‑by‑side comparison of outputs from different models within the Researcher experience.</a:t>
            </a:r>
          </a:p>
          <a:p>
            <a:pPr fontAlgn="t"/>
            <a:endParaRPr lang="en-US" sz="1600" dirty="0"/>
          </a:p>
          <a:p>
            <a:pPr fontAlgn="t"/>
            <a:r>
              <a:rPr lang="en-US" sz="1600" b="1" dirty="0"/>
              <a:t>Improved Accuracy: </a:t>
            </a:r>
            <a:r>
              <a:rPr lang="en-US" sz="1600" dirty="0"/>
              <a:t>Enhances factual grounding, analytical depth, and presentation of research outputs.</a:t>
            </a:r>
          </a:p>
          <a:p>
            <a:pPr fontAlgn="t"/>
            <a:endParaRPr lang="en-US" sz="1600" dirty="0"/>
          </a:p>
          <a:p>
            <a:pPr marL="0" indent="0" fontAlgn="t">
              <a:buNone/>
            </a:pPr>
            <a:r>
              <a:rPr lang="en-US" sz="1600" dirty="0">
                <a:solidFill>
                  <a:schemeClr val="accent1">
                    <a:lumMod val="75000"/>
                  </a:schemeClr>
                </a:solidFill>
                <a:hlinkClick r:id="rId3">
                  <a:extLst>
                    <a:ext uri="{A12FA001-AC4F-418D-AE19-62706E023703}">
                      <ahyp:hlinkClr xmlns:ahyp="http://schemas.microsoft.com/office/drawing/2018/hyperlinkcolor" val="tx"/>
                    </a:ext>
                  </a:extLst>
                </a:hlinkClick>
              </a:rPr>
              <a:t>Learn more</a:t>
            </a:r>
            <a:endParaRPr lang="en-US" sz="1600" dirty="0">
              <a:solidFill>
                <a:schemeClr val="accent1">
                  <a:lumMod val="75000"/>
                </a:schemeClr>
              </a:solidFill>
            </a:endParaRPr>
          </a:p>
        </p:txBody>
      </p:sp>
      <p:sp>
        <p:nvSpPr>
          <p:cNvPr id="19" name="TextBox 18">
            <a:extLst>
              <a:ext uri="{FF2B5EF4-FFF2-40B4-BE49-F238E27FC236}">
                <a16:creationId xmlns:a16="http://schemas.microsoft.com/office/drawing/2014/main" id="{D7090E65-5736-4EF6-49CB-821B46C7FD56}"/>
              </a:ext>
            </a:extLst>
          </p:cNvPr>
          <p:cNvSpPr txBox="1"/>
          <p:nvPr/>
        </p:nvSpPr>
        <p:spPr>
          <a:xfrm>
            <a:off x="5977238" y="1260226"/>
            <a:ext cx="5314599" cy="396175"/>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Researcher introduces new multi-model capabilities</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9" name="Picture 8">
            <a:extLst>
              <a:ext uri="{FF2B5EF4-FFF2-40B4-BE49-F238E27FC236}">
                <a16:creationId xmlns:a16="http://schemas.microsoft.com/office/drawing/2014/main" id="{E70DB96A-FDDD-E12C-F74A-A00D5452289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536559" y="1814644"/>
            <a:ext cx="6249109" cy="3746963"/>
          </a:xfrm>
          <a:prstGeom prst="rect">
            <a:avLst/>
          </a:prstGeom>
        </p:spPr>
      </p:pic>
      <p:sp>
        <p:nvSpPr>
          <p:cNvPr id="8" name="TextBox 7">
            <a:extLst>
              <a:ext uri="{FF2B5EF4-FFF2-40B4-BE49-F238E27FC236}">
                <a16:creationId xmlns:a16="http://schemas.microsoft.com/office/drawing/2014/main" id="{6231F36C-AE47-17F9-E6DE-022D4645629B}"/>
              </a:ext>
            </a:extLst>
          </p:cNvPr>
          <p:cNvSpPr txBox="1"/>
          <p:nvPr/>
        </p:nvSpPr>
        <p:spPr>
          <a:xfrm>
            <a:off x="5424753" y="5405969"/>
            <a:ext cx="6472719" cy="276999"/>
          </a:xfrm>
          <a:prstGeom prst="rect">
            <a:avLst/>
          </a:prstGeom>
          <a:noFill/>
        </p:spPr>
        <p:txBody>
          <a:bodyPr wrap="square">
            <a:spAutoFit/>
          </a:bodyPr>
          <a:lstStyle/>
          <a:p>
            <a:pPr algn="ctr"/>
            <a:r>
              <a:rPr lang="en-GB" sz="1200" i="1" dirty="0"/>
              <a:t>Critique and Council are currently available through the Frontier program.</a:t>
            </a:r>
            <a:endParaRPr lang="en-US" sz="1200" i="1" dirty="0"/>
          </a:p>
        </p:txBody>
      </p:sp>
      <p:sp>
        <p:nvSpPr>
          <p:cNvPr id="11" name="TextBox 10">
            <a:extLst>
              <a:ext uri="{FF2B5EF4-FFF2-40B4-BE49-F238E27FC236}">
                <a16:creationId xmlns:a16="http://schemas.microsoft.com/office/drawing/2014/main" id="{B5AECE4B-38E4-759B-6CAB-C01CB3DCF0DB}"/>
              </a:ext>
            </a:extLst>
          </p:cNvPr>
          <p:cNvSpPr txBox="1"/>
          <p:nvPr/>
        </p:nvSpPr>
        <p:spPr>
          <a:xfrm>
            <a:off x="5888524" y="5816053"/>
            <a:ext cx="5536339" cy="276999"/>
          </a:xfrm>
          <a:prstGeom prst="rect">
            <a:avLst/>
          </a:prstGeom>
          <a:noFill/>
        </p:spPr>
        <p:txBody>
          <a:bodyPr wrap="square">
            <a:spAutoFit/>
          </a:bodyPr>
          <a:lstStyle/>
          <a:p>
            <a:r>
              <a:rPr lang="en-US" sz="1200" dirty="0">
                <a:solidFill>
                  <a:schemeClr val="accent1">
                    <a:lumMod val="75000"/>
                  </a:schemeClr>
                </a:solidFill>
                <a:hlinkClick r:id="rId3">
                  <a:extLst>
                    <a:ext uri="{A12FA001-AC4F-418D-AE19-62706E023703}">
                      <ahyp:hlinkClr xmlns:ahyp="http://schemas.microsoft.com/office/drawing/2018/hyperlinkcolor" val="tx"/>
                    </a:ext>
                  </a:extLst>
                </a:hlinkClick>
              </a:rPr>
              <a:t>Introducing multi-model intelligence in Researcher | Microsoft Community Hub</a:t>
            </a:r>
            <a:endParaRPr lang="en-US" sz="1200" dirty="0">
              <a:solidFill>
                <a:schemeClr val="accent1">
                  <a:lumMod val="75000"/>
                </a:schemeClr>
              </a:solidFill>
            </a:endParaRPr>
          </a:p>
        </p:txBody>
      </p:sp>
    </p:spTree>
    <p:extLst>
      <p:ext uri="{BB962C8B-B14F-4D97-AF65-F5344CB8AC3E}">
        <p14:creationId xmlns:p14="http://schemas.microsoft.com/office/powerpoint/2010/main" val="21418544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25E-6 4.81481E-6 L 1.2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984BA-7B49-C9EF-DF95-D7C9B9A645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9E656F-0EA8-F738-7FDE-678A376F2994}"/>
              </a:ext>
            </a:extLst>
          </p:cNvPr>
          <p:cNvSpPr>
            <a:spLocks noGrp="1"/>
          </p:cNvSpPr>
          <p:nvPr>
            <p:ph type="title"/>
          </p:nvPr>
        </p:nvSpPr>
        <p:spPr>
          <a:xfrm>
            <a:off x="555320" y="459612"/>
            <a:ext cx="10353312" cy="387798"/>
          </a:xfrm>
        </p:spPr>
        <p:txBody>
          <a:bodyPr/>
          <a:lstStyle/>
          <a:p>
            <a:pPr defTabSz="914400" fontAlgn="base">
              <a:lnSpc>
                <a:spcPct val="90000"/>
              </a:lnSpc>
              <a:spcAft>
                <a:spcPct val="0"/>
              </a:spcAft>
            </a:pPr>
            <a:r>
              <a:rPr lang="en-GB" b="1" dirty="0">
                <a:gradFill>
                  <a:gsLst>
                    <a:gs pos="971">
                      <a:srgbClr val="2897CE"/>
                    </a:gs>
                    <a:gs pos="100000">
                      <a:srgbClr val="8678D6"/>
                    </a:gs>
                  </a:gsLst>
                  <a:lin ang="2700000" scaled="0"/>
                </a:gradFill>
                <a:latin typeface="Segoe UI Semibold"/>
                <a:cs typeface="Segoe UI Semibold"/>
              </a:rPr>
              <a:t>Critique in Researcher</a:t>
            </a:r>
          </a:p>
        </p:txBody>
      </p:sp>
      <p:sp>
        <p:nvSpPr>
          <p:cNvPr id="18" name="TextBox 17">
            <a:extLst>
              <a:ext uri="{FF2B5EF4-FFF2-40B4-BE49-F238E27FC236}">
                <a16:creationId xmlns:a16="http://schemas.microsoft.com/office/drawing/2014/main" id="{509921A7-537C-2D55-AE2F-3426ED90EDF2}"/>
              </a:ext>
              <a:ext uri="{C183D7F6-B498-43B3-948B-1728B52AA6E4}">
                <adec:decorative xmlns:adec="http://schemas.microsoft.com/office/drawing/2017/decorative" val="1"/>
              </a:ext>
            </a:extLst>
          </p:cNvPr>
          <p:cNvSpPr txBox="1"/>
          <p:nvPr/>
        </p:nvSpPr>
        <p:spPr>
          <a:xfrm>
            <a:off x="5293894" y="1418470"/>
            <a:ext cx="6681293" cy="4697874"/>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AEEAD4E9-F66A-A565-4FA4-7D92F06B936C}"/>
              </a:ext>
            </a:extLst>
          </p:cNvPr>
          <p:cNvSpPr txBox="1">
            <a:spLocks/>
          </p:cNvSpPr>
          <p:nvPr/>
        </p:nvSpPr>
        <p:spPr>
          <a:xfrm>
            <a:off x="497858" y="949739"/>
            <a:ext cx="4659998"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US" sz="1800" b="1" dirty="0"/>
              <a:t>Critique in Researcher uses a multi‑model architecture that separates content generation from evaluation to improve the quality of complex research outputs.</a:t>
            </a:r>
          </a:p>
          <a:p>
            <a:pPr marL="0" indent="0" fontAlgn="t">
              <a:buNone/>
            </a:pPr>
            <a:endParaRPr lang="en-US" sz="1800" dirty="0"/>
          </a:p>
          <a:p>
            <a:pPr fontAlgn="t"/>
            <a:r>
              <a:rPr lang="en-US" sz="1600" b="1" dirty="0"/>
              <a:t>Dual‑Model Approach:</a:t>
            </a:r>
            <a:r>
              <a:rPr lang="en-US" sz="1600" dirty="0"/>
              <a:t> One model generates the research output while a second model independently reviews and refines it.</a:t>
            </a:r>
          </a:p>
          <a:p>
            <a:pPr fontAlgn="t"/>
            <a:endParaRPr lang="en-US" sz="1600" dirty="0"/>
          </a:p>
          <a:p>
            <a:pPr fontAlgn="t"/>
            <a:r>
              <a:rPr lang="en-US" sz="1600" b="1" dirty="0"/>
              <a:t>Improved Accuracy:</a:t>
            </a:r>
            <a:r>
              <a:rPr lang="en-US" sz="1600" dirty="0"/>
              <a:t> Strengthens factual grounding by challenging weak claims and enforcing reliable citations.</a:t>
            </a:r>
          </a:p>
          <a:p>
            <a:pPr fontAlgn="t"/>
            <a:endParaRPr lang="en-US" sz="1600" dirty="0"/>
          </a:p>
          <a:p>
            <a:pPr fontAlgn="t"/>
            <a:r>
              <a:rPr lang="en-US" sz="1600" b="1" dirty="0"/>
              <a:t>Analytical Depth:</a:t>
            </a:r>
            <a:r>
              <a:rPr lang="en-US" sz="1600" dirty="0"/>
              <a:t> Identifies missing perspectives and improves completeness of research responses.</a:t>
            </a:r>
          </a:p>
          <a:p>
            <a:pPr fontAlgn="t"/>
            <a:endParaRPr lang="en-US" sz="1600" dirty="0"/>
          </a:p>
          <a:p>
            <a:pPr fontAlgn="t"/>
            <a:r>
              <a:rPr lang="en-US" sz="1600" b="1" dirty="0"/>
              <a:t>Structured Output:</a:t>
            </a:r>
            <a:r>
              <a:rPr lang="en-US" sz="1600" dirty="0"/>
              <a:t> Enhances organization, clarity, and presentation of final reports.</a:t>
            </a:r>
          </a:p>
        </p:txBody>
      </p:sp>
      <p:sp>
        <p:nvSpPr>
          <p:cNvPr id="19" name="TextBox 18">
            <a:extLst>
              <a:ext uri="{FF2B5EF4-FFF2-40B4-BE49-F238E27FC236}">
                <a16:creationId xmlns:a16="http://schemas.microsoft.com/office/drawing/2014/main" id="{37072EF6-4273-73F5-B519-3753895EE4A9}"/>
              </a:ext>
            </a:extLst>
          </p:cNvPr>
          <p:cNvSpPr txBox="1"/>
          <p:nvPr/>
        </p:nvSpPr>
        <p:spPr>
          <a:xfrm>
            <a:off x="5977241" y="1241399"/>
            <a:ext cx="5314599" cy="361322"/>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Critique in Researcher</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a:extLst>
              <a:ext uri="{FF2B5EF4-FFF2-40B4-BE49-F238E27FC236}">
                <a16:creationId xmlns:a16="http://schemas.microsoft.com/office/drawing/2014/main" id="{E6A670D6-A24C-7B76-8E76-5BBA7FE498A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364117" y="1785409"/>
            <a:ext cx="6611070" cy="3963995"/>
          </a:xfrm>
          <a:prstGeom prst="rect">
            <a:avLst/>
          </a:prstGeom>
        </p:spPr>
      </p:pic>
      <p:sp>
        <p:nvSpPr>
          <p:cNvPr id="11" name="TextBox 10">
            <a:extLst>
              <a:ext uri="{FF2B5EF4-FFF2-40B4-BE49-F238E27FC236}">
                <a16:creationId xmlns:a16="http://schemas.microsoft.com/office/drawing/2014/main" id="{973BB5FD-9B7A-EB01-C728-A3AFCA1B7C6D}"/>
              </a:ext>
            </a:extLst>
          </p:cNvPr>
          <p:cNvSpPr txBox="1"/>
          <p:nvPr/>
        </p:nvSpPr>
        <p:spPr>
          <a:xfrm>
            <a:off x="5424753" y="5405969"/>
            <a:ext cx="6472719" cy="276999"/>
          </a:xfrm>
          <a:prstGeom prst="rect">
            <a:avLst/>
          </a:prstGeom>
          <a:noFill/>
        </p:spPr>
        <p:txBody>
          <a:bodyPr wrap="square">
            <a:spAutoFit/>
          </a:bodyPr>
          <a:lstStyle/>
          <a:p>
            <a:pPr algn="ctr"/>
            <a:r>
              <a:rPr lang="en-GB" sz="1200" i="1" dirty="0"/>
              <a:t>Critique and Council are currently available through the Frontier program.</a:t>
            </a:r>
            <a:endParaRPr lang="en-US" sz="1200" i="1" dirty="0"/>
          </a:p>
        </p:txBody>
      </p:sp>
      <p:sp>
        <p:nvSpPr>
          <p:cNvPr id="7" name="TextBox 6">
            <a:extLst>
              <a:ext uri="{FF2B5EF4-FFF2-40B4-BE49-F238E27FC236}">
                <a16:creationId xmlns:a16="http://schemas.microsoft.com/office/drawing/2014/main" id="{7C4CC1AC-8064-9BE2-79FB-A7B6B361A4DA}"/>
              </a:ext>
            </a:extLst>
          </p:cNvPr>
          <p:cNvSpPr txBox="1"/>
          <p:nvPr/>
        </p:nvSpPr>
        <p:spPr>
          <a:xfrm>
            <a:off x="5866370" y="5732819"/>
            <a:ext cx="5536339" cy="276999"/>
          </a:xfrm>
          <a:prstGeom prst="rect">
            <a:avLst/>
          </a:prstGeom>
          <a:noFill/>
        </p:spPr>
        <p:txBody>
          <a:bodyPr wrap="square">
            <a:spAutoFit/>
          </a:bodyPr>
          <a:lstStyle/>
          <a:p>
            <a:r>
              <a:rPr lang="en-US" sz="1200" dirty="0">
                <a:solidFill>
                  <a:schemeClr val="accent1">
                    <a:lumMod val="75000"/>
                  </a:schemeClr>
                </a:solidFill>
                <a:hlinkClick r:id="rId4">
                  <a:extLst>
                    <a:ext uri="{A12FA001-AC4F-418D-AE19-62706E023703}">
                      <ahyp:hlinkClr xmlns:ahyp="http://schemas.microsoft.com/office/drawing/2018/hyperlinkcolor" val="tx"/>
                    </a:ext>
                  </a:extLst>
                </a:hlinkClick>
              </a:rPr>
              <a:t>Introducing multi-model intelligence in Researcher | Microsoft Community Hub</a:t>
            </a:r>
            <a:endParaRPr lang="en-US" sz="1200" dirty="0">
              <a:solidFill>
                <a:schemeClr val="accent1">
                  <a:lumMod val="75000"/>
                </a:schemeClr>
              </a:solidFill>
            </a:endParaRPr>
          </a:p>
        </p:txBody>
      </p:sp>
      <p:sp>
        <p:nvSpPr>
          <p:cNvPr id="5" name="TextBox 4">
            <a:extLst>
              <a:ext uri="{FF2B5EF4-FFF2-40B4-BE49-F238E27FC236}">
                <a16:creationId xmlns:a16="http://schemas.microsoft.com/office/drawing/2014/main" id="{236E0698-9AFA-1185-A996-052478BEDAE9}"/>
              </a:ext>
            </a:extLst>
          </p:cNvPr>
          <p:cNvSpPr txBox="1"/>
          <p:nvPr/>
        </p:nvSpPr>
        <p:spPr>
          <a:xfrm>
            <a:off x="11242295" y="6270233"/>
            <a:ext cx="994144" cy="415498"/>
          </a:xfrm>
          <a:prstGeom prst="rect">
            <a:avLst/>
          </a:prstGeom>
          <a:noFill/>
        </p:spPr>
        <p:txBody>
          <a:bodyPr wrap="square">
            <a:spAutoFit/>
          </a:bodyPr>
          <a:lstStyle/>
          <a:p>
            <a:pPr algn="l">
              <a:buNone/>
            </a:pPr>
            <a:r>
              <a:rPr lang="en-US" sz="1050" b="0" i="0" dirty="0">
                <a:solidFill>
                  <a:schemeClr val="bg2">
                    <a:lumMod val="25000"/>
                  </a:schemeClr>
                </a:solidFill>
                <a:effectLst/>
                <a:latin typeface="Segoe UI" panose="020B0502040204020203" pitchFamily="34" charset="0"/>
              </a:rPr>
              <a:t>Roadmap ID 558538</a:t>
            </a:r>
          </a:p>
        </p:txBody>
      </p:sp>
    </p:spTree>
    <p:extLst>
      <p:ext uri="{BB962C8B-B14F-4D97-AF65-F5344CB8AC3E}">
        <p14:creationId xmlns:p14="http://schemas.microsoft.com/office/powerpoint/2010/main" val="3307331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25E-6 4.81481E-6 L 1.2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314A981D-A9DB-B305-FF56-5DC4F910A62D}"/>
              </a:ext>
            </a:extLst>
          </p:cNvPr>
          <p:cNvSpPr>
            <a:spLocks noGrp="1"/>
          </p:cNvSpPr>
          <p:nvPr>
            <p:ph type="title"/>
          </p:nvPr>
        </p:nvSpPr>
        <p:spPr>
          <a:xfrm>
            <a:off x="588963" y="614214"/>
            <a:ext cx="11380124" cy="615553"/>
          </a:xfrm>
        </p:spPr>
        <p:txBody>
          <a:bodyPr/>
          <a:lstStyle/>
          <a:p>
            <a:r>
              <a:rPr lang="en-US" sz="400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What's new in Microsoft 365 Copilot</a:t>
            </a:r>
            <a:endParaRPr lang="en-US" sz="4000" noProof="0" dirty="0"/>
          </a:p>
        </p:txBody>
      </p:sp>
      <p:sp>
        <p:nvSpPr>
          <p:cNvPr id="17" name="Arrow: Pentagon 16">
            <a:extLst>
              <a:ext uri="{FF2B5EF4-FFF2-40B4-BE49-F238E27FC236}">
                <a16:creationId xmlns:a16="http://schemas.microsoft.com/office/drawing/2014/main" id="{237F18A5-2E31-0EDE-EDDE-8E1DC093B4BC}"/>
              </a:ext>
              <a:ext uri="{C183D7F6-B498-43B3-948B-1728B52AA6E4}">
                <adec:decorative xmlns:adec="http://schemas.microsoft.com/office/drawing/2017/decorative" val="1"/>
              </a:ext>
            </a:extLst>
          </p:cNvPr>
          <p:cNvSpPr/>
          <p:nvPr/>
        </p:nvSpPr>
        <p:spPr bwMode="auto">
          <a:xfrm>
            <a:off x="0" y="2312826"/>
            <a:ext cx="11018520" cy="2232348"/>
          </a:xfrm>
          <a:prstGeom prst="homePlate">
            <a:avLst>
              <a:gd name="adj" fmla="val 26675"/>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sp>
        <p:nvSpPr>
          <p:cNvPr id="18" name="Arrow: Pentagon 17">
            <a:extLst>
              <a:ext uri="{FF2B5EF4-FFF2-40B4-BE49-F238E27FC236}">
                <a16:creationId xmlns:a16="http://schemas.microsoft.com/office/drawing/2014/main" id="{9EC152A7-90BE-9F2F-0BAC-0E2616BCAEFA}"/>
              </a:ext>
              <a:ext uri="{C183D7F6-B498-43B3-948B-1728B52AA6E4}">
                <adec:decorative xmlns:adec="http://schemas.microsoft.com/office/drawing/2017/decorative" val="1"/>
              </a:ext>
            </a:extLst>
          </p:cNvPr>
          <p:cNvSpPr/>
          <p:nvPr/>
        </p:nvSpPr>
        <p:spPr bwMode="auto">
          <a:xfrm>
            <a:off x="0" y="2312826"/>
            <a:ext cx="1930399" cy="2232348"/>
          </a:xfrm>
          <a:prstGeom prst="homePlate">
            <a:avLst>
              <a:gd name="adj" fmla="val 25537"/>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sp>
        <p:nvSpPr>
          <p:cNvPr id="22" name="TextBox 21">
            <a:extLst>
              <a:ext uri="{FF2B5EF4-FFF2-40B4-BE49-F238E27FC236}">
                <a16:creationId xmlns:a16="http://schemas.microsoft.com/office/drawing/2014/main" id="{AA5524CA-0BEF-B0E7-9631-341379DFE24B}"/>
              </a:ext>
            </a:extLst>
          </p:cNvPr>
          <p:cNvSpPr txBox="1"/>
          <p:nvPr/>
        </p:nvSpPr>
        <p:spPr>
          <a:xfrm>
            <a:off x="2221979" y="2852062"/>
            <a:ext cx="8240742" cy="1151084"/>
          </a:xfrm>
          <a:prstGeom prst="rect">
            <a:avLst/>
          </a:prstGeom>
          <a:noFill/>
        </p:spPr>
        <p:txBody>
          <a:bodyPr wrap="square" lIns="0" tIns="0" rIns="0" bIns="0" anchor="t">
            <a:spAutoFit/>
          </a:bodyPr>
          <a:lstStyle/>
          <a:p>
            <a:pPr marL="0" marR="0" lvl="0" indent="0" algn="l" defTabSz="666750" rtl="0" eaLnBrk="1" fontAlgn="auto" latinLnBrk="0" hangingPunct="1">
              <a:lnSpc>
                <a:spcPct val="90000"/>
              </a:lnSpc>
              <a:spcBef>
                <a:spcPct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Segoe UI"/>
                <a:ea typeface="+mn-ea"/>
                <a:cs typeface="+mn-cs"/>
              </a:rPr>
              <a:t>Updates listed in this document are selected based on relevance to</a:t>
            </a:r>
            <a:r>
              <a:rPr kumimoji="0" lang="en-US" sz="2400" b="0" i="0" u="none" strike="noStrike" kern="1200" cap="none" spc="0" normalizeH="0" noProof="0" dirty="0">
                <a:ln>
                  <a:noFill/>
                </a:ln>
                <a:solidFill>
                  <a:srgbClr val="000000"/>
                </a:solidFill>
                <a:effectLst/>
                <a:uLnTx/>
                <a:uFillTx/>
                <a:latin typeface="Segoe UI"/>
                <a:ea typeface="+mn-ea"/>
                <a:cs typeface="+mn-cs"/>
              </a:rPr>
              <a:t> Microsoft 365 Copilot</a:t>
            </a:r>
            <a:r>
              <a:rPr kumimoji="0" lang="en-US" sz="2400" b="0" i="0" u="none" strike="noStrike" kern="1200" cap="none" spc="0" normalizeH="0" baseline="0" noProof="0" dirty="0">
                <a:ln>
                  <a:noFill/>
                </a:ln>
                <a:solidFill>
                  <a:srgbClr val="000000"/>
                </a:solidFill>
                <a:effectLst/>
                <a:uLnTx/>
                <a:uFillTx/>
                <a:latin typeface="Segoe UI"/>
                <a:ea typeface="+mn-ea"/>
                <a:cs typeface="+mn-cs"/>
              </a:rPr>
              <a:t>.</a:t>
            </a:r>
          </a:p>
          <a:p>
            <a:pPr marL="0" marR="0" lvl="0" indent="0" algn="l" defTabSz="666750" rtl="0" eaLnBrk="1" fontAlgn="auto" latinLnBrk="0" hangingPunct="1">
              <a:lnSpc>
                <a:spcPct val="90000"/>
              </a:lnSpc>
              <a:spcBef>
                <a:spcPct val="0"/>
              </a:spcBef>
              <a:spcAft>
                <a:spcPts val="1200"/>
              </a:spcAft>
              <a:buClrTx/>
              <a:buSzTx/>
              <a:buFontTx/>
              <a:buNone/>
              <a:tabLst/>
              <a:defRPr/>
            </a:pPr>
            <a:r>
              <a:rPr kumimoji="0" lang="en-US" sz="2400" b="1" i="0" u="sng" strike="noStrike" kern="1200" cap="none" spc="0" normalizeH="0" baseline="0" noProof="0" dirty="0">
                <a:ln>
                  <a:noFill/>
                </a:ln>
                <a:solidFill>
                  <a:srgbClr val="000000"/>
                </a:solidFill>
                <a:effectLst/>
                <a:uLnTx/>
                <a:uFillTx/>
                <a:latin typeface="Segoe UI"/>
                <a:ea typeface="+mn-ea"/>
                <a:cs typeface="+mn-cs"/>
              </a:rPr>
              <a:t>Release dates and timings are subject to change.</a:t>
            </a:r>
            <a:endParaRPr kumimoji="0" lang="en-US" sz="2400" b="1" i="0" u="sng" strike="noStrike" kern="1200" cap="none" spc="0" normalizeH="0" baseline="0" noProof="0" dirty="0">
              <a:ln>
                <a:noFill/>
              </a:ln>
              <a:solidFill>
                <a:srgbClr val="000000"/>
              </a:solidFill>
              <a:effectLst/>
              <a:uLnTx/>
              <a:uFillTx/>
              <a:latin typeface="Segoe UI"/>
              <a:ea typeface="+mn-ea"/>
              <a:cs typeface="Segoe UI"/>
            </a:endParaRPr>
          </a:p>
        </p:txBody>
      </p:sp>
      <p:sp>
        <p:nvSpPr>
          <p:cNvPr id="23" name="TextBox 22">
            <a:extLst>
              <a:ext uri="{FF2B5EF4-FFF2-40B4-BE49-F238E27FC236}">
                <a16:creationId xmlns:a16="http://schemas.microsoft.com/office/drawing/2014/main" id="{EC595E11-CF22-BACF-22FB-E6FB05D68259}"/>
              </a:ext>
            </a:extLst>
          </p:cNvPr>
          <p:cNvSpPr txBox="1"/>
          <p:nvPr/>
        </p:nvSpPr>
        <p:spPr>
          <a:xfrm>
            <a:off x="394445" y="5042378"/>
            <a:ext cx="9936909" cy="818686"/>
          </a:xfrm>
          <a:prstGeom prst="rect">
            <a:avLst/>
          </a:prstGeom>
          <a:noFill/>
        </p:spPr>
        <p:txBody>
          <a:bodyPr wrap="square" lIns="0" tIns="0" rIns="0" bIns="0" anchor="t">
            <a:spAutoFit/>
          </a:bodyPr>
          <a:lstStyle/>
          <a:p>
            <a:pPr marL="0" marR="0" lvl="0" indent="0" algn="l" defTabSz="666750" rtl="0" eaLnBrk="1" fontAlgn="auto" latinLnBrk="0" hangingPunct="1">
              <a:lnSpc>
                <a:spcPct val="90000"/>
              </a:lnSpc>
              <a:spcBef>
                <a:spcPct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Segoe UI Semibold"/>
                <a:ea typeface="+mn-ea"/>
                <a:cs typeface="+mn-cs"/>
              </a:rPr>
              <a:t>For a complete list of Copilot for Microsoft 365 roadmap items refer to </a:t>
            </a:r>
          </a:p>
          <a:p>
            <a:pPr marL="0" marR="0" lvl="0" indent="0" algn="l" defTabSz="666750" rtl="0" eaLnBrk="1" fontAlgn="auto" latinLnBrk="0" hangingPunct="1">
              <a:lnSpc>
                <a:spcPct val="90000"/>
              </a:lnSpc>
              <a:spcBef>
                <a:spcPct val="0"/>
              </a:spcBef>
              <a:spcAft>
                <a:spcPts val="1200"/>
              </a:spcAft>
              <a:buClrTx/>
              <a:buSzTx/>
              <a:buFontTx/>
              <a:buNone/>
              <a:tabLst/>
              <a:defRPr/>
            </a:pPr>
            <a:r>
              <a:rPr kumimoji="0" lang="en-US" sz="2400" b="0" i="0" u="none" strike="noStrike" kern="1200" cap="none" spc="0" normalizeH="0" baseline="0" noProof="0" dirty="0">
                <a:ln>
                  <a:noFill/>
                </a:ln>
                <a:solidFill>
                  <a:srgbClr val="5C5AD4"/>
                </a:solidFill>
                <a:effectLst/>
                <a:uLnTx/>
                <a:uFillTx/>
                <a:latin typeface="Segoe UI Semibold"/>
                <a:ea typeface="+mn-ea"/>
                <a:cs typeface="+mn-cs"/>
                <a:hlinkClick r:id="rId3">
                  <a:extLst>
                    <a:ext uri="{A12FA001-AC4F-418D-AE19-62706E023703}">
                      <ahyp:hlinkClr xmlns:ahyp="http://schemas.microsoft.com/office/drawing/2018/hyperlinkcolor" val="tx"/>
                    </a:ext>
                  </a:extLst>
                </a:hlinkClick>
              </a:rPr>
              <a:t>Microsoft 365 Roadmap | Microsoft 365</a:t>
            </a:r>
            <a:endParaRPr kumimoji="0" lang="en-US" sz="2400" b="0" i="0" u="none" strike="noStrike" kern="1200" cap="none" spc="0" normalizeH="0" baseline="0" noProof="0" dirty="0">
              <a:ln>
                <a:noFill/>
              </a:ln>
              <a:solidFill>
                <a:srgbClr val="5C5AD4"/>
              </a:solidFill>
              <a:effectLst/>
              <a:uLnTx/>
              <a:uFillTx/>
              <a:latin typeface="Segoe UI Semibold"/>
              <a:ea typeface="+mn-ea"/>
              <a:cs typeface="+mn-cs"/>
            </a:endParaRPr>
          </a:p>
        </p:txBody>
      </p:sp>
      <p:pic>
        <p:nvPicPr>
          <p:cNvPr id="3" name="!Copilot">
            <a:extLst>
              <a:ext uri="{FF2B5EF4-FFF2-40B4-BE49-F238E27FC236}">
                <a16:creationId xmlns:a16="http://schemas.microsoft.com/office/drawing/2014/main" id="{C4157A37-0CB5-C155-1849-CE2FF7CCDAA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91580" y="2901656"/>
            <a:ext cx="1042904" cy="1051896"/>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2" name="TextBox 1">
            <a:extLst>
              <a:ext uri="{FF2B5EF4-FFF2-40B4-BE49-F238E27FC236}">
                <a16:creationId xmlns:a16="http://schemas.microsoft.com/office/drawing/2014/main" id="{AB705756-E92A-D09C-4A25-D781D37D4A82}"/>
              </a:ext>
            </a:extLst>
          </p:cNvPr>
          <p:cNvSpPr txBox="1"/>
          <p:nvPr/>
        </p:nvSpPr>
        <p:spPr>
          <a:xfrm>
            <a:off x="8203216" y="6112046"/>
            <a:ext cx="3988784" cy="492443"/>
          </a:xfrm>
          <a:prstGeom prst="rect">
            <a:avLst/>
          </a:prstGeom>
          <a:noFill/>
        </p:spPr>
        <p:txBody>
          <a:bodyPr wrap="none" lIns="0" tIns="0" rIns="0" bIns="0" rtlCol="0">
            <a:spAutoFit/>
          </a:bodyPr>
          <a:lstStyle/>
          <a:p>
            <a:pPr algn="l"/>
            <a:r>
              <a:rPr lang="en-US" sz="1600" noProof="0" dirty="0">
                <a:gradFill>
                  <a:gsLst>
                    <a:gs pos="2917">
                      <a:schemeClr val="tx1"/>
                    </a:gs>
                    <a:gs pos="30000">
                      <a:schemeClr val="tx1"/>
                    </a:gs>
                  </a:gsLst>
                  <a:lin ang="5400000" scaled="0"/>
                </a:gradFill>
              </a:rPr>
              <a:t>Got feedback ? </a:t>
            </a:r>
          </a:p>
          <a:p>
            <a:pPr algn="l"/>
            <a:r>
              <a:rPr lang="en-US" sz="1600" noProof="0" dirty="0">
                <a:gradFill>
                  <a:gsLst>
                    <a:gs pos="2917">
                      <a:schemeClr val="tx1"/>
                    </a:gs>
                    <a:gs pos="30000">
                      <a:schemeClr val="tx1"/>
                    </a:gs>
                  </a:gsLst>
                  <a:lin ang="5400000" scaled="0"/>
                </a:gradFill>
                <a:hlinkClick r:id="rId5"/>
              </a:rPr>
              <a:t>https://aka.ms/WhatsNewCopilot/Feedback</a:t>
            </a:r>
            <a:r>
              <a:rPr lang="en-US" sz="1600" noProof="0" dirty="0">
                <a:gradFill>
                  <a:gsLst>
                    <a:gs pos="2917">
                      <a:schemeClr val="tx1"/>
                    </a:gs>
                    <a:gs pos="30000">
                      <a:schemeClr val="tx1"/>
                    </a:gs>
                  </a:gsLst>
                  <a:lin ang="5400000" scaled="0"/>
                </a:gradFill>
              </a:rPr>
              <a:t> </a:t>
            </a:r>
          </a:p>
        </p:txBody>
      </p:sp>
    </p:spTree>
    <p:extLst>
      <p:ext uri="{BB962C8B-B14F-4D97-AF65-F5344CB8AC3E}">
        <p14:creationId xmlns:p14="http://schemas.microsoft.com/office/powerpoint/2010/main" val="29022771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0-#ppt_w/2"/>
                                          </p:val>
                                        </p:tav>
                                        <p:tav tm="100000">
                                          <p:val>
                                            <p:strVal val="#ppt_x"/>
                                          </p:val>
                                        </p:tav>
                                      </p:tavLst>
                                    </p:anim>
                                    <p:anim calcmode="lin" valueType="num">
                                      <p:cBhvr additive="base">
                                        <p:cTn id="8" dur="75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750" fill="hold"/>
                                        <p:tgtEl>
                                          <p:spTgt spid="18"/>
                                        </p:tgtEl>
                                        <p:attrNameLst>
                                          <p:attrName>ppt_x</p:attrName>
                                        </p:attrNameLst>
                                      </p:cBhvr>
                                      <p:tavLst>
                                        <p:tav tm="0">
                                          <p:val>
                                            <p:strVal val="0-#ppt_w/2"/>
                                          </p:val>
                                        </p:tav>
                                        <p:tav tm="100000">
                                          <p:val>
                                            <p:strVal val="#ppt_x"/>
                                          </p:val>
                                        </p:tav>
                                      </p:tavLst>
                                    </p:anim>
                                    <p:anim calcmode="lin" valueType="num">
                                      <p:cBhvr additive="base">
                                        <p:cTn id="12" dur="750" fill="hold"/>
                                        <p:tgtEl>
                                          <p:spTgt spid="18"/>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42" presetClass="path" presetSubtype="0" decel="100000" fill="hold" grpId="1" nodeType="withEffect">
                                  <p:stCondLst>
                                    <p:cond delay="500"/>
                                  </p:stCondLst>
                                  <p:childTnLst>
                                    <p:animMotion origin="layout" path="M 3.95833E-6 -1.11111E-6 L 3.95833E-6 -0.03704 " pathEditMode="relative" rAng="0" ptsTypes="AA">
                                      <p:cBhvr>
                                        <p:cTn id="17" dur="750" spd="-100000" fill="hold"/>
                                        <p:tgtEl>
                                          <p:spTgt spid="22"/>
                                        </p:tgtEl>
                                        <p:attrNameLst>
                                          <p:attrName>ppt_x</p:attrName>
                                          <p:attrName>ppt_y</p:attrName>
                                        </p:attrNameLst>
                                      </p:cBhvr>
                                      <p:rCtr x="0" y="-1852"/>
                                    </p:animMotion>
                                  </p:childTnLst>
                                </p:cTn>
                              </p:par>
                            </p:childTnLst>
                          </p:cTn>
                        </p:par>
                        <p:par>
                          <p:cTn id="18" fill="hold">
                            <p:stCondLst>
                              <p:cond delay="1250"/>
                            </p:stCondLst>
                            <p:childTnLst>
                              <p:par>
                                <p:cTn id="19" presetID="10" presetClass="entr" presetSubtype="0"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42" presetClass="path" presetSubtype="0" decel="100000" fill="hold" grpId="1" nodeType="withEffect">
                                  <p:stCondLst>
                                    <p:cond delay="0"/>
                                  </p:stCondLst>
                                  <p:childTnLst>
                                    <p:animMotion origin="layout" path="M -3.75E-6 2.59259E-6 L -3.75E-6 -0.03704 " pathEditMode="relative" rAng="0" ptsTypes="AA">
                                      <p:cBhvr>
                                        <p:cTn id="23" dur="750" spd="-100000" fill="hold"/>
                                        <p:tgtEl>
                                          <p:spTgt spid="23"/>
                                        </p:tgtEl>
                                        <p:attrNameLst>
                                          <p:attrName>ppt_x</p:attrName>
                                          <p:attrName>ppt_y</p:attrName>
                                        </p:attrNameLst>
                                      </p:cBhvr>
                                      <p:rCtr x="0" y="-1852"/>
                                    </p:animMotion>
                                  </p:childTnLst>
                                </p:cTn>
                              </p:par>
                              <p:par>
                                <p:cTn id="24" presetID="1"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par>
                                <p:cTn id="30" presetID="42" presetClass="path" presetSubtype="0" decel="100000" fill="hold" grpId="1" nodeType="withEffect">
                                  <p:stCondLst>
                                    <p:cond delay="0"/>
                                  </p:stCondLst>
                                  <p:childTnLst>
                                    <p:animMotion origin="layout" path="M -3.75E-6 2.59259E-6 L -3.75E-6 -0.03704 " pathEditMode="relative" rAng="0" ptsTypes="AA">
                                      <p:cBhvr>
                                        <p:cTn id="31" dur="750" spd="-100000" fill="hold"/>
                                        <p:tgtEl>
                                          <p:spTgt spid="2"/>
                                        </p:tgtEl>
                                        <p:attrNameLst>
                                          <p:attrName>ppt_x</p:attrName>
                                          <p:attrName>ppt_y</p:attrName>
                                        </p:attrNameLst>
                                      </p:cBhvr>
                                      <p:rCtr x="0" y="-1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2" grpId="0"/>
      <p:bldP spid="22" grpId="1"/>
      <p:bldP spid="23" grpId="0"/>
      <p:bldP spid="23" grpId="1"/>
      <p:bldP spid="2" grpId="0"/>
      <p:bldP spid="2"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AE51B-66A7-7B83-0537-E24046025D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C6EB76-409F-3C5E-3B3E-9B1A1CDC6EA4}"/>
              </a:ext>
            </a:extLst>
          </p:cNvPr>
          <p:cNvSpPr>
            <a:spLocks noGrp="1"/>
          </p:cNvSpPr>
          <p:nvPr>
            <p:ph type="title"/>
          </p:nvPr>
        </p:nvSpPr>
        <p:spPr>
          <a:xfrm>
            <a:off x="555319" y="459612"/>
            <a:ext cx="11262138" cy="387798"/>
          </a:xfrm>
        </p:spPr>
        <p:txBody>
          <a:bodyPr/>
          <a:lstStyle/>
          <a:p>
            <a:pPr defTabSz="914400" fontAlgn="base">
              <a:lnSpc>
                <a:spcPct val="90000"/>
              </a:lnSpc>
              <a:spcAft>
                <a:spcPct val="0"/>
              </a:spcAft>
            </a:pPr>
            <a:r>
              <a:rPr lang="en-GB" b="1" noProof="0" dirty="0">
                <a:gradFill>
                  <a:gsLst>
                    <a:gs pos="971">
                      <a:srgbClr val="2897CE"/>
                    </a:gs>
                    <a:gs pos="100000">
                      <a:srgbClr val="8678D6"/>
                    </a:gs>
                  </a:gsLst>
                  <a:lin ang="2700000" scaled="0"/>
                </a:gradFill>
                <a:latin typeface="Segoe UI Semibold"/>
                <a:cs typeface="Segoe UI Semibold"/>
              </a:rPr>
              <a:t>Council in Researcher</a:t>
            </a:r>
          </a:p>
        </p:txBody>
      </p:sp>
      <p:sp>
        <p:nvSpPr>
          <p:cNvPr id="18" name="TextBox 17">
            <a:extLst>
              <a:ext uri="{FF2B5EF4-FFF2-40B4-BE49-F238E27FC236}">
                <a16:creationId xmlns:a16="http://schemas.microsoft.com/office/drawing/2014/main" id="{8B622249-A5EF-A858-2701-E22CE9B109B0}"/>
              </a:ext>
              <a:ext uri="{C183D7F6-B498-43B3-948B-1728B52AA6E4}">
                <adec:decorative xmlns:adec="http://schemas.microsoft.com/office/drawing/2017/decorative" val="1"/>
              </a:ext>
            </a:extLst>
          </p:cNvPr>
          <p:cNvSpPr txBox="1"/>
          <p:nvPr/>
        </p:nvSpPr>
        <p:spPr>
          <a:xfrm>
            <a:off x="5167902" y="1353382"/>
            <a:ext cx="6649556" cy="4916003"/>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7" name="TextBox 6">
            <a:extLst>
              <a:ext uri="{FF2B5EF4-FFF2-40B4-BE49-F238E27FC236}">
                <a16:creationId xmlns:a16="http://schemas.microsoft.com/office/drawing/2014/main" id="{22B533A8-C2DE-D5D7-8CD5-04DAB3FC1C05}"/>
              </a:ext>
            </a:extLst>
          </p:cNvPr>
          <p:cNvSpPr txBox="1"/>
          <p:nvPr/>
        </p:nvSpPr>
        <p:spPr>
          <a:xfrm>
            <a:off x="478509" y="1171323"/>
            <a:ext cx="4570274" cy="4555093"/>
          </a:xfrm>
          <a:prstGeom prst="rect">
            <a:avLst/>
          </a:prstGeom>
          <a:noFill/>
        </p:spPr>
        <p:txBody>
          <a:bodyPr wrap="square">
            <a:spAutoFit/>
          </a:bodyPr>
          <a:lstStyle/>
          <a:p>
            <a:pPr fontAlgn="t"/>
            <a:r>
              <a:rPr lang="en-US" b="1" dirty="0"/>
              <a:t>Council in Researcher enables side‑by‑side comparison of outputs from multiple AI models to improve confidence in research outcomes.</a:t>
            </a:r>
          </a:p>
          <a:p>
            <a:pPr fontAlgn="t"/>
            <a:endParaRPr lang="en-US" dirty="0"/>
          </a:p>
          <a:p>
            <a:pPr marL="285750" indent="-285750" fontAlgn="t">
              <a:buFont typeface="Arial" panose="020B0604020202020204" pitchFamily="34" charset="0"/>
              <a:buChar char="•"/>
            </a:pPr>
            <a:r>
              <a:rPr lang="en-US" sz="1600" b="1" dirty="0"/>
              <a:t>Parallel Reports:</a:t>
            </a:r>
            <a:r>
              <a:rPr lang="en-US" sz="1600" dirty="0"/>
              <a:t> Multiple models generate independent research reports simultaneously.</a:t>
            </a:r>
          </a:p>
          <a:p>
            <a:pPr marL="285750" indent="-285750" fontAlgn="t">
              <a:buFont typeface="Arial" panose="020B0604020202020204" pitchFamily="34" charset="0"/>
              <a:buChar char="•"/>
            </a:pPr>
            <a:endParaRPr lang="en-US" sz="1600" dirty="0"/>
          </a:p>
          <a:p>
            <a:pPr marL="285750" indent="-285750" fontAlgn="t">
              <a:buFont typeface="Arial" panose="020B0604020202020204" pitchFamily="34" charset="0"/>
              <a:buChar char="•"/>
            </a:pPr>
            <a:r>
              <a:rPr lang="en-US" sz="1600" b="1" dirty="0"/>
              <a:t>Agreement Analysis:</a:t>
            </a:r>
            <a:r>
              <a:rPr lang="en-US" sz="1600" dirty="0"/>
              <a:t> Highlights where model outputs align or meaningfully differ.</a:t>
            </a:r>
          </a:p>
          <a:p>
            <a:pPr marL="285750" indent="-285750" fontAlgn="t">
              <a:buFont typeface="Arial" panose="020B0604020202020204" pitchFamily="34" charset="0"/>
              <a:buChar char="•"/>
            </a:pPr>
            <a:endParaRPr lang="en-US" sz="1600" dirty="0"/>
          </a:p>
          <a:p>
            <a:pPr marL="285750" indent="-285750" fontAlgn="t">
              <a:buFont typeface="Arial" panose="020B0604020202020204" pitchFamily="34" charset="0"/>
              <a:buChar char="•"/>
            </a:pPr>
            <a:r>
              <a:rPr lang="en-US" sz="1600" b="1" dirty="0"/>
              <a:t>Unique Insights:</a:t>
            </a:r>
            <a:r>
              <a:rPr lang="en-US" sz="1600" dirty="0"/>
              <a:t> Surfaces distinct perspectives or findings from each model.</a:t>
            </a:r>
          </a:p>
          <a:p>
            <a:pPr marL="285750" indent="-285750" fontAlgn="t">
              <a:buFont typeface="Arial" panose="020B0604020202020204" pitchFamily="34" charset="0"/>
              <a:buChar char="•"/>
            </a:pPr>
            <a:endParaRPr lang="en-US" sz="1600" dirty="0"/>
          </a:p>
          <a:p>
            <a:pPr marL="285750" indent="-285750" fontAlgn="t">
              <a:buFont typeface="Arial" panose="020B0604020202020204" pitchFamily="34" charset="0"/>
              <a:buChar char="•"/>
            </a:pPr>
            <a:r>
              <a:rPr lang="en-US" sz="1600" b="1" dirty="0"/>
              <a:t>Evidence‑Based Summary:</a:t>
            </a:r>
            <a:r>
              <a:rPr lang="en-US" sz="1600" dirty="0"/>
              <a:t> A judge model distills key findings into a validated final output.</a:t>
            </a:r>
          </a:p>
        </p:txBody>
      </p:sp>
      <p:sp>
        <p:nvSpPr>
          <p:cNvPr id="19" name="TextBox 18">
            <a:extLst>
              <a:ext uri="{FF2B5EF4-FFF2-40B4-BE49-F238E27FC236}">
                <a16:creationId xmlns:a16="http://schemas.microsoft.com/office/drawing/2014/main" id="{7DC9C4AE-1AD7-5D43-0A8A-6E12FF402D0C}"/>
              </a:ext>
            </a:extLst>
          </p:cNvPr>
          <p:cNvSpPr txBox="1"/>
          <p:nvPr/>
        </p:nvSpPr>
        <p:spPr>
          <a:xfrm>
            <a:off x="5525865" y="1192046"/>
            <a:ext cx="5933630" cy="425371"/>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Council in Researcher</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a:extLst>
              <a:ext uri="{FF2B5EF4-FFF2-40B4-BE49-F238E27FC236}">
                <a16:creationId xmlns:a16="http://schemas.microsoft.com/office/drawing/2014/main" id="{E5A4FF43-5BF7-3834-03CF-8E7893F4781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350855" y="1841880"/>
            <a:ext cx="6108640" cy="3662738"/>
          </a:xfrm>
          <a:prstGeom prst="rect">
            <a:avLst/>
          </a:prstGeom>
        </p:spPr>
      </p:pic>
      <p:sp>
        <p:nvSpPr>
          <p:cNvPr id="10" name="TextBox 9">
            <a:extLst>
              <a:ext uri="{FF2B5EF4-FFF2-40B4-BE49-F238E27FC236}">
                <a16:creationId xmlns:a16="http://schemas.microsoft.com/office/drawing/2014/main" id="{E6F2EE71-A388-2FC6-6183-07E953C3BB3E}"/>
              </a:ext>
            </a:extLst>
          </p:cNvPr>
          <p:cNvSpPr txBox="1"/>
          <p:nvPr/>
        </p:nvSpPr>
        <p:spPr>
          <a:xfrm>
            <a:off x="5424753" y="5405969"/>
            <a:ext cx="6472719" cy="276999"/>
          </a:xfrm>
          <a:prstGeom prst="rect">
            <a:avLst/>
          </a:prstGeom>
          <a:noFill/>
        </p:spPr>
        <p:txBody>
          <a:bodyPr wrap="square">
            <a:spAutoFit/>
          </a:bodyPr>
          <a:lstStyle/>
          <a:p>
            <a:pPr algn="ctr"/>
            <a:r>
              <a:rPr lang="en-GB" sz="1200" i="1" dirty="0"/>
              <a:t>Critique and Council are currently available through the Frontier program.</a:t>
            </a:r>
            <a:endParaRPr lang="en-US" sz="1200" i="1" dirty="0"/>
          </a:p>
        </p:txBody>
      </p:sp>
      <p:sp>
        <p:nvSpPr>
          <p:cNvPr id="8" name="TextBox 7">
            <a:extLst>
              <a:ext uri="{FF2B5EF4-FFF2-40B4-BE49-F238E27FC236}">
                <a16:creationId xmlns:a16="http://schemas.microsoft.com/office/drawing/2014/main" id="{09EEB091-8E61-E768-6484-FF95950131FD}"/>
              </a:ext>
            </a:extLst>
          </p:cNvPr>
          <p:cNvSpPr txBox="1"/>
          <p:nvPr/>
        </p:nvSpPr>
        <p:spPr>
          <a:xfrm>
            <a:off x="5888524" y="5816053"/>
            <a:ext cx="5536339" cy="276999"/>
          </a:xfrm>
          <a:prstGeom prst="rect">
            <a:avLst/>
          </a:prstGeom>
          <a:noFill/>
        </p:spPr>
        <p:txBody>
          <a:bodyPr wrap="square">
            <a:spAutoFit/>
          </a:bodyPr>
          <a:lstStyle/>
          <a:p>
            <a:r>
              <a:rPr lang="en-US" sz="1200" dirty="0">
                <a:solidFill>
                  <a:schemeClr val="accent1">
                    <a:lumMod val="75000"/>
                  </a:schemeClr>
                </a:solidFill>
                <a:hlinkClick r:id="rId4">
                  <a:extLst>
                    <a:ext uri="{A12FA001-AC4F-418D-AE19-62706E023703}">
                      <ahyp:hlinkClr xmlns:ahyp="http://schemas.microsoft.com/office/drawing/2018/hyperlinkcolor" val="tx"/>
                    </a:ext>
                  </a:extLst>
                </a:hlinkClick>
              </a:rPr>
              <a:t>Introducing multi-model intelligence in Researcher | Microsoft Community Hub</a:t>
            </a:r>
            <a:endParaRPr lang="en-US" sz="1200" dirty="0">
              <a:solidFill>
                <a:schemeClr val="accent1">
                  <a:lumMod val="75000"/>
                </a:schemeClr>
              </a:solidFill>
            </a:endParaRPr>
          </a:p>
        </p:txBody>
      </p:sp>
      <p:sp>
        <p:nvSpPr>
          <p:cNvPr id="12" name="TextBox 11">
            <a:extLst>
              <a:ext uri="{FF2B5EF4-FFF2-40B4-BE49-F238E27FC236}">
                <a16:creationId xmlns:a16="http://schemas.microsoft.com/office/drawing/2014/main" id="{44FC3563-F190-8FCC-8B72-18629CDB450C}"/>
              </a:ext>
            </a:extLst>
          </p:cNvPr>
          <p:cNvSpPr txBox="1"/>
          <p:nvPr/>
        </p:nvSpPr>
        <p:spPr>
          <a:xfrm>
            <a:off x="11331017" y="6276027"/>
            <a:ext cx="972879" cy="415498"/>
          </a:xfrm>
          <a:prstGeom prst="rect">
            <a:avLst/>
          </a:prstGeom>
          <a:noFill/>
        </p:spPr>
        <p:txBody>
          <a:bodyPr wrap="square">
            <a:spAutoFit/>
          </a:bodyPr>
          <a:lstStyle/>
          <a:p>
            <a:pPr algn="l">
              <a:buNone/>
            </a:pPr>
            <a:r>
              <a:rPr lang="en-US" sz="1050" b="0" i="0" dirty="0">
                <a:solidFill>
                  <a:schemeClr val="bg2">
                    <a:lumMod val="25000"/>
                  </a:schemeClr>
                </a:solidFill>
                <a:effectLst/>
                <a:latin typeface="Segoe UI" panose="020B0502040204020203" pitchFamily="34" charset="0"/>
              </a:rPr>
              <a:t>Roadmap ID</a:t>
            </a:r>
          </a:p>
          <a:p>
            <a:pPr algn="l">
              <a:spcAft>
                <a:spcPts val="1800"/>
              </a:spcAft>
              <a:buNone/>
            </a:pPr>
            <a:r>
              <a:rPr lang="en-US" sz="1050" b="0" i="0" u="none" strike="noStrike" dirty="0">
                <a:effectLst/>
                <a:latin typeface="Segoe UI" panose="020B0502040204020203" pitchFamily="34" charset="0"/>
              </a:rPr>
              <a:t>553213</a:t>
            </a:r>
            <a:endParaRPr lang="en-US" sz="1050" b="0" i="0" dirty="0">
              <a:effectLst/>
              <a:latin typeface="Segoe UI" panose="020B0502040204020203" pitchFamily="34" charset="0"/>
            </a:endParaRPr>
          </a:p>
        </p:txBody>
      </p:sp>
    </p:spTree>
    <p:extLst>
      <p:ext uri="{BB962C8B-B14F-4D97-AF65-F5344CB8AC3E}">
        <p14:creationId xmlns:p14="http://schemas.microsoft.com/office/powerpoint/2010/main" val="31466128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45833E-6 2.96296E-6 L -1.458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47332-CE4D-2B91-478B-A887B50CA64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1ECC105-FFE3-BC12-2508-0FB0C338690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690" y="1495406"/>
            <a:ext cx="10887238" cy="4351372"/>
          </a:xfrm>
          <a:prstGeom prst="roundRect">
            <a:avLst>
              <a:gd name="adj" fmla="val 3266"/>
            </a:avLst>
          </a:prstGeom>
          <a:effectLst>
            <a:outerShdw blurRad="50800" dist="38100" dir="5400000" algn="t" rotWithShape="0">
              <a:prstClr val="black">
                <a:alpha val="40000"/>
              </a:prstClr>
            </a:outerShdw>
          </a:effectLst>
        </p:spPr>
      </p:pic>
      <p:sp>
        <p:nvSpPr>
          <p:cNvPr id="4" name="Title 3">
            <a:extLst>
              <a:ext uri="{FF2B5EF4-FFF2-40B4-BE49-F238E27FC236}">
                <a16:creationId xmlns:a16="http://schemas.microsoft.com/office/drawing/2014/main" id="{C44AE99E-337E-41DB-9B59-990878017072}"/>
              </a:ext>
            </a:extLst>
          </p:cNvPr>
          <p:cNvSpPr>
            <a:spLocks noGrp="1"/>
          </p:cNvSpPr>
          <p:nvPr>
            <p:ph type="title"/>
          </p:nvPr>
        </p:nvSpPr>
        <p:spPr>
          <a:xfrm>
            <a:off x="1072105" y="3421793"/>
            <a:ext cx="9144000" cy="498598"/>
          </a:xfrm>
        </p:spPr>
        <p:txBody>
          <a:bodyPr/>
          <a:lstStyle/>
          <a:p>
            <a:r>
              <a:rPr lang="en-US" noProof="0" dirty="0"/>
              <a:t>IT admin capabilities</a:t>
            </a:r>
          </a:p>
        </p:txBody>
      </p:sp>
    </p:spTree>
    <p:extLst>
      <p:ext uri="{BB962C8B-B14F-4D97-AF65-F5344CB8AC3E}">
        <p14:creationId xmlns:p14="http://schemas.microsoft.com/office/powerpoint/2010/main" val="2495764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72E5D-A94D-A409-9F53-60B49E3692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EB39E5-BFE8-73DA-14F5-9F1221C7FA7F}"/>
              </a:ext>
            </a:extLst>
          </p:cNvPr>
          <p:cNvSpPr>
            <a:spLocks noGrp="1"/>
          </p:cNvSpPr>
          <p:nvPr>
            <p:ph type="title"/>
          </p:nvPr>
        </p:nvSpPr>
        <p:spPr>
          <a:xfrm>
            <a:off x="494562" y="477062"/>
            <a:ext cx="11395904" cy="387798"/>
          </a:xfrm>
        </p:spPr>
        <p:txBody>
          <a:bodyPr/>
          <a:lstStyle/>
          <a:p>
            <a:pPr defTabSz="914400" fontAlgn="base">
              <a:lnSpc>
                <a:spcPct val="90000"/>
              </a:lnSpc>
              <a:spcAft>
                <a:spcPct val="0"/>
              </a:spcAft>
            </a:pPr>
            <a:r>
              <a:rPr lang="en-GB" sz="2800" b="1" noProof="0" dirty="0">
                <a:gradFill>
                  <a:gsLst>
                    <a:gs pos="971">
                      <a:srgbClr val="2897CE"/>
                    </a:gs>
                    <a:gs pos="100000">
                      <a:srgbClr val="8678D6"/>
                    </a:gs>
                  </a:gsLst>
                  <a:lin ang="2700000" scaled="0"/>
                </a:gradFill>
                <a:latin typeface="Segoe UI Semibold"/>
                <a:cs typeface="Segoe UI Semibold"/>
              </a:rPr>
              <a:t>Safeguard web searches with Microsoft Purview Data Loss Prevention</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39D52901-23F0-CA0A-073F-F55753C888C7}"/>
              </a:ext>
              <a:ext uri="{C183D7F6-B498-43B3-948B-1728B52AA6E4}">
                <adec:decorative xmlns:adec="http://schemas.microsoft.com/office/drawing/2017/decorative" val="1"/>
              </a:ext>
            </a:extLst>
          </p:cNvPr>
          <p:cNvSpPr txBox="1"/>
          <p:nvPr/>
        </p:nvSpPr>
        <p:spPr>
          <a:xfrm>
            <a:off x="5505750" y="1389742"/>
            <a:ext cx="6384716" cy="4834841"/>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E8668F4B-BB91-4EE9-F617-48DEFC7A083F}"/>
              </a:ext>
            </a:extLst>
          </p:cNvPr>
          <p:cNvSpPr txBox="1">
            <a:spLocks/>
          </p:cNvSpPr>
          <p:nvPr/>
        </p:nvSpPr>
        <p:spPr>
          <a:xfrm>
            <a:off x="432268" y="1217758"/>
            <a:ext cx="4500679"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US" sz="1800" b="1" dirty="0"/>
              <a:t>Microsoft Purview Data Loss Prevention (DLP) for Copilot and Copilot Chat now helps prevent sensitive organizational data from being used in web search prompts.</a:t>
            </a:r>
          </a:p>
          <a:p>
            <a:pPr marL="0" indent="0" fontAlgn="t">
              <a:buNone/>
            </a:pPr>
            <a:endParaRPr lang="en-US" sz="1800" dirty="0"/>
          </a:p>
          <a:p>
            <a:pPr fontAlgn="t"/>
            <a:r>
              <a:rPr lang="en-US" sz="1600" b="1" dirty="0"/>
              <a:t>Prompt Protection:</a:t>
            </a:r>
            <a:r>
              <a:rPr lang="en-US" sz="1600" dirty="0"/>
              <a:t> DLP can block sensitive data from being included in Copilot web search prompts.</a:t>
            </a:r>
          </a:p>
          <a:p>
            <a:pPr fontAlgn="t"/>
            <a:endParaRPr lang="en-US" sz="1600" dirty="0"/>
          </a:p>
          <a:p>
            <a:pPr fontAlgn="t"/>
            <a:r>
              <a:rPr lang="en-US" sz="1600" b="1" dirty="0"/>
              <a:t>Real-Time Enforcement:</a:t>
            </a:r>
            <a:r>
              <a:rPr lang="en-US" sz="1600" dirty="0"/>
              <a:t> Policies are applied instantly to reduce the risk of data leakage or oversharing.</a:t>
            </a:r>
          </a:p>
          <a:p>
            <a:pPr fontAlgn="t"/>
            <a:endParaRPr lang="en-US" sz="1600" dirty="0"/>
          </a:p>
          <a:p>
            <a:pPr fontAlgn="t"/>
            <a:r>
              <a:rPr lang="en-US" sz="1600" b="1" dirty="0"/>
              <a:t>Internal Grounding:</a:t>
            </a:r>
            <a:r>
              <a:rPr lang="en-US" sz="1600" dirty="0"/>
              <a:t> Copilot can still generate responses using approved Microsoft 365 internal data sources.</a:t>
            </a:r>
          </a:p>
        </p:txBody>
      </p:sp>
      <p:sp>
        <p:nvSpPr>
          <p:cNvPr id="19" name="TextBox 18">
            <a:extLst>
              <a:ext uri="{FF2B5EF4-FFF2-40B4-BE49-F238E27FC236}">
                <a16:creationId xmlns:a16="http://schemas.microsoft.com/office/drawing/2014/main" id="{4F544B8A-B712-FF12-7A2F-B5C726AAD1C9}"/>
              </a:ext>
            </a:extLst>
          </p:cNvPr>
          <p:cNvSpPr txBox="1"/>
          <p:nvPr/>
        </p:nvSpPr>
        <p:spPr>
          <a:xfrm>
            <a:off x="5765181" y="1184370"/>
            <a:ext cx="5864843" cy="38779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Microsoft Purview Data Loss Prevention</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descr="Microsoft Purview Data Loss Prevention for Copilot to safeguard web search">
            <a:extLst>
              <a:ext uri="{FF2B5EF4-FFF2-40B4-BE49-F238E27FC236}">
                <a16:creationId xmlns:a16="http://schemas.microsoft.com/office/drawing/2014/main" id="{AF85E3C7-F312-2A42-C6CE-48287BA4C7D7}"/>
              </a:ext>
            </a:extLst>
          </p:cNvPr>
          <p:cNvPicPr>
            <a:picLocks noChangeAspect="1"/>
          </p:cNvPicPr>
          <p:nvPr/>
        </p:nvPicPr>
        <p:blipFill>
          <a:blip r:embed="rId3"/>
          <a:stretch>
            <a:fillRect/>
          </a:stretch>
        </p:blipFill>
        <p:spPr>
          <a:xfrm>
            <a:off x="5846018" y="2131409"/>
            <a:ext cx="5703166" cy="3231223"/>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42F9F160-2F6B-7CDF-9206-0A0758EED567}"/>
              </a:ext>
            </a:extLst>
          </p:cNvPr>
          <p:cNvSpPr txBox="1"/>
          <p:nvPr/>
        </p:nvSpPr>
        <p:spPr>
          <a:xfrm>
            <a:off x="5711594" y="5488242"/>
            <a:ext cx="5972017" cy="523220"/>
          </a:xfrm>
          <a:prstGeom prst="rect">
            <a:avLst/>
          </a:prstGeom>
          <a:noFill/>
        </p:spPr>
        <p:txBody>
          <a:bodyPr wrap="square">
            <a:spAutoFit/>
          </a:bodyPr>
          <a:lstStyle/>
          <a:p>
            <a:pPr algn="ctr"/>
            <a:r>
              <a:rPr lang="en-US" sz="1400" dirty="0"/>
              <a:t>This feature rolled out to </a:t>
            </a:r>
            <a:r>
              <a:rPr lang="en-US" sz="1400" dirty="0">
                <a:solidFill>
                  <a:schemeClr val="accent1">
                    <a:lumMod val="75000"/>
                  </a:schemeClr>
                </a:solidFill>
                <a:hlinkClick r:id="rId4">
                  <a:extLst>
                    <a:ext uri="{A12FA001-AC4F-418D-AE19-62706E023703}">
                      <ahyp:hlinkClr xmlns:ahyp="http://schemas.microsoft.com/office/drawing/2018/hyperlinkcolor" val="tx"/>
                    </a:ext>
                  </a:extLst>
                </a:hlinkClick>
              </a:rPr>
              <a:t>Public Preview in March and is rolling out worldwide in June</a:t>
            </a:r>
            <a:r>
              <a:rPr lang="en-US" sz="1400" dirty="0">
                <a:solidFill>
                  <a:schemeClr val="accent1">
                    <a:lumMod val="75000"/>
                  </a:schemeClr>
                </a:solidFill>
              </a:rPr>
              <a:t>.</a:t>
            </a:r>
            <a:endParaRPr lang="en-US" sz="1000" noProof="0" dirty="0">
              <a:solidFill>
                <a:schemeClr val="accent1">
                  <a:lumMod val="75000"/>
                </a:schemeClr>
              </a:solidFill>
            </a:endParaRPr>
          </a:p>
        </p:txBody>
      </p:sp>
      <p:sp>
        <p:nvSpPr>
          <p:cNvPr id="8" name="TextBox 7">
            <a:extLst>
              <a:ext uri="{FF2B5EF4-FFF2-40B4-BE49-F238E27FC236}">
                <a16:creationId xmlns:a16="http://schemas.microsoft.com/office/drawing/2014/main" id="{79644639-7C4E-7AC3-C7F3-7DA057F4951A}"/>
              </a:ext>
            </a:extLst>
          </p:cNvPr>
          <p:cNvSpPr txBox="1"/>
          <p:nvPr/>
        </p:nvSpPr>
        <p:spPr>
          <a:xfrm>
            <a:off x="11178283" y="6312986"/>
            <a:ext cx="1082454" cy="415498"/>
          </a:xfrm>
          <a:prstGeom prst="rect">
            <a:avLst/>
          </a:prstGeom>
          <a:noFill/>
        </p:spPr>
        <p:txBody>
          <a:bodyPr wrap="square">
            <a:spAutoFit/>
          </a:bodyPr>
          <a:lstStyle/>
          <a:p>
            <a:pPr algn="l">
              <a:buNone/>
            </a:pPr>
            <a:r>
              <a:rPr lang="en-US" sz="1050" b="0" i="0" dirty="0">
                <a:solidFill>
                  <a:schemeClr val="bg2">
                    <a:lumMod val="25000"/>
                  </a:schemeClr>
                </a:solidFill>
                <a:effectLst/>
                <a:latin typeface="Segoe UI" panose="020B0502040204020203" pitchFamily="34" charset="0"/>
              </a:rPr>
              <a:t>Roadmap ID</a:t>
            </a:r>
          </a:p>
          <a:p>
            <a:pPr algn="l">
              <a:buNone/>
            </a:pPr>
            <a:r>
              <a:rPr lang="en-US" sz="1050" b="0" i="0" dirty="0">
                <a:solidFill>
                  <a:srgbClr val="323130"/>
                </a:solidFill>
                <a:effectLst/>
                <a:latin typeface="Segoe UI" panose="020B0502040204020203" pitchFamily="34" charset="0"/>
              </a:rPr>
              <a:t>548671</a:t>
            </a:r>
          </a:p>
        </p:txBody>
      </p:sp>
    </p:spTree>
    <p:extLst>
      <p:ext uri="{BB962C8B-B14F-4D97-AF65-F5344CB8AC3E}">
        <p14:creationId xmlns:p14="http://schemas.microsoft.com/office/powerpoint/2010/main" val="400544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45833E-6 4.81481E-6 L -1.458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6831D-0123-74C9-AE78-02E47AF6DE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7C723C-632D-4708-994B-EAAA0E2975C3}"/>
              </a:ext>
            </a:extLst>
          </p:cNvPr>
          <p:cNvSpPr>
            <a:spLocks noGrp="1"/>
          </p:cNvSpPr>
          <p:nvPr>
            <p:ph type="title"/>
          </p:nvPr>
        </p:nvSpPr>
        <p:spPr>
          <a:xfrm>
            <a:off x="494562" y="477062"/>
            <a:ext cx="11395904" cy="387798"/>
          </a:xfrm>
        </p:spPr>
        <p:txBody>
          <a:bodyPr/>
          <a:lstStyle/>
          <a:p>
            <a:pPr defTabSz="914400" fontAlgn="base">
              <a:lnSpc>
                <a:spcPct val="90000"/>
              </a:lnSpc>
              <a:spcAft>
                <a:spcPct val="0"/>
              </a:spcAft>
            </a:pPr>
            <a:r>
              <a:rPr lang="en-GB" sz="2800" b="1" noProof="0" dirty="0">
                <a:gradFill>
                  <a:gsLst>
                    <a:gs pos="971">
                      <a:srgbClr val="2897CE"/>
                    </a:gs>
                    <a:gs pos="100000">
                      <a:srgbClr val="8678D6"/>
                    </a:gs>
                  </a:gsLst>
                  <a:lin ang="2700000" scaled="0"/>
                </a:gradFill>
                <a:latin typeface="Segoe UI Semibold"/>
                <a:cs typeface="Segoe UI Semibold"/>
              </a:rPr>
              <a:t>Microsoft Purview DLP is further expanding to safeguard prompts</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63B319F7-8D1D-8708-F180-5AAFBE14CA7C}"/>
              </a:ext>
              <a:ext uri="{C183D7F6-B498-43B3-948B-1728B52AA6E4}">
                <adec:decorative xmlns:adec="http://schemas.microsoft.com/office/drawing/2017/decorative" val="1"/>
              </a:ext>
            </a:extLst>
          </p:cNvPr>
          <p:cNvSpPr txBox="1"/>
          <p:nvPr/>
        </p:nvSpPr>
        <p:spPr>
          <a:xfrm>
            <a:off x="5505750" y="1389742"/>
            <a:ext cx="6384716" cy="4834841"/>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E0D139A8-90D8-C607-2023-54B737860094}"/>
              </a:ext>
            </a:extLst>
          </p:cNvPr>
          <p:cNvSpPr txBox="1">
            <a:spLocks/>
          </p:cNvSpPr>
          <p:nvPr/>
        </p:nvSpPr>
        <p:spPr>
          <a:xfrm>
            <a:off x="432268" y="1196176"/>
            <a:ext cx="4724852"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US" sz="1800" b="1" dirty="0"/>
              <a:t>Microsoft Purview Data Loss Prevention (DLP) is expanding to safeguard Copilot prompts to help prevent sensitive organizational information from being used in AI interactions.</a:t>
            </a:r>
          </a:p>
          <a:p>
            <a:pPr marL="0" indent="0" fontAlgn="t">
              <a:buNone/>
            </a:pPr>
            <a:endParaRPr lang="en-US" sz="1800" dirty="0"/>
          </a:p>
          <a:p>
            <a:pPr fontAlgn="t"/>
            <a:r>
              <a:rPr lang="en-US" sz="1600" b="1" dirty="0"/>
              <a:t>Prompt Detection:</a:t>
            </a:r>
            <a:r>
              <a:rPr lang="en-US" sz="1600" dirty="0"/>
              <a:t> Admins can define policies to detect sensitive data such as financial information, national IDs, and bank account numbers in Copilot prompts.</a:t>
            </a:r>
          </a:p>
          <a:p>
            <a:pPr fontAlgn="t"/>
            <a:endParaRPr lang="en-US" sz="1600" dirty="0"/>
          </a:p>
          <a:p>
            <a:pPr fontAlgn="t"/>
            <a:r>
              <a:rPr lang="en-US" sz="1600" b="1" dirty="0"/>
              <a:t>Response Restriction:</a:t>
            </a:r>
            <a:r>
              <a:rPr lang="en-US" sz="1600" dirty="0"/>
              <a:t> Copilot can be restricted from responding to prompts that contain sensitive or regulated information.</a:t>
            </a:r>
          </a:p>
          <a:p>
            <a:pPr fontAlgn="t"/>
            <a:endParaRPr lang="en-US" sz="1600" dirty="0"/>
          </a:p>
          <a:p>
            <a:pPr fontAlgn="t"/>
            <a:r>
              <a:rPr lang="en-US" sz="1600" b="1" dirty="0"/>
              <a:t>Access Control:</a:t>
            </a:r>
            <a:r>
              <a:rPr lang="en-US" sz="1600" dirty="0"/>
              <a:t> Policies can block Copilot from connecting to internal data sources or performing web searches when sensitive data is detected.</a:t>
            </a:r>
          </a:p>
        </p:txBody>
      </p:sp>
      <p:sp>
        <p:nvSpPr>
          <p:cNvPr id="19" name="TextBox 18">
            <a:extLst>
              <a:ext uri="{FF2B5EF4-FFF2-40B4-BE49-F238E27FC236}">
                <a16:creationId xmlns:a16="http://schemas.microsoft.com/office/drawing/2014/main" id="{3E7AEB23-3C52-162F-88CA-AC5B4FEAD21E}"/>
              </a:ext>
            </a:extLst>
          </p:cNvPr>
          <p:cNvSpPr txBox="1"/>
          <p:nvPr/>
        </p:nvSpPr>
        <p:spPr>
          <a:xfrm>
            <a:off x="5765181" y="1184370"/>
            <a:ext cx="5864843" cy="38779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Safeguard prompts</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6" name="Picture 5" descr="Purview Data Loss Prevention for Copilot to safeguard prompts">
            <a:extLst>
              <a:ext uri="{FF2B5EF4-FFF2-40B4-BE49-F238E27FC236}">
                <a16:creationId xmlns:a16="http://schemas.microsoft.com/office/drawing/2014/main" id="{694CCB7E-2F44-9D15-36B2-C10471092487}"/>
              </a:ext>
            </a:extLst>
          </p:cNvPr>
          <p:cNvPicPr>
            <a:picLocks noChangeAspect="1"/>
          </p:cNvPicPr>
          <p:nvPr/>
        </p:nvPicPr>
        <p:blipFill>
          <a:blip r:embed="rId3"/>
          <a:stretch>
            <a:fillRect/>
          </a:stretch>
        </p:blipFill>
        <p:spPr>
          <a:xfrm>
            <a:off x="5898436" y="1885590"/>
            <a:ext cx="5643399" cy="3703834"/>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A12AAC85-1C8F-E5D3-1D03-C4043B76ACAE}"/>
              </a:ext>
            </a:extLst>
          </p:cNvPr>
          <p:cNvSpPr txBox="1"/>
          <p:nvPr/>
        </p:nvSpPr>
        <p:spPr>
          <a:xfrm>
            <a:off x="5734128" y="5753115"/>
            <a:ext cx="5972017" cy="307777"/>
          </a:xfrm>
          <a:prstGeom prst="rect">
            <a:avLst/>
          </a:prstGeom>
          <a:noFill/>
        </p:spPr>
        <p:txBody>
          <a:bodyPr wrap="square">
            <a:spAutoFit/>
          </a:bodyPr>
          <a:lstStyle/>
          <a:p>
            <a:pPr algn="ctr"/>
            <a:r>
              <a:rPr lang="en-US" sz="1400" dirty="0"/>
              <a:t>This feature is </a:t>
            </a:r>
            <a:r>
              <a:rPr lang="en-US" sz="1400" dirty="0">
                <a:solidFill>
                  <a:schemeClr val="accent1">
                    <a:lumMod val="75000"/>
                  </a:schemeClr>
                </a:solidFill>
                <a:hlinkClick r:id="rId4">
                  <a:extLst>
                    <a:ext uri="{A12FA001-AC4F-418D-AE19-62706E023703}">
                      <ahyp:hlinkClr xmlns:ahyp="http://schemas.microsoft.com/office/drawing/2018/hyperlinkcolor" val="tx"/>
                    </a:ext>
                  </a:extLst>
                </a:hlinkClick>
              </a:rPr>
              <a:t>rolling out in March</a:t>
            </a:r>
            <a:r>
              <a:rPr lang="en-US" sz="1400" dirty="0">
                <a:solidFill>
                  <a:schemeClr val="accent1">
                    <a:lumMod val="75000"/>
                  </a:schemeClr>
                </a:solidFill>
              </a:rPr>
              <a:t>.</a:t>
            </a:r>
            <a:endParaRPr lang="en-US" sz="800" noProof="0" dirty="0">
              <a:solidFill>
                <a:schemeClr val="accent1">
                  <a:lumMod val="75000"/>
                </a:schemeClr>
              </a:solidFill>
            </a:endParaRPr>
          </a:p>
        </p:txBody>
      </p:sp>
      <p:sp>
        <p:nvSpPr>
          <p:cNvPr id="10" name="TextBox 9">
            <a:extLst>
              <a:ext uri="{FF2B5EF4-FFF2-40B4-BE49-F238E27FC236}">
                <a16:creationId xmlns:a16="http://schemas.microsoft.com/office/drawing/2014/main" id="{93964DE9-BE20-EC68-4805-7D5709CD32DE}"/>
              </a:ext>
            </a:extLst>
          </p:cNvPr>
          <p:cNvSpPr txBox="1"/>
          <p:nvPr/>
        </p:nvSpPr>
        <p:spPr>
          <a:xfrm>
            <a:off x="11178283" y="6312986"/>
            <a:ext cx="1082454" cy="415498"/>
          </a:xfrm>
          <a:prstGeom prst="rect">
            <a:avLst/>
          </a:prstGeom>
          <a:noFill/>
        </p:spPr>
        <p:txBody>
          <a:bodyPr wrap="square">
            <a:spAutoFit/>
          </a:bodyPr>
          <a:lstStyle/>
          <a:p>
            <a:pPr algn="l">
              <a:buNone/>
            </a:pPr>
            <a:r>
              <a:rPr lang="en-US" sz="1050" b="0" i="0" dirty="0">
                <a:solidFill>
                  <a:schemeClr val="bg2">
                    <a:lumMod val="25000"/>
                  </a:schemeClr>
                </a:solidFill>
                <a:effectLst/>
                <a:latin typeface="Segoe UI" panose="020B0502040204020203" pitchFamily="34" charset="0"/>
              </a:rPr>
              <a:t>Roadmap ID</a:t>
            </a:r>
          </a:p>
          <a:p>
            <a:pPr algn="l">
              <a:buNone/>
            </a:pPr>
            <a:r>
              <a:rPr lang="en-US" sz="1050" b="0" i="0" dirty="0">
                <a:solidFill>
                  <a:srgbClr val="323130"/>
                </a:solidFill>
                <a:effectLst/>
                <a:latin typeface="Segoe UI" panose="020B0502040204020203" pitchFamily="34" charset="0"/>
              </a:rPr>
              <a:t>515945</a:t>
            </a:r>
          </a:p>
        </p:txBody>
      </p:sp>
    </p:spTree>
    <p:extLst>
      <p:ext uri="{BB962C8B-B14F-4D97-AF65-F5344CB8AC3E}">
        <p14:creationId xmlns:p14="http://schemas.microsoft.com/office/powerpoint/2010/main" val="33403102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45833E-6 4.81481E-6 L -1.458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38D06-F03E-8135-D2F1-3B794115AB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E25CE3-42D1-730D-A472-251B43AD0DC6}"/>
              </a:ext>
            </a:extLst>
          </p:cNvPr>
          <p:cNvSpPr>
            <a:spLocks noGrp="1"/>
          </p:cNvSpPr>
          <p:nvPr>
            <p:ph type="title"/>
          </p:nvPr>
        </p:nvSpPr>
        <p:spPr>
          <a:xfrm>
            <a:off x="555320" y="459612"/>
            <a:ext cx="11539698" cy="387798"/>
          </a:xfrm>
        </p:spPr>
        <p:txBody>
          <a:bodyPr/>
          <a:lstStyle/>
          <a:p>
            <a:pPr defTabSz="914400" fontAlgn="base">
              <a:lnSpc>
                <a:spcPct val="90000"/>
              </a:lnSpc>
              <a:spcAft>
                <a:spcPct val="0"/>
              </a:spcAft>
            </a:pPr>
            <a:r>
              <a:rPr lang="en-GB" b="1" noProof="0" dirty="0">
                <a:gradFill>
                  <a:gsLst>
                    <a:gs pos="971">
                      <a:srgbClr val="2897CE"/>
                    </a:gs>
                    <a:gs pos="100000">
                      <a:srgbClr val="8678D6"/>
                    </a:gs>
                  </a:gsLst>
                  <a:lin ang="2700000" scaled="0"/>
                </a:gradFill>
                <a:latin typeface="Segoe UI Semibold"/>
                <a:cs typeface="Segoe UI Semibold"/>
              </a:rPr>
              <a:t>Admins can now manage authoritative sources within the Copilot Search</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43837DA7-B8DF-346B-8BCA-4B65449796F6}"/>
              </a:ext>
              <a:ext uri="{C183D7F6-B498-43B3-948B-1728B52AA6E4}">
                <adec:decorative xmlns:adec="http://schemas.microsoft.com/office/drawing/2017/decorative" val="1"/>
              </a:ext>
            </a:extLst>
          </p:cNvPr>
          <p:cNvSpPr txBox="1"/>
          <p:nvPr/>
        </p:nvSpPr>
        <p:spPr>
          <a:xfrm>
            <a:off x="5116530" y="1360859"/>
            <a:ext cx="6794419" cy="4640671"/>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BADC3321-47BD-2AC6-5D46-ED37F25D2A54}"/>
              </a:ext>
            </a:extLst>
          </p:cNvPr>
          <p:cNvSpPr txBox="1">
            <a:spLocks/>
          </p:cNvSpPr>
          <p:nvPr/>
        </p:nvSpPr>
        <p:spPr>
          <a:xfrm>
            <a:off x="517195" y="1043883"/>
            <a:ext cx="4363191"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US" sz="1800" b="1" dirty="0"/>
              <a:t>Admins can now manage authoritative sources within the Copilot Search experience </a:t>
            </a:r>
            <a:r>
              <a:rPr lang="en-GB" sz="1800" b="1" dirty="0"/>
              <a:t>in the Microsoft 365 admin center</a:t>
            </a:r>
            <a:r>
              <a:rPr lang="en-US" sz="1800" b="1" dirty="0"/>
              <a:t> to improve the relevance of organizational content in search results.</a:t>
            </a:r>
          </a:p>
          <a:p>
            <a:pPr marL="0" indent="0" fontAlgn="t">
              <a:buNone/>
            </a:pPr>
            <a:endParaRPr lang="en-US" sz="1800" dirty="0"/>
          </a:p>
          <a:p>
            <a:pPr fontAlgn="t"/>
            <a:r>
              <a:rPr lang="en-US" sz="1600" b="1" dirty="0"/>
              <a:t>Authoritative Sources:</a:t>
            </a:r>
            <a:r>
              <a:rPr lang="en-US" sz="1600" dirty="0"/>
              <a:t> Admins can designate specific SharePoint Online sites as trusted content sources.</a:t>
            </a:r>
          </a:p>
          <a:p>
            <a:pPr fontAlgn="t"/>
            <a:endParaRPr lang="en-US" sz="1600" dirty="0"/>
          </a:p>
          <a:p>
            <a:pPr fontAlgn="t"/>
            <a:r>
              <a:rPr lang="en-US" sz="1600" b="1" dirty="0"/>
              <a:t>Improved Relevance:</a:t>
            </a:r>
            <a:r>
              <a:rPr lang="en-US" sz="1600" dirty="0"/>
              <a:t> Copilot prioritizes content from these sites to enhance search result accuracy.</a:t>
            </a:r>
          </a:p>
          <a:p>
            <a:pPr fontAlgn="t"/>
            <a:endParaRPr lang="en-US" sz="1600" dirty="0"/>
          </a:p>
          <a:p>
            <a:pPr fontAlgn="t"/>
            <a:r>
              <a:rPr lang="en-US" sz="1600" b="1" dirty="0"/>
              <a:t>Content Ranking:</a:t>
            </a:r>
            <a:r>
              <a:rPr lang="en-US" sz="1600" dirty="0"/>
              <a:t> Designated sites are ranked higher within Copilot search experiences.</a:t>
            </a:r>
          </a:p>
        </p:txBody>
      </p:sp>
      <p:sp>
        <p:nvSpPr>
          <p:cNvPr id="19" name="TextBox 18">
            <a:extLst>
              <a:ext uri="{FF2B5EF4-FFF2-40B4-BE49-F238E27FC236}">
                <a16:creationId xmlns:a16="http://schemas.microsoft.com/office/drawing/2014/main" id="{5DEA9DA9-51DD-4B0D-32C9-B15E1E672C4F}"/>
              </a:ext>
            </a:extLst>
          </p:cNvPr>
          <p:cNvSpPr txBox="1"/>
          <p:nvPr/>
        </p:nvSpPr>
        <p:spPr>
          <a:xfrm>
            <a:off x="5852929" y="1197065"/>
            <a:ext cx="5314599" cy="38779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Manage authoritative sources within the Copilot Search</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descr="A screenshot of the Microsoft 365 admin center showing the Copilot Search settings page on the Authoritative content tab, with a table listing organizational SharePoint sites, their URLs, last modified dates, and editors.">
            <a:extLst>
              <a:ext uri="{FF2B5EF4-FFF2-40B4-BE49-F238E27FC236}">
                <a16:creationId xmlns:a16="http://schemas.microsoft.com/office/drawing/2014/main" id="{75BB4050-B1F7-112C-F912-0A1F32751CC4}"/>
              </a:ext>
            </a:extLst>
          </p:cNvPr>
          <p:cNvPicPr>
            <a:picLocks noChangeAspect="1"/>
          </p:cNvPicPr>
          <p:nvPr/>
        </p:nvPicPr>
        <p:blipFill>
          <a:blip r:embed="rId3"/>
          <a:stretch>
            <a:fillRect/>
          </a:stretch>
        </p:blipFill>
        <p:spPr>
          <a:xfrm>
            <a:off x="5345655" y="1961234"/>
            <a:ext cx="6329150" cy="3291412"/>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B01C292F-8618-BFA7-D8F4-F1408E07A57C}"/>
              </a:ext>
            </a:extLst>
          </p:cNvPr>
          <p:cNvSpPr txBox="1"/>
          <p:nvPr/>
        </p:nvSpPr>
        <p:spPr>
          <a:xfrm>
            <a:off x="5740381" y="5491760"/>
            <a:ext cx="5539697" cy="307777"/>
          </a:xfrm>
          <a:prstGeom prst="rect">
            <a:avLst/>
          </a:prstGeom>
          <a:noFill/>
        </p:spPr>
        <p:txBody>
          <a:bodyPr wrap="square">
            <a:spAutoFit/>
          </a:bodyPr>
          <a:lstStyle/>
          <a:p>
            <a:pPr algn="ctr"/>
            <a:r>
              <a:rPr lang="en-US" sz="1400" dirty="0"/>
              <a:t>This feature is </a:t>
            </a:r>
            <a:r>
              <a:rPr lang="en-US" sz="1400" dirty="0">
                <a:solidFill>
                  <a:schemeClr val="accent1">
                    <a:lumMod val="75000"/>
                  </a:schemeClr>
                </a:solidFill>
                <a:hlinkClick r:id="rId4">
                  <a:extLst>
                    <a:ext uri="{A12FA001-AC4F-418D-AE19-62706E023703}">
                      <ahyp:hlinkClr xmlns:ahyp="http://schemas.microsoft.com/office/drawing/2018/hyperlinkcolor" val="tx"/>
                    </a:ext>
                  </a:extLst>
                </a:hlinkClick>
              </a:rPr>
              <a:t>rolling out in April</a:t>
            </a:r>
            <a:r>
              <a:rPr lang="en-US" sz="1400" dirty="0">
                <a:solidFill>
                  <a:schemeClr val="accent1">
                    <a:lumMod val="75000"/>
                  </a:schemeClr>
                </a:solidFill>
              </a:rPr>
              <a:t>.</a:t>
            </a:r>
            <a:endParaRPr lang="en-US" sz="1000" noProof="0" dirty="0">
              <a:solidFill>
                <a:schemeClr val="accent1">
                  <a:lumMod val="75000"/>
                </a:schemeClr>
              </a:solidFill>
            </a:endParaRPr>
          </a:p>
        </p:txBody>
      </p:sp>
      <p:sp>
        <p:nvSpPr>
          <p:cNvPr id="8" name="TextBox 7">
            <a:extLst>
              <a:ext uri="{FF2B5EF4-FFF2-40B4-BE49-F238E27FC236}">
                <a16:creationId xmlns:a16="http://schemas.microsoft.com/office/drawing/2014/main" id="{EACE0F53-F7A3-971F-A366-C994635004A4}"/>
              </a:ext>
            </a:extLst>
          </p:cNvPr>
          <p:cNvSpPr txBox="1"/>
          <p:nvPr/>
        </p:nvSpPr>
        <p:spPr>
          <a:xfrm>
            <a:off x="11178283" y="6312986"/>
            <a:ext cx="1082454" cy="415498"/>
          </a:xfrm>
          <a:prstGeom prst="rect">
            <a:avLst/>
          </a:prstGeom>
          <a:noFill/>
        </p:spPr>
        <p:txBody>
          <a:bodyPr wrap="square">
            <a:spAutoFit/>
          </a:bodyPr>
          <a:lstStyle/>
          <a:p>
            <a:pPr algn="l">
              <a:buNone/>
            </a:pPr>
            <a:r>
              <a:rPr lang="en-US" sz="1050" b="0" i="0" dirty="0">
                <a:solidFill>
                  <a:schemeClr val="bg2">
                    <a:lumMod val="25000"/>
                  </a:schemeClr>
                </a:solidFill>
                <a:effectLst/>
                <a:latin typeface="Segoe UI" panose="020B0502040204020203" pitchFamily="34" charset="0"/>
              </a:rPr>
              <a:t>Roadmap ID</a:t>
            </a:r>
          </a:p>
          <a:p>
            <a:pPr algn="l">
              <a:buNone/>
            </a:pPr>
            <a:r>
              <a:rPr lang="en-US" sz="1050" b="0" i="0" dirty="0">
                <a:solidFill>
                  <a:srgbClr val="323130"/>
                </a:solidFill>
                <a:effectLst/>
                <a:latin typeface="Segoe UI" panose="020B0502040204020203" pitchFamily="34" charset="0"/>
              </a:rPr>
              <a:t>503553</a:t>
            </a:r>
          </a:p>
        </p:txBody>
      </p:sp>
    </p:spTree>
    <p:extLst>
      <p:ext uri="{BB962C8B-B14F-4D97-AF65-F5344CB8AC3E}">
        <p14:creationId xmlns:p14="http://schemas.microsoft.com/office/powerpoint/2010/main" val="921140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4.16667E-6 -3.33333E-6 L -4.16667E-6 0.03542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BDBB8-2342-D8D4-1F55-ECADD2D836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CC2ABD-FDFB-DFA4-6EF7-21C686079EEF}"/>
              </a:ext>
            </a:extLst>
          </p:cNvPr>
          <p:cNvSpPr>
            <a:spLocks noGrp="1"/>
          </p:cNvSpPr>
          <p:nvPr>
            <p:ph type="title"/>
          </p:nvPr>
        </p:nvSpPr>
        <p:spPr>
          <a:xfrm>
            <a:off x="555319" y="459612"/>
            <a:ext cx="11187502" cy="664797"/>
          </a:xfrm>
        </p:spPr>
        <p:txBody>
          <a:bodyPr/>
          <a:lstStyle/>
          <a:p>
            <a:pPr defTabSz="914400" fontAlgn="base">
              <a:lnSpc>
                <a:spcPct val="90000"/>
              </a:lnSpc>
              <a:spcAft>
                <a:spcPct val="0"/>
              </a:spcAft>
            </a:pPr>
            <a:r>
              <a:rPr lang="en-GB" sz="2400" b="1" noProof="0" dirty="0">
                <a:gradFill>
                  <a:gsLst>
                    <a:gs pos="971">
                      <a:srgbClr val="2897CE"/>
                    </a:gs>
                    <a:gs pos="100000">
                      <a:srgbClr val="8678D6"/>
                    </a:gs>
                  </a:gsLst>
                  <a:lin ang="2700000" scaled="0"/>
                </a:gradFill>
                <a:latin typeface="Segoe UI Semibold"/>
                <a:cs typeface="Segoe UI Semibold"/>
              </a:rPr>
              <a:t>Quickly identify individuals driving high consumption across Copilot usage‑based services</a:t>
            </a:r>
          </a:p>
        </p:txBody>
      </p:sp>
      <p:sp>
        <p:nvSpPr>
          <p:cNvPr id="18" name="TextBox 17">
            <a:extLst>
              <a:ext uri="{FF2B5EF4-FFF2-40B4-BE49-F238E27FC236}">
                <a16:creationId xmlns:a16="http://schemas.microsoft.com/office/drawing/2014/main" id="{AC6DC3D4-BA2A-D108-4966-96D6BD184091}"/>
              </a:ext>
              <a:ext uri="{C183D7F6-B498-43B3-948B-1728B52AA6E4}">
                <adec:decorative xmlns:adec="http://schemas.microsoft.com/office/drawing/2017/decorative" val="1"/>
              </a:ext>
            </a:extLst>
          </p:cNvPr>
          <p:cNvSpPr txBox="1"/>
          <p:nvPr/>
        </p:nvSpPr>
        <p:spPr>
          <a:xfrm>
            <a:off x="5432156" y="1405413"/>
            <a:ext cx="6427748" cy="4506289"/>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D4E8B738-7BA2-B3AA-EF19-940DEB212E0B}"/>
              </a:ext>
            </a:extLst>
          </p:cNvPr>
          <p:cNvSpPr txBox="1">
            <a:spLocks/>
          </p:cNvSpPr>
          <p:nvPr/>
        </p:nvSpPr>
        <p:spPr>
          <a:xfrm>
            <a:off x="555319" y="1322265"/>
            <a:ext cx="4322529"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US" sz="1800" b="1" dirty="0"/>
              <a:t>High‑usage users is a new category that helps IT and finance teams identify individuals driving higher consumption across Copilot pay‑as‑you‑go services.</a:t>
            </a:r>
          </a:p>
          <a:p>
            <a:pPr marL="0" indent="0" fontAlgn="t">
              <a:buNone/>
            </a:pPr>
            <a:endParaRPr lang="en-US" sz="1800" dirty="0"/>
          </a:p>
          <a:p>
            <a:pPr fontAlgn="t"/>
            <a:r>
              <a:rPr lang="en-US" sz="1600" b="1" dirty="0"/>
              <a:t>Usage Visibility:</a:t>
            </a:r>
            <a:r>
              <a:rPr lang="en-US" sz="1600" dirty="0"/>
              <a:t> Admins can identify users generating high levels of Copilot usage‑based consumption.</a:t>
            </a:r>
          </a:p>
          <a:p>
            <a:pPr fontAlgn="t"/>
            <a:endParaRPr lang="en-US" sz="1600" dirty="0"/>
          </a:p>
          <a:p>
            <a:pPr fontAlgn="t"/>
            <a:r>
              <a:rPr lang="en-US" sz="1600" b="1" dirty="0"/>
              <a:t>Cost Insights:</a:t>
            </a:r>
            <a:r>
              <a:rPr lang="en-US" sz="1600" dirty="0"/>
              <a:t> Provides early visibility into potential cost drivers across pay‑as‑you‑go services.</a:t>
            </a:r>
          </a:p>
          <a:p>
            <a:pPr fontAlgn="t"/>
            <a:endParaRPr lang="en-US" sz="1600" dirty="0"/>
          </a:p>
          <a:p>
            <a:pPr fontAlgn="t"/>
            <a:r>
              <a:rPr lang="en-US" sz="1600" b="1" dirty="0"/>
              <a:t>License Optimization:</a:t>
            </a:r>
            <a:r>
              <a:rPr lang="en-US" sz="1600" dirty="0"/>
              <a:t> Enables faster investigation and more informed licensing and allocation decisions.</a:t>
            </a:r>
          </a:p>
        </p:txBody>
      </p:sp>
      <p:sp>
        <p:nvSpPr>
          <p:cNvPr id="19" name="TextBox 18">
            <a:extLst>
              <a:ext uri="{FF2B5EF4-FFF2-40B4-BE49-F238E27FC236}">
                <a16:creationId xmlns:a16="http://schemas.microsoft.com/office/drawing/2014/main" id="{1BB666CD-8FA3-1C6D-5B86-4B7054003864}"/>
              </a:ext>
            </a:extLst>
          </p:cNvPr>
          <p:cNvSpPr txBox="1"/>
          <p:nvPr/>
        </p:nvSpPr>
        <p:spPr>
          <a:xfrm>
            <a:off x="5986463" y="1240365"/>
            <a:ext cx="5319133" cy="35506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High‑usage users is a new category</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5" name="Picture 4" descr=": A screenshot of the Microsoft 365 admin center showing the Billing &amp; usage page with a list of high-usage users and a side panel confirming that Microsoft 365 Copilot licenses have been assigned to selected users.">
            <a:extLst>
              <a:ext uri="{FF2B5EF4-FFF2-40B4-BE49-F238E27FC236}">
                <a16:creationId xmlns:a16="http://schemas.microsoft.com/office/drawing/2014/main" id="{CEF2866D-3B74-C90C-64FA-620A2039DC07}"/>
              </a:ext>
            </a:extLst>
          </p:cNvPr>
          <p:cNvPicPr>
            <a:picLocks noChangeAspect="1"/>
          </p:cNvPicPr>
          <p:nvPr/>
        </p:nvPicPr>
        <p:blipFill>
          <a:blip r:embed="rId3"/>
          <a:stretch>
            <a:fillRect/>
          </a:stretch>
        </p:blipFill>
        <p:spPr>
          <a:xfrm>
            <a:off x="5701417" y="2140523"/>
            <a:ext cx="5821556" cy="3036067"/>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64AB2783-CA8E-B6D4-BCB6-6754BB0CFC1E}"/>
              </a:ext>
            </a:extLst>
          </p:cNvPr>
          <p:cNvSpPr txBox="1"/>
          <p:nvPr/>
        </p:nvSpPr>
        <p:spPr>
          <a:xfrm>
            <a:off x="6096000" y="5452587"/>
            <a:ext cx="5577840" cy="307777"/>
          </a:xfrm>
          <a:prstGeom prst="rect">
            <a:avLst/>
          </a:prstGeom>
          <a:noFill/>
        </p:spPr>
        <p:txBody>
          <a:bodyPr wrap="square">
            <a:spAutoFit/>
          </a:bodyPr>
          <a:lstStyle/>
          <a:p>
            <a:pPr lvl="0" algn="ctr">
              <a:defRPr/>
            </a:pPr>
            <a:r>
              <a:rPr lang="en-US" sz="1400" dirty="0"/>
              <a:t>This feature </a:t>
            </a:r>
            <a:r>
              <a:rPr lang="en-US" sz="1400" dirty="0">
                <a:solidFill>
                  <a:schemeClr val="accent1">
                    <a:lumMod val="75000"/>
                  </a:schemeClr>
                </a:solidFill>
                <a:hlinkClick r:id="rId4">
                  <a:extLst>
                    <a:ext uri="{A12FA001-AC4F-418D-AE19-62706E023703}">
                      <ahyp:hlinkClr xmlns:ahyp="http://schemas.microsoft.com/office/drawing/2018/hyperlinkcolor" val="tx"/>
                    </a:ext>
                  </a:extLst>
                </a:hlinkClick>
              </a:rPr>
              <a:t>rolled out in March</a:t>
            </a:r>
            <a:r>
              <a:rPr lang="en-US" sz="1400" dirty="0">
                <a:solidFill>
                  <a:schemeClr val="accent1">
                    <a:lumMod val="75000"/>
                  </a:schemeClr>
                </a:solidFill>
              </a:rPr>
              <a:t>.</a:t>
            </a:r>
            <a:endParaRPr kumimoji="0" lang="en-US" sz="800" b="0" i="0" u="none" strike="noStrike" kern="1200" cap="none" spc="0" normalizeH="0" baseline="0" noProof="0" dirty="0">
              <a:ln>
                <a:noFill/>
              </a:ln>
              <a:solidFill>
                <a:schemeClr val="accent1">
                  <a:lumMod val="75000"/>
                </a:schemeClr>
              </a:solidFill>
              <a:effectLst/>
              <a:uLnTx/>
              <a:uFillTx/>
              <a:latin typeface="Segoe UI"/>
              <a:ea typeface="+mn-ea"/>
              <a:cs typeface="+mn-cs"/>
            </a:endParaRPr>
          </a:p>
        </p:txBody>
      </p:sp>
      <p:sp>
        <p:nvSpPr>
          <p:cNvPr id="8" name="TextBox 7">
            <a:extLst>
              <a:ext uri="{FF2B5EF4-FFF2-40B4-BE49-F238E27FC236}">
                <a16:creationId xmlns:a16="http://schemas.microsoft.com/office/drawing/2014/main" id="{7FE4748E-D7D8-5A04-7CDC-1818E9384998}"/>
              </a:ext>
            </a:extLst>
          </p:cNvPr>
          <p:cNvSpPr txBox="1"/>
          <p:nvPr/>
        </p:nvSpPr>
        <p:spPr>
          <a:xfrm>
            <a:off x="11178283" y="6312986"/>
            <a:ext cx="1082454" cy="415498"/>
          </a:xfrm>
          <a:prstGeom prst="rect">
            <a:avLst/>
          </a:prstGeom>
          <a:noFill/>
        </p:spPr>
        <p:txBody>
          <a:bodyPr wrap="square">
            <a:spAutoFit/>
          </a:bodyPr>
          <a:lstStyle/>
          <a:p>
            <a:pPr algn="l">
              <a:buNone/>
            </a:pPr>
            <a:r>
              <a:rPr lang="en-US" sz="1050" b="0" i="0" dirty="0">
                <a:solidFill>
                  <a:schemeClr val="bg2">
                    <a:lumMod val="25000"/>
                  </a:schemeClr>
                </a:solidFill>
                <a:effectLst/>
                <a:latin typeface="Segoe UI" panose="020B0502040204020203" pitchFamily="34" charset="0"/>
              </a:rPr>
              <a:t>Roadmap ID</a:t>
            </a:r>
          </a:p>
          <a:p>
            <a:pPr algn="l">
              <a:buNone/>
            </a:pPr>
            <a:r>
              <a:rPr lang="en-US" sz="1050" b="0" i="0" dirty="0">
                <a:solidFill>
                  <a:srgbClr val="323130"/>
                </a:solidFill>
                <a:effectLst/>
                <a:latin typeface="Segoe UI" panose="020B0502040204020203" pitchFamily="34" charset="0"/>
              </a:rPr>
              <a:t>557176</a:t>
            </a:r>
          </a:p>
        </p:txBody>
      </p:sp>
    </p:spTree>
    <p:extLst>
      <p:ext uri="{BB962C8B-B14F-4D97-AF65-F5344CB8AC3E}">
        <p14:creationId xmlns:p14="http://schemas.microsoft.com/office/powerpoint/2010/main" val="21780143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4.58333E-6 1.48148E-6 L -4.58333E-6 0.03542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8C0DD-9CB0-1F8D-5C93-F391D9DAF9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AA98FE-F6B8-6F30-9A5A-EDC391A52A1C}"/>
              </a:ext>
            </a:extLst>
          </p:cNvPr>
          <p:cNvSpPr>
            <a:spLocks noGrp="1"/>
          </p:cNvSpPr>
          <p:nvPr>
            <p:ph type="title"/>
          </p:nvPr>
        </p:nvSpPr>
        <p:spPr>
          <a:xfrm>
            <a:off x="555319" y="459612"/>
            <a:ext cx="11262138" cy="387798"/>
          </a:xfrm>
        </p:spPr>
        <p:txBody>
          <a:bodyPr/>
          <a:lstStyle/>
          <a:p>
            <a:pPr defTabSz="914400" fontAlgn="base">
              <a:lnSpc>
                <a:spcPct val="90000"/>
              </a:lnSpc>
              <a:spcAft>
                <a:spcPct val="0"/>
              </a:spcAft>
            </a:pPr>
            <a:r>
              <a:rPr lang="en-GB" b="1" noProof="0" dirty="0">
                <a:gradFill>
                  <a:gsLst>
                    <a:gs pos="971">
                      <a:srgbClr val="2897CE"/>
                    </a:gs>
                    <a:gs pos="100000">
                      <a:srgbClr val="8678D6"/>
                    </a:gs>
                  </a:gsLst>
                  <a:lin ang="2700000" scaled="0"/>
                </a:gradFill>
                <a:latin typeface="Segoe UI Semibold"/>
                <a:cs typeface="Segoe UI Semibold"/>
              </a:rPr>
              <a:t>Domain exclusion for web grounding</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6EB4EB3F-D36C-3D07-86D3-A5FE99443B34}"/>
              </a:ext>
              <a:ext uri="{C183D7F6-B498-43B3-948B-1728B52AA6E4}">
                <adec:decorative xmlns:adec="http://schemas.microsoft.com/office/drawing/2017/decorative" val="1"/>
              </a:ext>
            </a:extLst>
          </p:cNvPr>
          <p:cNvSpPr txBox="1"/>
          <p:nvPr/>
        </p:nvSpPr>
        <p:spPr>
          <a:xfrm>
            <a:off x="5261673" y="1392662"/>
            <a:ext cx="6555783" cy="4266575"/>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7" name="TextBox 6">
            <a:extLst>
              <a:ext uri="{FF2B5EF4-FFF2-40B4-BE49-F238E27FC236}">
                <a16:creationId xmlns:a16="http://schemas.microsoft.com/office/drawing/2014/main" id="{EE5B818F-858F-6E54-1496-CF7B87F24ABC}"/>
              </a:ext>
            </a:extLst>
          </p:cNvPr>
          <p:cNvSpPr txBox="1"/>
          <p:nvPr/>
        </p:nvSpPr>
        <p:spPr>
          <a:xfrm>
            <a:off x="555319" y="986081"/>
            <a:ext cx="4592033" cy="5170646"/>
          </a:xfrm>
          <a:prstGeom prst="rect">
            <a:avLst/>
          </a:prstGeom>
          <a:noFill/>
        </p:spPr>
        <p:txBody>
          <a:bodyPr wrap="square">
            <a:spAutoFit/>
          </a:bodyPr>
          <a:lstStyle/>
          <a:p>
            <a:pPr fontAlgn="t"/>
            <a:r>
              <a:rPr lang="en-US" b="1" dirty="0"/>
              <a:t>Domain exclusion for web grounding gives admins greater control over which external websites Copilot can reference when generating responses.</a:t>
            </a:r>
          </a:p>
          <a:p>
            <a:pPr fontAlgn="t"/>
            <a:endParaRPr lang="en-US" dirty="0"/>
          </a:p>
          <a:p>
            <a:pPr marL="285750" indent="-285750" fontAlgn="t">
              <a:buFont typeface="Arial" panose="020B0604020202020204" pitchFamily="34" charset="0"/>
              <a:buChar char="•"/>
            </a:pPr>
            <a:r>
              <a:rPr lang="en-US" sz="1600" b="1" dirty="0"/>
              <a:t>External Source Control:</a:t>
            </a:r>
            <a:r>
              <a:rPr lang="en-US" sz="1600" dirty="0"/>
              <a:t> Admins can exclude specific web domains from Copilot web grounding.</a:t>
            </a:r>
          </a:p>
          <a:p>
            <a:pPr marL="285750" indent="-285750" fontAlgn="t">
              <a:buFont typeface="Arial" panose="020B0604020202020204" pitchFamily="34" charset="0"/>
              <a:buChar char="•"/>
            </a:pPr>
            <a:endParaRPr lang="en-US" sz="1600" dirty="0"/>
          </a:p>
          <a:p>
            <a:pPr marL="285750" indent="-285750" fontAlgn="t">
              <a:buFont typeface="Arial" panose="020B0604020202020204" pitchFamily="34" charset="0"/>
              <a:buChar char="•"/>
            </a:pPr>
            <a:r>
              <a:rPr lang="en-US" sz="1600" b="1" dirty="0"/>
              <a:t>Governance Support:</a:t>
            </a:r>
            <a:r>
              <a:rPr lang="en-US" sz="1600" dirty="0"/>
              <a:t> Helps prevent Copilot from referencing unapproved or non‑compliant external sources.</a:t>
            </a:r>
          </a:p>
          <a:p>
            <a:pPr marL="285750" indent="-285750" fontAlgn="t">
              <a:buFont typeface="Arial" panose="020B0604020202020204" pitchFamily="34" charset="0"/>
              <a:buChar char="•"/>
            </a:pPr>
            <a:endParaRPr lang="en-US" sz="1600" dirty="0"/>
          </a:p>
          <a:p>
            <a:pPr marL="285750" indent="-285750" fontAlgn="t">
              <a:buFont typeface="Arial" panose="020B0604020202020204" pitchFamily="34" charset="0"/>
              <a:buChar char="•"/>
            </a:pPr>
            <a:r>
              <a:rPr lang="en-US" sz="1600" b="1" dirty="0"/>
              <a:t>Compliance Alignment:</a:t>
            </a:r>
            <a:r>
              <a:rPr lang="en-US" sz="1600" dirty="0"/>
              <a:t> Supports organizational content governance and regulatory requirements.</a:t>
            </a:r>
          </a:p>
          <a:p>
            <a:pPr marL="285750" indent="-285750" fontAlgn="t">
              <a:buFont typeface="Arial" panose="020B0604020202020204" pitchFamily="34" charset="0"/>
              <a:buChar char="•"/>
            </a:pPr>
            <a:endParaRPr lang="en-US" sz="1600" dirty="0"/>
          </a:p>
          <a:p>
            <a:pPr marL="285750" indent="-285750" fontAlgn="t">
              <a:buFont typeface="Arial" panose="020B0604020202020204" pitchFamily="34" charset="0"/>
              <a:buChar char="•"/>
            </a:pPr>
            <a:r>
              <a:rPr lang="en-US" sz="1600" b="1" dirty="0"/>
              <a:t>Admin Management:</a:t>
            </a:r>
            <a:r>
              <a:rPr lang="en-US" sz="1600" dirty="0"/>
              <a:t> Provides IT with more control over how external web data is used in Copilot responses.</a:t>
            </a:r>
          </a:p>
        </p:txBody>
      </p:sp>
      <p:sp>
        <p:nvSpPr>
          <p:cNvPr id="19" name="TextBox 18">
            <a:extLst>
              <a:ext uri="{FF2B5EF4-FFF2-40B4-BE49-F238E27FC236}">
                <a16:creationId xmlns:a16="http://schemas.microsoft.com/office/drawing/2014/main" id="{ECAAC108-E961-4787-3A6A-29E67428E4BA}"/>
              </a:ext>
            </a:extLst>
          </p:cNvPr>
          <p:cNvSpPr txBox="1"/>
          <p:nvPr/>
        </p:nvSpPr>
        <p:spPr>
          <a:xfrm>
            <a:off x="5884914" y="1198763"/>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Domain exclusion for web grounding</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5" name="Picture 4" descr="Image of M365 Roadmap item">
            <a:extLst>
              <a:ext uri="{FF2B5EF4-FFF2-40B4-BE49-F238E27FC236}">
                <a16:creationId xmlns:a16="http://schemas.microsoft.com/office/drawing/2014/main" id="{169730EF-7D9B-8274-776C-417DADB5EDBB}"/>
              </a:ext>
            </a:extLst>
          </p:cNvPr>
          <p:cNvPicPr>
            <a:picLocks noChangeAspect="1"/>
          </p:cNvPicPr>
          <p:nvPr/>
        </p:nvPicPr>
        <p:blipFill>
          <a:blip r:embed="rId3"/>
          <a:stretch>
            <a:fillRect/>
          </a:stretch>
        </p:blipFill>
        <p:spPr>
          <a:xfrm>
            <a:off x="5606276" y="2559176"/>
            <a:ext cx="5896765" cy="2053238"/>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E9D7C2AC-597B-7885-160A-11C4A7A0BFB4}"/>
              </a:ext>
            </a:extLst>
          </p:cNvPr>
          <p:cNvSpPr txBox="1"/>
          <p:nvPr/>
        </p:nvSpPr>
        <p:spPr>
          <a:xfrm>
            <a:off x="5658002" y="5144809"/>
            <a:ext cx="5763126" cy="307777"/>
          </a:xfrm>
          <a:prstGeom prst="rect">
            <a:avLst/>
          </a:prstGeom>
          <a:noFill/>
        </p:spPr>
        <p:txBody>
          <a:bodyPr wrap="square">
            <a:spAutoFit/>
          </a:bodyPr>
          <a:lstStyle/>
          <a:p>
            <a:pPr lvl="0" algn="ctr"/>
            <a:r>
              <a:rPr lang="en-US" sz="1400" dirty="0"/>
              <a:t>This feature is </a:t>
            </a:r>
            <a:r>
              <a:rPr lang="en-US" sz="1400" dirty="0">
                <a:solidFill>
                  <a:schemeClr val="accent1">
                    <a:lumMod val="75000"/>
                  </a:schemeClr>
                </a:solidFill>
                <a:hlinkClick r:id="rId4">
                  <a:extLst>
                    <a:ext uri="{A12FA001-AC4F-418D-AE19-62706E023703}">
                      <ahyp:hlinkClr xmlns:ahyp="http://schemas.microsoft.com/office/drawing/2018/hyperlinkcolor" val="tx"/>
                    </a:ext>
                  </a:extLst>
                </a:hlinkClick>
              </a:rPr>
              <a:t>rolling out in April</a:t>
            </a:r>
            <a:r>
              <a:rPr lang="en-US" sz="1400" dirty="0">
                <a:solidFill>
                  <a:schemeClr val="accent1">
                    <a:lumMod val="75000"/>
                  </a:schemeClr>
                </a:solidFill>
              </a:rPr>
              <a:t>.</a:t>
            </a:r>
            <a:endParaRPr kumimoji="0" lang="en-US" sz="900" b="0" i="0" u="none" strike="noStrike" kern="1200" cap="none" spc="0" normalizeH="0" baseline="0" noProof="0" dirty="0">
              <a:ln>
                <a:noFill/>
              </a:ln>
              <a:solidFill>
                <a:schemeClr val="accent1">
                  <a:lumMod val="75000"/>
                </a:schemeClr>
              </a:solidFill>
              <a:effectLst/>
              <a:uLnTx/>
              <a:uFillTx/>
              <a:latin typeface="Segoe UI"/>
              <a:ea typeface="+mn-ea"/>
              <a:cs typeface="+mn-cs"/>
            </a:endParaRPr>
          </a:p>
        </p:txBody>
      </p:sp>
      <p:sp>
        <p:nvSpPr>
          <p:cNvPr id="9" name="TextBox 8">
            <a:extLst>
              <a:ext uri="{FF2B5EF4-FFF2-40B4-BE49-F238E27FC236}">
                <a16:creationId xmlns:a16="http://schemas.microsoft.com/office/drawing/2014/main" id="{43C7A97B-B648-B48A-F221-F817CA212069}"/>
              </a:ext>
            </a:extLst>
          </p:cNvPr>
          <p:cNvSpPr txBox="1"/>
          <p:nvPr/>
        </p:nvSpPr>
        <p:spPr>
          <a:xfrm>
            <a:off x="11331017" y="6276027"/>
            <a:ext cx="972879" cy="415498"/>
          </a:xfrm>
          <a:prstGeom prst="rect">
            <a:avLst/>
          </a:prstGeom>
          <a:noFill/>
        </p:spPr>
        <p:txBody>
          <a:bodyPr wrap="square">
            <a:spAutoFit/>
          </a:bodyPr>
          <a:lstStyle/>
          <a:p>
            <a:pPr algn="l">
              <a:buNone/>
            </a:pPr>
            <a:r>
              <a:rPr lang="en-US" sz="1050" b="0" i="0" dirty="0">
                <a:solidFill>
                  <a:schemeClr val="bg2">
                    <a:lumMod val="25000"/>
                  </a:schemeClr>
                </a:solidFill>
                <a:effectLst/>
                <a:latin typeface="Segoe UI" panose="020B0502040204020203" pitchFamily="34" charset="0"/>
              </a:rPr>
              <a:t>Roadmap ID</a:t>
            </a:r>
          </a:p>
          <a:p>
            <a:pPr algn="l">
              <a:spcAft>
                <a:spcPts val="1800"/>
              </a:spcAft>
              <a:buNone/>
            </a:pPr>
            <a:r>
              <a:rPr lang="en-US" sz="1050" b="0" i="0" u="none" strike="noStrike" dirty="0">
                <a:effectLst/>
                <a:latin typeface="Segoe UI" panose="020B0502040204020203" pitchFamily="34" charset="0"/>
              </a:rPr>
              <a:t>503144</a:t>
            </a:r>
            <a:endParaRPr lang="en-US" sz="1050" b="0" i="0" dirty="0">
              <a:effectLst/>
              <a:latin typeface="Segoe UI" panose="020B0502040204020203" pitchFamily="34" charset="0"/>
            </a:endParaRPr>
          </a:p>
        </p:txBody>
      </p:sp>
    </p:spTree>
    <p:extLst>
      <p:ext uri="{BB962C8B-B14F-4D97-AF65-F5344CB8AC3E}">
        <p14:creationId xmlns:p14="http://schemas.microsoft.com/office/powerpoint/2010/main" val="25762696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45833E-6 2.96296E-6 L -1.458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5A9D9-0FDE-FBED-9FD6-D0ADB1E7B5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55FEA4-D70B-6372-FA44-6967510A496B}"/>
              </a:ext>
            </a:extLst>
          </p:cNvPr>
          <p:cNvSpPr>
            <a:spLocks noGrp="1"/>
          </p:cNvSpPr>
          <p:nvPr>
            <p:ph type="title"/>
          </p:nvPr>
        </p:nvSpPr>
        <p:spPr>
          <a:xfrm>
            <a:off x="555319" y="459612"/>
            <a:ext cx="11262138" cy="332399"/>
          </a:xfrm>
        </p:spPr>
        <p:txBody>
          <a:bodyPr/>
          <a:lstStyle/>
          <a:p>
            <a:pPr defTabSz="914400" fontAlgn="base">
              <a:lnSpc>
                <a:spcPct val="90000"/>
              </a:lnSpc>
              <a:spcAft>
                <a:spcPct val="0"/>
              </a:spcAft>
            </a:pPr>
            <a:r>
              <a:rPr lang="en-GB" sz="2400" b="1" dirty="0">
                <a:gradFill>
                  <a:gsLst>
                    <a:gs pos="971">
                      <a:srgbClr val="2897CE"/>
                    </a:gs>
                    <a:gs pos="100000">
                      <a:srgbClr val="8678D6"/>
                    </a:gs>
                  </a:gsLst>
                  <a:lin ang="2700000" scaled="0"/>
                </a:gradFill>
                <a:latin typeface="Segoe UI Semibold"/>
                <a:cs typeface="Segoe UI Semibold"/>
              </a:rPr>
              <a:t>T</a:t>
            </a:r>
            <a:r>
              <a:rPr lang="en-GB" sz="2400" b="1" noProof="0" dirty="0">
                <a:gradFill>
                  <a:gsLst>
                    <a:gs pos="971">
                      <a:srgbClr val="2897CE"/>
                    </a:gs>
                    <a:gs pos="100000">
                      <a:srgbClr val="8678D6"/>
                    </a:gs>
                  </a:gsLst>
                  <a:lin ang="2700000" scaled="0"/>
                </a:gradFill>
                <a:latin typeface="Segoe UI Semibold"/>
                <a:cs typeface="Segoe UI Semibold"/>
              </a:rPr>
              <a:t>rack user satisfaction of Microsoft 365 Copilot at scale.</a:t>
            </a:r>
          </a:p>
        </p:txBody>
      </p:sp>
      <p:sp>
        <p:nvSpPr>
          <p:cNvPr id="18" name="TextBox 17">
            <a:extLst>
              <a:ext uri="{FF2B5EF4-FFF2-40B4-BE49-F238E27FC236}">
                <a16:creationId xmlns:a16="http://schemas.microsoft.com/office/drawing/2014/main" id="{4B327D86-13D9-A28C-E3FF-8758E62635D6}"/>
              </a:ext>
              <a:ext uri="{C183D7F6-B498-43B3-948B-1728B52AA6E4}">
                <adec:decorative xmlns:adec="http://schemas.microsoft.com/office/drawing/2017/decorative" val="1"/>
              </a:ext>
            </a:extLst>
          </p:cNvPr>
          <p:cNvSpPr txBox="1"/>
          <p:nvPr/>
        </p:nvSpPr>
        <p:spPr>
          <a:xfrm>
            <a:off x="5054885" y="1145893"/>
            <a:ext cx="6276132" cy="5130134"/>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7" name="TextBox 6">
            <a:extLst>
              <a:ext uri="{FF2B5EF4-FFF2-40B4-BE49-F238E27FC236}">
                <a16:creationId xmlns:a16="http://schemas.microsoft.com/office/drawing/2014/main" id="{9A30243D-7334-61F8-35EC-0EDFE4188EC3}"/>
              </a:ext>
            </a:extLst>
          </p:cNvPr>
          <p:cNvSpPr txBox="1"/>
          <p:nvPr/>
        </p:nvSpPr>
        <p:spPr>
          <a:xfrm>
            <a:off x="555320" y="986081"/>
            <a:ext cx="3780374" cy="5232202"/>
          </a:xfrm>
          <a:prstGeom prst="rect">
            <a:avLst/>
          </a:prstGeom>
          <a:noFill/>
        </p:spPr>
        <p:txBody>
          <a:bodyPr wrap="square">
            <a:spAutoFit/>
          </a:bodyPr>
          <a:lstStyle/>
          <a:p>
            <a:pPr fontAlgn="t"/>
            <a:r>
              <a:rPr lang="en-US" b="1" dirty="0"/>
              <a:t>Analysts can now track user satisfaction with Microsoft 365 Copilot at scale through insights available in the Copilot Dashboard.</a:t>
            </a:r>
          </a:p>
          <a:p>
            <a:pPr fontAlgn="t"/>
            <a:endParaRPr lang="en-US" dirty="0"/>
          </a:p>
          <a:p>
            <a:pPr marL="285750" indent="-285750" fontAlgn="t">
              <a:buFont typeface="Arial" panose="020B0604020202020204" pitchFamily="34" charset="0"/>
              <a:buChar char="•"/>
            </a:pPr>
            <a:r>
              <a:rPr lang="en-US" sz="1600" b="1" dirty="0"/>
              <a:t>Satisfaction Insights:</a:t>
            </a:r>
            <a:r>
              <a:rPr lang="en-US" sz="1600" dirty="0"/>
              <a:t> Analysts can measure how users perceive Copilot’s value based on response feedback.</a:t>
            </a:r>
          </a:p>
          <a:p>
            <a:pPr marL="285750" indent="-285750" fontAlgn="t">
              <a:buFont typeface="Arial" panose="020B0604020202020204" pitchFamily="34" charset="0"/>
              <a:buChar char="•"/>
            </a:pPr>
            <a:endParaRPr lang="en-US" sz="1600" dirty="0"/>
          </a:p>
          <a:p>
            <a:pPr marL="285750" indent="-285750" fontAlgn="t">
              <a:buFont typeface="Arial" panose="020B0604020202020204" pitchFamily="34" charset="0"/>
              <a:buChar char="•"/>
            </a:pPr>
            <a:r>
              <a:rPr lang="en-US" sz="1600" b="1" dirty="0"/>
              <a:t>Feedback Breakdown:</a:t>
            </a:r>
            <a:r>
              <a:rPr lang="en-US" sz="1600" dirty="0"/>
              <a:t> Thumbs up and thumbs down ratings can be analyzed across Copilot interactions.</a:t>
            </a:r>
          </a:p>
          <a:p>
            <a:pPr marL="285750" indent="-285750" fontAlgn="t">
              <a:buFont typeface="Arial" panose="020B0604020202020204" pitchFamily="34" charset="0"/>
              <a:buChar char="•"/>
            </a:pPr>
            <a:endParaRPr lang="en-US" sz="1600" dirty="0"/>
          </a:p>
          <a:p>
            <a:pPr marL="285750" indent="-285750" fontAlgn="t">
              <a:buFont typeface="Arial" panose="020B0604020202020204" pitchFamily="34" charset="0"/>
              <a:buChar char="•"/>
            </a:pPr>
            <a:r>
              <a:rPr lang="en-US" sz="1600" b="1" dirty="0"/>
              <a:t>Trend Analysis:</a:t>
            </a:r>
            <a:r>
              <a:rPr lang="en-US" sz="1600" dirty="0"/>
              <a:t> User satisfaction trends can be tracked over time and by group.</a:t>
            </a:r>
          </a:p>
          <a:p>
            <a:pPr marL="285750" indent="-285750" fontAlgn="t">
              <a:buFont typeface="Arial" panose="020B0604020202020204" pitchFamily="34" charset="0"/>
              <a:buChar char="•"/>
            </a:pPr>
            <a:endParaRPr lang="en-US" sz="1600" dirty="0"/>
          </a:p>
          <a:p>
            <a:pPr fontAlgn="t"/>
            <a:r>
              <a:rPr lang="en-US" dirty="0"/>
              <a:t>This feature </a:t>
            </a:r>
            <a:r>
              <a:rPr lang="en-US" dirty="0">
                <a:hlinkClick r:id="rId3"/>
              </a:rPr>
              <a:t>rolled out in March</a:t>
            </a:r>
            <a:r>
              <a:rPr lang="en-US" dirty="0"/>
              <a:t>.</a:t>
            </a:r>
            <a:endParaRPr lang="en-US" sz="1600" dirty="0"/>
          </a:p>
        </p:txBody>
      </p:sp>
      <p:sp>
        <p:nvSpPr>
          <p:cNvPr id="19" name="TextBox 18">
            <a:extLst>
              <a:ext uri="{FF2B5EF4-FFF2-40B4-BE49-F238E27FC236}">
                <a16:creationId xmlns:a16="http://schemas.microsoft.com/office/drawing/2014/main" id="{8DFD737B-1A58-9D4C-F783-8E180ED7B90D}"/>
              </a:ext>
            </a:extLst>
          </p:cNvPr>
          <p:cNvSpPr txBox="1"/>
          <p:nvPr/>
        </p:nvSpPr>
        <p:spPr>
          <a:xfrm>
            <a:off x="5609005" y="931572"/>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T</a:t>
            </a: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rack user satisfaction of Microsoft 365 Copilot </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6" name="Picture 5" descr="Copilot Dashboard displaying satisfaction rate and six month trend.">
            <a:extLst>
              <a:ext uri="{FF2B5EF4-FFF2-40B4-BE49-F238E27FC236}">
                <a16:creationId xmlns:a16="http://schemas.microsoft.com/office/drawing/2014/main" id="{0158A21E-7D02-7BE1-ABB0-BB2D4DC33F7B}"/>
              </a:ext>
            </a:extLst>
          </p:cNvPr>
          <p:cNvPicPr>
            <a:picLocks noChangeAspect="1"/>
          </p:cNvPicPr>
          <p:nvPr/>
        </p:nvPicPr>
        <p:blipFill>
          <a:blip r:embed="rId4"/>
          <a:stretch>
            <a:fillRect/>
          </a:stretch>
        </p:blipFill>
        <p:spPr>
          <a:xfrm>
            <a:off x="5701279" y="1492589"/>
            <a:ext cx="5130049" cy="4610218"/>
          </a:xfrm>
          <a:prstGeom prst="rect">
            <a:avLst/>
          </a:prstGeom>
          <a:effectLst>
            <a:outerShdw blurRad="63500" sx="102000" sy="102000" algn="ctr" rotWithShape="0">
              <a:prstClr val="black">
                <a:alpha val="40000"/>
              </a:prstClr>
            </a:outerShdw>
          </a:effectLst>
        </p:spPr>
      </p:pic>
      <p:sp>
        <p:nvSpPr>
          <p:cNvPr id="4" name="TextBox 3">
            <a:extLst>
              <a:ext uri="{FF2B5EF4-FFF2-40B4-BE49-F238E27FC236}">
                <a16:creationId xmlns:a16="http://schemas.microsoft.com/office/drawing/2014/main" id="{99205784-78C1-B6AC-304B-3DFE74EE6E4C}"/>
              </a:ext>
            </a:extLst>
          </p:cNvPr>
          <p:cNvSpPr txBox="1"/>
          <p:nvPr/>
        </p:nvSpPr>
        <p:spPr>
          <a:xfrm>
            <a:off x="11331017" y="6276027"/>
            <a:ext cx="972879" cy="415498"/>
          </a:xfrm>
          <a:prstGeom prst="rect">
            <a:avLst/>
          </a:prstGeom>
          <a:noFill/>
        </p:spPr>
        <p:txBody>
          <a:bodyPr wrap="square">
            <a:spAutoFit/>
          </a:bodyPr>
          <a:lstStyle/>
          <a:p>
            <a:pPr algn="l">
              <a:buNone/>
            </a:pPr>
            <a:r>
              <a:rPr lang="en-US" sz="1050" b="0" i="0" dirty="0">
                <a:solidFill>
                  <a:schemeClr val="bg2">
                    <a:lumMod val="25000"/>
                  </a:schemeClr>
                </a:solidFill>
                <a:effectLst/>
                <a:latin typeface="Segoe UI" panose="020B0502040204020203" pitchFamily="34" charset="0"/>
              </a:rPr>
              <a:t>Roadmap ID</a:t>
            </a:r>
          </a:p>
          <a:p>
            <a:pPr algn="l">
              <a:spcAft>
                <a:spcPts val="1800"/>
              </a:spcAft>
              <a:buNone/>
            </a:pPr>
            <a:r>
              <a:rPr lang="en-US" sz="1050" b="0" i="0" u="none" strike="noStrike" dirty="0">
                <a:effectLst/>
                <a:latin typeface="Segoe UI" panose="020B0502040204020203" pitchFamily="34" charset="0"/>
              </a:rPr>
              <a:t>496655</a:t>
            </a:r>
            <a:endParaRPr lang="en-US" sz="1050" b="0" i="0" dirty="0">
              <a:effectLst/>
              <a:latin typeface="Segoe UI" panose="020B0502040204020203" pitchFamily="34" charset="0"/>
            </a:endParaRPr>
          </a:p>
        </p:txBody>
      </p:sp>
    </p:spTree>
    <p:extLst>
      <p:ext uri="{BB962C8B-B14F-4D97-AF65-F5344CB8AC3E}">
        <p14:creationId xmlns:p14="http://schemas.microsoft.com/office/powerpoint/2010/main" val="3284628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45833E-6 2.96296E-6 L -1.458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559FB-C165-79AC-7760-3119FE6846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29920B-F9F8-84FA-BC50-413B30ECB144}"/>
              </a:ext>
            </a:extLst>
          </p:cNvPr>
          <p:cNvSpPr>
            <a:spLocks noGrp="1"/>
          </p:cNvSpPr>
          <p:nvPr>
            <p:ph type="title"/>
          </p:nvPr>
        </p:nvSpPr>
        <p:spPr>
          <a:xfrm>
            <a:off x="555319" y="459612"/>
            <a:ext cx="11262138" cy="775597"/>
          </a:xfrm>
        </p:spPr>
        <p:txBody>
          <a:bodyPr/>
          <a:lstStyle/>
          <a:p>
            <a:pPr defTabSz="914400" fontAlgn="base">
              <a:lnSpc>
                <a:spcPct val="90000"/>
              </a:lnSpc>
              <a:spcAft>
                <a:spcPct val="0"/>
              </a:spcAft>
            </a:pPr>
            <a:r>
              <a:rPr lang="en-GB" b="1" dirty="0">
                <a:gradFill>
                  <a:gsLst>
                    <a:gs pos="971">
                      <a:srgbClr val="2897CE"/>
                    </a:gs>
                    <a:gs pos="100000">
                      <a:srgbClr val="8678D6"/>
                    </a:gs>
                  </a:gsLst>
                  <a:lin ang="2700000" scaled="0"/>
                </a:gradFill>
                <a:latin typeface="Segoe UI Semibold"/>
                <a:cs typeface="Segoe UI Semibold"/>
              </a:rPr>
              <a:t>N</a:t>
            </a:r>
            <a:r>
              <a:rPr lang="en-GB" b="1" noProof="0" dirty="0" err="1">
                <a:gradFill>
                  <a:gsLst>
                    <a:gs pos="971">
                      <a:srgbClr val="2897CE"/>
                    </a:gs>
                    <a:gs pos="100000">
                      <a:srgbClr val="8678D6"/>
                    </a:gs>
                  </a:gsLst>
                  <a:lin ang="2700000" scaled="0"/>
                </a:gradFill>
                <a:latin typeface="Segoe UI Semibold"/>
                <a:cs typeface="Segoe UI Semibold"/>
              </a:rPr>
              <a:t>ew</a:t>
            </a:r>
            <a:r>
              <a:rPr lang="en-GB" b="1" noProof="0" dirty="0">
                <a:gradFill>
                  <a:gsLst>
                    <a:gs pos="971">
                      <a:srgbClr val="2897CE"/>
                    </a:gs>
                    <a:gs pos="100000">
                      <a:srgbClr val="8678D6"/>
                    </a:gs>
                  </a:gsLst>
                  <a:lin ang="2700000" scaled="0"/>
                </a:gradFill>
                <a:latin typeface="Segoe UI Semibold"/>
                <a:cs typeface="Segoe UI Semibold"/>
              </a:rPr>
              <a:t> metrics to better understand common user intents and usage patterns for Copilot</a:t>
            </a:r>
          </a:p>
        </p:txBody>
      </p:sp>
      <p:sp>
        <p:nvSpPr>
          <p:cNvPr id="18" name="TextBox 17">
            <a:extLst>
              <a:ext uri="{FF2B5EF4-FFF2-40B4-BE49-F238E27FC236}">
                <a16:creationId xmlns:a16="http://schemas.microsoft.com/office/drawing/2014/main" id="{68B48D5A-2835-3F92-C59E-C69545A1E96F}"/>
              </a:ext>
              <a:ext uri="{C183D7F6-B498-43B3-948B-1728B52AA6E4}">
                <adec:decorative xmlns:adec="http://schemas.microsoft.com/office/drawing/2017/decorative" val="1"/>
              </a:ext>
            </a:extLst>
          </p:cNvPr>
          <p:cNvSpPr txBox="1"/>
          <p:nvPr/>
        </p:nvSpPr>
        <p:spPr>
          <a:xfrm>
            <a:off x="5414212" y="1235210"/>
            <a:ext cx="6403245" cy="5040818"/>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7" name="TextBox 6">
            <a:extLst>
              <a:ext uri="{FF2B5EF4-FFF2-40B4-BE49-F238E27FC236}">
                <a16:creationId xmlns:a16="http://schemas.microsoft.com/office/drawing/2014/main" id="{1CCBC8CE-D990-B38D-75F4-101434670D68}"/>
              </a:ext>
            </a:extLst>
          </p:cNvPr>
          <p:cNvSpPr txBox="1"/>
          <p:nvPr/>
        </p:nvSpPr>
        <p:spPr>
          <a:xfrm>
            <a:off x="452393" y="1353382"/>
            <a:ext cx="4253171" cy="4431983"/>
          </a:xfrm>
          <a:prstGeom prst="rect">
            <a:avLst/>
          </a:prstGeom>
          <a:noFill/>
        </p:spPr>
        <p:txBody>
          <a:bodyPr wrap="square">
            <a:spAutoFit/>
          </a:bodyPr>
          <a:lstStyle/>
          <a:p>
            <a:pPr fontAlgn="t"/>
            <a:r>
              <a:rPr lang="en-US" b="1" dirty="0"/>
              <a:t>Admins can now use new Copilot metrics to better understand user intent and usage patterns across Microsoft 365 apps.</a:t>
            </a:r>
          </a:p>
          <a:p>
            <a:pPr fontAlgn="t"/>
            <a:endParaRPr lang="en-US" dirty="0"/>
          </a:p>
          <a:p>
            <a:pPr marL="285750" indent="-285750" fontAlgn="t">
              <a:buFont typeface="Arial" panose="020B0604020202020204" pitchFamily="34" charset="0"/>
              <a:buChar char="•"/>
            </a:pPr>
            <a:r>
              <a:rPr lang="en-US" sz="1600" b="1" dirty="0"/>
              <a:t>Intent Insights:</a:t>
            </a:r>
            <a:r>
              <a:rPr lang="en-US" sz="1600" dirty="0"/>
              <a:t> Admins can track common Copilot usage scenarios across Microsoft 365 apps.</a:t>
            </a:r>
          </a:p>
          <a:p>
            <a:pPr marL="285750" indent="-285750" fontAlgn="t">
              <a:buFont typeface="Arial" panose="020B0604020202020204" pitchFamily="34" charset="0"/>
              <a:buChar char="•"/>
            </a:pPr>
            <a:endParaRPr lang="en-US" sz="1600" dirty="0"/>
          </a:p>
          <a:p>
            <a:pPr marL="285750" indent="-285750" fontAlgn="t">
              <a:buFont typeface="Arial" panose="020B0604020202020204" pitchFamily="34" charset="0"/>
              <a:buChar char="•"/>
            </a:pPr>
            <a:r>
              <a:rPr lang="en-US" sz="1600" b="1" dirty="0"/>
              <a:t>Cross-App Tracking:</a:t>
            </a:r>
            <a:r>
              <a:rPr lang="en-US" sz="1600" dirty="0"/>
              <a:t> Copilot tasks can be monitored in the Copilot app, Edge, and OneNote.</a:t>
            </a:r>
          </a:p>
          <a:p>
            <a:pPr marL="285750" indent="-285750" fontAlgn="t">
              <a:buFont typeface="Arial" panose="020B0604020202020204" pitchFamily="34" charset="0"/>
              <a:buChar char="•"/>
            </a:pPr>
            <a:endParaRPr lang="en-US" sz="1600" dirty="0"/>
          </a:p>
          <a:p>
            <a:pPr marL="285750" indent="-285750" fontAlgn="t">
              <a:buFont typeface="Arial" panose="020B0604020202020204" pitchFamily="34" charset="0"/>
              <a:buChar char="•"/>
            </a:pPr>
            <a:r>
              <a:rPr lang="en-US" sz="1600" b="1" dirty="0"/>
              <a:t>App-Level Scenarios:</a:t>
            </a:r>
            <a:r>
              <a:rPr lang="en-US" sz="1600" dirty="0"/>
              <a:t> Enables analysis of key scenarios in Outlook, Word, Excel, and PowerPoint, such as suggested reply, translate, coach, and clean data.</a:t>
            </a:r>
          </a:p>
        </p:txBody>
      </p:sp>
      <p:sp>
        <p:nvSpPr>
          <p:cNvPr id="19" name="TextBox 18">
            <a:extLst>
              <a:ext uri="{FF2B5EF4-FFF2-40B4-BE49-F238E27FC236}">
                <a16:creationId xmlns:a16="http://schemas.microsoft.com/office/drawing/2014/main" id="{7A453021-A018-7CD5-1995-CAFE2AFFC3D8}"/>
              </a:ext>
            </a:extLst>
          </p:cNvPr>
          <p:cNvSpPr txBox="1"/>
          <p:nvPr/>
        </p:nvSpPr>
        <p:spPr>
          <a:xfrm>
            <a:off x="5716281" y="1028448"/>
            <a:ext cx="5933630" cy="425371"/>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Common user intents and usage patterns for Copilot</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4" name="Picture 3" descr="Copilot Dashboard showing feature level prompt and task counts across Microsoft 365 apps.">
            <a:extLst>
              <a:ext uri="{FF2B5EF4-FFF2-40B4-BE49-F238E27FC236}">
                <a16:creationId xmlns:a16="http://schemas.microsoft.com/office/drawing/2014/main" id="{A3727015-EA37-7858-FB37-00A9BAE0F5FB}"/>
              </a:ext>
            </a:extLst>
          </p:cNvPr>
          <p:cNvPicPr>
            <a:picLocks noChangeAspect="1"/>
          </p:cNvPicPr>
          <p:nvPr/>
        </p:nvPicPr>
        <p:blipFill>
          <a:blip r:embed="rId3"/>
          <a:stretch>
            <a:fillRect/>
          </a:stretch>
        </p:blipFill>
        <p:spPr>
          <a:xfrm>
            <a:off x="6408238" y="1608281"/>
            <a:ext cx="4549716" cy="4294676"/>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EADFC337-B306-C004-A248-1B9B261CE424}"/>
              </a:ext>
            </a:extLst>
          </p:cNvPr>
          <p:cNvSpPr txBox="1"/>
          <p:nvPr/>
        </p:nvSpPr>
        <p:spPr>
          <a:xfrm>
            <a:off x="5783543" y="5936192"/>
            <a:ext cx="5799105" cy="307777"/>
          </a:xfrm>
          <a:prstGeom prst="rect">
            <a:avLst/>
          </a:prstGeom>
          <a:noFill/>
        </p:spPr>
        <p:txBody>
          <a:bodyPr wrap="square">
            <a:spAutoFit/>
          </a:bodyPr>
          <a:lstStyle/>
          <a:p>
            <a:pPr algn="ctr"/>
            <a:r>
              <a:rPr lang="en-US" sz="1400" dirty="0"/>
              <a:t>This feature is </a:t>
            </a:r>
            <a:r>
              <a:rPr lang="en-US" sz="1400" dirty="0">
                <a:solidFill>
                  <a:schemeClr val="accent1">
                    <a:lumMod val="75000"/>
                  </a:schemeClr>
                </a:solidFill>
                <a:hlinkClick r:id="rId4">
                  <a:extLst>
                    <a:ext uri="{A12FA001-AC4F-418D-AE19-62706E023703}">
                      <ahyp:hlinkClr xmlns:ahyp="http://schemas.microsoft.com/office/drawing/2018/hyperlinkcolor" val="tx"/>
                    </a:ext>
                  </a:extLst>
                </a:hlinkClick>
              </a:rPr>
              <a:t>rolling out in April</a:t>
            </a:r>
            <a:r>
              <a:rPr lang="en-US" sz="1400" dirty="0">
                <a:solidFill>
                  <a:schemeClr val="accent1">
                    <a:lumMod val="75000"/>
                  </a:schemeClr>
                </a:solidFill>
              </a:rPr>
              <a:t>.</a:t>
            </a:r>
            <a:endParaRPr lang="en-US" sz="800" dirty="0">
              <a:solidFill>
                <a:schemeClr val="accent1">
                  <a:lumMod val="75000"/>
                </a:schemeClr>
              </a:solidFill>
            </a:endParaRPr>
          </a:p>
        </p:txBody>
      </p:sp>
      <p:sp>
        <p:nvSpPr>
          <p:cNvPr id="8" name="TextBox 7">
            <a:extLst>
              <a:ext uri="{FF2B5EF4-FFF2-40B4-BE49-F238E27FC236}">
                <a16:creationId xmlns:a16="http://schemas.microsoft.com/office/drawing/2014/main" id="{20B56F1C-E332-3D88-81F2-2A6FB26EBDF9}"/>
              </a:ext>
            </a:extLst>
          </p:cNvPr>
          <p:cNvSpPr txBox="1"/>
          <p:nvPr/>
        </p:nvSpPr>
        <p:spPr>
          <a:xfrm>
            <a:off x="11331017" y="6276027"/>
            <a:ext cx="972879" cy="415498"/>
          </a:xfrm>
          <a:prstGeom prst="rect">
            <a:avLst/>
          </a:prstGeom>
          <a:noFill/>
        </p:spPr>
        <p:txBody>
          <a:bodyPr wrap="square">
            <a:spAutoFit/>
          </a:bodyPr>
          <a:lstStyle/>
          <a:p>
            <a:pPr algn="l">
              <a:buNone/>
            </a:pPr>
            <a:r>
              <a:rPr lang="en-US" sz="1050" b="0" i="0" dirty="0">
                <a:solidFill>
                  <a:schemeClr val="bg2">
                    <a:lumMod val="25000"/>
                  </a:schemeClr>
                </a:solidFill>
                <a:effectLst/>
                <a:latin typeface="Segoe UI" panose="020B0502040204020203" pitchFamily="34" charset="0"/>
              </a:rPr>
              <a:t>Roadmap ID</a:t>
            </a:r>
          </a:p>
          <a:p>
            <a:pPr algn="l">
              <a:spcAft>
                <a:spcPts val="1800"/>
              </a:spcAft>
              <a:buNone/>
            </a:pPr>
            <a:r>
              <a:rPr lang="en-US" sz="1050" b="0" i="0" u="none" strike="noStrike" dirty="0">
                <a:effectLst/>
                <a:latin typeface="Segoe UI" panose="020B0502040204020203" pitchFamily="34" charset="0"/>
              </a:rPr>
              <a:t>557981</a:t>
            </a:r>
            <a:endParaRPr lang="en-US" sz="1050" b="0" i="0" dirty="0">
              <a:effectLst/>
              <a:latin typeface="Segoe UI" panose="020B0502040204020203" pitchFamily="34" charset="0"/>
            </a:endParaRPr>
          </a:p>
        </p:txBody>
      </p:sp>
    </p:spTree>
    <p:extLst>
      <p:ext uri="{BB962C8B-B14F-4D97-AF65-F5344CB8AC3E}">
        <p14:creationId xmlns:p14="http://schemas.microsoft.com/office/powerpoint/2010/main" val="36570003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45833E-6 2.96296E-6 L -1.458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59BE7-DF0C-FB25-F56A-A6867F6128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53269F-C425-4652-36DF-0BD3ECEB6E5B}"/>
              </a:ext>
            </a:extLst>
          </p:cNvPr>
          <p:cNvSpPr>
            <a:spLocks noGrp="1"/>
          </p:cNvSpPr>
          <p:nvPr>
            <p:ph type="title"/>
          </p:nvPr>
        </p:nvSpPr>
        <p:spPr>
          <a:xfrm>
            <a:off x="555319" y="546809"/>
            <a:ext cx="11262138" cy="332399"/>
          </a:xfrm>
        </p:spPr>
        <p:txBody>
          <a:bodyPr/>
          <a:lstStyle/>
          <a:p>
            <a:pPr defTabSz="914400" fontAlgn="base">
              <a:lnSpc>
                <a:spcPct val="90000"/>
              </a:lnSpc>
              <a:spcAft>
                <a:spcPct val="0"/>
              </a:spcAft>
            </a:pPr>
            <a:r>
              <a:rPr lang="en-GB" sz="2400" b="1" dirty="0">
                <a:gradFill>
                  <a:gsLst>
                    <a:gs pos="971">
                      <a:srgbClr val="2897CE"/>
                    </a:gs>
                    <a:gs pos="100000">
                      <a:srgbClr val="8678D6"/>
                    </a:gs>
                  </a:gsLst>
                  <a:lin ang="2700000" scaled="0"/>
                </a:gradFill>
                <a:latin typeface="Segoe UI Semibold"/>
                <a:cs typeface="Segoe UI Semibold"/>
              </a:rPr>
              <a:t>Secure and Govern Microsoft 365 Copilot – a Foundational Deployment Guide</a:t>
            </a:r>
            <a:endParaRPr lang="en-GB" sz="24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57F9D783-86E2-91C2-BEE9-67CDC879AB4C}"/>
              </a:ext>
              <a:ext uri="{C183D7F6-B498-43B3-948B-1728B52AA6E4}">
                <adec:decorative xmlns:adec="http://schemas.microsoft.com/office/drawing/2017/decorative" val="1"/>
              </a:ext>
            </a:extLst>
          </p:cNvPr>
          <p:cNvSpPr txBox="1"/>
          <p:nvPr/>
        </p:nvSpPr>
        <p:spPr>
          <a:xfrm>
            <a:off x="5414212" y="1353382"/>
            <a:ext cx="6403245" cy="4916003"/>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7" name="TextBox 6">
            <a:extLst>
              <a:ext uri="{FF2B5EF4-FFF2-40B4-BE49-F238E27FC236}">
                <a16:creationId xmlns:a16="http://schemas.microsoft.com/office/drawing/2014/main" id="{1496F60C-B977-B674-847A-69BB886B42EE}"/>
              </a:ext>
            </a:extLst>
          </p:cNvPr>
          <p:cNvSpPr txBox="1"/>
          <p:nvPr/>
        </p:nvSpPr>
        <p:spPr>
          <a:xfrm>
            <a:off x="438817" y="1045605"/>
            <a:ext cx="4857992" cy="5447645"/>
          </a:xfrm>
          <a:prstGeom prst="rect">
            <a:avLst/>
          </a:prstGeom>
          <a:noFill/>
        </p:spPr>
        <p:txBody>
          <a:bodyPr wrap="square">
            <a:spAutoFit/>
          </a:bodyPr>
          <a:lstStyle/>
          <a:p>
            <a:pPr fontAlgn="t"/>
            <a:r>
              <a:rPr lang="en-US" b="1" dirty="0"/>
              <a:t>The Secure and Govern Microsoft 365 Copilot deployment blueprint has been updated to help organizations address oversharing risks and establish a secure foundation for AI adoption.</a:t>
            </a:r>
          </a:p>
          <a:p>
            <a:pPr fontAlgn="t"/>
            <a:endParaRPr lang="en-US" b="1" dirty="0"/>
          </a:p>
          <a:p>
            <a:pPr marL="285750" indent="-285750" fontAlgn="t">
              <a:buFont typeface="Arial" panose="020B0604020202020204" pitchFamily="34" charset="0"/>
              <a:buChar char="•"/>
            </a:pPr>
            <a:r>
              <a:rPr lang="en-US" sz="1600" b="1" dirty="0"/>
              <a:t>Oversharing Remediation:</a:t>
            </a:r>
            <a:r>
              <a:rPr lang="en-US" sz="1600" dirty="0"/>
              <a:t> Provides guidance to identify and resolve potential data exposure risks across Microsoft 365.</a:t>
            </a:r>
          </a:p>
          <a:p>
            <a:pPr marL="285750" indent="-285750" fontAlgn="t">
              <a:buFont typeface="Arial" panose="020B0604020202020204" pitchFamily="34" charset="0"/>
              <a:buChar char="•"/>
            </a:pPr>
            <a:endParaRPr lang="en-US" sz="1600" dirty="0"/>
          </a:p>
          <a:p>
            <a:pPr marL="285750" indent="-285750" fontAlgn="t">
              <a:buFont typeface="Arial" panose="020B0604020202020204" pitchFamily="34" charset="0"/>
              <a:buChar char="•"/>
            </a:pPr>
            <a:r>
              <a:rPr lang="en-US" sz="1600" b="1" dirty="0"/>
              <a:t>Guardrail Implementation:</a:t>
            </a:r>
            <a:r>
              <a:rPr lang="en-US" sz="1600" dirty="0"/>
              <a:t> Helps organizations establish reliable policies and controls for Copilot usage.</a:t>
            </a:r>
          </a:p>
          <a:p>
            <a:pPr marL="285750" indent="-285750" fontAlgn="t">
              <a:buFont typeface="Arial" panose="020B0604020202020204" pitchFamily="34" charset="0"/>
              <a:buChar char="•"/>
            </a:pPr>
            <a:endParaRPr lang="en-US" sz="1600" dirty="0"/>
          </a:p>
          <a:p>
            <a:pPr marL="285750" indent="-285750" fontAlgn="t">
              <a:buFont typeface="Arial" panose="020B0604020202020204" pitchFamily="34" charset="0"/>
              <a:buChar char="•"/>
            </a:pPr>
            <a:r>
              <a:rPr lang="en-US" sz="1600" b="1" dirty="0"/>
              <a:t>Regulatory Alignment:</a:t>
            </a:r>
            <a:r>
              <a:rPr lang="en-US" sz="1600" dirty="0"/>
              <a:t> Supports compliance with emerging AI‑related governance and regulatory requirements.</a:t>
            </a:r>
          </a:p>
          <a:p>
            <a:pPr marL="285750" indent="-285750" fontAlgn="t">
              <a:buFont typeface="Arial" panose="020B0604020202020204" pitchFamily="34" charset="0"/>
              <a:buChar char="•"/>
            </a:pPr>
            <a:endParaRPr lang="en-US" sz="1600" dirty="0"/>
          </a:p>
          <a:p>
            <a:pPr marL="285750" indent="-285750" fontAlgn="t">
              <a:buFont typeface="Arial" panose="020B0604020202020204" pitchFamily="34" charset="0"/>
              <a:buChar char="•"/>
            </a:pPr>
            <a:r>
              <a:rPr lang="en-US" sz="1600" b="1" dirty="0"/>
              <a:t>Deployment Foundation:</a:t>
            </a:r>
            <a:r>
              <a:rPr lang="en-US" sz="1600" dirty="0"/>
              <a:t> Enables organizations to adopt Copilot securely and with greater confidence.</a:t>
            </a:r>
          </a:p>
        </p:txBody>
      </p:sp>
      <p:sp>
        <p:nvSpPr>
          <p:cNvPr id="19" name="TextBox 18">
            <a:extLst>
              <a:ext uri="{FF2B5EF4-FFF2-40B4-BE49-F238E27FC236}">
                <a16:creationId xmlns:a16="http://schemas.microsoft.com/office/drawing/2014/main" id="{D9574648-9684-B7EE-9D8F-9C025EC8DE36}"/>
              </a:ext>
            </a:extLst>
          </p:cNvPr>
          <p:cNvSpPr txBox="1"/>
          <p:nvPr/>
        </p:nvSpPr>
        <p:spPr>
          <a:xfrm>
            <a:off x="5649019" y="1171323"/>
            <a:ext cx="5933630" cy="425371"/>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400" dirty="0">
                <a:solidFill>
                  <a:srgbClr val="FFFFFF"/>
                </a:solidFill>
                <a:latin typeface="Segoe UI Semibold" panose="020B0502040204020203" pitchFamily="34" charset="0"/>
                <a:cs typeface="Segoe UI Semibold" panose="020B0502040204020203" pitchFamily="34" charset="0"/>
              </a:rPr>
              <a:t>Updated: Microsoft 365 Copilot foundational deployment guidance!</a:t>
            </a:r>
            <a:endParaRPr kumimoji="0" lang="en-US" sz="14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descr="Secure and Govern Microsoft 365 Copilot foundational deployment guidance">
            <a:extLst>
              <a:ext uri="{FF2B5EF4-FFF2-40B4-BE49-F238E27FC236}">
                <a16:creationId xmlns:a16="http://schemas.microsoft.com/office/drawing/2014/main" id="{50D4E9ED-D03A-6DA7-59B7-08D46E718310}"/>
              </a:ext>
            </a:extLst>
          </p:cNvPr>
          <p:cNvPicPr>
            <a:picLocks noChangeAspect="1"/>
          </p:cNvPicPr>
          <p:nvPr/>
        </p:nvPicPr>
        <p:blipFill>
          <a:blip r:embed="rId3"/>
          <a:stretch>
            <a:fillRect/>
          </a:stretch>
        </p:blipFill>
        <p:spPr>
          <a:xfrm>
            <a:off x="5698735" y="2019090"/>
            <a:ext cx="5883914" cy="3319131"/>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1D4AAC31-4F41-8EA9-134E-12CC6CBBC3E0}"/>
              </a:ext>
            </a:extLst>
          </p:cNvPr>
          <p:cNvSpPr txBox="1"/>
          <p:nvPr/>
        </p:nvSpPr>
        <p:spPr>
          <a:xfrm>
            <a:off x="5296809" y="5812395"/>
            <a:ext cx="6865457" cy="307777"/>
          </a:xfrm>
          <a:prstGeom prst="rect">
            <a:avLst/>
          </a:prstGeom>
          <a:noFill/>
        </p:spPr>
        <p:txBody>
          <a:bodyPr wrap="square">
            <a:spAutoFit/>
          </a:bodyPr>
          <a:lstStyle/>
          <a:p>
            <a:pPr algn="ctr"/>
            <a:r>
              <a:rPr lang="en-US" sz="1400" dirty="0"/>
              <a:t>Read more and download the blueprint at </a:t>
            </a:r>
            <a:r>
              <a:rPr lang="en-US" sz="1400" dirty="0">
                <a:solidFill>
                  <a:schemeClr val="accent1">
                    <a:lumMod val="75000"/>
                  </a:schemeClr>
                </a:solidFill>
                <a:hlinkClick r:id="rId4">
                  <a:extLst>
                    <a:ext uri="{A12FA001-AC4F-418D-AE19-62706E023703}">
                      <ahyp:hlinkClr xmlns:ahyp="http://schemas.microsoft.com/office/drawing/2018/hyperlinkcolor" val="tx"/>
                    </a:ext>
                  </a:extLst>
                </a:hlinkClick>
              </a:rPr>
              <a:t>aka.ms/Copilot/</a:t>
            </a:r>
            <a:r>
              <a:rPr lang="en-US" sz="1400" dirty="0" err="1">
                <a:solidFill>
                  <a:schemeClr val="accent1">
                    <a:lumMod val="75000"/>
                  </a:schemeClr>
                </a:solidFill>
                <a:hlinkClick r:id="rId4">
                  <a:extLst>
                    <a:ext uri="{A12FA001-AC4F-418D-AE19-62706E023703}">
                      <ahyp:hlinkClr xmlns:ahyp="http://schemas.microsoft.com/office/drawing/2018/hyperlinkcolor" val="tx"/>
                    </a:ext>
                  </a:extLst>
                </a:hlinkClick>
              </a:rPr>
              <a:t>SecureGovern</a:t>
            </a:r>
            <a:r>
              <a:rPr lang="en-US" sz="1400" dirty="0">
                <a:solidFill>
                  <a:schemeClr val="accent1">
                    <a:lumMod val="75000"/>
                  </a:schemeClr>
                </a:solidFill>
              </a:rPr>
              <a:t>!</a:t>
            </a:r>
            <a:endParaRPr lang="en-US" sz="600" dirty="0">
              <a:solidFill>
                <a:schemeClr val="accent1">
                  <a:lumMod val="75000"/>
                </a:schemeClr>
              </a:solidFill>
            </a:endParaRPr>
          </a:p>
        </p:txBody>
      </p:sp>
    </p:spTree>
    <p:extLst>
      <p:ext uri="{BB962C8B-B14F-4D97-AF65-F5344CB8AC3E}">
        <p14:creationId xmlns:p14="http://schemas.microsoft.com/office/powerpoint/2010/main" val="26067283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45833E-6 2.96296E-6 L -1.458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D5BF2-1C18-4D55-E9BC-9C7C7E11E94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A860491-5957-5372-4086-5CC8199DA06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4842193"/>
            <a:ext cx="4788759" cy="1861672"/>
          </a:xfrm>
          <a:prstGeom prst="rect">
            <a:avLst/>
          </a:prstGeom>
        </p:spPr>
      </p:pic>
      <p:sp>
        <p:nvSpPr>
          <p:cNvPr id="4" name="TextBox 3">
            <a:extLst>
              <a:ext uri="{FF2B5EF4-FFF2-40B4-BE49-F238E27FC236}">
                <a16:creationId xmlns:a16="http://schemas.microsoft.com/office/drawing/2014/main" id="{272381CC-C182-08B1-DDC1-824D1F6DCBCC}"/>
              </a:ext>
              <a:ext uri="{C183D7F6-B498-43B3-948B-1728B52AA6E4}">
                <adec:decorative xmlns:adec="http://schemas.microsoft.com/office/drawing/2017/decorative" val="1"/>
              </a:ext>
            </a:extLst>
          </p:cNvPr>
          <p:cNvSpPr txBox="1"/>
          <p:nvPr/>
        </p:nvSpPr>
        <p:spPr>
          <a:xfrm>
            <a:off x="5907182" y="1328227"/>
            <a:ext cx="6203708" cy="5304585"/>
          </a:xfrm>
          <a:prstGeom prst="roundRect">
            <a:avLst>
              <a:gd name="adj" fmla="val 1593"/>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2" name="TextBox 1">
            <a:extLst>
              <a:ext uri="{FF2B5EF4-FFF2-40B4-BE49-F238E27FC236}">
                <a16:creationId xmlns:a16="http://schemas.microsoft.com/office/drawing/2014/main" id="{CE0DFCD3-4206-48DC-0816-C7DF984E6869}"/>
              </a:ext>
              <a:ext uri="{C183D7F6-B498-43B3-948B-1728B52AA6E4}">
                <adec:decorative xmlns:adec="http://schemas.microsoft.com/office/drawing/2017/decorative" val="1"/>
              </a:ext>
            </a:extLst>
          </p:cNvPr>
          <p:cNvSpPr txBox="1"/>
          <p:nvPr/>
        </p:nvSpPr>
        <p:spPr>
          <a:xfrm>
            <a:off x="156604" y="1328227"/>
            <a:ext cx="5565643" cy="2596501"/>
          </a:xfrm>
          <a:prstGeom prst="roundRect">
            <a:avLst>
              <a:gd name="adj" fmla="val 3054"/>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11" name="Title 1">
            <a:extLst>
              <a:ext uri="{FF2B5EF4-FFF2-40B4-BE49-F238E27FC236}">
                <a16:creationId xmlns:a16="http://schemas.microsoft.com/office/drawing/2014/main" id="{CD21D22A-4A2E-C45B-DA01-1CC71C270954}"/>
              </a:ext>
            </a:extLst>
          </p:cNvPr>
          <p:cNvSpPr>
            <a:spLocks noGrp="1"/>
          </p:cNvSpPr>
          <p:nvPr>
            <p:ph type="title" idx="4294967295"/>
          </p:nvPr>
        </p:nvSpPr>
        <p:spPr>
          <a:xfrm>
            <a:off x="2121041" y="29648"/>
            <a:ext cx="7949917" cy="1051897"/>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2400"/>
              </a:spcAft>
              <a:buClrTx/>
              <a:buSzTx/>
              <a:buFontTx/>
              <a:buNone/>
              <a:tabLst/>
              <a:defRPr/>
            </a:pPr>
            <a:r>
              <a:rPr kumimoji="0" lang="en-US" sz="2800" b="0" i="0" u="none" strike="noStrike" kern="1200" cap="none" spc="-50" normalizeH="0" baseline="0" noProof="0" dirty="0">
                <a:ln>
                  <a:noFill/>
                </a:ln>
                <a:effectLst/>
                <a:uLnTx/>
                <a:uFillTx/>
                <a:latin typeface="Segoe UI Semibold" panose="020B0702040204020203" pitchFamily="34" charset="0"/>
                <a:ea typeface="+mj-ea"/>
                <a:cs typeface="Segoe UI Semibold" panose="020B0702040204020203" pitchFamily="34" charset="0"/>
              </a:rPr>
              <a:t>What’s new in Microsoft 365 Copilot</a:t>
            </a:r>
            <a:r>
              <a:rPr lang="en-US" sz="280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 </a:t>
            </a:r>
            <a:br>
              <a:rPr lang="en-US" sz="280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br>
            <a:r>
              <a:rPr lang="en-US" sz="2800" i="1"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March 2026</a:t>
            </a:r>
            <a:endParaRPr kumimoji="0" lang="en-US" sz="2800" b="0" i="1" u="none" strike="noStrike" kern="1200" cap="none" spc="-50" normalizeH="0" baseline="0" noProof="0" dirty="0">
              <a:ln>
                <a:noFill/>
              </a:ln>
              <a:gradFill flip="none" rotWithShape="1">
                <a:gsLst>
                  <a:gs pos="50000">
                    <a:srgbClr val="8661C5"/>
                  </a:gs>
                  <a:gs pos="0">
                    <a:srgbClr val="3E76D4"/>
                  </a:gs>
                  <a:gs pos="100000">
                    <a:srgbClr val="C73ECC"/>
                  </a:gs>
                </a:gsLst>
                <a:lin ang="2700000" scaled="1"/>
                <a:tileRect/>
              </a:gradFill>
              <a:effectLst/>
              <a:uLnTx/>
              <a:uFillTx/>
              <a:latin typeface="Segoe UI Semibold" panose="020B0702040204020203" pitchFamily="34" charset="0"/>
              <a:ea typeface="+mj-ea"/>
              <a:cs typeface="Segoe UI Semibold" panose="020B0702040204020203" pitchFamily="34" charset="0"/>
            </a:endParaRPr>
          </a:p>
        </p:txBody>
      </p:sp>
      <p:pic>
        <p:nvPicPr>
          <p:cNvPr id="52" name="!Copilot">
            <a:extLst>
              <a:ext uri="{FF2B5EF4-FFF2-40B4-BE49-F238E27FC236}">
                <a16:creationId xmlns:a16="http://schemas.microsoft.com/office/drawing/2014/main" id="{F14F86A4-3C4A-B9E2-8E83-E96C76E6E4C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24460" y="106931"/>
            <a:ext cx="647975" cy="653562"/>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3" name="TextBox 2">
            <a:extLst>
              <a:ext uri="{FF2B5EF4-FFF2-40B4-BE49-F238E27FC236}">
                <a16:creationId xmlns:a16="http://schemas.microsoft.com/office/drawing/2014/main" id="{89350A8B-5495-94C4-A1FA-30D0F042765F}"/>
              </a:ext>
            </a:extLst>
          </p:cNvPr>
          <p:cNvSpPr txBox="1"/>
          <p:nvPr/>
        </p:nvSpPr>
        <p:spPr>
          <a:xfrm>
            <a:off x="217075" y="1169708"/>
            <a:ext cx="4110703" cy="297946"/>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800" noProof="0" dirty="0">
                <a:solidFill>
                  <a:srgbClr val="FFFFFF"/>
                </a:solidFill>
                <a:latin typeface="Segoe UI Semibold" panose="020B0502040204020203" pitchFamily="34" charset="0"/>
                <a:cs typeface="Segoe UI Semibold" panose="020B0502040204020203" pitchFamily="34" charset="0"/>
              </a:rPr>
              <a:t>IT admin capabilities</a:t>
            </a:r>
          </a:p>
        </p:txBody>
      </p:sp>
      <p:sp>
        <p:nvSpPr>
          <p:cNvPr id="18" name="TextBox 17">
            <a:extLst>
              <a:ext uri="{FF2B5EF4-FFF2-40B4-BE49-F238E27FC236}">
                <a16:creationId xmlns:a16="http://schemas.microsoft.com/office/drawing/2014/main" id="{76798B32-ADA7-72FA-DCFA-C244D13FF8E3}"/>
              </a:ext>
            </a:extLst>
          </p:cNvPr>
          <p:cNvSpPr txBox="1"/>
          <p:nvPr/>
        </p:nvSpPr>
        <p:spPr>
          <a:xfrm>
            <a:off x="75494" y="1467654"/>
            <a:ext cx="5565643" cy="2314352"/>
          </a:xfrm>
          <a:prstGeom prst="rect">
            <a:avLst/>
          </a:prstGeom>
          <a:noFill/>
        </p:spPr>
        <p:txBody>
          <a:bodyPr wrap="square">
            <a:spAutoFit/>
          </a:bodyPr>
          <a:lstStyle/>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Safeguard web searches and prompts with Microsoft Purview Data Loss Prevention</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Manage authoritative sources, high-usage users, and domain exclusion in Microsoft 365 admin center</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Tracking satisfaction, intent, and usage with Copilot Dashboard</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Secure and Govern Microsoft 365 Copilot – a Foundational Deployment Guide updated</a:t>
            </a:r>
          </a:p>
        </p:txBody>
      </p:sp>
      <p:sp>
        <p:nvSpPr>
          <p:cNvPr id="12" name="TextBox 11">
            <a:extLst>
              <a:ext uri="{FF2B5EF4-FFF2-40B4-BE49-F238E27FC236}">
                <a16:creationId xmlns:a16="http://schemas.microsoft.com/office/drawing/2014/main" id="{35BB99F8-4983-B9F3-781E-939D9976DFAF}"/>
              </a:ext>
              <a:ext uri="{C183D7F6-B498-43B3-948B-1728B52AA6E4}">
                <adec:decorative xmlns:adec="http://schemas.microsoft.com/office/drawing/2017/decorative" val="1"/>
              </a:ext>
            </a:extLst>
          </p:cNvPr>
          <p:cNvSpPr txBox="1"/>
          <p:nvPr/>
        </p:nvSpPr>
        <p:spPr>
          <a:xfrm>
            <a:off x="156605" y="4318459"/>
            <a:ext cx="5565642" cy="2314352"/>
          </a:xfrm>
          <a:prstGeom prst="roundRect">
            <a:avLst>
              <a:gd name="adj" fmla="val 6988"/>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13" name="TextBox 12">
            <a:extLst>
              <a:ext uri="{FF2B5EF4-FFF2-40B4-BE49-F238E27FC236}">
                <a16:creationId xmlns:a16="http://schemas.microsoft.com/office/drawing/2014/main" id="{9ABCE318-3C0E-F16E-F8FD-F0C935935B4F}"/>
              </a:ext>
            </a:extLst>
          </p:cNvPr>
          <p:cNvSpPr txBox="1"/>
          <p:nvPr/>
        </p:nvSpPr>
        <p:spPr>
          <a:xfrm>
            <a:off x="217074" y="4176060"/>
            <a:ext cx="4110703" cy="331253"/>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800" noProof="0" dirty="0">
                <a:solidFill>
                  <a:srgbClr val="FFFFFF"/>
                </a:solidFill>
                <a:latin typeface="Segoe UI Semibold" panose="020B0502040204020203" pitchFamily="34" charset="0"/>
                <a:cs typeface="Segoe UI Semibold" panose="020B0502040204020203" pitchFamily="34" charset="0"/>
              </a:rPr>
              <a:t>Copilot agents and extensibility</a:t>
            </a:r>
          </a:p>
        </p:txBody>
      </p:sp>
      <p:sp>
        <p:nvSpPr>
          <p:cNvPr id="14" name="TextBox 13">
            <a:extLst>
              <a:ext uri="{FF2B5EF4-FFF2-40B4-BE49-F238E27FC236}">
                <a16:creationId xmlns:a16="http://schemas.microsoft.com/office/drawing/2014/main" id="{F1BABFD2-5EE8-999E-3417-24F70A880D92}"/>
              </a:ext>
            </a:extLst>
          </p:cNvPr>
          <p:cNvSpPr txBox="1"/>
          <p:nvPr/>
        </p:nvSpPr>
        <p:spPr>
          <a:xfrm>
            <a:off x="75495" y="4615853"/>
            <a:ext cx="5565642" cy="2314352"/>
          </a:xfrm>
          <a:prstGeom prst="rect">
            <a:avLst/>
          </a:prstGeom>
          <a:noFill/>
        </p:spPr>
        <p:txBody>
          <a:bodyPr wrap="square" numCol="2">
            <a:spAutoFit/>
          </a:bodyPr>
          <a:lstStyle/>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Copilot Tuning templates in Agent Builder</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Microsoft 365 Copilot Declarative Agents Are Getting Smarter with GPT‑5.2</a:t>
            </a:r>
          </a:p>
          <a:p>
            <a:pPr marL="285750" lvl="4" indent="-180000">
              <a:lnSpc>
                <a:spcPct val="150000"/>
              </a:lnSpc>
              <a:buFont typeface="Arial" panose="020B0604020202020204" pitchFamily="34" charset="0"/>
              <a:buChar char="•"/>
              <a:defRPr/>
            </a:pPr>
            <a:endParaRPr lang="en-GB" sz="1400" dirty="0">
              <a:latin typeface="Segoe UI" panose="020B0502040204020203" pitchFamily="34" charset="0"/>
              <a:cs typeface="Segoe UI" panose="020B0502040204020203" pitchFamily="34" charset="0"/>
            </a:endParaRP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Researcher in Microsoft 365 Copilot introduces new multi‑model intelligence capabilities with critique and council.</a:t>
            </a:r>
          </a:p>
          <a:p>
            <a:pPr marL="285750" lvl="4" indent="-180000">
              <a:lnSpc>
                <a:spcPct val="150000"/>
              </a:lnSpc>
              <a:buFont typeface="Arial" panose="020B0604020202020204" pitchFamily="34" charset="0"/>
              <a:buChar char="•"/>
              <a:defRPr/>
            </a:pPr>
            <a:endParaRPr lang="en-GB" sz="1400" dirty="0">
              <a:latin typeface="Segoe UI" panose="020B0502040204020203" pitchFamily="34" charset="0"/>
              <a:cs typeface="Segoe UI" panose="020B0502040204020203" pitchFamily="34" charset="0"/>
            </a:endParaRPr>
          </a:p>
          <a:p>
            <a:pPr marL="285750" lvl="4" indent="-180000">
              <a:lnSpc>
                <a:spcPct val="150000"/>
              </a:lnSpc>
              <a:buFont typeface="Arial" panose="020B0604020202020204" pitchFamily="34" charset="0"/>
              <a:buChar char="•"/>
              <a:defRPr/>
            </a:pPr>
            <a:endParaRPr lang="en-GB" sz="1400" dirty="0">
              <a:latin typeface="Segoe UI" panose="020B05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id="{C61416EB-B728-4325-91D8-6EEB1431787E}"/>
              </a:ext>
            </a:extLst>
          </p:cNvPr>
          <p:cNvSpPr txBox="1"/>
          <p:nvPr/>
        </p:nvSpPr>
        <p:spPr>
          <a:xfrm>
            <a:off x="5988292" y="1182407"/>
            <a:ext cx="3920326" cy="30605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800" noProof="0" dirty="0">
                <a:solidFill>
                  <a:srgbClr val="FFFFFF"/>
                </a:solidFill>
                <a:latin typeface="Segoe UI Semibold" panose="020B0502040204020203" pitchFamily="34" charset="0"/>
                <a:cs typeface="Segoe UI Semibold" panose="020B0502040204020203" pitchFamily="34" charset="0"/>
              </a:rPr>
              <a:t>User capabilities</a:t>
            </a:r>
          </a:p>
        </p:txBody>
      </p:sp>
      <p:sp>
        <p:nvSpPr>
          <p:cNvPr id="6" name="TextBox 5">
            <a:extLst>
              <a:ext uri="{FF2B5EF4-FFF2-40B4-BE49-F238E27FC236}">
                <a16:creationId xmlns:a16="http://schemas.microsoft.com/office/drawing/2014/main" id="{135455C4-36E7-A385-AD14-E0DF62C509CD}"/>
              </a:ext>
            </a:extLst>
          </p:cNvPr>
          <p:cNvSpPr txBox="1"/>
          <p:nvPr/>
        </p:nvSpPr>
        <p:spPr>
          <a:xfrm>
            <a:off x="5878851" y="1490431"/>
            <a:ext cx="6313149" cy="4987387"/>
          </a:xfrm>
          <a:prstGeom prst="rect">
            <a:avLst/>
          </a:prstGeom>
          <a:noFill/>
        </p:spPr>
        <p:txBody>
          <a:bodyPr wrap="square" numCol="2">
            <a:noAutofit/>
          </a:bodyPr>
          <a:lstStyle/>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Video recap of meetings in Copilot Chat</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Researcher in Microsoft 365 Copilot introduces new output formats</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Copilot Notebooks features a new, revamped user experience</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Audio recap in more languages for Copilot in Teams</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Knowledge Agent rebranded as AI in SharePoint</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AI in SharePoint new capabilities</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Work IQ automatically brings in the most relevant context in Excel</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Copilot can now make multi-step edits to modern Excel workbooks stored locally</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Citations display for Copilot in Word</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Standardize format with Copilot in PowerPoint</a:t>
            </a:r>
            <a:endParaRPr lang="en-US" sz="1400" noProof="0" dirty="0">
              <a:latin typeface="Segoe UI" panose="020B0502040204020203" pitchFamily="34" charset="0"/>
              <a:cs typeface="Segoe UI" panose="020B0502040204020203" pitchFamily="34" charset="0"/>
            </a:endParaRPr>
          </a:p>
        </p:txBody>
      </p:sp>
      <p:grpSp>
        <p:nvGrpSpPr>
          <p:cNvPr id="8" name="Group 7">
            <a:extLst>
              <a:ext uri="{FF2B5EF4-FFF2-40B4-BE49-F238E27FC236}">
                <a16:creationId xmlns:a16="http://schemas.microsoft.com/office/drawing/2014/main" id="{907225E1-0E3E-8BDD-936C-102AF911F797}"/>
              </a:ext>
              <a:ext uri="{C183D7F6-B498-43B3-948B-1728B52AA6E4}">
                <adec:decorative xmlns:adec="http://schemas.microsoft.com/office/drawing/2017/decorative" val="1"/>
              </a:ext>
            </a:extLst>
          </p:cNvPr>
          <p:cNvGrpSpPr/>
          <p:nvPr/>
        </p:nvGrpSpPr>
        <p:grpSpPr>
          <a:xfrm>
            <a:off x="10814384" y="499"/>
            <a:ext cx="1393856" cy="1219186"/>
            <a:chOff x="10404657" y="488"/>
            <a:chExt cx="1807537" cy="1955102"/>
          </a:xfrm>
          <a:solidFill>
            <a:srgbClr val="727372"/>
          </a:solidFill>
        </p:grpSpPr>
        <p:sp>
          <p:nvSpPr>
            <p:cNvPr id="9" name="Diagonal Stripe 8">
              <a:extLst>
                <a:ext uri="{FF2B5EF4-FFF2-40B4-BE49-F238E27FC236}">
                  <a16:creationId xmlns:a16="http://schemas.microsoft.com/office/drawing/2014/main" id="{378057FC-03B6-5FCA-273C-7093A5228816}"/>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C5AD4"/>
                </a:solidFill>
                <a:effectLst/>
                <a:uLnTx/>
                <a:uFillTx/>
                <a:cs typeface="Segoe UI" pitchFamily="34" charset="0"/>
              </a:endParaRPr>
            </a:p>
          </p:txBody>
        </p:sp>
        <p:sp>
          <p:nvSpPr>
            <p:cNvPr id="10" name="TextBox 9">
              <a:extLst>
                <a:ext uri="{FF2B5EF4-FFF2-40B4-BE49-F238E27FC236}">
                  <a16:creationId xmlns:a16="http://schemas.microsoft.com/office/drawing/2014/main" id="{96BF5DD0-FECD-1105-F39B-898E9F95C64E}"/>
                </a:ext>
              </a:extLst>
            </p:cNvPr>
            <p:cNvSpPr txBox="1"/>
            <p:nvPr/>
          </p:nvSpPr>
          <p:spPr>
            <a:xfrm rot="2502686">
              <a:off x="10808035" y="609465"/>
              <a:ext cx="1404159" cy="271455"/>
            </a:xfrm>
            <a:prstGeom prst="rect">
              <a:avLst/>
            </a:prstGeom>
            <a:noFill/>
          </p:spPr>
          <p:txBody>
            <a:bodyPr wrap="none" lIns="0" tIns="0" rIns="0" bIns="0" rtlCol="0">
              <a:spAutoFit/>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US" sz="1100" b="0" i="0" u="none" strike="noStrike" kern="0" cap="none" spc="-71" normalizeH="0" baseline="0" noProof="0" dirty="0">
                  <a:ln>
                    <a:noFill/>
                  </a:ln>
                  <a:solidFill>
                    <a:srgbClr val="5C5AD4"/>
                  </a:solidFill>
                  <a:effectLst/>
                  <a:uLnTx/>
                  <a:uFillTx/>
                  <a:latin typeface="Segoe UI Semibold"/>
                </a:rPr>
                <a:t>As of </a:t>
              </a:r>
              <a:r>
                <a:rPr kumimoji="0" lang="en-US" sz="1100" b="0" i="0" u="none" strike="noStrike" kern="0" cap="none" spc="-71" normalizeH="0" baseline="0" dirty="0">
                  <a:ln>
                    <a:noFill/>
                  </a:ln>
                  <a:solidFill>
                    <a:srgbClr val="5C5AD4"/>
                  </a:solidFill>
                  <a:effectLst/>
                  <a:uLnTx/>
                  <a:uFillTx/>
                  <a:latin typeface="Segoe UI Semibold"/>
                </a:rPr>
                <a:t> 8</a:t>
              </a:r>
              <a:r>
                <a:rPr kumimoji="0" lang="en-US" sz="1100" b="0" i="0" u="none" strike="noStrike" kern="0" cap="none" spc="-71" normalizeH="0" baseline="30000" dirty="0">
                  <a:ln>
                    <a:noFill/>
                  </a:ln>
                  <a:solidFill>
                    <a:srgbClr val="5C5AD4"/>
                  </a:solidFill>
                  <a:effectLst/>
                  <a:uLnTx/>
                  <a:uFillTx/>
                  <a:latin typeface="Segoe UI Semibold"/>
                </a:rPr>
                <a:t>th</a:t>
              </a:r>
              <a:r>
                <a:rPr kumimoji="0" lang="en-US" sz="1100" b="0" i="0" u="none" strike="noStrike" kern="0" cap="none" spc="-71" normalizeH="0" baseline="0" dirty="0">
                  <a:ln>
                    <a:noFill/>
                  </a:ln>
                  <a:solidFill>
                    <a:srgbClr val="5C5AD4"/>
                  </a:solidFill>
                  <a:effectLst/>
                  <a:uLnTx/>
                  <a:uFillTx/>
                  <a:latin typeface="Segoe UI Semibold"/>
                </a:rPr>
                <a:t> Apr</a:t>
              </a:r>
              <a:r>
                <a:rPr lang="en-US" sz="1100" kern="0" spc="-71" dirty="0">
                  <a:solidFill>
                    <a:srgbClr val="5C5AD4"/>
                  </a:solidFill>
                  <a:latin typeface="Segoe UI Semibold"/>
                </a:rPr>
                <a:t>il</a:t>
              </a:r>
              <a:r>
                <a:rPr kumimoji="0" lang="en-US" sz="1100" b="0" i="0" u="none" strike="noStrike" kern="0" cap="none" spc="-71" normalizeH="0" baseline="0" noProof="0" dirty="0">
                  <a:ln>
                    <a:noFill/>
                  </a:ln>
                  <a:solidFill>
                    <a:srgbClr val="5C5AD4"/>
                  </a:solidFill>
                  <a:effectLst/>
                  <a:uLnTx/>
                  <a:uFillTx/>
                  <a:latin typeface="Segoe UI Semibold"/>
                </a:rPr>
                <a:t> 2026</a:t>
              </a:r>
            </a:p>
          </p:txBody>
        </p:sp>
      </p:grpSp>
    </p:spTree>
    <p:extLst>
      <p:ext uri="{BB962C8B-B14F-4D97-AF65-F5344CB8AC3E}">
        <p14:creationId xmlns:p14="http://schemas.microsoft.com/office/powerpoint/2010/main" val="1171509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42" presetClass="path" presetSubtype="0" decel="100000" fill="hold" grpId="1" nodeType="withEffect">
                                  <p:stCondLst>
                                    <p:cond delay="0"/>
                                  </p:stCondLst>
                                  <p:childTnLst>
                                    <p:animMotion origin="layout" path="M -6.25E-7 4.81481E-6 L -6.25E-7 0.03541 " pathEditMode="relative" rAng="0" ptsTypes="AA">
                                      <p:cBhvr>
                                        <p:cTn id="13" dur="700" spd="-100000" fill="hold"/>
                                        <p:tgtEl>
                                          <p:spTgt spid="2"/>
                                        </p:tgtEl>
                                        <p:attrNameLst>
                                          <p:attrName>ppt_x</p:attrName>
                                          <p:attrName>ppt_y</p:attrName>
                                        </p:attrNameLst>
                                      </p:cBhvr>
                                      <p:rCtr x="0" y="1759"/>
                                    </p:animMotion>
                                  </p:childTnLst>
                                </p:cTn>
                              </p:par>
                            </p:childTnLst>
                          </p:cTn>
                        </p:par>
                        <p:par>
                          <p:cTn id="14" fill="hold">
                            <p:stCondLst>
                              <p:cond delay="700"/>
                            </p:stCondLst>
                            <p:childTnLst>
                              <p:par>
                                <p:cTn id="15" presetID="2" presetClass="entr" presetSubtype="4"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42" presetClass="path" presetSubtype="0" decel="100000" fill="hold" grpId="1" nodeType="withEffect">
                                  <p:stCondLst>
                                    <p:cond delay="0"/>
                                  </p:stCondLst>
                                  <p:childTnLst>
                                    <p:animMotion origin="layout" path="M -6.25E-7 7.40741E-7 L -6.25E-7 0.03542 " pathEditMode="relative" rAng="0" ptsTypes="AA">
                                      <p:cBhvr>
                                        <p:cTn id="23" dur="700" spd="-100000" fill="hold"/>
                                        <p:tgtEl>
                                          <p:spTgt spid="12"/>
                                        </p:tgtEl>
                                        <p:attrNameLst>
                                          <p:attrName>ppt_x</p:attrName>
                                          <p:attrName>ppt_y</p:attrName>
                                        </p:attrNameLst>
                                      </p:cBhvr>
                                      <p:rCtr x="0" y="1759"/>
                                    </p:animMotion>
                                  </p:childTnLst>
                                </p:cTn>
                              </p:par>
                            </p:childTnLst>
                          </p:cTn>
                        </p:par>
                        <p:par>
                          <p:cTn id="24" fill="hold">
                            <p:stCondLst>
                              <p:cond delay="1400"/>
                            </p:stCondLst>
                            <p:childTnLst>
                              <p:par>
                                <p:cTn id="25" presetID="10"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2" presetClass="entr" presetSubtype="4"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par>
                                <p:cTn id="32" presetID="42" presetClass="path" presetSubtype="0" decel="100000" fill="hold" grpId="1" nodeType="withEffect">
                                  <p:stCondLst>
                                    <p:cond delay="0"/>
                                  </p:stCondLst>
                                  <p:childTnLst>
                                    <p:animMotion origin="layout" path="M 4.79167E-6 -4.07407E-6 L 4.79167E-6 0.03542 " pathEditMode="relative" rAng="0" ptsTypes="AA">
                                      <p:cBhvr>
                                        <p:cTn id="33"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animBg="1"/>
      <p:bldP spid="2" grpId="1" animBg="1"/>
      <p:bldP spid="18" grpId="0"/>
      <p:bldP spid="12" grpId="0" animBg="1"/>
      <p:bldP spid="12" grpId="1" animBg="1"/>
      <p:bldP spid="14"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340C2-2DD4-95F3-5550-99EFF4D7A39D}"/>
            </a:ext>
          </a:extLst>
        </p:cNvPr>
        <p:cNvGrpSpPr/>
        <p:nvPr/>
      </p:nvGrpSpPr>
      <p:grpSpPr>
        <a:xfrm>
          <a:off x="0" y="0"/>
          <a:ext cx="0" cy="0"/>
          <a:chOff x="0" y="0"/>
          <a:chExt cx="0" cy="0"/>
        </a:xfrm>
      </p:grpSpPr>
      <p:sp>
        <p:nvSpPr>
          <p:cNvPr id="4" name="Title 14">
            <a:extLst>
              <a:ext uri="{FF2B5EF4-FFF2-40B4-BE49-F238E27FC236}">
                <a16:creationId xmlns:a16="http://schemas.microsoft.com/office/drawing/2014/main" id="{F2DC8435-D16F-514F-2773-40B23EC18901}"/>
              </a:ext>
            </a:extLst>
          </p:cNvPr>
          <p:cNvSpPr txBox="1">
            <a:spLocks noGrp="1"/>
          </p:cNvSpPr>
          <p:nvPr>
            <p:ph type="title"/>
          </p:nvPr>
        </p:nvSpPr>
        <p:spPr>
          <a:xfrm>
            <a:off x="1524000" y="2070593"/>
            <a:ext cx="9144000" cy="1661993"/>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797999" fontAlgn="base">
              <a:lnSpc>
                <a:spcPct val="90000"/>
              </a:lnSpc>
              <a:spcBef>
                <a:spcPct val="0"/>
              </a:spcBef>
              <a:spcAft>
                <a:spcPct val="0"/>
              </a:spcAft>
              <a:buNone/>
              <a:tabLst>
                <a:tab pos="920876" algn="l"/>
              </a:tabLst>
              <a:defRPr sz="8000" b="1" cap="none" spc="-50" baseline="0">
                <a:ln w="3175">
                  <a:noFill/>
                </a:ln>
                <a:gradFill>
                  <a:gsLst>
                    <a:gs pos="0">
                      <a:srgbClr val="8DC8E8"/>
                    </a:gs>
                    <a:gs pos="100000">
                      <a:srgbClr val="CD98CF"/>
                    </a:gs>
                  </a:gsLst>
                  <a:lin ang="2700000" scaled="0"/>
                </a:gradFill>
                <a:effectLst/>
                <a:latin typeface="Segoe UI Semibold"/>
                <a:cs typeface="Segoe UI"/>
              </a:defRPr>
            </a:lvl1pPr>
          </a:lstStyle>
          <a:p>
            <a:pPr lvl="0"/>
            <a:r>
              <a:rPr lang="en-US" sz="6000" b="0" spc="0" noProof="0" dirty="0">
                <a:gradFill flip="none" rotWithShape="1">
                  <a:gsLst>
                    <a:gs pos="50000">
                      <a:srgbClr val="8661C5"/>
                    </a:gs>
                    <a:gs pos="0">
                      <a:srgbClr val="3E76D4"/>
                    </a:gs>
                    <a:gs pos="100000">
                      <a:srgbClr val="C73ECC"/>
                    </a:gs>
                  </a:gsLst>
                  <a:lin ang="2700000" scaled="1"/>
                  <a:tileRect/>
                </a:gradFill>
                <a:latin typeface="+mj-lt"/>
                <a:cs typeface="Segoe UI" pitchFamily="34" charset="0"/>
              </a:rPr>
              <a:t>Microsoft 365 Copilot</a:t>
            </a:r>
            <a:br>
              <a:rPr lang="en-US" sz="6000" b="0" spc="0" noProof="0" dirty="0">
                <a:gradFill flip="none" rotWithShape="1">
                  <a:gsLst>
                    <a:gs pos="50000">
                      <a:srgbClr val="8661C5"/>
                    </a:gs>
                    <a:gs pos="0">
                      <a:srgbClr val="3E76D4"/>
                    </a:gs>
                    <a:gs pos="100000">
                      <a:srgbClr val="C73ECC"/>
                    </a:gs>
                  </a:gsLst>
                  <a:lin ang="2700000" scaled="1"/>
                  <a:tileRect/>
                </a:gradFill>
                <a:latin typeface="+mj-lt"/>
                <a:cs typeface="Segoe UI" pitchFamily="34" charset="0"/>
              </a:rPr>
            </a:br>
            <a:r>
              <a:rPr lang="en-US" sz="6000" i="1" noProof="0" dirty="0">
                <a:gradFill>
                  <a:gsLst>
                    <a:gs pos="971">
                      <a:srgbClr val="2897CE"/>
                    </a:gs>
                    <a:gs pos="100000">
                      <a:srgbClr val="8678D6"/>
                    </a:gs>
                  </a:gsLst>
                  <a:lin ang="2700000" scaled="0"/>
                </a:gradFill>
                <a:cs typeface="Segoe UI Semibold"/>
              </a:rPr>
              <a:t>release notes</a:t>
            </a:r>
          </a:p>
        </p:txBody>
      </p:sp>
      <p:sp>
        <p:nvSpPr>
          <p:cNvPr id="3" name="TextBox 2">
            <a:extLst>
              <a:ext uri="{FF2B5EF4-FFF2-40B4-BE49-F238E27FC236}">
                <a16:creationId xmlns:a16="http://schemas.microsoft.com/office/drawing/2014/main" id="{4BAED0B6-C914-1283-B0E3-29DE9A1F9B6D}"/>
              </a:ext>
            </a:extLst>
          </p:cNvPr>
          <p:cNvSpPr txBox="1"/>
          <p:nvPr/>
        </p:nvSpPr>
        <p:spPr>
          <a:xfrm>
            <a:off x="2647426" y="6292872"/>
            <a:ext cx="6897147" cy="400110"/>
          </a:xfrm>
          <a:prstGeom prst="rect">
            <a:avLst/>
          </a:prstGeom>
          <a:noFill/>
        </p:spPr>
        <p:txBody>
          <a:bodyPr wrap="square">
            <a:spAutoFit/>
          </a:bodyPr>
          <a:lstStyle/>
          <a:p>
            <a:r>
              <a:rPr lang="en-US" sz="2000" noProof="0" dirty="0">
                <a:hlinkClick r:id="rId3"/>
              </a:rPr>
              <a:t>Release Notes for Microsoft 365 Copilot | Microsoft Learn</a:t>
            </a:r>
            <a:endParaRPr lang="en-US" sz="2000" noProof="0" dirty="0"/>
          </a:p>
        </p:txBody>
      </p:sp>
      <p:pic>
        <p:nvPicPr>
          <p:cNvPr id="2" name="!Copilot">
            <a:extLst>
              <a:ext uri="{FF2B5EF4-FFF2-40B4-BE49-F238E27FC236}">
                <a16:creationId xmlns:a16="http://schemas.microsoft.com/office/drawing/2014/main" id="{B755829F-AE14-C81A-94BC-BCB47164052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88907" y="2070593"/>
            <a:ext cx="870186" cy="877689"/>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9" name="TextBox 8">
            <a:extLst>
              <a:ext uri="{FF2B5EF4-FFF2-40B4-BE49-F238E27FC236}">
                <a16:creationId xmlns:a16="http://schemas.microsoft.com/office/drawing/2014/main" id="{9D425984-FC3D-26AB-D6F8-9C3E3BDE1B0E}"/>
              </a:ext>
            </a:extLst>
          </p:cNvPr>
          <p:cNvSpPr txBox="1"/>
          <p:nvPr/>
        </p:nvSpPr>
        <p:spPr>
          <a:xfrm>
            <a:off x="2008190" y="4171369"/>
            <a:ext cx="8175617" cy="1200329"/>
          </a:xfrm>
          <a:prstGeom prst="rect">
            <a:avLst/>
          </a:prstGeom>
          <a:noFill/>
        </p:spPr>
        <p:txBody>
          <a:bodyPr wrap="square">
            <a:spAutoFit/>
          </a:bodyPr>
          <a:lstStyle/>
          <a:p>
            <a:pPr algn="ctr"/>
            <a:r>
              <a:rPr lang="en-US" sz="2400" i="1" noProof="0" dirty="0">
                <a:solidFill>
                  <a:srgbClr val="161616"/>
                </a:solidFill>
                <a:latin typeface="Segoe UI" panose="020B0502040204020203" pitchFamily="34" charset="0"/>
              </a:rPr>
              <a:t>L</a:t>
            </a:r>
            <a:r>
              <a:rPr lang="en-US" sz="2400" b="0" i="1" noProof="0" dirty="0">
                <a:solidFill>
                  <a:srgbClr val="161616"/>
                </a:solidFill>
                <a:effectLst/>
                <a:latin typeface="Segoe UI" panose="020B0502040204020203" pitchFamily="34" charset="0"/>
              </a:rPr>
              <a:t>atest features and improvements for Microsoft 365 Copilot. </a:t>
            </a:r>
          </a:p>
          <a:p>
            <a:pPr algn="ctr"/>
            <a:r>
              <a:rPr lang="en-US" sz="2400" b="0" i="1" noProof="0" dirty="0">
                <a:solidFill>
                  <a:srgbClr val="161616"/>
                </a:solidFill>
                <a:effectLst/>
                <a:latin typeface="Segoe UI" panose="020B0502040204020203" pitchFamily="34" charset="0"/>
              </a:rPr>
              <a:t>It includes changes that are generally available </a:t>
            </a:r>
          </a:p>
          <a:p>
            <a:pPr algn="ctr"/>
            <a:r>
              <a:rPr lang="en-US" sz="2400" b="0" i="1" noProof="0" dirty="0">
                <a:solidFill>
                  <a:srgbClr val="161616"/>
                </a:solidFill>
                <a:effectLst/>
                <a:latin typeface="Segoe UI" panose="020B0502040204020203" pitchFamily="34" charset="0"/>
              </a:rPr>
              <a:t>(Current Channel for Microsoft 365 apps) </a:t>
            </a:r>
            <a:endParaRPr lang="en-US" sz="2400" i="1" noProof="0" dirty="0"/>
          </a:p>
        </p:txBody>
      </p:sp>
      <p:grpSp>
        <p:nvGrpSpPr>
          <p:cNvPr id="5" name="Group 4">
            <a:extLst>
              <a:ext uri="{FF2B5EF4-FFF2-40B4-BE49-F238E27FC236}">
                <a16:creationId xmlns:a16="http://schemas.microsoft.com/office/drawing/2014/main" id="{0D216F4E-477A-4DDC-02F4-A58CA16AF091}"/>
              </a:ext>
              <a:ext uri="{C183D7F6-B498-43B3-948B-1728B52AA6E4}">
                <adec:decorative xmlns:adec="http://schemas.microsoft.com/office/drawing/2017/decorative" val="1"/>
              </a:ext>
            </a:extLst>
          </p:cNvPr>
          <p:cNvGrpSpPr/>
          <p:nvPr/>
        </p:nvGrpSpPr>
        <p:grpSpPr>
          <a:xfrm>
            <a:off x="10814383" y="499"/>
            <a:ext cx="1379171" cy="1219186"/>
            <a:chOff x="10404657" y="488"/>
            <a:chExt cx="1788494" cy="1955102"/>
          </a:xfrm>
          <a:solidFill>
            <a:srgbClr val="727372"/>
          </a:solidFill>
        </p:grpSpPr>
        <p:sp>
          <p:nvSpPr>
            <p:cNvPr id="6" name="Diagonal Stripe 5">
              <a:extLst>
                <a:ext uri="{FF2B5EF4-FFF2-40B4-BE49-F238E27FC236}">
                  <a16:creationId xmlns:a16="http://schemas.microsoft.com/office/drawing/2014/main" id="{834E9F50-97FD-FC81-49B5-393723379A70}"/>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C5AD4"/>
                </a:solidFill>
                <a:effectLst/>
                <a:uLnTx/>
                <a:uFillTx/>
                <a:cs typeface="Segoe UI" pitchFamily="34" charset="0"/>
              </a:endParaRPr>
            </a:p>
          </p:txBody>
        </p:sp>
        <p:sp>
          <p:nvSpPr>
            <p:cNvPr id="7" name="TextBox 6">
              <a:extLst>
                <a:ext uri="{FF2B5EF4-FFF2-40B4-BE49-F238E27FC236}">
                  <a16:creationId xmlns:a16="http://schemas.microsoft.com/office/drawing/2014/main" id="{ED16C745-4E3B-E835-8044-4E0AB179329F}"/>
                </a:ext>
              </a:extLst>
            </p:cNvPr>
            <p:cNvSpPr txBox="1"/>
            <p:nvPr/>
          </p:nvSpPr>
          <p:spPr>
            <a:xfrm rot="2502686">
              <a:off x="10827074" y="609465"/>
              <a:ext cx="1366077" cy="271455"/>
            </a:xfrm>
            <a:prstGeom prst="rect">
              <a:avLst/>
            </a:prstGeom>
            <a:noFill/>
          </p:spPr>
          <p:txBody>
            <a:bodyPr wrap="none" lIns="0" tIns="0" rIns="0" bIns="0" rtlCol="0">
              <a:spAutoFit/>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GB" sz="1100" b="0" i="0" u="none" strike="noStrike" kern="0" cap="none" spc="-71" normalizeH="0" baseline="0" noProof="0" dirty="0">
                  <a:ln>
                    <a:noFill/>
                  </a:ln>
                  <a:solidFill>
                    <a:srgbClr val="5C5AD4"/>
                  </a:solidFill>
                  <a:effectLst/>
                  <a:uLnTx/>
                  <a:uFillTx/>
                  <a:latin typeface="Segoe UI Semibold"/>
                </a:rPr>
                <a:t>As of </a:t>
              </a:r>
              <a:r>
                <a:rPr lang="en-GB" sz="1100" kern="0" spc="-71" dirty="0">
                  <a:solidFill>
                    <a:srgbClr val="5C5AD4"/>
                  </a:solidFill>
                  <a:latin typeface="Segoe UI Semibold"/>
                </a:rPr>
                <a:t>8</a:t>
              </a:r>
              <a:r>
                <a:rPr lang="en-GB" sz="1100" kern="0" spc="-71" baseline="30000" dirty="0">
                  <a:solidFill>
                    <a:srgbClr val="5C5AD4"/>
                  </a:solidFill>
                  <a:latin typeface="Segoe UI Semibold"/>
                </a:rPr>
                <a:t>th</a:t>
              </a:r>
              <a:r>
                <a:rPr lang="en-GB" sz="1100" kern="0" spc="-71" dirty="0">
                  <a:solidFill>
                    <a:srgbClr val="5C5AD4"/>
                  </a:solidFill>
                  <a:latin typeface="Segoe UI Semibold"/>
                </a:rPr>
                <a:t> </a:t>
              </a:r>
              <a:r>
                <a:rPr kumimoji="0" lang="en-GB" sz="1100" b="0" i="0" u="none" strike="noStrike" kern="0" cap="none" spc="-71" normalizeH="0" baseline="0" noProof="0" dirty="0">
                  <a:ln>
                    <a:noFill/>
                  </a:ln>
                  <a:solidFill>
                    <a:srgbClr val="5C5AD4"/>
                  </a:solidFill>
                  <a:effectLst/>
                  <a:uLnTx/>
                  <a:uFillTx/>
                  <a:latin typeface="Segoe UI Semibold"/>
                </a:rPr>
                <a:t>April 2026</a:t>
              </a:r>
            </a:p>
          </p:txBody>
        </p:sp>
      </p:grpSp>
    </p:spTree>
    <p:extLst>
      <p:ext uri="{BB962C8B-B14F-4D97-AF65-F5344CB8AC3E}">
        <p14:creationId xmlns:p14="http://schemas.microsoft.com/office/powerpoint/2010/main" val="25476300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0 3.33333E-6 L 0 0.01967 " pathEditMode="relative" rAng="0" ptsTypes="AA">
                                      <p:cBhvr>
                                        <p:cTn id="9" dur="500" spd="-100000" fill="hold"/>
                                        <p:tgtEl>
                                          <p:spTgt spid="4"/>
                                        </p:tgtEl>
                                        <p:attrNameLst>
                                          <p:attrName>ppt_x</p:attrName>
                                          <p:attrName>ppt_y</p:attrName>
                                        </p:attrNameLst>
                                      </p:cBhvr>
                                      <p:rCtr x="0" y="972"/>
                                    </p:animMotion>
                                  </p:childTnLst>
                                </p:cTn>
                              </p:par>
                              <p:par>
                                <p:cTn id="10" presetID="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42" presetClass="path" presetSubtype="0" decel="100000" fill="hold" grpId="1" nodeType="withEffect">
                                  <p:stCondLst>
                                    <p:cond delay="0"/>
                                  </p:stCondLst>
                                  <p:childTnLst>
                                    <p:animMotion origin="layout" path="M 0 -3.33333E-6 L 0 0.01968 " pathEditMode="relative" rAng="0" ptsTypes="AA">
                                      <p:cBhvr>
                                        <p:cTn id="16" dur="500" spd="-100000" fill="hold"/>
                                        <p:tgtEl>
                                          <p:spTgt spid="9"/>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9" grpId="0"/>
      <p:bldP spid="9"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44EE0-7509-DF64-BD11-77E3E573A1C6}"/>
            </a:ext>
          </a:extLst>
        </p:cNvPr>
        <p:cNvGrpSpPr/>
        <p:nvPr/>
      </p:nvGrpSpPr>
      <p:grpSpPr>
        <a:xfrm>
          <a:off x="0" y="0"/>
          <a:ext cx="0" cy="0"/>
          <a:chOff x="0" y="0"/>
          <a:chExt cx="0" cy="0"/>
        </a:xfrm>
      </p:grpSpPr>
      <p:pic>
        <p:nvPicPr>
          <p:cNvPr id="52" name="!Copilot">
            <a:extLst>
              <a:ext uri="{FF2B5EF4-FFF2-40B4-BE49-F238E27FC236}">
                <a16:creationId xmlns:a16="http://schemas.microsoft.com/office/drawing/2014/main" id="{FD22ECE4-43FF-D2AF-1D4B-BA305DCCDE0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25889" y="155613"/>
            <a:ext cx="473061" cy="477140"/>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grpSp>
        <p:nvGrpSpPr>
          <p:cNvPr id="96" name="Group 95">
            <a:extLst>
              <a:ext uri="{FF2B5EF4-FFF2-40B4-BE49-F238E27FC236}">
                <a16:creationId xmlns:a16="http://schemas.microsoft.com/office/drawing/2014/main" id="{88D954E1-B881-2608-2F68-D9127B3D2A99}"/>
              </a:ext>
              <a:ext uri="{C183D7F6-B498-43B3-948B-1728B52AA6E4}">
                <adec:decorative xmlns:adec="http://schemas.microsoft.com/office/drawing/2017/decorative" val="1"/>
              </a:ext>
            </a:extLst>
          </p:cNvPr>
          <p:cNvGrpSpPr/>
          <p:nvPr/>
        </p:nvGrpSpPr>
        <p:grpSpPr>
          <a:xfrm>
            <a:off x="10814381" y="499"/>
            <a:ext cx="1398601" cy="1219186"/>
            <a:chOff x="10404657" y="488"/>
            <a:chExt cx="1813691" cy="1955102"/>
          </a:xfrm>
          <a:solidFill>
            <a:srgbClr val="727372"/>
          </a:solidFill>
        </p:grpSpPr>
        <p:sp>
          <p:nvSpPr>
            <p:cNvPr id="97" name="Diagonal Stripe 96">
              <a:extLst>
                <a:ext uri="{FF2B5EF4-FFF2-40B4-BE49-F238E27FC236}">
                  <a16:creationId xmlns:a16="http://schemas.microsoft.com/office/drawing/2014/main" id="{1556580D-8B2D-749D-0E74-08318D0A441B}"/>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C5AD4"/>
                </a:solidFill>
                <a:effectLst/>
                <a:uLnTx/>
                <a:uFillTx/>
                <a:cs typeface="Segoe UI" pitchFamily="34" charset="0"/>
              </a:endParaRPr>
            </a:p>
          </p:txBody>
        </p:sp>
        <p:sp>
          <p:nvSpPr>
            <p:cNvPr id="98" name="TextBox 97">
              <a:extLst>
                <a:ext uri="{FF2B5EF4-FFF2-40B4-BE49-F238E27FC236}">
                  <a16:creationId xmlns:a16="http://schemas.microsoft.com/office/drawing/2014/main" id="{8630DDEF-6634-FF03-928F-F4A4E5C42E71}"/>
                </a:ext>
              </a:extLst>
            </p:cNvPr>
            <p:cNvSpPr txBox="1"/>
            <p:nvPr/>
          </p:nvSpPr>
          <p:spPr>
            <a:xfrm rot="2502686">
              <a:off x="10801882" y="609465"/>
              <a:ext cx="1416466" cy="271455"/>
            </a:xfrm>
            <a:prstGeom prst="rect">
              <a:avLst/>
            </a:prstGeom>
            <a:noFill/>
          </p:spPr>
          <p:txBody>
            <a:bodyPr wrap="none" lIns="0" tIns="0" rIns="0" bIns="0" rtlCol="0">
              <a:spAutoFit/>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US" sz="1100" b="0" i="0" u="none" strike="noStrike" kern="0" cap="none" spc="-71" normalizeH="0" baseline="0" noProof="0" dirty="0">
                  <a:ln>
                    <a:noFill/>
                  </a:ln>
                  <a:solidFill>
                    <a:srgbClr val="5C5AD4"/>
                  </a:solidFill>
                  <a:effectLst/>
                  <a:uLnTx/>
                  <a:uFillTx/>
                  <a:latin typeface="Segoe UI Semibold"/>
                </a:rPr>
                <a:t>As of </a:t>
              </a:r>
              <a:r>
                <a:rPr kumimoji="0" lang="en-US" sz="1100" b="0" i="0" u="none" strike="noStrike" kern="0" cap="none" spc="-71" normalizeH="0" baseline="0" dirty="0">
                  <a:ln>
                    <a:noFill/>
                  </a:ln>
                  <a:solidFill>
                    <a:srgbClr val="5C5AD4"/>
                  </a:solidFill>
                  <a:effectLst/>
                  <a:uLnTx/>
                  <a:uFillTx/>
                  <a:latin typeface="Segoe UI Semibold"/>
                </a:rPr>
                <a:t>8th</a:t>
              </a:r>
              <a:r>
                <a:rPr lang="en-US" sz="1100" kern="0" spc="-71" noProof="0" dirty="0">
                  <a:solidFill>
                    <a:srgbClr val="5C5AD4"/>
                  </a:solidFill>
                  <a:latin typeface="Segoe UI Semibold"/>
                </a:rPr>
                <a:t> April</a:t>
              </a:r>
              <a:r>
                <a:rPr kumimoji="0" lang="en-US" sz="1100" b="0" i="0" u="none" strike="noStrike" kern="0" cap="none" spc="-71" normalizeH="0" baseline="0" noProof="0" dirty="0">
                  <a:ln>
                    <a:noFill/>
                  </a:ln>
                  <a:solidFill>
                    <a:srgbClr val="5C5AD4"/>
                  </a:solidFill>
                  <a:effectLst/>
                  <a:uLnTx/>
                  <a:uFillTx/>
                  <a:latin typeface="Segoe UI Semibold"/>
                </a:rPr>
                <a:t> 2026</a:t>
              </a:r>
            </a:p>
          </p:txBody>
        </p:sp>
      </p:grpSp>
      <p:sp>
        <p:nvSpPr>
          <p:cNvPr id="11" name="Title 1">
            <a:extLst>
              <a:ext uri="{FF2B5EF4-FFF2-40B4-BE49-F238E27FC236}">
                <a16:creationId xmlns:a16="http://schemas.microsoft.com/office/drawing/2014/main" id="{CBD9A447-32FB-A654-3FF6-C0F399AF5BDC}"/>
              </a:ext>
            </a:extLst>
          </p:cNvPr>
          <p:cNvSpPr>
            <a:spLocks noGrp="1"/>
          </p:cNvSpPr>
          <p:nvPr>
            <p:ph type="title" idx="4294967295"/>
          </p:nvPr>
        </p:nvSpPr>
        <p:spPr>
          <a:xfrm>
            <a:off x="2342696" y="155613"/>
            <a:ext cx="7949917" cy="523501"/>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2400"/>
              </a:spcAft>
              <a:buClrTx/>
              <a:buSzTx/>
              <a:buFontTx/>
              <a:buNone/>
              <a:tabLst/>
              <a:defRPr/>
            </a:pPr>
            <a:r>
              <a:rPr kumimoji="0" lang="en-US" sz="2800" b="0" i="0" u="none" strike="noStrike" kern="1200" cap="none" spc="-50" normalizeH="0" baseline="0" noProof="0" dirty="0">
                <a:ln w="3175">
                  <a:noFill/>
                </a:ln>
                <a:solidFill>
                  <a:schemeClr val="tx1"/>
                </a:solidFill>
                <a:effectLst/>
                <a:uLnTx/>
                <a:uFillTx/>
                <a:latin typeface="Segoe UI Semibold"/>
                <a:ea typeface="+mn-ea"/>
                <a:cs typeface="Segoe UI" pitchFamily="34" charset="0"/>
              </a:rPr>
              <a:t>Microsoft 365 Copilot release notes – </a:t>
            </a:r>
            <a:r>
              <a:rPr lang="en-US" sz="280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March 2026</a:t>
            </a:r>
            <a:endParaRPr kumimoji="0" lang="en-US" sz="2800" b="0" i="1" u="none" strike="noStrike" kern="1200" cap="none" spc="-50" normalizeH="0" baseline="0" noProof="0" dirty="0">
              <a:ln>
                <a:noFill/>
              </a:ln>
              <a:gradFill flip="none" rotWithShape="1">
                <a:gsLst>
                  <a:gs pos="50000">
                    <a:srgbClr val="8661C5"/>
                  </a:gs>
                  <a:gs pos="0">
                    <a:srgbClr val="3E76D4"/>
                  </a:gs>
                  <a:gs pos="100000">
                    <a:srgbClr val="C73ECC"/>
                  </a:gs>
                </a:gsLst>
                <a:lin ang="2700000" scaled="1"/>
                <a:tileRect/>
              </a:gradFill>
              <a:effectLst/>
              <a:uLnTx/>
              <a:uFillTx/>
              <a:latin typeface="Segoe UI Semibold" panose="020B0702040204020203" pitchFamily="34" charset="0"/>
              <a:ea typeface="+mj-ea"/>
              <a:cs typeface="Segoe UI Semibold" panose="020B0702040204020203" pitchFamily="34" charset="0"/>
            </a:endParaRPr>
          </a:p>
        </p:txBody>
      </p:sp>
      <p:sp>
        <p:nvSpPr>
          <p:cNvPr id="45" name="TextBox 44">
            <a:extLst>
              <a:ext uri="{FF2B5EF4-FFF2-40B4-BE49-F238E27FC236}">
                <a16:creationId xmlns:a16="http://schemas.microsoft.com/office/drawing/2014/main" id="{799001FE-F415-F9C4-903D-C6BD9B6395C8}"/>
              </a:ext>
              <a:ext uri="{C183D7F6-B498-43B3-948B-1728B52AA6E4}">
                <adec:decorative xmlns:adec="http://schemas.microsoft.com/office/drawing/2017/decorative" val="1"/>
              </a:ext>
            </a:extLst>
          </p:cNvPr>
          <p:cNvSpPr txBox="1"/>
          <p:nvPr/>
        </p:nvSpPr>
        <p:spPr>
          <a:xfrm>
            <a:off x="99794" y="938495"/>
            <a:ext cx="6983394" cy="2230004"/>
          </a:xfrm>
          <a:prstGeom prst="roundRect">
            <a:avLst>
              <a:gd name="adj" fmla="val 4963"/>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noProof="0" dirty="0"/>
          </a:p>
        </p:txBody>
      </p:sp>
      <p:sp>
        <p:nvSpPr>
          <p:cNvPr id="46" name="TextBox 45">
            <a:extLst>
              <a:ext uri="{FF2B5EF4-FFF2-40B4-BE49-F238E27FC236}">
                <a16:creationId xmlns:a16="http://schemas.microsoft.com/office/drawing/2014/main" id="{61316AAC-4683-5017-1AC9-2F450F3F21EF}"/>
              </a:ext>
            </a:extLst>
          </p:cNvPr>
          <p:cNvSpPr txBox="1"/>
          <p:nvPr/>
        </p:nvSpPr>
        <p:spPr>
          <a:xfrm>
            <a:off x="99791" y="864928"/>
            <a:ext cx="3056269" cy="28608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600" noProof="0" dirty="0">
                <a:solidFill>
                  <a:srgbClr val="FFFFFF"/>
                </a:solidFill>
                <a:latin typeface="Segoe UI Semibold" panose="020B0502040204020203" pitchFamily="34" charset="0"/>
                <a:cs typeface="Segoe UI Semibold" panose="020B0502040204020203" pitchFamily="34" charset="0"/>
              </a:rPr>
              <a:t>Microsoft 365 Copilot Chat (8)</a:t>
            </a:r>
          </a:p>
        </p:txBody>
      </p:sp>
      <p:sp>
        <p:nvSpPr>
          <p:cNvPr id="47" name="TextBox 46">
            <a:extLst>
              <a:ext uri="{FF2B5EF4-FFF2-40B4-BE49-F238E27FC236}">
                <a16:creationId xmlns:a16="http://schemas.microsoft.com/office/drawing/2014/main" id="{F89BEC94-3C14-3851-C500-9D03AAA295CF}"/>
              </a:ext>
            </a:extLst>
          </p:cNvPr>
          <p:cNvSpPr txBox="1"/>
          <p:nvPr/>
        </p:nvSpPr>
        <p:spPr>
          <a:xfrm>
            <a:off x="131671" y="1137174"/>
            <a:ext cx="7009362" cy="2031325"/>
          </a:xfrm>
          <a:prstGeom prst="rect">
            <a:avLst/>
          </a:prstGeom>
          <a:noFill/>
        </p:spPr>
        <p:txBody>
          <a:bodyPr wrap="square">
            <a:spAutoFit/>
          </a:bodyPr>
          <a:lstStyle/>
          <a:p>
            <a:pPr marL="385200" lvl="4" indent="-285750">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Expanded AI skill inferencing for E3 and E5 users [Windows, Web]</a:t>
            </a:r>
          </a:p>
          <a:p>
            <a:pPr marL="385200" lvl="4" indent="-285750">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Chat History filtering experience refresh </a:t>
            </a:r>
          </a:p>
          <a:p>
            <a:pPr marL="385200" lvl="4" indent="-285750">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Explainable AI with deep and inline citations for connectors</a:t>
            </a:r>
          </a:p>
          <a:p>
            <a:pPr marL="385200" lvl="4" indent="-285750">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Summarize and explain PDFs with Copilot in Microsoft Edge [Web]</a:t>
            </a:r>
          </a:p>
          <a:p>
            <a:pPr marL="385200" lvl="4" indent="-285750">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Ask Copilot directly from the Microsoft Edge address bar [Web]</a:t>
            </a:r>
          </a:p>
          <a:p>
            <a:pPr marL="385200" lvl="4" indent="-285750">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Scope Copilot Chat prompts to Teams channels with Context IQ [Web]</a:t>
            </a:r>
          </a:p>
          <a:p>
            <a:pPr marL="385200" lvl="4" indent="-285750">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Summarize and Explain actions in PDF reader [Web]</a:t>
            </a:r>
          </a:p>
          <a:p>
            <a:pPr marL="385200" lvl="4" indent="-285750">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Delegate calendar search in Microsoft 365 Copilot [Android, Windows, iOS, Mac, Web]</a:t>
            </a:r>
          </a:p>
        </p:txBody>
      </p:sp>
      <p:sp>
        <p:nvSpPr>
          <p:cNvPr id="2" name="TextBox 1">
            <a:extLst>
              <a:ext uri="{FF2B5EF4-FFF2-40B4-BE49-F238E27FC236}">
                <a16:creationId xmlns:a16="http://schemas.microsoft.com/office/drawing/2014/main" id="{EB2BC1AB-5220-52D2-B7AA-2D9456B06394}"/>
              </a:ext>
              <a:ext uri="{C183D7F6-B498-43B3-948B-1728B52AA6E4}">
                <adec:decorative xmlns:adec="http://schemas.microsoft.com/office/drawing/2017/decorative" val="1"/>
              </a:ext>
            </a:extLst>
          </p:cNvPr>
          <p:cNvSpPr txBox="1"/>
          <p:nvPr/>
        </p:nvSpPr>
        <p:spPr>
          <a:xfrm>
            <a:off x="99794" y="3472720"/>
            <a:ext cx="6983394" cy="3103782"/>
          </a:xfrm>
          <a:prstGeom prst="roundRect">
            <a:avLst>
              <a:gd name="adj" fmla="val 1373"/>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3" name="TextBox 2">
            <a:extLst>
              <a:ext uri="{FF2B5EF4-FFF2-40B4-BE49-F238E27FC236}">
                <a16:creationId xmlns:a16="http://schemas.microsoft.com/office/drawing/2014/main" id="{E9E0E7DF-BE1C-9A43-45ED-A9004A6A59C3}"/>
              </a:ext>
            </a:extLst>
          </p:cNvPr>
          <p:cNvSpPr txBox="1">
            <a:spLocks noChangeAspect="1"/>
          </p:cNvSpPr>
          <p:nvPr/>
        </p:nvSpPr>
        <p:spPr>
          <a:xfrm>
            <a:off x="99791" y="3308465"/>
            <a:ext cx="3050566" cy="29227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600" noProof="0" dirty="0">
                <a:solidFill>
                  <a:srgbClr val="FFFFFF"/>
                </a:solidFill>
                <a:latin typeface="Segoe UI Semibold" panose="020B0502040204020203" pitchFamily="34" charset="0"/>
                <a:cs typeface="Segoe UI Semibold" panose="020B0502040204020203" pitchFamily="34" charset="0"/>
              </a:rPr>
              <a:t>Copilot extensibility (</a:t>
            </a:r>
            <a:r>
              <a:rPr lang="en-US" sz="1600" dirty="0">
                <a:solidFill>
                  <a:srgbClr val="FFFFFF"/>
                </a:solidFill>
                <a:latin typeface="Segoe UI Semibold" panose="020B0502040204020203" pitchFamily="34" charset="0"/>
                <a:cs typeface="Segoe UI Semibold" panose="020B0502040204020203" pitchFamily="34" charset="0"/>
              </a:rPr>
              <a:t>13</a:t>
            </a:r>
            <a:r>
              <a:rPr lang="en-US" sz="1600" noProof="0" dirty="0">
                <a:solidFill>
                  <a:srgbClr val="FFFFFF"/>
                </a:solidFill>
                <a:latin typeface="Segoe UI Semibold" panose="020B0502040204020203" pitchFamily="34" charset="0"/>
                <a:cs typeface="Segoe UI Semibold" panose="020B0502040204020203" pitchFamily="34" charset="0"/>
              </a:rPr>
              <a:t>)</a:t>
            </a:r>
          </a:p>
        </p:txBody>
      </p:sp>
      <p:sp>
        <p:nvSpPr>
          <p:cNvPr id="18" name="TextBox 17">
            <a:extLst>
              <a:ext uri="{FF2B5EF4-FFF2-40B4-BE49-F238E27FC236}">
                <a16:creationId xmlns:a16="http://schemas.microsoft.com/office/drawing/2014/main" id="{91E31E16-578A-33AE-3A44-35402A8A1308}"/>
              </a:ext>
            </a:extLst>
          </p:cNvPr>
          <p:cNvSpPr txBox="1"/>
          <p:nvPr/>
        </p:nvSpPr>
        <p:spPr>
          <a:xfrm>
            <a:off x="197755" y="3682410"/>
            <a:ext cx="6525030" cy="2846933"/>
          </a:xfrm>
          <a:prstGeom prst="rect">
            <a:avLst/>
          </a:prstGeom>
          <a:noFill/>
        </p:spPr>
        <p:txBody>
          <a:bodyPr wrap="square">
            <a:spAutoFit/>
          </a:bodyPr>
          <a:lstStyle/>
          <a:p>
            <a:pPr marL="285750" indent="-285750" fontAlgn="t">
              <a:lnSpc>
                <a:spcPts val="1500"/>
              </a:lnSpc>
              <a:buFont typeface="Arial" panose="020B0604020202020204" pitchFamily="34" charset="0"/>
              <a:buChar char="•"/>
            </a:pPr>
            <a:r>
              <a:rPr lang="en-GB" sz="1400" dirty="0">
                <a:latin typeface="Segoe UI" panose="020B0502040204020203" pitchFamily="34" charset="0"/>
              </a:rPr>
              <a:t>Connect Copilot with Shortcut to manage agile development workflows</a:t>
            </a:r>
          </a:p>
          <a:p>
            <a:pPr marL="285750" indent="-285750" fontAlgn="t">
              <a:lnSpc>
                <a:spcPts val="1500"/>
              </a:lnSpc>
              <a:buFont typeface="Arial" panose="020B0604020202020204" pitchFamily="34" charset="0"/>
              <a:buChar char="•"/>
            </a:pPr>
            <a:r>
              <a:rPr lang="en-GB" sz="1400" dirty="0">
                <a:latin typeface="Segoe UI" panose="020B0502040204020203" pitchFamily="34" charset="0"/>
              </a:rPr>
              <a:t>Connect Copilot to Amazon S3 document repositories [Web]</a:t>
            </a:r>
          </a:p>
          <a:p>
            <a:pPr marL="285750" indent="-285750">
              <a:buFont typeface="Arial" panose="020B0604020202020204" pitchFamily="34" charset="0"/>
              <a:buChar char="•"/>
            </a:pPr>
            <a:r>
              <a:rPr lang="en-US" sz="1400" dirty="0"/>
              <a:t>Query Coda docs and wikis with Copilot connectors [Web]</a:t>
            </a:r>
          </a:p>
          <a:p>
            <a:pPr marL="285750" indent="-285750">
              <a:buFont typeface="Arial" panose="020B0604020202020204" pitchFamily="34" charset="0"/>
              <a:buChar char="•"/>
            </a:pPr>
            <a:r>
              <a:rPr lang="en-US" sz="1400" dirty="0"/>
              <a:t>Query Bitbucket pull requests with Copilot connectors [Web]</a:t>
            </a:r>
          </a:p>
          <a:p>
            <a:pPr marL="285750" indent="-285750">
              <a:buFont typeface="Arial" panose="020B0604020202020204" pitchFamily="34" charset="0"/>
              <a:buChar char="•"/>
            </a:pPr>
            <a:r>
              <a:rPr lang="en-US" sz="1400" dirty="0"/>
              <a:t>Copilot Chat recommends installed agents [Windows, Web]</a:t>
            </a:r>
          </a:p>
          <a:p>
            <a:pPr marL="285750" indent="-285750">
              <a:buFont typeface="Arial" panose="020B0604020202020204" pitchFamily="34" charset="0"/>
              <a:buChar char="•"/>
            </a:pPr>
            <a:r>
              <a:rPr lang="en-US" sz="1400" dirty="0"/>
              <a:t>Connect Copilot with Zendesk Help Center to retrieve support articles [Web]</a:t>
            </a:r>
          </a:p>
          <a:p>
            <a:pPr marL="285750" indent="-285750">
              <a:buFont typeface="Arial" panose="020B0604020202020204" pitchFamily="34" charset="0"/>
              <a:buChar char="•"/>
            </a:pPr>
            <a:r>
              <a:rPr lang="en-US" sz="1400" dirty="0"/>
              <a:t>Query GitLab merge requests and content with Copilot connectors [Web] </a:t>
            </a:r>
          </a:p>
          <a:p>
            <a:pPr marL="285750" indent="-285750">
              <a:buFont typeface="Arial" panose="020B0604020202020204" pitchFamily="34" charset="0"/>
              <a:buChar char="•"/>
            </a:pPr>
            <a:r>
              <a:rPr lang="en-US" sz="1400" dirty="0"/>
              <a:t>Track GitLab issues in Copilot with a connector [Web]</a:t>
            </a:r>
          </a:p>
          <a:p>
            <a:pPr marL="285750" indent="-285750">
              <a:buFont typeface="Arial" panose="020B0604020202020204" pitchFamily="34" charset="0"/>
              <a:buChar char="•"/>
            </a:pPr>
            <a:r>
              <a:rPr lang="en-US" sz="1400" dirty="0"/>
              <a:t>Bring Asana tasks into Copilot with a connector [Web]</a:t>
            </a:r>
          </a:p>
          <a:p>
            <a:pPr marL="285750" indent="-285750">
              <a:buFont typeface="Arial" panose="020B0604020202020204" pitchFamily="34" charset="0"/>
              <a:buChar char="•"/>
            </a:pPr>
            <a:r>
              <a:rPr lang="en-US" sz="1400" dirty="0"/>
              <a:t>Connect Copilot with Egnyte for secure file collaboration [Web]</a:t>
            </a:r>
          </a:p>
          <a:p>
            <a:pPr marL="285750" indent="-285750">
              <a:buFont typeface="Arial" panose="020B0604020202020204" pitchFamily="34" charset="0"/>
              <a:buChar char="•"/>
            </a:pPr>
            <a:r>
              <a:rPr lang="en-US" sz="1400" dirty="0"/>
              <a:t>Search Aha! features and ideas in Copilot with a connector [Web]</a:t>
            </a:r>
          </a:p>
          <a:p>
            <a:pPr marL="285750" indent="-285750">
              <a:buFont typeface="Arial" panose="020B0604020202020204" pitchFamily="34" charset="0"/>
              <a:buChar char="•"/>
            </a:pPr>
            <a:r>
              <a:rPr lang="en-US" sz="1400" dirty="0"/>
              <a:t>Connect Copilot to Smartsheet for project and task management [Web]</a:t>
            </a:r>
          </a:p>
          <a:p>
            <a:pPr marL="285750" indent="-285750">
              <a:buFont typeface="Arial" panose="020B0604020202020204" pitchFamily="34" charset="0"/>
              <a:buChar char="•"/>
            </a:pPr>
            <a:r>
              <a:rPr lang="en-US" sz="1400" dirty="0"/>
              <a:t>Faster connector authentication setup for Gong, GitHub, and Monday [Web]</a:t>
            </a:r>
            <a:endParaRPr lang="en-US" sz="1400" dirty="0">
              <a:latin typeface="Segoe UI" panose="020B0502040204020203" pitchFamily="34" charset="0"/>
            </a:endParaRPr>
          </a:p>
        </p:txBody>
      </p:sp>
      <p:sp>
        <p:nvSpPr>
          <p:cNvPr id="73" name="TextBox 72">
            <a:extLst>
              <a:ext uri="{FF2B5EF4-FFF2-40B4-BE49-F238E27FC236}">
                <a16:creationId xmlns:a16="http://schemas.microsoft.com/office/drawing/2014/main" id="{FEE898CA-6E33-B43D-C2B3-EC659B6F53A1}"/>
              </a:ext>
              <a:ext uri="{C183D7F6-B498-43B3-948B-1728B52AA6E4}">
                <adec:decorative xmlns:adec="http://schemas.microsoft.com/office/drawing/2017/decorative" val="1"/>
              </a:ext>
            </a:extLst>
          </p:cNvPr>
          <p:cNvSpPr txBox="1"/>
          <p:nvPr/>
        </p:nvSpPr>
        <p:spPr>
          <a:xfrm>
            <a:off x="7328848" y="1022666"/>
            <a:ext cx="4735348" cy="689546"/>
          </a:xfrm>
          <a:prstGeom prst="roundRect">
            <a:avLst>
              <a:gd name="adj" fmla="val 8438"/>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74" name="TextBox 73">
            <a:extLst>
              <a:ext uri="{FF2B5EF4-FFF2-40B4-BE49-F238E27FC236}">
                <a16:creationId xmlns:a16="http://schemas.microsoft.com/office/drawing/2014/main" id="{A4BD5D4F-67E7-912C-7E4B-5F5C96EC0268}"/>
              </a:ext>
            </a:extLst>
          </p:cNvPr>
          <p:cNvSpPr txBox="1"/>
          <p:nvPr/>
        </p:nvSpPr>
        <p:spPr>
          <a:xfrm>
            <a:off x="7337121" y="900815"/>
            <a:ext cx="3397642" cy="28608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600" noProof="0" dirty="0">
                <a:solidFill>
                  <a:srgbClr val="FFFFFF"/>
                </a:solidFill>
                <a:latin typeface="Segoe UI Semibold" panose="020B0502040204020203" pitchFamily="34" charset="0"/>
                <a:cs typeface="Segoe UI Semibold" panose="020B0502040204020203" pitchFamily="34" charset="0"/>
              </a:rPr>
              <a:t>Microsoft 365 Copilot app (1)</a:t>
            </a:r>
          </a:p>
        </p:txBody>
      </p:sp>
      <p:sp>
        <p:nvSpPr>
          <p:cNvPr id="75" name="TextBox 74">
            <a:extLst>
              <a:ext uri="{FF2B5EF4-FFF2-40B4-BE49-F238E27FC236}">
                <a16:creationId xmlns:a16="http://schemas.microsoft.com/office/drawing/2014/main" id="{F71FAB3E-8BED-7C40-5344-5CA2CA373013}"/>
              </a:ext>
            </a:extLst>
          </p:cNvPr>
          <p:cNvSpPr txBox="1"/>
          <p:nvPr/>
        </p:nvSpPr>
        <p:spPr>
          <a:xfrm>
            <a:off x="7202228" y="1151017"/>
            <a:ext cx="4812634" cy="523220"/>
          </a:xfrm>
          <a:prstGeom prst="rect">
            <a:avLst/>
          </a:prstGeom>
          <a:noFill/>
        </p:spPr>
        <p:txBody>
          <a:bodyPr wrap="square">
            <a:spAutoFit/>
          </a:bodyPr>
          <a:lstStyle/>
          <a:p>
            <a:pPr marL="385200" indent="-285750">
              <a:buFont typeface="Arial" panose="020B0604020202020204" pitchFamily="34" charset="0"/>
              <a:buChar char="•"/>
            </a:pPr>
            <a:r>
              <a:rPr lang="en-GB" sz="1400" dirty="0"/>
              <a:t>Scatter image effect [Android, Windows, iOS, Mac, Web]</a:t>
            </a:r>
          </a:p>
        </p:txBody>
      </p:sp>
      <p:sp>
        <p:nvSpPr>
          <p:cNvPr id="34" name="TextBox 33">
            <a:extLst>
              <a:ext uri="{FF2B5EF4-FFF2-40B4-BE49-F238E27FC236}">
                <a16:creationId xmlns:a16="http://schemas.microsoft.com/office/drawing/2014/main" id="{9E1D44B2-08B7-7E34-8FF6-C31435B85176}"/>
              </a:ext>
              <a:ext uri="{C183D7F6-B498-43B3-948B-1728B52AA6E4}">
                <adec:decorative xmlns:adec="http://schemas.microsoft.com/office/drawing/2017/decorative" val="1"/>
              </a:ext>
            </a:extLst>
          </p:cNvPr>
          <p:cNvSpPr txBox="1"/>
          <p:nvPr/>
        </p:nvSpPr>
        <p:spPr>
          <a:xfrm>
            <a:off x="7328849" y="1890042"/>
            <a:ext cx="4735348" cy="841413"/>
          </a:xfrm>
          <a:prstGeom prst="roundRect">
            <a:avLst>
              <a:gd name="adj" fmla="val 8683"/>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37" name="TextBox 36">
            <a:extLst>
              <a:ext uri="{FF2B5EF4-FFF2-40B4-BE49-F238E27FC236}">
                <a16:creationId xmlns:a16="http://schemas.microsoft.com/office/drawing/2014/main" id="{61FCBCC9-C51F-B459-4C02-83BEEC152BCF}"/>
              </a:ext>
            </a:extLst>
          </p:cNvPr>
          <p:cNvSpPr txBox="1"/>
          <p:nvPr/>
        </p:nvSpPr>
        <p:spPr>
          <a:xfrm>
            <a:off x="7328848" y="1778970"/>
            <a:ext cx="3397988" cy="28170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600" noProof="0" dirty="0">
                <a:solidFill>
                  <a:srgbClr val="FFFFFF"/>
                </a:solidFill>
                <a:latin typeface="Segoe UI Semibold" panose="020B0502040204020203" pitchFamily="34" charset="0"/>
                <a:cs typeface="Segoe UI Semibold" panose="020B0502040204020203" pitchFamily="34" charset="0"/>
              </a:rPr>
              <a:t>Microsoft Excel (1)</a:t>
            </a:r>
          </a:p>
        </p:txBody>
      </p:sp>
      <p:sp>
        <p:nvSpPr>
          <p:cNvPr id="38" name="TextBox 37">
            <a:extLst>
              <a:ext uri="{FF2B5EF4-FFF2-40B4-BE49-F238E27FC236}">
                <a16:creationId xmlns:a16="http://schemas.microsoft.com/office/drawing/2014/main" id="{809508D4-0EE6-AFE1-488C-12E87AE81A59}"/>
              </a:ext>
            </a:extLst>
          </p:cNvPr>
          <p:cNvSpPr txBox="1"/>
          <p:nvPr/>
        </p:nvSpPr>
        <p:spPr>
          <a:xfrm>
            <a:off x="7268829" y="2052858"/>
            <a:ext cx="4923163" cy="523220"/>
          </a:xfrm>
          <a:prstGeom prst="rect">
            <a:avLst/>
          </a:prstGeom>
          <a:noFill/>
        </p:spPr>
        <p:txBody>
          <a:bodyPr wrap="square">
            <a:spAutoFit/>
          </a:bodyPr>
          <a:lstStyle/>
          <a:p>
            <a:pPr marL="385200" indent="-285750">
              <a:buFont typeface="Arial" panose="020B0604020202020204" pitchFamily="34" charset="0"/>
              <a:buChar char="•"/>
            </a:pPr>
            <a:r>
              <a:rPr lang="en-GB" sz="1400" dirty="0"/>
              <a:t>Edit with Copilot in Excel to enhance your productivity (formerly Agent Mode) [Windows, Web, Mac]</a:t>
            </a:r>
          </a:p>
        </p:txBody>
      </p:sp>
      <p:sp>
        <p:nvSpPr>
          <p:cNvPr id="27" name="TextBox 26">
            <a:extLst>
              <a:ext uri="{FF2B5EF4-FFF2-40B4-BE49-F238E27FC236}">
                <a16:creationId xmlns:a16="http://schemas.microsoft.com/office/drawing/2014/main" id="{BE79CFBD-6D0C-FC86-5314-B15EA28DD7BF}"/>
              </a:ext>
              <a:ext uri="{C183D7F6-B498-43B3-948B-1728B52AA6E4}">
                <adec:decorative xmlns:adec="http://schemas.microsoft.com/office/drawing/2017/decorative" val="1"/>
              </a:ext>
            </a:extLst>
          </p:cNvPr>
          <p:cNvSpPr txBox="1"/>
          <p:nvPr/>
        </p:nvSpPr>
        <p:spPr>
          <a:xfrm>
            <a:off x="7328848" y="2955011"/>
            <a:ext cx="4735347" cy="706909"/>
          </a:xfrm>
          <a:prstGeom prst="roundRect">
            <a:avLst>
              <a:gd name="adj" fmla="val 13631"/>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28" name="TextBox 27">
            <a:extLst>
              <a:ext uri="{FF2B5EF4-FFF2-40B4-BE49-F238E27FC236}">
                <a16:creationId xmlns:a16="http://schemas.microsoft.com/office/drawing/2014/main" id="{D467B696-C2B6-DCE5-3917-FD5C456ADDA7}"/>
              </a:ext>
            </a:extLst>
          </p:cNvPr>
          <p:cNvSpPr txBox="1"/>
          <p:nvPr/>
        </p:nvSpPr>
        <p:spPr>
          <a:xfrm>
            <a:off x="7336774" y="2812558"/>
            <a:ext cx="3397989" cy="300121"/>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600" noProof="0" dirty="0">
                <a:solidFill>
                  <a:schemeClr val="bg1"/>
                </a:solidFill>
                <a:latin typeface="Segoe UI Semibold" panose="020B0502040204020203" pitchFamily="34" charset="0"/>
                <a:cs typeface="Segoe UI Semibold" panose="020B0502040204020203" pitchFamily="34" charset="0"/>
              </a:rPr>
              <a:t>Microsoft PowerPoint (1)</a:t>
            </a:r>
          </a:p>
        </p:txBody>
      </p:sp>
      <p:sp>
        <p:nvSpPr>
          <p:cNvPr id="35" name="TextBox 34">
            <a:extLst>
              <a:ext uri="{FF2B5EF4-FFF2-40B4-BE49-F238E27FC236}">
                <a16:creationId xmlns:a16="http://schemas.microsoft.com/office/drawing/2014/main" id="{712724C5-A377-0C14-1F38-8DCD3D87A75B}"/>
              </a:ext>
            </a:extLst>
          </p:cNvPr>
          <p:cNvSpPr txBox="1"/>
          <p:nvPr/>
        </p:nvSpPr>
        <p:spPr>
          <a:xfrm>
            <a:off x="7268829" y="3084623"/>
            <a:ext cx="4695408" cy="523220"/>
          </a:xfrm>
          <a:prstGeom prst="rect">
            <a:avLst/>
          </a:prstGeom>
          <a:noFill/>
        </p:spPr>
        <p:txBody>
          <a:bodyPr wrap="square">
            <a:spAutoFit/>
          </a:bodyPr>
          <a:lstStyle/>
          <a:p>
            <a:pPr marL="385200" indent="-285750">
              <a:buFont typeface="Arial" panose="020B0604020202020204" pitchFamily="34" charset="0"/>
              <a:buChar char="•"/>
            </a:pPr>
            <a:r>
              <a:rPr lang="en-GB" sz="1400" dirty="0"/>
              <a:t>Edit images in PowerPoint with Designer Editor [Windows, Web, Mac]</a:t>
            </a:r>
          </a:p>
        </p:txBody>
      </p:sp>
      <p:sp>
        <p:nvSpPr>
          <p:cNvPr id="9" name="TextBox 8">
            <a:extLst>
              <a:ext uri="{FF2B5EF4-FFF2-40B4-BE49-F238E27FC236}">
                <a16:creationId xmlns:a16="http://schemas.microsoft.com/office/drawing/2014/main" id="{43C3EDE8-5079-68F3-3BB6-29A52C10849F}"/>
              </a:ext>
              <a:ext uri="{C183D7F6-B498-43B3-948B-1728B52AA6E4}">
                <adec:decorative xmlns:adec="http://schemas.microsoft.com/office/drawing/2017/decorative" val="1"/>
              </a:ext>
            </a:extLst>
          </p:cNvPr>
          <p:cNvSpPr txBox="1"/>
          <p:nvPr/>
        </p:nvSpPr>
        <p:spPr>
          <a:xfrm>
            <a:off x="8196793" y="6652930"/>
            <a:ext cx="4169638" cy="230832"/>
          </a:xfrm>
          <a:prstGeom prst="rect">
            <a:avLst/>
          </a:prstGeom>
          <a:noFill/>
        </p:spPr>
        <p:txBody>
          <a:bodyPr wrap="square">
            <a:spAutoFit/>
          </a:bodyPr>
          <a:lstStyle/>
          <a:p>
            <a:r>
              <a:rPr lang="en-GB" sz="900" b="1" i="1" dirty="0">
                <a:solidFill>
                  <a:schemeClr val="bg1"/>
                </a:solidFill>
                <a:latin typeface="Segoe UI" panose="020B0502040204020203" pitchFamily="34" charset="0"/>
              </a:rPr>
              <a:t>24 Updates released between March 10, 2026, and March 24, 2026.</a:t>
            </a:r>
            <a:endParaRPr lang="en-US" sz="900" b="1" i="1" noProof="0" dirty="0">
              <a:solidFill>
                <a:schemeClr val="bg1"/>
              </a:solidFill>
              <a:effectLst/>
              <a:latin typeface="Segoe UI" panose="020B0502040204020203" pitchFamily="34" charset="0"/>
            </a:endParaRPr>
          </a:p>
        </p:txBody>
      </p:sp>
      <p:sp>
        <p:nvSpPr>
          <p:cNvPr id="16" name="TextBox 15">
            <a:extLst>
              <a:ext uri="{FF2B5EF4-FFF2-40B4-BE49-F238E27FC236}">
                <a16:creationId xmlns:a16="http://schemas.microsoft.com/office/drawing/2014/main" id="{8BA2655D-45F2-1A6D-B67A-E058962E3A91}"/>
              </a:ext>
              <a:ext uri="{C183D7F6-B498-43B3-948B-1728B52AA6E4}">
                <adec:decorative xmlns:adec="http://schemas.microsoft.com/office/drawing/2017/decorative" val="1"/>
              </a:ext>
            </a:extLst>
          </p:cNvPr>
          <p:cNvSpPr txBox="1"/>
          <p:nvPr/>
        </p:nvSpPr>
        <p:spPr>
          <a:xfrm>
            <a:off x="-3846" y="6657605"/>
            <a:ext cx="8013030" cy="230832"/>
          </a:xfrm>
          <a:prstGeom prst="rect">
            <a:avLst/>
          </a:prstGeom>
          <a:noFill/>
        </p:spPr>
        <p:txBody>
          <a:bodyPr wrap="square">
            <a:spAutoFit/>
          </a:bodyPr>
          <a:lstStyle/>
          <a:p>
            <a:r>
              <a:rPr lang="en-US" sz="900" i="1" noProof="0" dirty="0">
                <a:solidFill>
                  <a:schemeClr val="bg1"/>
                </a:solidFill>
                <a:hlinkClick r:id="rId4">
                  <a:extLst>
                    <a:ext uri="{A12FA001-AC4F-418D-AE19-62706E023703}">
                      <ahyp:hlinkClr xmlns:ahyp="http://schemas.microsoft.com/office/drawing/2018/hyperlinkcolor" val="tx"/>
                    </a:ext>
                  </a:extLst>
                </a:hlinkClick>
              </a:rPr>
              <a:t>Learn more | Release Notes for Microsoft 365 Copilot</a:t>
            </a:r>
            <a:endParaRPr lang="en-US" sz="900" i="1" noProof="0" dirty="0">
              <a:solidFill>
                <a:schemeClr val="bg1"/>
              </a:solidFill>
            </a:endParaRPr>
          </a:p>
        </p:txBody>
      </p:sp>
    </p:spTree>
    <p:extLst>
      <p:ext uri="{BB962C8B-B14F-4D97-AF65-F5344CB8AC3E}">
        <p14:creationId xmlns:p14="http://schemas.microsoft.com/office/powerpoint/2010/main" val="11121121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additive="base">
                                        <p:cTn id="12" dur="500" fill="hold"/>
                                        <p:tgtEl>
                                          <p:spTgt spid="47"/>
                                        </p:tgtEl>
                                        <p:attrNameLst>
                                          <p:attrName>ppt_x</p:attrName>
                                        </p:attrNameLst>
                                      </p:cBhvr>
                                      <p:tavLst>
                                        <p:tav tm="0">
                                          <p:val>
                                            <p:strVal val="#ppt_x"/>
                                          </p:val>
                                        </p:tav>
                                        <p:tav tm="100000">
                                          <p:val>
                                            <p:strVal val="#ppt_x"/>
                                          </p:val>
                                        </p:tav>
                                      </p:tavLst>
                                    </p:anim>
                                    <p:anim calcmode="lin" valueType="num">
                                      <p:cBhvr additive="base">
                                        <p:cTn id="13" dur="500" fill="hold"/>
                                        <p:tgtEl>
                                          <p:spTgt spid="47"/>
                                        </p:tgtEl>
                                        <p:attrNameLst>
                                          <p:attrName>ppt_y</p:attrName>
                                        </p:attrNameLst>
                                      </p:cBhvr>
                                      <p:tavLst>
                                        <p:tav tm="0">
                                          <p:val>
                                            <p:strVal val="1+#ppt_h/2"/>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par>
                                <p:cTn id="17" presetID="42" presetClass="path" presetSubtype="0" decel="100000" fill="hold" grpId="1" nodeType="withEffect">
                                  <p:stCondLst>
                                    <p:cond delay="0"/>
                                  </p:stCondLst>
                                  <p:childTnLst>
                                    <p:animMotion origin="layout" path="M -8.33333E-7 -4.81481E-6 L -8.33333E-7 0.03542 " pathEditMode="relative" rAng="0" ptsTypes="AA">
                                      <p:cBhvr>
                                        <p:cTn id="18" dur="700" spd="-100000" fill="hold"/>
                                        <p:tgtEl>
                                          <p:spTgt spid="45"/>
                                        </p:tgtEl>
                                        <p:attrNameLst>
                                          <p:attrName>ppt_x</p:attrName>
                                          <p:attrName>ppt_y</p:attrName>
                                        </p:attrNameLst>
                                      </p:cBhvr>
                                      <p:rCtr x="0" y="1759"/>
                                    </p:animMotion>
                                  </p:childTnLst>
                                </p:cTn>
                              </p:par>
                            </p:childTnLst>
                          </p:cTn>
                        </p:par>
                        <p:par>
                          <p:cTn id="19" fill="hold">
                            <p:stCondLst>
                              <p:cond delay="1200"/>
                            </p:stCondLst>
                            <p:childTnLst>
                              <p:par>
                                <p:cTn id="20" presetID="2" presetClass="entr" presetSubtype="4"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par>
                          <p:cTn id="24" fill="hold">
                            <p:stCondLst>
                              <p:cond delay="1700"/>
                            </p:stCondLst>
                            <p:childTnLst>
                              <p:par>
                                <p:cTn id="25" presetID="2" presetClass="entr" presetSubtype="4"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par>
                                <p:cTn id="32" presetID="42" presetClass="path" presetSubtype="0" decel="100000" fill="hold" grpId="1" nodeType="withEffect">
                                  <p:stCondLst>
                                    <p:cond delay="0"/>
                                  </p:stCondLst>
                                  <p:childTnLst>
                                    <p:animMotion origin="layout" path="M -4.58333E-6 4.81481E-6 L -4.58333E-6 0.03541 " pathEditMode="relative" rAng="0" ptsTypes="AA">
                                      <p:cBhvr>
                                        <p:cTn id="33" dur="700" spd="-100000" fill="hold"/>
                                        <p:tgtEl>
                                          <p:spTgt spid="2"/>
                                        </p:tgtEl>
                                        <p:attrNameLst>
                                          <p:attrName>ppt_x</p:attrName>
                                          <p:attrName>ppt_y</p:attrName>
                                        </p:attrNameLst>
                                      </p:cBhvr>
                                      <p:rCtr x="0" y="1759"/>
                                    </p:animMotion>
                                  </p:childTnLst>
                                </p:cTn>
                              </p:par>
                            </p:childTnLst>
                          </p:cTn>
                        </p:par>
                        <p:par>
                          <p:cTn id="34" fill="hold">
                            <p:stCondLst>
                              <p:cond delay="2400"/>
                            </p:stCondLst>
                            <p:childTnLst>
                              <p:par>
                                <p:cTn id="35" presetID="2" presetClass="entr" presetSubtype="4" fill="hold" grpId="0" nodeType="afterEffect">
                                  <p:stCondLst>
                                    <p:cond delay="0"/>
                                  </p:stCondLst>
                                  <p:childTnLst>
                                    <p:set>
                                      <p:cBhvr>
                                        <p:cTn id="36" dur="1" fill="hold">
                                          <p:stCondLst>
                                            <p:cond delay="0"/>
                                          </p:stCondLst>
                                        </p:cTn>
                                        <p:tgtEl>
                                          <p:spTgt spid="74"/>
                                        </p:tgtEl>
                                        <p:attrNameLst>
                                          <p:attrName>style.visibility</p:attrName>
                                        </p:attrNameLst>
                                      </p:cBhvr>
                                      <p:to>
                                        <p:strVal val="visible"/>
                                      </p:to>
                                    </p:set>
                                    <p:anim calcmode="lin" valueType="num">
                                      <p:cBhvr additive="base">
                                        <p:cTn id="37" dur="500" fill="hold"/>
                                        <p:tgtEl>
                                          <p:spTgt spid="74"/>
                                        </p:tgtEl>
                                        <p:attrNameLst>
                                          <p:attrName>ppt_x</p:attrName>
                                        </p:attrNameLst>
                                      </p:cBhvr>
                                      <p:tavLst>
                                        <p:tav tm="0">
                                          <p:val>
                                            <p:strVal val="#ppt_x"/>
                                          </p:val>
                                        </p:tav>
                                        <p:tav tm="100000">
                                          <p:val>
                                            <p:strVal val="#ppt_x"/>
                                          </p:val>
                                        </p:tav>
                                      </p:tavLst>
                                    </p:anim>
                                    <p:anim calcmode="lin" valueType="num">
                                      <p:cBhvr additive="base">
                                        <p:cTn id="38" dur="500" fill="hold"/>
                                        <p:tgtEl>
                                          <p:spTgt spid="74"/>
                                        </p:tgtEl>
                                        <p:attrNameLst>
                                          <p:attrName>ppt_y</p:attrName>
                                        </p:attrNameLst>
                                      </p:cBhvr>
                                      <p:tavLst>
                                        <p:tav tm="0">
                                          <p:val>
                                            <p:strVal val="1+#ppt_h/2"/>
                                          </p:val>
                                        </p:tav>
                                        <p:tav tm="100000">
                                          <p:val>
                                            <p:strVal val="#ppt_y"/>
                                          </p:val>
                                        </p:tav>
                                      </p:tavLst>
                                    </p:anim>
                                  </p:childTnLst>
                                </p:cTn>
                              </p:par>
                            </p:childTnLst>
                          </p:cTn>
                        </p:par>
                        <p:par>
                          <p:cTn id="39" fill="hold">
                            <p:stCondLst>
                              <p:cond delay="2900"/>
                            </p:stCondLst>
                            <p:childTnLst>
                              <p:par>
                                <p:cTn id="40" presetID="2" presetClass="entr" presetSubtype="4" fill="hold" grpId="0" nodeType="afterEffect">
                                  <p:stCondLst>
                                    <p:cond delay="0"/>
                                  </p:stCondLst>
                                  <p:childTnLst>
                                    <p:set>
                                      <p:cBhvr>
                                        <p:cTn id="41" dur="1" fill="hold">
                                          <p:stCondLst>
                                            <p:cond delay="0"/>
                                          </p:stCondLst>
                                        </p:cTn>
                                        <p:tgtEl>
                                          <p:spTgt spid="75"/>
                                        </p:tgtEl>
                                        <p:attrNameLst>
                                          <p:attrName>style.visibility</p:attrName>
                                        </p:attrNameLst>
                                      </p:cBhvr>
                                      <p:to>
                                        <p:strVal val="visible"/>
                                      </p:to>
                                    </p:set>
                                    <p:anim calcmode="lin" valueType="num">
                                      <p:cBhvr additive="base">
                                        <p:cTn id="42" dur="500" fill="hold"/>
                                        <p:tgtEl>
                                          <p:spTgt spid="75"/>
                                        </p:tgtEl>
                                        <p:attrNameLst>
                                          <p:attrName>ppt_x</p:attrName>
                                        </p:attrNameLst>
                                      </p:cBhvr>
                                      <p:tavLst>
                                        <p:tav tm="0">
                                          <p:val>
                                            <p:strVal val="#ppt_x"/>
                                          </p:val>
                                        </p:tav>
                                        <p:tav tm="100000">
                                          <p:val>
                                            <p:strVal val="#ppt_x"/>
                                          </p:val>
                                        </p:tav>
                                      </p:tavLst>
                                    </p:anim>
                                    <p:anim calcmode="lin" valueType="num">
                                      <p:cBhvr additive="base">
                                        <p:cTn id="43" dur="500" fill="hold"/>
                                        <p:tgtEl>
                                          <p:spTgt spid="75"/>
                                        </p:tgtEl>
                                        <p:attrNameLst>
                                          <p:attrName>ppt_y</p:attrName>
                                        </p:attrNameLst>
                                      </p:cBhvr>
                                      <p:tavLst>
                                        <p:tav tm="0">
                                          <p:val>
                                            <p:strVal val="1+#ppt_h/2"/>
                                          </p:val>
                                        </p:tav>
                                        <p:tav tm="100000">
                                          <p:val>
                                            <p:strVal val="#ppt_y"/>
                                          </p:val>
                                        </p:tav>
                                      </p:tavLst>
                                    </p:anim>
                                  </p:childTnLst>
                                </p:cTn>
                              </p:par>
                              <p:par>
                                <p:cTn id="44" presetID="10" presetClass="entr" presetSubtype="0" fill="hold" grpId="0" nodeType="withEffect">
                                  <p:stCondLst>
                                    <p:cond delay="0"/>
                                  </p:stCondLst>
                                  <p:childTnLst>
                                    <p:set>
                                      <p:cBhvr>
                                        <p:cTn id="45" dur="1" fill="hold">
                                          <p:stCondLst>
                                            <p:cond delay="0"/>
                                          </p:stCondLst>
                                        </p:cTn>
                                        <p:tgtEl>
                                          <p:spTgt spid="73"/>
                                        </p:tgtEl>
                                        <p:attrNameLst>
                                          <p:attrName>style.visibility</p:attrName>
                                        </p:attrNameLst>
                                      </p:cBhvr>
                                      <p:to>
                                        <p:strVal val="visible"/>
                                      </p:to>
                                    </p:set>
                                    <p:animEffect transition="in" filter="fade">
                                      <p:cBhvr>
                                        <p:cTn id="46" dur="500"/>
                                        <p:tgtEl>
                                          <p:spTgt spid="73"/>
                                        </p:tgtEl>
                                      </p:cBhvr>
                                    </p:animEffect>
                                  </p:childTnLst>
                                </p:cTn>
                              </p:par>
                              <p:par>
                                <p:cTn id="47" presetID="42" presetClass="path" presetSubtype="0" decel="100000" fill="hold" grpId="1" nodeType="withEffect">
                                  <p:stCondLst>
                                    <p:cond delay="0"/>
                                  </p:stCondLst>
                                  <p:childTnLst>
                                    <p:animMotion origin="layout" path="M 1.875E-6 7.40741E-7 L 1.875E-6 0.03542 " pathEditMode="relative" rAng="0" ptsTypes="AA">
                                      <p:cBhvr>
                                        <p:cTn id="48" dur="700" spd="-100000" fill="hold"/>
                                        <p:tgtEl>
                                          <p:spTgt spid="73"/>
                                        </p:tgtEl>
                                        <p:attrNameLst>
                                          <p:attrName>ppt_x</p:attrName>
                                          <p:attrName>ppt_y</p:attrName>
                                        </p:attrNameLst>
                                      </p:cBhvr>
                                      <p:rCtr x="0" y="1759"/>
                                    </p:animMotion>
                                  </p:childTnLst>
                                </p:cTn>
                              </p:par>
                            </p:childTnLst>
                          </p:cTn>
                        </p:par>
                        <p:par>
                          <p:cTn id="49" fill="hold">
                            <p:stCondLst>
                              <p:cond delay="3600"/>
                            </p:stCondLst>
                            <p:childTnLst>
                              <p:par>
                                <p:cTn id="50" presetID="2" presetClass="entr" presetSubtype="4" fill="hold" grpId="0" nodeType="afterEffect">
                                  <p:stCondLst>
                                    <p:cond delay="0"/>
                                  </p:stCondLst>
                                  <p:childTnLst>
                                    <p:set>
                                      <p:cBhvr>
                                        <p:cTn id="51" dur="1" fill="hold">
                                          <p:stCondLst>
                                            <p:cond delay="0"/>
                                          </p:stCondLst>
                                        </p:cTn>
                                        <p:tgtEl>
                                          <p:spTgt spid="37"/>
                                        </p:tgtEl>
                                        <p:attrNameLst>
                                          <p:attrName>style.visibility</p:attrName>
                                        </p:attrNameLst>
                                      </p:cBhvr>
                                      <p:to>
                                        <p:strVal val="visible"/>
                                      </p:to>
                                    </p:set>
                                    <p:anim calcmode="lin" valueType="num">
                                      <p:cBhvr additive="base">
                                        <p:cTn id="52" dur="500" fill="hold"/>
                                        <p:tgtEl>
                                          <p:spTgt spid="37"/>
                                        </p:tgtEl>
                                        <p:attrNameLst>
                                          <p:attrName>ppt_x</p:attrName>
                                        </p:attrNameLst>
                                      </p:cBhvr>
                                      <p:tavLst>
                                        <p:tav tm="0">
                                          <p:val>
                                            <p:strVal val="#ppt_x"/>
                                          </p:val>
                                        </p:tav>
                                        <p:tav tm="100000">
                                          <p:val>
                                            <p:strVal val="#ppt_x"/>
                                          </p:val>
                                        </p:tav>
                                      </p:tavLst>
                                    </p:anim>
                                    <p:anim calcmode="lin" valueType="num">
                                      <p:cBhvr additive="base">
                                        <p:cTn id="53" dur="500" fill="hold"/>
                                        <p:tgtEl>
                                          <p:spTgt spid="37"/>
                                        </p:tgtEl>
                                        <p:attrNameLst>
                                          <p:attrName>ppt_y</p:attrName>
                                        </p:attrNameLst>
                                      </p:cBhvr>
                                      <p:tavLst>
                                        <p:tav tm="0">
                                          <p:val>
                                            <p:strVal val="1+#ppt_h/2"/>
                                          </p:val>
                                        </p:tav>
                                        <p:tav tm="100000">
                                          <p:val>
                                            <p:strVal val="#ppt_y"/>
                                          </p:val>
                                        </p:tav>
                                      </p:tavLst>
                                    </p:anim>
                                  </p:childTnLst>
                                </p:cTn>
                              </p:par>
                            </p:childTnLst>
                          </p:cTn>
                        </p:par>
                        <p:par>
                          <p:cTn id="54" fill="hold">
                            <p:stCondLst>
                              <p:cond delay="4100"/>
                            </p:stCondLst>
                            <p:childTnLst>
                              <p:par>
                                <p:cTn id="55" presetID="2" presetClass="entr" presetSubtype="4" fill="hold" grpId="0" nodeType="afterEffect">
                                  <p:stCondLst>
                                    <p:cond delay="0"/>
                                  </p:stCondLst>
                                  <p:childTnLst>
                                    <p:set>
                                      <p:cBhvr>
                                        <p:cTn id="56" dur="1" fill="hold">
                                          <p:stCondLst>
                                            <p:cond delay="0"/>
                                          </p:stCondLst>
                                        </p:cTn>
                                        <p:tgtEl>
                                          <p:spTgt spid="38"/>
                                        </p:tgtEl>
                                        <p:attrNameLst>
                                          <p:attrName>style.visibility</p:attrName>
                                        </p:attrNameLst>
                                      </p:cBhvr>
                                      <p:to>
                                        <p:strVal val="visible"/>
                                      </p:to>
                                    </p:set>
                                    <p:anim calcmode="lin" valueType="num">
                                      <p:cBhvr additive="base">
                                        <p:cTn id="57" dur="500" fill="hold"/>
                                        <p:tgtEl>
                                          <p:spTgt spid="38"/>
                                        </p:tgtEl>
                                        <p:attrNameLst>
                                          <p:attrName>ppt_x</p:attrName>
                                        </p:attrNameLst>
                                      </p:cBhvr>
                                      <p:tavLst>
                                        <p:tav tm="0">
                                          <p:val>
                                            <p:strVal val="#ppt_x"/>
                                          </p:val>
                                        </p:tav>
                                        <p:tav tm="100000">
                                          <p:val>
                                            <p:strVal val="#ppt_x"/>
                                          </p:val>
                                        </p:tav>
                                      </p:tavLst>
                                    </p:anim>
                                    <p:anim calcmode="lin" valueType="num">
                                      <p:cBhvr additive="base">
                                        <p:cTn id="58" dur="500" fill="hold"/>
                                        <p:tgtEl>
                                          <p:spTgt spid="38"/>
                                        </p:tgtEl>
                                        <p:attrNameLst>
                                          <p:attrName>ppt_y</p:attrName>
                                        </p:attrNameLst>
                                      </p:cBhvr>
                                      <p:tavLst>
                                        <p:tav tm="0">
                                          <p:val>
                                            <p:strVal val="1+#ppt_h/2"/>
                                          </p:val>
                                        </p:tav>
                                        <p:tav tm="100000">
                                          <p:val>
                                            <p:strVal val="#ppt_y"/>
                                          </p:val>
                                        </p:tav>
                                      </p:tavLst>
                                    </p:anim>
                                  </p:childTnLst>
                                </p:cTn>
                              </p:par>
                              <p:par>
                                <p:cTn id="59" presetID="10" presetClass="entr" presetSubtype="0"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500"/>
                                        <p:tgtEl>
                                          <p:spTgt spid="34"/>
                                        </p:tgtEl>
                                      </p:cBhvr>
                                    </p:animEffect>
                                  </p:childTnLst>
                                </p:cTn>
                              </p:par>
                              <p:par>
                                <p:cTn id="62" presetID="42" presetClass="path" presetSubtype="0" decel="100000" fill="hold" grpId="1" nodeType="withEffect">
                                  <p:stCondLst>
                                    <p:cond delay="0"/>
                                  </p:stCondLst>
                                  <p:childTnLst>
                                    <p:animMotion origin="layout" path="M -8.33333E-7 -3.33333E-6 L -8.33333E-7 0.03542 " pathEditMode="relative" rAng="0" ptsTypes="AA">
                                      <p:cBhvr>
                                        <p:cTn id="63" dur="700" spd="-100000" fill="hold"/>
                                        <p:tgtEl>
                                          <p:spTgt spid="34"/>
                                        </p:tgtEl>
                                        <p:attrNameLst>
                                          <p:attrName>ppt_x</p:attrName>
                                          <p:attrName>ppt_y</p:attrName>
                                        </p:attrNameLst>
                                      </p:cBhvr>
                                      <p:rCtr x="0" y="1759"/>
                                    </p:animMotion>
                                  </p:childTnLst>
                                </p:cTn>
                              </p:par>
                            </p:childTnLst>
                          </p:cTn>
                        </p:par>
                        <p:par>
                          <p:cTn id="64" fill="hold">
                            <p:stCondLst>
                              <p:cond delay="4800"/>
                            </p:stCondLst>
                            <p:childTnLst>
                              <p:par>
                                <p:cTn id="65" presetID="2" presetClass="entr" presetSubtype="4" fill="hold" grpId="0" nodeType="after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additive="base">
                                        <p:cTn id="67" dur="500" fill="hold"/>
                                        <p:tgtEl>
                                          <p:spTgt spid="28"/>
                                        </p:tgtEl>
                                        <p:attrNameLst>
                                          <p:attrName>ppt_x</p:attrName>
                                        </p:attrNameLst>
                                      </p:cBhvr>
                                      <p:tavLst>
                                        <p:tav tm="0">
                                          <p:val>
                                            <p:strVal val="#ppt_x"/>
                                          </p:val>
                                        </p:tav>
                                        <p:tav tm="100000">
                                          <p:val>
                                            <p:strVal val="#ppt_x"/>
                                          </p:val>
                                        </p:tav>
                                      </p:tavLst>
                                    </p:anim>
                                    <p:anim calcmode="lin" valueType="num">
                                      <p:cBhvr additive="base">
                                        <p:cTn id="68" dur="500" fill="hold"/>
                                        <p:tgtEl>
                                          <p:spTgt spid="28"/>
                                        </p:tgtEl>
                                        <p:attrNameLst>
                                          <p:attrName>ppt_y</p:attrName>
                                        </p:attrNameLst>
                                      </p:cBhvr>
                                      <p:tavLst>
                                        <p:tav tm="0">
                                          <p:val>
                                            <p:strVal val="1+#ppt_h/2"/>
                                          </p:val>
                                        </p:tav>
                                        <p:tav tm="100000">
                                          <p:val>
                                            <p:strVal val="#ppt_y"/>
                                          </p:val>
                                        </p:tav>
                                      </p:tavLst>
                                    </p:anim>
                                  </p:childTnLst>
                                </p:cTn>
                              </p:par>
                            </p:childTnLst>
                          </p:cTn>
                        </p:par>
                        <p:par>
                          <p:cTn id="69" fill="hold">
                            <p:stCondLst>
                              <p:cond delay="5300"/>
                            </p:stCondLst>
                            <p:childTnLst>
                              <p:par>
                                <p:cTn id="70" presetID="2" presetClass="entr" presetSubtype="4" fill="hold" grpId="0" nodeType="afterEffect">
                                  <p:stCondLst>
                                    <p:cond delay="0"/>
                                  </p:stCondLst>
                                  <p:childTnLst>
                                    <p:set>
                                      <p:cBhvr>
                                        <p:cTn id="71" dur="1" fill="hold">
                                          <p:stCondLst>
                                            <p:cond delay="0"/>
                                          </p:stCondLst>
                                        </p:cTn>
                                        <p:tgtEl>
                                          <p:spTgt spid="35"/>
                                        </p:tgtEl>
                                        <p:attrNameLst>
                                          <p:attrName>style.visibility</p:attrName>
                                        </p:attrNameLst>
                                      </p:cBhvr>
                                      <p:to>
                                        <p:strVal val="visible"/>
                                      </p:to>
                                    </p:set>
                                    <p:anim calcmode="lin" valueType="num">
                                      <p:cBhvr additive="base">
                                        <p:cTn id="72" dur="500" fill="hold"/>
                                        <p:tgtEl>
                                          <p:spTgt spid="35"/>
                                        </p:tgtEl>
                                        <p:attrNameLst>
                                          <p:attrName>ppt_x</p:attrName>
                                        </p:attrNameLst>
                                      </p:cBhvr>
                                      <p:tavLst>
                                        <p:tav tm="0">
                                          <p:val>
                                            <p:strVal val="#ppt_x"/>
                                          </p:val>
                                        </p:tav>
                                        <p:tav tm="100000">
                                          <p:val>
                                            <p:strVal val="#ppt_x"/>
                                          </p:val>
                                        </p:tav>
                                      </p:tavLst>
                                    </p:anim>
                                    <p:anim calcmode="lin" valueType="num">
                                      <p:cBhvr additive="base">
                                        <p:cTn id="73" dur="500" fill="hold"/>
                                        <p:tgtEl>
                                          <p:spTgt spid="35"/>
                                        </p:tgtEl>
                                        <p:attrNameLst>
                                          <p:attrName>ppt_y</p:attrName>
                                        </p:attrNameLst>
                                      </p:cBhvr>
                                      <p:tavLst>
                                        <p:tav tm="0">
                                          <p:val>
                                            <p:strVal val="1+#ppt_h/2"/>
                                          </p:val>
                                        </p:tav>
                                        <p:tav tm="100000">
                                          <p:val>
                                            <p:strVal val="#ppt_y"/>
                                          </p:val>
                                        </p:tav>
                                      </p:tavLst>
                                    </p:anim>
                                  </p:childTnLst>
                                </p:cTn>
                              </p:par>
                              <p:par>
                                <p:cTn id="74" presetID="10" presetClass="entr" presetSubtype="0" fill="hold" grpId="0" nodeType="with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fade">
                                      <p:cBhvr>
                                        <p:cTn id="76" dur="500"/>
                                        <p:tgtEl>
                                          <p:spTgt spid="27"/>
                                        </p:tgtEl>
                                      </p:cBhvr>
                                    </p:animEffect>
                                  </p:childTnLst>
                                </p:cTn>
                              </p:par>
                              <p:par>
                                <p:cTn id="77" presetID="42" presetClass="path" presetSubtype="0" decel="100000" fill="hold" grpId="1" nodeType="withEffect">
                                  <p:stCondLst>
                                    <p:cond delay="0"/>
                                  </p:stCondLst>
                                  <p:childTnLst>
                                    <p:animMotion origin="layout" path="M 2.5E-6 -4.07407E-6 L 2.5E-6 0.03542 " pathEditMode="relative" rAng="0" ptsTypes="AA">
                                      <p:cBhvr>
                                        <p:cTn id="78" dur="700" spd="-100000" fill="hold"/>
                                        <p:tgtEl>
                                          <p:spTgt spid="2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5" grpId="1" animBg="1"/>
      <p:bldP spid="46" grpId="0" animBg="1"/>
      <p:bldP spid="47" grpId="0"/>
      <p:bldP spid="2" grpId="0" animBg="1"/>
      <p:bldP spid="2" grpId="1" animBg="1"/>
      <p:bldP spid="3" grpId="0" animBg="1"/>
      <p:bldP spid="18" grpId="0"/>
      <p:bldP spid="73" grpId="0" animBg="1"/>
      <p:bldP spid="73" grpId="1" animBg="1"/>
      <p:bldP spid="74" grpId="0" animBg="1"/>
      <p:bldP spid="75" grpId="0"/>
      <p:bldP spid="34" grpId="0" animBg="1"/>
      <p:bldP spid="34" grpId="1" animBg="1"/>
      <p:bldP spid="37" grpId="0" animBg="1"/>
      <p:bldP spid="38" grpId="0"/>
      <p:bldP spid="27" grpId="0" animBg="1"/>
      <p:bldP spid="27" grpId="1" animBg="1"/>
      <p:bldP spid="28" grpId="0" animBg="1"/>
      <p:bldP spid="3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34C7C-C9F3-92CE-88C6-BB828E40281D}"/>
            </a:ext>
          </a:extLst>
        </p:cNvPr>
        <p:cNvGrpSpPr/>
        <p:nvPr/>
      </p:nvGrpSpPr>
      <p:grpSpPr>
        <a:xfrm>
          <a:off x="0" y="0"/>
          <a:ext cx="0" cy="0"/>
          <a:chOff x="0" y="0"/>
          <a:chExt cx="0" cy="0"/>
        </a:xfrm>
      </p:grpSpPr>
      <p:sp>
        <p:nvSpPr>
          <p:cNvPr id="4" name="Title 14">
            <a:extLst>
              <a:ext uri="{FF2B5EF4-FFF2-40B4-BE49-F238E27FC236}">
                <a16:creationId xmlns:a16="http://schemas.microsoft.com/office/drawing/2014/main" id="{91E53B4F-B9CF-735F-0D12-04CE78162FFA}"/>
              </a:ext>
            </a:extLst>
          </p:cNvPr>
          <p:cNvSpPr txBox="1">
            <a:spLocks noGrp="1"/>
          </p:cNvSpPr>
          <p:nvPr>
            <p:ph type="title"/>
          </p:nvPr>
        </p:nvSpPr>
        <p:spPr>
          <a:xfrm>
            <a:off x="1524000" y="2070593"/>
            <a:ext cx="9144000" cy="2991588"/>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797999" fontAlgn="base">
              <a:lnSpc>
                <a:spcPct val="90000"/>
              </a:lnSpc>
              <a:spcBef>
                <a:spcPct val="0"/>
              </a:spcBef>
              <a:spcAft>
                <a:spcPct val="0"/>
              </a:spcAft>
              <a:buNone/>
              <a:tabLst>
                <a:tab pos="920876" algn="l"/>
              </a:tabLst>
              <a:defRPr sz="8000" b="1" cap="none" spc="-50" baseline="0">
                <a:ln w="3175">
                  <a:noFill/>
                </a:ln>
                <a:gradFill>
                  <a:gsLst>
                    <a:gs pos="0">
                      <a:srgbClr val="8DC8E8"/>
                    </a:gs>
                    <a:gs pos="100000">
                      <a:srgbClr val="CD98CF"/>
                    </a:gs>
                  </a:gsLst>
                  <a:lin ang="2700000" scaled="0"/>
                </a:gradFill>
                <a:effectLst/>
                <a:latin typeface="Segoe UI Semibold"/>
                <a:cs typeface="Segoe UI"/>
              </a:defRPr>
            </a:lvl1pPr>
          </a:lstStyle>
          <a:p>
            <a:pPr lvl="0"/>
            <a:r>
              <a:rPr lang="en-US" sz="6000" b="0" spc="0" noProof="0" dirty="0">
                <a:gradFill flip="none" rotWithShape="1">
                  <a:gsLst>
                    <a:gs pos="50000">
                      <a:srgbClr val="8661C5"/>
                    </a:gs>
                    <a:gs pos="0">
                      <a:srgbClr val="3E76D4"/>
                    </a:gs>
                    <a:gs pos="100000">
                      <a:srgbClr val="C73ECC"/>
                    </a:gs>
                  </a:gsLst>
                  <a:lin ang="2700000" scaled="1"/>
                  <a:tileRect/>
                </a:gradFill>
                <a:latin typeface="+mj-lt"/>
                <a:cs typeface="Segoe UI" pitchFamily="34" charset="0"/>
              </a:rPr>
              <a:t>Microsoft 365 Copilot Public Roadmap</a:t>
            </a:r>
            <a:br>
              <a:rPr lang="en-US" sz="6000" b="0" spc="0" noProof="0" dirty="0">
                <a:gradFill flip="none" rotWithShape="1">
                  <a:gsLst>
                    <a:gs pos="50000">
                      <a:srgbClr val="8661C5"/>
                    </a:gs>
                    <a:gs pos="0">
                      <a:srgbClr val="3E76D4"/>
                    </a:gs>
                    <a:gs pos="100000">
                      <a:srgbClr val="C73ECC"/>
                    </a:gs>
                  </a:gsLst>
                  <a:lin ang="2700000" scaled="1"/>
                  <a:tileRect/>
                </a:gradFill>
                <a:latin typeface="+mj-lt"/>
                <a:cs typeface="Segoe UI" pitchFamily="34" charset="0"/>
              </a:rPr>
            </a:br>
            <a:br>
              <a:rPr lang="en-US" sz="6000" b="0" spc="0" noProof="0" dirty="0">
                <a:gradFill flip="none" rotWithShape="1">
                  <a:gsLst>
                    <a:gs pos="50000">
                      <a:srgbClr val="8661C5"/>
                    </a:gs>
                    <a:gs pos="0">
                      <a:srgbClr val="3E76D4"/>
                    </a:gs>
                    <a:gs pos="100000">
                      <a:srgbClr val="C73ECC"/>
                    </a:gs>
                  </a:gsLst>
                  <a:lin ang="2700000" scaled="1"/>
                  <a:tileRect/>
                </a:gradFill>
                <a:latin typeface="+mj-lt"/>
                <a:cs typeface="Segoe UI" pitchFamily="34" charset="0"/>
              </a:rPr>
            </a:br>
            <a:r>
              <a:rPr lang="en-US" sz="3600" i="1" noProof="0" dirty="0">
                <a:gradFill>
                  <a:gsLst>
                    <a:gs pos="971">
                      <a:srgbClr val="2897CE"/>
                    </a:gs>
                    <a:gs pos="100000">
                      <a:srgbClr val="8678D6"/>
                    </a:gs>
                  </a:gsLst>
                  <a:lin ang="2700000" scaled="0"/>
                </a:gradFill>
                <a:cs typeface="Segoe UI Semibold"/>
              </a:rPr>
              <a:t>Changes this month</a:t>
            </a:r>
            <a:endParaRPr lang="en-US" sz="3200" i="1" noProof="0" dirty="0">
              <a:gradFill>
                <a:gsLst>
                  <a:gs pos="971">
                    <a:srgbClr val="2897CE"/>
                  </a:gs>
                  <a:gs pos="100000">
                    <a:srgbClr val="8678D6"/>
                  </a:gs>
                </a:gsLst>
                <a:lin ang="2700000" scaled="0"/>
              </a:gradFill>
              <a:cs typeface="Segoe UI Semibold"/>
            </a:endParaRPr>
          </a:p>
        </p:txBody>
      </p:sp>
      <p:sp>
        <p:nvSpPr>
          <p:cNvPr id="3" name="TextBox 2">
            <a:extLst>
              <a:ext uri="{FF2B5EF4-FFF2-40B4-BE49-F238E27FC236}">
                <a16:creationId xmlns:a16="http://schemas.microsoft.com/office/drawing/2014/main" id="{14EA88F9-8847-E8B5-59B0-967D11A89673}"/>
              </a:ext>
            </a:extLst>
          </p:cNvPr>
          <p:cNvSpPr txBox="1"/>
          <p:nvPr/>
        </p:nvSpPr>
        <p:spPr>
          <a:xfrm>
            <a:off x="2793242" y="6373083"/>
            <a:ext cx="6605516" cy="369332"/>
          </a:xfrm>
          <a:prstGeom prst="rect">
            <a:avLst/>
          </a:prstGeom>
          <a:noFill/>
        </p:spPr>
        <p:txBody>
          <a:bodyPr wrap="square">
            <a:spAutoFit/>
          </a:bodyPr>
          <a:lstStyle/>
          <a:p>
            <a:r>
              <a:rPr lang="en-US" noProof="0" dirty="0">
                <a:solidFill>
                  <a:srgbClr val="7030A0"/>
                </a:solidFill>
                <a:hlinkClick r:id="rId3">
                  <a:extLst>
                    <a:ext uri="{A12FA001-AC4F-418D-AE19-62706E023703}">
                      <ahyp:hlinkClr xmlns:ahyp="http://schemas.microsoft.com/office/drawing/2018/hyperlinkcolor" val="tx"/>
                    </a:ext>
                  </a:extLst>
                </a:hlinkClick>
              </a:rPr>
              <a:t>Microsoft 365 Roadmap - See What's Coming | Microsoft 365</a:t>
            </a:r>
            <a:endParaRPr lang="en-US" noProof="0" dirty="0">
              <a:solidFill>
                <a:srgbClr val="7030A0"/>
              </a:solidFill>
            </a:endParaRPr>
          </a:p>
        </p:txBody>
      </p:sp>
      <p:pic>
        <p:nvPicPr>
          <p:cNvPr id="2" name="!Copilot">
            <a:extLst>
              <a:ext uri="{FF2B5EF4-FFF2-40B4-BE49-F238E27FC236}">
                <a16:creationId xmlns:a16="http://schemas.microsoft.com/office/drawing/2014/main" id="{19BDC4B2-0F63-95F5-9061-5BC3CCD2AAF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99383" y="2070593"/>
            <a:ext cx="870186" cy="877689"/>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grpSp>
        <p:nvGrpSpPr>
          <p:cNvPr id="5" name="Group 4">
            <a:extLst>
              <a:ext uri="{FF2B5EF4-FFF2-40B4-BE49-F238E27FC236}">
                <a16:creationId xmlns:a16="http://schemas.microsoft.com/office/drawing/2014/main" id="{6E2B08B6-5C7E-E127-2536-6011A491B827}"/>
              </a:ext>
              <a:ext uri="{C183D7F6-B498-43B3-948B-1728B52AA6E4}">
                <adec:decorative xmlns:adec="http://schemas.microsoft.com/office/drawing/2017/decorative" val="1"/>
              </a:ext>
            </a:extLst>
          </p:cNvPr>
          <p:cNvGrpSpPr/>
          <p:nvPr/>
        </p:nvGrpSpPr>
        <p:grpSpPr>
          <a:xfrm>
            <a:off x="10814383" y="499"/>
            <a:ext cx="1379171" cy="1219186"/>
            <a:chOff x="10404657" y="488"/>
            <a:chExt cx="1788494" cy="1955102"/>
          </a:xfrm>
          <a:solidFill>
            <a:srgbClr val="727372"/>
          </a:solidFill>
        </p:grpSpPr>
        <p:sp>
          <p:nvSpPr>
            <p:cNvPr id="6" name="Diagonal Stripe 5">
              <a:extLst>
                <a:ext uri="{FF2B5EF4-FFF2-40B4-BE49-F238E27FC236}">
                  <a16:creationId xmlns:a16="http://schemas.microsoft.com/office/drawing/2014/main" id="{09538763-8B94-79D9-DC3D-9E7DE13512C2}"/>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C5AD4"/>
                </a:solidFill>
                <a:effectLst/>
                <a:uLnTx/>
                <a:uFillTx/>
                <a:cs typeface="Segoe UI" pitchFamily="34" charset="0"/>
              </a:endParaRPr>
            </a:p>
          </p:txBody>
        </p:sp>
        <p:sp>
          <p:nvSpPr>
            <p:cNvPr id="7" name="TextBox 6">
              <a:extLst>
                <a:ext uri="{FF2B5EF4-FFF2-40B4-BE49-F238E27FC236}">
                  <a16:creationId xmlns:a16="http://schemas.microsoft.com/office/drawing/2014/main" id="{A06B4A53-4FCE-8B10-058F-B0657A61909B}"/>
                </a:ext>
              </a:extLst>
            </p:cNvPr>
            <p:cNvSpPr txBox="1"/>
            <p:nvPr/>
          </p:nvSpPr>
          <p:spPr>
            <a:xfrm rot="2502686">
              <a:off x="10827074" y="609465"/>
              <a:ext cx="1366077" cy="271455"/>
            </a:xfrm>
            <a:prstGeom prst="rect">
              <a:avLst/>
            </a:prstGeom>
            <a:noFill/>
          </p:spPr>
          <p:txBody>
            <a:bodyPr wrap="none" lIns="0" tIns="0" rIns="0" bIns="0" rtlCol="0">
              <a:spAutoFit/>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GB" sz="1100" b="0" i="0" u="none" strike="noStrike" kern="0" cap="none" spc="-71" normalizeH="0" baseline="0" noProof="0" dirty="0">
                  <a:ln>
                    <a:noFill/>
                  </a:ln>
                  <a:solidFill>
                    <a:srgbClr val="5C5AD4"/>
                  </a:solidFill>
                  <a:effectLst/>
                  <a:uLnTx/>
                  <a:uFillTx/>
                  <a:latin typeface="Segoe UI Semibold"/>
                </a:rPr>
                <a:t>As of </a:t>
              </a:r>
              <a:r>
                <a:rPr lang="en-GB" sz="1100" kern="0" spc="-71" dirty="0">
                  <a:solidFill>
                    <a:srgbClr val="5C5AD4"/>
                  </a:solidFill>
                  <a:latin typeface="Segoe UI Semibold"/>
                </a:rPr>
                <a:t>8</a:t>
              </a:r>
              <a:r>
                <a:rPr lang="en-GB" sz="1100" kern="0" spc="-71" baseline="30000" dirty="0">
                  <a:solidFill>
                    <a:srgbClr val="5C5AD4"/>
                  </a:solidFill>
                  <a:latin typeface="Segoe UI Semibold"/>
                </a:rPr>
                <a:t>th</a:t>
              </a:r>
              <a:r>
                <a:rPr lang="en-GB" sz="1100" kern="0" spc="-71" dirty="0">
                  <a:solidFill>
                    <a:srgbClr val="5C5AD4"/>
                  </a:solidFill>
                  <a:latin typeface="Segoe UI Semibold"/>
                </a:rPr>
                <a:t> </a:t>
              </a:r>
              <a:r>
                <a:rPr kumimoji="0" lang="en-GB" sz="1100" b="0" i="0" u="none" strike="noStrike" kern="0" cap="none" spc="-71" normalizeH="0" baseline="0" noProof="0" dirty="0">
                  <a:ln>
                    <a:noFill/>
                  </a:ln>
                  <a:solidFill>
                    <a:srgbClr val="5C5AD4"/>
                  </a:solidFill>
                  <a:effectLst/>
                  <a:uLnTx/>
                  <a:uFillTx/>
                  <a:latin typeface="Segoe UI Semibold"/>
                </a:rPr>
                <a:t>April 2026</a:t>
              </a:r>
            </a:p>
          </p:txBody>
        </p:sp>
      </p:grpSp>
    </p:spTree>
    <p:extLst>
      <p:ext uri="{BB962C8B-B14F-4D97-AF65-F5344CB8AC3E}">
        <p14:creationId xmlns:p14="http://schemas.microsoft.com/office/powerpoint/2010/main" val="2484510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0 2.59259E-6 L 0 0.01967 " pathEditMode="relative" rAng="0" ptsTypes="AA">
                                      <p:cBhvr>
                                        <p:cTn id="9" dur="500" spd="-100000" fill="hold"/>
                                        <p:tgtEl>
                                          <p:spTgt spid="4"/>
                                        </p:tgtEl>
                                        <p:attrNameLst>
                                          <p:attrName>ppt_x</p:attrName>
                                          <p:attrName>ppt_y</p:attrName>
                                        </p:attrNameLst>
                                      </p:cBhvr>
                                      <p:rCtr x="0" y="972"/>
                                    </p:animMotion>
                                  </p:childTnLst>
                                </p:cTn>
                              </p:par>
                              <p:par>
                                <p:cTn id="10" presetID="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6C2D4-F52C-C28A-3B9F-58BDE4A7D179}"/>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D484FA0E-9BAA-1CE0-97C9-09D013F81F35}"/>
              </a:ext>
              <a:ext uri="{C183D7F6-B498-43B3-948B-1728B52AA6E4}">
                <adec:decorative xmlns:adec="http://schemas.microsoft.com/office/drawing/2017/decorative" val="1"/>
              </a:ext>
            </a:extLst>
          </p:cNvPr>
          <p:cNvSpPr/>
          <p:nvPr/>
        </p:nvSpPr>
        <p:spPr bwMode="white">
          <a:xfrm>
            <a:off x="172895" y="1335505"/>
            <a:ext cx="8463043" cy="5444067"/>
          </a:xfrm>
          <a:prstGeom prst="roundRect">
            <a:avLst>
              <a:gd name="adj" fmla="val 2274"/>
            </a:avLst>
          </a:prstGeom>
          <a:solidFill>
            <a:srgbClr val="F4F3F5"/>
          </a:solidFill>
          <a:ln>
            <a:solidFill>
              <a:srgbClr val="D9D9D6"/>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24" name="!Copilot">
            <a:extLst>
              <a:ext uri="{FF2B5EF4-FFF2-40B4-BE49-F238E27FC236}">
                <a16:creationId xmlns:a16="http://schemas.microsoft.com/office/drawing/2014/main" id="{C6AEAC14-E149-FCF5-C284-7B6178AE89F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90197" y="285708"/>
            <a:ext cx="571728" cy="576658"/>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3" name="Title 2">
            <a:extLst>
              <a:ext uri="{FF2B5EF4-FFF2-40B4-BE49-F238E27FC236}">
                <a16:creationId xmlns:a16="http://schemas.microsoft.com/office/drawing/2014/main" id="{97233BDB-98A6-4B84-DA3F-7F879A9863F8}"/>
              </a:ext>
              <a:ext uri="{C183D7F6-B498-43B3-948B-1728B52AA6E4}">
                <adec:decorative xmlns:adec="http://schemas.microsoft.com/office/drawing/2017/decorative" val="0"/>
              </a:ext>
            </a:extLst>
          </p:cNvPr>
          <p:cNvSpPr txBox="1">
            <a:spLocks noGrp="1"/>
          </p:cNvSpPr>
          <p:nvPr>
            <p:ph type="title" idx="4294967295"/>
          </p:nvPr>
        </p:nvSpPr>
        <p:spPr>
          <a:xfrm>
            <a:off x="367937" y="316580"/>
            <a:ext cx="11530376" cy="498598"/>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algn="ctr" fontAlgn="base">
              <a:lnSpc>
                <a:spcPct val="90000"/>
              </a:lnSpc>
              <a:spcBef>
                <a:spcPct val="0"/>
              </a:spcBef>
              <a:spcAft>
                <a:spcPct val="0"/>
              </a:spcAft>
              <a:defRPr sz="1600" b="1">
                <a:ln w="3175">
                  <a:noFill/>
                </a:ln>
                <a:gradFill>
                  <a:gsLst>
                    <a:gs pos="77528">
                      <a:srgbClr val="000000"/>
                    </a:gs>
                    <a:gs pos="53933">
                      <a:srgbClr val="000000"/>
                    </a:gs>
                  </a:gsLst>
                  <a:path path="circle">
                    <a:fillToRect l="100000" b="100000"/>
                  </a:path>
                </a:gradFill>
                <a:latin typeface="+mj-lt"/>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defTabSz="914400">
              <a:defRPr/>
            </a:pPr>
            <a:r>
              <a:rPr lang="en-US" sz="3600" noProof="0" dirty="0">
                <a:gradFill>
                  <a:gsLst>
                    <a:gs pos="971">
                      <a:srgbClr val="2897CE"/>
                    </a:gs>
                    <a:gs pos="100000">
                      <a:srgbClr val="8678D6"/>
                    </a:gs>
                  </a:gsLst>
                  <a:lin ang="2700000" scaled="0"/>
                </a:gradFill>
                <a:cs typeface="Segoe UI Semibold"/>
              </a:rPr>
              <a:t>Microsoft 365 Copilot Public Roadmap   </a:t>
            </a:r>
            <a:endParaRPr kumimoji="0" lang="en-US" sz="3600" b="1" i="0" u="none" strike="noStrike" kern="1200" cap="none" spc="-50" normalizeH="0" baseline="0" noProof="0" dirty="0">
              <a:ln w="3175">
                <a:noFill/>
              </a:ln>
              <a:gradFill>
                <a:gsLst>
                  <a:gs pos="971">
                    <a:srgbClr val="2897CE"/>
                  </a:gs>
                  <a:gs pos="100000">
                    <a:srgbClr val="8678D6"/>
                  </a:gs>
                </a:gsLst>
                <a:lin ang="2700000" scaled="0"/>
              </a:gradFill>
              <a:effectLst/>
              <a:uLnTx/>
              <a:uFillTx/>
              <a:latin typeface="Segoe UI Semibold"/>
              <a:ea typeface="+mn-ea"/>
              <a:cs typeface="Segoe UI Semibold"/>
            </a:endParaRPr>
          </a:p>
        </p:txBody>
      </p:sp>
      <p:sp>
        <p:nvSpPr>
          <p:cNvPr id="30" name="Rounded Rectangle 18">
            <a:extLst>
              <a:ext uri="{FF2B5EF4-FFF2-40B4-BE49-F238E27FC236}">
                <a16:creationId xmlns:a16="http://schemas.microsoft.com/office/drawing/2014/main" id="{2E6AF427-07F3-BFC0-DFE8-8A632DCD8A94}"/>
              </a:ext>
            </a:extLst>
          </p:cNvPr>
          <p:cNvSpPr>
            <a:spLocks/>
          </p:cNvSpPr>
          <p:nvPr/>
        </p:nvSpPr>
        <p:spPr bwMode="auto">
          <a:xfrm>
            <a:off x="2670412" y="858627"/>
            <a:ext cx="6851176" cy="312344"/>
          </a:xfrm>
          <a:prstGeom prst="roundRect">
            <a:avLst>
              <a:gd name="adj" fmla="val 50000"/>
            </a:avLst>
          </a:prstGeom>
          <a:gradFill flip="none" rotWithShape="1">
            <a:gsLst>
              <a:gs pos="35000">
                <a:srgbClr val="8DC8E8"/>
              </a:gs>
              <a:gs pos="10000">
                <a:srgbClr val="D59ED7"/>
              </a:gs>
            </a:gsLst>
            <a:path path="circle">
              <a:fillToRect l="100000" t="100000"/>
            </a:path>
            <a:tileRect r="-100000" b="-100000"/>
          </a:gradFill>
          <a:ln>
            <a:noFill/>
            <a:prstDash/>
          </a:ln>
          <a:effectLst>
            <a:outerShdw blurRad="63500" dist="127000" dir="2700000" algn="tl" rotWithShape="0">
              <a:srgbClr val="000000">
                <a:alpha val="50000"/>
              </a:srgbClr>
            </a:outerShdw>
          </a:effectLst>
        </p:spPr>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a:ln w="3175">
                  <a:noFill/>
                </a:ln>
                <a:gradFill>
                  <a:gsLst>
                    <a:gs pos="1124">
                      <a:srgbClr val="000000"/>
                    </a:gs>
                    <a:gs pos="17416">
                      <a:srgbClr val="000000"/>
                    </a:gs>
                  </a:gsLst>
                  <a:path path="circle">
                    <a:fillToRect l="100000" b="100000"/>
                  </a:path>
                </a:gradFill>
                <a:effectLst/>
                <a:uLnTx/>
                <a:uFillTx/>
                <a:latin typeface="Segoe UI Variable display Semibold"/>
                <a:ea typeface="+mn-ea"/>
                <a:cs typeface="Segoe UI"/>
              </a:rPr>
              <a:t>Launched</a:t>
            </a:r>
            <a:r>
              <a:rPr kumimoji="0" lang="en-US" b="0" i="0" u="none" strike="noStrike" kern="1200" cap="none" spc="0" normalizeH="0" noProof="0" dirty="0">
                <a:ln w="3175">
                  <a:noFill/>
                </a:ln>
                <a:gradFill>
                  <a:gsLst>
                    <a:gs pos="1124">
                      <a:srgbClr val="000000"/>
                    </a:gs>
                    <a:gs pos="17416">
                      <a:srgbClr val="000000"/>
                    </a:gs>
                  </a:gsLst>
                  <a:path path="circle">
                    <a:fillToRect l="100000" b="100000"/>
                  </a:path>
                </a:gradFill>
                <a:effectLst/>
                <a:uLnTx/>
                <a:uFillTx/>
                <a:latin typeface="Segoe UI Variable display Semibold"/>
                <a:ea typeface="+mn-ea"/>
                <a:cs typeface="Segoe UI"/>
              </a:rPr>
              <a:t> and Rolling Out </a:t>
            </a:r>
            <a:r>
              <a:rPr kumimoji="0" lang="en-US" b="0" i="1" u="none" strike="noStrike" kern="1200" cap="none" spc="0" normalizeH="0" baseline="0" noProof="0" dirty="0">
                <a:ln w="3175">
                  <a:noFill/>
                </a:ln>
                <a:gradFill>
                  <a:gsLst>
                    <a:gs pos="1124">
                      <a:srgbClr val="000000"/>
                    </a:gs>
                    <a:gs pos="17416">
                      <a:srgbClr val="000000"/>
                    </a:gs>
                  </a:gsLst>
                  <a:path path="circle">
                    <a:fillToRect l="100000" b="100000"/>
                  </a:path>
                </a:gradFill>
                <a:effectLst/>
                <a:uLnTx/>
                <a:uFillTx/>
                <a:latin typeface="Segoe UI Variable display Semibold"/>
                <a:ea typeface="+mn-ea"/>
                <a:cs typeface="Segoe UI"/>
              </a:rPr>
              <a:t>“Changed within</a:t>
            </a:r>
            <a:r>
              <a:rPr kumimoji="0" lang="en-US" b="0" i="1" u="none" strike="noStrike" kern="1200" cap="none" spc="0" normalizeH="0" noProof="0" dirty="0">
                <a:ln w="3175">
                  <a:noFill/>
                </a:ln>
                <a:gradFill>
                  <a:gsLst>
                    <a:gs pos="1124">
                      <a:srgbClr val="000000"/>
                    </a:gs>
                    <a:gs pos="17416">
                      <a:srgbClr val="000000"/>
                    </a:gs>
                  </a:gsLst>
                  <a:path path="circle">
                    <a:fillToRect l="100000" b="100000"/>
                  </a:path>
                </a:gradFill>
                <a:effectLst/>
                <a:uLnTx/>
                <a:uFillTx/>
                <a:latin typeface="Segoe UI Variable display Semibold"/>
                <a:ea typeface="+mn-ea"/>
                <a:cs typeface="Segoe UI"/>
              </a:rPr>
              <a:t> last month”</a:t>
            </a:r>
            <a:endParaRPr kumimoji="0" lang="en-US" sz="1400" b="0" i="1" u="none" strike="noStrike" kern="1200" cap="none" spc="0" normalizeH="0" baseline="0" noProof="0" dirty="0">
              <a:ln>
                <a:noFill/>
              </a:ln>
              <a:solidFill>
                <a:srgbClr val="1A1A1A"/>
              </a:solidFill>
              <a:effectLst/>
              <a:uLnTx/>
              <a:uFillTx/>
              <a:latin typeface="Segoe UI"/>
              <a:ea typeface="+mn-ea"/>
            </a:endParaRPr>
          </a:p>
        </p:txBody>
      </p:sp>
      <p:sp>
        <p:nvSpPr>
          <p:cNvPr id="26" name="TextBox 18">
            <a:extLst>
              <a:ext uri="{FF2B5EF4-FFF2-40B4-BE49-F238E27FC236}">
                <a16:creationId xmlns:a16="http://schemas.microsoft.com/office/drawing/2014/main" id="{D5B0BE91-45FE-BC10-FDE3-A064C893540A}"/>
              </a:ext>
            </a:extLst>
          </p:cNvPr>
          <p:cNvSpPr txBox="1"/>
          <p:nvPr/>
        </p:nvSpPr>
        <p:spPr>
          <a:xfrm>
            <a:off x="288987" y="1644111"/>
            <a:ext cx="8347698" cy="4928182"/>
          </a:xfrm>
          <a:prstGeom prst="rect">
            <a:avLst/>
          </a:prstGeom>
          <a:noFill/>
        </p:spPr>
        <p:txBody>
          <a:bodyPr wrap="square" lIns="0" tIns="0" rIns="0" bIns="0" numCol="2"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100" dirty="0">
              <a:hlinkClick r:id="rId4"/>
            </a:endParaRPr>
          </a:p>
          <a:p>
            <a:pPr marL="171450" indent="-171450">
              <a:buFont typeface="Wingdings" panose="05000000000000000000" pitchFamily="2" charset="2"/>
              <a:buChar char="ü"/>
            </a:pPr>
            <a:r>
              <a:rPr lang="en-US" sz="1100" dirty="0">
                <a:hlinkClick r:id="rId4"/>
              </a:rPr>
              <a:t>Copilot can edit your document in PowerPoint</a:t>
            </a:r>
            <a:endParaRPr lang="en-US" sz="1100" dirty="0"/>
          </a:p>
          <a:p>
            <a:pPr marL="171450" indent="-171450">
              <a:buFont typeface="Wingdings" panose="05000000000000000000" pitchFamily="2" charset="2"/>
              <a:buChar char="ü"/>
            </a:pPr>
            <a:r>
              <a:rPr lang="en-US" sz="1100" dirty="0">
                <a:hlinkClick r:id="rId5"/>
              </a:rPr>
              <a:t>Now smarter with visuals: Declarative Agents leverage embedded images for richer, more accurate answers</a:t>
            </a:r>
            <a:endParaRPr lang="en-US" sz="1100" dirty="0">
              <a:hlinkClick r:id="rId6"/>
            </a:endParaRPr>
          </a:p>
          <a:p>
            <a:pPr marL="171450" indent="-171450">
              <a:buFont typeface="Wingdings" panose="05000000000000000000" pitchFamily="2" charset="2"/>
              <a:buChar char="ü"/>
            </a:pPr>
            <a:r>
              <a:rPr lang="en-US" sz="1100" dirty="0">
                <a:hlinkClick r:id="rId6"/>
              </a:rPr>
              <a:t>Files found via Chat search can be now analyzed by code interpreter</a:t>
            </a:r>
            <a:endParaRPr lang="en-US" sz="1100" dirty="0"/>
          </a:p>
          <a:p>
            <a:pPr marL="171450" indent="-171450">
              <a:buFont typeface="Wingdings" panose="05000000000000000000" pitchFamily="2" charset="2"/>
              <a:buChar char="ü"/>
            </a:pPr>
            <a:r>
              <a:rPr lang="en-US" sz="1100" dirty="0">
                <a:hlinkClick r:id="rId7"/>
              </a:rPr>
              <a:t>Microsoft 365 app: Overview Page in Copilot Notebooks</a:t>
            </a:r>
            <a:endParaRPr lang="en-US" sz="1100" dirty="0"/>
          </a:p>
          <a:p>
            <a:pPr marL="171450" indent="-171450">
              <a:buFont typeface="Wingdings" panose="05000000000000000000" pitchFamily="2" charset="2"/>
              <a:buChar char="ü"/>
            </a:pPr>
            <a:r>
              <a:rPr lang="en-US" sz="1100" dirty="0">
                <a:hlinkClick r:id="rId8"/>
              </a:rPr>
              <a:t>Admins can create and deploy custom Model Context Protocol (MCP) connectors across Microsoft 365.</a:t>
            </a:r>
            <a:endParaRPr lang="en-US" sz="1100" dirty="0"/>
          </a:p>
          <a:p>
            <a:pPr marL="171450" indent="-171450">
              <a:buFont typeface="Wingdings" panose="05000000000000000000" pitchFamily="2" charset="2"/>
              <a:buChar char="ü"/>
            </a:pPr>
            <a:r>
              <a:rPr lang="en-US" sz="1100" dirty="0">
                <a:hlinkClick r:id="rId9"/>
              </a:rPr>
              <a:t>Voice chat in Microsoft 365 Copilot</a:t>
            </a:r>
            <a:endParaRPr lang="en-US" sz="1100" dirty="0"/>
          </a:p>
          <a:p>
            <a:pPr marL="171450" indent="-171450">
              <a:buFont typeface="Wingdings" panose="05000000000000000000" pitchFamily="2" charset="2"/>
              <a:buChar char="ü"/>
            </a:pPr>
            <a:r>
              <a:rPr lang="en-US" sz="1100" dirty="0">
                <a:hlinkClick r:id="rId10"/>
              </a:rPr>
              <a:t>Project Manager Agent in M365 Copilot</a:t>
            </a:r>
            <a:endParaRPr lang="en-US" sz="1100" dirty="0"/>
          </a:p>
          <a:p>
            <a:pPr marL="171450" indent="-171450">
              <a:buFont typeface="Wingdings" panose="05000000000000000000" pitchFamily="2" charset="2"/>
              <a:buChar char="ü"/>
            </a:pPr>
            <a:r>
              <a:rPr lang="en-US" sz="1100" dirty="0">
                <a:hlinkClick r:id="rId11"/>
              </a:rPr>
              <a:t>Access audio overviews from the top of your Word document</a:t>
            </a:r>
            <a:endParaRPr lang="en-US" sz="1100" dirty="0"/>
          </a:p>
          <a:p>
            <a:pPr marL="171450" indent="-171450">
              <a:buFont typeface="Wingdings" panose="05000000000000000000" pitchFamily="2" charset="2"/>
              <a:buChar char="ü"/>
            </a:pPr>
            <a:r>
              <a:rPr lang="en-US" sz="1100" dirty="0">
                <a:hlinkClick r:id="rId12"/>
              </a:rPr>
              <a:t>Microsoft Viva: Satisfaction Rate Metric for Microsoft 365 Copilot in Copilot Dashboard</a:t>
            </a:r>
            <a:endParaRPr lang="en-US" sz="1100" dirty="0"/>
          </a:p>
          <a:p>
            <a:pPr marL="171450" indent="-171450">
              <a:buFont typeface="Wingdings" panose="05000000000000000000" pitchFamily="2" charset="2"/>
              <a:buChar char="ü"/>
            </a:pPr>
            <a:r>
              <a:rPr lang="en-US" sz="1100" dirty="0">
                <a:hlinkClick r:id="rId13"/>
              </a:rPr>
              <a:t>Microsoft Edge: v.144 - Contextual nudges on address bar offering help summarizing webpages.</a:t>
            </a:r>
            <a:endParaRPr lang="en-US" sz="1100" dirty="0"/>
          </a:p>
          <a:p>
            <a:pPr marL="171450" indent="-171450">
              <a:buFont typeface="Wingdings" panose="05000000000000000000" pitchFamily="2" charset="2"/>
              <a:buChar char="ü"/>
            </a:pPr>
            <a:r>
              <a:rPr lang="en-US" sz="1100" dirty="0">
                <a:hlinkClick r:id="rId14"/>
              </a:rPr>
              <a:t>Quickly edit an image in PowerPoint</a:t>
            </a:r>
            <a:endParaRPr lang="en-US" sz="1100" dirty="0"/>
          </a:p>
          <a:p>
            <a:pPr marL="171450" indent="-171450">
              <a:buFont typeface="Wingdings" panose="05000000000000000000" pitchFamily="2" charset="2"/>
              <a:buChar char="ü"/>
            </a:pPr>
            <a:r>
              <a:rPr lang="en-US" sz="1100" dirty="0">
                <a:hlinkClick r:id="rId15"/>
              </a:rPr>
              <a:t>Microsoft 365 admin center: Copilot settings – Optimize view</a:t>
            </a:r>
            <a:endParaRPr lang="en-US" sz="1100" dirty="0"/>
          </a:p>
          <a:p>
            <a:pPr marL="171450" indent="-171450">
              <a:buFont typeface="Wingdings" panose="05000000000000000000" pitchFamily="2" charset="2"/>
              <a:buChar char="ü"/>
            </a:pPr>
            <a:r>
              <a:rPr lang="en-US" sz="1100" dirty="0">
                <a:hlinkClick r:id="rId16"/>
              </a:rPr>
              <a:t>Customers can connect M365 Copilot with Egnyte to collaborate on secure file storage with Copilot Connector</a:t>
            </a:r>
            <a:endParaRPr lang="en-US" sz="1100" dirty="0"/>
          </a:p>
          <a:p>
            <a:pPr marL="171450" indent="-171450">
              <a:buFont typeface="Wingdings" panose="05000000000000000000" pitchFamily="2" charset="2"/>
              <a:buChar char="ü"/>
            </a:pPr>
            <a:r>
              <a:rPr lang="en-US" sz="1100" dirty="0">
                <a:hlinkClick r:id="rId17"/>
              </a:rPr>
              <a:t>Copilot Chat for Teams Chats, Channels, Calling and Meetings</a:t>
            </a:r>
            <a:endParaRPr lang="en-US" sz="1100" dirty="0"/>
          </a:p>
          <a:p>
            <a:pPr marL="171450" indent="-171450">
              <a:buFont typeface="Wingdings" panose="05000000000000000000" pitchFamily="2" charset="2"/>
              <a:buChar char="ü"/>
            </a:pPr>
            <a:r>
              <a:rPr lang="en-US" sz="1100" dirty="0">
                <a:hlinkClick r:id="rId18"/>
              </a:rPr>
              <a:t>Image Upload in Copilot Chat for Government Cloud</a:t>
            </a:r>
            <a:endParaRPr lang="en-US" sz="1100" dirty="0"/>
          </a:p>
          <a:p>
            <a:pPr marL="171450" indent="-171450">
              <a:buFont typeface="Wingdings" panose="05000000000000000000" pitchFamily="2" charset="2"/>
              <a:buChar char="ü"/>
            </a:pPr>
            <a:r>
              <a:rPr lang="en-US" sz="1100" dirty="0">
                <a:hlinkClick r:id="rId19"/>
              </a:rPr>
              <a:t>Scatter image effect in Microsoft 365 Copilot</a:t>
            </a:r>
            <a:endParaRPr lang="en-US" sz="1100" dirty="0"/>
          </a:p>
          <a:p>
            <a:pPr marL="171450" indent="-171450">
              <a:buFont typeface="Wingdings" panose="05000000000000000000" pitchFamily="2" charset="2"/>
              <a:buChar char="ü"/>
            </a:pPr>
            <a:r>
              <a:rPr lang="en-US" sz="1100" dirty="0">
                <a:hlinkClick r:id="rId20"/>
              </a:rPr>
              <a:t>Use Copilot to get a detailed and contextual explanation</a:t>
            </a:r>
            <a:endParaRPr lang="en-US" sz="1100" dirty="0"/>
          </a:p>
          <a:p>
            <a:pPr marL="171450" indent="-171450">
              <a:buFont typeface="Wingdings" panose="05000000000000000000" pitchFamily="2" charset="2"/>
              <a:buChar char="ü"/>
            </a:pPr>
            <a:r>
              <a:rPr lang="en-US" sz="1100" dirty="0">
                <a:hlinkClick r:id="rId21"/>
              </a:rPr>
              <a:t>SharePoint list agent</a:t>
            </a:r>
            <a:endParaRPr lang="en-US" sz="1100" dirty="0"/>
          </a:p>
          <a:p>
            <a:pPr marL="171450" indent="-171450">
              <a:buFont typeface="Wingdings" panose="05000000000000000000" pitchFamily="2" charset="2"/>
              <a:buChar char="ü"/>
            </a:pPr>
            <a:r>
              <a:rPr lang="en-US" sz="1100" dirty="0">
                <a:hlinkClick r:id="rId22"/>
              </a:rPr>
              <a:t>Copilot Chat Tools Control</a:t>
            </a:r>
            <a:endParaRPr lang="en-US" sz="1100" dirty="0"/>
          </a:p>
          <a:p>
            <a:pPr marL="171450" indent="-171450">
              <a:buFont typeface="Wingdings" panose="05000000000000000000" pitchFamily="2" charset="2"/>
              <a:buChar char="ü"/>
            </a:pPr>
            <a:r>
              <a:rPr lang="en-US" sz="1100" dirty="0">
                <a:hlinkClick r:id="rId23"/>
              </a:rPr>
              <a:t>[Copilot Extensibility] [Search UX] Custom filter support for data sources on Copilot Search</a:t>
            </a:r>
            <a:endParaRPr lang="en-US" sz="1100" dirty="0"/>
          </a:p>
          <a:p>
            <a:pPr marL="171450" indent="-171450">
              <a:buFont typeface="Wingdings" panose="05000000000000000000" pitchFamily="2" charset="2"/>
              <a:buChar char="ü"/>
            </a:pPr>
            <a:r>
              <a:rPr lang="en-US" sz="1100" dirty="0">
                <a:hlinkClick r:id="rId24"/>
              </a:rPr>
              <a:t>Query Coda Docs and Wikis with Copilot Connectors</a:t>
            </a:r>
            <a:endParaRPr lang="en-US" sz="1100" dirty="0"/>
          </a:p>
          <a:p>
            <a:pPr marL="171450" indent="-171450">
              <a:buFont typeface="Wingdings" panose="05000000000000000000" pitchFamily="2" charset="2"/>
              <a:buChar char="ü"/>
            </a:pPr>
            <a:r>
              <a:rPr lang="en-US" sz="1100" dirty="0">
                <a:hlinkClick r:id="rId25"/>
              </a:rPr>
              <a:t>Connect Microsoft 365 Copilot to Guru for Internal Knowledge and Insights</a:t>
            </a:r>
            <a:endParaRPr lang="en-US" sz="1100" dirty="0"/>
          </a:p>
          <a:p>
            <a:pPr marL="171450" indent="-171450">
              <a:buFont typeface="Wingdings" panose="05000000000000000000" pitchFamily="2" charset="2"/>
              <a:buChar char="ü"/>
            </a:pPr>
            <a:r>
              <a:rPr lang="en-US" sz="1100" dirty="0">
                <a:hlinkClick r:id="rId26"/>
              </a:rPr>
              <a:t>No-Code Publishing for Azure AI Foundry Agents to Microsoft 365 Copilot Agent Store</a:t>
            </a:r>
            <a:endParaRPr lang="en-US" sz="1100" dirty="0"/>
          </a:p>
          <a:p>
            <a:pPr marL="171450" indent="-171450">
              <a:buFont typeface="Wingdings" panose="05000000000000000000" pitchFamily="2" charset="2"/>
              <a:buChar char="ü"/>
            </a:pPr>
            <a:r>
              <a:rPr lang="en-US" sz="1100" dirty="0">
                <a:hlinkClick r:id="rId27"/>
              </a:rPr>
              <a:t>Customers can connect M365 Copilot with Monday.com to track work and team progress with Copilot Connector</a:t>
            </a:r>
            <a:endParaRPr lang="en-US" sz="1100" dirty="0"/>
          </a:p>
          <a:p>
            <a:pPr marL="171450" indent="-171450">
              <a:buFont typeface="Wingdings" panose="05000000000000000000" pitchFamily="2" charset="2"/>
              <a:buChar char="ü"/>
            </a:pPr>
            <a:r>
              <a:rPr lang="en-US" sz="1100" dirty="0">
                <a:hlinkClick r:id="rId28"/>
              </a:rPr>
              <a:t>Customers can connect M365 Copilot with Asana to manage projects and tasks with Copilot Connector</a:t>
            </a:r>
            <a:endParaRPr lang="en-US" sz="1100" dirty="0"/>
          </a:p>
          <a:p>
            <a:pPr marL="171450" indent="-171450">
              <a:buFont typeface="Wingdings" panose="05000000000000000000" pitchFamily="2" charset="2"/>
              <a:buChar char="ü"/>
            </a:pPr>
            <a:r>
              <a:rPr lang="en-US" sz="1100" dirty="0">
                <a:hlinkClick r:id="rId29"/>
              </a:rPr>
              <a:t>[Copilot Extensibility] Customers can connect M365 Copilot with GitLab Issues (Cloud and Server) to track engineering tasks and bugs with Copilot Connector</a:t>
            </a:r>
            <a:endParaRPr lang="en-US" sz="1100" dirty="0"/>
          </a:p>
          <a:p>
            <a:pPr marL="171450" indent="-171450">
              <a:buFont typeface="Wingdings" panose="05000000000000000000" pitchFamily="2" charset="2"/>
              <a:buChar char="ü"/>
            </a:pPr>
            <a:r>
              <a:rPr lang="en-US" sz="1100" dirty="0">
                <a:hlinkClick r:id="rId30"/>
              </a:rPr>
              <a:t>[Copilot Extensibility] Customers can connect M365 Copilot with Amazon S3 to access structured document repositories with Copilot Connector</a:t>
            </a:r>
            <a:endParaRPr lang="en-US" sz="1100" dirty="0"/>
          </a:p>
          <a:p>
            <a:pPr marL="171450" indent="-171450">
              <a:buFont typeface="Wingdings" panose="05000000000000000000" pitchFamily="2" charset="2"/>
              <a:buChar char="ü"/>
            </a:pPr>
            <a:r>
              <a:rPr lang="en-US" sz="1100" dirty="0">
                <a:hlinkClick r:id="rId31"/>
              </a:rPr>
              <a:t>[Copilot Extensibility] Customers can connect M365 Copilot with Zendesk Help Center to retrieve support articles and FAQs with Copilot Connector</a:t>
            </a:r>
            <a:endParaRPr lang="en-US" sz="1100" dirty="0"/>
          </a:p>
          <a:p>
            <a:pPr marL="171450" indent="-171450">
              <a:buFont typeface="Wingdings" panose="05000000000000000000" pitchFamily="2" charset="2"/>
              <a:buChar char="ü"/>
            </a:pPr>
            <a:r>
              <a:rPr lang="en-US" sz="1100" dirty="0">
                <a:hlinkClick r:id="rId32"/>
              </a:rPr>
              <a:t>Microsoft 365 admin center: Agent metadata in inventory export</a:t>
            </a:r>
            <a:endParaRPr lang="en-US" sz="1100" dirty="0"/>
          </a:p>
          <a:p>
            <a:pPr marL="171450" indent="-171450">
              <a:buFont typeface="Wingdings" panose="05000000000000000000" pitchFamily="2" charset="2"/>
              <a:buChar char="ü"/>
            </a:pPr>
            <a:r>
              <a:rPr lang="en-US" sz="1100" dirty="0">
                <a:hlinkClick r:id="rId33"/>
              </a:rPr>
              <a:t>Microsoft Viva: Copilot Analytics - Copilot Studio agent report in Insights enhanced with autonomous agents.</a:t>
            </a:r>
            <a:endParaRPr lang="en-US" sz="1100" dirty="0"/>
          </a:p>
          <a:p>
            <a:pPr marL="171450" indent="-171450">
              <a:buFont typeface="Wingdings" panose="05000000000000000000" pitchFamily="2" charset="2"/>
              <a:buChar char="ü"/>
            </a:pPr>
            <a:r>
              <a:rPr lang="en-US" sz="1100" dirty="0">
                <a:hlinkClick r:id="rId34"/>
              </a:rPr>
              <a:t>Easier access to Researcher in Microsoft Word</a:t>
            </a:r>
            <a:endParaRPr lang="en-US" sz="1100" dirty="0"/>
          </a:p>
          <a:p>
            <a:pPr marL="171450" indent="-171450">
              <a:buFont typeface="Wingdings" panose="05000000000000000000" pitchFamily="2" charset="2"/>
              <a:buChar char="ü"/>
            </a:pPr>
            <a:r>
              <a:rPr lang="en-US" sz="1100" dirty="0">
                <a:hlinkClick r:id="rId35"/>
              </a:rPr>
              <a:t>Copilot extensibility – Embedded Knowledge capability support for declarative agents.</a:t>
            </a:r>
            <a:endParaRPr lang="en-US" sz="1100" dirty="0"/>
          </a:p>
          <a:p>
            <a:pPr marL="171450" indent="-171450">
              <a:buFont typeface="Wingdings" panose="05000000000000000000" pitchFamily="2" charset="2"/>
              <a:buChar char="ü"/>
            </a:pPr>
            <a:r>
              <a:rPr lang="en-US" sz="1100" dirty="0">
                <a:hlinkClick r:id="rId36"/>
              </a:rPr>
              <a:t>Calendar search for email delegates</a:t>
            </a:r>
            <a:endParaRPr lang="en-US" sz="1100" dirty="0"/>
          </a:p>
          <a:p>
            <a:pPr marL="171450" indent="-171450">
              <a:buFont typeface="Wingdings" panose="05000000000000000000" pitchFamily="2" charset="2"/>
              <a:buChar char="ü"/>
            </a:pPr>
            <a:r>
              <a:rPr lang="en-US" sz="1100" dirty="0">
                <a:hlinkClick r:id="rId37"/>
              </a:rPr>
              <a:t>Image effects in Microsoft 365 Copilot</a:t>
            </a:r>
            <a:endParaRPr lang="en-US" sz="1100" dirty="0"/>
          </a:p>
          <a:p>
            <a:pPr marL="171450" indent="-171450">
              <a:buFont typeface="Wingdings" panose="05000000000000000000" pitchFamily="2" charset="2"/>
              <a:buChar char="ü"/>
            </a:pPr>
            <a:r>
              <a:rPr lang="en-US" sz="1100" dirty="0">
                <a:hlinkClick r:id="rId38"/>
              </a:rPr>
              <a:t>Edit Scheduled prompts</a:t>
            </a:r>
            <a:endParaRPr lang="en-US" sz="1100" dirty="0"/>
          </a:p>
          <a:p>
            <a:pPr marL="171450" indent="-171450">
              <a:buFont typeface="Wingdings" panose="05000000000000000000" pitchFamily="2" charset="2"/>
              <a:buChar char="ü"/>
            </a:pPr>
            <a:r>
              <a:rPr lang="en-US" sz="1100" dirty="0">
                <a:hlinkClick r:id="rId39"/>
              </a:rPr>
              <a:t>OneDrive: OneDrive files as knowledge sources for agents</a:t>
            </a:r>
            <a:endParaRPr lang="en-US" sz="1100" dirty="0"/>
          </a:p>
        </p:txBody>
      </p:sp>
      <p:sp>
        <p:nvSpPr>
          <p:cNvPr id="17" name="Rectangle: Rounded Corners 16">
            <a:extLst>
              <a:ext uri="{FF2B5EF4-FFF2-40B4-BE49-F238E27FC236}">
                <a16:creationId xmlns:a16="http://schemas.microsoft.com/office/drawing/2014/main" id="{C49623DC-E533-AF2F-E115-E701B43A2B42}"/>
              </a:ext>
              <a:ext uri="{C183D7F6-B498-43B3-948B-1728B52AA6E4}">
                <adec:decorative xmlns:adec="http://schemas.microsoft.com/office/drawing/2017/decorative" val="1"/>
              </a:ext>
            </a:extLst>
          </p:cNvPr>
          <p:cNvSpPr/>
          <p:nvPr/>
        </p:nvSpPr>
        <p:spPr bwMode="auto">
          <a:xfrm>
            <a:off x="191942" y="1363028"/>
            <a:ext cx="3193017" cy="394335"/>
          </a:xfrm>
          <a:prstGeom prst="roundRect">
            <a:avLst>
              <a:gd name="adj" fmla="val 11034"/>
            </a:avLst>
          </a:prstGeom>
          <a:solidFill>
            <a:schemeClr val="bg1"/>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32472" rtl="0" eaLnBrk="1" fontAlgn="base" latinLnBrk="0" hangingPunct="1">
              <a:lnSpc>
                <a:spcPct val="100000"/>
              </a:lnSpc>
              <a:spcBef>
                <a:spcPct val="0"/>
              </a:spcBef>
              <a:spcAft>
                <a:spcPct val="0"/>
              </a:spcAft>
              <a:buClrTx/>
              <a:buSzTx/>
              <a:buFontTx/>
              <a:buNone/>
              <a:tabLst/>
              <a:defRPr/>
            </a:pPr>
            <a:r>
              <a:rPr lang="en-US" noProof="0" dirty="0">
                <a:solidFill>
                  <a:srgbClr val="0078D4"/>
                </a:solidFill>
                <a:latin typeface="Segoe UI Semibold"/>
              </a:rPr>
              <a:t>       </a:t>
            </a:r>
            <a:r>
              <a:rPr lang="en-US" sz="1600" noProof="0" dirty="0">
                <a:solidFill>
                  <a:srgbClr val="0078D4"/>
                </a:solidFill>
                <a:latin typeface="Segoe UI Semibold"/>
              </a:rPr>
              <a:t>Launched </a:t>
            </a:r>
            <a:r>
              <a:rPr lang="en-US" sz="1600" i="1" noProof="0" dirty="0">
                <a:solidFill>
                  <a:srgbClr val="0078D4"/>
                </a:solidFill>
                <a:latin typeface="Segoe UI Semibold"/>
              </a:rPr>
              <a:t>(</a:t>
            </a:r>
            <a:r>
              <a:rPr lang="en-US" sz="1600" i="1" dirty="0">
                <a:solidFill>
                  <a:srgbClr val="0078D4"/>
                </a:solidFill>
                <a:latin typeface="Segoe UI Semibold"/>
              </a:rPr>
              <a:t>36</a:t>
            </a:r>
            <a:r>
              <a:rPr lang="en-US" sz="1600" i="1" noProof="0" dirty="0">
                <a:solidFill>
                  <a:srgbClr val="0078D4"/>
                </a:solidFill>
                <a:latin typeface="Segoe UI Semibold"/>
              </a:rPr>
              <a:t>) 🚀</a:t>
            </a:r>
            <a:endParaRPr kumimoji="0" lang="en-US" b="0" i="1" u="none" strike="noStrike" kern="1200" cap="none" spc="0" normalizeH="0" baseline="0" noProof="0" dirty="0">
              <a:ln>
                <a:noFill/>
              </a:ln>
              <a:solidFill>
                <a:srgbClr val="0078D4"/>
              </a:solidFill>
              <a:effectLst/>
              <a:uLnTx/>
              <a:uFillTx/>
              <a:latin typeface="Segoe UI Semibold"/>
            </a:endParaRPr>
          </a:p>
        </p:txBody>
      </p:sp>
      <p:pic>
        <p:nvPicPr>
          <p:cNvPr id="20" name="Picture 19">
            <a:extLst>
              <a:ext uri="{FF2B5EF4-FFF2-40B4-BE49-F238E27FC236}">
                <a16:creationId xmlns:a16="http://schemas.microsoft.com/office/drawing/2014/main" id="{71884B25-AF47-7742-C3F9-680176A2858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7937" y="1396057"/>
            <a:ext cx="303921" cy="306542"/>
          </a:xfrm>
          <a:prstGeom prst="rect">
            <a:avLst/>
          </a:prstGeom>
        </p:spPr>
      </p:pic>
      <p:sp>
        <p:nvSpPr>
          <p:cNvPr id="5" name="Freeform 8">
            <a:extLst>
              <a:ext uri="{FF2B5EF4-FFF2-40B4-BE49-F238E27FC236}">
                <a16:creationId xmlns:a16="http://schemas.microsoft.com/office/drawing/2014/main" id="{A2EBF85E-E902-F2C5-1BD6-33EC12C5A43B}"/>
              </a:ext>
              <a:ext uri="{C183D7F6-B498-43B3-948B-1728B52AA6E4}">
                <adec:decorative xmlns:adec="http://schemas.microsoft.com/office/drawing/2017/decorative" val="1"/>
              </a:ext>
            </a:extLst>
          </p:cNvPr>
          <p:cNvSpPr/>
          <p:nvPr/>
        </p:nvSpPr>
        <p:spPr bwMode="white">
          <a:xfrm>
            <a:off x="8804881" y="1335506"/>
            <a:ext cx="3243326" cy="5444066"/>
          </a:xfrm>
          <a:prstGeom prst="roundRect">
            <a:avLst>
              <a:gd name="adj" fmla="val 2274"/>
            </a:avLst>
          </a:prstGeom>
          <a:solidFill>
            <a:srgbClr val="F4F3F5"/>
          </a:solidFill>
          <a:ln>
            <a:solidFill>
              <a:srgbClr val="D9D9D6"/>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 name="Rectangle: Rounded Corners 9">
            <a:extLst>
              <a:ext uri="{FF2B5EF4-FFF2-40B4-BE49-F238E27FC236}">
                <a16:creationId xmlns:a16="http://schemas.microsoft.com/office/drawing/2014/main" id="{686F7321-62E7-9BC7-3995-506140FA8317}"/>
              </a:ext>
              <a:ext uri="{C183D7F6-B498-43B3-948B-1728B52AA6E4}">
                <adec:decorative xmlns:adec="http://schemas.microsoft.com/office/drawing/2017/decorative" val="1"/>
              </a:ext>
            </a:extLst>
          </p:cNvPr>
          <p:cNvSpPr/>
          <p:nvPr/>
        </p:nvSpPr>
        <p:spPr bwMode="auto">
          <a:xfrm>
            <a:off x="8833960" y="1354317"/>
            <a:ext cx="3182216" cy="361474"/>
          </a:xfrm>
          <a:prstGeom prst="roundRect">
            <a:avLst>
              <a:gd name="adj" fmla="val 11034"/>
            </a:avLst>
          </a:prstGeom>
          <a:solidFill>
            <a:schemeClr val="bg1"/>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1" defTabSz="932472" fontAlgn="base">
              <a:spcBef>
                <a:spcPct val="0"/>
              </a:spcBef>
              <a:spcAft>
                <a:spcPct val="0"/>
              </a:spcAft>
              <a:defRPr/>
            </a:pPr>
            <a:r>
              <a:rPr lang="en-US" sz="1600" noProof="0" dirty="0">
                <a:solidFill>
                  <a:srgbClr val="0078D4"/>
                </a:solidFill>
                <a:latin typeface="Segoe UI Semibold"/>
              </a:rPr>
              <a:t>Rolling Out </a:t>
            </a:r>
            <a:r>
              <a:rPr lang="en-US" sz="1600" i="1" noProof="0" dirty="0">
                <a:solidFill>
                  <a:srgbClr val="0078D4"/>
                </a:solidFill>
                <a:latin typeface="Segoe UI Semibold"/>
              </a:rPr>
              <a:t>(14)</a:t>
            </a:r>
            <a:endParaRPr kumimoji="0" lang="en-US" sz="1600" b="0" i="1" u="none" strike="noStrike" kern="1200" cap="none" spc="0" normalizeH="0" baseline="0" noProof="0" dirty="0">
              <a:ln>
                <a:noFill/>
              </a:ln>
              <a:solidFill>
                <a:srgbClr val="0078D4"/>
              </a:solidFill>
              <a:effectLst/>
              <a:uLnTx/>
              <a:uFillTx/>
              <a:latin typeface="Segoe UI Semibold"/>
            </a:endParaRPr>
          </a:p>
        </p:txBody>
      </p:sp>
      <p:sp>
        <p:nvSpPr>
          <p:cNvPr id="12" name="TextBox 18">
            <a:extLst>
              <a:ext uri="{FF2B5EF4-FFF2-40B4-BE49-F238E27FC236}">
                <a16:creationId xmlns:a16="http://schemas.microsoft.com/office/drawing/2014/main" id="{8A455321-1A56-5C98-7105-A46F484090DD}"/>
              </a:ext>
            </a:extLst>
          </p:cNvPr>
          <p:cNvSpPr txBox="1"/>
          <p:nvPr/>
        </p:nvSpPr>
        <p:spPr>
          <a:xfrm>
            <a:off x="8870742" y="1831611"/>
            <a:ext cx="3112478" cy="978701"/>
          </a:xfrm>
          <a:prstGeom prst="rect">
            <a:avLst/>
          </a:prstGeom>
          <a:noFill/>
        </p:spPr>
        <p:txBody>
          <a:bodyPr wrap="square" lIns="0" tIns="0" rIns="0" bIns="0"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200" dirty="0">
                <a:hlinkClick r:id="rId40"/>
              </a:rPr>
              <a:t>Video recap in Teams</a:t>
            </a:r>
            <a:endParaRPr lang="en-US" sz="1200" dirty="0"/>
          </a:p>
          <a:p>
            <a:pPr marL="171450" indent="-171450">
              <a:buFont typeface="Arial" panose="020B0604020202020204" pitchFamily="34" charset="0"/>
              <a:buChar char="•"/>
            </a:pPr>
            <a:r>
              <a:rPr lang="en-US" sz="1200" dirty="0">
                <a:hlinkClick r:id="rId41"/>
              </a:rPr>
              <a:t>Spoken language detection is now automatic</a:t>
            </a:r>
            <a:endParaRPr lang="en-US" sz="1200" dirty="0"/>
          </a:p>
          <a:p>
            <a:pPr marL="171450" indent="-171450">
              <a:buFont typeface="Arial" panose="020B0604020202020204" pitchFamily="34" charset="0"/>
              <a:buChar char="•"/>
            </a:pPr>
            <a:r>
              <a:rPr lang="en-US" sz="1200" dirty="0">
                <a:hlinkClick r:id="rId42"/>
              </a:rPr>
              <a:t>Planner: Planner Agent in group-based basic plans</a:t>
            </a:r>
            <a:endParaRPr lang="en-US" sz="1200" dirty="0"/>
          </a:p>
          <a:p>
            <a:pPr marL="171450" indent="-171450">
              <a:buFont typeface="Arial" panose="020B0604020202020204" pitchFamily="34" charset="0"/>
              <a:buChar char="•"/>
            </a:pPr>
            <a:r>
              <a:rPr lang="en-US" sz="1200" dirty="0">
                <a:hlinkClick r:id="rId43"/>
              </a:rPr>
              <a:t>Microsoft SharePoint: New web part for FAQs</a:t>
            </a:r>
            <a:endParaRPr lang="en-US" sz="1200" dirty="0"/>
          </a:p>
          <a:p>
            <a:pPr marL="171450" indent="-171450">
              <a:buFont typeface="Arial" panose="020B0604020202020204" pitchFamily="34" charset="0"/>
              <a:buChar char="•"/>
            </a:pPr>
            <a:r>
              <a:rPr lang="en-US" sz="1200" dirty="0">
                <a:hlinkClick r:id="rId44"/>
              </a:rPr>
              <a:t>Microsoft Purview: Data Loss Prevention for Microsoft 365 Copilot to safeguard prompts</a:t>
            </a:r>
            <a:endParaRPr lang="en-US" sz="1200" dirty="0"/>
          </a:p>
          <a:p>
            <a:pPr marL="171450" indent="-171450">
              <a:buFont typeface="Arial" panose="020B0604020202020204" pitchFamily="34" charset="0"/>
              <a:buChar char="•"/>
            </a:pPr>
            <a:r>
              <a:rPr lang="en-US" sz="1200" dirty="0">
                <a:hlinkClick r:id="rId45"/>
              </a:rPr>
              <a:t>Employee Self-Service Agent in M365 Copilot</a:t>
            </a:r>
            <a:endParaRPr lang="en-US" sz="1200" dirty="0"/>
          </a:p>
          <a:p>
            <a:pPr marL="171450" indent="-171450">
              <a:buFont typeface="Arial" panose="020B0604020202020204" pitchFamily="34" charset="0"/>
              <a:buChar char="•"/>
            </a:pPr>
            <a:r>
              <a:rPr lang="en-US" sz="1200" dirty="0">
                <a:hlinkClick r:id="rId46"/>
              </a:rPr>
              <a:t>Researcher Agent for GCC</a:t>
            </a:r>
            <a:endParaRPr lang="en-US" sz="1200" dirty="0"/>
          </a:p>
          <a:p>
            <a:pPr marL="171450" indent="-171450">
              <a:buFont typeface="Arial" panose="020B0604020202020204" pitchFamily="34" charset="0"/>
              <a:buChar char="•"/>
            </a:pPr>
            <a:r>
              <a:rPr lang="en-US" sz="1200" dirty="0">
                <a:hlinkClick r:id="rId47"/>
              </a:rPr>
              <a:t>Microsoft Viva: Copilot Analytics: Copilot adoption PBI version update including Power user insights.</a:t>
            </a:r>
            <a:endParaRPr lang="en-US" sz="1200" dirty="0"/>
          </a:p>
          <a:p>
            <a:pPr marL="171450" indent="-171450">
              <a:buFont typeface="Arial" panose="020B0604020202020204" pitchFamily="34" charset="0"/>
              <a:buChar char="•"/>
            </a:pPr>
            <a:r>
              <a:rPr lang="en-US" sz="1200" dirty="0">
                <a:hlinkClick r:id="rId48"/>
              </a:rPr>
              <a:t>Say "Hey Copilot" to activate voice conversations with the Microsoft 365 Copilot app on Windows</a:t>
            </a:r>
            <a:endParaRPr lang="en-US" sz="1200" dirty="0"/>
          </a:p>
          <a:p>
            <a:pPr marL="171450" indent="-171450">
              <a:buFont typeface="Arial" panose="020B0604020202020204" pitchFamily="34" charset="0"/>
              <a:buChar char="•"/>
            </a:pPr>
            <a:r>
              <a:rPr lang="en-US" sz="1200" dirty="0">
                <a:hlinkClick r:id="rId49"/>
              </a:rPr>
              <a:t>Microsoft Viva: Copilot Dashboard - Broader access to M365 Copilot Chat insights</a:t>
            </a:r>
            <a:endParaRPr lang="en-US" sz="1200" dirty="0"/>
          </a:p>
          <a:p>
            <a:pPr marL="171450" indent="-171450">
              <a:buFont typeface="Arial" panose="020B0604020202020204" pitchFamily="34" charset="0"/>
              <a:buChar char="•"/>
            </a:pPr>
            <a:r>
              <a:rPr lang="en-US" sz="1200" dirty="0">
                <a:hlinkClick r:id="rId50"/>
              </a:rPr>
              <a:t>Simplifying Content in the Input Box</a:t>
            </a:r>
            <a:endParaRPr lang="en-US" sz="1200" dirty="0"/>
          </a:p>
          <a:p>
            <a:pPr marL="171450" indent="-171450">
              <a:buFont typeface="Arial" panose="020B0604020202020204" pitchFamily="34" charset="0"/>
              <a:buChar char="•"/>
            </a:pPr>
            <a:r>
              <a:rPr lang="en-US" sz="1200" dirty="0">
                <a:hlinkClick r:id="rId51"/>
              </a:rPr>
              <a:t>Excel Agent</a:t>
            </a:r>
            <a:endParaRPr lang="en-US" sz="1200" dirty="0"/>
          </a:p>
          <a:p>
            <a:pPr marL="171450" indent="-171450">
              <a:buFont typeface="Arial" panose="020B0604020202020204" pitchFamily="34" charset="0"/>
              <a:buChar char="•"/>
            </a:pPr>
            <a:r>
              <a:rPr lang="en-US" sz="1200" dirty="0">
                <a:hlinkClick r:id="rId52"/>
              </a:rPr>
              <a:t>PowerPoint Agent</a:t>
            </a:r>
            <a:endParaRPr lang="en-US" sz="1200" dirty="0"/>
          </a:p>
          <a:p>
            <a:pPr marL="171450" indent="-171450">
              <a:buFont typeface="Arial" panose="020B0604020202020204" pitchFamily="34" charset="0"/>
              <a:buChar char="•"/>
            </a:pPr>
            <a:r>
              <a:rPr lang="en-US" sz="1200" dirty="0">
                <a:hlinkClick r:id="rId53"/>
              </a:rPr>
              <a:t>Knowledge Agent</a:t>
            </a:r>
            <a:endParaRPr lang="en-US" sz="1200" dirty="0"/>
          </a:p>
        </p:txBody>
      </p:sp>
      <p:grpSp>
        <p:nvGrpSpPr>
          <p:cNvPr id="35" name="Group 34">
            <a:extLst>
              <a:ext uri="{FF2B5EF4-FFF2-40B4-BE49-F238E27FC236}">
                <a16:creationId xmlns:a16="http://schemas.microsoft.com/office/drawing/2014/main" id="{74C4C58C-4F86-D291-880F-B354220C5533}"/>
              </a:ext>
              <a:ext uri="{C183D7F6-B498-43B3-948B-1728B52AA6E4}">
                <adec:decorative xmlns:adec="http://schemas.microsoft.com/office/drawing/2017/decorative" val="1"/>
              </a:ext>
            </a:extLst>
          </p:cNvPr>
          <p:cNvGrpSpPr/>
          <p:nvPr/>
        </p:nvGrpSpPr>
        <p:grpSpPr>
          <a:xfrm>
            <a:off x="11235371" y="1462973"/>
            <a:ext cx="550456" cy="172709"/>
            <a:chOff x="8673838" y="1451867"/>
            <a:chExt cx="550456" cy="172709"/>
          </a:xfrm>
        </p:grpSpPr>
        <p:pic>
          <p:nvPicPr>
            <p:cNvPr id="21" name="Graphic 20" descr="Stop with solid fill">
              <a:extLst>
                <a:ext uri="{FF2B5EF4-FFF2-40B4-BE49-F238E27FC236}">
                  <a16:creationId xmlns:a16="http://schemas.microsoft.com/office/drawing/2014/main" id="{C6E8F5BB-9574-AE78-5713-3F272DCCD259}"/>
                </a:ext>
              </a:extLst>
            </p:cNvPr>
            <p:cNvPicPr>
              <a:picLocks noChangeAspect="1"/>
            </p:cNvPicPr>
            <p:nvPr/>
          </p:nvPicPr>
          <p:blipFill>
            <a:blip>
              <a:extLst>
                <a:ext uri="{96DAC541-7B7A-43D3-8B79-37D633B846F1}">
                  <asvg:svgBlip xmlns:asvg="http://schemas.microsoft.com/office/drawing/2016/SVG/main" r:embed="rId54"/>
                </a:ext>
              </a:extLst>
            </a:blip>
            <a:stretch>
              <a:fillRect/>
            </a:stretch>
          </p:blipFill>
          <p:spPr>
            <a:xfrm>
              <a:off x="8863230" y="1451867"/>
              <a:ext cx="172709" cy="172709"/>
            </a:xfrm>
            <a:prstGeom prst="rect">
              <a:avLst/>
            </a:prstGeom>
          </p:spPr>
        </p:pic>
        <p:pic>
          <p:nvPicPr>
            <p:cNvPr id="33" name="Graphic 32" descr="Stop with solid fill">
              <a:extLst>
                <a:ext uri="{FF2B5EF4-FFF2-40B4-BE49-F238E27FC236}">
                  <a16:creationId xmlns:a16="http://schemas.microsoft.com/office/drawing/2014/main" id="{30AD3202-B7D2-3DAB-CDDC-1B132C8A9FE7}"/>
                </a:ext>
              </a:extLst>
            </p:cNvPr>
            <p:cNvPicPr>
              <a:picLocks noChangeAspect="1"/>
            </p:cNvPicPr>
            <p:nvPr/>
          </p:nvPicPr>
          <p:blipFill>
            <a:blip>
              <a:extLst>
                <a:ext uri="{96DAC541-7B7A-43D3-8B79-37D633B846F1}">
                  <asvg:svgBlip xmlns:asvg="http://schemas.microsoft.com/office/drawing/2016/SVG/main" r:embed="rId55"/>
                </a:ext>
              </a:extLst>
            </a:blip>
            <a:stretch>
              <a:fillRect/>
            </a:stretch>
          </p:blipFill>
          <p:spPr>
            <a:xfrm>
              <a:off x="9051585" y="1451867"/>
              <a:ext cx="172709" cy="172709"/>
            </a:xfrm>
            <a:prstGeom prst="rect">
              <a:avLst/>
            </a:prstGeom>
          </p:spPr>
        </p:pic>
        <p:pic>
          <p:nvPicPr>
            <p:cNvPr id="34" name="Graphic 33" descr="Stop with solid fill">
              <a:extLst>
                <a:ext uri="{FF2B5EF4-FFF2-40B4-BE49-F238E27FC236}">
                  <a16:creationId xmlns:a16="http://schemas.microsoft.com/office/drawing/2014/main" id="{751188D7-C436-EA59-72D0-6E41A3A1F41D}"/>
                </a:ext>
              </a:extLst>
            </p:cNvPr>
            <p:cNvPicPr>
              <a:picLocks noChangeAspect="1"/>
            </p:cNvPicPr>
            <p:nvPr/>
          </p:nvPicPr>
          <p:blipFill>
            <a:blip>
              <a:extLst>
                <a:ext uri="{96DAC541-7B7A-43D3-8B79-37D633B846F1}">
                  <asvg:svgBlip xmlns:asvg="http://schemas.microsoft.com/office/drawing/2016/SVG/main" r:embed="rId54"/>
                </a:ext>
              </a:extLst>
            </a:blip>
            <a:stretch>
              <a:fillRect/>
            </a:stretch>
          </p:blipFill>
          <p:spPr>
            <a:xfrm>
              <a:off x="8673838" y="1451867"/>
              <a:ext cx="172709" cy="172709"/>
            </a:xfrm>
            <a:prstGeom prst="rect">
              <a:avLst/>
            </a:prstGeom>
          </p:spPr>
        </p:pic>
      </p:grpSp>
      <p:grpSp>
        <p:nvGrpSpPr>
          <p:cNvPr id="36" name="Group 35">
            <a:extLst>
              <a:ext uri="{FF2B5EF4-FFF2-40B4-BE49-F238E27FC236}">
                <a16:creationId xmlns:a16="http://schemas.microsoft.com/office/drawing/2014/main" id="{8C885BA8-F7DC-248F-958D-D2204DAADD86}"/>
              </a:ext>
              <a:ext uri="{C183D7F6-B498-43B3-948B-1728B52AA6E4}">
                <adec:decorative xmlns:adec="http://schemas.microsoft.com/office/drawing/2017/decorative" val="1"/>
              </a:ext>
            </a:extLst>
          </p:cNvPr>
          <p:cNvGrpSpPr/>
          <p:nvPr/>
        </p:nvGrpSpPr>
        <p:grpSpPr>
          <a:xfrm>
            <a:off x="2712521" y="1473841"/>
            <a:ext cx="550456" cy="172709"/>
            <a:chOff x="8673838" y="1451867"/>
            <a:chExt cx="550456" cy="172709"/>
          </a:xfrm>
        </p:grpSpPr>
        <p:pic>
          <p:nvPicPr>
            <p:cNvPr id="37" name="Graphic 36" descr="Stop with solid fill">
              <a:extLst>
                <a:ext uri="{FF2B5EF4-FFF2-40B4-BE49-F238E27FC236}">
                  <a16:creationId xmlns:a16="http://schemas.microsoft.com/office/drawing/2014/main" id="{635B12FE-DEE3-DC47-99A6-607D6462B16F}"/>
                </a:ext>
              </a:extLst>
            </p:cNvPr>
            <p:cNvPicPr>
              <a:picLocks noChangeAspect="1"/>
            </p:cNvPicPr>
            <p:nvPr/>
          </p:nvPicPr>
          <p:blipFill>
            <a:blip>
              <a:extLst>
                <a:ext uri="{96DAC541-7B7A-43D3-8B79-37D633B846F1}">
                  <asvg:svgBlip xmlns:asvg="http://schemas.microsoft.com/office/drawing/2016/SVG/main" r:embed="rId56"/>
                </a:ext>
              </a:extLst>
            </a:blip>
            <a:stretch>
              <a:fillRect/>
            </a:stretch>
          </p:blipFill>
          <p:spPr>
            <a:xfrm>
              <a:off x="8863230" y="1451867"/>
              <a:ext cx="172709" cy="172709"/>
            </a:xfrm>
            <a:prstGeom prst="rect">
              <a:avLst/>
            </a:prstGeom>
          </p:spPr>
        </p:pic>
        <p:pic>
          <p:nvPicPr>
            <p:cNvPr id="38" name="Graphic 37" descr="Stop with solid fill">
              <a:extLst>
                <a:ext uri="{FF2B5EF4-FFF2-40B4-BE49-F238E27FC236}">
                  <a16:creationId xmlns:a16="http://schemas.microsoft.com/office/drawing/2014/main" id="{D36FB53F-CDDD-6CD8-E7CD-9FB15C07F8B0}"/>
                </a:ext>
              </a:extLst>
            </p:cNvPr>
            <p:cNvPicPr>
              <a:picLocks noChangeAspect="1"/>
            </p:cNvPicPr>
            <p:nvPr/>
          </p:nvPicPr>
          <p:blipFill>
            <a:blip>
              <a:extLst>
                <a:ext uri="{96DAC541-7B7A-43D3-8B79-37D633B846F1}">
                  <asvg:svgBlip xmlns:asvg="http://schemas.microsoft.com/office/drawing/2016/SVG/main" r:embed="rId57"/>
                </a:ext>
              </a:extLst>
            </a:blip>
            <a:stretch>
              <a:fillRect/>
            </a:stretch>
          </p:blipFill>
          <p:spPr>
            <a:xfrm>
              <a:off x="9051585" y="1451867"/>
              <a:ext cx="172709" cy="172709"/>
            </a:xfrm>
            <a:prstGeom prst="rect">
              <a:avLst/>
            </a:prstGeom>
          </p:spPr>
        </p:pic>
        <p:pic>
          <p:nvPicPr>
            <p:cNvPr id="39" name="Graphic 38" descr="Stop with solid fill">
              <a:extLst>
                <a:ext uri="{FF2B5EF4-FFF2-40B4-BE49-F238E27FC236}">
                  <a16:creationId xmlns:a16="http://schemas.microsoft.com/office/drawing/2014/main" id="{543CC00C-5253-0134-85B7-0C69A4F92507}"/>
                </a:ext>
              </a:extLst>
            </p:cNvPr>
            <p:cNvPicPr>
              <a:picLocks noChangeAspect="1"/>
            </p:cNvPicPr>
            <p:nvPr/>
          </p:nvPicPr>
          <p:blipFill>
            <a:blip>
              <a:extLst>
                <a:ext uri="{96DAC541-7B7A-43D3-8B79-37D633B846F1}">
                  <asvg:svgBlip xmlns:asvg="http://schemas.microsoft.com/office/drawing/2016/SVG/main" r:embed="rId56"/>
                </a:ext>
              </a:extLst>
            </a:blip>
            <a:stretch>
              <a:fillRect/>
            </a:stretch>
          </p:blipFill>
          <p:spPr>
            <a:xfrm>
              <a:off x="8673838" y="1451867"/>
              <a:ext cx="172709" cy="172709"/>
            </a:xfrm>
            <a:prstGeom prst="rect">
              <a:avLst/>
            </a:prstGeom>
          </p:spPr>
        </p:pic>
      </p:grpSp>
      <p:grpSp>
        <p:nvGrpSpPr>
          <p:cNvPr id="2" name="Group 1">
            <a:extLst>
              <a:ext uri="{FF2B5EF4-FFF2-40B4-BE49-F238E27FC236}">
                <a16:creationId xmlns:a16="http://schemas.microsoft.com/office/drawing/2014/main" id="{E8C4DDF4-C744-7652-7CD2-0FC80132003B}"/>
              </a:ext>
              <a:ext uri="{C183D7F6-B498-43B3-948B-1728B52AA6E4}">
                <adec:decorative xmlns:adec="http://schemas.microsoft.com/office/drawing/2017/decorative" val="1"/>
              </a:ext>
            </a:extLst>
          </p:cNvPr>
          <p:cNvGrpSpPr/>
          <p:nvPr/>
        </p:nvGrpSpPr>
        <p:grpSpPr>
          <a:xfrm>
            <a:off x="10814383" y="499"/>
            <a:ext cx="1379171" cy="1219186"/>
            <a:chOff x="10404657" y="488"/>
            <a:chExt cx="1788494" cy="1955102"/>
          </a:xfrm>
          <a:solidFill>
            <a:srgbClr val="727372"/>
          </a:solidFill>
        </p:grpSpPr>
        <p:sp>
          <p:nvSpPr>
            <p:cNvPr id="4" name="Diagonal Stripe 3">
              <a:extLst>
                <a:ext uri="{FF2B5EF4-FFF2-40B4-BE49-F238E27FC236}">
                  <a16:creationId xmlns:a16="http://schemas.microsoft.com/office/drawing/2014/main" id="{175C1D0D-B25D-E6A0-00E1-C6E61EBB5E4B}"/>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C5AD4"/>
                </a:solidFill>
                <a:effectLst/>
                <a:uLnTx/>
                <a:uFillTx/>
                <a:cs typeface="Segoe UI" pitchFamily="34" charset="0"/>
              </a:endParaRPr>
            </a:p>
          </p:txBody>
        </p:sp>
        <p:sp>
          <p:nvSpPr>
            <p:cNvPr id="6" name="TextBox 5">
              <a:extLst>
                <a:ext uri="{FF2B5EF4-FFF2-40B4-BE49-F238E27FC236}">
                  <a16:creationId xmlns:a16="http://schemas.microsoft.com/office/drawing/2014/main" id="{4C948C43-387D-285B-D428-CAA79590B300}"/>
                </a:ext>
              </a:extLst>
            </p:cNvPr>
            <p:cNvSpPr txBox="1"/>
            <p:nvPr/>
          </p:nvSpPr>
          <p:spPr>
            <a:xfrm rot="2502686">
              <a:off x="10827074" y="609465"/>
              <a:ext cx="1366077" cy="271455"/>
            </a:xfrm>
            <a:prstGeom prst="rect">
              <a:avLst/>
            </a:prstGeom>
            <a:noFill/>
          </p:spPr>
          <p:txBody>
            <a:bodyPr wrap="none" lIns="0" tIns="0" rIns="0" bIns="0" rtlCol="0">
              <a:spAutoFit/>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GB" sz="1100" b="0" i="0" u="none" strike="noStrike" kern="0" cap="none" spc="-71" normalizeH="0" baseline="0" noProof="0" dirty="0">
                  <a:ln>
                    <a:noFill/>
                  </a:ln>
                  <a:solidFill>
                    <a:srgbClr val="5C5AD4"/>
                  </a:solidFill>
                  <a:effectLst/>
                  <a:uLnTx/>
                  <a:uFillTx/>
                  <a:latin typeface="Segoe UI Semibold"/>
                </a:rPr>
                <a:t>As of </a:t>
              </a:r>
              <a:r>
                <a:rPr lang="en-GB" sz="1100" kern="0" spc="-71" dirty="0">
                  <a:solidFill>
                    <a:srgbClr val="5C5AD4"/>
                  </a:solidFill>
                  <a:latin typeface="Segoe UI Semibold"/>
                </a:rPr>
                <a:t>8</a:t>
              </a:r>
              <a:r>
                <a:rPr lang="en-GB" sz="1100" kern="0" spc="-71" baseline="30000" dirty="0">
                  <a:solidFill>
                    <a:srgbClr val="5C5AD4"/>
                  </a:solidFill>
                  <a:latin typeface="Segoe UI Semibold"/>
                </a:rPr>
                <a:t>th</a:t>
              </a:r>
              <a:r>
                <a:rPr lang="en-GB" sz="1100" kern="0" spc="-71" dirty="0">
                  <a:solidFill>
                    <a:srgbClr val="5C5AD4"/>
                  </a:solidFill>
                  <a:latin typeface="Segoe UI Semibold"/>
                </a:rPr>
                <a:t> </a:t>
              </a:r>
              <a:r>
                <a:rPr kumimoji="0" lang="en-GB" sz="1100" b="0" i="0" u="none" strike="noStrike" kern="0" cap="none" spc="-71" normalizeH="0" baseline="0" noProof="0" dirty="0">
                  <a:ln>
                    <a:noFill/>
                  </a:ln>
                  <a:solidFill>
                    <a:srgbClr val="5C5AD4"/>
                  </a:solidFill>
                  <a:effectLst/>
                  <a:uLnTx/>
                  <a:uFillTx/>
                  <a:latin typeface="Segoe UI Semibold"/>
                </a:rPr>
                <a:t>April 2026</a:t>
              </a:r>
            </a:p>
          </p:txBody>
        </p:sp>
      </p:grpSp>
    </p:spTree>
    <p:extLst>
      <p:ext uri="{BB962C8B-B14F-4D97-AF65-F5344CB8AC3E}">
        <p14:creationId xmlns:p14="http://schemas.microsoft.com/office/powerpoint/2010/main" val="2148735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42" presetClass="path" presetSubtype="0" decel="100000" fill="hold" grpId="1" nodeType="withEffect">
                                  <p:stCondLst>
                                    <p:cond delay="0"/>
                                  </p:stCondLst>
                                  <p:childTnLst>
                                    <p:animMotion origin="layout" path="M 0 3.33333E-6 L 0 0.03541 " pathEditMode="relative" rAng="0" ptsTypes="AA">
                                      <p:cBhvr>
                                        <p:cTn id="9" dur="700" spd="-100000" fill="hold"/>
                                        <p:tgtEl>
                                          <p:spTgt spid="30"/>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7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1200"/>
                            </p:stCondLst>
                            <p:childTnLst>
                              <p:par>
                                <p:cTn id="18" presetID="10"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42" presetClass="path" presetSubtype="0" decel="100000" fill="hold" grpId="1" nodeType="withEffect">
                                  <p:stCondLst>
                                    <p:cond delay="0"/>
                                  </p:stCondLst>
                                  <p:childTnLst>
                                    <p:animMotion origin="layout" path="M -4.58333E-6 -0.03473 L -4.58333E-6 3.7037E-6 " pathEditMode="relative" rAng="0" ptsTypes="AA">
                                      <p:cBhvr>
                                        <p:cTn id="22" dur="700" fill="hold"/>
                                        <p:tgtEl>
                                          <p:spTgt spid="17"/>
                                        </p:tgtEl>
                                        <p:attrNameLst>
                                          <p:attrName>ppt_x</p:attrName>
                                          <p:attrName>ppt_y</p:attrName>
                                        </p:attrNameLst>
                                      </p:cBhvr>
                                      <p:rCtr x="0" y="1736"/>
                                    </p:animMotion>
                                  </p:childTnLst>
                                </p:cTn>
                              </p:par>
                            </p:childTnLst>
                          </p:cTn>
                        </p:par>
                        <p:par>
                          <p:cTn id="23" fill="hold">
                            <p:stCondLst>
                              <p:cond delay="1900"/>
                            </p:stCondLst>
                            <p:childTnLst>
                              <p:par>
                                <p:cTn id="24" presetID="53" presetClass="entr" presetSubtype="16"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childTnLst>
                          </p:cTn>
                        </p:par>
                        <p:par>
                          <p:cTn id="29" fill="hold">
                            <p:stCondLst>
                              <p:cond delay="2400"/>
                            </p:stCondLst>
                            <p:childTnLst>
                              <p:par>
                                <p:cTn id="30" presetID="10" presetClass="entr" presetSubtype="0" fill="hold" nodeType="after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par>
                                <p:cTn id="33" presetID="42" presetClass="path" presetSubtype="0" decel="100000" fill="hold" nodeType="withEffect">
                                  <p:stCondLst>
                                    <p:cond delay="0"/>
                                  </p:stCondLst>
                                  <p:childTnLst>
                                    <p:animMotion origin="layout" path="M -4.58333E-6 -0.03473 L -4.58333E-6 3.7037E-6 " pathEditMode="relative" rAng="0" ptsTypes="AA">
                                      <p:cBhvr>
                                        <p:cTn id="34" dur="700" fill="hold"/>
                                        <p:tgtEl>
                                          <p:spTgt spid="36"/>
                                        </p:tgtEl>
                                        <p:attrNameLst>
                                          <p:attrName>ppt_x</p:attrName>
                                          <p:attrName>ppt_y</p:attrName>
                                        </p:attrNameLst>
                                      </p:cBhvr>
                                      <p:rCtr x="0" y="1736"/>
                                    </p:animMotion>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42" presetClass="path" presetSubtype="0" decel="100000" fill="hold" grpId="1" nodeType="withEffect">
                                  <p:stCondLst>
                                    <p:cond delay="0"/>
                                  </p:stCondLst>
                                  <p:childTnLst>
                                    <p:animMotion origin="layout" path="M -2.08333E-7 0.03889 L -2.08333E-7 3.7037E-6 " pathEditMode="relative" rAng="0" ptsTypes="AA">
                                      <p:cBhvr>
                                        <p:cTn id="39" dur="700" fill="hold"/>
                                        <p:tgtEl>
                                          <p:spTgt spid="26"/>
                                        </p:tgtEl>
                                        <p:attrNameLst>
                                          <p:attrName>ppt_x</p:attrName>
                                          <p:attrName>ppt_y</p:attrName>
                                        </p:attrNameLst>
                                      </p:cBhvr>
                                      <p:rCtr x="0" y="-1944"/>
                                    </p:animMotion>
                                  </p:childTnLst>
                                </p:cTn>
                              </p:par>
                              <p:par>
                                <p:cTn id="40" presetID="1"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childTnLst>
                                </p:cTn>
                              </p:par>
                            </p:childTnLst>
                          </p:cTn>
                        </p:par>
                        <p:par>
                          <p:cTn id="42" fill="hold">
                            <p:stCondLst>
                              <p:cond delay="3100"/>
                            </p:stCondLst>
                            <p:childTnLst>
                              <p:par>
                                <p:cTn id="43" presetID="10" presetClass="entr" presetSubtype="0" fill="hold" grpId="0" nodeType="after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500"/>
                                        <p:tgtEl>
                                          <p:spTgt spid="5"/>
                                        </p:tgtEl>
                                      </p:cBhvr>
                                    </p:animEffect>
                                  </p:childTnLst>
                                </p:cTn>
                              </p:par>
                            </p:childTnLst>
                          </p:cTn>
                        </p:par>
                        <p:par>
                          <p:cTn id="46" fill="hold">
                            <p:stCondLst>
                              <p:cond delay="3600"/>
                            </p:stCondLst>
                            <p:childTnLst>
                              <p:par>
                                <p:cTn id="47" presetID="10" presetClass="entr" presetSubtype="0"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par>
                                <p:cTn id="50" presetID="42" presetClass="path" presetSubtype="0" decel="100000" fill="hold" grpId="1" nodeType="withEffect">
                                  <p:stCondLst>
                                    <p:cond delay="0"/>
                                  </p:stCondLst>
                                  <p:childTnLst>
                                    <p:animMotion origin="layout" path="M -4.58333E-6 -0.03473 L -4.58333E-6 3.7037E-6 " pathEditMode="relative" rAng="0" ptsTypes="AA">
                                      <p:cBhvr>
                                        <p:cTn id="51" dur="700" fill="hold"/>
                                        <p:tgtEl>
                                          <p:spTgt spid="10"/>
                                        </p:tgtEl>
                                        <p:attrNameLst>
                                          <p:attrName>ppt_x</p:attrName>
                                          <p:attrName>ppt_y</p:attrName>
                                        </p:attrNameLst>
                                      </p:cBhvr>
                                      <p:rCtr x="0" y="1736"/>
                                    </p:animMotion>
                                  </p:childTnLst>
                                </p:cTn>
                              </p:par>
                            </p:childTnLst>
                          </p:cTn>
                        </p:par>
                        <p:par>
                          <p:cTn id="52" fill="hold">
                            <p:stCondLst>
                              <p:cond delay="4300"/>
                            </p:stCondLst>
                            <p:childTnLst>
                              <p:par>
                                <p:cTn id="53" presetID="10" presetClass="entr" presetSubtype="0" fill="hold" nodeType="after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500"/>
                                        <p:tgtEl>
                                          <p:spTgt spid="35"/>
                                        </p:tgtEl>
                                      </p:cBhvr>
                                    </p:animEffect>
                                  </p:childTnLst>
                                </p:cTn>
                              </p:par>
                              <p:par>
                                <p:cTn id="56" presetID="42" presetClass="path" presetSubtype="0" decel="100000" fill="hold" nodeType="withEffect">
                                  <p:stCondLst>
                                    <p:cond delay="0"/>
                                  </p:stCondLst>
                                  <p:childTnLst>
                                    <p:animMotion origin="layout" path="M -4.58333E-6 -0.03473 L -4.58333E-6 3.7037E-6 " pathEditMode="relative" rAng="0" ptsTypes="AA">
                                      <p:cBhvr>
                                        <p:cTn id="57" dur="700" fill="hold"/>
                                        <p:tgtEl>
                                          <p:spTgt spid="35"/>
                                        </p:tgtEl>
                                        <p:attrNameLst>
                                          <p:attrName>ppt_x</p:attrName>
                                          <p:attrName>ppt_y</p:attrName>
                                        </p:attrNameLst>
                                      </p:cBhvr>
                                      <p:rCtr x="0" y="1736"/>
                                    </p:animMotion>
                                  </p:childTnLst>
                                </p:cTn>
                              </p:par>
                              <p:par>
                                <p:cTn id="58" presetID="10" presetClass="entr" presetSubtype="0" fill="hold" grpId="0" nodeType="with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500"/>
                                        <p:tgtEl>
                                          <p:spTgt spid="12"/>
                                        </p:tgtEl>
                                      </p:cBhvr>
                                    </p:animEffect>
                                  </p:childTnLst>
                                </p:cTn>
                              </p:par>
                              <p:par>
                                <p:cTn id="61" presetID="42" presetClass="path" presetSubtype="0" decel="100000" fill="hold" grpId="1" nodeType="withEffect">
                                  <p:stCondLst>
                                    <p:cond delay="0"/>
                                  </p:stCondLst>
                                  <p:childTnLst>
                                    <p:animMotion origin="layout" path="M 2.08333E-6 0.03889 L 2.08333E-6 3.7037E-6 " pathEditMode="relative" rAng="0" ptsTypes="AA">
                                      <p:cBhvr>
                                        <p:cTn id="62" dur="700" fill="hold"/>
                                        <p:tgtEl>
                                          <p:spTgt spid="12"/>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P spid="30" grpId="0" animBg="1"/>
      <p:bldP spid="30" grpId="1" animBg="1"/>
      <p:bldP spid="26" grpId="0"/>
      <p:bldP spid="26" grpId="1"/>
      <p:bldP spid="17" grpId="0" animBg="1"/>
      <p:bldP spid="17" grpId="1" animBg="1"/>
      <p:bldP spid="5" grpId="0" animBg="1"/>
      <p:bldP spid="10" grpId="0" animBg="1"/>
      <p:bldP spid="10" grpId="1" animBg="1"/>
      <p:bldP spid="12" grpId="0"/>
      <p:bldP spid="12"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6C2D4-F52C-C28A-3B9F-58BDE4A7D179}"/>
            </a:ext>
          </a:extLst>
        </p:cNvPr>
        <p:cNvGrpSpPr/>
        <p:nvPr/>
      </p:nvGrpSpPr>
      <p:grpSpPr>
        <a:xfrm>
          <a:off x="0" y="0"/>
          <a:ext cx="0" cy="0"/>
          <a:chOff x="0" y="0"/>
          <a:chExt cx="0" cy="0"/>
        </a:xfrm>
      </p:grpSpPr>
      <p:sp>
        <p:nvSpPr>
          <p:cNvPr id="4" name="Freeform 8">
            <a:extLst>
              <a:ext uri="{FF2B5EF4-FFF2-40B4-BE49-F238E27FC236}">
                <a16:creationId xmlns:a16="http://schemas.microsoft.com/office/drawing/2014/main" id="{0604E9DF-CD4A-CFA8-6AB7-E2F52271EA63}"/>
              </a:ext>
              <a:ext uri="{C183D7F6-B498-43B3-948B-1728B52AA6E4}">
                <adec:decorative xmlns:adec="http://schemas.microsoft.com/office/drawing/2017/decorative" val="1"/>
              </a:ext>
            </a:extLst>
          </p:cNvPr>
          <p:cNvSpPr/>
          <p:nvPr/>
        </p:nvSpPr>
        <p:spPr bwMode="white">
          <a:xfrm>
            <a:off x="139729" y="1421848"/>
            <a:ext cx="11949049" cy="5359986"/>
          </a:xfrm>
          <a:prstGeom prst="roundRect">
            <a:avLst>
              <a:gd name="adj" fmla="val 2274"/>
            </a:avLst>
          </a:prstGeom>
          <a:solidFill>
            <a:srgbClr val="F4F3F5"/>
          </a:solidFill>
          <a:ln>
            <a:solidFill>
              <a:srgbClr val="D9D9D6"/>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24" name="!Copilot">
            <a:extLst>
              <a:ext uri="{FF2B5EF4-FFF2-40B4-BE49-F238E27FC236}">
                <a16:creationId xmlns:a16="http://schemas.microsoft.com/office/drawing/2014/main" id="{C6AEAC14-E149-FCF5-C284-7B6178AE89F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90197" y="285708"/>
            <a:ext cx="571728" cy="576658"/>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3" name="Title 2">
            <a:extLst>
              <a:ext uri="{FF2B5EF4-FFF2-40B4-BE49-F238E27FC236}">
                <a16:creationId xmlns:a16="http://schemas.microsoft.com/office/drawing/2014/main" id="{97233BDB-98A6-4B84-DA3F-7F879A9863F8}"/>
              </a:ext>
              <a:ext uri="{C183D7F6-B498-43B3-948B-1728B52AA6E4}">
                <adec:decorative xmlns:adec="http://schemas.microsoft.com/office/drawing/2017/decorative" val="0"/>
              </a:ext>
            </a:extLst>
          </p:cNvPr>
          <p:cNvSpPr txBox="1">
            <a:spLocks noGrp="1"/>
          </p:cNvSpPr>
          <p:nvPr>
            <p:ph type="title" idx="4294967295"/>
          </p:nvPr>
        </p:nvSpPr>
        <p:spPr>
          <a:xfrm>
            <a:off x="367937" y="316580"/>
            <a:ext cx="11530376" cy="498598"/>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algn="ctr" fontAlgn="base">
              <a:lnSpc>
                <a:spcPct val="90000"/>
              </a:lnSpc>
              <a:spcBef>
                <a:spcPct val="0"/>
              </a:spcBef>
              <a:spcAft>
                <a:spcPct val="0"/>
              </a:spcAft>
              <a:defRPr sz="1600" b="1">
                <a:ln w="3175">
                  <a:noFill/>
                </a:ln>
                <a:gradFill>
                  <a:gsLst>
                    <a:gs pos="77528">
                      <a:srgbClr val="000000"/>
                    </a:gs>
                    <a:gs pos="53933">
                      <a:srgbClr val="000000"/>
                    </a:gs>
                  </a:gsLst>
                  <a:path path="circle">
                    <a:fillToRect l="100000" b="100000"/>
                  </a:path>
                </a:gradFill>
                <a:latin typeface="+mj-lt"/>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50" normalizeH="0" baseline="0" noProof="0" dirty="0">
                <a:ln w="3175">
                  <a:noFill/>
                </a:ln>
                <a:gradFill>
                  <a:gsLst>
                    <a:gs pos="971">
                      <a:srgbClr val="2897CE"/>
                    </a:gs>
                    <a:gs pos="100000">
                      <a:srgbClr val="8678D6"/>
                    </a:gs>
                  </a:gsLst>
                  <a:lin ang="2700000" scaled="0"/>
                </a:gradFill>
                <a:effectLst/>
                <a:uLnTx/>
                <a:uFillTx/>
                <a:latin typeface="Segoe UI Semibold"/>
                <a:ea typeface="+mn-ea"/>
                <a:cs typeface="Segoe UI Semibold"/>
              </a:rPr>
              <a:t>Microsoft 365 Copilot Public</a:t>
            </a:r>
            <a:r>
              <a:rPr kumimoji="0" lang="en-US" sz="3600" b="1" i="0" u="none" strike="noStrike" kern="1200" cap="none" spc="-50" normalizeH="0" noProof="0" dirty="0">
                <a:ln w="3175">
                  <a:noFill/>
                </a:ln>
                <a:gradFill>
                  <a:gsLst>
                    <a:gs pos="971">
                      <a:srgbClr val="2897CE"/>
                    </a:gs>
                    <a:gs pos="100000">
                      <a:srgbClr val="8678D6"/>
                    </a:gs>
                  </a:gsLst>
                  <a:lin ang="2700000" scaled="0"/>
                </a:gradFill>
                <a:effectLst/>
                <a:uLnTx/>
                <a:uFillTx/>
                <a:latin typeface="Segoe UI Semibold"/>
                <a:ea typeface="+mn-ea"/>
                <a:cs typeface="Segoe UI Semibold"/>
              </a:rPr>
              <a:t> Roadmap  </a:t>
            </a:r>
            <a:endParaRPr kumimoji="0" lang="en-US" sz="3600" b="1" i="0" u="none" strike="noStrike" kern="1200" cap="none" spc="-50" normalizeH="0" baseline="0" noProof="0" dirty="0">
              <a:ln w="3175">
                <a:noFill/>
              </a:ln>
              <a:gradFill>
                <a:gsLst>
                  <a:gs pos="971">
                    <a:srgbClr val="2897CE"/>
                  </a:gs>
                  <a:gs pos="100000">
                    <a:srgbClr val="8678D6"/>
                  </a:gs>
                </a:gsLst>
                <a:lin ang="2700000" scaled="0"/>
              </a:gradFill>
              <a:effectLst/>
              <a:uLnTx/>
              <a:uFillTx/>
              <a:latin typeface="Segoe UI Semibold"/>
              <a:ea typeface="+mn-ea"/>
              <a:cs typeface="Segoe UI Semibold"/>
            </a:endParaRPr>
          </a:p>
        </p:txBody>
      </p:sp>
      <p:sp>
        <p:nvSpPr>
          <p:cNvPr id="23" name="Rectangle: Rounded Corners 22">
            <a:extLst>
              <a:ext uri="{FF2B5EF4-FFF2-40B4-BE49-F238E27FC236}">
                <a16:creationId xmlns:a16="http://schemas.microsoft.com/office/drawing/2014/main" id="{619D6472-F7BD-4F4E-9DB3-A0958A9617A7}"/>
              </a:ext>
              <a:ext uri="{C183D7F6-B498-43B3-948B-1728B52AA6E4}">
                <adec:decorative xmlns:adec="http://schemas.microsoft.com/office/drawing/2017/decorative" val="1"/>
              </a:ext>
            </a:extLst>
          </p:cNvPr>
          <p:cNvSpPr/>
          <p:nvPr/>
        </p:nvSpPr>
        <p:spPr bwMode="auto">
          <a:xfrm>
            <a:off x="139729" y="1368011"/>
            <a:ext cx="5731291" cy="361474"/>
          </a:xfrm>
          <a:prstGeom prst="roundRect">
            <a:avLst>
              <a:gd name="adj" fmla="val 11034"/>
            </a:avLst>
          </a:prstGeom>
          <a:solidFill>
            <a:schemeClr val="bg1"/>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defTabSz="932472" fontAlgn="base">
              <a:spcBef>
                <a:spcPct val="0"/>
              </a:spcBef>
              <a:spcAft>
                <a:spcPct val="0"/>
              </a:spcAft>
              <a:defRPr/>
            </a:pPr>
            <a:r>
              <a:rPr kumimoji="0" lang="en-US" sz="1600" b="1" i="1" u="none" strike="noStrike" kern="1200" cap="none" spc="0" normalizeH="0" baseline="0" noProof="0" dirty="0">
                <a:ln>
                  <a:noFill/>
                </a:ln>
                <a:solidFill>
                  <a:srgbClr val="0078D4"/>
                </a:solidFill>
                <a:effectLst/>
                <a:uLnTx/>
                <a:uFillTx/>
                <a:latin typeface="Segoe UI Semibold"/>
              </a:rPr>
              <a:t>New items </a:t>
            </a:r>
            <a:r>
              <a:rPr kumimoji="0" lang="en-US" sz="1600" b="0" i="1" u="none" strike="noStrike" kern="1200" cap="none" spc="0" normalizeH="0" baseline="0" noProof="0" dirty="0">
                <a:ln>
                  <a:noFill/>
                </a:ln>
                <a:solidFill>
                  <a:srgbClr val="0078D4"/>
                </a:solidFill>
                <a:effectLst/>
                <a:uLnTx/>
                <a:uFillTx/>
                <a:latin typeface="Segoe UI Semibold"/>
              </a:rPr>
              <a:t>– In</a:t>
            </a:r>
            <a:r>
              <a:rPr kumimoji="0" lang="en-US" sz="1600" b="0" i="1" u="none" strike="noStrike" kern="1200" cap="none" spc="0" normalizeH="0" noProof="0" dirty="0">
                <a:ln>
                  <a:noFill/>
                </a:ln>
                <a:solidFill>
                  <a:srgbClr val="0078D4"/>
                </a:solidFill>
                <a:effectLst/>
                <a:uLnTx/>
                <a:uFillTx/>
                <a:latin typeface="Segoe UI Semibold"/>
              </a:rPr>
              <a:t> development (22)</a:t>
            </a:r>
            <a:endParaRPr kumimoji="0" lang="en-US" sz="1600" b="0" i="1" u="none" strike="noStrike" kern="1200" cap="none" spc="0" normalizeH="0" baseline="0" noProof="0" dirty="0">
              <a:ln>
                <a:noFill/>
              </a:ln>
              <a:solidFill>
                <a:srgbClr val="0078D4"/>
              </a:solidFill>
              <a:effectLst/>
              <a:uLnTx/>
              <a:uFillTx/>
              <a:latin typeface="Segoe UI Semibold"/>
            </a:endParaRPr>
          </a:p>
        </p:txBody>
      </p:sp>
      <p:sp>
        <p:nvSpPr>
          <p:cNvPr id="30" name="Rounded Rectangle 18">
            <a:extLst>
              <a:ext uri="{FF2B5EF4-FFF2-40B4-BE49-F238E27FC236}">
                <a16:creationId xmlns:a16="http://schemas.microsoft.com/office/drawing/2014/main" id="{2E6AF427-07F3-BFC0-DFE8-8A632DCD8A94}"/>
              </a:ext>
            </a:extLst>
          </p:cNvPr>
          <p:cNvSpPr>
            <a:spLocks/>
          </p:cNvSpPr>
          <p:nvPr/>
        </p:nvSpPr>
        <p:spPr bwMode="auto">
          <a:xfrm>
            <a:off x="2670412" y="858627"/>
            <a:ext cx="6851176" cy="312344"/>
          </a:xfrm>
          <a:prstGeom prst="roundRect">
            <a:avLst>
              <a:gd name="adj" fmla="val 50000"/>
            </a:avLst>
          </a:prstGeom>
          <a:gradFill flip="none" rotWithShape="1">
            <a:gsLst>
              <a:gs pos="35000">
                <a:srgbClr val="8DC8E8"/>
              </a:gs>
              <a:gs pos="10000">
                <a:srgbClr val="D59ED7"/>
              </a:gs>
            </a:gsLst>
            <a:path path="circle">
              <a:fillToRect l="100000" t="100000"/>
            </a:path>
            <a:tileRect r="-100000" b="-100000"/>
          </a:gradFill>
          <a:ln>
            <a:noFill/>
            <a:prstDash/>
          </a:ln>
          <a:effectLst>
            <a:outerShdw blurRad="63500" dist="127000" dir="2700000" algn="tl" rotWithShape="0">
              <a:srgbClr val="000000">
                <a:alpha val="50000"/>
              </a:srgbClr>
            </a:outerShdw>
          </a:effectLst>
        </p:spPr>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b="0" i="1" u="none" strike="noStrike" kern="1200" cap="none" spc="0" normalizeH="0" baseline="0" noProof="0" dirty="0">
                <a:ln w="3175">
                  <a:noFill/>
                </a:ln>
                <a:gradFill>
                  <a:gsLst>
                    <a:gs pos="1124">
                      <a:srgbClr val="000000"/>
                    </a:gs>
                    <a:gs pos="17416">
                      <a:srgbClr val="000000"/>
                    </a:gs>
                  </a:gsLst>
                  <a:path path="circle">
                    <a:fillToRect l="100000" b="100000"/>
                  </a:path>
                </a:gradFill>
                <a:effectLst/>
                <a:uLnTx/>
                <a:uFillTx/>
                <a:latin typeface="Segoe UI Variable display Semibold"/>
                <a:ea typeface="+mn-ea"/>
                <a:cs typeface="Segoe UI"/>
              </a:rPr>
              <a:t>New items added </a:t>
            </a:r>
            <a:r>
              <a:rPr lang="en-US" i="1" dirty="0">
                <a:ln w="3175">
                  <a:noFill/>
                </a:ln>
                <a:gradFill>
                  <a:gsLst>
                    <a:gs pos="1124">
                      <a:srgbClr val="000000"/>
                    </a:gs>
                    <a:gs pos="17416">
                      <a:srgbClr val="000000"/>
                    </a:gs>
                  </a:gsLst>
                  <a:path path="circle">
                    <a:fillToRect l="100000" b="100000"/>
                  </a:path>
                </a:gradFill>
                <a:latin typeface="Segoe UI Variable display Semibold"/>
                <a:cs typeface="Segoe UI"/>
              </a:rPr>
              <a:t>“</a:t>
            </a:r>
            <a:r>
              <a:rPr kumimoji="0" lang="en-US" b="0" i="1" u="none" strike="noStrike" kern="1200" cap="none" spc="0" normalizeH="0" baseline="0" noProof="0" dirty="0">
                <a:ln w="3175">
                  <a:noFill/>
                </a:ln>
                <a:gradFill>
                  <a:gsLst>
                    <a:gs pos="1124">
                      <a:srgbClr val="000000"/>
                    </a:gs>
                    <a:gs pos="17416">
                      <a:srgbClr val="000000"/>
                    </a:gs>
                  </a:gsLst>
                  <a:path path="circle">
                    <a:fillToRect l="100000" b="100000"/>
                  </a:path>
                </a:gradFill>
                <a:effectLst/>
                <a:uLnTx/>
                <a:uFillTx/>
                <a:latin typeface="Segoe UI Variable display Semibold"/>
                <a:ea typeface="+mn-ea"/>
                <a:cs typeface="Segoe UI"/>
              </a:rPr>
              <a:t>New within the</a:t>
            </a:r>
            <a:r>
              <a:rPr kumimoji="0" lang="en-US" b="0" i="1" u="none" strike="noStrike" kern="1200" cap="none" spc="0" normalizeH="0" noProof="0" dirty="0">
                <a:ln w="3175">
                  <a:noFill/>
                </a:ln>
                <a:gradFill>
                  <a:gsLst>
                    <a:gs pos="1124">
                      <a:srgbClr val="000000"/>
                    </a:gs>
                    <a:gs pos="17416">
                      <a:srgbClr val="000000"/>
                    </a:gs>
                  </a:gsLst>
                  <a:path path="circle">
                    <a:fillToRect l="100000" b="100000"/>
                  </a:path>
                </a:gradFill>
                <a:effectLst/>
                <a:uLnTx/>
                <a:uFillTx/>
                <a:latin typeface="Segoe UI Variable display Semibold"/>
                <a:ea typeface="+mn-ea"/>
                <a:cs typeface="Segoe UI"/>
              </a:rPr>
              <a:t> last month”</a:t>
            </a:r>
            <a:endParaRPr kumimoji="0" lang="en-US" sz="1400" b="0" i="1" u="none" strike="noStrike" kern="1200" cap="none" spc="0" normalizeH="0" baseline="0" noProof="0" dirty="0">
              <a:ln>
                <a:noFill/>
              </a:ln>
              <a:solidFill>
                <a:srgbClr val="1A1A1A"/>
              </a:solidFill>
              <a:effectLst/>
              <a:uLnTx/>
              <a:uFillTx/>
              <a:latin typeface="Segoe UI"/>
              <a:ea typeface="+mn-ea"/>
            </a:endParaRPr>
          </a:p>
        </p:txBody>
      </p:sp>
      <p:sp>
        <p:nvSpPr>
          <p:cNvPr id="26" name="TextBox 18">
            <a:extLst>
              <a:ext uri="{FF2B5EF4-FFF2-40B4-BE49-F238E27FC236}">
                <a16:creationId xmlns:a16="http://schemas.microsoft.com/office/drawing/2014/main" id="{D5B0BE91-45FE-BC10-FDE3-A064C893540A}"/>
              </a:ext>
            </a:extLst>
          </p:cNvPr>
          <p:cNvSpPr txBox="1"/>
          <p:nvPr/>
        </p:nvSpPr>
        <p:spPr>
          <a:xfrm>
            <a:off x="227869" y="1826355"/>
            <a:ext cx="7376948" cy="4955479"/>
          </a:xfrm>
          <a:prstGeom prst="rect">
            <a:avLst/>
          </a:prstGeom>
          <a:noFill/>
        </p:spPr>
        <p:txBody>
          <a:bodyPr wrap="square" lIns="0" tIns="0" rIns="0" bIns="0"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400" dirty="0">
                <a:hlinkClick r:id="rId4"/>
              </a:rPr>
              <a:t>Microsoft Viva: New Overview experience and agent categories in Agent Dashboard</a:t>
            </a:r>
            <a:endParaRPr lang="en-US" sz="1400" dirty="0"/>
          </a:p>
          <a:p>
            <a:pPr marL="171450" indent="-171450">
              <a:buFont typeface="Arial" panose="020B0604020202020204" pitchFamily="34" charset="0"/>
              <a:buChar char="•"/>
            </a:pPr>
            <a:r>
              <a:rPr lang="en-US" sz="1400" dirty="0">
                <a:hlinkClick r:id="rId5"/>
              </a:rPr>
              <a:t>Microsoft Viva: Unlocking Deeper Copilot Insights with Enhanced Power BI Filtering</a:t>
            </a:r>
            <a:endParaRPr lang="en-US" sz="1400" dirty="0"/>
          </a:p>
          <a:p>
            <a:pPr marL="171450" indent="-171450">
              <a:buFont typeface="Arial" panose="020B0604020202020204" pitchFamily="34" charset="0"/>
              <a:buChar char="•"/>
            </a:pPr>
            <a:r>
              <a:rPr lang="en-US" sz="1400" dirty="0">
                <a:hlinkClick r:id="rId6"/>
              </a:rPr>
              <a:t>Sharing recap access</a:t>
            </a:r>
            <a:endParaRPr lang="en-US" sz="1400" dirty="0"/>
          </a:p>
          <a:p>
            <a:pPr marL="171450" indent="-171450">
              <a:buFont typeface="Arial" panose="020B0604020202020204" pitchFamily="34" charset="0"/>
              <a:buChar char="•"/>
            </a:pPr>
            <a:r>
              <a:rPr lang="en-US" sz="1400" dirty="0">
                <a:hlinkClick r:id="rId7"/>
              </a:rPr>
              <a:t>Facilitator detects and answers questions</a:t>
            </a:r>
            <a:endParaRPr lang="en-US" sz="1400" dirty="0"/>
          </a:p>
          <a:p>
            <a:pPr marL="171450" indent="-171450">
              <a:buFont typeface="Arial" panose="020B0604020202020204" pitchFamily="34" charset="0"/>
              <a:buChar char="•"/>
            </a:pPr>
            <a:r>
              <a:rPr lang="en-US" sz="1400" dirty="0">
                <a:hlinkClick r:id="rId8"/>
              </a:rPr>
              <a:t>Create Excel spreadsheets from Copilot Notebooks</a:t>
            </a:r>
            <a:endParaRPr lang="en-US" sz="1400" dirty="0"/>
          </a:p>
          <a:p>
            <a:pPr marL="171450" indent="-171450">
              <a:buFont typeface="Arial" panose="020B0604020202020204" pitchFamily="34" charset="0"/>
              <a:buChar char="•"/>
            </a:pPr>
            <a:r>
              <a:rPr lang="en-US" sz="1400" dirty="0">
                <a:hlinkClick r:id="rId9"/>
              </a:rPr>
              <a:t>Outlook: Copilot provides coaching feedback in chat as you draft, edit and format emails</a:t>
            </a:r>
            <a:endParaRPr lang="en-US" sz="1400" dirty="0"/>
          </a:p>
          <a:p>
            <a:pPr marL="171450" indent="-171450">
              <a:buFont typeface="Arial" panose="020B0604020202020204" pitchFamily="34" charset="0"/>
              <a:buChar char="•"/>
            </a:pPr>
            <a:r>
              <a:rPr lang="en-US" sz="1400" dirty="0">
                <a:hlinkClick r:id="rId10"/>
              </a:rPr>
              <a:t>Critique in Researcher</a:t>
            </a:r>
            <a:endParaRPr lang="en-US" sz="1400" dirty="0"/>
          </a:p>
          <a:p>
            <a:pPr marL="171450" indent="-171450">
              <a:buFont typeface="Arial" panose="020B0604020202020204" pitchFamily="34" charset="0"/>
              <a:buChar char="•"/>
            </a:pPr>
            <a:r>
              <a:rPr lang="en-US" sz="1400" dirty="0">
                <a:hlinkClick r:id="rId11"/>
              </a:rPr>
              <a:t>Researcher Council</a:t>
            </a:r>
            <a:endParaRPr lang="en-US" sz="1400" dirty="0"/>
          </a:p>
          <a:p>
            <a:pPr marL="171450" indent="-171450">
              <a:buFont typeface="Arial" panose="020B0604020202020204" pitchFamily="34" charset="0"/>
              <a:buChar char="•"/>
            </a:pPr>
            <a:r>
              <a:rPr lang="en-US" sz="1400" dirty="0">
                <a:hlinkClick r:id="rId12"/>
              </a:rPr>
              <a:t>PowerPoint: Create and Edit images with the model of your choice</a:t>
            </a:r>
            <a:endParaRPr lang="en-US" sz="1400" dirty="0"/>
          </a:p>
          <a:p>
            <a:pPr marL="171450" indent="-171450">
              <a:buFont typeface="Arial" panose="020B0604020202020204" pitchFamily="34" charset="0"/>
              <a:buChar char="•"/>
            </a:pPr>
            <a:r>
              <a:rPr lang="en-US" sz="1400" dirty="0">
                <a:hlinkClick r:id="rId13"/>
              </a:rPr>
              <a:t>Microsoft Viva: Copilot Analytics: "All"- licensed user page Copilot dashboard</a:t>
            </a:r>
            <a:endParaRPr lang="en-US" sz="1400" dirty="0"/>
          </a:p>
          <a:p>
            <a:pPr marL="171450" indent="-171450">
              <a:buFont typeface="Arial" panose="020B0604020202020204" pitchFamily="34" charset="0"/>
              <a:buChar char="•"/>
            </a:pPr>
            <a:r>
              <a:rPr lang="en-US" sz="1400" dirty="0">
                <a:hlinkClick r:id="rId14"/>
              </a:rPr>
              <a:t>Intelligent meeting recap available without saving transcript</a:t>
            </a:r>
            <a:endParaRPr lang="en-US" sz="1400" dirty="0"/>
          </a:p>
          <a:p>
            <a:pPr marL="171450" indent="-171450">
              <a:buFont typeface="Arial" panose="020B0604020202020204" pitchFamily="34" charset="0"/>
              <a:buChar char="•"/>
            </a:pPr>
            <a:r>
              <a:rPr lang="en-US" sz="1400" dirty="0">
                <a:hlinkClick r:id="rId15"/>
              </a:rPr>
              <a:t>Federated Copilot Connectors</a:t>
            </a:r>
            <a:endParaRPr lang="en-US" sz="1400" dirty="0"/>
          </a:p>
          <a:p>
            <a:pPr marL="171450" indent="-171450">
              <a:buFont typeface="Arial" panose="020B0604020202020204" pitchFamily="34" charset="0"/>
              <a:buChar char="•"/>
            </a:pPr>
            <a:r>
              <a:rPr lang="en-US" sz="1400" dirty="0">
                <a:hlinkClick r:id="rId16"/>
              </a:rPr>
              <a:t>Updated chat-first design in the Microsoft 365 Copilot mobile app</a:t>
            </a:r>
            <a:endParaRPr lang="en-US" sz="1400" dirty="0"/>
          </a:p>
          <a:p>
            <a:pPr marL="171450" indent="-171450">
              <a:buFont typeface="Arial" panose="020B0604020202020204" pitchFamily="34" charset="0"/>
              <a:buChar char="•"/>
            </a:pPr>
            <a:r>
              <a:rPr lang="en-US" sz="1400" dirty="0">
                <a:hlinkClick r:id="rId17"/>
              </a:rPr>
              <a:t>OneNote: Multimodal capture in Copilot Notebooks (iPhone)</a:t>
            </a:r>
            <a:endParaRPr lang="en-US" sz="1400" dirty="0"/>
          </a:p>
          <a:p>
            <a:pPr marL="171450" indent="-171450">
              <a:buFont typeface="Arial" panose="020B0604020202020204" pitchFamily="34" charset="0"/>
              <a:buChar char="•"/>
            </a:pPr>
            <a:r>
              <a:rPr lang="en-US" sz="1400" dirty="0">
                <a:hlinkClick r:id="rId18"/>
              </a:rPr>
              <a:t>Mind Maps in Copilot Notebooks</a:t>
            </a:r>
            <a:endParaRPr lang="en-US" sz="1400" dirty="0"/>
          </a:p>
          <a:p>
            <a:pPr marL="171450" indent="-171450">
              <a:buFont typeface="Arial" panose="020B0604020202020204" pitchFamily="34" charset="0"/>
              <a:buChar char="•"/>
            </a:pPr>
            <a:r>
              <a:rPr lang="en-US" sz="1400" dirty="0">
                <a:hlinkClick r:id="rId19"/>
              </a:rPr>
              <a:t>Create interactive visuals in Copilot Pages</a:t>
            </a:r>
            <a:endParaRPr lang="en-US" sz="1400" dirty="0"/>
          </a:p>
          <a:p>
            <a:pPr marL="171450" indent="-171450">
              <a:buFont typeface="Arial" panose="020B0604020202020204" pitchFamily="34" charset="0"/>
              <a:buChar char="•"/>
            </a:pPr>
            <a:r>
              <a:rPr lang="en-US" sz="1400" dirty="0">
                <a:hlinkClick r:id="rId20"/>
              </a:rPr>
              <a:t>Create PowerPoint presentations from Copilot Notebooks</a:t>
            </a:r>
            <a:endParaRPr lang="en-US" sz="1400" dirty="0"/>
          </a:p>
          <a:p>
            <a:pPr marL="171450" indent="-171450">
              <a:buFont typeface="Arial" panose="020B0604020202020204" pitchFamily="34" charset="0"/>
              <a:buChar char="•"/>
            </a:pPr>
            <a:r>
              <a:rPr lang="en-US" sz="1400" dirty="0">
                <a:hlinkClick r:id="rId21"/>
              </a:rPr>
              <a:t>Create Word documents from Copilot Notebooks</a:t>
            </a:r>
            <a:endParaRPr lang="en-US" sz="1400" dirty="0"/>
          </a:p>
          <a:p>
            <a:pPr marL="171450" indent="-171450">
              <a:buFont typeface="Arial" panose="020B0604020202020204" pitchFamily="34" charset="0"/>
              <a:buChar char="•"/>
            </a:pPr>
            <a:r>
              <a:rPr lang="en-US" sz="1400" dirty="0">
                <a:hlinkClick r:id="rId22"/>
              </a:rPr>
              <a:t>Intelligent Summaries in Copilot Dashboard</a:t>
            </a:r>
            <a:endParaRPr lang="en-US" sz="1400" dirty="0"/>
          </a:p>
          <a:p>
            <a:pPr marL="171450" indent="-171450">
              <a:buFont typeface="Arial" panose="020B0604020202020204" pitchFamily="34" charset="0"/>
              <a:buChar char="•"/>
            </a:pPr>
            <a:r>
              <a:rPr lang="en-US" sz="1400" dirty="0">
                <a:hlinkClick r:id="rId23"/>
              </a:rPr>
              <a:t>Chose Anthropic models when editing with Copilot in Word</a:t>
            </a:r>
            <a:endParaRPr lang="en-US" sz="1400" dirty="0"/>
          </a:p>
          <a:p>
            <a:pPr marL="171450" indent="-171450">
              <a:buFont typeface="Arial" panose="020B0604020202020204" pitchFamily="34" charset="0"/>
              <a:buChar char="•"/>
            </a:pPr>
            <a:r>
              <a:rPr lang="en-US" sz="1400" dirty="0">
                <a:hlinkClick r:id="rId24"/>
              </a:rPr>
              <a:t>Edit with the model of your choice in PowerPoint</a:t>
            </a:r>
            <a:endParaRPr lang="en-US" sz="1400" dirty="0"/>
          </a:p>
          <a:p>
            <a:pPr marL="171450" indent="-171450">
              <a:buFont typeface="Arial" panose="020B0604020202020204" pitchFamily="34" charset="0"/>
              <a:buChar char="•"/>
            </a:pPr>
            <a:r>
              <a:rPr lang="en-US" sz="1400" dirty="0">
                <a:hlinkClick r:id="rId25"/>
              </a:rPr>
              <a:t>Outlook: Draft, edit and format emails conversationally with Copilot in Outlook</a:t>
            </a:r>
            <a:endParaRPr lang="en-US" sz="1400" dirty="0"/>
          </a:p>
          <a:p>
            <a:pPr marL="171450" indent="-171450">
              <a:buClr>
                <a:schemeClr val="tx1"/>
              </a:buClr>
              <a:buFont typeface="Arial" panose="020B0604020202020204" pitchFamily="34" charset="0"/>
              <a:buChar char="•"/>
            </a:pPr>
            <a:endParaRPr lang="en-GB" sz="1400" dirty="0"/>
          </a:p>
        </p:txBody>
      </p:sp>
      <p:grpSp>
        <p:nvGrpSpPr>
          <p:cNvPr id="6" name="Group 5">
            <a:extLst>
              <a:ext uri="{FF2B5EF4-FFF2-40B4-BE49-F238E27FC236}">
                <a16:creationId xmlns:a16="http://schemas.microsoft.com/office/drawing/2014/main" id="{F6351D45-45D2-90F1-ED78-8FD0EAF8B530}"/>
              </a:ext>
              <a:ext uri="{C183D7F6-B498-43B3-948B-1728B52AA6E4}">
                <adec:decorative xmlns:adec="http://schemas.microsoft.com/office/drawing/2017/decorative" val="1"/>
              </a:ext>
            </a:extLst>
          </p:cNvPr>
          <p:cNvGrpSpPr/>
          <p:nvPr/>
        </p:nvGrpSpPr>
        <p:grpSpPr>
          <a:xfrm>
            <a:off x="5082197" y="1461645"/>
            <a:ext cx="550456" cy="172709"/>
            <a:chOff x="8673838" y="1451867"/>
            <a:chExt cx="550456" cy="172709"/>
          </a:xfrm>
        </p:grpSpPr>
        <p:pic>
          <p:nvPicPr>
            <p:cNvPr id="7" name="Graphic 6" descr="Stop with solid fill">
              <a:extLst>
                <a:ext uri="{FF2B5EF4-FFF2-40B4-BE49-F238E27FC236}">
                  <a16:creationId xmlns:a16="http://schemas.microsoft.com/office/drawing/2014/main" id="{61CF4470-1A35-BAB4-BD54-2747AA3A7CA1}"/>
                </a:ext>
              </a:extLst>
            </p:cNvPr>
            <p:cNvPicPr>
              <a:picLocks noChangeAspect="1"/>
            </p:cNvPicPr>
            <p:nvPr/>
          </p:nvPicPr>
          <p:blipFill>
            <a:blip>
              <a:extLst>
                <a:ext uri="{96DAC541-7B7A-43D3-8B79-37D633B846F1}">
                  <asvg:svgBlip xmlns:asvg="http://schemas.microsoft.com/office/drawing/2016/SVG/main" r:embed="rId26"/>
                </a:ext>
              </a:extLst>
            </a:blip>
            <a:stretch>
              <a:fillRect/>
            </a:stretch>
          </p:blipFill>
          <p:spPr>
            <a:xfrm>
              <a:off x="8863230" y="1451867"/>
              <a:ext cx="172709" cy="172709"/>
            </a:xfrm>
            <a:prstGeom prst="rect">
              <a:avLst/>
            </a:prstGeom>
          </p:spPr>
        </p:pic>
        <p:pic>
          <p:nvPicPr>
            <p:cNvPr id="8" name="Graphic 7" descr="Stop with solid fill">
              <a:extLst>
                <a:ext uri="{FF2B5EF4-FFF2-40B4-BE49-F238E27FC236}">
                  <a16:creationId xmlns:a16="http://schemas.microsoft.com/office/drawing/2014/main" id="{F5FAA50F-83A7-8BD3-A9CE-B57959C47563}"/>
                </a:ext>
              </a:extLst>
            </p:cNvPr>
            <p:cNvPicPr>
              <a:picLocks noChangeAspect="1"/>
            </p:cNvPicPr>
            <p:nvPr/>
          </p:nvPicPr>
          <p:blipFill>
            <a:blip>
              <a:extLst>
                <a:ext uri="{96DAC541-7B7A-43D3-8B79-37D633B846F1}">
                  <asvg:svgBlip xmlns:asvg="http://schemas.microsoft.com/office/drawing/2016/SVG/main" r:embed="rId26"/>
                </a:ext>
              </a:extLst>
            </a:blip>
            <a:stretch>
              <a:fillRect/>
            </a:stretch>
          </p:blipFill>
          <p:spPr>
            <a:xfrm>
              <a:off x="9051585" y="1451867"/>
              <a:ext cx="172709" cy="172709"/>
            </a:xfrm>
            <a:prstGeom prst="rect">
              <a:avLst/>
            </a:prstGeom>
          </p:spPr>
        </p:pic>
        <p:pic>
          <p:nvPicPr>
            <p:cNvPr id="9" name="Graphic 8" descr="Stop with solid fill">
              <a:extLst>
                <a:ext uri="{FF2B5EF4-FFF2-40B4-BE49-F238E27FC236}">
                  <a16:creationId xmlns:a16="http://schemas.microsoft.com/office/drawing/2014/main" id="{6628A0DC-05E6-7D0C-A5DB-C7D289AFE5AA}"/>
                </a:ext>
              </a:extLst>
            </p:cNvPr>
            <p:cNvPicPr>
              <a:picLocks noChangeAspect="1"/>
            </p:cNvPicPr>
            <p:nvPr/>
          </p:nvPicPr>
          <p:blipFill>
            <a:blip>
              <a:extLst>
                <a:ext uri="{96DAC541-7B7A-43D3-8B79-37D633B846F1}">
                  <asvg:svgBlip xmlns:asvg="http://schemas.microsoft.com/office/drawing/2016/SVG/main" r:embed="rId27"/>
                </a:ext>
              </a:extLst>
            </a:blip>
            <a:stretch>
              <a:fillRect/>
            </a:stretch>
          </p:blipFill>
          <p:spPr>
            <a:xfrm>
              <a:off x="8673838" y="1451867"/>
              <a:ext cx="172709" cy="172709"/>
            </a:xfrm>
            <a:prstGeom prst="rect">
              <a:avLst/>
            </a:prstGeom>
          </p:spPr>
        </p:pic>
      </p:grpSp>
      <p:grpSp>
        <p:nvGrpSpPr>
          <p:cNvPr id="2" name="Group 1">
            <a:extLst>
              <a:ext uri="{FF2B5EF4-FFF2-40B4-BE49-F238E27FC236}">
                <a16:creationId xmlns:a16="http://schemas.microsoft.com/office/drawing/2014/main" id="{E7D5ABB5-F737-3B7B-53E5-5CACFAD45A86}"/>
              </a:ext>
              <a:ext uri="{C183D7F6-B498-43B3-948B-1728B52AA6E4}">
                <adec:decorative xmlns:adec="http://schemas.microsoft.com/office/drawing/2017/decorative" val="1"/>
              </a:ext>
            </a:extLst>
          </p:cNvPr>
          <p:cNvGrpSpPr/>
          <p:nvPr/>
        </p:nvGrpSpPr>
        <p:grpSpPr>
          <a:xfrm>
            <a:off x="10814383" y="499"/>
            <a:ext cx="1379171" cy="1219186"/>
            <a:chOff x="10404657" y="488"/>
            <a:chExt cx="1788494" cy="1955102"/>
          </a:xfrm>
          <a:solidFill>
            <a:srgbClr val="727372"/>
          </a:solidFill>
        </p:grpSpPr>
        <p:sp>
          <p:nvSpPr>
            <p:cNvPr id="5" name="Diagonal Stripe 4">
              <a:extLst>
                <a:ext uri="{FF2B5EF4-FFF2-40B4-BE49-F238E27FC236}">
                  <a16:creationId xmlns:a16="http://schemas.microsoft.com/office/drawing/2014/main" id="{4B65D937-5693-E55E-62A0-CB31F5142944}"/>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C5AD4"/>
                </a:solidFill>
                <a:effectLst/>
                <a:uLnTx/>
                <a:uFillTx/>
                <a:cs typeface="Segoe UI" pitchFamily="34" charset="0"/>
              </a:endParaRPr>
            </a:p>
          </p:txBody>
        </p:sp>
        <p:sp>
          <p:nvSpPr>
            <p:cNvPr id="13" name="TextBox 12">
              <a:extLst>
                <a:ext uri="{FF2B5EF4-FFF2-40B4-BE49-F238E27FC236}">
                  <a16:creationId xmlns:a16="http://schemas.microsoft.com/office/drawing/2014/main" id="{004C1FC9-B34A-00FD-2791-9DA66F42D1BA}"/>
                </a:ext>
              </a:extLst>
            </p:cNvPr>
            <p:cNvSpPr txBox="1"/>
            <p:nvPr/>
          </p:nvSpPr>
          <p:spPr>
            <a:xfrm rot="2502686">
              <a:off x="10827074" y="609465"/>
              <a:ext cx="1366077" cy="271455"/>
            </a:xfrm>
            <a:prstGeom prst="rect">
              <a:avLst/>
            </a:prstGeom>
            <a:noFill/>
          </p:spPr>
          <p:txBody>
            <a:bodyPr wrap="none" lIns="0" tIns="0" rIns="0" bIns="0" rtlCol="0">
              <a:spAutoFit/>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GB" sz="1100" b="0" i="0" u="none" strike="noStrike" kern="0" cap="none" spc="-71" normalizeH="0" baseline="0" noProof="0" dirty="0">
                  <a:ln>
                    <a:noFill/>
                  </a:ln>
                  <a:solidFill>
                    <a:srgbClr val="5C5AD4"/>
                  </a:solidFill>
                  <a:effectLst/>
                  <a:uLnTx/>
                  <a:uFillTx/>
                  <a:latin typeface="Segoe UI Semibold"/>
                </a:rPr>
                <a:t>As of </a:t>
              </a:r>
              <a:r>
                <a:rPr lang="en-GB" sz="1100" kern="0" spc="-71" dirty="0">
                  <a:solidFill>
                    <a:srgbClr val="5C5AD4"/>
                  </a:solidFill>
                  <a:latin typeface="Segoe UI Semibold"/>
                </a:rPr>
                <a:t>8</a:t>
              </a:r>
              <a:r>
                <a:rPr lang="en-GB" sz="1100" kern="0" spc="-71" baseline="30000" dirty="0">
                  <a:solidFill>
                    <a:srgbClr val="5C5AD4"/>
                  </a:solidFill>
                  <a:latin typeface="Segoe UI Semibold"/>
                </a:rPr>
                <a:t>th</a:t>
              </a:r>
              <a:r>
                <a:rPr lang="en-GB" sz="1100" kern="0" spc="-71" dirty="0">
                  <a:solidFill>
                    <a:srgbClr val="5C5AD4"/>
                  </a:solidFill>
                  <a:latin typeface="Segoe UI Semibold"/>
                </a:rPr>
                <a:t> </a:t>
              </a:r>
              <a:r>
                <a:rPr kumimoji="0" lang="en-GB" sz="1100" b="0" i="0" u="none" strike="noStrike" kern="0" cap="none" spc="-71" normalizeH="0" baseline="0" noProof="0" dirty="0">
                  <a:ln>
                    <a:noFill/>
                  </a:ln>
                  <a:solidFill>
                    <a:srgbClr val="5C5AD4"/>
                  </a:solidFill>
                  <a:effectLst/>
                  <a:uLnTx/>
                  <a:uFillTx/>
                  <a:latin typeface="Segoe UI Semibold"/>
                </a:rPr>
                <a:t>April 2026</a:t>
              </a:r>
            </a:p>
          </p:txBody>
        </p:sp>
      </p:grpSp>
      <p:sp>
        <p:nvSpPr>
          <p:cNvPr id="16" name="Rectangle: Rounded Corners 15">
            <a:extLst>
              <a:ext uri="{FF2B5EF4-FFF2-40B4-BE49-F238E27FC236}">
                <a16:creationId xmlns:a16="http://schemas.microsoft.com/office/drawing/2014/main" id="{C86A547E-B352-CA0E-5B76-29672FA60725}"/>
              </a:ext>
              <a:ext uri="{C183D7F6-B498-43B3-948B-1728B52AA6E4}">
                <adec:decorative xmlns:adec="http://schemas.microsoft.com/office/drawing/2017/decorative" val="1"/>
              </a:ext>
            </a:extLst>
          </p:cNvPr>
          <p:cNvSpPr/>
          <p:nvPr/>
        </p:nvSpPr>
        <p:spPr bwMode="auto">
          <a:xfrm>
            <a:off x="7814716" y="1363369"/>
            <a:ext cx="4274061" cy="361474"/>
          </a:xfrm>
          <a:prstGeom prst="roundRect">
            <a:avLst>
              <a:gd name="adj" fmla="val 11034"/>
            </a:avLst>
          </a:prstGeom>
          <a:solidFill>
            <a:schemeClr val="bg1"/>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1" defTabSz="932472" fontAlgn="base">
              <a:spcBef>
                <a:spcPct val="0"/>
              </a:spcBef>
              <a:spcAft>
                <a:spcPct val="0"/>
              </a:spcAft>
              <a:defRPr/>
            </a:pPr>
            <a:r>
              <a:rPr lang="en-US" sz="1600" i="1" noProof="0" dirty="0">
                <a:solidFill>
                  <a:srgbClr val="0078D4"/>
                </a:solidFill>
                <a:latin typeface="Segoe UI Semibold"/>
              </a:rPr>
              <a:t>New Items - Rolling Out (</a:t>
            </a:r>
            <a:r>
              <a:rPr lang="en-US" sz="1600" i="1" dirty="0">
                <a:solidFill>
                  <a:srgbClr val="0078D4"/>
                </a:solidFill>
                <a:latin typeface="Segoe UI Semibold"/>
              </a:rPr>
              <a:t>2</a:t>
            </a:r>
            <a:r>
              <a:rPr lang="en-US" sz="1600" i="1" noProof="0" dirty="0">
                <a:solidFill>
                  <a:srgbClr val="0078D4"/>
                </a:solidFill>
                <a:latin typeface="Segoe UI Semibold"/>
              </a:rPr>
              <a:t>)</a:t>
            </a:r>
            <a:endParaRPr kumimoji="0" lang="en-US" sz="1600" b="0" i="1" u="none" strike="noStrike" kern="1200" cap="none" spc="0" normalizeH="0" baseline="0" noProof="0" dirty="0">
              <a:ln>
                <a:noFill/>
              </a:ln>
              <a:solidFill>
                <a:srgbClr val="0078D4"/>
              </a:solidFill>
              <a:effectLst/>
              <a:uLnTx/>
              <a:uFillTx/>
              <a:latin typeface="Segoe UI Semibold"/>
            </a:endParaRPr>
          </a:p>
        </p:txBody>
      </p:sp>
      <p:grpSp>
        <p:nvGrpSpPr>
          <p:cNvPr id="17" name="Group 16">
            <a:extLst>
              <a:ext uri="{FF2B5EF4-FFF2-40B4-BE49-F238E27FC236}">
                <a16:creationId xmlns:a16="http://schemas.microsoft.com/office/drawing/2014/main" id="{71E8A49F-F4F8-8C29-7DED-FF57E48E9C8A}"/>
              </a:ext>
              <a:ext uri="{C183D7F6-B498-43B3-948B-1728B52AA6E4}">
                <adec:decorative xmlns:adec="http://schemas.microsoft.com/office/drawing/2017/decorative" val="1"/>
              </a:ext>
            </a:extLst>
          </p:cNvPr>
          <p:cNvGrpSpPr/>
          <p:nvPr/>
        </p:nvGrpSpPr>
        <p:grpSpPr>
          <a:xfrm>
            <a:off x="11366111" y="1451046"/>
            <a:ext cx="550456" cy="172709"/>
            <a:chOff x="8673838" y="1451867"/>
            <a:chExt cx="550456" cy="172709"/>
          </a:xfrm>
        </p:grpSpPr>
        <p:pic>
          <p:nvPicPr>
            <p:cNvPr id="18" name="Graphic 17" descr="Stop with solid fill">
              <a:extLst>
                <a:ext uri="{FF2B5EF4-FFF2-40B4-BE49-F238E27FC236}">
                  <a16:creationId xmlns:a16="http://schemas.microsoft.com/office/drawing/2014/main" id="{AF0620C3-D776-5250-9645-052D97E82156}"/>
                </a:ext>
              </a:extLst>
            </p:cNvPr>
            <p:cNvPicPr>
              <a:picLocks noChangeAspect="1"/>
            </p:cNvPicPr>
            <p:nvPr/>
          </p:nvPicPr>
          <p:blipFill>
            <a:blip>
              <a:extLst>
                <a:ext uri="{96DAC541-7B7A-43D3-8B79-37D633B846F1}">
                  <asvg:svgBlip xmlns:asvg="http://schemas.microsoft.com/office/drawing/2016/SVG/main" r:embed="rId28"/>
                </a:ext>
              </a:extLst>
            </a:blip>
            <a:stretch>
              <a:fillRect/>
            </a:stretch>
          </p:blipFill>
          <p:spPr>
            <a:xfrm>
              <a:off x="8863230" y="1451867"/>
              <a:ext cx="172709" cy="172709"/>
            </a:xfrm>
            <a:prstGeom prst="rect">
              <a:avLst/>
            </a:prstGeom>
          </p:spPr>
        </p:pic>
        <p:pic>
          <p:nvPicPr>
            <p:cNvPr id="19" name="Graphic 18" descr="Stop with solid fill">
              <a:extLst>
                <a:ext uri="{FF2B5EF4-FFF2-40B4-BE49-F238E27FC236}">
                  <a16:creationId xmlns:a16="http://schemas.microsoft.com/office/drawing/2014/main" id="{DD6C33FD-414E-0C2F-63E5-1568159B6070}"/>
                </a:ext>
              </a:extLst>
            </p:cNvPr>
            <p:cNvPicPr>
              <a:picLocks noChangeAspect="1"/>
            </p:cNvPicPr>
            <p:nvPr/>
          </p:nvPicPr>
          <p:blipFill>
            <a:blip>
              <a:extLst>
                <a:ext uri="{96DAC541-7B7A-43D3-8B79-37D633B846F1}">
                  <asvg:svgBlip xmlns:asvg="http://schemas.microsoft.com/office/drawing/2016/SVG/main" r:embed="rId29"/>
                </a:ext>
              </a:extLst>
            </a:blip>
            <a:stretch>
              <a:fillRect/>
            </a:stretch>
          </p:blipFill>
          <p:spPr>
            <a:xfrm>
              <a:off x="9051585" y="1451867"/>
              <a:ext cx="172709" cy="172709"/>
            </a:xfrm>
            <a:prstGeom prst="rect">
              <a:avLst/>
            </a:prstGeom>
          </p:spPr>
        </p:pic>
        <p:pic>
          <p:nvPicPr>
            <p:cNvPr id="20" name="Graphic 19" descr="Stop with solid fill">
              <a:extLst>
                <a:ext uri="{FF2B5EF4-FFF2-40B4-BE49-F238E27FC236}">
                  <a16:creationId xmlns:a16="http://schemas.microsoft.com/office/drawing/2014/main" id="{F991FB9A-25E5-C310-3F48-EFAFB94124DE}"/>
                </a:ext>
              </a:extLst>
            </p:cNvPr>
            <p:cNvPicPr>
              <a:picLocks noChangeAspect="1"/>
            </p:cNvPicPr>
            <p:nvPr/>
          </p:nvPicPr>
          <p:blipFill>
            <a:blip>
              <a:extLst>
                <a:ext uri="{96DAC541-7B7A-43D3-8B79-37D633B846F1}">
                  <asvg:svgBlip xmlns:asvg="http://schemas.microsoft.com/office/drawing/2016/SVG/main" r:embed="rId28"/>
                </a:ext>
              </a:extLst>
            </a:blip>
            <a:stretch>
              <a:fillRect/>
            </a:stretch>
          </p:blipFill>
          <p:spPr>
            <a:xfrm>
              <a:off x="8673838" y="1451867"/>
              <a:ext cx="172709" cy="172709"/>
            </a:xfrm>
            <a:prstGeom prst="rect">
              <a:avLst/>
            </a:prstGeom>
          </p:spPr>
        </p:pic>
      </p:grpSp>
      <p:sp>
        <p:nvSpPr>
          <p:cNvPr id="21" name="TextBox 18">
            <a:extLst>
              <a:ext uri="{FF2B5EF4-FFF2-40B4-BE49-F238E27FC236}">
                <a16:creationId xmlns:a16="http://schemas.microsoft.com/office/drawing/2014/main" id="{3E85D1D3-7229-6A97-28B4-F53478A957DB}"/>
              </a:ext>
            </a:extLst>
          </p:cNvPr>
          <p:cNvSpPr txBox="1"/>
          <p:nvPr/>
        </p:nvSpPr>
        <p:spPr>
          <a:xfrm>
            <a:off x="7814716" y="1826355"/>
            <a:ext cx="7376947" cy="4955479"/>
          </a:xfrm>
          <a:prstGeom prst="rect">
            <a:avLst/>
          </a:prstGeom>
          <a:noFill/>
        </p:spPr>
        <p:txBody>
          <a:bodyPr wrap="square" lIns="0" tIns="0" rIns="0" bIns="0"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400" dirty="0">
                <a:hlinkClick r:id="rId30"/>
              </a:rPr>
              <a:t>Spoken language detection is now automatic</a:t>
            </a:r>
            <a:endParaRPr lang="en-US" sz="1400" dirty="0"/>
          </a:p>
          <a:p>
            <a:pPr marL="171450" indent="-171450">
              <a:buFont typeface="Arial" panose="020B0604020202020204" pitchFamily="34" charset="0"/>
              <a:buChar char="•"/>
            </a:pPr>
            <a:r>
              <a:rPr lang="en-US" sz="1400" dirty="0">
                <a:hlinkClick r:id="rId31"/>
              </a:rPr>
              <a:t>Video recap in Teams</a:t>
            </a:r>
            <a:endParaRPr lang="en-US" sz="1400" dirty="0"/>
          </a:p>
        </p:txBody>
      </p:sp>
    </p:spTree>
    <p:extLst>
      <p:ext uri="{BB962C8B-B14F-4D97-AF65-F5344CB8AC3E}">
        <p14:creationId xmlns:p14="http://schemas.microsoft.com/office/powerpoint/2010/main" val="31446598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42" presetClass="path" presetSubtype="0" decel="100000" fill="hold" grpId="1" nodeType="withEffect">
                                  <p:stCondLst>
                                    <p:cond delay="0"/>
                                  </p:stCondLst>
                                  <p:childTnLst>
                                    <p:animMotion origin="layout" path="M 0 3.33333E-6 L 0 0.03541 " pathEditMode="relative" rAng="0" ptsTypes="AA">
                                      <p:cBhvr>
                                        <p:cTn id="9" dur="700" spd="-100000" fill="hold"/>
                                        <p:tgtEl>
                                          <p:spTgt spid="30"/>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7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42" presetClass="path" presetSubtype="0" decel="100000" fill="hold" grpId="1" nodeType="withEffect">
                                  <p:stCondLst>
                                    <p:cond delay="0"/>
                                  </p:stCondLst>
                                  <p:childTnLst>
                                    <p:animMotion origin="layout" path="M 3.75E-6 0.03889 L 3.75E-6 2.96296E-6 " pathEditMode="relative" rAng="0" ptsTypes="AA">
                                      <p:cBhvr>
                                        <p:cTn id="21" dur="700" fill="hold"/>
                                        <p:tgtEl>
                                          <p:spTgt spid="26"/>
                                        </p:tgtEl>
                                        <p:attrNameLst>
                                          <p:attrName>ppt_x</p:attrName>
                                          <p:attrName>ppt_y</p:attrName>
                                        </p:attrNameLst>
                                      </p:cBhvr>
                                      <p:rCtr x="0" y="-1944"/>
                                    </p:animMotion>
                                  </p:childTnLst>
                                </p:cTn>
                              </p:par>
                            </p:childTnLst>
                          </p:cTn>
                        </p:par>
                        <p:par>
                          <p:cTn id="22" fill="hold">
                            <p:stCondLst>
                              <p:cond delay="1400"/>
                            </p:stCondLst>
                            <p:childTnLst>
                              <p:par>
                                <p:cTn id="23" presetID="10"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 presetClass="entr" presetSubtype="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childTnLst>
                          </p:cTn>
                        </p:par>
                        <p:par>
                          <p:cTn id="28" fill="hold">
                            <p:stCondLst>
                              <p:cond delay="1900"/>
                            </p:stCondLst>
                            <p:childTnLst>
                              <p:par>
                                <p:cTn id="29" presetID="10" presetClass="entr" presetSubtype="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par>
                          <p:cTn id="32" fill="hold">
                            <p:stCondLst>
                              <p:cond delay="2400"/>
                            </p:stCondLst>
                            <p:childTnLst>
                              <p:par>
                                <p:cTn id="33" presetID="10" presetClass="entr" presetSubtype="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42" presetClass="path" presetSubtype="0" decel="100000" fill="hold" grpId="1" nodeType="withEffect">
                                  <p:stCondLst>
                                    <p:cond delay="0"/>
                                  </p:stCondLst>
                                  <p:childTnLst>
                                    <p:animMotion origin="layout" path="M -4.58333E-6 -0.03473 L -4.58333E-6 3.7037E-6 " pathEditMode="relative" rAng="0" ptsTypes="AA">
                                      <p:cBhvr>
                                        <p:cTn id="37" dur="700" fill="hold"/>
                                        <p:tgtEl>
                                          <p:spTgt spid="16"/>
                                        </p:tgtEl>
                                        <p:attrNameLst>
                                          <p:attrName>ppt_x</p:attrName>
                                          <p:attrName>ppt_y</p:attrName>
                                        </p:attrNameLst>
                                      </p:cBhvr>
                                      <p:rCtr x="0" y="1736"/>
                                    </p:animMotion>
                                  </p:childTnLst>
                                </p:cTn>
                              </p:par>
                            </p:childTnLst>
                          </p:cTn>
                        </p:par>
                        <p:par>
                          <p:cTn id="38" fill="hold">
                            <p:stCondLst>
                              <p:cond delay="3100"/>
                            </p:stCondLst>
                            <p:childTnLst>
                              <p:par>
                                <p:cTn id="39" presetID="10" presetClass="entr" presetSubtype="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42" presetClass="path" presetSubtype="0" decel="100000" fill="hold" nodeType="withEffect">
                                  <p:stCondLst>
                                    <p:cond delay="0"/>
                                  </p:stCondLst>
                                  <p:childTnLst>
                                    <p:animMotion origin="layout" path="M -4.58333E-6 -0.03473 L -4.58333E-6 3.7037E-6 " pathEditMode="relative" rAng="0" ptsTypes="AA">
                                      <p:cBhvr>
                                        <p:cTn id="43" dur="700" fill="hold"/>
                                        <p:tgtEl>
                                          <p:spTgt spid="17"/>
                                        </p:tgtEl>
                                        <p:attrNameLst>
                                          <p:attrName>ppt_x</p:attrName>
                                          <p:attrName>ppt_y</p:attrName>
                                        </p:attrNameLst>
                                      </p:cBhvr>
                                      <p:rCtr x="0" y="1736"/>
                                    </p:animMotion>
                                  </p:childTnLst>
                                </p:cTn>
                              </p:par>
                              <p:par>
                                <p:cTn id="44" presetID="10"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par>
                                <p:cTn id="47" presetID="42" presetClass="path" presetSubtype="0" decel="100000" fill="hold" grpId="1" nodeType="withEffect">
                                  <p:stCondLst>
                                    <p:cond delay="0"/>
                                  </p:stCondLst>
                                  <p:childTnLst>
                                    <p:animMotion origin="layout" path="M 3.75E-6 0.03889 L 3.75E-6 2.96296E-6 " pathEditMode="relative" rAng="0" ptsTypes="AA">
                                      <p:cBhvr>
                                        <p:cTn id="48" dur="700" fill="hold"/>
                                        <p:tgtEl>
                                          <p:spTgt spid="21"/>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23" grpId="0" animBg="1"/>
      <p:bldP spid="30" grpId="0" animBg="1"/>
      <p:bldP spid="30" grpId="1" animBg="1"/>
      <p:bldP spid="26" grpId="0"/>
      <p:bldP spid="26" grpId="1"/>
      <p:bldP spid="16" grpId="0" animBg="1"/>
      <p:bldP spid="16" grpId="1" animBg="1"/>
      <p:bldP spid="21" grpId="0"/>
      <p:bldP spid="21" grpId="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31B4DF9-A737-819F-7FF2-97B5A7900EED}"/>
            </a:ext>
          </a:extLst>
        </p:cNvPr>
        <p:cNvGrpSpPr/>
        <p:nvPr/>
      </p:nvGrpSpPr>
      <p:grpSpPr>
        <a:xfrm>
          <a:off x="0" y="0"/>
          <a:ext cx="0" cy="0"/>
          <a:chOff x="0" y="0"/>
          <a:chExt cx="0" cy="0"/>
        </a:xfrm>
      </p:grpSpPr>
      <p:sp>
        <p:nvSpPr>
          <p:cNvPr id="4" name="Freeform 8">
            <a:extLst>
              <a:ext uri="{FF2B5EF4-FFF2-40B4-BE49-F238E27FC236}">
                <a16:creationId xmlns:a16="http://schemas.microsoft.com/office/drawing/2014/main" id="{DBCE3511-EEFF-4E77-8DFB-2A1931ED9CC3}"/>
              </a:ext>
              <a:ext uri="{C183D7F6-B498-43B3-948B-1728B52AA6E4}">
                <adec:decorative xmlns:adec="http://schemas.microsoft.com/office/drawing/2017/decorative" val="1"/>
              </a:ext>
            </a:extLst>
          </p:cNvPr>
          <p:cNvSpPr/>
          <p:nvPr/>
        </p:nvSpPr>
        <p:spPr bwMode="white">
          <a:xfrm>
            <a:off x="121475" y="1282444"/>
            <a:ext cx="11949049" cy="5443209"/>
          </a:xfrm>
          <a:prstGeom prst="roundRect">
            <a:avLst>
              <a:gd name="adj" fmla="val 2274"/>
            </a:avLst>
          </a:prstGeom>
          <a:solidFill>
            <a:srgbClr val="F4F3F5"/>
          </a:solidFill>
          <a:ln>
            <a:solidFill>
              <a:srgbClr val="D9D9D6"/>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24" name="!Copilot">
            <a:extLst>
              <a:ext uri="{FF2B5EF4-FFF2-40B4-BE49-F238E27FC236}">
                <a16:creationId xmlns:a16="http://schemas.microsoft.com/office/drawing/2014/main" id="{AFE1E6B5-0064-8E02-F860-092E17B1D40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90197" y="285708"/>
            <a:ext cx="571728" cy="576658"/>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3" name="Title 2">
            <a:extLst>
              <a:ext uri="{FF2B5EF4-FFF2-40B4-BE49-F238E27FC236}">
                <a16:creationId xmlns:a16="http://schemas.microsoft.com/office/drawing/2014/main" id="{EA05900A-BCD4-9DC7-48C9-EC053FE7CE12}"/>
              </a:ext>
              <a:ext uri="{C183D7F6-B498-43B3-948B-1728B52AA6E4}">
                <adec:decorative xmlns:adec="http://schemas.microsoft.com/office/drawing/2017/decorative" val="0"/>
              </a:ext>
            </a:extLst>
          </p:cNvPr>
          <p:cNvSpPr txBox="1">
            <a:spLocks noGrp="1"/>
          </p:cNvSpPr>
          <p:nvPr>
            <p:ph type="title" idx="4294967295"/>
          </p:nvPr>
        </p:nvSpPr>
        <p:spPr>
          <a:xfrm>
            <a:off x="367937" y="316580"/>
            <a:ext cx="11530376" cy="498598"/>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algn="ctr" fontAlgn="base">
              <a:lnSpc>
                <a:spcPct val="90000"/>
              </a:lnSpc>
              <a:spcBef>
                <a:spcPct val="0"/>
              </a:spcBef>
              <a:spcAft>
                <a:spcPct val="0"/>
              </a:spcAft>
              <a:defRPr sz="1600" b="1">
                <a:ln w="3175">
                  <a:noFill/>
                </a:ln>
                <a:gradFill>
                  <a:gsLst>
                    <a:gs pos="77528">
                      <a:srgbClr val="000000"/>
                    </a:gs>
                    <a:gs pos="53933">
                      <a:srgbClr val="000000"/>
                    </a:gs>
                  </a:gsLst>
                  <a:path path="circle">
                    <a:fillToRect l="100000" b="100000"/>
                  </a:path>
                </a:gradFill>
                <a:latin typeface="+mj-lt"/>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defTabSz="914400">
              <a:defRPr/>
            </a:pPr>
            <a:r>
              <a:rPr lang="en-US" sz="3600" noProof="0" dirty="0">
                <a:gradFill>
                  <a:gsLst>
                    <a:gs pos="971">
                      <a:srgbClr val="2897CE"/>
                    </a:gs>
                    <a:gs pos="100000">
                      <a:srgbClr val="8678D6"/>
                    </a:gs>
                  </a:gsLst>
                  <a:lin ang="2700000" scaled="0"/>
                </a:gradFill>
                <a:cs typeface="Segoe UI Semibold"/>
              </a:rPr>
              <a:t>Microsoft 365 Copilot Public Roadmap </a:t>
            </a:r>
            <a:endParaRPr kumimoji="0" lang="en-US" sz="3600" b="1" i="0" u="none" strike="noStrike" kern="1200" cap="none" spc="-50" normalizeH="0" baseline="0" noProof="0" dirty="0">
              <a:ln w="3175">
                <a:noFill/>
              </a:ln>
              <a:gradFill>
                <a:gsLst>
                  <a:gs pos="971">
                    <a:srgbClr val="2897CE"/>
                  </a:gs>
                  <a:gs pos="100000">
                    <a:srgbClr val="8678D6"/>
                  </a:gs>
                </a:gsLst>
                <a:lin ang="2700000" scaled="0"/>
              </a:gradFill>
              <a:effectLst/>
              <a:uLnTx/>
              <a:uFillTx/>
              <a:latin typeface="Segoe UI Semibold"/>
              <a:ea typeface="+mn-ea"/>
              <a:cs typeface="Segoe UI Semibold"/>
            </a:endParaRPr>
          </a:p>
        </p:txBody>
      </p:sp>
      <p:sp>
        <p:nvSpPr>
          <p:cNvPr id="23" name="Rectangle: Rounded Corners 22">
            <a:extLst>
              <a:ext uri="{FF2B5EF4-FFF2-40B4-BE49-F238E27FC236}">
                <a16:creationId xmlns:a16="http://schemas.microsoft.com/office/drawing/2014/main" id="{C3995224-E863-EAAE-1DD9-B0E07BAC160C}"/>
              </a:ext>
              <a:ext uri="{C183D7F6-B498-43B3-948B-1728B52AA6E4}">
                <adec:decorative xmlns:adec="http://schemas.microsoft.com/office/drawing/2017/decorative" val="1"/>
              </a:ext>
            </a:extLst>
          </p:cNvPr>
          <p:cNvSpPr/>
          <p:nvPr/>
        </p:nvSpPr>
        <p:spPr bwMode="auto">
          <a:xfrm>
            <a:off x="147108" y="1304007"/>
            <a:ext cx="5731291" cy="394335"/>
          </a:xfrm>
          <a:prstGeom prst="roundRect">
            <a:avLst>
              <a:gd name="adj" fmla="val 11034"/>
            </a:avLst>
          </a:prstGeom>
          <a:solidFill>
            <a:schemeClr val="bg1"/>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defTabSz="932472" fontAlgn="base">
              <a:spcBef>
                <a:spcPct val="0"/>
              </a:spcBef>
              <a:spcAft>
                <a:spcPct val="0"/>
              </a:spcAft>
              <a:defRPr/>
            </a:pPr>
            <a:r>
              <a:rPr lang="en-US" noProof="0" dirty="0">
                <a:solidFill>
                  <a:srgbClr val="0078D4"/>
                </a:solidFill>
                <a:latin typeface="Segoe UI Semibold"/>
              </a:rPr>
              <a:t>In development (57)</a:t>
            </a:r>
            <a:endParaRPr kumimoji="0" lang="en-US" b="0" i="1" u="none" strike="noStrike" kern="1200" cap="none" spc="0" normalizeH="0" baseline="0" noProof="0" dirty="0">
              <a:ln>
                <a:noFill/>
              </a:ln>
              <a:solidFill>
                <a:srgbClr val="0078D4"/>
              </a:solidFill>
              <a:effectLst/>
              <a:uLnTx/>
              <a:uFillTx/>
              <a:latin typeface="Segoe UI Semibold"/>
              <a:ea typeface="+mn-ea"/>
              <a:cs typeface="+mn-cs"/>
            </a:endParaRPr>
          </a:p>
        </p:txBody>
      </p:sp>
      <p:sp>
        <p:nvSpPr>
          <p:cNvPr id="30" name="Rounded Rectangle 18">
            <a:extLst>
              <a:ext uri="{FF2B5EF4-FFF2-40B4-BE49-F238E27FC236}">
                <a16:creationId xmlns:a16="http://schemas.microsoft.com/office/drawing/2014/main" id="{7E177032-1ABD-1819-D2E7-6DF713EC31E4}"/>
              </a:ext>
            </a:extLst>
          </p:cNvPr>
          <p:cNvSpPr>
            <a:spLocks/>
          </p:cNvSpPr>
          <p:nvPr/>
        </p:nvSpPr>
        <p:spPr bwMode="auto">
          <a:xfrm>
            <a:off x="2670412" y="858627"/>
            <a:ext cx="6851176" cy="312344"/>
          </a:xfrm>
          <a:prstGeom prst="roundRect">
            <a:avLst>
              <a:gd name="adj" fmla="val 50000"/>
            </a:avLst>
          </a:prstGeom>
          <a:gradFill flip="none" rotWithShape="1">
            <a:gsLst>
              <a:gs pos="35000">
                <a:srgbClr val="8DC8E8"/>
              </a:gs>
              <a:gs pos="10000">
                <a:srgbClr val="D59ED7"/>
              </a:gs>
            </a:gsLst>
            <a:path path="circle">
              <a:fillToRect l="100000" t="100000"/>
            </a:path>
            <a:tileRect r="-100000" b="-100000"/>
          </a:gradFill>
          <a:ln>
            <a:noFill/>
            <a:prstDash/>
          </a:ln>
          <a:effectLst>
            <a:outerShdw blurRad="63500" dist="127000" dir="2700000" algn="tl" rotWithShape="0">
              <a:srgbClr val="000000">
                <a:alpha val="50000"/>
              </a:srgbClr>
            </a:outerShdw>
          </a:effectLst>
        </p:spPr>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a:ln w="3175">
                  <a:noFill/>
                </a:ln>
                <a:gradFill>
                  <a:gsLst>
                    <a:gs pos="1124">
                      <a:srgbClr val="000000"/>
                    </a:gs>
                    <a:gs pos="17416">
                      <a:srgbClr val="000000"/>
                    </a:gs>
                  </a:gsLst>
                  <a:path path="circle">
                    <a:fillToRect l="100000" b="100000"/>
                  </a:path>
                </a:gradFill>
                <a:effectLst/>
                <a:uLnTx/>
                <a:uFillTx/>
                <a:latin typeface="Segoe UI Variable display Semibold"/>
                <a:ea typeface="+mn-ea"/>
                <a:cs typeface="Segoe UI"/>
              </a:rPr>
              <a:t>In development </a:t>
            </a:r>
            <a:r>
              <a:rPr kumimoji="0" lang="en-US" b="0" i="1" u="none" strike="noStrike" kern="1200" cap="none" spc="0" normalizeH="0" baseline="0" noProof="0" dirty="0">
                <a:ln w="3175">
                  <a:noFill/>
                </a:ln>
                <a:gradFill>
                  <a:gsLst>
                    <a:gs pos="1124">
                      <a:srgbClr val="000000"/>
                    </a:gs>
                    <a:gs pos="17416">
                      <a:srgbClr val="000000"/>
                    </a:gs>
                  </a:gsLst>
                  <a:path path="circle">
                    <a:fillToRect l="100000" b="100000"/>
                  </a:path>
                </a:gradFill>
                <a:effectLst/>
                <a:uLnTx/>
                <a:uFillTx/>
                <a:latin typeface="Segoe UI Variable display Semibold"/>
                <a:ea typeface="+mn-ea"/>
                <a:cs typeface="Segoe UI"/>
              </a:rPr>
              <a:t>“Changed</a:t>
            </a:r>
            <a:r>
              <a:rPr lang="en-US" i="1" dirty="0">
                <a:ln w="3175">
                  <a:noFill/>
                </a:ln>
                <a:gradFill>
                  <a:gsLst>
                    <a:gs pos="1124">
                      <a:srgbClr val="000000"/>
                    </a:gs>
                    <a:gs pos="17416">
                      <a:srgbClr val="000000"/>
                    </a:gs>
                  </a:gsLst>
                  <a:path path="circle">
                    <a:fillToRect l="100000" b="100000"/>
                  </a:path>
                </a:gradFill>
                <a:latin typeface="Segoe UI Variable display Semibold"/>
                <a:cs typeface="Segoe UI"/>
              </a:rPr>
              <a:t> </a:t>
            </a:r>
            <a:r>
              <a:rPr kumimoji="0" lang="en-US" b="0" i="1" u="none" strike="noStrike" kern="1200" cap="none" spc="0" normalizeH="0" baseline="0" noProof="0" dirty="0">
                <a:ln w="3175">
                  <a:noFill/>
                </a:ln>
                <a:gradFill>
                  <a:gsLst>
                    <a:gs pos="1124">
                      <a:srgbClr val="000000"/>
                    </a:gs>
                    <a:gs pos="17416">
                      <a:srgbClr val="000000"/>
                    </a:gs>
                  </a:gsLst>
                  <a:path path="circle">
                    <a:fillToRect l="100000" b="100000"/>
                  </a:path>
                </a:gradFill>
                <a:effectLst/>
                <a:uLnTx/>
                <a:uFillTx/>
                <a:latin typeface="Segoe UI Variable display Semibold"/>
                <a:ea typeface="+mn-ea"/>
                <a:cs typeface="Segoe UI"/>
              </a:rPr>
              <a:t>within</a:t>
            </a:r>
            <a:r>
              <a:rPr kumimoji="0" lang="en-US" b="0" i="1" u="none" strike="noStrike" kern="1200" cap="none" spc="0" normalizeH="0" noProof="0" dirty="0">
                <a:ln w="3175">
                  <a:noFill/>
                </a:ln>
                <a:gradFill>
                  <a:gsLst>
                    <a:gs pos="1124">
                      <a:srgbClr val="000000"/>
                    </a:gs>
                    <a:gs pos="17416">
                      <a:srgbClr val="000000"/>
                    </a:gs>
                  </a:gsLst>
                  <a:path path="circle">
                    <a:fillToRect l="100000" b="100000"/>
                  </a:path>
                </a:gradFill>
                <a:effectLst/>
                <a:uLnTx/>
                <a:uFillTx/>
                <a:latin typeface="Segoe UI Variable display Semibold"/>
                <a:ea typeface="+mn-ea"/>
                <a:cs typeface="Segoe UI"/>
              </a:rPr>
              <a:t> last month”</a:t>
            </a:r>
            <a:endParaRPr kumimoji="0" lang="en-US" sz="1400" b="0" i="1" u="none" strike="noStrike" kern="1200" cap="none" spc="0" normalizeH="0" baseline="0" noProof="0" dirty="0">
              <a:ln>
                <a:noFill/>
              </a:ln>
              <a:solidFill>
                <a:srgbClr val="1A1A1A"/>
              </a:solidFill>
              <a:effectLst/>
              <a:uLnTx/>
              <a:uFillTx/>
              <a:latin typeface="Segoe UI"/>
              <a:ea typeface="+mn-ea"/>
            </a:endParaRPr>
          </a:p>
        </p:txBody>
      </p:sp>
      <p:sp>
        <p:nvSpPr>
          <p:cNvPr id="26" name="TextBox 18">
            <a:extLst>
              <a:ext uri="{FF2B5EF4-FFF2-40B4-BE49-F238E27FC236}">
                <a16:creationId xmlns:a16="http://schemas.microsoft.com/office/drawing/2014/main" id="{44365621-2C67-30DA-87D9-517B77A6DD2F}"/>
              </a:ext>
            </a:extLst>
          </p:cNvPr>
          <p:cNvSpPr txBox="1"/>
          <p:nvPr/>
        </p:nvSpPr>
        <p:spPr>
          <a:xfrm>
            <a:off x="222436" y="1578699"/>
            <a:ext cx="11848088" cy="4944558"/>
          </a:xfrm>
          <a:prstGeom prst="rect">
            <a:avLst/>
          </a:prstGeom>
          <a:noFill/>
        </p:spPr>
        <p:txBody>
          <a:bodyPr wrap="square" lIns="0" tIns="0" rIns="0" bIns="0" numCol="2"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endParaRPr lang="en-US" sz="1050" dirty="0">
              <a:hlinkClick r:id="rId4"/>
            </a:endParaRPr>
          </a:p>
          <a:p>
            <a:pPr marL="171450" indent="-171450">
              <a:buFont typeface="Arial" panose="020B0604020202020204" pitchFamily="34" charset="0"/>
              <a:buChar char="•"/>
            </a:pPr>
            <a:r>
              <a:rPr lang="en-US" sz="1050" dirty="0">
                <a:hlinkClick r:id="rId4"/>
              </a:rPr>
              <a:t>Critique in Researcher</a:t>
            </a:r>
            <a:endParaRPr lang="en-US" sz="1050" dirty="0"/>
          </a:p>
          <a:p>
            <a:pPr marL="171450" indent="-171450">
              <a:buFont typeface="Arial" panose="020B0604020202020204" pitchFamily="34" charset="0"/>
              <a:buChar char="•"/>
            </a:pPr>
            <a:r>
              <a:rPr lang="en-US" sz="1050" dirty="0">
                <a:hlinkClick r:id="rId5"/>
              </a:rPr>
              <a:t>Researcher Council</a:t>
            </a:r>
            <a:endParaRPr lang="en-US" sz="1050" dirty="0"/>
          </a:p>
          <a:p>
            <a:pPr marL="171450" indent="-171450">
              <a:buFont typeface="Arial" panose="020B0604020202020204" pitchFamily="34" charset="0"/>
              <a:buChar char="•"/>
            </a:pPr>
            <a:r>
              <a:rPr lang="en-US" sz="1050" dirty="0">
                <a:hlinkClick r:id="rId6"/>
              </a:rPr>
              <a:t>Microsoft Viva: New Overview experience and agent categories in Agent Dashboard</a:t>
            </a:r>
            <a:endParaRPr lang="en-US" sz="1050" dirty="0"/>
          </a:p>
          <a:p>
            <a:pPr marL="171450" indent="-171450">
              <a:buFont typeface="Arial" panose="020B0604020202020204" pitchFamily="34" charset="0"/>
              <a:buChar char="•"/>
            </a:pPr>
            <a:r>
              <a:rPr lang="en-US" sz="1050" dirty="0">
                <a:hlinkClick r:id="rId7"/>
              </a:rPr>
              <a:t>Microsoft Viva: Unlocking Deeper Copilot Insights with Enhanced Power BI Filtering</a:t>
            </a:r>
            <a:endParaRPr lang="en-US" sz="1050" dirty="0"/>
          </a:p>
          <a:p>
            <a:pPr marL="171450" indent="-171450">
              <a:buFont typeface="Arial" panose="020B0604020202020204" pitchFamily="34" charset="0"/>
              <a:buChar char="•"/>
            </a:pPr>
            <a:r>
              <a:rPr lang="en-US" sz="1050" dirty="0">
                <a:hlinkClick r:id="rId8"/>
              </a:rPr>
              <a:t>Sharing recap access</a:t>
            </a:r>
            <a:endParaRPr lang="en-US" sz="1050" dirty="0"/>
          </a:p>
          <a:p>
            <a:pPr marL="171450" indent="-171450">
              <a:buFont typeface="Arial" panose="020B0604020202020204" pitchFamily="34" charset="0"/>
              <a:buChar char="•"/>
            </a:pPr>
            <a:r>
              <a:rPr lang="en-US" sz="1050" dirty="0">
                <a:hlinkClick r:id="rId9"/>
              </a:rPr>
              <a:t>Microsoft Viva: Copilot Analytics - Export metrics in the Copilot Dashboard at Day Level</a:t>
            </a:r>
            <a:endParaRPr lang="en-US" sz="1050" dirty="0"/>
          </a:p>
          <a:p>
            <a:pPr marL="171450" indent="-171450">
              <a:buFont typeface="Arial" panose="020B0604020202020204" pitchFamily="34" charset="0"/>
              <a:buChar char="•"/>
            </a:pPr>
            <a:r>
              <a:rPr lang="en-US" sz="1050" dirty="0">
                <a:hlinkClick r:id="rId10"/>
              </a:rPr>
              <a:t>Facilitator detects and answers questions</a:t>
            </a:r>
            <a:endParaRPr lang="en-US" sz="1050" dirty="0"/>
          </a:p>
          <a:p>
            <a:pPr marL="171450" indent="-171450">
              <a:buFont typeface="Arial" panose="020B0604020202020204" pitchFamily="34" charset="0"/>
              <a:buChar char="•"/>
            </a:pPr>
            <a:r>
              <a:rPr lang="en-US" sz="1050" dirty="0">
                <a:hlinkClick r:id="rId11"/>
              </a:rPr>
              <a:t>Microsoft Viva: Insights - New Copilot Metrics Available</a:t>
            </a:r>
            <a:endParaRPr lang="en-US" sz="1050" dirty="0"/>
          </a:p>
          <a:p>
            <a:pPr marL="171450" indent="-171450">
              <a:buFont typeface="Arial" panose="020B0604020202020204" pitchFamily="34" charset="0"/>
              <a:buChar char="•"/>
            </a:pPr>
            <a:r>
              <a:rPr lang="en-US" sz="1050" dirty="0">
                <a:hlinkClick r:id="rId12"/>
              </a:rPr>
              <a:t>Outlook: Triage your inbox on-the-go with Copilot voice for Outlook mobile</a:t>
            </a:r>
            <a:endParaRPr lang="en-US" sz="1050" dirty="0"/>
          </a:p>
          <a:p>
            <a:pPr marL="171450" indent="-171450">
              <a:buFont typeface="Arial" panose="020B0604020202020204" pitchFamily="34" charset="0"/>
              <a:buChar char="•"/>
            </a:pPr>
            <a:r>
              <a:rPr lang="en-US" sz="1050" dirty="0">
                <a:hlinkClick r:id="rId13"/>
              </a:rPr>
              <a:t>Discover graph connector prompts in the Prompt Gallery when using Copilot Chat</a:t>
            </a:r>
            <a:endParaRPr lang="en-US" sz="1050" dirty="0"/>
          </a:p>
          <a:p>
            <a:pPr marL="171450" indent="-171450">
              <a:buFont typeface="Arial" panose="020B0604020202020204" pitchFamily="34" charset="0"/>
              <a:buChar char="•"/>
            </a:pPr>
            <a:r>
              <a:rPr lang="en-US" sz="1050" dirty="0">
                <a:hlinkClick r:id="rId14"/>
              </a:rPr>
              <a:t>Create Excel spreadsheets from Copilot Notebooks</a:t>
            </a:r>
            <a:endParaRPr lang="en-US" sz="1050" dirty="0"/>
          </a:p>
          <a:p>
            <a:pPr marL="171450" indent="-171450">
              <a:buFont typeface="Arial" panose="020B0604020202020204" pitchFamily="34" charset="0"/>
              <a:buChar char="•"/>
            </a:pPr>
            <a:r>
              <a:rPr lang="en-US" sz="1050" dirty="0">
                <a:hlinkClick r:id="rId15"/>
              </a:rPr>
              <a:t>[Copilot Search] [Copilot Search] Copilot Chat available when using Copilot Search</a:t>
            </a:r>
            <a:endParaRPr lang="en-US" sz="1050" dirty="0"/>
          </a:p>
          <a:p>
            <a:pPr marL="171450" indent="-171450">
              <a:buFont typeface="Arial" panose="020B0604020202020204" pitchFamily="34" charset="0"/>
              <a:buChar char="•"/>
            </a:pPr>
            <a:r>
              <a:rPr lang="en-US" sz="1050" dirty="0">
                <a:hlinkClick r:id="rId16"/>
              </a:rPr>
              <a:t>Consecutive interpretation in Interpreter</a:t>
            </a:r>
            <a:endParaRPr lang="en-US" sz="1050" dirty="0"/>
          </a:p>
          <a:p>
            <a:pPr marL="171450" indent="-171450">
              <a:buFont typeface="Arial" panose="020B0604020202020204" pitchFamily="34" charset="0"/>
              <a:buChar char="•"/>
            </a:pPr>
            <a:r>
              <a:rPr lang="en-US" sz="1050" dirty="0">
                <a:hlinkClick r:id="rId17"/>
              </a:rPr>
              <a:t>Researcher Output Formats</a:t>
            </a:r>
            <a:endParaRPr lang="en-US" sz="1050" dirty="0"/>
          </a:p>
          <a:p>
            <a:pPr marL="171450" indent="-171450">
              <a:buFont typeface="Arial" panose="020B0604020202020204" pitchFamily="34" charset="0"/>
              <a:buChar char="•"/>
            </a:pPr>
            <a:r>
              <a:rPr lang="en-US" sz="1050" dirty="0">
                <a:hlinkClick r:id="rId18"/>
              </a:rPr>
              <a:t>Engage private content in M365 Copilot</a:t>
            </a:r>
            <a:endParaRPr lang="en-US" sz="1050" dirty="0"/>
          </a:p>
          <a:p>
            <a:pPr marL="171450" indent="-171450">
              <a:buFont typeface="Arial" panose="020B0604020202020204" pitchFamily="34" charset="0"/>
              <a:buChar char="•"/>
            </a:pPr>
            <a:r>
              <a:rPr lang="en-US" sz="1050" dirty="0">
                <a:hlinkClick r:id="rId19"/>
              </a:rPr>
              <a:t>Copilot uses enterprise assets hosted on Adobe Experience Manager when creating presentations</a:t>
            </a:r>
            <a:endParaRPr lang="en-US" sz="1050" dirty="0"/>
          </a:p>
          <a:p>
            <a:pPr marL="171450" indent="-171450">
              <a:buFont typeface="Arial" panose="020B0604020202020204" pitchFamily="34" charset="0"/>
              <a:buChar char="•"/>
            </a:pPr>
            <a:r>
              <a:rPr lang="en-US" sz="1050" dirty="0">
                <a:hlinkClick r:id="rId20"/>
              </a:rPr>
              <a:t>Outlook: Copilot provides coaching feedback in chat as you draft, edit and format emails</a:t>
            </a:r>
            <a:endParaRPr lang="en-US" sz="1050" dirty="0"/>
          </a:p>
          <a:p>
            <a:pPr marL="171450" indent="-171450">
              <a:buFont typeface="Arial" panose="020B0604020202020204" pitchFamily="34" charset="0"/>
              <a:buChar char="•"/>
            </a:pPr>
            <a:r>
              <a:rPr lang="en-US" sz="1050" dirty="0">
                <a:hlinkClick r:id="rId21"/>
              </a:rPr>
              <a:t>Web Link as a Reference in Copilot Notebooks</a:t>
            </a:r>
            <a:endParaRPr lang="en-US" sz="1050" dirty="0"/>
          </a:p>
          <a:p>
            <a:pPr marL="171450" indent="-171450">
              <a:buFont typeface="Arial" panose="020B0604020202020204" pitchFamily="34" charset="0"/>
              <a:buChar char="•"/>
            </a:pPr>
            <a:r>
              <a:rPr lang="en-US" sz="1050" dirty="0">
                <a:hlinkClick r:id="rId22"/>
              </a:rPr>
              <a:t>Enhanced Copilot chat summary</a:t>
            </a:r>
            <a:endParaRPr lang="en-US" sz="1050" dirty="0"/>
          </a:p>
          <a:p>
            <a:pPr marL="171450" indent="-171450">
              <a:buFont typeface="Arial" panose="020B0604020202020204" pitchFamily="34" charset="0"/>
              <a:buChar char="•"/>
            </a:pPr>
            <a:r>
              <a:rPr lang="en-US" sz="1050" dirty="0">
                <a:hlinkClick r:id="rId23"/>
              </a:rPr>
              <a:t>PowerPoint: Create and Edit images with the model of your choice</a:t>
            </a:r>
            <a:endParaRPr lang="en-US" sz="1050" dirty="0"/>
          </a:p>
          <a:p>
            <a:pPr marL="171450" indent="-171450">
              <a:buFont typeface="Arial" panose="020B0604020202020204" pitchFamily="34" charset="0"/>
              <a:buChar char="•"/>
            </a:pPr>
            <a:r>
              <a:rPr lang="en-US" sz="1050" dirty="0">
                <a:hlinkClick r:id="rId24"/>
              </a:rPr>
              <a:t>Microsoft Viva: Copilot Analytics: "All"- licensed user page Copilot dashboard</a:t>
            </a:r>
            <a:endParaRPr lang="en-US" sz="1050" dirty="0"/>
          </a:p>
          <a:p>
            <a:pPr marL="171450" indent="-171450">
              <a:buFont typeface="Arial" panose="020B0604020202020204" pitchFamily="34" charset="0"/>
              <a:buChar char="•"/>
            </a:pPr>
            <a:r>
              <a:rPr lang="en-US" sz="1050" dirty="0">
                <a:hlinkClick r:id="rId25"/>
              </a:rPr>
              <a:t>Intelligent meeting recap available without saving transcript</a:t>
            </a:r>
            <a:endParaRPr lang="en-US" sz="1050" dirty="0"/>
          </a:p>
          <a:p>
            <a:pPr marL="171450" indent="-171450">
              <a:buFont typeface="Arial" panose="020B0604020202020204" pitchFamily="34" charset="0"/>
              <a:buChar char="•"/>
            </a:pPr>
            <a:r>
              <a:rPr lang="en-US" sz="1050" dirty="0">
                <a:hlinkClick r:id="rId26"/>
              </a:rPr>
              <a:t>[Copilot Extensibility] IT Admins will be able to enable Anthropic models by specific users and groups in the tenant</a:t>
            </a:r>
            <a:endParaRPr lang="en-US" sz="1050" dirty="0"/>
          </a:p>
          <a:p>
            <a:pPr marL="171450" indent="-171450">
              <a:buFont typeface="Arial" panose="020B0604020202020204" pitchFamily="34" charset="0"/>
              <a:buChar char="•"/>
            </a:pPr>
            <a:r>
              <a:rPr lang="en-US" sz="1050" dirty="0">
                <a:hlinkClick r:id="rId27"/>
              </a:rPr>
              <a:t>Microsoft Viva: Copilot Analytics - Copilot configuration insights in the Copilot Dashboard Readiness page</a:t>
            </a:r>
            <a:endParaRPr lang="en-US" sz="1050" dirty="0"/>
          </a:p>
          <a:p>
            <a:pPr marL="171450" indent="-171450">
              <a:buFont typeface="Arial" panose="020B0604020202020204" pitchFamily="34" charset="0"/>
              <a:buChar char="•"/>
            </a:pPr>
            <a:r>
              <a:rPr lang="en-US" sz="1050" dirty="0">
                <a:hlinkClick r:id="rId28"/>
              </a:rPr>
              <a:t>Microsoft Purview: Data Loss Prevention to prevent Microsoft 365 Copilot processing content with sensitivity labels supports all storage locations</a:t>
            </a:r>
            <a:endParaRPr lang="en-US" sz="1050" dirty="0"/>
          </a:p>
          <a:p>
            <a:pPr marL="171450" indent="-171450">
              <a:buFont typeface="Arial" panose="020B0604020202020204" pitchFamily="34" charset="0"/>
              <a:buChar char="•"/>
            </a:pPr>
            <a:r>
              <a:rPr lang="en-US" sz="1050" dirty="0">
                <a:hlinkClick r:id="rId29"/>
              </a:rPr>
              <a:t>Copilot Chat in Outlook expands to reason over inbox, calendar, and enterprise data</a:t>
            </a:r>
            <a:endParaRPr lang="en-US" sz="1050" dirty="0"/>
          </a:p>
          <a:p>
            <a:pPr marL="171450" indent="-171450">
              <a:buFont typeface="Arial" panose="020B0604020202020204" pitchFamily="34" charset="0"/>
              <a:buChar char="•"/>
            </a:pPr>
            <a:r>
              <a:rPr lang="en-US" sz="1050" dirty="0">
                <a:hlinkClick r:id="rId30"/>
              </a:rPr>
              <a:t>Express voice enrollment in Microsoft Teams</a:t>
            </a:r>
            <a:endParaRPr lang="en-US" sz="1050" dirty="0"/>
          </a:p>
          <a:p>
            <a:pPr marL="171450" indent="-171450">
              <a:buFont typeface="Arial" panose="020B0604020202020204" pitchFamily="34" charset="0"/>
              <a:buChar char="•"/>
            </a:pPr>
            <a:r>
              <a:rPr lang="en-US" sz="1050" dirty="0">
                <a:hlinkClick r:id="rId31"/>
              </a:rPr>
              <a:t>SharePoint: Chat one-on-one with SharePoint agents in Teams</a:t>
            </a:r>
            <a:endParaRPr lang="en-US" sz="1050" dirty="0"/>
          </a:p>
          <a:p>
            <a:pPr marL="171450" indent="-171450">
              <a:buFont typeface="Arial" panose="020B0604020202020204" pitchFamily="34" charset="0"/>
              <a:buChar char="•"/>
            </a:pPr>
            <a:r>
              <a:rPr lang="en-US" sz="1050" dirty="0">
                <a:hlinkClick r:id="rId32"/>
              </a:rPr>
              <a:t>Federated Copilot Connectors</a:t>
            </a:r>
            <a:endParaRPr lang="en-US" sz="1050" dirty="0"/>
          </a:p>
          <a:p>
            <a:pPr marL="171450" indent="-171450">
              <a:buFont typeface="Arial" panose="020B0604020202020204" pitchFamily="34" charset="0"/>
              <a:buChar char="•"/>
            </a:pPr>
            <a:r>
              <a:rPr lang="en-US" sz="1050" dirty="0">
                <a:hlinkClick r:id="rId33"/>
              </a:rPr>
              <a:t>Export Copilot metrics in the Copilot Dashboard</a:t>
            </a:r>
            <a:endParaRPr lang="en-US" sz="1050" dirty="0"/>
          </a:p>
          <a:p>
            <a:pPr marL="171450" indent="-171450">
              <a:buFont typeface="Arial" panose="020B0604020202020204" pitchFamily="34" charset="0"/>
              <a:buChar char="•"/>
            </a:pPr>
            <a:r>
              <a:rPr lang="en-US" sz="1050" dirty="0">
                <a:hlinkClick r:id="rId34"/>
              </a:rPr>
              <a:t>Domain exclusion for web grounding</a:t>
            </a:r>
            <a:endParaRPr lang="en-US" sz="1050" dirty="0"/>
          </a:p>
          <a:p>
            <a:pPr marL="171450" indent="-171450">
              <a:buFont typeface="Arial" panose="020B0604020202020204" pitchFamily="34" charset="0"/>
              <a:buChar char="•"/>
            </a:pPr>
            <a:r>
              <a:rPr lang="en-US" sz="1050" dirty="0">
                <a:hlinkClick r:id="rId35"/>
              </a:rPr>
              <a:t>List email attachments in M365 Copilot</a:t>
            </a:r>
            <a:endParaRPr lang="en-US" sz="1050" dirty="0"/>
          </a:p>
          <a:p>
            <a:pPr marL="171450" indent="-171450">
              <a:buFont typeface="Arial" panose="020B0604020202020204" pitchFamily="34" charset="0"/>
              <a:buChar char="•"/>
            </a:pPr>
            <a:r>
              <a:rPr lang="en-US" sz="1050" dirty="0">
                <a:hlinkClick r:id="rId36"/>
              </a:rPr>
              <a:t>Updated chat-first design in the Microsoft 365 Copilot mobile app</a:t>
            </a:r>
            <a:endParaRPr lang="en-US" sz="1050" dirty="0"/>
          </a:p>
          <a:p>
            <a:pPr marL="171450" indent="-171450">
              <a:buFont typeface="Arial" panose="020B0604020202020204" pitchFamily="34" charset="0"/>
              <a:buChar char="•"/>
            </a:pPr>
            <a:r>
              <a:rPr lang="en-US" sz="1050" dirty="0">
                <a:hlinkClick r:id="rId37"/>
              </a:rPr>
              <a:t>OneNote: Multimodal capture in Copilot Notebooks (iPhone)</a:t>
            </a:r>
            <a:endParaRPr lang="en-US" sz="1050" dirty="0"/>
          </a:p>
          <a:p>
            <a:pPr marL="171450" indent="-171450">
              <a:buFont typeface="Arial" panose="020B0604020202020204" pitchFamily="34" charset="0"/>
              <a:buChar char="•"/>
            </a:pPr>
            <a:r>
              <a:rPr lang="en-US" sz="1050" dirty="0">
                <a:hlinkClick r:id="rId38"/>
              </a:rPr>
              <a:t>Mind Maps in Copilot Notebooks</a:t>
            </a:r>
            <a:endParaRPr lang="en-US" sz="1050" dirty="0"/>
          </a:p>
          <a:p>
            <a:pPr marL="171450" indent="-171450">
              <a:buFont typeface="Arial" panose="020B0604020202020204" pitchFamily="34" charset="0"/>
              <a:buChar char="•"/>
            </a:pPr>
            <a:r>
              <a:rPr lang="en-US" sz="1050" dirty="0">
                <a:hlinkClick r:id="rId39"/>
              </a:rPr>
              <a:t>Microsoft 365 admin center: Usage reports – Microsoft 365 Copilot Connectors</a:t>
            </a:r>
            <a:endParaRPr lang="en-US" sz="1050" dirty="0"/>
          </a:p>
          <a:p>
            <a:pPr marL="171450" indent="-171450">
              <a:buFont typeface="Arial" panose="020B0604020202020204" pitchFamily="34" charset="0"/>
              <a:buChar char="•"/>
            </a:pPr>
            <a:r>
              <a:rPr lang="en-US" sz="1050" dirty="0">
                <a:hlinkClick r:id="rId40"/>
              </a:rPr>
              <a:t>Create interactive visuals in Copilot Pages</a:t>
            </a:r>
            <a:endParaRPr lang="en-US" sz="1050" dirty="0"/>
          </a:p>
          <a:p>
            <a:pPr marL="171450" indent="-171450">
              <a:buFont typeface="Arial" panose="020B0604020202020204" pitchFamily="34" charset="0"/>
              <a:buChar char="•"/>
            </a:pPr>
            <a:r>
              <a:rPr lang="en-US" sz="1050" dirty="0">
                <a:hlinkClick r:id="rId41"/>
              </a:rPr>
              <a:t>Microsoft 365 admin center: Agents usage report</a:t>
            </a:r>
            <a:endParaRPr lang="en-US" sz="1050" dirty="0"/>
          </a:p>
          <a:p>
            <a:pPr marL="171450" indent="-171450">
              <a:buFont typeface="Arial" panose="020B0604020202020204" pitchFamily="34" charset="0"/>
              <a:buChar char="•"/>
            </a:pPr>
            <a:r>
              <a:rPr lang="en-US" sz="1050" dirty="0">
                <a:hlinkClick r:id="rId42"/>
              </a:rPr>
              <a:t>Frontier and Microsoft agent user request approval flow in Microsoft 365 admin center</a:t>
            </a:r>
            <a:endParaRPr lang="en-US" sz="1050" dirty="0"/>
          </a:p>
          <a:p>
            <a:pPr marL="171450" indent="-171450">
              <a:buFont typeface="Arial" panose="020B0604020202020204" pitchFamily="34" charset="0"/>
              <a:buChar char="•"/>
            </a:pPr>
            <a:r>
              <a:rPr lang="en-US" sz="1050" dirty="0">
                <a:hlinkClick r:id="rId43"/>
              </a:rPr>
              <a:t>Microsoft 365 Admin Center: Usage reports - Message consumption for Pay-as-you-go experiences in Copilot Chat.</a:t>
            </a:r>
            <a:endParaRPr lang="en-US" sz="1050" dirty="0"/>
          </a:p>
          <a:p>
            <a:pPr marL="171450" indent="-171450">
              <a:buFont typeface="Arial" panose="020B0604020202020204" pitchFamily="34" charset="0"/>
              <a:buChar char="•"/>
            </a:pPr>
            <a:r>
              <a:rPr lang="en-US" sz="1050" dirty="0">
                <a:hlinkClick r:id="rId44"/>
              </a:rPr>
              <a:t>Create PowerPoint presentations from Copilot Notebooks</a:t>
            </a:r>
            <a:endParaRPr lang="en-US" sz="1050" dirty="0"/>
          </a:p>
          <a:p>
            <a:pPr marL="171450" indent="-171450">
              <a:buFont typeface="Arial" panose="020B0604020202020204" pitchFamily="34" charset="0"/>
              <a:buChar char="•"/>
            </a:pPr>
            <a:r>
              <a:rPr lang="en-US" sz="1050" dirty="0">
                <a:hlinkClick r:id="rId45"/>
              </a:rPr>
              <a:t>Create Word documents from Copilot Notebooks</a:t>
            </a:r>
            <a:endParaRPr lang="en-US" sz="1050" dirty="0"/>
          </a:p>
          <a:p>
            <a:pPr marL="171450" indent="-171450">
              <a:buFont typeface="Arial" panose="020B0604020202020204" pitchFamily="34" charset="0"/>
              <a:buChar char="•"/>
            </a:pPr>
            <a:r>
              <a:rPr lang="en-US" sz="1050" dirty="0">
                <a:hlinkClick r:id="rId46"/>
              </a:rPr>
              <a:t>Infinite Scroll Chat History</a:t>
            </a:r>
            <a:endParaRPr lang="en-US" sz="1050" dirty="0"/>
          </a:p>
          <a:p>
            <a:pPr marL="171450" indent="-171450">
              <a:buFont typeface="Arial" panose="020B0604020202020204" pitchFamily="34" charset="0"/>
              <a:buChar char="•"/>
            </a:pPr>
            <a:r>
              <a:rPr lang="en-US" sz="1050" dirty="0">
                <a:hlinkClick r:id="rId47"/>
              </a:rPr>
              <a:t>Enhanced M365 Copilot Memory - Copilot is now personalized with work data</a:t>
            </a:r>
            <a:endParaRPr lang="en-US" sz="1050" dirty="0"/>
          </a:p>
          <a:p>
            <a:pPr marL="171450" indent="-171450">
              <a:buFont typeface="Arial" panose="020B0604020202020204" pitchFamily="34" charset="0"/>
              <a:buChar char="•"/>
            </a:pPr>
            <a:r>
              <a:rPr lang="en-US" sz="1050" dirty="0">
                <a:hlinkClick r:id="rId48"/>
              </a:rPr>
              <a:t>Delete meeting generated content in recap</a:t>
            </a:r>
            <a:endParaRPr lang="en-US" sz="1050" dirty="0"/>
          </a:p>
          <a:p>
            <a:pPr marL="171450" indent="-171450">
              <a:buFont typeface="Arial" panose="020B0604020202020204" pitchFamily="34" charset="0"/>
              <a:buChar char="•"/>
            </a:pPr>
            <a:r>
              <a:rPr lang="en-US" sz="1050" dirty="0">
                <a:hlinkClick r:id="rId49"/>
              </a:rPr>
              <a:t>Intelligent Summaries in Copilot Dashboard</a:t>
            </a:r>
            <a:endParaRPr lang="en-US" sz="1050" dirty="0"/>
          </a:p>
          <a:p>
            <a:pPr marL="171450" indent="-171450">
              <a:buFont typeface="Arial" panose="020B0604020202020204" pitchFamily="34" charset="0"/>
              <a:buChar char="•"/>
            </a:pPr>
            <a:r>
              <a:rPr lang="en-US" sz="1050" dirty="0">
                <a:hlinkClick r:id="rId50"/>
              </a:rPr>
              <a:t>Business Justification for Copilot License Requests</a:t>
            </a:r>
            <a:endParaRPr lang="en-US" sz="1050" dirty="0"/>
          </a:p>
          <a:p>
            <a:pPr marL="171450" indent="-171450">
              <a:buFont typeface="Arial" panose="020B0604020202020204" pitchFamily="34" charset="0"/>
              <a:buChar char="•"/>
            </a:pPr>
            <a:r>
              <a:rPr lang="en-US" sz="1050" dirty="0">
                <a:hlinkClick r:id="rId51"/>
              </a:rPr>
              <a:t>Microsoft Edge: Adding contextual nudges to the Microsoft 365 Copilot Chat icon</a:t>
            </a:r>
            <a:endParaRPr lang="en-US" sz="1050" dirty="0"/>
          </a:p>
          <a:p>
            <a:pPr marL="171450" indent="-171450">
              <a:buFont typeface="Arial" panose="020B0604020202020204" pitchFamily="34" charset="0"/>
              <a:buChar char="•"/>
            </a:pPr>
            <a:r>
              <a:rPr lang="en-US" sz="1050" dirty="0">
                <a:hlinkClick r:id="rId52"/>
              </a:rPr>
              <a:t>Real-time voice interactions in a podcast in Word</a:t>
            </a:r>
            <a:endParaRPr lang="en-US" sz="1050" dirty="0"/>
          </a:p>
          <a:p>
            <a:pPr marL="171450" indent="-171450">
              <a:buFont typeface="Arial" panose="020B0604020202020204" pitchFamily="34" charset="0"/>
              <a:buChar char="•"/>
            </a:pPr>
            <a:r>
              <a:rPr lang="en-US" sz="1050" dirty="0">
                <a:hlinkClick r:id="rId53"/>
              </a:rPr>
              <a:t>Microsoft 365 Admin Center: M365 Copilot - Billing and usage - Usage insights</a:t>
            </a:r>
            <a:endParaRPr lang="en-US" sz="1050" dirty="0"/>
          </a:p>
          <a:p>
            <a:pPr marL="171450" indent="-171450">
              <a:buFont typeface="Arial" panose="020B0604020202020204" pitchFamily="34" charset="0"/>
              <a:buChar char="•"/>
            </a:pPr>
            <a:r>
              <a:rPr lang="en-US" sz="1050" dirty="0">
                <a:hlinkClick r:id="rId54"/>
              </a:rPr>
              <a:t>Deep citations in Copilot</a:t>
            </a:r>
            <a:endParaRPr lang="en-US" sz="1050" dirty="0"/>
          </a:p>
          <a:p>
            <a:pPr marL="171450" indent="-171450">
              <a:buFont typeface="Arial" panose="020B0604020202020204" pitchFamily="34" charset="0"/>
              <a:buChar char="•"/>
            </a:pPr>
            <a:r>
              <a:rPr lang="en-US" sz="1050" dirty="0">
                <a:hlinkClick r:id="rId55"/>
              </a:rPr>
              <a:t>Agent Mode in Excel for GCC</a:t>
            </a:r>
            <a:endParaRPr lang="en-US" sz="1050" dirty="0"/>
          </a:p>
          <a:p>
            <a:pPr marL="171450" indent="-171450">
              <a:buFont typeface="Arial" panose="020B0604020202020204" pitchFamily="34" charset="0"/>
              <a:buChar char="•"/>
            </a:pPr>
            <a:r>
              <a:rPr lang="en-US" sz="1050" dirty="0">
                <a:hlinkClick r:id="rId56"/>
              </a:rPr>
              <a:t>Copilot Prompt Gallery - Company-wide prompt publishing</a:t>
            </a:r>
            <a:endParaRPr lang="en-US" sz="1050" dirty="0"/>
          </a:p>
          <a:p>
            <a:pPr marL="171450" indent="-171450">
              <a:buFont typeface="Arial" panose="020B0604020202020204" pitchFamily="34" charset="0"/>
              <a:buChar char="•"/>
            </a:pPr>
            <a:r>
              <a:rPr lang="en-US" sz="1050" dirty="0">
                <a:hlinkClick r:id="rId57"/>
              </a:rPr>
              <a:t>Chose Anthropic models when editing with Copilot in Word</a:t>
            </a:r>
            <a:endParaRPr lang="en-US" sz="1050" dirty="0"/>
          </a:p>
          <a:p>
            <a:pPr marL="171450" indent="-171450">
              <a:buFont typeface="Arial" panose="020B0604020202020204" pitchFamily="34" charset="0"/>
              <a:buChar char="•"/>
            </a:pPr>
            <a:r>
              <a:rPr lang="en-US" sz="1050" dirty="0">
                <a:hlinkClick r:id="rId58"/>
              </a:rPr>
              <a:t>Edit with the model of your choice in PowerPoint</a:t>
            </a:r>
            <a:endParaRPr lang="en-US" sz="1050" dirty="0"/>
          </a:p>
          <a:p>
            <a:pPr marL="171450" indent="-171450">
              <a:buFont typeface="Arial" panose="020B0604020202020204" pitchFamily="34" charset="0"/>
              <a:buChar char="•"/>
            </a:pPr>
            <a:r>
              <a:rPr lang="en-US" sz="1050" dirty="0">
                <a:hlinkClick r:id="rId59"/>
              </a:rPr>
              <a:t>Microsoft Edge: Ground Microsoft 365 Copilot Chat in Edge for Business in your open OneDrive and SharePoint documents</a:t>
            </a:r>
            <a:endParaRPr lang="en-US" sz="1050" dirty="0"/>
          </a:p>
          <a:p>
            <a:pPr marL="171450" indent="-171450">
              <a:buFont typeface="Arial" panose="020B0604020202020204" pitchFamily="34" charset="0"/>
              <a:buChar char="•"/>
            </a:pPr>
            <a:r>
              <a:rPr lang="en-US" sz="1050" dirty="0">
                <a:hlinkClick r:id="rId60"/>
              </a:rPr>
              <a:t>Outlook: Draft, edit and format emails conversationally with Copilot in Outlook</a:t>
            </a:r>
            <a:endParaRPr lang="en-US" sz="1050" dirty="0"/>
          </a:p>
        </p:txBody>
      </p:sp>
      <p:grpSp>
        <p:nvGrpSpPr>
          <p:cNvPr id="8" name="Group 7">
            <a:extLst>
              <a:ext uri="{FF2B5EF4-FFF2-40B4-BE49-F238E27FC236}">
                <a16:creationId xmlns:a16="http://schemas.microsoft.com/office/drawing/2014/main" id="{789CA8AB-59AA-9A1C-6C16-7DAD765A6C0A}"/>
              </a:ext>
              <a:ext uri="{C183D7F6-B498-43B3-948B-1728B52AA6E4}">
                <adec:decorative xmlns:adec="http://schemas.microsoft.com/office/drawing/2017/decorative" val="1"/>
              </a:ext>
            </a:extLst>
          </p:cNvPr>
          <p:cNvGrpSpPr/>
          <p:nvPr/>
        </p:nvGrpSpPr>
        <p:grpSpPr>
          <a:xfrm>
            <a:off x="5090956" y="1418340"/>
            <a:ext cx="550456" cy="172709"/>
            <a:chOff x="8673838" y="1451867"/>
            <a:chExt cx="550456" cy="172709"/>
          </a:xfrm>
        </p:grpSpPr>
        <p:pic>
          <p:nvPicPr>
            <p:cNvPr id="9" name="Graphic 8" descr="Stop with solid fill">
              <a:extLst>
                <a:ext uri="{FF2B5EF4-FFF2-40B4-BE49-F238E27FC236}">
                  <a16:creationId xmlns:a16="http://schemas.microsoft.com/office/drawing/2014/main" id="{2C129B39-2FFA-99F4-39E8-253E194684BE}"/>
                </a:ext>
              </a:extLst>
            </p:cNvPr>
            <p:cNvPicPr>
              <a:picLocks noChangeAspect="1"/>
            </p:cNvPicPr>
            <p:nvPr/>
          </p:nvPicPr>
          <p:blipFill>
            <a:blip>
              <a:extLst>
                <a:ext uri="{96DAC541-7B7A-43D3-8B79-37D633B846F1}">
                  <asvg:svgBlip xmlns:asvg="http://schemas.microsoft.com/office/drawing/2016/SVG/main" r:embed="rId61"/>
                </a:ext>
              </a:extLst>
            </a:blip>
            <a:stretch>
              <a:fillRect/>
            </a:stretch>
          </p:blipFill>
          <p:spPr>
            <a:xfrm>
              <a:off x="8863230" y="1451867"/>
              <a:ext cx="172709" cy="172709"/>
            </a:xfrm>
            <a:prstGeom prst="rect">
              <a:avLst/>
            </a:prstGeom>
          </p:spPr>
        </p:pic>
        <p:pic>
          <p:nvPicPr>
            <p:cNvPr id="11" name="Graphic 10" descr="Stop with solid fill">
              <a:extLst>
                <a:ext uri="{FF2B5EF4-FFF2-40B4-BE49-F238E27FC236}">
                  <a16:creationId xmlns:a16="http://schemas.microsoft.com/office/drawing/2014/main" id="{27124EBF-BC7E-0645-8CE3-C9B9BAE3DCA3}"/>
                </a:ext>
              </a:extLst>
            </p:cNvPr>
            <p:cNvPicPr>
              <a:picLocks noChangeAspect="1"/>
            </p:cNvPicPr>
            <p:nvPr/>
          </p:nvPicPr>
          <p:blipFill>
            <a:blip>
              <a:extLst>
                <a:ext uri="{96DAC541-7B7A-43D3-8B79-37D633B846F1}">
                  <asvg:svgBlip xmlns:asvg="http://schemas.microsoft.com/office/drawing/2016/SVG/main" r:embed="rId61"/>
                </a:ext>
              </a:extLst>
            </a:blip>
            <a:stretch>
              <a:fillRect/>
            </a:stretch>
          </p:blipFill>
          <p:spPr>
            <a:xfrm>
              <a:off x="9051585" y="1451867"/>
              <a:ext cx="172709" cy="172709"/>
            </a:xfrm>
            <a:prstGeom prst="rect">
              <a:avLst/>
            </a:prstGeom>
          </p:spPr>
        </p:pic>
        <p:pic>
          <p:nvPicPr>
            <p:cNvPr id="12" name="Graphic 11" descr="Stop with solid fill">
              <a:extLst>
                <a:ext uri="{FF2B5EF4-FFF2-40B4-BE49-F238E27FC236}">
                  <a16:creationId xmlns:a16="http://schemas.microsoft.com/office/drawing/2014/main" id="{014844A9-7094-F029-AF0D-626504C64E95}"/>
                </a:ext>
              </a:extLst>
            </p:cNvPr>
            <p:cNvPicPr>
              <a:picLocks noChangeAspect="1"/>
            </p:cNvPicPr>
            <p:nvPr/>
          </p:nvPicPr>
          <p:blipFill>
            <a:blip>
              <a:extLst>
                <a:ext uri="{96DAC541-7B7A-43D3-8B79-37D633B846F1}">
                  <asvg:svgBlip xmlns:asvg="http://schemas.microsoft.com/office/drawing/2016/SVG/main" r:embed="rId62"/>
                </a:ext>
              </a:extLst>
            </a:blip>
            <a:stretch>
              <a:fillRect/>
            </a:stretch>
          </p:blipFill>
          <p:spPr>
            <a:xfrm>
              <a:off x="8673838" y="1451867"/>
              <a:ext cx="172709" cy="172709"/>
            </a:xfrm>
            <a:prstGeom prst="rect">
              <a:avLst/>
            </a:prstGeom>
          </p:spPr>
        </p:pic>
      </p:grpSp>
      <p:grpSp>
        <p:nvGrpSpPr>
          <p:cNvPr id="2" name="Group 1">
            <a:extLst>
              <a:ext uri="{FF2B5EF4-FFF2-40B4-BE49-F238E27FC236}">
                <a16:creationId xmlns:a16="http://schemas.microsoft.com/office/drawing/2014/main" id="{63F2DA0C-E3E0-904F-8CF2-D4BA573BA291}"/>
              </a:ext>
              <a:ext uri="{C183D7F6-B498-43B3-948B-1728B52AA6E4}">
                <adec:decorative xmlns:adec="http://schemas.microsoft.com/office/drawing/2017/decorative" val="1"/>
              </a:ext>
            </a:extLst>
          </p:cNvPr>
          <p:cNvGrpSpPr/>
          <p:nvPr/>
        </p:nvGrpSpPr>
        <p:grpSpPr>
          <a:xfrm>
            <a:off x="10814383" y="499"/>
            <a:ext cx="1379171" cy="1219186"/>
            <a:chOff x="10404657" y="488"/>
            <a:chExt cx="1788494" cy="1955102"/>
          </a:xfrm>
          <a:solidFill>
            <a:srgbClr val="727372"/>
          </a:solidFill>
        </p:grpSpPr>
        <p:sp>
          <p:nvSpPr>
            <p:cNvPr id="5" name="Diagonal Stripe 4">
              <a:extLst>
                <a:ext uri="{FF2B5EF4-FFF2-40B4-BE49-F238E27FC236}">
                  <a16:creationId xmlns:a16="http://schemas.microsoft.com/office/drawing/2014/main" id="{76B2DF23-2564-D928-F9D3-09D7249F97E5}"/>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C5AD4"/>
                </a:solidFill>
                <a:effectLst/>
                <a:uLnTx/>
                <a:uFillTx/>
                <a:cs typeface="Segoe UI" pitchFamily="34" charset="0"/>
              </a:endParaRPr>
            </a:p>
          </p:txBody>
        </p:sp>
        <p:sp>
          <p:nvSpPr>
            <p:cNvPr id="6" name="TextBox 5">
              <a:extLst>
                <a:ext uri="{FF2B5EF4-FFF2-40B4-BE49-F238E27FC236}">
                  <a16:creationId xmlns:a16="http://schemas.microsoft.com/office/drawing/2014/main" id="{B6DE0714-A288-E2F4-6E2C-082E8244D662}"/>
                </a:ext>
              </a:extLst>
            </p:cNvPr>
            <p:cNvSpPr txBox="1"/>
            <p:nvPr/>
          </p:nvSpPr>
          <p:spPr>
            <a:xfrm rot="2502686">
              <a:off x="10827074" y="609465"/>
              <a:ext cx="1366077" cy="271455"/>
            </a:xfrm>
            <a:prstGeom prst="rect">
              <a:avLst/>
            </a:prstGeom>
            <a:noFill/>
          </p:spPr>
          <p:txBody>
            <a:bodyPr wrap="none" lIns="0" tIns="0" rIns="0" bIns="0" rtlCol="0">
              <a:spAutoFit/>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GB" sz="1100" b="0" i="0" u="none" strike="noStrike" kern="0" cap="none" spc="-71" normalizeH="0" baseline="0" noProof="0" dirty="0">
                  <a:ln>
                    <a:noFill/>
                  </a:ln>
                  <a:solidFill>
                    <a:srgbClr val="5C5AD4"/>
                  </a:solidFill>
                  <a:effectLst/>
                  <a:uLnTx/>
                  <a:uFillTx/>
                  <a:latin typeface="Segoe UI Semibold"/>
                </a:rPr>
                <a:t>As of </a:t>
              </a:r>
              <a:r>
                <a:rPr lang="en-GB" sz="1100" kern="0" spc="-71" dirty="0">
                  <a:solidFill>
                    <a:srgbClr val="5C5AD4"/>
                  </a:solidFill>
                  <a:latin typeface="Segoe UI Semibold"/>
                </a:rPr>
                <a:t>8</a:t>
              </a:r>
              <a:r>
                <a:rPr lang="en-GB" sz="1100" kern="0" spc="-71" baseline="30000" dirty="0">
                  <a:solidFill>
                    <a:srgbClr val="5C5AD4"/>
                  </a:solidFill>
                  <a:latin typeface="Segoe UI Semibold"/>
                </a:rPr>
                <a:t>th</a:t>
              </a:r>
              <a:r>
                <a:rPr lang="en-GB" sz="1100" kern="0" spc="-71" dirty="0">
                  <a:solidFill>
                    <a:srgbClr val="5C5AD4"/>
                  </a:solidFill>
                  <a:latin typeface="Segoe UI Semibold"/>
                </a:rPr>
                <a:t> </a:t>
              </a:r>
              <a:r>
                <a:rPr kumimoji="0" lang="en-GB" sz="1100" b="0" i="0" u="none" strike="noStrike" kern="0" cap="none" spc="-71" normalizeH="0" baseline="0" noProof="0" dirty="0">
                  <a:ln>
                    <a:noFill/>
                  </a:ln>
                  <a:solidFill>
                    <a:srgbClr val="5C5AD4"/>
                  </a:solidFill>
                  <a:effectLst/>
                  <a:uLnTx/>
                  <a:uFillTx/>
                  <a:latin typeface="Segoe UI Semibold"/>
                </a:rPr>
                <a:t>April 2026</a:t>
              </a:r>
            </a:p>
          </p:txBody>
        </p:sp>
      </p:grpSp>
    </p:spTree>
    <p:extLst>
      <p:ext uri="{BB962C8B-B14F-4D97-AF65-F5344CB8AC3E}">
        <p14:creationId xmlns:p14="http://schemas.microsoft.com/office/powerpoint/2010/main" val="6510346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42" presetClass="path" presetSubtype="0" decel="100000" fill="hold" grpId="1" nodeType="withEffect">
                                  <p:stCondLst>
                                    <p:cond delay="0"/>
                                  </p:stCondLst>
                                  <p:childTnLst>
                                    <p:animMotion origin="layout" path="M 0 3.33333E-6 L 0 0.03541 " pathEditMode="relative" rAng="0" ptsTypes="AA">
                                      <p:cBhvr>
                                        <p:cTn id="9" dur="700" spd="-100000" fill="hold"/>
                                        <p:tgtEl>
                                          <p:spTgt spid="30"/>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7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42" presetClass="path" presetSubtype="0" decel="100000" fill="hold" grpId="1" nodeType="withEffect">
                                  <p:stCondLst>
                                    <p:cond delay="0"/>
                                  </p:stCondLst>
                                  <p:childTnLst>
                                    <p:animMotion origin="layout" path="M 2.08333E-7 0.03889 L 2.08333E-7 -3.7037E-7 " pathEditMode="relative" rAng="0" ptsTypes="AA">
                                      <p:cBhvr>
                                        <p:cTn id="21" dur="700" fill="hold"/>
                                        <p:tgtEl>
                                          <p:spTgt spid="26"/>
                                        </p:tgtEl>
                                        <p:attrNameLst>
                                          <p:attrName>ppt_x</p:attrName>
                                          <p:attrName>ppt_y</p:attrName>
                                        </p:attrNameLst>
                                      </p:cBhvr>
                                      <p:rCtr x="0" y="-1944"/>
                                    </p:animMotion>
                                  </p:childTnLst>
                                </p:cTn>
                              </p:par>
                              <p:par>
                                <p:cTn id="22" presetID="1"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childTnLst>
                                </p:cTn>
                              </p:par>
                            </p:childTnLst>
                          </p:cTn>
                        </p:par>
                        <p:par>
                          <p:cTn id="24" fill="hold">
                            <p:stCondLst>
                              <p:cond delay="140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1900"/>
                            </p:stCondLst>
                            <p:childTnLst>
                              <p:par>
                                <p:cTn id="29" presetID="10" presetClass="entr" presetSubtype="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23" grpId="0" animBg="1"/>
      <p:bldP spid="30" grpId="0" animBg="1"/>
      <p:bldP spid="30" grpId="1" animBg="1"/>
      <p:bldP spid="26" grpId="0"/>
      <p:bldP spid="26"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DCFD04-3E43-4F90-1C0A-13FB3732668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690" y="1495406"/>
            <a:ext cx="10887238" cy="4351372"/>
          </a:xfrm>
          <a:prstGeom prst="roundRect">
            <a:avLst>
              <a:gd name="adj" fmla="val 3266"/>
            </a:avLst>
          </a:prstGeom>
          <a:effectLst>
            <a:outerShdw blurRad="50800" dist="38100" dir="5400000" algn="t" rotWithShape="0">
              <a:prstClr val="black">
                <a:alpha val="40000"/>
              </a:prstClr>
            </a:outerShdw>
          </a:effectLst>
        </p:spPr>
      </p:pic>
      <p:sp>
        <p:nvSpPr>
          <p:cNvPr id="4" name="Title 14">
            <a:extLst>
              <a:ext uri="{FF2B5EF4-FFF2-40B4-BE49-F238E27FC236}">
                <a16:creationId xmlns:a16="http://schemas.microsoft.com/office/drawing/2014/main" id="{16794675-EC05-B52C-95A1-D5ADC26ED727}"/>
              </a:ext>
            </a:extLst>
          </p:cNvPr>
          <p:cNvSpPr txBox="1">
            <a:spLocks noGrp="1"/>
          </p:cNvSpPr>
          <p:nvPr>
            <p:ph type="title"/>
          </p:nvPr>
        </p:nvSpPr>
        <p:spPr>
          <a:xfrm>
            <a:off x="966337" y="3012707"/>
            <a:ext cx="9144000" cy="83099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797999" fontAlgn="base">
              <a:lnSpc>
                <a:spcPct val="90000"/>
              </a:lnSpc>
              <a:spcBef>
                <a:spcPct val="0"/>
              </a:spcBef>
              <a:spcAft>
                <a:spcPct val="0"/>
              </a:spcAft>
              <a:buNone/>
              <a:tabLst>
                <a:tab pos="920876" algn="l"/>
              </a:tabLst>
              <a:defRPr sz="8000" b="1" cap="none" spc="-50" baseline="0">
                <a:ln w="3175">
                  <a:noFill/>
                </a:ln>
                <a:gradFill>
                  <a:gsLst>
                    <a:gs pos="0">
                      <a:srgbClr val="8DC8E8"/>
                    </a:gs>
                    <a:gs pos="100000">
                      <a:srgbClr val="CD98CF"/>
                    </a:gs>
                  </a:gsLst>
                  <a:lin ang="2700000" scaled="0"/>
                </a:gradFill>
                <a:effectLst/>
                <a:latin typeface="Segoe UI Semibold"/>
                <a:cs typeface="Segoe UI"/>
              </a:defRPr>
            </a:lvl1pPr>
          </a:lstStyle>
          <a:p>
            <a:pPr marL="0" marR="0" lvl="0" indent="0" algn="l" defTabSz="797999" rtl="0" eaLnBrk="1" fontAlgn="base" latinLnBrk="0" hangingPunct="1">
              <a:lnSpc>
                <a:spcPct val="90000"/>
              </a:lnSpc>
              <a:spcBef>
                <a:spcPct val="0"/>
              </a:spcBef>
              <a:spcAft>
                <a:spcPct val="0"/>
              </a:spcAft>
              <a:buClrTx/>
              <a:buSzTx/>
              <a:buFontTx/>
              <a:buNone/>
              <a:tabLst>
                <a:tab pos="920876" algn="l"/>
              </a:tabLst>
              <a:defRPr/>
            </a:pPr>
            <a:r>
              <a:rPr lang="en-US" sz="6000" b="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Thank you </a:t>
            </a:r>
            <a:r>
              <a:rPr kumimoji="0" lang="en-US" sz="6000" b="1" i="0" u="none" strike="noStrike" kern="1200" cap="none" spc="-50" normalizeH="0" baseline="0" noProof="0" dirty="0">
                <a:ln w="3175">
                  <a:noFill/>
                </a:ln>
                <a:solidFill>
                  <a:srgbClr val="3A4953"/>
                </a:solidFill>
                <a:effectLst/>
                <a:uLnTx/>
                <a:uFillTx/>
                <a:latin typeface="Segoe UI Semibold"/>
                <a:ea typeface="+mn-ea"/>
                <a:cs typeface="Segoe UI"/>
              </a:rPr>
              <a:t>👏</a:t>
            </a:r>
          </a:p>
        </p:txBody>
      </p:sp>
      <p:sp>
        <p:nvSpPr>
          <p:cNvPr id="2" name="TextBox 1">
            <a:extLst>
              <a:ext uri="{FF2B5EF4-FFF2-40B4-BE49-F238E27FC236}">
                <a16:creationId xmlns:a16="http://schemas.microsoft.com/office/drawing/2014/main" id="{42E90039-4B10-20A2-FE08-C4C34718CE94}"/>
              </a:ext>
            </a:extLst>
          </p:cNvPr>
          <p:cNvSpPr txBox="1"/>
          <p:nvPr/>
        </p:nvSpPr>
        <p:spPr>
          <a:xfrm>
            <a:off x="1104441" y="4745452"/>
            <a:ext cx="4991559" cy="615553"/>
          </a:xfrm>
          <a:prstGeom prst="rect">
            <a:avLst/>
          </a:prstGeom>
          <a:noFill/>
        </p:spPr>
        <p:txBody>
          <a:bodyPr wrap="none" lIns="0" tIns="0" rIns="0" bIns="0" rtlCol="0">
            <a:spAutoFit/>
          </a:bodyPr>
          <a:lstStyle/>
          <a:p>
            <a:pPr algn="l"/>
            <a:r>
              <a:rPr lang="en-US" sz="2000" noProof="0" dirty="0">
                <a:gradFill>
                  <a:gsLst>
                    <a:gs pos="2917">
                      <a:schemeClr val="tx1"/>
                    </a:gs>
                    <a:gs pos="30000">
                      <a:schemeClr val="tx1"/>
                    </a:gs>
                  </a:gsLst>
                  <a:lin ang="5400000" scaled="0"/>
                </a:gradFill>
              </a:rPr>
              <a:t>Got feedback ? </a:t>
            </a:r>
          </a:p>
          <a:p>
            <a:pPr algn="l"/>
            <a:r>
              <a:rPr lang="en-US" sz="2000" noProof="0" dirty="0">
                <a:gradFill>
                  <a:gsLst>
                    <a:gs pos="2917">
                      <a:schemeClr val="tx1"/>
                    </a:gs>
                    <a:gs pos="30000">
                      <a:schemeClr val="tx1"/>
                    </a:gs>
                  </a:gsLst>
                  <a:lin ang="5400000" scaled="0"/>
                </a:gradFill>
                <a:hlinkClick r:id="rId4"/>
              </a:rPr>
              <a:t>https://aka.ms/WhatsNewCopilot/Feedback</a:t>
            </a:r>
            <a:r>
              <a:rPr lang="en-US" sz="2000" noProof="0" dirty="0">
                <a:gradFill>
                  <a:gsLst>
                    <a:gs pos="2917">
                      <a:schemeClr val="tx1"/>
                    </a:gs>
                    <a:gs pos="30000">
                      <a:schemeClr val="tx1"/>
                    </a:gs>
                  </a:gsLst>
                  <a:lin ang="5400000" scaled="0"/>
                </a:gradFill>
              </a:rPr>
              <a:t> </a:t>
            </a:r>
          </a:p>
        </p:txBody>
      </p:sp>
    </p:spTree>
    <p:extLst>
      <p:ext uri="{BB962C8B-B14F-4D97-AF65-F5344CB8AC3E}">
        <p14:creationId xmlns:p14="http://schemas.microsoft.com/office/powerpoint/2010/main" val="11354358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3.125E-6 1.48148E-6 L 3.125E-6 0.01967 " pathEditMode="relative" rAng="0" ptsTypes="AA">
                                      <p:cBhvr>
                                        <p:cTn id="9" dur="500" spd="-100000" fill="hold"/>
                                        <p:tgtEl>
                                          <p:spTgt spid="4"/>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DE693-9DED-ED27-1B69-355C2458B84F}"/>
              </a:ext>
            </a:extLst>
          </p:cNvPr>
          <p:cNvSpPr>
            <a:spLocks noGrp="1"/>
          </p:cNvSpPr>
          <p:nvPr>
            <p:ph type="title"/>
          </p:nvPr>
        </p:nvSpPr>
        <p:spPr>
          <a:xfrm>
            <a:off x="0" y="-705117"/>
            <a:ext cx="9144000" cy="553998"/>
          </a:xfrm>
        </p:spPr>
        <p:txBody>
          <a:bodyPr/>
          <a:lstStyle/>
          <a:p>
            <a:r>
              <a:rPr lang="en-US" noProof="0" dirty="0"/>
              <a:t>Feedback Form</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4" name="Add-in 3" title="Forms">
                <a:extLst>
                  <a:ext uri="{FF2B5EF4-FFF2-40B4-BE49-F238E27FC236}">
                    <a16:creationId xmlns:a16="http://schemas.microsoft.com/office/drawing/2014/main" id="{0FC72286-8E9A-F140-F0B2-C11B380E6934}"/>
                  </a:ext>
                </a:extLst>
              </p:cNvPr>
              <p:cNvGraphicFramePr>
                <a:graphicFrameLocks noGrp="1"/>
              </p:cNvGraphicFramePr>
              <p:nvPr/>
            </p:nvGraphicFramePr>
            <p:xfrm>
              <a:off x="0" y="0"/>
              <a:ext cx="12192000" cy="685800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4" name="Add-in 3" title="Forms">
                <a:extLst>
                  <a:ext uri="{FF2B5EF4-FFF2-40B4-BE49-F238E27FC236}">
                    <a16:creationId xmlns:a16="http://schemas.microsoft.com/office/drawing/2014/main" id="{0FC72286-8E9A-F140-F0B2-C11B380E6934}"/>
                  </a:ext>
                </a:extLst>
              </p:cNvPr>
              <p:cNvPicPr>
                <a:picLocks noGrp="1" noRot="1" noChangeAspect="1" noMove="1" noResize="1" noEditPoints="1" noAdjustHandles="1" noChangeArrowheads="1" noChangeShapeType="1"/>
              </p:cNvPicPr>
              <p:nvPr/>
            </p:nvPicPr>
            <p:blipFill>
              <a:blip r:embed="rId4"/>
              <a:stretch>
                <a:fillRect/>
              </a:stretch>
            </p:blipFill>
            <p:spPr>
              <a:xfrm>
                <a:off x="0" y="0"/>
                <a:ext cx="12192000" cy="6858000"/>
              </a:xfrm>
              <a:prstGeom prst="rect">
                <a:avLst/>
              </a:prstGeom>
            </p:spPr>
          </p:pic>
        </mc:Fallback>
      </mc:AlternateContent>
    </p:spTree>
    <p:extLst>
      <p:ext uri="{BB962C8B-B14F-4D97-AF65-F5344CB8AC3E}">
        <p14:creationId xmlns:p14="http://schemas.microsoft.com/office/powerpoint/2010/main" val="1736762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1267068-C6AA-D7F8-7653-36226CFC3BF3}"/>
            </a:ext>
          </a:extLst>
        </p:cNvPr>
        <p:cNvGrpSpPr/>
        <p:nvPr/>
      </p:nvGrpSpPr>
      <p:grpSpPr>
        <a:xfrm>
          <a:off x="0" y="0"/>
          <a:ext cx="0" cy="0"/>
          <a:chOff x="0" y="0"/>
          <a:chExt cx="0" cy="0"/>
        </a:xfrm>
      </p:grpSpPr>
      <p:sp>
        <p:nvSpPr>
          <p:cNvPr id="4" name="Title 14">
            <a:extLst>
              <a:ext uri="{FF2B5EF4-FFF2-40B4-BE49-F238E27FC236}">
                <a16:creationId xmlns:a16="http://schemas.microsoft.com/office/drawing/2014/main" id="{41E1C638-8B5B-D0B9-EBB6-66FCD09C073C}"/>
              </a:ext>
            </a:extLst>
          </p:cNvPr>
          <p:cNvSpPr txBox="1">
            <a:spLocks noGrp="1"/>
          </p:cNvSpPr>
          <p:nvPr>
            <p:ph type="title"/>
          </p:nvPr>
        </p:nvSpPr>
        <p:spPr>
          <a:xfrm>
            <a:off x="550689" y="282820"/>
            <a:ext cx="12139699" cy="4985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797999" fontAlgn="base">
              <a:lnSpc>
                <a:spcPct val="90000"/>
              </a:lnSpc>
              <a:spcBef>
                <a:spcPct val="0"/>
              </a:spcBef>
              <a:spcAft>
                <a:spcPct val="0"/>
              </a:spcAft>
              <a:buNone/>
              <a:tabLst>
                <a:tab pos="920876" algn="l"/>
              </a:tabLst>
              <a:defRPr sz="8000" b="1" cap="none" spc="-50" baseline="0">
                <a:ln w="3175">
                  <a:noFill/>
                </a:ln>
                <a:gradFill>
                  <a:gsLst>
                    <a:gs pos="0">
                      <a:srgbClr val="8DC8E8"/>
                    </a:gs>
                    <a:gs pos="100000">
                      <a:srgbClr val="CD98CF"/>
                    </a:gs>
                  </a:gsLst>
                  <a:lin ang="2700000" scaled="0"/>
                </a:gradFill>
                <a:effectLst/>
                <a:latin typeface="Segoe UI Semibold"/>
                <a:cs typeface="Segoe UI"/>
              </a:defRPr>
            </a:lvl1pPr>
          </a:lstStyle>
          <a:p>
            <a:pPr lvl="0" algn="l">
              <a:defRPr/>
            </a:pPr>
            <a:r>
              <a:rPr lang="en-US" sz="3600" noProof="0" dirty="0">
                <a:gradFill>
                  <a:gsLst>
                    <a:gs pos="971">
                      <a:srgbClr val="2897CE"/>
                    </a:gs>
                    <a:gs pos="100000">
                      <a:srgbClr val="8678D6"/>
                    </a:gs>
                  </a:gsLst>
                  <a:lin ang="2700000" scaled="0"/>
                </a:gradFill>
                <a:cs typeface="Segoe UI Semibold"/>
              </a:rPr>
              <a:t>Resources</a:t>
            </a:r>
            <a:endParaRPr lang="en-US" sz="2400" noProof="0" dirty="0">
              <a:gradFill>
                <a:gsLst>
                  <a:gs pos="971">
                    <a:srgbClr val="2897CE"/>
                  </a:gs>
                  <a:gs pos="100000">
                    <a:srgbClr val="8678D6"/>
                  </a:gs>
                </a:gsLst>
                <a:lin ang="2700000" scaled="0"/>
              </a:gradFill>
              <a:cs typeface="Segoe UI Semibold"/>
            </a:endParaRPr>
          </a:p>
        </p:txBody>
      </p:sp>
      <p:sp>
        <p:nvSpPr>
          <p:cNvPr id="8" name="Rectangle: Top Corners Rounded 7">
            <a:extLst>
              <a:ext uri="{FF2B5EF4-FFF2-40B4-BE49-F238E27FC236}">
                <a16:creationId xmlns:a16="http://schemas.microsoft.com/office/drawing/2014/main" id="{7408E922-1F7F-AD79-FD02-29EFC4FCA3F8}"/>
              </a:ext>
              <a:ext uri="{C183D7F6-B498-43B3-948B-1728B52AA6E4}">
                <adec:decorative xmlns:adec="http://schemas.microsoft.com/office/drawing/2017/decorative" val="1"/>
              </a:ext>
            </a:extLst>
          </p:cNvPr>
          <p:cNvSpPr/>
          <p:nvPr/>
        </p:nvSpPr>
        <p:spPr bwMode="auto">
          <a:xfrm>
            <a:off x="550689" y="1106561"/>
            <a:ext cx="11477848" cy="5441773"/>
          </a:xfrm>
          <a:prstGeom prst="round2SameRect">
            <a:avLst>
              <a:gd name="adj1" fmla="val 0"/>
              <a:gd name="adj2" fmla="val 1919"/>
            </a:avLst>
          </a:prstGeom>
          <a:solidFill>
            <a:schemeClr val="bg1"/>
          </a:solidFill>
          <a:ln>
            <a:noFill/>
            <a:headEnd type="none" w="med" len="med"/>
            <a:tailEnd type="none" w="med" len="med"/>
          </a:ln>
          <a:effectLst>
            <a:outerShdw blurRad="342900"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indent="-342900" defTabSz="932472" fontAlgn="base">
              <a:spcBef>
                <a:spcPct val="0"/>
              </a:spcBef>
              <a:spcAft>
                <a:spcPct val="0"/>
              </a:spcAft>
              <a:buClr>
                <a:schemeClr val="tx1"/>
              </a:buClr>
              <a:buFont typeface="Wingdings" panose="05000000000000000000" pitchFamily="2" charset="2"/>
              <a:buChar char="§"/>
            </a:pPr>
            <a:r>
              <a:rPr lang="en-US" sz="2000" dirty="0">
                <a:hlinkClick r:id="rId3"/>
              </a:rPr>
              <a:t>Microsoft 365 Copilot Blog | Microsoft Community Hub</a:t>
            </a:r>
            <a:endParaRPr lang="en-US" sz="2000" dirty="0"/>
          </a:p>
          <a:p>
            <a:pPr marL="342900" indent="-342900" defTabSz="932472" fontAlgn="base">
              <a:spcBef>
                <a:spcPct val="0"/>
              </a:spcBef>
              <a:spcAft>
                <a:spcPct val="0"/>
              </a:spcAft>
              <a:buClr>
                <a:schemeClr val="tx1"/>
              </a:buClr>
              <a:buFont typeface="Wingdings" panose="05000000000000000000" pitchFamily="2" charset="2"/>
              <a:buChar char="§"/>
            </a:pPr>
            <a:r>
              <a:rPr lang="en-US" sz="2000" dirty="0">
                <a:hlinkClick r:id="rId4"/>
              </a:rPr>
              <a:t>What’s New in Microsoft 365 Copilot | March 2026 | Microsoft Community Hub</a:t>
            </a:r>
            <a:endParaRPr lang="en-US" sz="2000" dirty="0"/>
          </a:p>
          <a:p>
            <a:pPr marL="342900" indent="-342900" defTabSz="932472" fontAlgn="base">
              <a:spcBef>
                <a:spcPct val="0"/>
              </a:spcBef>
              <a:spcAft>
                <a:spcPct val="0"/>
              </a:spcAft>
              <a:buClr>
                <a:schemeClr val="tx1"/>
              </a:buClr>
              <a:buFont typeface="Wingdings" panose="05000000000000000000" pitchFamily="2" charset="2"/>
              <a:buChar char="§"/>
            </a:pPr>
            <a:r>
              <a:rPr lang="en-US" sz="2000" dirty="0">
                <a:hlinkClick r:id="rId5"/>
              </a:rPr>
              <a:t>Introducing multi-model intelligence in Researcher | Microsoft Community Hub</a:t>
            </a:r>
            <a:endParaRPr lang="en-US" sz="2000" dirty="0"/>
          </a:p>
          <a:p>
            <a:pPr marL="342900" indent="-342900" defTabSz="932472" fontAlgn="base">
              <a:spcBef>
                <a:spcPct val="0"/>
              </a:spcBef>
              <a:spcAft>
                <a:spcPct val="0"/>
              </a:spcAft>
              <a:buClr>
                <a:schemeClr val="tx1"/>
              </a:buClr>
              <a:buFont typeface="Wingdings" panose="05000000000000000000" pitchFamily="2" charset="2"/>
              <a:buChar char="§"/>
            </a:pPr>
            <a:r>
              <a:rPr lang="en-US" sz="2000" dirty="0">
                <a:hlinkClick r:id="rId6"/>
              </a:rPr>
              <a:t>Announcing the Microsoft Copilot Connector v2 for Veeva Vault | Microsoft Community Hub</a:t>
            </a:r>
            <a:endParaRPr lang="en-US" sz="2000" dirty="0"/>
          </a:p>
          <a:p>
            <a:pPr marL="342900" indent="-342900" defTabSz="932472" fontAlgn="base">
              <a:spcBef>
                <a:spcPct val="0"/>
              </a:spcBef>
              <a:spcAft>
                <a:spcPct val="0"/>
              </a:spcAft>
              <a:buClr>
                <a:schemeClr val="tx1"/>
              </a:buClr>
              <a:buFont typeface="Wingdings" panose="05000000000000000000" pitchFamily="2" charset="2"/>
              <a:buChar char="§"/>
            </a:pPr>
            <a:r>
              <a:rPr lang="en-US" sz="2000" dirty="0">
                <a:hlinkClick r:id="rId7"/>
              </a:rPr>
              <a:t>Latest enhancements for Copilot security, management, and analytics | Microsoft Community Hub</a:t>
            </a:r>
            <a:endParaRPr lang="en-US" sz="2000" dirty="0"/>
          </a:p>
          <a:p>
            <a:pPr marL="342900" indent="-342900" defTabSz="932472" fontAlgn="base">
              <a:spcBef>
                <a:spcPct val="0"/>
              </a:spcBef>
              <a:spcAft>
                <a:spcPct val="0"/>
              </a:spcAft>
              <a:buClr>
                <a:schemeClr val="tx1"/>
              </a:buClr>
              <a:buFont typeface="Wingdings" panose="05000000000000000000" pitchFamily="2" charset="2"/>
              <a:buChar char="§"/>
            </a:pPr>
            <a:r>
              <a:rPr lang="en-US" sz="2000" dirty="0">
                <a:hlinkClick r:id="rId8"/>
              </a:rPr>
              <a:t>Copilot Notebooks: Enhancements to support creation, collaboration and learning | Microsoft Community Hub</a:t>
            </a:r>
            <a:endParaRPr lang="en-US" sz="2000" dirty="0"/>
          </a:p>
          <a:p>
            <a:pPr marL="342900" indent="-342900" defTabSz="932472" fontAlgn="base">
              <a:spcBef>
                <a:spcPct val="0"/>
              </a:spcBef>
              <a:spcAft>
                <a:spcPct val="0"/>
              </a:spcAft>
              <a:buClr>
                <a:schemeClr val="tx1"/>
              </a:buClr>
              <a:buFont typeface="Wingdings" panose="05000000000000000000" pitchFamily="2" charset="2"/>
              <a:buChar char="§"/>
            </a:pPr>
            <a:r>
              <a:rPr lang="en-US" sz="2000" dirty="0">
                <a:hlinkClick r:id="rId9"/>
              </a:rPr>
              <a:t>Meet the updated Copilot Notebooks experience: Your home for understanding work, projects, and more | Microsoft Community Hub</a:t>
            </a:r>
            <a:endParaRPr lang="en-US" sz="2000" dirty="0"/>
          </a:p>
          <a:p>
            <a:pPr marL="342900" indent="-342900" defTabSz="932472" fontAlgn="base">
              <a:spcBef>
                <a:spcPct val="0"/>
              </a:spcBef>
              <a:spcAft>
                <a:spcPct val="0"/>
              </a:spcAft>
              <a:buClr>
                <a:schemeClr val="tx1"/>
              </a:buClr>
              <a:buFont typeface="Wingdings" panose="05000000000000000000" pitchFamily="2" charset="2"/>
              <a:buChar char="§"/>
            </a:pPr>
            <a:r>
              <a:rPr lang="en-US" sz="2000" dirty="0">
                <a:hlinkClick r:id="rId10"/>
              </a:rPr>
              <a:t>Act Now: Lock in Current Pricing on Microsoft 365 Copilot Business Bundles | Microsoft Community Hub</a:t>
            </a:r>
            <a:endParaRPr lang="en-US" sz="2000" dirty="0"/>
          </a:p>
          <a:p>
            <a:pPr marL="342900" indent="-342900" defTabSz="932472" fontAlgn="base">
              <a:spcBef>
                <a:spcPct val="0"/>
              </a:spcBef>
              <a:spcAft>
                <a:spcPct val="0"/>
              </a:spcAft>
              <a:buClr>
                <a:schemeClr val="tx1"/>
              </a:buClr>
              <a:buFont typeface="Wingdings" panose="05000000000000000000" pitchFamily="2" charset="2"/>
              <a:buChar char="§"/>
            </a:pPr>
            <a:r>
              <a:rPr lang="en-US" sz="2000" dirty="0">
                <a:hlinkClick r:id="rId11"/>
              </a:rPr>
              <a:t>In Case You Missed It: Frontier Transformation and Wave 3 of Microsoft 365 Copilot Announcements | Microsoft Community Hub</a:t>
            </a:r>
            <a:endParaRPr lang="en-US" sz="2000" dirty="0"/>
          </a:p>
          <a:p>
            <a:pPr marL="342900" indent="-342900" defTabSz="932472" fontAlgn="base">
              <a:spcBef>
                <a:spcPct val="0"/>
              </a:spcBef>
              <a:spcAft>
                <a:spcPct val="0"/>
              </a:spcAft>
              <a:buClr>
                <a:schemeClr val="tx1"/>
              </a:buClr>
              <a:buFont typeface="Wingdings" panose="05000000000000000000" pitchFamily="2" charset="2"/>
              <a:buChar char="§"/>
            </a:pPr>
            <a:r>
              <a:rPr lang="en-US" sz="2000" dirty="0">
                <a:hlinkClick r:id="rId12"/>
              </a:rPr>
              <a:t>Microsoft 365 Copilot Declarative Agents Are Getting Smarter with GPT‑5.2 | Microsoft Community Hub</a:t>
            </a:r>
            <a:endParaRPr lang="en-US" sz="2000" dirty="0">
              <a:solidFill>
                <a:schemeClr val="accent1">
                  <a:lumMod val="75000"/>
                </a:schemeClr>
              </a:solidFill>
            </a:endParaRPr>
          </a:p>
          <a:p>
            <a:pPr marL="342900" indent="-342900" defTabSz="932472" fontAlgn="base">
              <a:spcBef>
                <a:spcPct val="0"/>
              </a:spcBef>
              <a:spcAft>
                <a:spcPct val="0"/>
              </a:spcAft>
              <a:buClr>
                <a:schemeClr val="tx1"/>
              </a:buClr>
              <a:buFont typeface="Wingdings" panose="05000000000000000000" pitchFamily="2" charset="2"/>
              <a:buChar char="§"/>
            </a:pPr>
            <a:r>
              <a:rPr lang="en-US" sz="2000" dirty="0">
                <a:hlinkClick r:id="rId13"/>
              </a:rPr>
              <a:t>What's new in Copilot Studio - Microsoft Copilot Studio | Microsoft Learn</a:t>
            </a:r>
            <a:endParaRPr lang="en-US" sz="2000" dirty="0"/>
          </a:p>
          <a:p>
            <a:pPr marL="342900" indent="-342900" defTabSz="932472" fontAlgn="base">
              <a:spcBef>
                <a:spcPct val="0"/>
              </a:spcBef>
              <a:spcAft>
                <a:spcPct val="0"/>
              </a:spcAft>
              <a:buClr>
                <a:schemeClr val="tx1"/>
              </a:buClr>
              <a:buFont typeface="Wingdings" panose="05000000000000000000" pitchFamily="2" charset="2"/>
              <a:buChar char="§"/>
            </a:pPr>
            <a:endParaRPr lang="en-US" sz="2000" noProof="0" dirty="0">
              <a:solidFill>
                <a:schemeClr val="tx1"/>
              </a:solidFill>
              <a:latin typeface="Segoe UI"/>
              <a:cs typeface="Segoe UI" pitchFamily="34" charset="0"/>
            </a:endParaRPr>
          </a:p>
        </p:txBody>
      </p:sp>
    </p:spTree>
    <p:extLst>
      <p:ext uri="{BB962C8B-B14F-4D97-AF65-F5344CB8AC3E}">
        <p14:creationId xmlns:p14="http://schemas.microsoft.com/office/powerpoint/2010/main" val="3797230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1.25E-6 3.7037E-6 L 1.25E-6 0.01967 " pathEditMode="relative" rAng="0" ptsTypes="AA">
                                      <p:cBhvr>
                                        <p:cTn id="9" dur="500" spd="-100000" fill="hold"/>
                                        <p:tgtEl>
                                          <p:spTgt spid="4"/>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DB3CE-5DA0-30F9-847D-BD68A2DC6898}"/>
              </a:ext>
            </a:extLst>
          </p:cNvPr>
          <p:cNvSpPr>
            <a:spLocks noGrp="1"/>
          </p:cNvSpPr>
          <p:nvPr>
            <p:ph type="title"/>
          </p:nvPr>
        </p:nvSpPr>
        <p:spPr/>
        <p:txBody>
          <a:bodyPr/>
          <a:lstStyle/>
          <a:p>
            <a:r>
              <a:rPr lang="en-US" noProof="0" dirty="0" err="1"/>
              <a:t>Whats</a:t>
            </a:r>
            <a:r>
              <a:rPr lang="en-US" noProof="0" dirty="0"/>
              <a:t> new in Copilot Studio</a:t>
            </a:r>
          </a:p>
        </p:txBody>
      </p:sp>
      <p:sp>
        <p:nvSpPr>
          <p:cNvPr id="3" name="Text Placeholder 2">
            <a:extLst>
              <a:ext uri="{FF2B5EF4-FFF2-40B4-BE49-F238E27FC236}">
                <a16:creationId xmlns:a16="http://schemas.microsoft.com/office/drawing/2014/main" id="{6DD9E10C-7D42-D5D4-4A94-D14475027BC9}"/>
              </a:ext>
            </a:extLst>
          </p:cNvPr>
          <p:cNvSpPr>
            <a:spLocks noGrp="1"/>
          </p:cNvSpPr>
          <p:nvPr>
            <p:ph type="body" sz="quarter" idx="12"/>
          </p:nvPr>
        </p:nvSpPr>
        <p:spPr/>
        <p:txBody>
          <a:bodyPr/>
          <a:lstStyle/>
          <a:p>
            <a:endParaRPr lang="en-US" noProof="0" dirty="0"/>
          </a:p>
        </p:txBody>
      </p:sp>
      <p:pic>
        <p:nvPicPr>
          <p:cNvPr id="7" name="Picture 6" descr="Image of Whats new in Copilot Studio">
            <a:extLst>
              <a:ext uri="{FF2B5EF4-FFF2-40B4-BE49-F238E27FC236}">
                <a16:creationId xmlns:a16="http://schemas.microsoft.com/office/drawing/2014/main" id="{62D49CE1-3D4D-9D4B-4AC1-07F2C791C65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5385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710EC-32DE-69A4-9CD8-0E8E4A59F72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7E63E17-A06A-C77C-47FF-F7B6DC2C04A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690" y="1495406"/>
            <a:ext cx="10887238" cy="4018290"/>
          </a:xfrm>
          <a:prstGeom prst="roundRect">
            <a:avLst>
              <a:gd name="adj" fmla="val 3266"/>
            </a:avLst>
          </a:prstGeom>
          <a:effectLst>
            <a:outerShdw blurRad="50800" dist="38100" dir="5400000" algn="t" rotWithShape="0">
              <a:prstClr val="black">
                <a:alpha val="40000"/>
              </a:prstClr>
            </a:outerShdw>
          </a:effectLst>
        </p:spPr>
      </p:pic>
      <p:sp>
        <p:nvSpPr>
          <p:cNvPr id="4" name="Title 3">
            <a:extLst>
              <a:ext uri="{FF2B5EF4-FFF2-40B4-BE49-F238E27FC236}">
                <a16:creationId xmlns:a16="http://schemas.microsoft.com/office/drawing/2014/main" id="{774EEA5F-E383-1E77-84D1-24344F2C71B1}"/>
              </a:ext>
            </a:extLst>
          </p:cNvPr>
          <p:cNvSpPr>
            <a:spLocks noGrp="1"/>
          </p:cNvSpPr>
          <p:nvPr>
            <p:ph type="title"/>
          </p:nvPr>
        </p:nvSpPr>
        <p:spPr>
          <a:xfrm>
            <a:off x="1178983" y="3421793"/>
            <a:ext cx="9144000" cy="498598"/>
          </a:xfrm>
        </p:spPr>
        <p:txBody>
          <a:bodyPr/>
          <a:lstStyle/>
          <a:p>
            <a:r>
              <a:rPr lang="en-US" noProof="0" dirty="0"/>
              <a:t>User capabilities</a:t>
            </a:r>
          </a:p>
        </p:txBody>
      </p:sp>
    </p:spTree>
    <p:extLst>
      <p:ext uri="{BB962C8B-B14F-4D97-AF65-F5344CB8AC3E}">
        <p14:creationId xmlns:p14="http://schemas.microsoft.com/office/powerpoint/2010/main" val="3110651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44CA3C1-3709-5FDF-5032-A723CAD4A40E}"/>
            </a:ext>
          </a:extLst>
        </p:cNvPr>
        <p:cNvGrpSpPr/>
        <p:nvPr/>
      </p:nvGrpSpPr>
      <p:grpSpPr>
        <a:xfrm>
          <a:off x="0" y="0"/>
          <a:ext cx="0" cy="0"/>
          <a:chOff x="0" y="0"/>
          <a:chExt cx="0" cy="0"/>
        </a:xfrm>
      </p:grpSpPr>
      <p:sp>
        <p:nvSpPr>
          <p:cNvPr id="4" name="Title 14">
            <a:extLst>
              <a:ext uri="{FF2B5EF4-FFF2-40B4-BE49-F238E27FC236}">
                <a16:creationId xmlns:a16="http://schemas.microsoft.com/office/drawing/2014/main" id="{AB29BA85-D4FC-C7F6-A408-2AD62DC8973B}"/>
              </a:ext>
            </a:extLst>
          </p:cNvPr>
          <p:cNvSpPr txBox="1">
            <a:spLocks noGrp="1"/>
          </p:cNvSpPr>
          <p:nvPr>
            <p:ph type="title"/>
          </p:nvPr>
        </p:nvSpPr>
        <p:spPr>
          <a:xfrm>
            <a:off x="550689" y="282820"/>
            <a:ext cx="12139699" cy="4985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797999" fontAlgn="base">
              <a:lnSpc>
                <a:spcPct val="90000"/>
              </a:lnSpc>
              <a:spcBef>
                <a:spcPct val="0"/>
              </a:spcBef>
              <a:spcAft>
                <a:spcPct val="0"/>
              </a:spcAft>
              <a:buNone/>
              <a:tabLst>
                <a:tab pos="920876" algn="l"/>
              </a:tabLst>
              <a:defRPr sz="8000" b="1" cap="none" spc="-50" baseline="0">
                <a:ln w="3175">
                  <a:noFill/>
                </a:ln>
                <a:gradFill>
                  <a:gsLst>
                    <a:gs pos="0">
                      <a:srgbClr val="8DC8E8"/>
                    </a:gs>
                    <a:gs pos="100000">
                      <a:srgbClr val="CD98CF"/>
                    </a:gs>
                  </a:gsLst>
                  <a:lin ang="2700000" scaled="0"/>
                </a:gradFill>
                <a:effectLst/>
                <a:latin typeface="Segoe UI Semibold"/>
                <a:cs typeface="Segoe UI"/>
              </a:defRPr>
            </a:lvl1pPr>
          </a:lstStyle>
          <a:p>
            <a:pPr lvl="0" algn="l">
              <a:defRPr/>
            </a:pPr>
            <a:r>
              <a:rPr lang="en-US" sz="3600" noProof="0" dirty="0">
                <a:gradFill>
                  <a:gsLst>
                    <a:gs pos="971">
                      <a:srgbClr val="2897CE"/>
                    </a:gs>
                    <a:gs pos="100000">
                      <a:srgbClr val="8678D6"/>
                    </a:gs>
                  </a:gsLst>
                  <a:lin ang="2700000" scaled="0"/>
                </a:gradFill>
                <a:cs typeface="Segoe UI Semibold"/>
              </a:rPr>
              <a:t>What's new in Copilot Studio  </a:t>
            </a:r>
            <a:endParaRPr lang="en-US" sz="2400" noProof="0" dirty="0">
              <a:gradFill>
                <a:gsLst>
                  <a:gs pos="971">
                    <a:srgbClr val="2897CE"/>
                  </a:gs>
                  <a:gs pos="100000">
                    <a:srgbClr val="8678D6"/>
                  </a:gs>
                </a:gsLst>
                <a:lin ang="2700000" scaled="0"/>
              </a:gradFill>
              <a:cs typeface="Segoe UI Semibold"/>
            </a:endParaRPr>
          </a:p>
        </p:txBody>
      </p:sp>
      <p:sp>
        <p:nvSpPr>
          <p:cNvPr id="8" name="Rectangle: Top Corners Rounded 7">
            <a:extLst>
              <a:ext uri="{FF2B5EF4-FFF2-40B4-BE49-F238E27FC236}">
                <a16:creationId xmlns:a16="http://schemas.microsoft.com/office/drawing/2014/main" id="{25BA6B63-8C61-2483-7855-F7CC36BA60EE}"/>
              </a:ext>
              <a:ext uri="{C183D7F6-B498-43B3-948B-1728B52AA6E4}">
                <adec:decorative xmlns:adec="http://schemas.microsoft.com/office/drawing/2017/decorative" val="1"/>
              </a:ext>
            </a:extLst>
          </p:cNvPr>
          <p:cNvSpPr/>
          <p:nvPr/>
        </p:nvSpPr>
        <p:spPr bwMode="auto">
          <a:xfrm>
            <a:off x="550689" y="1464276"/>
            <a:ext cx="11477848" cy="4929590"/>
          </a:xfrm>
          <a:prstGeom prst="round2SameRect">
            <a:avLst>
              <a:gd name="adj1" fmla="val 0"/>
              <a:gd name="adj2" fmla="val 1919"/>
            </a:avLst>
          </a:prstGeom>
          <a:solidFill>
            <a:schemeClr val="bg1"/>
          </a:solidFill>
          <a:ln>
            <a:noFill/>
            <a:headEnd type="none" w="med" len="med"/>
            <a:tailEnd type="none" w="med" len="med"/>
          </a:ln>
          <a:effectLst>
            <a:outerShdw blurRad="342900"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noProof="0" dirty="0">
              <a:gradFill>
                <a:gsLst>
                  <a:gs pos="0">
                    <a:srgbClr val="FFFFFF"/>
                  </a:gs>
                  <a:gs pos="100000">
                    <a:srgbClr val="FFFFFF"/>
                  </a:gs>
                </a:gsLst>
                <a:lin ang="5400000" scaled="0"/>
              </a:gradFill>
              <a:latin typeface="Segoe UI"/>
              <a:cs typeface="Segoe UI" pitchFamily="34" charset="0"/>
            </a:endParaRPr>
          </a:p>
        </p:txBody>
      </p:sp>
      <p:sp>
        <p:nvSpPr>
          <p:cNvPr id="14" name="TextBox 13">
            <a:extLst>
              <a:ext uri="{FF2B5EF4-FFF2-40B4-BE49-F238E27FC236}">
                <a16:creationId xmlns:a16="http://schemas.microsoft.com/office/drawing/2014/main" id="{F9B54E1C-6499-04C6-E992-BC815CBC5E90}"/>
              </a:ext>
            </a:extLst>
          </p:cNvPr>
          <p:cNvSpPr txBox="1"/>
          <p:nvPr/>
        </p:nvSpPr>
        <p:spPr>
          <a:xfrm>
            <a:off x="550689" y="768007"/>
            <a:ext cx="10769423" cy="338554"/>
          </a:xfrm>
          <a:prstGeom prst="rect">
            <a:avLst/>
          </a:prstGeom>
          <a:noFill/>
        </p:spPr>
        <p:txBody>
          <a:bodyPr wrap="square">
            <a:spAutoFit/>
          </a:bodyPr>
          <a:lstStyle/>
          <a:p>
            <a:r>
              <a:rPr lang="en-US" sz="1600" noProof="0" dirty="0"/>
              <a:t>The following table displays the month of release for each new feature.</a:t>
            </a:r>
          </a:p>
        </p:txBody>
      </p:sp>
      <p:sp>
        <p:nvSpPr>
          <p:cNvPr id="7" name="Rectangle: Top Corners Rounded 6">
            <a:extLst>
              <a:ext uri="{FF2B5EF4-FFF2-40B4-BE49-F238E27FC236}">
                <a16:creationId xmlns:a16="http://schemas.microsoft.com/office/drawing/2014/main" id="{8151DBD7-1FA7-93C9-2299-C9EEF576A2CF}"/>
              </a:ext>
              <a:ext uri="{C183D7F6-B498-43B3-948B-1728B52AA6E4}">
                <adec:decorative xmlns:adec="http://schemas.microsoft.com/office/drawing/2017/decorative" val="1"/>
              </a:ext>
            </a:extLst>
          </p:cNvPr>
          <p:cNvSpPr/>
          <p:nvPr/>
        </p:nvSpPr>
        <p:spPr bwMode="auto">
          <a:xfrm>
            <a:off x="550689" y="1152290"/>
            <a:ext cx="11481592" cy="328515"/>
          </a:xfrm>
          <a:prstGeom prst="round2SameRect">
            <a:avLst>
              <a:gd name="adj1" fmla="val 42300"/>
              <a:gd name="adj2" fmla="val 0"/>
            </a:avLst>
          </a:prstGeom>
          <a:gradFill>
            <a:gsLst>
              <a:gs pos="10000">
                <a:srgbClr val="5C5AD4"/>
              </a:gs>
              <a:gs pos="100000">
                <a:srgbClr val="C03BC4"/>
              </a:gs>
            </a:gsLst>
            <a:path path="circle">
              <a:fillToRect l="100000" b="100000"/>
            </a:path>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noProof="0" dirty="0">
              <a:solidFill>
                <a:srgbClr val="FFFFFF"/>
              </a:solidFill>
              <a:ea typeface="Segoe UI" pitchFamily="34" charset="0"/>
              <a:cs typeface="Segoe UI" pitchFamily="34" charset="0"/>
            </a:endParaRPr>
          </a:p>
        </p:txBody>
      </p:sp>
      <p:graphicFrame>
        <p:nvGraphicFramePr>
          <p:cNvPr id="6" name="Table 9" descr="Table of Teams value vs Teams Premium value">
            <a:extLst>
              <a:ext uri="{FF2B5EF4-FFF2-40B4-BE49-F238E27FC236}">
                <a16:creationId xmlns:a16="http://schemas.microsoft.com/office/drawing/2014/main" id="{78EF50D1-A330-F005-306A-99E2A7EEB1D0}"/>
              </a:ext>
            </a:extLst>
          </p:cNvPr>
          <p:cNvGraphicFramePr>
            <a:graphicFrameLocks noGrp="1"/>
          </p:cNvGraphicFramePr>
          <p:nvPr>
            <p:extLst>
              <p:ext uri="{D42A27DB-BD31-4B8C-83A1-F6EECF244321}">
                <p14:modId xmlns:p14="http://schemas.microsoft.com/office/powerpoint/2010/main" val="4073467344"/>
              </p:ext>
            </p:extLst>
          </p:nvPr>
        </p:nvGraphicFramePr>
        <p:xfrm>
          <a:off x="550689" y="1186571"/>
          <a:ext cx="11477848" cy="4718304"/>
        </p:xfrm>
        <a:graphic>
          <a:graphicData uri="http://schemas.openxmlformats.org/drawingml/2006/table">
            <a:tbl>
              <a:tblPr firstRow="1" bandRow="1">
                <a:tableStyleId>{2D5ABB26-0587-4C30-8999-92F81FD0307C}</a:tableStyleId>
              </a:tblPr>
              <a:tblGrid>
                <a:gridCol w="1518743">
                  <a:extLst>
                    <a:ext uri="{9D8B030D-6E8A-4147-A177-3AD203B41FA5}">
                      <a16:colId xmlns:a16="http://schemas.microsoft.com/office/drawing/2014/main" val="1414262376"/>
                    </a:ext>
                  </a:extLst>
                </a:gridCol>
                <a:gridCol w="9959105">
                  <a:extLst>
                    <a:ext uri="{9D8B030D-6E8A-4147-A177-3AD203B41FA5}">
                      <a16:colId xmlns:a16="http://schemas.microsoft.com/office/drawing/2014/main" val="3157474236"/>
                    </a:ext>
                  </a:extLst>
                </a:gridCol>
              </a:tblGrid>
              <a:tr h="170409">
                <a:tc>
                  <a:txBody>
                    <a:bodyPr/>
                    <a:lstStyle/>
                    <a:p>
                      <a:pPr algn="l"/>
                      <a:r>
                        <a:rPr lang="en-US" sz="1400" b="0" noProof="0" dirty="0">
                          <a:solidFill>
                            <a:schemeClr val="bg1"/>
                          </a:solidFill>
                          <a:latin typeface="+mj-lt"/>
                        </a:rPr>
                        <a:t>Month of release</a:t>
                      </a:r>
                    </a:p>
                  </a:txBody>
                  <a:tcPr marL="73152" marR="7315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a:r>
                        <a:rPr lang="en-US" sz="1200" b="1" kern="1200" noProof="0" dirty="0">
                          <a:solidFill>
                            <a:schemeClr val="bg1"/>
                          </a:solidFill>
                          <a:latin typeface="+mj-lt"/>
                        </a:rPr>
                        <a:t>What’s new</a:t>
                      </a:r>
                      <a:endParaRPr lang="en-US" sz="1200" b="1" kern="1200" noProof="0" dirty="0">
                        <a:solidFill>
                          <a:schemeClr val="bg1"/>
                        </a:solidFill>
                        <a:latin typeface="+mj-lt"/>
                        <a:ea typeface="+mn-ea"/>
                        <a:cs typeface="Segoe UI"/>
                      </a:endParaRPr>
                    </a:p>
                  </a:txBody>
                  <a:tcPr marL="73152" marR="73152" marT="27432" marB="27432"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45915496"/>
                  </a:ext>
                </a:extLst>
              </a:tr>
              <a:tr h="2962795">
                <a:tc>
                  <a:txBody>
                    <a:bodyPr/>
                    <a:lstStyle/>
                    <a:p>
                      <a:pPr algn="l" fontAlgn="t"/>
                      <a:r>
                        <a:rPr lang="en-US" sz="1400" noProof="0" dirty="0">
                          <a:effectLst/>
                          <a:latin typeface="+mj-lt"/>
                        </a:rPr>
                        <a:t>March 2026</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r>
                        <a:rPr lang="en-US" sz="1100" b="0" i="0" kern="1200" dirty="0">
                          <a:solidFill>
                            <a:schemeClr val="tx1"/>
                          </a:solidFill>
                          <a:effectLst/>
                          <a:latin typeface="+mn-lt"/>
                          <a:ea typeface="+mn-ea"/>
                          <a:cs typeface="+mn-cs"/>
                        </a:rPr>
                        <a:t>(Preview) Use </a:t>
                      </a:r>
                      <a:r>
                        <a:rPr lang="en-US" sz="1100" b="0" i="0" u="none" strike="noStrike" kern="1200" dirty="0">
                          <a:solidFill>
                            <a:schemeClr val="tx1"/>
                          </a:solidFill>
                          <a:effectLst/>
                          <a:latin typeface="+mn-lt"/>
                          <a:ea typeface="+mn-ea"/>
                          <a:cs typeface="+mn-cs"/>
                          <a:hlinkClick r:id="rId3"/>
                        </a:rPr>
                        <a:t>Work IQ</a:t>
                      </a:r>
                      <a:r>
                        <a:rPr lang="en-US" sz="1100" b="0" i="0" kern="1200" dirty="0">
                          <a:solidFill>
                            <a:schemeClr val="tx1"/>
                          </a:solidFill>
                          <a:effectLst/>
                          <a:latin typeface="+mn-lt"/>
                          <a:ea typeface="+mn-ea"/>
                          <a:cs typeface="+mn-cs"/>
                        </a:rPr>
                        <a:t> tools to connect Microsoft 365 Copilot and your agents to the Work IQ service. By using this connection, you can access real-time work insights and context from Microsoft 365 files, emails, meetings, chats, and more.</a:t>
                      </a:r>
                    </a:p>
                    <a:p>
                      <a:pPr marL="285750" indent="-285750">
                        <a:buFont typeface="Arial" panose="020B0604020202020204" pitchFamily="34" charset="0"/>
                        <a:buChar char="•"/>
                      </a:pPr>
                      <a:r>
                        <a:rPr lang="en-US" sz="1100" b="0" i="0" kern="1200" dirty="0">
                          <a:solidFill>
                            <a:schemeClr val="tx1"/>
                          </a:solidFill>
                          <a:effectLst/>
                          <a:latin typeface="+mn-lt"/>
                          <a:ea typeface="+mn-ea"/>
                          <a:cs typeface="+mn-cs"/>
                        </a:rPr>
                        <a:t>View and filter detailed lists of </a:t>
                      </a:r>
                      <a:r>
                        <a:rPr lang="en-US" sz="1100" b="0" i="0" u="none" strike="noStrike" kern="1200" dirty="0">
                          <a:solidFill>
                            <a:schemeClr val="tx1"/>
                          </a:solidFill>
                          <a:effectLst/>
                          <a:latin typeface="+mn-lt"/>
                          <a:ea typeface="+mn-ea"/>
                          <a:cs typeface="+mn-cs"/>
                          <a:hlinkClick r:id="rId4"/>
                        </a:rPr>
                        <a:t>user questions and reactions</a:t>
                      </a:r>
                      <a:r>
                        <a:rPr lang="en-US" sz="1100" b="0" i="0" kern="1200" dirty="0">
                          <a:solidFill>
                            <a:schemeClr val="tx1"/>
                          </a:solidFill>
                          <a:effectLst/>
                          <a:latin typeface="+mn-lt"/>
                          <a:ea typeface="+mn-ea"/>
                          <a:cs typeface="+mn-cs"/>
                        </a:rPr>
                        <a:t> from your agent's conversations. Use this data to identify gaps, create evaluation test sets, and export data for further analysis.</a:t>
                      </a:r>
                    </a:p>
                    <a:p>
                      <a:pPr marL="285750" indent="-285750">
                        <a:buFont typeface="Arial" panose="020B0604020202020204" pitchFamily="34" charset="0"/>
                        <a:buChar char="•"/>
                      </a:pPr>
                      <a:r>
                        <a:rPr lang="en-US" sz="1100" b="0" i="0" kern="1200" dirty="0">
                          <a:solidFill>
                            <a:schemeClr val="tx1"/>
                          </a:solidFill>
                          <a:effectLst/>
                          <a:latin typeface="+mn-lt"/>
                          <a:ea typeface="+mn-ea"/>
                          <a:cs typeface="+mn-cs"/>
                        </a:rPr>
                        <a:t>For users with Bot transcript viewer privileges, </a:t>
                      </a:r>
                      <a:r>
                        <a:rPr lang="en-US" sz="1100" b="0" i="0" u="none" strike="noStrike" kern="1200" dirty="0">
                          <a:solidFill>
                            <a:schemeClr val="tx1"/>
                          </a:solidFill>
                          <a:effectLst/>
                          <a:latin typeface="+mn-lt"/>
                          <a:ea typeface="+mn-ea"/>
                          <a:cs typeface="+mn-cs"/>
                          <a:hlinkClick r:id="rId5"/>
                        </a:rPr>
                        <a:t>downloaded session transcripts</a:t>
                      </a:r>
                      <a:r>
                        <a:rPr lang="en-US" sz="1100" b="0" i="0" kern="1200" dirty="0">
                          <a:solidFill>
                            <a:schemeClr val="tx1"/>
                          </a:solidFill>
                          <a:effectLst/>
                          <a:latin typeface="+mn-lt"/>
                          <a:ea typeface="+mn-ea"/>
                          <a:cs typeface="+mn-cs"/>
                        </a:rPr>
                        <a:t> from Copilot Studio now include session-level customer satisfaction (CSAT) values.</a:t>
                      </a:r>
                    </a:p>
                    <a:p>
                      <a:pPr marL="285750" indent="-285750">
                        <a:buFont typeface="Arial" panose="020B0604020202020204" pitchFamily="34" charset="0"/>
                        <a:buChar char="•"/>
                      </a:pPr>
                      <a:r>
                        <a:rPr lang="en-US" sz="1100" b="0" i="0" kern="1200" dirty="0">
                          <a:solidFill>
                            <a:schemeClr val="tx1"/>
                          </a:solidFill>
                          <a:effectLst/>
                          <a:latin typeface="+mn-lt"/>
                          <a:ea typeface="+mn-ea"/>
                          <a:cs typeface="+mn-cs"/>
                        </a:rPr>
                        <a:t>For users with Bot transcript viewer privileges, after you filter your list of questions or reactions, you can </a:t>
                      </a:r>
                      <a:r>
                        <a:rPr lang="en-US" sz="1100" b="0" i="0" u="none" strike="noStrike" kern="1200" dirty="0">
                          <a:solidFill>
                            <a:schemeClr val="tx1"/>
                          </a:solidFill>
                          <a:effectLst/>
                          <a:latin typeface="+mn-lt"/>
                          <a:ea typeface="+mn-ea"/>
                          <a:cs typeface="+mn-cs"/>
                          <a:hlinkClick r:id="rId6"/>
                        </a:rPr>
                        <a:t>download the filtered questions or reactions to a .csv file</a:t>
                      </a:r>
                      <a:r>
                        <a:rPr lang="en-US" sz="1100" b="0" i="0" kern="1200" dirty="0">
                          <a:solidFill>
                            <a:schemeClr val="tx1"/>
                          </a:solidFill>
                          <a:effectLst/>
                          <a:latin typeface="+mn-lt"/>
                          <a:ea typeface="+mn-ea"/>
                          <a:cs typeface="+mn-cs"/>
                        </a:rPr>
                        <a:t>.</a:t>
                      </a:r>
                    </a:p>
                    <a:p>
                      <a:pPr marL="285750" indent="-285750">
                        <a:buFont typeface="Arial" panose="020B0604020202020204" pitchFamily="34" charset="0"/>
                        <a:buChar char="•"/>
                      </a:pPr>
                      <a:r>
                        <a:rPr lang="en-US" sz="1100" b="0" i="0" kern="1200" dirty="0">
                          <a:solidFill>
                            <a:schemeClr val="tx1"/>
                          </a:solidFill>
                          <a:effectLst/>
                          <a:latin typeface="+mn-lt"/>
                          <a:ea typeface="+mn-ea"/>
                          <a:cs typeface="+mn-cs"/>
                        </a:rPr>
                        <a:t>Use the </a:t>
                      </a:r>
                      <a:r>
                        <a:rPr lang="en-US" sz="1100" b="0" i="0" u="none" strike="noStrike" kern="1200" dirty="0">
                          <a:solidFill>
                            <a:schemeClr val="tx1"/>
                          </a:solidFill>
                          <a:effectLst/>
                          <a:latin typeface="+mn-lt"/>
                          <a:ea typeface="+mn-ea"/>
                          <a:cs typeface="+mn-cs"/>
                          <a:hlinkClick r:id="rId7"/>
                        </a:rPr>
                        <a:t>Prompt assistant</a:t>
                      </a:r>
                      <a:r>
                        <a:rPr lang="en-US" sz="1100" b="0" i="0" kern="1200" dirty="0">
                          <a:solidFill>
                            <a:schemeClr val="tx1"/>
                          </a:solidFill>
                          <a:effectLst/>
                          <a:latin typeface="+mn-lt"/>
                          <a:ea typeface="+mn-ea"/>
                          <a:cs typeface="+mn-cs"/>
                        </a:rPr>
                        <a:t> in Prompt builder to draft prompts faster with GPT model–powered suggestions. This feature reduces the time needed to craft effective prompts.</a:t>
                      </a:r>
                    </a:p>
                    <a:p>
                      <a:pPr marL="285750" indent="-285750">
                        <a:buFont typeface="Arial" panose="020B0604020202020204" pitchFamily="34" charset="0"/>
                        <a:buChar char="•"/>
                      </a:pPr>
                      <a:r>
                        <a:rPr lang="en-US" sz="1100" b="0" i="0" kern="1200" dirty="0">
                          <a:solidFill>
                            <a:schemeClr val="tx1"/>
                          </a:solidFill>
                          <a:effectLst/>
                          <a:latin typeface="+mn-lt"/>
                          <a:ea typeface="+mn-ea"/>
                          <a:cs typeface="+mn-cs"/>
                        </a:rPr>
                        <a:t>Add </a:t>
                      </a:r>
                      <a:r>
                        <a:rPr lang="en-US" sz="1100" b="0" i="0" u="none" strike="noStrike" kern="1200" dirty="0">
                          <a:solidFill>
                            <a:schemeClr val="tx1"/>
                          </a:solidFill>
                          <a:effectLst/>
                          <a:latin typeface="+mn-lt"/>
                          <a:ea typeface="+mn-ea"/>
                          <a:cs typeface="+mn-cs"/>
                          <a:hlinkClick r:id="rId8"/>
                        </a:rPr>
                        <a:t>Bing Custom Search</a:t>
                      </a:r>
                      <a:r>
                        <a:rPr lang="en-US" sz="1100" b="0" i="0" kern="1200" dirty="0">
                          <a:solidFill>
                            <a:schemeClr val="tx1"/>
                          </a:solidFill>
                          <a:effectLst/>
                          <a:latin typeface="+mn-lt"/>
                          <a:ea typeface="+mn-ea"/>
                          <a:cs typeface="+mn-cs"/>
                        </a:rPr>
                        <a:t> as a knowledge source to ground your agent's responses in a curated, scoped web index by using a Custom Configuration ID.</a:t>
                      </a:r>
                    </a:p>
                    <a:p>
                      <a:pPr marL="285750" indent="-285750">
                        <a:buFont typeface="Arial" panose="020B0604020202020204" pitchFamily="34" charset="0"/>
                        <a:buChar char="•"/>
                      </a:pPr>
                      <a:r>
                        <a:rPr lang="en-US" sz="1100" b="0" i="0" kern="1200" dirty="0">
                          <a:solidFill>
                            <a:schemeClr val="tx1"/>
                          </a:solidFill>
                          <a:effectLst/>
                          <a:latin typeface="+mn-lt"/>
                          <a:ea typeface="+mn-ea"/>
                          <a:cs typeface="+mn-cs"/>
                        </a:rPr>
                        <a:t>Configure </a:t>
                      </a:r>
                      <a:r>
                        <a:rPr lang="en-US" sz="1100" b="0" i="0" u="none" strike="noStrike" kern="1200" dirty="0">
                          <a:solidFill>
                            <a:schemeClr val="tx1"/>
                          </a:solidFill>
                          <a:effectLst/>
                          <a:latin typeface="+mn-lt"/>
                          <a:ea typeface="+mn-ea"/>
                          <a:cs typeface="+mn-cs"/>
                          <a:hlinkClick r:id="rId9"/>
                        </a:rPr>
                        <a:t>post-call action topics</a:t>
                      </a:r>
                      <a:r>
                        <a:rPr lang="en-US" sz="1100" b="0" i="0" kern="1200" dirty="0">
                          <a:solidFill>
                            <a:schemeClr val="tx1"/>
                          </a:solidFill>
                          <a:effectLst/>
                          <a:latin typeface="+mn-lt"/>
                          <a:ea typeface="+mn-ea"/>
                          <a:cs typeface="+mn-cs"/>
                        </a:rPr>
                        <a:t> for voice-enabled agents to trigger backend actions automatically after a call ends, based on how the conversation concluded.</a:t>
                      </a:r>
                    </a:p>
                    <a:p>
                      <a:pPr marL="285750" indent="-285750">
                        <a:buFont typeface="Arial" panose="020B0604020202020204" pitchFamily="34" charset="0"/>
                        <a:buChar char="•"/>
                      </a:pPr>
                      <a:r>
                        <a:rPr lang="en-US" sz="1100" b="0" i="0" kern="1200" dirty="0">
                          <a:solidFill>
                            <a:schemeClr val="tx1"/>
                          </a:solidFill>
                          <a:effectLst/>
                          <a:latin typeface="+mn-lt"/>
                          <a:ea typeface="+mn-ea"/>
                          <a:cs typeface="+mn-cs"/>
                        </a:rPr>
                        <a:t>Configure </a:t>
                      </a:r>
                      <a:r>
                        <a:rPr lang="en-US" sz="1100" b="0" i="0" u="none" strike="noStrike" kern="1200" dirty="0" err="1">
                          <a:solidFill>
                            <a:schemeClr val="tx1"/>
                          </a:solidFill>
                          <a:effectLst/>
                          <a:latin typeface="+mn-lt"/>
                          <a:ea typeface="+mn-ea"/>
                          <a:cs typeface="+mn-cs"/>
                          <a:hlinkClick r:id="rId10"/>
                        </a:rPr>
                        <a:t>reprompt</a:t>
                      </a:r>
                      <a:r>
                        <a:rPr lang="en-US" sz="1100" b="0" i="0" u="none" strike="noStrike" kern="1200" dirty="0">
                          <a:solidFill>
                            <a:schemeClr val="tx1"/>
                          </a:solidFill>
                          <a:effectLst/>
                          <a:latin typeface="+mn-lt"/>
                          <a:ea typeface="+mn-ea"/>
                          <a:cs typeface="+mn-cs"/>
                          <a:hlinkClick r:id="rId10"/>
                        </a:rPr>
                        <a:t> messages</a:t>
                      </a:r>
                      <a:r>
                        <a:rPr lang="en-US" sz="1100" b="0" i="0" kern="1200" dirty="0">
                          <a:solidFill>
                            <a:schemeClr val="tx1"/>
                          </a:solidFill>
                          <a:effectLst/>
                          <a:latin typeface="+mn-lt"/>
                          <a:ea typeface="+mn-ea"/>
                          <a:cs typeface="+mn-cs"/>
                        </a:rPr>
                        <a:t> in Question nodes with randomization support to improve conversation recovery for retry prompts, entity recognition failures, and voice scenarios.</a:t>
                      </a:r>
                    </a:p>
                    <a:p>
                      <a:pPr marL="285750" indent="-285750">
                        <a:buFont typeface="Arial" panose="020B0604020202020204" pitchFamily="34" charset="0"/>
                        <a:buChar char="•"/>
                      </a:pPr>
                      <a:r>
                        <a:rPr lang="en-US" sz="1100" b="0" i="0" kern="1200" dirty="0">
                          <a:solidFill>
                            <a:schemeClr val="tx1"/>
                          </a:solidFill>
                          <a:effectLst/>
                          <a:latin typeface="+mn-lt"/>
                          <a:ea typeface="+mn-ea"/>
                          <a:cs typeface="+mn-cs"/>
                        </a:rPr>
                        <a:t>Apply </a:t>
                      </a:r>
                      <a:r>
                        <a:rPr lang="en-US" sz="1100" b="0" i="0" u="none" strike="noStrike" kern="1200" dirty="0">
                          <a:solidFill>
                            <a:schemeClr val="tx1"/>
                          </a:solidFill>
                          <a:effectLst/>
                          <a:latin typeface="+mn-lt"/>
                          <a:ea typeface="+mn-ea"/>
                          <a:cs typeface="+mn-cs"/>
                          <a:hlinkClick r:id="rId11"/>
                        </a:rPr>
                        <a:t>accessibility best practices for Adaptive Cards</a:t>
                      </a:r>
                      <a:r>
                        <a:rPr lang="en-US" sz="1100" b="0" i="0" kern="1200" dirty="0">
                          <a:solidFill>
                            <a:schemeClr val="tx1"/>
                          </a:solidFill>
                          <a:effectLst/>
                          <a:latin typeface="+mn-lt"/>
                          <a:ea typeface="+mn-ea"/>
                          <a:cs typeface="+mn-cs"/>
                        </a:rPr>
                        <a:t> to support screen readers, keyboard navigation, and Teams-specific scenarios. These practices help you build more inclusive agent experiences.</a:t>
                      </a:r>
                    </a:p>
                    <a:p>
                      <a:pPr marL="285750" indent="-285750">
                        <a:buFont typeface="Arial" panose="020B0604020202020204" pitchFamily="34" charset="0"/>
                        <a:buChar char="•"/>
                      </a:pPr>
                      <a:r>
                        <a:rPr lang="en-US" sz="1100" b="0" i="0" kern="1200" dirty="0">
                          <a:solidFill>
                            <a:schemeClr val="tx1"/>
                          </a:solidFill>
                          <a:effectLst/>
                          <a:latin typeface="+mn-lt"/>
                          <a:ea typeface="+mn-ea"/>
                          <a:cs typeface="+mn-cs"/>
                        </a:rPr>
                        <a:t>Agent evaluations are now generally available (GA). You can validate agent performance using customizable test sets to help identify strengths and areas for improvement across diverse scenarios.</a:t>
                      </a:r>
                    </a:p>
                    <a:p>
                      <a:pPr marL="285750" indent="-285750">
                        <a:buFont typeface="Arial" panose="020B0604020202020204" pitchFamily="34" charset="0"/>
                        <a:buChar char="•"/>
                      </a:pPr>
                      <a:r>
                        <a:rPr lang="en-US" sz="1100" b="0" i="0" kern="1200" dirty="0">
                          <a:solidFill>
                            <a:schemeClr val="tx1"/>
                          </a:solidFill>
                          <a:effectLst/>
                          <a:latin typeface="+mn-lt"/>
                          <a:ea typeface="+mn-ea"/>
                          <a:cs typeface="+mn-cs"/>
                        </a:rPr>
                        <a:t>Create </a:t>
                      </a:r>
                      <a:r>
                        <a:rPr lang="en-US" sz="1100" b="0" i="0" u="none" strike="noStrike" kern="1200" dirty="0">
                          <a:solidFill>
                            <a:schemeClr val="tx1"/>
                          </a:solidFill>
                          <a:effectLst/>
                          <a:latin typeface="+mn-lt"/>
                          <a:ea typeface="+mn-ea"/>
                          <a:cs typeface="+mn-cs"/>
                          <a:hlinkClick r:id="rId12"/>
                        </a:rPr>
                        <a:t>multi‑turn conversation tests</a:t>
                      </a:r>
                      <a:r>
                        <a:rPr lang="en-US" sz="1100" b="0" i="0" kern="1200" dirty="0">
                          <a:solidFill>
                            <a:schemeClr val="tx1"/>
                          </a:solidFill>
                          <a:effectLst/>
                          <a:latin typeface="+mn-lt"/>
                          <a:ea typeface="+mn-ea"/>
                          <a:cs typeface="+mn-cs"/>
                        </a:rPr>
                        <a:t> in Copilot Studio to evaluate how agents perform across realistic dialog flows instead of single‑turn interactions.</a:t>
                      </a:r>
                    </a:p>
                    <a:p>
                      <a:pPr marL="285750" indent="-285750">
                        <a:buFont typeface="Arial" panose="020B0604020202020204" pitchFamily="34" charset="0"/>
                        <a:buChar char="•"/>
                      </a:pPr>
                      <a:r>
                        <a:rPr lang="en-US" sz="1100" b="0" i="0" kern="1200" dirty="0">
                          <a:solidFill>
                            <a:schemeClr val="tx1"/>
                          </a:solidFill>
                          <a:effectLst/>
                          <a:latin typeface="+mn-lt"/>
                          <a:ea typeface="+mn-ea"/>
                          <a:cs typeface="+mn-cs"/>
                        </a:rPr>
                        <a:t>ChatGPT‑5 is now </a:t>
                      </a:r>
                      <a:r>
                        <a:rPr lang="en-US" sz="1100" b="0" i="0" u="none" strike="noStrike" kern="1200" dirty="0">
                          <a:solidFill>
                            <a:schemeClr val="tx1"/>
                          </a:solidFill>
                          <a:effectLst/>
                          <a:latin typeface="+mn-lt"/>
                          <a:ea typeface="+mn-ea"/>
                          <a:cs typeface="+mn-cs"/>
                          <a:hlinkClick r:id="rId13"/>
                        </a:rPr>
                        <a:t>generally available globally</a:t>
                      </a:r>
                      <a:r>
                        <a:rPr lang="en-US" sz="1100" b="0" i="0" kern="1200" dirty="0">
                          <a:solidFill>
                            <a:schemeClr val="tx1"/>
                          </a:solidFill>
                          <a:effectLst/>
                          <a:latin typeface="+mn-lt"/>
                          <a:ea typeface="+mn-ea"/>
                          <a:cs typeface="+mn-cs"/>
                        </a:rPr>
                        <a:t> (excluding GCC environments) for use in production agents.</a:t>
                      </a:r>
                    </a:p>
                    <a:p>
                      <a:pPr marL="285750" indent="-285750">
                        <a:buFont typeface="Arial" panose="020B0604020202020204" pitchFamily="34" charset="0"/>
                        <a:buChar char="•"/>
                      </a:pPr>
                      <a:r>
                        <a:rPr lang="en-US" sz="1100" b="0" i="0" kern="1200" dirty="0">
                          <a:solidFill>
                            <a:schemeClr val="tx1"/>
                          </a:solidFill>
                          <a:effectLst/>
                          <a:latin typeface="+mn-lt"/>
                          <a:ea typeface="+mn-ea"/>
                          <a:cs typeface="+mn-cs"/>
                        </a:rPr>
                        <a:t>Claude Sonnet 4.5, Claude Sonnet 4.6, and Claude Opus are now generally available globally (excluding GCC environments). Use these models to optimize reasoning depth, quality, latency, and cost for your agents. Availability of some models might require data processing and storage outside of your organization's geographical boundaries. Learn more in </a:t>
                      </a:r>
                      <a:r>
                        <a:rPr lang="en-US" sz="1100" b="0" i="0" u="none" strike="noStrike" kern="1200" dirty="0">
                          <a:solidFill>
                            <a:schemeClr val="tx1"/>
                          </a:solidFill>
                          <a:effectLst/>
                          <a:latin typeface="+mn-lt"/>
                          <a:ea typeface="+mn-ea"/>
                          <a:cs typeface="+mn-cs"/>
                          <a:hlinkClick r:id="rId14"/>
                        </a:rPr>
                        <a:t>Choose an external model as the primary AI model</a:t>
                      </a:r>
                      <a:r>
                        <a:rPr lang="en-US" sz="1100" b="0" i="0" kern="1200" dirty="0">
                          <a:solidFill>
                            <a:schemeClr val="tx1"/>
                          </a:solidFill>
                          <a:effectLst/>
                          <a:latin typeface="+mn-lt"/>
                          <a:ea typeface="+mn-ea"/>
                          <a:cs typeface="+mn-cs"/>
                        </a:rPr>
                        <a:t>.</a:t>
                      </a:r>
                    </a:p>
                    <a:p>
                      <a:pPr marL="285750" indent="-285750">
                        <a:buFont typeface="Arial" panose="020B0604020202020204" pitchFamily="34" charset="0"/>
                        <a:buChar char="•"/>
                      </a:pPr>
                      <a:r>
                        <a:rPr lang="en-US" sz="1100" b="0" i="0" kern="1200" dirty="0">
                          <a:solidFill>
                            <a:schemeClr val="tx1"/>
                          </a:solidFill>
                          <a:effectLst/>
                          <a:latin typeface="+mn-lt"/>
                          <a:ea typeface="+mn-ea"/>
                          <a:cs typeface="+mn-cs"/>
                        </a:rPr>
                        <a:t>Use an </a:t>
                      </a:r>
                      <a:r>
                        <a:rPr lang="en-US" sz="1100" b="0" i="0" u="none" strike="noStrike" kern="1200" dirty="0">
                          <a:solidFill>
                            <a:schemeClr val="tx1"/>
                          </a:solidFill>
                          <a:effectLst/>
                          <a:latin typeface="+mn-lt"/>
                          <a:ea typeface="+mn-ea"/>
                          <a:cs typeface="+mn-cs"/>
                          <a:hlinkClick r:id="rId15"/>
                        </a:rPr>
                        <a:t>agent node</a:t>
                      </a:r>
                      <a:r>
                        <a:rPr lang="en-US" sz="1100" b="0" i="0" kern="1200" dirty="0">
                          <a:solidFill>
                            <a:schemeClr val="tx1"/>
                          </a:solidFill>
                          <a:effectLst/>
                          <a:latin typeface="+mn-lt"/>
                          <a:ea typeface="+mn-ea"/>
                          <a:cs typeface="+mn-cs"/>
                        </a:rPr>
                        <a:t> to call a Copilot Studio agent from an agent flow.</a:t>
                      </a:r>
                    </a:p>
                    <a:p>
                      <a:pPr marL="171450" indent="-171450">
                        <a:buFont typeface="Arial" panose="020B0604020202020204" pitchFamily="34" charset="0"/>
                        <a:buChar char="•"/>
                      </a:pPr>
                      <a:endParaRPr lang="en-GB" sz="1100" b="0" i="0" kern="1200" dirty="0">
                        <a:solidFill>
                          <a:schemeClr val="tx1"/>
                        </a:solidFill>
                        <a:effectLst/>
                        <a:latin typeface="+mn-lt"/>
                        <a:ea typeface="+mn-ea"/>
                        <a:cs typeface="+mn-cs"/>
                      </a:endParaRPr>
                    </a:p>
                  </a:txBody>
                  <a:tcPr>
                    <a:lnL w="6350" cap="flat" cmpd="sng" algn="ctr">
                      <a:noFill/>
                      <a:prstDash val="solid"/>
                      <a:round/>
                      <a:headEnd type="none" w="med" len="med"/>
                      <a:tailEnd type="none" w="med" len="med"/>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82324382"/>
                  </a:ext>
                </a:extLst>
              </a:tr>
            </a:tbl>
          </a:graphicData>
        </a:graphic>
      </p:graphicFrame>
      <p:sp>
        <p:nvSpPr>
          <p:cNvPr id="9" name="TextBox 8">
            <a:extLst>
              <a:ext uri="{FF2B5EF4-FFF2-40B4-BE49-F238E27FC236}">
                <a16:creationId xmlns:a16="http://schemas.microsoft.com/office/drawing/2014/main" id="{920D627A-0855-69E0-CA8D-6B37BE9400A7}"/>
              </a:ext>
            </a:extLst>
          </p:cNvPr>
          <p:cNvSpPr txBox="1"/>
          <p:nvPr/>
        </p:nvSpPr>
        <p:spPr>
          <a:xfrm>
            <a:off x="23749" y="6442375"/>
            <a:ext cx="12004787" cy="584775"/>
          </a:xfrm>
          <a:prstGeom prst="rect">
            <a:avLst/>
          </a:prstGeom>
          <a:noFill/>
        </p:spPr>
        <p:txBody>
          <a:bodyPr wrap="square">
            <a:spAutoFit/>
          </a:bodyPr>
          <a:lstStyle/>
          <a:p>
            <a:r>
              <a:rPr lang="en-US" sz="1600" noProof="0" dirty="0">
                <a:solidFill>
                  <a:srgbClr val="7030A0"/>
                </a:solidFill>
                <a:hlinkClick r:id="rId16">
                  <a:extLst>
                    <a:ext uri="{A12FA001-AC4F-418D-AE19-62706E023703}">
                      <ahyp:hlinkClr xmlns:ahyp="http://schemas.microsoft.com/office/drawing/2018/hyperlinkcolor" val="tx"/>
                    </a:ext>
                  </a:extLst>
                </a:hlinkClick>
              </a:rPr>
              <a:t>What's new in Copilot Studio - Microsoft Copilot Studio | Microsoft Learn</a:t>
            </a:r>
            <a:r>
              <a:rPr lang="en-US" sz="1600" noProof="0" dirty="0">
                <a:solidFill>
                  <a:srgbClr val="7030A0"/>
                </a:solidFill>
              </a:rPr>
              <a:t> | </a:t>
            </a:r>
            <a:r>
              <a:rPr lang="en-US" sz="1600" noProof="0" dirty="0">
                <a:solidFill>
                  <a:srgbClr val="7030A0"/>
                </a:solidFill>
                <a:hlinkClick r:id="rId17">
                  <a:extLst>
                    <a:ext uri="{A12FA001-AC4F-418D-AE19-62706E023703}">
                      <ahyp:hlinkClr xmlns:ahyp="http://schemas.microsoft.com/office/drawing/2018/hyperlinkcolor" val="tx"/>
                    </a:ext>
                  </a:extLst>
                </a:hlinkClick>
              </a:rPr>
              <a:t>Copilot Studio Archive | Microsoft Copilot Blog</a:t>
            </a:r>
            <a:endParaRPr lang="en-US" sz="1600" noProof="0" dirty="0">
              <a:solidFill>
                <a:srgbClr val="7030A0"/>
              </a:solidFill>
            </a:endParaRPr>
          </a:p>
          <a:p>
            <a:endParaRPr lang="en-US" sz="1600" noProof="0" dirty="0">
              <a:solidFill>
                <a:srgbClr val="7030A0"/>
              </a:solidFill>
            </a:endParaRPr>
          </a:p>
        </p:txBody>
      </p:sp>
    </p:spTree>
    <p:extLst>
      <p:ext uri="{BB962C8B-B14F-4D97-AF65-F5344CB8AC3E}">
        <p14:creationId xmlns:p14="http://schemas.microsoft.com/office/powerpoint/2010/main" val="26118600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1.25E-6 3.7037E-6 L 1.25E-6 0.01967 " pathEditMode="relative" rAng="0" ptsTypes="AA">
                                      <p:cBhvr>
                                        <p:cTn id="9" dur="500" spd="-100000" fill="hold"/>
                                        <p:tgtEl>
                                          <p:spTgt spid="4"/>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9125593-988E-BC03-3EF9-1794E63DC7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4E6459-B9EC-198C-EFA2-6805912ED489}"/>
              </a:ext>
            </a:extLst>
          </p:cNvPr>
          <p:cNvSpPr>
            <a:spLocks noGrp="1"/>
          </p:cNvSpPr>
          <p:nvPr>
            <p:ph type="title"/>
          </p:nvPr>
        </p:nvSpPr>
        <p:spPr>
          <a:xfrm>
            <a:off x="584200" y="2545663"/>
            <a:ext cx="9144000" cy="615553"/>
          </a:xfrm>
        </p:spPr>
        <p:txBody>
          <a:bodyPr/>
          <a:lstStyle/>
          <a:p>
            <a:r>
              <a:rPr lang="en-US" sz="400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What's new in Frontier</a:t>
            </a:r>
          </a:p>
        </p:txBody>
      </p:sp>
      <p:sp>
        <p:nvSpPr>
          <p:cNvPr id="3" name="Text Placeholder 2">
            <a:extLst>
              <a:ext uri="{FF2B5EF4-FFF2-40B4-BE49-F238E27FC236}">
                <a16:creationId xmlns:a16="http://schemas.microsoft.com/office/drawing/2014/main" id="{6E543E08-726E-2C72-7DE8-02AC0855EF33}"/>
              </a:ext>
            </a:extLst>
          </p:cNvPr>
          <p:cNvSpPr>
            <a:spLocks noGrp="1"/>
          </p:cNvSpPr>
          <p:nvPr>
            <p:ph type="body" sz="quarter" idx="12"/>
          </p:nvPr>
        </p:nvSpPr>
        <p:spPr>
          <a:xfrm>
            <a:off x="584200" y="3609866"/>
            <a:ext cx="5311633" cy="1661993"/>
          </a:xfrm>
        </p:spPr>
        <p:txBody>
          <a:bodyPr/>
          <a:lstStyle/>
          <a:p>
            <a:r>
              <a:rPr lang="en-GB" sz="1800" b="1" noProof="0" dirty="0"/>
              <a:t>Get hands-on with breakthrough preview features, share your insights with product teams, and help shape the future of AI. </a:t>
            </a:r>
          </a:p>
          <a:p>
            <a:endParaRPr lang="en-GB" sz="1800" b="1" dirty="0"/>
          </a:p>
          <a:p>
            <a:r>
              <a:rPr lang="en-GB" sz="1800" b="1" noProof="0" dirty="0"/>
              <a:t>With Frontier, you’re not just adopting new technology, you’re co-creating what comes next.</a:t>
            </a:r>
            <a:endParaRPr lang="en-US" sz="1800" b="1" noProof="0" dirty="0"/>
          </a:p>
        </p:txBody>
      </p:sp>
      <p:pic>
        <p:nvPicPr>
          <p:cNvPr id="5" name="Picture 4">
            <a:extLst>
              <a:ext uri="{FF2B5EF4-FFF2-40B4-BE49-F238E27FC236}">
                <a16:creationId xmlns:a16="http://schemas.microsoft.com/office/drawing/2014/main" id="{B1BF37B2-552E-2F37-27E3-5938C09E0B67}"/>
              </a:ext>
              <a:ext uri="{C183D7F6-B498-43B3-948B-1728B52AA6E4}">
                <adec:decorative xmlns:adec="http://schemas.microsoft.com/office/drawing/2017/decorative" val="1"/>
              </a:ext>
            </a:extLst>
          </p:cNvPr>
          <p:cNvPicPr>
            <a:picLocks noChangeAspect="1"/>
          </p:cNvPicPr>
          <p:nvPr/>
        </p:nvPicPr>
        <p:blipFill>
          <a:blip r:embed="rId2"/>
          <a:srcRect l="12100"/>
          <a:stretch>
            <a:fillRect/>
          </a:stretch>
        </p:blipFill>
        <p:spPr>
          <a:xfrm>
            <a:off x="5895833" y="1853201"/>
            <a:ext cx="6096000" cy="3801005"/>
          </a:xfrm>
          <a:prstGeom prst="rect">
            <a:avLst/>
          </a:prstGeom>
          <a:ln>
            <a:noFill/>
          </a:ln>
          <a:effectLst>
            <a:softEdge rad="112500"/>
          </a:effectLst>
        </p:spPr>
      </p:pic>
      <p:sp>
        <p:nvSpPr>
          <p:cNvPr id="10" name="TextBox 9">
            <a:extLst>
              <a:ext uri="{FF2B5EF4-FFF2-40B4-BE49-F238E27FC236}">
                <a16:creationId xmlns:a16="http://schemas.microsoft.com/office/drawing/2014/main" id="{671D46FB-2B24-7347-4701-B8BA468EF420}"/>
              </a:ext>
            </a:extLst>
          </p:cNvPr>
          <p:cNvSpPr txBox="1"/>
          <p:nvPr/>
        </p:nvSpPr>
        <p:spPr>
          <a:xfrm>
            <a:off x="461371" y="6349896"/>
            <a:ext cx="6605516" cy="369332"/>
          </a:xfrm>
          <a:prstGeom prst="rect">
            <a:avLst/>
          </a:prstGeom>
          <a:noFill/>
        </p:spPr>
        <p:txBody>
          <a:bodyPr wrap="square">
            <a:spAutoFit/>
          </a:bodyPr>
          <a:lstStyle/>
          <a:p>
            <a:r>
              <a:rPr lang="en-US" dirty="0">
                <a:hlinkClick r:id="rId3"/>
              </a:rPr>
              <a:t>Frontier program – Microsoft Adoption</a:t>
            </a:r>
            <a:endParaRPr lang="en-US" dirty="0"/>
          </a:p>
        </p:txBody>
      </p:sp>
    </p:spTree>
    <p:extLst>
      <p:ext uri="{BB962C8B-B14F-4D97-AF65-F5344CB8AC3E}">
        <p14:creationId xmlns:p14="http://schemas.microsoft.com/office/powerpoint/2010/main" val="68925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DEB0EDE-4523-576C-E008-B07DBB2AE957}"/>
            </a:ext>
          </a:extLst>
        </p:cNvPr>
        <p:cNvGrpSpPr/>
        <p:nvPr/>
      </p:nvGrpSpPr>
      <p:grpSpPr>
        <a:xfrm>
          <a:off x="0" y="0"/>
          <a:ext cx="0" cy="0"/>
          <a:chOff x="0" y="0"/>
          <a:chExt cx="0" cy="0"/>
        </a:xfrm>
      </p:grpSpPr>
      <p:sp>
        <p:nvSpPr>
          <p:cNvPr id="4" name="Title 14">
            <a:extLst>
              <a:ext uri="{FF2B5EF4-FFF2-40B4-BE49-F238E27FC236}">
                <a16:creationId xmlns:a16="http://schemas.microsoft.com/office/drawing/2014/main" id="{56DEA06B-6756-ABD9-B8A0-95E29411F2AB}"/>
              </a:ext>
            </a:extLst>
          </p:cNvPr>
          <p:cNvSpPr txBox="1">
            <a:spLocks noGrp="1"/>
          </p:cNvSpPr>
          <p:nvPr>
            <p:ph type="title"/>
          </p:nvPr>
        </p:nvSpPr>
        <p:spPr>
          <a:xfrm>
            <a:off x="550689" y="282820"/>
            <a:ext cx="12139699" cy="4985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797999" fontAlgn="base">
              <a:lnSpc>
                <a:spcPct val="90000"/>
              </a:lnSpc>
              <a:spcBef>
                <a:spcPct val="0"/>
              </a:spcBef>
              <a:spcAft>
                <a:spcPct val="0"/>
              </a:spcAft>
              <a:buNone/>
              <a:tabLst>
                <a:tab pos="920876" algn="l"/>
              </a:tabLst>
              <a:defRPr sz="8000" b="1" cap="none" spc="-50" baseline="0">
                <a:ln w="3175">
                  <a:noFill/>
                </a:ln>
                <a:gradFill>
                  <a:gsLst>
                    <a:gs pos="0">
                      <a:srgbClr val="8DC8E8"/>
                    </a:gs>
                    <a:gs pos="100000">
                      <a:srgbClr val="CD98CF"/>
                    </a:gs>
                  </a:gsLst>
                  <a:lin ang="2700000" scaled="0"/>
                </a:gradFill>
                <a:effectLst/>
                <a:latin typeface="Segoe UI Semibold"/>
                <a:cs typeface="Segoe UI"/>
              </a:defRPr>
            </a:lvl1pPr>
          </a:lstStyle>
          <a:p>
            <a:pPr lvl="0" algn="l">
              <a:defRPr/>
            </a:pPr>
            <a:r>
              <a:rPr lang="en-US" sz="3600" noProof="0" dirty="0">
                <a:gradFill>
                  <a:gsLst>
                    <a:gs pos="971">
                      <a:srgbClr val="2897CE"/>
                    </a:gs>
                    <a:gs pos="100000">
                      <a:srgbClr val="8678D6"/>
                    </a:gs>
                  </a:gsLst>
                  <a:lin ang="2700000" scaled="0"/>
                </a:gradFill>
                <a:cs typeface="Segoe UI Semibold"/>
              </a:rPr>
              <a:t>What's new in Frontier </a:t>
            </a:r>
            <a:endParaRPr lang="en-US" sz="2400" noProof="0" dirty="0">
              <a:gradFill>
                <a:gsLst>
                  <a:gs pos="971">
                    <a:srgbClr val="2897CE"/>
                  </a:gs>
                  <a:gs pos="100000">
                    <a:srgbClr val="8678D6"/>
                  </a:gs>
                </a:gsLst>
                <a:lin ang="2700000" scaled="0"/>
              </a:gradFill>
              <a:cs typeface="Segoe UI Semibold"/>
            </a:endParaRPr>
          </a:p>
        </p:txBody>
      </p:sp>
      <p:sp>
        <p:nvSpPr>
          <p:cNvPr id="14" name="TextBox 13">
            <a:extLst>
              <a:ext uri="{FF2B5EF4-FFF2-40B4-BE49-F238E27FC236}">
                <a16:creationId xmlns:a16="http://schemas.microsoft.com/office/drawing/2014/main" id="{4D8AEA10-2367-C99A-77BF-7E359C71BD0F}"/>
              </a:ext>
            </a:extLst>
          </p:cNvPr>
          <p:cNvSpPr txBox="1"/>
          <p:nvPr/>
        </p:nvSpPr>
        <p:spPr>
          <a:xfrm>
            <a:off x="550689" y="768007"/>
            <a:ext cx="10769423" cy="646331"/>
          </a:xfrm>
          <a:prstGeom prst="rect">
            <a:avLst/>
          </a:prstGeom>
          <a:noFill/>
        </p:spPr>
        <p:txBody>
          <a:bodyPr wrap="square">
            <a:spAutoFit/>
          </a:bodyPr>
          <a:lstStyle/>
          <a:p>
            <a:r>
              <a:rPr lang="en-GB" noProof="0" dirty="0"/>
              <a:t>Try out the latest agents and features in Microsoft 365 Copilot and see how they can transform your day-to-day.​</a:t>
            </a:r>
            <a:endParaRPr lang="en-US" noProof="0" dirty="0"/>
          </a:p>
        </p:txBody>
      </p:sp>
      <p:sp>
        <p:nvSpPr>
          <p:cNvPr id="2" name="Rectangle: Top Corners Rounded 1">
            <a:extLst>
              <a:ext uri="{FF2B5EF4-FFF2-40B4-BE49-F238E27FC236}">
                <a16:creationId xmlns:a16="http://schemas.microsoft.com/office/drawing/2014/main" id="{82B138F3-D3FC-5315-BFC2-0E08BE61E942}"/>
              </a:ext>
              <a:ext uri="{C183D7F6-B498-43B3-948B-1728B52AA6E4}">
                <adec:decorative xmlns:adec="http://schemas.microsoft.com/office/drawing/2017/decorative" val="1"/>
              </a:ext>
            </a:extLst>
          </p:cNvPr>
          <p:cNvSpPr/>
          <p:nvPr/>
        </p:nvSpPr>
        <p:spPr bwMode="auto">
          <a:xfrm>
            <a:off x="550689" y="1556768"/>
            <a:ext cx="5863759" cy="4635014"/>
          </a:xfrm>
          <a:prstGeom prst="round2SameRect">
            <a:avLst>
              <a:gd name="adj1" fmla="val 3675"/>
              <a:gd name="adj2" fmla="val 1919"/>
            </a:avLst>
          </a:prstGeom>
          <a:solidFill>
            <a:schemeClr val="bg1"/>
          </a:solidFill>
          <a:ln>
            <a:noFill/>
            <a:headEnd type="none" w="med" len="med"/>
            <a:tailEnd type="none" w="med" len="med"/>
          </a:ln>
          <a:effectLst>
            <a:outerShdw blurRad="342900"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indent="-342900" defTabSz="932472" fontAlgn="base">
              <a:lnSpc>
                <a:spcPct val="150000"/>
              </a:lnSpc>
              <a:spcBef>
                <a:spcPct val="0"/>
              </a:spcBef>
              <a:spcAft>
                <a:spcPct val="0"/>
              </a:spcAft>
              <a:buClr>
                <a:schemeClr val="tx1"/>
              </a:buClr>
              <a:buFont typeface="Wingdings" panose="05000000000000000000" pitchFamily="2" charset="2"/>
              <a:buChar char="§"/>
            </a:pPr>
            <a:r>
              <a:rPr lang="en-US" sz="1600" b="0" i="0" dirty="0">
                <a:solidFill>
                  <a:srgbClr val="0E1726"/>
                </a:solidFill>
                <a:effectLst/>
                <a:latin typeface="Segoe UI Variable Display" pitchFamily="2" charset="0"/>
                <a:hlinkClick r:id="rId3"/>
              </a:rPr>
              <a:t>Copilot Cowork introduces a new way to get work done in Microsoft 365 Copilot</a:t>
            </a:r>
            <a:endParaRPr lang="en-US" sz="1600" b="0" i="0" dirty="0">
              <a:solidFill>
                <a:srgbClr val="0E1726"/>
              </a:solidFill>
              <a:effectLst/>
              <a:latin typeface="Segoe UI Variable Display" pitchFamily="2" charset="0"/>
            </a:endParaRPr>
          </a:p>
          <a:p>
            <a:pPr marL="342900" indent="-342900" defTabSz="932472" fontAlgn="base">
              <a:lnSpc>
                <a:spcPct val="150000"/>
              </a:lnSpc>
              <a:spcBef>
                <a:spcPct val="0"/>
              </a:spcBef>
              <a:spcAft>
                <a:spcPct val="0"/>
              </a:spcAft>
              <a:buClr>
                <a:schemeClr val="tx1"/>
              </a:buClr>
              <a:buFont typeface="Wingdings" panose="05000000000000000000" pitchFamily="2" charset="2"/>
              <a:buChar char="§"/>
            </a:pPr>
            <a:r>
              <a:rPr lang="en-GB" noProof="0" dirty="0">
                <a:solidFill>
                  <a:schemeClr val="tx1"/>
                </a:solidFill>
                <a:latin typeface="Segoe UI"/>
                <a:cs typeface="Segoe UI" pitchFamily="34" charset="0"/>
                <a:hlinkClick r:id="rId4"/>
              </a:rPr>
              <a:t>[Multi-model + Critique] New and improved Researcher powered with multi-model intelligence</a:t>
            </a:r>
            <a:endParaRPr lang="en-GB" noProof="0" dirty="0">
              <a:solidFill>
                <a:schemeClr val="tx1"/>
              </a:solidFill>
              <a:latin typeface="Segoe UI"/>
              <a:cs typeface="Segoe UI" pitchFamily="34" charset="0"/>
            </a:endParaRPr>
          </a:p>
          <a:p>
            <a:pPr marL="342900" indent="-342900" defTabSz="932472" fontAlgn="base">
              <a:lnSpc>
                <a:spcPct val="150000"/>
              </a:lnSpc>
              <a:spcBef>
                <a:spcPct val="0"/>
              </a:spcBef>
              <a:spcAft>
                <a:spcPct val="0"/>
              </a:spcAft>
              <a:buClr>
                <a:schemeClr val="tx1"/>
              </a:buClr>
              <a:buFont typeface="Wingdings" panose="05000000000000000000" pitchFamily="2" charset="2"/>
              <a:buChar char="§"/>
            </a:pPr>
            <a:r>
              <a:rPr lang="en-GB" noProof="0" dirty="0">
                <a:solidFill>
                  <a:schemeClr val="tx1"/>
                </a:solidFill>
                <a:latin typeface="Segoe UI"/>
                <a:cs typeface="Segoe UI" pitchFamily="34" charset="0"/>
                <a:hlinkClick r:id="rId3"/>
              </a:rPr>
              <a:t>Agents that help drive AI workforce transformation</a:t>
            </a:r>
            <a:endParaRPr lang="en-US" noProof="0" dirty="0">
              <a:solidFill>
                <a:schemeClr val="tx1"/>
              </a:solidFill>
              <a:latin typeface="Segoe UI"/>
              <a:cs typeface="Segoe UI" pitchFamily="34" charset="0"/>
            </a:endParaRPr>
          </a:p>
        </p:txBody>
      </p:sp>
      <p:pic>
        <p:nvPicPr>
          <p:cNvPr id="3" name="Picture 2" descr="Image of Copilot Cowork">
            <a:extLst>
              <a:ext uri="{FF2B5EF4-FFF2-40B4-BE49-F238E27FC236}">
                <a16:creationId xmlns:a16="http://schemas.microsoft.com/office/drawing/2014/main" id="{BC51EFEB-DB34-F5BB-73D7-6AE4221E279D}"/>
              </a:ext>
            </a:extLst>
          </p:cNvPr>
          <p:cNvPicPr>
            <a:picLocks noChangeAspect="1"/>
          </p:cNvPicPr>
          <p:nvPr/>
        </p:nvPicPr>
        <p:blipFill>
          <a:blip r:embed="rId5"/>
          <a:srcRect l="11803" r="9602"/>
          <a:stretch>
            <a:fillRect/>
          </a:stretch>
        </p:blipFill>
        <p:spPr>
          <a:xfrm>
            <a:off x="6620538" y="1556768"/>
            <a:ext cx="5166240" cy="28227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Image of researcher agent">
            <a:extLst>
              <a:ext uri="{FF2B5EF4-FFF2-40B4-BE49-F238E27FC236}">
                <a16:creationId xmlns:a16="http://schemas.microsoft.com/office/drawing/2014/main" id="{FD59367E-4A42-4EF3-96A7-A9BC41379C99}"/>
              </a:ext>
            </a:extLst>
          </p:cNvPr>
          <p:cNvPicPr>
            <a:picLocks noChangeAspect="1"/>
          </p:cNvPicPr>
          <p:nvPr/>
        </p:nvPicPr>
        <p:blipFill>
          <a:blip r:embed="rId6"/>
          <a:srcRect l="15116" t="16433" r="15031"/>
          <a:stretch>
            <a:fillRect/>
          </a:stretch>
        </p:blipFill>
        <p:spPr>
          <a:xfrm>
            <a:off x="6667128" y="3772486"/>
            <a:ext cx="5119650" cy="23175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2D98EBA9-BC1C-F1E3-06E9-1D3E830F33B5}"/>
              </a:ext>
            </a:extLst>
          </p:cNvPr>
          <p:cNvSpPr txBox="1"/>
          <p:nvPr/>
        </p:nvSpPr>
        <p:spPr>
          <a:xfrm>
            <a:off x="93606" y="6405903"/>
            <a:ext cx="12004787" cy="338554"/>
          </a:xfrm>
          <a:prstGeom prst="rect">
            <a:avLst/>
          </a:prstGeom>
          <a:noFill/>
        </p:spPr>
        <p:txBody>
          <a:bodyPr wrap="square">
            <a:spAutoFit/>
          </a:bodyPr>
          <a:lstStyle/>
          <a:p>
            <a:r>
              <a:rPr lang="en-US" sz="1600" noProof="0" dirty="0">
                <a:solidFill>
                  <a:schemeClr val="accent1">
                    <a:lumMod val="75000"/>
                  </a:schemeClr>
                </a:solidFill>
                <a:hlinkClick r:id="rId7">
                  <a:extLst>
                    <a:ext uri="{A12FA001-AC4F-418D-AE19-62706E023703}">
                      <ahyp:hlinkClr xmlns:ahyp="http://schemas.microsoft.com/office/drawing/2018/hyperlinkcolor" val="tx"/>
                    </a:ext>
                  </a:extLst>
                </a:hlinkClick>
              </a:rPr>
              <a:t>Frontier Getting started guide</a:t>
            </a:r>
            <a:endParaRPr lang="en-US" sz="1600" noProof="0" dirty="0">
              <a:solidFill>
                <a:schemeClr val="accent1">
                  <a:lumMod val="75000"/>
                </a:schemeClr>
              </a:solidFill>
            </a:endParaRPr>
          </a:p>
        </p:txBody>
      </p:sp>
    </p:spTree>
    <p:extLst>
      <p:ext uri="{BB962C8B-B14F-4D97-AF65-F5344CB8AC3E}">
        <p14:creationId xmlns:p14="http://schemas.microsoft.com/office/powerpoint/2010/main" val="38612129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1.25E-6 3.7037E-6 L 1.25E-6 0.01967 " pathEditMode="relative" rAng="0" ptsTypes="AA">
                                      <p:cBhvr>
                                        <p:cTn id="9" dur="500" spd="-100000" fill="hold"/>
                                        <p:tgtEl>
                                          <p:spTgt spid="4"/>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A05481E-8A41-4F16-F2D2-4D963451231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D2BF248-15CE-66CF-80DE-4C23997E9EF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4842193"/>
            <a:ext cx="4788759" cy="1861672"/>
          </a:xfrm>
          <a:prstGeom prst="rect">
            <a:avLst/>
          </a:prstGeom>
        </p:spPr>
      </p:pic>
      <p:sp>
        <p:nvSpPr>
          <p:cNvPr id="4" name="TextBox 3">
            <a:extLst>
              <a:ext uri="{FF2B5EF4-FFF2-40B4-BE49-F238E27FC236}">
                <a16:creationId xmlns:a16="http://schemas.microsoft.com/office/drawing/2014/main" id="{27E6CD3B-2529-3822-1766-5B20BA56F64E}"/>
              </a:ext>
              <a:ext uri="{C183D7F6-B498-43B3-948B-1728B52AA6E4}">
                <adec:decorative xmlns:adec="http://schemas.microsoft.com/office/drawing/2017/decorative" val="1"/>
              </a:ext>
            </a:extLst>
          </p:cNvPr>
          <p:cNvSpPr txBox="1"/>
          <p:nvPr/>
        </p:nvSpPr>
        <p:spPr>
          <a:xfrm>
            <a:off x="6096000" y="1328227"/>
            <a:ext cx="6014889" cy="5304585"/>
          </a:xfrm>
          <a:prstGeom prst="roundRect">
            <a:avLst>
              <a:gd name="adj" fmla="val 1593"/>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2" name="TextBox 1">
            <a:extLst>
              <a:ext uri="{FF2B5EF4-FFF2-40B4-BE49-F238E27FC236}">
                <a16:creationId xmlns:a16="http://schemas.microsoft.com/office/drawing/2014/main" id="{76DA087F-3B7E-D8E3-1DFF-8B1C93053E87}"/>
              </a:ext>
              <a:ext uri="{C183D7F6-B498-43B3-948B-1728B52AA6E4}">
                <adec:decorative xmlns:adec="http://schemas.microsoft.com/office/drawing/2017/decorative" val="1"/>
              </a:ext>
            </a:extLst>
          </p:cNvPr>
          <p:cNvSpPr txBox="1"/>
          <p:nvPr/>
        </p:nvSpPr>
        <p:spPr>
          <a:xfrm>
            <a:off x="156604" y="1328227"/>
            <a:ext cx="5831687" cy="3142079"/>
          </a:xfrm>
          <a:prstGeom prst="roundRect">
            <a:avLst>
              <a:gd name="adj" fmla="val 3054"/>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11" name="Title 1">
            <a:extLst>
              <a:ext uri="{FF2B5EF4-FFF2-40B4-BE49-F238E27FC236}">
                <a16:creationId xmlns:a16="http://schemas.microsoft.com/office/drawing/2014/main" id="{7B1A37FC-BB86-1016-7AF3-05C97853F583}"/>
              </a:ext>
            </a:extLst>
          </p:cNvPr>
          <p:cNvSpPr>
            <a:spLocks noGrp="1"/>
          </p:cNvSpPr>
          <p:nvPr>
            <p:ph type="title" idx="4294967295"/>
          </p:nvPr>
        </p:nvSpPr>
        <p:spPr>
          <a:xfrm>
            <a:off x="2121041" y="5584"/>
            <a:ext cx="7949917" cy="1051897"/>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2400"/>
              </a:spcAft>
              <a:buClrTx/>
              <a:buSzTx/>
              <a:buFontTx/>
              <a:buNone/>
              <a:tabLst/>
              <a:defRPr/>
            </a:pPr>
            <a:r>
              <a:rPr kumimoji="0" lang="en-US" sz="2800" b="0" i="0" u="none" strike="noStrike" kern="1200" cap="none" spc="-50" normalizeH="0" baseline="0" noProof="0" dirty="0">
                <a:ln>
                  <a:noFill/>
                </a:ln>
                <a:effectLst/>
                <a:uLnTx/>
                <a:uFillTx/>
                <a:latin typeface="Segoe UI Semibold" panose="020B0702040204020203" pitchFamily="34" charset="0"/>
                <a:ea typeface="+mj-ea"/>
                <a:cs typeface="Segoe UI Semibold" panose="020B0702040204020203" pitchFamily="34" charset="0"/>
              </a:rPr>
              <a:t>Microsoft 365 Copilot</a:t>
            </a:r>
            <a:r>
              <a:rPr lang="en-US" sz="280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 </a:t>
            </a:r>
            <a:br>
              <a:rPr lang="en-US" sz="280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br>
            <a:r>
              <a:rPr lang="en-US" sz="2800" i="1"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January 2026</a:t>
            </a:r>
            <a:endParaRPr kumimoji="0" lang="en-US" sz="2800" b="0" i="1" u="none" strike="noStrike" kern="1200" cap="none" spc="-50" normalizeH="0" baseline="0" noProof="0" dirty="0">
              <a:ln>
                <a:noFill/>
              </a:ln>
              <a:gradFill flip="none" rotWithShape="1">
                <a:gsLst>
                  <a:gs pos="50000">
                    <a:srgbClr val="8661C5"/>
                  </a:gs>
                  <a:gs pos="0">
                    <a:srgbClr val="3E76D4"/>
                  </a:gs>
                  <a:gs pos="100000">
                    <a:srgbClr val="C73ECC"/>
                  </a:gs>
                </a:gsLst>
                <a:lin ang="2700000" scaled="1"/>
                <a:tileRect/>
              </a:gradFill>
              <a:effectLst/>
              <a:uLnTx/>
              <a:uFillTx/>
              <a:latin typeface="Segoe UI Semibold" panose="020B0702040204020203" pitchFamily="34" charset="0"/>
              <a:ea typeface="+mj-ea"/>
              <a:cs typeface="Segoe UI Semibold" panose="020B0702040204020203" pitchFamily="34" charset="0"/>
            </a:endParaRPr>
          </a:p>
        </p:txBody>
      </p:sp>
      <p:pic>
        <p:nvPicPr>
          <p:cNvPr id="52" name="!Copilot">
            <a:extLst>
              <a:ext uri="{FF2B5EF4-FFF2-40B4-BE49-F238E27FC236}">
                <a16:creationId xmlns:a16="http://schemas.microsoft.com/office/drawing/2014/main" id="{694FFDDF-DF34-22A2-82C9-29063FC7767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24460" y="106931"/>
            <a:ext cx="647975" cy="653562"/>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3" name="TextBox 2">
            <a:extLst>
              <a:ext uri="{FF2B5EF4-FFF2-40B4-BE49-F238E27FC236}">
                <a16:creationId xmlns:a16="http://schemas.microsoft.com/office/drawing/2014/main" id="{4A6D62F7-D889-5F70-31A6-860B2B9189C5}"/>
              </a:ext>
            </a:extLst>
          </p:cNvPr>
          <p:cNvSpPr txBox="1"/>
          <p:nvPr/>
        </p:nvSpPr>
        <p:spPr>
          <a:xfrm>
            <a:off x="217075" y="1169708"/>
            <a:ext cx="4110703" cy="297946"/>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800" noProof="0" dirty="0">
                <a:solidFill>
                  <a:srgbClr val="FFFFFF"/>
                </a:solidFill>
                <a:latin typeface="Segoe UI Semibold" panose="020B0502040204020203" pitchFamily="34" charset="0"/>
                <a:cs typeface="Segoe UI Semibold" panose="020B0502040204020203" pitchFamily="34" charset="0"/>
              </a:rPr>
              <a:t>Copilot Control System</a:t>
            </a:r>
          </a:p>
        </p:txBody>
      </p:sp>
      <p:sp>
        <p:nvSpPr>
          <p:cNvPr id="18" name="TextBox 17">
            <a:extLst>
              <a:ext uri="{FF2B5EF4-FFF2-40B4-BE49-F238E27FC236}">
                <a16:creationId xmlns:a16="http://schemas.microsoft.com/office/drawing/2014/main" id="{C2ED0475-CA0C-215E-03A5-B35D9FFD911E}"/>
              </a:ext>
            </a:extLst>
          </p:cNvPr>
          <p:cNvSpPr txBox="1"/>
          <p:nvPr/>
        </p:nvSpPr>
        <p:spPr>
          <a:xfrm>
            <a:off x="0" y="1393922"/>
            <a:ext cx="5988291" cy="3001143"/>
          </a:xfrm>
          <a:prstGeom prst="rect">
            <a:avLst/>
          </a:prstGeom>
          <a:noFill/>
        </p:spPr>
        <p:txBody>
          <a:bodyPr wrap="square">
            <a:spAutoFit/>
          </a:bodyPr>
          <a:lstStyle/>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Expanded availability of Copilot Chat Insights in Copilot Dashboard</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Drive secure adoption of Copilot with Microsoft Purview</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New overview and readiness report in Microsoft 365 admin </a:t>
            </a:r>
            <a:r>
              <a:rPr lang="en-GB" sz="1600" dirty="0" err="1">
                <a:latin typeface="Segoe UI" panose="020B0502040204020203" pitchFamily="34" charset="0"/>
                <a:cs typeface="Segoe UI" panose="020B0502040204020203" pitchFamily="34" charset="0"/>
              </a:rPr>
              <a:t>center</a:t>
            </a:r>
            <a:endParaRPr lang="en-GB" sz="1600" dirty="0">
              <a:latin typeface="Segoe UI" panose="020B0502040204020203" pitchFamily="34" charset="0"/>
              <a:cs typeface="Segoe UI" panose="020B0502040204020203" pitchFamily="34" charset="0"/>
            </a:endParaRP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Accelerating Microsoft 365 Copilot Adoption with Automated Readiness Assessment</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General availability of Microsoft 365 Copilot Business</a:t>
            </a:r>
            <a:endParaRPr lang="en-US" sz="1600" noProof="0" dirty="0">
              <a:latin typeface="Segoe UI" panose="020B0502040204020203" pitchFamily="34" charset="0"/>
              <a:cs typeface="Segoe UI" panose="020B0502040204020203" pitchFamily="34" charset="0"/>
            </a:endParaRPr>
          </a:p>
        </p:txBody>
      </p:sp>
      <p:sp>
        <p:nvSpPr>
          <p:cNvPr id="12" name="TextBox 11">
            <a:extLst>
              <a:ext uri="{FF2B5EF4-FFF2-40B4-BE49-F238E27FC236}">
                <a16:creationId xmlns:a16="http://schemas.microsoft.com/office/drawing/2014/main" id="{002F1167-6BA0-192A-B81D-1DA76DD36D30}"/>
              </a:ext>
              <a:ext uri="{C183D7F6-B498-43B3-948B-1728B52AA6E4}">
                <adec:decorative xmlns:adec="http://schemas.microsoft.com/office/drawing/2017/decorative" val="1"/>
              </a:ext>
            </a:extLst>
          </p:cNvPr>
          <p:cNvSpPr txBox="1"/>
          <p:nvPr/>
        </p:nvSpPr>
        <p:spPr>
          <a:xfrm>
            <a:off x="156605" y="4725050"/>
            <a:ext cx="5831686" cy="1907761"/>
          </a:xfrm>
          <a:prstGeom prst="roundRect">
            <a:avLst>
              <a:gd name="adj" fmla="val 6988"/>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13" name="TextBox 12">
            <a:extLst>
              <a:ext uri="{FF2B5EF4-FFF2-40B4-BE49-F238E27FC236}">
                <a16:creationId xmlns:a16="http://schemas.microsoft.com/office/drawing/2014/main" id="{0003E8F6-3547-0C4F-7D46-ABD1CDFCC529}"/>
              </a:ext>
            </a:extLst>
          </p:cNvPr>
          <p:cNvSpPr txBox="1"/>
          <p:nvPr/>
        </p:nvSpPr>
        <p:spPr>
          <a:xfrm>
            <a:off x="217075" y="4586409"/>
            <a:ext cx="4110703" cy="331253"/>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800" noProof="0" dirty="0">
                <a:solidFill>
                  <a:srgbClr val="FFFFFF"/>
                </a:solidFill>
                <a:latin typeface="Segoe UI Semibold" panose="020B0502040204020203" pitchFamily="34" charset="0"/>
                <a:cs typeface="Segoe UI Semibold" panose="020B0502040204020203" pitchFamily="34" charset="0"/>
              </a:rPr>
              <a:t>Agents</a:t>
            </a:r>
          </a:p>
        </p:txBody>
      </p:sp>
      <p:sp>
        <p:nvSpPr>
          <p:cNvPr id="14" name="TextBox 13">
            <a:extLst>
              <a:ext uri="{FF2B5EF4-FFF2-40B4-BE49-F238E27FC236}">
                <a16:creationId xmlns:a16="http://schemas.microsoft.com/office/drawing/2014/main" id="{85EB64A0-E048-64AF-39C3-5CE9D1FD04B1}"/>
              </a:ext>
            </a:extLst>
          </p:cNvPr>
          <p:cNvSpPr txBox="1"/>
          <p:nvPr/>
        </p:nvSpPr>
        <p:spPr>
          <a:xfrm>
            <a:off x="81112" y="4876080"/>
            <a:ext cx="5907180" cy="1523815"/>
          </a:xfrm>
          <a:prstGeom prst="rect">
            <a:avLst/>
          </a:prstGeom>
          <a:noFill/>
        </p:spPr>
        <p:txBody>
          <a:bodyPr wrap="square" numCol="2">
            <a:spAutoFit/>
          </a:bodyPr>
          <a:lstStyle/>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Agent mode in Word, Excel, and PowerPoint</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Word, Excel, and PowerPoint Agents from Copilot Chat</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Ground Agents on a Copilot Notebook</a:t>
            </a:r>
          </a:p>
          <a:p>
            <a:pPr marL="285750" lvl="4" indent="-180000">
              <a:lnSpc>
                <a:spcPct val="150000"/>
              </a:lnSpc>
              <a:buFont typeface="Arial" panose="020B0604020202020204" pitchFamily="34" charset="0"/>
              <a:buChar char="•"/>
              <a:defRPr/>
            </a:pPr>
            <a:endParaRPr lang="en-US" sz="1600" noProof="0" dirty="0">
              <a:latin typeface="Segoe UI" panose="020B05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id="{92D5CFE8-8CE0-21E8-0B46-518A264BE5B9}"/>
              </a:ext>
            </a:extLst>
          </p:cNvPr>
          <p:cNvSpPr txBox="1"/>
          <p:nvPr/>
        </p:nvSpPr>
        <p:spPr>
          <a:xfrm>
            <a:off x="6471410" y="1169708"/>
            <a:ext cx="3920326" cy="30605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800" noProof="0" dirty="0">
                <a:solidFill>
                  <a:srgbClr val="FFFFFF"/>
                </a:solidFill>
                <a:latin typeface="Segoe UI Semibold" panose="020B0502040204020203" pitchFamily="34" charset="0"/>
                <a:cs typeface="Segoe UI Semibold" panose="020B0502040204020203" pitchFamily="34" charset="0"/>
              </a:rPr>
              <a:t>User capabilities</a:t>
            </a:r>
          </a:p>
        </p:txBody>
      </p:sp>
      <p:sp>
        <p:nvSpPr>
          <p:cNvPr id="6" name="TextBox 5">
            <a:extLst>
              <a:ext uri="{FF2B5EF4-FFF2-40B4-BE49-F238E27FC236}">
                <a16:creationId xmlns:a16="http://schemas.microsoft.com/office/drawing/2014/main" id="{2131E7F3-53A3-724C-A2AA-5FF2047914F5}"/>
              </a:ext>
            </a:extLst>
          </p:cNvPr>
          <p:cNvSpPr txBox="1"/>
          <p:nvPr/>
        </p:nvSpPr>
        <p:spPr>
          <a:xfrm>
            <a:off x="5988291" y="1393575"/>
            <a:ext cx="6203709" cy="5228098"/>
          </a:xfrm>
          <a:prstGeom prst="rect">
            <a:avLst/>
          </a:prstGeom>
          <a:noFill/>
        </p:spPr>
        <p:txBody>
          <a:bodyPr wrap="square" numCol="2">
            <a:noAutofit/>
          </a:bodyPr>
          <a:lstStyle/>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GPT-5.2 in Microsoft 365 Copilot</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Voice chats reference memory in Microsoft 365 Copilot app</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Copilot in Outlook mobile now offers an interactive voice experience</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Implicit grounding on emails and text in Copilot Chat in Outlook</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Common email triage actions using natural language</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Set up automatic replies using natural language</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Locally stored modern workbooks for Copilot in Excel</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View-only mode for Copilot in PowerPoint and enterprise assets for Copilot in PowerPoint</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Enterprise assets for Copilot in PowerPoint</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more control when creating presentations with Copilot in PowerPoint. </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General availability of source specific filters in Copilot Search</a:t>
            </a:r>
            <a:endParaRPr lang="en-US" sz="1600" noProof="0" dirty="0">
              <a:latin typeface="Segoe UI" panose="020B0502040204020203" pitchFamily="34" charset="0"/>
              <a:cs typeface="Segoe UI" panose="020B0502040204020203" pitchFamily="34" charset="0"/>
            </a:endParaRPr>
          </a:p>
        </p:txBody>
      </p:sp>
      <p:grpSp>
        <p:nvGrpSpPr>
          <p:cNvPr id="8" name="Group 7">
            <a:extLst>
              <a:ext uri="{FF2B5EF4-FFF2-40B4-BE49-F238E27FC236}">
                <a16:creationId xmlns:a16="http://schemas.microsoft.com/office/drawing/2014/main" id="{8CB89C97-BE69-5A10-F65A-9BA9FBF66588}"/>
              </a:ext>
              <a:ext uri="{C183D7F6-B498-43B3-948B-1728B52AA6E4}">
                <adec:decorative xmlns:adec="http://schemas.microsoft.com/office/drawing/2017/decorative" val="1"/>
              </a:ext>
            </a:extLst>
          </p:cNvPr>
          <p:cNvGrpSpPr/>
          <p:nvPr/>
        </p:nvGrpSpPr>
        <p:grpSpPr>
          <a:xfrm>
            <a:off x="10814384" y="499"/>
            <a:ext cx="1377615" cy="1219186"/>
            <a:chOff x="10404657" y="488"/>
            <a:chExt cx="1786476" cy="1955102"/>
          </a:xfrm>
          <a:solidFill>
            <a:srgbClr val="727372"/>
          </a:solidFill>
        </p:grpSpPr>
        <p:sp>
          <p:nvSpPr>
            <p:cNvPr id="9" name="Diagonal Stripe 8">
              <a:extLst>
                <a:ext uri="{FF2B5EF4-FFF2-40B4-BE49-F238E27FC236}">
                  <a16:creationId xmlns:a16="http://schemas.microsoft.com/office/drawing/2014/main" id="{127CA859-56C2-746C-941E-DFD83593E67A}"/>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C5AD4"/>
                </a:solidFill>
                <a:effectLst/>
                <a:uLnTx/>
                <a:uFillTx/>
                <a:cs typeface="Segoe UI" pitchFamily="34" charset="0"/>
              </a:endParaRPr>
            </a:p>
          </p:txBody>
        </p:sp>
        <p:sp>
          <p:nvSpPr>
            <p:cNvPr id="10" name="TextBox 9">
              <a:extLst>
                <a:ext uri="{FF2B5EF4-FFF2-40B4-BE49-F238E27FC236}">
                  <a16:creationId xmlns:a16="http://schemas.microsoft.com/office/drawing/2014/main" id="{84B9197E-C84A-19A0-B600-27428C97985A}"/>
                </a:ext>
              </a:extLst>
            </p:cNvPr>
            <p:cNvSpPr txBox="1"/>
            <p:nvPr/>
          </p:nvSpPr>
          <p:spPr>
            <a:xfrm rot="2502686">
              <a:off x="10842999" y="609465"/>
              <a:ext cx="1334229" cy="271455"/>
            </a:xfrm>
            <a:prstGeom prst="rect">
              <a:avLst/>
            </a:prstGeom>
            <a:noFill/>
          </p:spPr>
          <p:txBody>
            <a:bodyPr wrap="none" lIns="0" tIns="0" rIns="0" bIns="0" rtlCol="0">
              <a:spAutoFit/>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US" sz="1100" b="0" i="0" u="none" strike="noStrike" kern="0" cap="none" spc="-71" normalizeH="0" baseline="0" noProof="0" dirty="0">
                  <a:ln>
                    <a:noFill/>
                  </a:ln>
                  <a:solidFill>
                    <a:srgbClr val="5C5AD4"/>
                  </a:solidFill>
                  <a:effectLst/>
                  <a:uLnTx/>
                  <a:uFillTx/>
                  <a:latin typeface="Segoe UI Semibold"/>
                </a:rPr>
                <a:t>As of </a:t>
              </a:r>
              <a:r>
                <a:rPr kumimoji="0" lang="en-US" sz="1100" b="0" i="0" u="none" strike="noStrike" kern="0" cap="none" spc="-71" normalizeH="0" baseline="0" dirty="0">
                  <a:ln>
                    <a:noFill/>
                  </a:ln>
                  <a:solidFill>
                    <a:srgbClr val="5C5AD4"/>
                  </a:solidFill>
                  <a:effectLst/>
                  <a:uLnTx/>
                  <a:uFillTx/>
                  <a:latin typeface="Segoe UI Semibold"/>
                </a:rPr>
                <a:t> 2</a:t>
              </a:r>
              <a:r>
                <a:rPr lang="en-US" sz="1100" kern="0" spc="-71" baseline="30000" dirty="0">
                  <a:solidFill>
                    <a:srgbClr val="5C5AD4"/>
                  </a:solidFill>
                  <a:latin typeface="Segoe UI Semibold"/>
                </a:rPr>
                <a:t>nd</a:t>
              </a:r>
              <a:r>
                <a:rPr kumimoji="0" lang="en-US" sz="1100" b="0" i="0" u="none" strike="noStrike" kern="0" cap="none" spc="-71" normalizeH="0" baseline="0" dirty="0">
                  <a:ln>
                    <a:noFill/>
                  </a:ln>
                  <a:solidFill>
                    <a:srgbClr val="5C5AD4"/>
                  </a:solidFill>
                  <a:effectLst/>
                  <a:uLnTx/>
                  <a:uFillTx/>
                  <a:latin typeface="Segoe UI Semibold"/>
                </a:rPr>
                <a:t> Jan</a:t>
              </a:r>
              <a:r>
                <a:rPr kumimoji="0" lang="en-US" sz="1100" b="0" i="0" u="none" strike="noStrike" kern="0" cap="none" spc="-71" normalizeH="0" baseline="0" noProof="0" dirty="0">
                  <a:ln>
                    <a:noFill/>
                  </a:ln>
                  <a:solidFill>
                    <a:srgbClr val="5C5AD4"/>
                  </a:solidFill>
                  <a:effectLst/>
                  <a:uLnTx/>
                  <a:uFillTx/>
                  <a:latin typeface="Segoe UI Semibold"/>
                </a:rPr>
                <a:t> 2026</a:t>
              </a:r>
            </a:p>
          </p:txBody>
        </p:sp>
      </p:grpSp>
    </p:spTree>
    <p:extLst>
      <p:ext uri="{BB962C8B-B14F-4D97-AF65-F5344CB8AC3E}">
        <p14:creationId xmlns:p14="http://schemas.microsoft.com/office/powerpoint/2010/main" val="1804598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42" presetClass="path" presetSubtype="0" decel="100000" fill="hold" grpId="1" nodeType="withEffect">
                                  <p:stCondLst>
                                    <p:cond delay="0"/>
                                  </p:stCondLst>
                                  <p:childTnLst>
                                    <p:animMotion origin="layout" path="M -6.25E-7 4.81481E-6 L -6.25E-7 0.03541 " pathEditMode="relative" rAng="0" ptsTypes="AA">
                                      <p:cBhvr>
                                        <p:cTn id="13" dur="700" spd="-100000" fill="hold"/>
                                        <p:tgtEl>
                                          <p:spTgt spid="2"/>
                                        </p:tgtEl>
                                        <p:attrNameLst>
                                          <p:attrName>ppt_x</p:attrName>
                                          <p:attrName>ppt_y</p:attrName>
                                        </p:attrNameLst>
                                      </p:cBhvr>
                                      <p:rCtr x="0" y="1759"/>
                                    </p:animMotion>
                                  </p:childTnLst>
                                </p:cTn>
                              </p:par>
                            </p:childTnLst>
                          </p:cTn>
                        </p:par>
                        <p:par>
                          <p:cTn id="14" fill="hold">
                            <p:stCondLst>
                              <p:cond delay="700"/>
                            </p:stCondLst>
                            <p:childTnLst>
                              <p:par>
                                <p:cTn id="15" presetID="2" presetClass="entr" presetSubtype="4"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42" presetClass="path" presetSubtype="0" decel="100000" fill="hold" grpId="1" nodeType="withEffect">
                                  <p:stCondLst>
                                    <p:cond delay="0"/>
                                  </p:stCondLst>
                                  <p:childTnLst>
                                    <p:animMotion origin="layout" path="M -6.25E-7 7.40741E-7 L -6.25E-7 0.03542 " pathEditMode="relative" rAng="0" ptsTypes="AA">
                                      <p:cBhvr>
                                        <p:cTn id="23" dur="700" spd="-100000" fill="hold"/>
                                        <p:tgtEl>
                                          <p:spTgt spid="12"/>
                                        </p:tgtEl>
                                        <p:attrNameLst>
                                          <p:attrName>ppt_x</p:attrName>
                                          <p:attrName>ppt_y</p:attrName>
                                        </p:attrNameLst>
                                      </p:cBhvr>
                                      <p:rCtr x="0" y="1759"/>
                                    </p:animMotion>
                                  </p:childTnLst>
                                </p:cTn>
                              </p:par>
                            </p:childTnLst>
                          </p:cTn>
                        </p:par>
                        <p:par>
                          <p:cTn id="24" fill="hold">
                            <p:stCondLst>
                              <p:cond delay="1400"/>
                            </p:stCondLst>
                            <p:childTnLst>
                              <p:par>
                                <p:cTn id="25" presetID="10"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2" presetClass="entr" presetSubtype="4"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par>
                                <p:cTn id="32" presetID="42" presetClass="path" presetSubtype="0" decel="100000" fill="hold" grpId="1" nodeType="withEffect">
                                  <p:stCondLst>
                                    <p:cond delay="0"/>
                                  </p:stCondLst>
                                  <p:childTnLst>
                                    <p:animMotion origin="layout" path="M 4.79167E-6 -4.07407E-6 L 4.79167E-6 0.03542 " pathEditMode="relative" rAng="0" ptsTypes="AA">
                                      <p:cBhvr>
                                        <p:cTn id="33"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animBg="1"/>
      <p:bldP spid="2" grpId="1" animBg="1"/>
      <p:bldP spid="18" grpId="0"/>
      <p:bldP spid="12" grpId="0" animBg="1"/>
      <p:bldP spid="12" grpId="1" animBg="1"/>
      <p:bldP spid="14"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CDB8D14-9FD7-E7E0-B4C8-30CC08049D4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5238278-EA41-6773-97EE-62A2F2FE6B8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4842193"/>
            <a:ext cx="4788759" cy="1861672"/>
          </a:xfrm>
          <a:prstGeom prst="rect">
            <a:avLst/>
          </a:prstGeom>
        </p:spPr>
      </p:pic>
      <p:sp>
        <p:nvSpPr>
          <p:cNvPr id="4" name="TextBox 3">
            <a:extLst>
              <a:ext uri="{FF2B5EF4-FFF2-40B4-BE49-F238E27FC236}">
                <a16:creationId xmlns:a16="http://schemas.microsoft.com/office/drawing/2014/main" id="{D90B1841-D2A5-8981-4177-29644D0CA2CB}"/>
              </a:ext>
              <a:ext uri="{C183D7F6-B498-43B3-948B-1728B52AA6E4}">
                <adec:decorative xmlns:adec="http://schemas.microsoft.com/office/drawing/2017/decorative" val="1"/>
              </a:ext>
            </a:extLst>
          </p:cNvPr>
          <p:cNvSpPr txBox="1"/>
          <p:nvPr/>
        </p:nvSpPr>
        <p:spPr>
          <a:xfrm>
            <a:off x="5907182" y="1328227"/>
            <a:ext cx="6203708" cy="5304585"/>
          </a:xfrm>
          <a:prstGeom prst="roundRect">
            <a:avLst>
              <a:gd name="adj" fmla="val 1593"/>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2" name="TextBox 1">
            <a:extLst>
              <a:ext uri="{FF2B5EF4-FFF2-40B4-BE49-F238E27FC236}">
                <a16:creationId xmlns:a16="http://schemas.microsoft.com/office/drawing/2014/main" id="{4AE1FA67-1F0F-2192-5BA7-344321C4CCB4}"/>
              </a:ext>
              <a:ext uri="{C183D7F6-B498-43B3-948B-1728B52AA6E4}">
                <adec:decorative xmlns:adec="http://schemas.microsoft.com/office/drawing/2017/decorative" val="1"/>
              </a:ext>
            </a:extLst>
          </p:cNvPr>
          <p:cNvSpPr txBox="1"/>
          <p:nvPr/>
        </p:nvSpPr>
        <p:spPr>
          <a:xfrm>
            <a:off x="156604" y="1328227"/>
            <a:ext cx="5565643" cy="3142079"/>
          </a:xfrm>
          <a:prstGeom prst="roundRect">
            <a:avLst>
              <a:gd name="adj" fmla="val 3054"/>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11" name="Title 1">
            <a:extLst>
              <a:ext uri="{FF2B5EF4-FFF2-40B4-BE49-F238E27FC236}">
                <a16:creationId xmlns:a16="http://schemas.microsoft.com/office/drawing/2014/main" id="{3404940F-89FF-49A9-6FA6-A1A098D56F11}"/>
              </a:ext>
            </a:extLst>
          </p:cNvPr>
          <p:cNvSpPr>
            <a:spLocks noGrp="1"/>
          </p:cNvSpPr>
          <p:nvPr>
            <p:ph type="title" idx="4294967295"/>
          </p:nvPr>
        </p:nvSpPr>
        <p:spPr>
          <a:xfrm>
            <a:off x="2121041" y="29648"/>
            <a:ext cx="7949917" cy="1051897"/>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2400"/>
              </a:spcAft>
              <a:buClrTx/>
              <a:buSzTx/>
              <a:buFontTx/>
              <a:buNone/>
              <a:tabLst/>
              <a:defRPr/>
            </a:pPr>
            <a:r>
              <a:rPr kumimoji="0" lang="en-US" sz="2800" b="0" i="0" u="none" strike="noStrike" kern="1200" cap="none" spc="-50" normalizeH="0" baseline="0" noProof="0" dirty="0">
                <a:ln>
                  <a:noFill/>
                </a:ln>
                <a:effectLst/>
                <a:uLnTx/>
                <a:uFillTx/>
                <a:latin typeface="Segoe UI Semibold" panose="020B0702040204020203" pitchFamily="34" charset="0"/>
                <a:ea typeface="+mj-ea"/>
                <a:cs typeface="Segoe UI Semibold" panose="020B0702040204020203" pitchFamily="34" charset="0"/>
              </a:rPr>
              <a:t>Microsoft 365 Copilot</a:t>
            </a:r>
            <a:r>
              <a:rPr lang="en-US" sz="280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 </a:t>
            </a:r>
            <a:br>
              <a:rPr lang="en-US" sz="280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br>
            <a:r>
              <a:rPr lang="en-US" sz="2800" i="1"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February 2026</a:t>
            </a:r>
            <a:endParaRPr kumimoji="0" lang="en-US" sz="2800" b="0" i="1" u="none" strike="noStrike" kern="1200" cap="none" spc="-50" normalizeH="0" baseline="0" noProof="0" dirty="0">
              <a:ln>
                <a:noFill/>
              </a:ln>
              <a:gradFill flip="none" rotWithShape="1">
                <a:gsLst>
                  <a:gs pos="50000">
                    <a:srgbClr val="8661C5"/>
                  </a:gs>
                  <a:gs pos="0">
                    <a:srgbClr val="3E76D4"/>
                  </a:gs>
                  <a:gs pos="100000">
                    <a:srgbClr val="C73ECC"/>
                  </a:gs>
                </a:gsLst>
                <a:lin ang="2700000" scaled="1"/>
                <a:tileRect/>
              </a:gradFill>
              <a:effectLst/>
              <a:uLnTx/>
              <a:uFillTx/>
              <a:latin typeface="Segoe UI Semibold" panose="020B0702040204020203" pitchFamily="34" charset="0"/>
              <a:ea typeface="+mj-ea"/>
              <a:cs typeface="Segoe UI Semibold" panose="020B0702040204020203" pitchFamily="34" charset="0"/>
            </a:endParaRPr>
          </a:p>
        </p:txBody>
      </p:sp>
      <p:pic>
        <p:nvPicPr>
          <p:cNvPr id="52" name="!Copilot">
            <a:extLst>
              <a:ext uri="{FF2B5EF4-FFF2-40B4-BE49-F238E27FC236}">
                <a16:creationId xmlns:a16="http://schemas.microsoft.com/office/drawing/2014/main" id="{CBA41A29-697A-678B-1C3A-C3A19D60ED9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24460" y="106931"/>
            <a:ext cx="647975" cy="653562"/>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3" name="TextBox 2">
            <a:extLst>
              <a:ext uri="{FF2B5EF4-FFF2-40B4-BE49-F238E27FC236}">
                <a16:creationId xmlns:a16="http://schemas.microsoft.com/office/drawing/2014/main" id="{DEF66C13-1CBC-085D-38B6-E93604B75444}"/>
              </a:ext>
            </a:extLst>
          </p:cNvPr>
          <p:cNvSpPr txBox="1"/>
          <p:nvPr/>
        </p:nvSpPr>
        <p:spPr>
          <a:xfrm>
            <a:off x="217075" y="1169708"/>
            <a:ext cx="4110703" cy="297946"/>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800" noProof="0" dirty="0">
                <a:solidFill>
                  <a:srgbClr val="FFFFFF"/>
                </a:solidFill>
                <a:latin typeface="Segoe UI Semibold" panose="020B0502040204020203" pitchFamily="34" charset="0"/>
                <a:cs typeface="Segoe UI Semibold" panose="020B0502040204020203" pitchFamily="34" charset="0"/>
              </a:rPr>
              <a:t>IT admin capabilities</a:t>
            </a:r>
          </a:p>
        </p:txBody>
      </p:sp>
      <p:sp>
        <p:nvSpPr>
          <p:cNvPr id="18" name="TextBox 17">
            <a:extLst>
              <a:ext uri="{FF2B5EF4-FFF2-40B4-BE49-F238E27FC236}">
                <a16:creationId xmlns:a16="http://schemas.microsoft.com/office/drawing/2014/main" id="{635461E2-4C9E-D7B0-7F68-FD38B96F5C27}"/>
              </a:ext>
            </a:extLst>
          </p:cNvPr>
          <p:cNvSpPr txBox="1"/>
          <p:nvPr/>
        </p:nvSpPr>
        <p:spPr>
          <a:xfrm>
            <a:off x="59425" y="1398027"/>
            <a:ext cx="5565643" cy="2637517"/>
          </a:xfrm>
          <a:prstGeom prst="rect">
            <a:avLst/>
          </a:prstGeom>
          <a:noFill/>
        </p:spPr>
        <p:txBody>
          <a:bodyPr wrap="square">
            <a:spAutoFit/>
          </a:bodyPr>
          <a:lstStyle/>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Power user report and intelligent summaries for Copilot Dashboard</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Business justification when requesting a Microsoft 365 Copilot license</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A new Copilot readiness page in the Microsoft 365 admin center</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Admins can now enable AI-powered skill updates for user profiles</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Risk-based inventory of AI agents for Microsoft Defender</a:t>
            </a:r>
          </a:p>
        </p:txBody>
      </p:sp>
      <p:sp>
        <p:nvSpPr>
          <p:cNvPr id="12" name="TextBox 11">
            <a:extLst>
              <a:ext uri="{FF2B5EF4-FFF2-40B4-BE49-F238E27FC236}">
                <a16:creationId xmlns:a16="http://schemas.microsoft.com/office/drawing/2014/main" id="{9B08E5F8-3AE9-6BB8-D742-78320C4C89A3}"/>
              </a:ext>
              <a:ext uri="{C183D7F6-B498-43B3-948B-1728B52AA6E4}">
                <adec:decorative xmlns:adec="http://schemas.microsoft.com/office/drawing/2017/decorative" val="1"/>
              </a:ext>
            </a:extLst>
          </p:cNvPr>
          <p:cNvSpPr txBox="1"/>
          <p:nvPr/>
        </p:nvSpPr>
        <p:spPr>
          <a:xfrm>
            <a:off x="156605" y="4725050"/>
            <a:ext cx="5565642" cy="1907761"/>
          </a:xfrm>
          <a:prstGeom prst="roundRect">
            <a:avLst>
              <a:gd name="adj" fmla="val 6988"/>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13" name="TextBox 12">
            <a:extLst>
              <a:ext uri="{FF2B5EF4-FFF2-40B4-BE49-F238E27FC236}">
                <a16:creationId xmlns:a16="http://schemas.microsoft.com/office/drawing/2014/main" id="{DD3DD573-FEE2-1243-A8E6-47BF399F616E}"/>
              </a:ext>
            </a:extLst>
          </p:cNvPr>
          <p:cNvSpPr txBox="1"/>
          <p:nvPr/>
        </p:nvSpPr>
        <p:spPr>
          <a:xfrm>
            <a:off x="217075" y="4586409"/>
            <a:ext cx="4110703" cy="331253"/>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800" noProof="0" dirty="0">
                <a:solidFill>
                  <a:srgbClr val="FFFFFF"/>
                </a:solidFill>
                <a:latin typeface="Segoe UI Semibold" panose="020B0502040204020203" pitchFamily="34" charset="0"/>
                <a:cs typeface="Segoe UI Semibold" panose="020B0502040204020203" pitchFamily="34" charset="0"/>
              </a:rPr>
              <a:t>Copilot Extensibility</a:t>
            </a:r>
          </a:p>
        </p:txBody>
      </p:sp>
      <p:sp>
        <p:nvSpPr>
          <p:cNvPr id="14" name="TextBox 13">
            <a:extLst>
              <a:ext uri="{FF2B5EF4-FFF2-40B4-BE49-F238E27FC236}">
                <a16:creationId xmlns:a16="http://schemas.microsoft.com/office/drawing/2014/main" id="{E7FADE01-162F-A7D8-61F7-84CF580095C7}"/>
              </a:ext>
            </a:extLst>
          </p:cNvPr>
          <p:cNvSpPr txBox="1"/>
          <p:nvPr/>
        </p:nvSpPr>
        <p:spPr>
          <a:xfrm>
            <a:off x="81112" y="4876080"/>
            <a:ext cx="5565642" cy="1708160"/>
          </a:xfrm>
          <a:prstGeom prst="rect">
            <a:avLst/>
          </a:prstGeom>
          <a:noFill/>
        </p:spPr>
        <p:txBody>
          <a:bodyPr wrap="square" numCol="2">
            <a:spAutoFit/>
          </a:bodyPr>
          <a:lstStyle/>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Expanded grounding, access, and coordination for agents</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35 new Copilot connectors</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Introducing Copilot Connector Checker</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Federated Copilot connectors are now available in Public Preview</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Connector Usage report</a:t>
            </a:r>
          </a:p>
        </p:txBody>
      </p:sp>
      <p:sp>
        <p:nvSpPr>
          <p:cNvPr id="5" name="TextBox 4">
            <a:extLst>
              <a:ext uri="{FF2B5EF4-FFF2-40B4-BE49-F238E27FC236}">
                <a16:creationId xmlns:a16="http://schemas.microsoft.com/office/drawing/2014/main" id="{2D3B365B-7696-969B-9A65-1D6ABF662EBF}"/>
              </a:ext>
            </a:extLst>
          </p:cNvPr>
          <p:cNvSpPr txBox="1"/>
          <p:nvPr/>
        </p:nvSpPr>
        <p:spPr>
          <a:xfrm>
            <a:off x="6471410" y="1169708"/>
            <a:ext cx="3920326" cy="30605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800" noProof="0" dirty="0">
                <a:solidFill>
                  <a:srgbClr val="FFFFFF"/>
                </a:solidFill>
                <a:latin typeface="Segoe UI Semibold" panose="020B0502040204020203" pitchFamily="34" charset="0"/>
                <a:cs typeface="Segoe UI Semibold" panose="020B0502040204020203" pitchFamily="34" charset="0"/>
              </a:rPr>
              <a:t>User capabilities</a:t>
            </a:r>
          </a:p>
        </p:txBody>
      </p:sp>
      <p:sp>
        <p:nvSpPr>
          <p:cNvPr id="6" name="TextBox 5">
            <a:extLst>
              <a:ext uri="{FF2B5EF4-FFF2-40B4-BE49-F238E27FC236}">
                <a16:creationId xmlns:a16="http://schemas.microsoft.com/office/drawing/2014/main" id="{7AA1B21E-9304-3FC0-F51B-9303C962C7BC}"/>
              </a:ext>
            </a:extLst>
          </p:cNvPr>
          <p:cNvSpPr txBox="1"/>
          <p:nvPr/>
        </p:nvSpPr>
        <p:spPr>
          <a:xfrm>
            <a:off x="5878851" y="1490431"/>
            <a:ext cx="6313149" cy="4987387"/>
          </a:xfrm>
          <a:prstGeom prst="rect">
            <a:avLst/>
          </a:prstGeom>
          <a:noFill/>
        </p:spPr>
        <p:txBody>
          <a:bodyPr wrap="square" numCol="2">
            <a:noAutofit/>
          </a:bodyPr>
          <a:lstStyle/>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GPT-5.3 Instant in Microsoft 365 Copilot</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Text selection for Copilot Chat</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Expanded grounding for Copilot Chat – SharePoint Lists or sites and Outlook</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Project Manager Agent</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Copilot Chat integrated with Copilot Search</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Copilot mobile widgets and actions buttons</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Brand kits within Copilot Create</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Copilot Search – Email attachment search</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Agents in communities </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Updated recaps and customizable templates for Copilot in Teams</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Meeting scheduling and preparation for Copilot in Outlook</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Copilot meeting time analytics</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Edits documents by default with Copilot in Word</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Copilot is now agentic in PowerPoint on the Web</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Agents in OneDrive</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Agent recommendations</a:t>
            </a:r>
          </a:p>
          <a:p>
            <a:pPr marL="285750" lvl="4" indent="-180000">
              <a:lnSpc>
                <a:spcPct val="150000"/>
              </a:lnSpc>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Expansion of People Skills</a:t>
            </a:r>
            <a:endParaRPr lang="en-US" sz="1400" noProof="0" dirty="0">
              <a:latin typeface="Segoe UI" panose="020B0502040204020203" pitchFamily="34" charset="0"/>
              <a:cs typeface="Segoe UI" panose="020B0502040204020203" pitchFamily="34" charset="0"/>
            </a:endParaRPr>
          </a:p>
        </p:txBody>
      </p:sp>
      <p:grpSp>
        <p:nvGrpSpPr>
          <p:cNvPr id="8" name="Group 7">
            <a:extLst>
              <a:ext uri="{FF2B5EF4-FFF2-40B4-BE49-F238E27FC236}">
                <a16:creationId xmlns:a16="http://schemas.microsoft.com/office/drawing/2014/main" id="{2A36105A-4194-02A5-C318-839192959E9E}"/>
              </a:ext>
              <a:ext uri="{C183D7F6-B498-43B3-948B-1728B52AA6E4}">
                <adec:decorative xmlns:adec="http://schemas.microsoft.com/office/drawing/2017/decorative" val="1"/>
              </a:ext>
            </a:extLst>
          </p:cNvPr>
          <p:cNvGrpSpPr/>
          <p:nvPr/>
        </p:nvGrpSpPr>
        <p:grpSpPr>
          <a:xfrm>
            <a:off x="10814380" y="499"/>
            <a:ext cx="1444350" cy="1219186"/>
            <a:chOff x="10404657" y="488"/>
            <a:chExt cx="1873018" cy="1955102"/>
          </a:xfrm>
          <a:solidFill>
            <a:srgbClr val="727372"/>
          </a:solidFill>
        </p:grpSpPr>
        <p:sp>
          <p:nvSpPr>
            <p:cNvPr id="9" name="Diagonal Stripe 8">
              <a:extLst>
                <a:ext uri="{FF2B5EF4-FFF2-40B4-BE49-F238E27FC236}">
                  <a16:creationId xmlns:a16="http://schemas.microsoft.com/office/drawing/2014/main" id="{94B6F1D9-ABA9-351D-5F78-9611B78636D8}"/>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C5AD4"/>
                </a:solidFill>
                <a:effectLst/>
                <a:uLnTx/>
                <a:uFillTx/>
                <a:cs typeface="Segoe UI" pitchFamily="34" charset="0"/>
              </a:endParaRPr>
            </a:p>
          </p:txBody>
        </p:sp>
        <p:sp>
          <p:nvSpPr>
            <p:cNvPr id="10" name="TextBox 9">
              <a:extLst>
                <a:ext uri="{FF2B5EF4-FFF2-40B4-BE49-F238E27FC236}">
                  <a16:creationId xmlns:a16="http://schemas.microsoft.com/office/drawing/2014/main" id="{55DF59C7-1168-E347-39B0-FD483ACE054C}"/>
                </a:ext>
              </a:extLst>
            </p:cNvPr>
            <p:cNvSpPr txBox="1"/>
            <p:nvPr/>
          </p:nvSpPr>
          <p:spPr>
            <a:xfrm rot="2502686">
              <a:off x="10742554" y="609465"/>
              <a:ext cx="1535121" cy="271455"/>
            </a:xfrm>
            <a:prstGeom prst="rect">
              <a:avLst/>
            </a:prstGeom>
            <a:noFill/>
          </p:spPr>
          <p:txBody>
            <a:bodyPr wrap="none" lIns="0" tIns="0" rIns="0" bIns="0" rtlCol="0">
              <a:spAutoFit/>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US" sz="1100" b="0" i="0" u="none" strike="noStrike" kern="0" cap="none" spc="-71" normalizeH="0" baseline="0" noProof="0" dirty="0">
                  <a:ln>
                    <a:noFill/>
                  </a:ln>
                  <a:solidFill>
                    <a:srgbClr val="5C5AD4"/>
                  </a:solidFill>
                  <a:effectLst/>
                  <a:uLnTx/>
                  <a:uFillTx/>
                  <a:latin typeface="Segoe UI Semibold"/>
                </a:rPr>
                <a:t>As of </a:t>
              </a:r>
              <a:r>
                <a:rPr kumimoji="0" lang="en-US" sz="1100" b="0" i="0" u="none" strike="noStrike" kern="0" cap="none" spc="-71" normalizeH="0" baseline="0" dirty="0">
                  <a:ln>
                    <a:noFill/>
                  </a:ln>
                  <a:solidFill>
                    <a:srgbClr val="5C5AD4"/>
                  </a:solidFill>
                  <a:effectLst/>
                  <a:uLnTx/>
                  <a:uFillTx/>
                  <a:latin typeface="Segoe UI Semibold"/>
                </a:rPr>
                <a:t> </a:t>
              </a:r>
              <a:r>
                <a:rPr lang="en-US" sz="1100" kern="0" spc="-71" dirty="0">
                  <a:solidFill>
                    <a:srgbClr val="5C5AD4"/>
                  </a:solidFill>
                  <a:latin typeface="Segoe UI Semibold"/>
                </a:rPr>
                <a:t>3</a:t>
              </a:r>
              <a:r>
                <a:rPr lang="en-US" sz="1100" kern="0" spc="-71" baseline="30000" dirty="0">
                  <a:solidFill>
                    <a:srgbClr val="5C5AD4"/>
                  </a:solidFill>
                  <a:latin typeface="Segoe UI Semibold"/>
                </a:rPr>
                <a:t>rd</a:t>
              </a:r>
              <a:r>
                <a:rPr lang="en-US" sz="1100" kern="0" spc="-71" dirty="0">
                  <a:solidFill>
                    <a:srgbClr val="5C5AD4"/>
                  </a:solidFill>
                  <a:latin typeface="Segoe UI Semibold"/>
                </a:rPr>
                <a:t> March</a:t>
              </a:r>
              <a:r>
                <a:rPr kumimoji="0" lang="en-US" sz="1100" b="0" i="0" u="none" strike="noStrike" kern="0" cap="none" spc="-71" normalizeH="0" baseline="0" noProof="0" dirty="0">
                  <a:ln>
                    <a:noFill/>
                  </a:ln>
                  <a:solidFill>
                    <a:srgbClr val="5C5AD4"/>
                  </a:solidFill>
                  <a:effectLst/>
                  <a:uLnTx/>
                  <a:uFillTx/>
                  <a:latin typeface="Segoe UI Semibold"/>
                </a:rPr>
                <a:t> 2026</a:t>
              </a:r>
            </a:p>
          </p:txBody>
        </p:sp>
      </p:grpSp>
    </p:spTree>
    <p:extLst>
      <p:ext uri="{BB962C8B-B14F-4D97-AF65-F5344CB8AC3E}">
        <p14:creationId xmlns:p14="http://schemas.microsoft.com/office/powerpoint/2010/main" val="3861442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42" presetClass="path" presetSubtype="0" decel="100000" fill="hold" grpId="1" nodeType="withEffect">
                                  <p:stCondLst>
                                    <p:cond delay="0"/>
                                  </p:stCondLst>
                                  <p:childTnLst>
                                    <p:animMotion origin="layout" path="M -6.25E-7 4.81481E-6 L -6.25E-7 0.03541 " pathEditMode="relative" rAng="0" ptsTypes="AA">
                                      <p:cBhvr>
                                        <p:cTn id="13" dur="700" spd="-100000" fill="hold"/>
                                        <p:tgtEl>
                                          <p:spTgt spid="2"/>
                                        </p:tgtEl>
                                        <p:attrNameLst>
                                          <p:attrName>ppt_x</p:attrName>
                                          <p:attrName>ppt_y</p:attrName>
                                        </p:attrNameLst>
                                      </p:cBhvr>
                                      <p:rCtr x="0" y="1759"/>
                                    </p:animMotion>
                                  </p:childTnLst>
                                </p:cTn>
                              </p:par>
                            </p:childTnLst>
                          </p:cTn>
                        </p:par>
                        <p:par>
                          <p:cTn id="14" fill="hold">
                            <p:stCondLst>
                              <p:cond delay="700"/>
                            </p:stCondLst>
                            <p:childTnLst>
                              <p:par>
                                <p:cTn id="15" presetID="2" presetClass="entr" presetSubtype="4"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42" presetClass="path" presetSubtype="0" decel="100000" fill="hold" grpId="1" nodeType="withEffect">
                                  <p:stCondLst>
                                    <p:cond delay="0"/>
                                  </p:stCondLst>
                                  <p:childTnLst>
                                    <p:animMotion origin="layout" path="M -6.25E-7 7.40741E-7 L -6.25E-7 0.03542 " pathEditMode="relative" rAng="0" ptsTypes="AA">
                                      <p:cBhvr>
                                        <p:cTn id="23" dur="700" spd="-100000" fill="hold"/>
                                        <p:tgtEl>
                                          <p:spTgt spid="12"/>
                                        </p:tgtEl>
                                        <p:attrNameLst>
                                          <p:attrName>ppt_x</p:attrName>
                                          <p:attrName>ppt_y</p:attrName>
                                        </p:attrNameLst>
                                      </p:cBhvr>
                                      <p:rCtr x="0" y="1759"/>
                                    </p:animMotion>
                                  </p:childTnLst>
                                </p:cTn>
                              </p:par>
                            </p:childTnLst>
                          </p:cTn>
                        </p:par>
                        <p:par>
                          <p:cTn id="24" fill="hold">
                            <p:stCondLst>
                              <p:cond delay="1400"/>
                            </p:stCondLst>
                            <p:childTnLst>
                              <p:par>
                                <p:cTn id="25" presetID="10"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2" presetClass="entr" presetSubtype="4"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par>
                                <p:cTn id="32" presetID="42" presetClass="path" presetSubtype="0" decel="100000" fill="hold" grpId="1" nodeType="withEffect">
                                  <p:stCondLst>
                                    <p:cond delay="0"/>
                                  </p:stCondLst>
                                  <p:childTnLst>
                                    <p:animMotion origin="layout" path="M 4.79167E-6 -4.07407E-6 L 4.79167E-6 0.03542 " pathEditMode="relative" rAng="0" ptsTypes="AA">
                                      <p:cBhvr>
                                        <p:cTn id="33"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animBg="1"/>
      <p:bldP spid="2" grpId="1" animBg="1"/>
      <p:bldP spid="18" grpId="0"/>
      <p:bldP spid="12" grpId="0" animBg="1"/>
      <p:bldP spid="12" grpId="1" animBg="1"/>
      <p:bldP spid="14"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DEF92-7D27-7ADD-8FCA-C06B78FB1D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7E46FD-EE72-7BAE-D158-CF8D407507EF}"/>
              </a:ext>
            </a:extLst>
          </p:cNvPr>
          <p:cNvSpPr>
            <a:spLocks noGrp="1"/>
          </p:cNvSpPr>
          <p:nvPr>
            <p:ph type="title"/>
          </p:nvPr>
        </p:nvSpPr>
        <p:spPr>
          <a:xfrm>
            <a:off x="494562" y="477062"/>
            <a:ext cx="11395904" cy="387798"/>
          </a:xfrm>
        </p:spPr>
        <p:txBody>
          <a:bodyPr/>
          <a:lstStyle/>
          <a:p>
            <a:pPr defTabSz="914400" fontAlgn="base">
              <a:lnSpc>
                <a:spcPct val="90000"/>
              </a:lnSpc>
              <a:spcAft>
                <a:spcPct val="0"/>
              </a:spcAft>
            </a:pPr>
            <a:r>
              <a:rPr lang="en-GB" sz="2800" b="1" noProof="0" dirty="0">
                <a:gradFill>
                  <a:gsLst>
                    <a:gs pos="971">
                      <a:srgbClr val="2897CE"/>
                    </a:gs>
                    <a:gs pos="100000">
                      <a:srgbClr val="8678D6"/>
                    </a:gs>
                  </a:gsLst>
                  <a:lin ang="2700000" scaled="0"/>
                </a:gradFill>
                <a:latin typeface="Segoe UI Semibold"/>
                <a:cs typeface="Segoe UI Semibold"/>
              </a:rPr>
              <a:t>Video recap of meetings in Microsoft 365 Copilot Chat</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65093587-9AFD-17A6-7A70-111D73BA2CBC}"/>
              </a:ext>
              <a:ext uri="{C183D7F6-B498-43B3-948B-1728B52AA6E4}">
                <adec:decorative xmlns:adec="http://schemas.microsoft.com/office/drawing/2017/decorative" val="1"/>
              </a:ext>
            </a:extLst>
          </p:cNvPr>
          <p:cNvSpPr txBox="1"/>
          <p:nvPr/>
        </p:nvSpPr>
        <p:spPr>
          <a:xfrm>
            <a:off x="5838508" y="1389740"/>
            <a:ext cx="6051956" cy="4670818"/>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F74DFAA9-576E-7BF7-FCD6-C26DD85FBFEF}"/>
              </a:ext>
            </a:extLst>
          </p:cNvPr>
          <p:cNvSpPr txBox="1">
            <a:spLocks/>
          </p:cNvSpPr>
          <p:nvPr/>
        </p:nvSpPr>
        <p:spPr>
          <a:xfrm>
            <a:off x="440563" y="1036859"/>
            <a:ext cx="5198455"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US" sz="1800" b="1" dirty="0"/>
              <a:t>Microsoft 365 Copilot Chat now enhances meeting summaries with a video recap that pairs written insights with narrated highlight clips to help users quickly catch up on what matters most.</a:t>
            </a:r>
          </a:p>
          <a:p>
            <a:pPr marL="0" indent="0" fontAlgn="t">
              <a:buNone/>
            </a:pPr>
            <a:endParaRPr lang="en-US" sz="1800" dirty="0"/>
          </a:p>
          <a:p>
            <a:pPr fontAlgn="t"/>
            <a:r>
              <a:rPr lang="en-US" sz="1600" b="1" dirty="0"/>
              <a:t>Video Highlights:</a:t>
            </a:r>
            <a:r>
              <a:rPr lang="en-US" sz="1600" dirty="0"/>
              <a:t> Video recap generates a narrated highlight reel that combines key takeaways with short, relevant meeting clips to bring important moments to life.</a:t>
            </a:r>
          </a:p>
          <a:p>
            <a:pPr fontAlgn="t"/>
            <a:endParaRPr lang="en-US" sz="1600" dirty="0"/>
          </a:p>
          <a:p>
            <a:pPr fontAlgn="t"/>
            <a:r>
              <a:rPr lang="en-US" sz="1600" b="1" dirty="0"/>
              <a:t>Faster Catch‑Up:</a:t>
            </a:r>
            <a:r>
              <a:rPr lang="en-US" sz="1600" dirty="0"/>
              <a:t> Users can understand the discussion quickly without watching a full recording by viewing curated segments alongside the written summary.</a:t>
            </a:r>
          </a:p>
          <a:p>
            <a:pPr fontAlgn="t"/>
            <a:endParaRPr lang="en-US" sz="1600" dirty="0"/>
          </a:p>
          <a:p>
            <a:pPr fontAlgn="t"/>
            <a:r>
              <a:rPr lang="en-US" sz="1600" b="1" dirty="0"/>
              <a:t>Availability:</a:t>
            </a:r>
            <a:r>
              <a:rPr lang="en-US" sz="1600" dirty="0"/>
              <a:t> Video recap is available in Copilot Chat and the Microsoft Clipchamp web player for recorded meetings that are at least 10 minutes long.</a:t>
            </a:r>
          </a:p>
        </p:txBody>
      </p:sp>
      <p:sp>
        <p:nvSpPr>
          <p:cNvPr id="19" name="TextBox 18">
            <a:extLst>
              <a:ext uri="{FF2B5EF4-FFF2-40B4-BE49-F238E27FC236}">
                <a16:creationId xmlns:a16="http://schemas.microsoft.com/office/drawing/2014/main" id="{8BA25E75-5F37-7426-E64E-782AFC0AD388}"/>
              </a:ext>
            </a:extLst>
          </p:cNvPr>
          <p:cNvSpPr txBox="1"/>
          <p:nvPr/>
        </p:nvSpPr>
        <p:spPr>
          <a:xfrm>
            <a:off x="6209377" y="1217155"/>
            <a:ext cx="5310218" cy="38779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Video recap of meetings in M365 Copilot Chat</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20260408-1124-04.8682052" descr="Video of Meeting recaps in M365 Copilot Chat">
            <a:hlinkClick r:id="" action="ppaction://media"/>
            <a:extLst>
              <a:ext uri="{FF2B5EF4-FFF2-40B4-BE49-F238E27FC236}">
                <a16:creationId xmlns:a16="http://schemas.microsoft.com/office/drawing/2014/main" id="{C55B1EDC-59E4-9561-9C47-C25AE6F707C7}"/>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C68D2727-79F1-4FD6-ABBA-8739CD3BEC3B}" label="" lang="en-us" r:embed="rId5"/>
                        </p173:trackLst>
                      </p173:tracksInfo>
                    </p:ext>
                  </p14:extLst>
                </p14:media>
              </p:ext>
            </p:extLst>
          </p:nvPr>
        </p:nvPicPr>
        <p:blipFill>
          <a:blip r:embed="rId6"/>
          <a:stretch>
            <a:fillRect/>
          </a:stretch>
        </p:blipFill>
        <p:spPr>
          <a:xfrm>
            <a:off x="6209377" y="2009737"/>
            <a:ext cx="5328456" cy="2985347"/>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0B1FB5C2-AEE3-1DCB-00D6-8248DE46A687}"/>
              </a:ext>
            </a:extLst>
          </p:cNvPr>
          <p:cNvSpPr txBox="1"/>
          <p:nvPr/>
        </p:nvSpPr>
        <p:spPr>
          <a:xfrm>
            <a:off x="6047116" y="5245749"/>
            <a:ext cx="5652977" cy="738664"/>
          </a:xfrm>
          <a:prstGeom prst="rect">
            <a:avLst/>
          </a:prstGeom>
          <a:noFill/>
        </p:spPr>
        <p:txBody>
          <a:bodyPr wrap="square">
            <a:spAutoFit/>
          </a:bodyPr>
          <a:lstStyle/>
          <a:p>
            <a:pPr algn="ctr"/>
            <a:r>
              <a:rPr lang="en-GB" sz="1400" dirty="0"/>
              <a:t>Video recap will launch initially in English only.</a:t>
            </a:r>
          </a:p>
          <a:p>
            <a:pPr algn="ctr"/>
            <a:r>
              <a:rPr lang="en-GB" sz="1400" dirty="0"/>
              <a:t> </a:t>
            </a:r>
          </a:p>
          <a:p>
            <a:pPr algn="ctr"/>
            <a:r>
              <a:rPr lang="en-GB" sz="1400" dirty="0"/>
              <a:t>This feature is rolling out in March. </a:t>
            </a:r>
            <a:endParaRPr lang="en-US" sz="1100" dirty="0"/>
          </a:p>
        </p:txBody>
      </p:sp>
    </p:spTree>
    <p:extLst>
      <p:ext uri="{BB962C8B-B14F-4D97-AF65-F5344CB8AC3E}">
        <p14:creationId xmlns:p14="http://schemas.microsoft.com/office/powerpoint/2010/main" val="41155209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3.54167E-6 2.96296E-6 L 3.54167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87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3"/>
                </p:tgtEl>
              </p:cMediaNode>
            </p:video>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childTnLst>
                          </p:cTn>
                        </p:par>
                      </p:childTnLst>
                    </p:cTn>
                  </p:par>
                </p:childTnLst>
              </p:cTn>
              <p:nextCondLst>
                <p:cond evt="onClick" delay="0">
                  <p:tgtEl>
                    <p:spTgt spid="3"/>
                  </p:tgtEl>
                </p:cond>
              </p:nextCondLst>
            </p:seq>
          </p:childTnLst>
        </p:cTn>
      </p:par>
    </p:tnLst>
    <p:bldLst>
      <p:bldP spid="18" grpId="0" animBg="1"/>
      <p:bldP spid="1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B74AB-8855-DB19-79DA-4F70FB6E5A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E06102-B8EA-7516-F227-D8FA39C7ADFE}"/>
              </a:ext>
            </a:extLst>
          </p:cNvPr>
          <p:cNvSpPr>
            <a:spLocks noGrp="1"/>
          </p:cNvSpPr>
          <p:nvPr>
            <p:ph type="title"/>
          </p:nvPr>
        </p:nvSpPr>
        <p:spPr>
          <a:xfrm>
            <a:off x="494562" y="477062"/>
            <a:ext cx="11395904" cy="387798"/>
          </a:xfrm>
        </p:spPr>
        <p:txBody>
          <a:bodyPr/>
          <a:lstStyle/>
          <a:p>
            <a:pPr defTabSz="914400" fontAlgn="base">
              <a:lnSpc>
                <a:spcPct val="90000"/>
              </a:lnSpc>
              <a:spcAft>
                <a:spcPct val="0"/>
              </a:spcAft>
            </a:pPr>
            <a:r>
              <a:rPr lang="en-GB" sz="2800" b="1" noProof="0" dirty="0">
                <a:gradFill>
                  <a:gsLst>
                    <a:gs pos="971">
                      <a:srgbClr val="2897CE"/>
                    </a:gs>
                    <a:gs pos="100000">
                      <a:srgbClr val="8678D6"/>
                    </a:gs>
                  </a:gsLst>
                  <a:lin ang="2700000" scaled="0"/>
                </a:gradFill>
                <a:latin typeface="Segoe UI Semibold"/>
                <a:cs typeface="Segoe UI Semibold"/>
              </a:rPr>
              <a:t>Researcher in Microsoft 365 Copilot introduces new output formats</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17770F07-D518-A64F-382B-FCBB6AD55A74}"/>
              </a:ext>
              <a:ext uri="{C183D7F6-B498-43B3-948B-1728B52AA6E4}">
                <adec:decorative xmlns:adec="http://schemas.microsoft.com/office/drawing/2017/decorative" val="1"/>
              </a:ext>
            </a:extLst>
          </p:cNvPr>
          <p:cNvSpPr txBox="1"/>
          <p:nvPr/>
        </p:nvSpPr>
        <p:spPr>
          <a:xfrm>
            <a:off x="5366085" y="1389740"/>
            <a:ext cx="6524380" cy="4691571"/>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18566FD9-CFBA-24BF-67E3-F02797B26B4E}"/>
              </a:ext>
            </a:extLst>
          </p:cNvPr>
          <p:cNvSpPr txBox="1">
            <a:spLocks/>
          </p:cNvSpPr>
          <p:nvPr/>
        </p:nvSpPr>
        <p:spPr>
          <a:xfrm>
            <a:off x="440563" y="1036859"/>
            <a:ext cx="4803466"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US" sz="1800" b="1" dirty="0"/>
              <a:t>Researcher in Microsoft 365 Copilot now makes it easy to repurpose research insights into multiple polished formats with a single click.</a:t>
            </a:r>
          </a:p>
          <a:p>
            <a:pPr marL="0" indent="0" fontAlgn="t">
              <a:buNone/>
            </a:pPr>
            <a:endParaRPr lang="en-US" sz="1800" dirty="0"/>
          </a:p>
          <a:p>
            <a:pPr fontAlgn="t"/>
            <a:r>
              <a:rPr lang="en-US" sz="1600" b="1" dirty="0"/>
              <a:t>Flexible Outputs:</a:t>
            </a:r>
            <a:r>
              <a:rPr lang="en-US" sz="1600" dirty="0"/>
              <a:t> Users can convert Researcher reports into PowerPoint, PDF, infographic, or audio overview formats to match different communication needs.</a:t>
            </a:r>
          </a:p>
          <a:p>
            <a:pPr fontAlgn="t"/>
            <a:endParaRPr lang="en-US" sz="1600" dirty="0"/>
          </a:p>
          <a:p>
            <a:pPr fontAlgn="t"/>
            <a:r>
              <a:rPr lang="en-US" sz="1600" b="1" dirty="0"/>
              <a:t>Audience‑Ready Content:</a:t>
            </a:r>
            <a:r>
              <a:rPr lang="en-US" sz="1600" dirty="0"/>
              <a:t> The same set of insights can be adapted for executives, teams, or broader audiences without rewriting or reformatting.</a:t>
            </a:r>
          </a:p>
          <a:p>
            <a:pPr fontAlgn="t"/>
            <a:endParaRPr lang="en-US" sz="1600" dirty="0"/>
          </a:p>
          <a:p>
            <a:pPr fontAlgn="t"/>
            <a:r>
              <a:rPr lang="en-US" sz="1600" b="1" dirty="0"/>
              <a:t>One‑Click Conversion:</a:t>
            </a:r>
            <a:r>
              <a:rPr lang="en-US" sz="1600" dirty="0"/>
              <a:t> New output formats eliminate duplicate work by transforming reports instantly into the desired format.</a:t>
            </a:r>
          </a:p>
        </p:txBody>
      </p:sp>
      <p:sp>
        <p:nvSpPr>
          <p:cNvPr id="19" name="TextBox 18">
            <a:extLst>
              <a:ext uri="{FF2B5EF4-FFF2-40B4-BE49-F238E27FC236}">
                <a16:creationId xmlns:a16="http://schemas.microsoft.com/office/drawing/2014/main" id="{D0C82261-01C1-15D0-7E3B-4132A7B49B4F}"/>
              </a:ext>
            </a:extLst>
          </p:cNvPr>
          <p:cNvSpPr txBox="1"/>
          <p:nvPr/>
        </p:nvSpPr>
        <p:spPr>
          <a:xfrm>
            <a:off x="6078449" y="1195840"/>
            <a:ext cx="5310218" cy="38779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Researcher: </a:t>
            </a:r>
            <a:r>
              <a:rPr kumimoji="0" lang="en-GB" sz="1600" b="1" i="1"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New output formats</a:t>
            </a:r>
            <a:endParaRPr kumimoji="0" lang="en-US" sz="1600" b="1" i="1"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6" name="Picture 5" descr="A screenshot of the Microsoft 365 Copilot app creating an infographic.">
            <a:extLst>
              <a:ext uri="{FF2B5EF4-FFF2-40B4-BE49-F238E27FC236}">
                <a16:creationId xmlns:a16="http://schemas.microsoft.com/office/drawing/2014/main" id="{07E4617E-86A0-FFA0-0684-C4D3B1C72ADF}"/>
              </a:ext>
            </a:extLst>
          </p:cNvPr>
          <p:cNvPicPr>
            <a:picLocks noChangeAspect="1"/>
          </p:cNvPicPr>
          <p:nvPr/>
        </p:nvPicPr>
        <p:blipFill>
          <a:blip r:embed="rId3"/>
          <a:stretch>
            <a:fillRect/>
          </a:stretch>
        </p:blipFill>
        <p:spPr>
          <a:xfrm>
            <a:off x="5637199" y="1763422"/>
            <a:ext cx="5943793" cy="3676941"/>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00655F66-F859-4D6E-D85D-BE28A0081AD1}"/>
              </a:ext>
            </a:extLst>
          </p:cNvPr>
          <p:cNvSpPr txBox="1"/>
          <p:nvPr/>
        </p:nvSpPr>
        <p:spPr>
          <a:xfrm>
            <a:off x="5782608" y="5591560"/>
            <a:ext cx="5652977" cy="307777"/>
          </a:xfrm>
          <a:prstGeom prst="rect">
            <a:avLst/>
          </a:prstGeom>
          <a:noFill/>
        </p:spPr>
        <p:txBody>
          <a:bodyPr wrap="square">
            <a:spAutoFit/>
          </a:bodyPr>
          <a:lstStyle/>
          <a:p>
            <a:pPr algn="ctr"/>
            <a:r>
              <a:rPr lang="en-US" sz="1400" dirty="0"/>
              <a:t>This feature </a:t>
            </a:r>
            <a:r>
              <a:rPr lang="en-US" sz="1400" dirty="0">
                <a:solidFill>
                  <a:schemeClr val="accent1">
                    <a:lumMod val="75000"/>
                  </a:schemeClr>
                </a:solidFill>
                <a:hlinkClick r:id="rId4">
                  <a:extLst>
                    <a:ext uri="{A12FA001-AC4F-418D-AE19-62706E023703}">
                      <ahyp:hlinkClr xmlns:ahyp="http://schemas.microsoft.com/office/drawing/2018/hyperlinkcolor" val="tx"/>
                    </a:ext>
                  </a:extLst>
                </a:hlinkClick>
              </a:rPr>
              <a:t>rolled out in March</a:t>
            </a:r>
            <a:r>
              <a:rPr lang="en-US" sz="1400" dirty="0">
                <a:solidFill>
                  <a:schemeClr val="accent1">
                    <a:lumMod val="75000"/>
                  </a:schemeClr>
                </a:solidFill>
              </a:rPr>
              <a:t>.</a:t>
            </a:r>
            <a:endParaRPr lang="en-US" sz="1000" dirty="0">
              <a:solidFill>
                <a:schemeClr val="accent1">
                  <a:lumMod val="75000"/>
                </a:schemeClr>
              </a:solidFill>
            </a:endParaRPr>
          </a:p>
        </p:txBody>
      </p:sp>
      <p:sp>
        <p:nvSpPr>
          <p:cNvPr id="3" name="TextBox 2">
            <a:extLst>
              <a:ext uri="{FF2B5EF4-FFF2-40B4-BE49-F238E27FC236}">
                <a16:creationId xmlns:a16="http://schemas.microsoft.com/office/drawing/2014/main" id="{F33BE4C9-06C0-250C-B915-BED977F5F521}"/>
              </a:ext>
            </a:extLst>
          </p:cNvPr>
          <p:cNvSpPr txBox="1"/>
          <p:nvPr/>
        </p:nvSpPr>
        <p:spPr>
          <a:xfrm>
            <a:off x="11153553" y="6189816"/>
            <a:ext cx="946298" cy="415498"/>
          </a:xfrm>
          <a:prstGeom prst="rect">
            <a:avLst/>
          </a:prstGeom>
          <a:noFill/>
        </p:spPr>
        <p:txBody>
          <a:bodyPr wrap="square">
            <a:spAutoFit/>
          </a:bodyPr>
          <a:lstStyle/>
          <a:p>
            <a:pPr algn="l">
              <a:buNone/>
            </a:pPr>
            <a:r>
              <a:rPr lang="en-US" sz="1050" b="0" i="0" dirty="0">
                <a:effectLst/>
                <a:latin typeface="Segoe UI" panose="020B0502040204020203" pitchFamily="34" charset="0"/>
              </a:rPr>
              <a:t>Roadmap ID</a:t>
            </a:r>
          </a:p>
          <a:p>
            <a:pPr algn="l">
              <a:spcAft>
                <a:spcPts val="1800"/>
              </a:spcAft>
              <a:buNone/>
            </a:pPr>
            <a:r>
              <a:rPr lang="en-US" sz="1050" b="0" i="0" dirty="0">
                <a:solidFill>
                  <a:srgbClr val="323130"/>
                </a:solidFill>
                <a:effectLst/>
                <a:latin typeface="Segoe UI" panose="020B0502040204020203" pitchFamily="34" charset="0"/>
              </a:rPr>
              <a:t>546246</a:t>
            </a:r>
          </a:p>
        </p:txBody>
      </p:sp>
    </p:spTree>
    <p:extLst>
      <p:ext uri="{BB962C8B-B14F-4D97-AF65-F5344CB8AC3E}">
        <p14:creationId xmlns:p14="http://schemas.microsoft.com/office/powerpoint/2010/main" val="16650333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3.54167E-6 2.96296E-6 L 3.54167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668AA-442C-9DEE-ABC8-A80C9E3C8A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5E9342-B9E2-7085-9565-B795E87CF6B1}"/>
              </a:ext>
            </a:extLst>
          </p:cNvPr>
          <p:cNvSpPr>
            <a:spLocks noGrp="1"/>
          </p:cNvSpPr>
          <p:nvPr>
            <p:ph type="title"/>
          </p:nvPr>
        </p:nvSpPr>
        <p:spPr>
          <a:xfrm>
            <a:off x="494562" y="477062"/>
            <a:ext cx="10658991" cy="387798"/>
          </a:xfrm>
        </p:spPr>
        <p:txBody>
          <a:bodyPr/>
          <a:lstStyle/>
          <a:p>
            <a:pPr defTabSz="914400" fontAlgn="base">
              <a:lnSpc>
                <a:spcPct val="90000"/>
              </a:lnSpc>
              <a:spcAft>
                <a:spcPct val="0"/>
              </a:spcAft>
            </a:pPr>
            <a:r>
              <a:rPr lang="en-GB" b="1" dirty="0">
                <a:gradFill>
                  <a:gsLst>
                    <a:gs pos="971">
                      <a:srgbClr val="2897CE"/>
                    </a:gs>
                    <a:gs pos="100000">
                      <a:srgbClr val="8678D6"/>
                    </a:gs>
                  </a:gsLst>
                  <a:lin ang="2700000" scaled="0"/>
                </a:gradFill>
                <a:latin typeface="Segoe UI Semibold"/>
                <a:cs typeface="Segoe UI Semibold"/>
              </a:rPr>
              <a:t>Copilot Notebooks features a new, revamped user experience</a:t>
            </a:r>
            <a:endParaRPr lang="en-US"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DE941B9C-C6D6-7AA1-049D-AB1D7A8F5FC5}"/>
              </a:ext>
              <a:ext uri="{C183D7F6-B498-43B3-948B-1728B52AA6E4}">
                <adec:decorative xmlns:adec="http://schemas.microsoft.com/office/drawing/2017/decorative" val="1"/>
              </a:ext>
            </a:extLst>
          </p:cNvPr>
          <p:cNvSpPr txBox="1"/>
          <p:nvPr/>
        </p:nvSpPr>
        <p:spPr>
          <a:xfrm>
            <a:off x="6025624" y="1389742"/>
            <a:ext cx="5864842" cy="4584855"/>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ACEF9CAD-78D4-1267-DD21-244EB4469FA3}"/>
              </a:ext>
            </a:extLst>
          </p:cNvPr>
          <p:cNvSpPr txBox="1">
            <a:spLocks/>
          </p:cNvSpPr>
          <p:nvPr/>
        </p:nvSpPr>
        <p:spPr>
          <a:xfrm>
            <a:off x="420266" y="1103539"/>
            <a:ext cx="5482927"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US" sz="1800" b="1" dirty="0"/>
              <a:t>Copilot Notebooks now delivers a refreshed, more intuitive experience that brings context, content, and conversations together in one unified workspace.</a:t>
            </a:r>
          </a:p>
          <a:p>
            <a:pPr marL="0" indent="0" fontAlgn="t">
              <a:buNone/>
            </a:pPr>
            <a:endParaRPr lang="en-US" sz="1800" b="1" dirty="0"/>
          </a:p>
          <a:p>
            <a:pPr fontAlgn="t"/>
            <a:r>
              <a:rPr lang="en-US" sz="1600" b="1" dirty="0"/>
              <a:t>Unified Side‑by‑Side View:</a:t>
            </a:r>
            <a:r>
              <a:rPr lang="en-US" sz="1600" dirty="0"/>
              <a:t> References, Copilot Pages content, and Copilot chats are now displayed together.</a:t>
            </a:r>
          </a:p>
          <a:p>
            <a:pPr fontAlgn="t"/>
            <a:endParaRPr lang="en-US" sz="1600" dirty="0"/>
          </a:p>
          <a:p>
            <a:pPr fontAlgn="t"/>
            <a:r>
              <a:rPr lang="en-US" sz="1600" b="1" dirty="0"/>
              <a:t>Richer Context:</a:t>
            </a:r>
            <a:r>
              <a:rPr lang="en-US" sz="1600" dirty="0"/>
              <a:t> Enhanced reference sets and a new Overview page help users quickly understand and organize their work.</a:t>
            </a:r>
          </a:p>
          <a:p>
            <a:pPr fontAlgn="t"/>
            <a:endParaRPr lang="en-US" sz="1600" dirty="0"/>
          </a:p>
          <a:p>
            <a:pPr fontAlgn="t"/>
            <a:r>
              <a:rPr lang="en-US" sz="1600" b="1" dirty="0"/>
              <a:t>Faster Creation:</a:t>
            </a:r>
            <a:r>
              <a:rPr lang="en-US" sz="1600" dirty="0"/>
              <a:t> Improvements to Copilot accelerate artifact creation directly within Notebooks.</a:t>
            </a:r>
          </a:p>
          <a:p>
            <a:pPr fontAlgn="t"/>
            <a:endParaRPr lang="en-US" sz="1600" dirty="0"/>
          </a:p>
          <a:p>
            <a:pPr fontAlgn="t"/>
            <a:r>
              <a:rPr lang="en-US" sz="1600" b="1" dirty="0"/>
              <a:t>Improved Collaboration:</a:t>
            </a:r>
            <a:r>
              <a:rPr lang="en-US" sz="1600" dirty="0"/>
              <a:t> Sharing notebooks with teammates is simpler, supporting smoother collaboration and reuse.</a:t>
            </a:r>
            <a:br>
              <a:rPr lang="en-US" sz="1600" dirty="0"/>
            </a:br>
            <a:endParaRPr lang="en-US" sz="1600" dirty="0"/>
          </a:p>
          <a:p>
            <a:pPr marL="0" indent="0" fontAlgn="t">
              <a:buNone/>
            </a:pPr>
            <a:r>
              <a:rPr lang="en-US" sz="1400" i="1" dirty="0">
                <a:solidFill>
                  <a:schemeClr val="accent1">
                    <a:lumMod val="75000"/>
                  </a:schemeClr>
                </a:solidFill>
                <a:hlinkClick r:id="rId3">
                  <a:extLst>
                    <a:ext uri="{A12FA001-AC4F-418D-AE19-62706E023703}">
                      <ahyp:hlinkClr xmlns:ahyp="http://schemas.microsoft.com/office/drawing/2018/hyperlinkcolor" val="tx"/>
                    </a:ext>
                  </a:extLst>
                </a:hlinkClick>
              </a:rPr>
              <a:t>Learn more</a:t>
            </a:r>
            <a:endParaRPr lang="en-US" sz="1400" i="1" dirty="0">
              <a:solidFill>
                <a:schemeClr val="accent1">
                  <a:lumMod val="75000"/>
                </a:schemeClr>
              </a:solidFill>
            </a:endParaRPr>
          </a:p>
        </p:txBody>
      </p:sp>
      <p:sp>
        <p:nvSpPr>
          <p:cNvPr id="19" name="TextBox 18">
            <a:extLst>
              <a:ext uri="{FF2B5EF4-FFF2-40B4-BE49-F238E27FC236}">
                <a16:creationId xmlns:a16="http://schemas.microsoft.com/office/drawing/2014/main" id="{34C2D3BD-F37C-8F87-12C4-65C1357B0A24}"/>
              </a:ext>
            </a:extLst>
          </p:cNvPr>
          <p:cNvSpPr txBox="1"/>
          <p:nvPr/>
        </p:nvSpPr>
        <p:spPr>
          <a:xfrm>
            <a:off x="6387745" y="1184369"/>
            <a:ext cx="5140599" cy="40205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Copilot Notebooks</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7" name="Picture 6" descr="Screen shows the new Overview page in Copilot Notebooks, with the new UX.">
            <a:extLst>
              <a:ext uri="{FF2B5EF4-FFF2-40B4-BE49-F238E27FC236}">
                <a16:creationId xmlns:a16="http://schemas.microsoft.com/office/drawing/2014/main" id="{11B24D59-7D56-19D0-7B92-1B055A511256}"/>
              </a:ext>
            </a:extLst>
          </p:cNvPr>
          <p:cNvPicPr>
            <a:picLocks noChangeAspect="1"/>
          </p:cNvPicPr>
          <p:nvPr/>
        </p:nvPicPr>
        <p:blipFill>
          <a:blip r:embed="rId4"/>
          <a:stretch>
            <a:fillRect/>
          </a:stretch>
        </p:blipFill>
        <p:spPr>
          <a:xfrm>
            <a:off x="6234256" y="2030981"/>
            <a:ext cx="5447578" cy="3064603"/>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F741D4B8-4569-15C3-B84C-DD8A76CB475F}"/>
              </a:ext>
            </a:extLst>
          </p:cNvPr>
          <p:cNvSpPr txBox="1"/>
          <p:nvPr/>
        </p:nvSpPr>
        <p:spPr>
          <a:xfrm>
            <a:off x="6163635" y="5540137"/>
            <a:ext cx="5864842" cy="307777"/>
          </a:xfrm>
          <a:prstGeom prst="rect">
            <a:avLst/>
          </a:prstGeom>
          <a:noFill/>
        </p:spPr>
        <p:txBody>
          <a:bodyPr wrap="square">
            <a:spAutoFit/>
          </a:bodyPr>
          <a:lstStyle/>
          <a:p>
            <a:pPr algn="ctr"/>
            <a:r>
              <a:rPr lang="en-US" sz="1400" dirty="0"/>
              <a:t>This feature </a:t>
            </a:r>
            <a:r>
              <a:rPr lang="en-US" sz="1400" dirty="0">
                <a:solidFill>
                  <a:schemeClr val="accent1">
                    <a:lumMod val="75000"/>
                  </a:schemeClr>
                </a:solidFill>
                <a:hlinkClick r:id="rId5">
                  <a:extLst>
                    <a:ext uri="{A12FA001-AC4F-418D-AE19-62706E023703}">
                      <ahyp:hlinkClr xmlns:ahyp="http://schemas.microsoft.com/office/drawing/2018/hyperlinkcolor" val="tx"/>
                    </a:ext>
                  </a:extLst>
                </a:hlinkClick>
              </a:rPr>
              <a:t>rolled out in February</a:t>
            </a:r>
            <a:r>
              <a:rPr lang="en-US" sz="1400" dirty="0">
                <a:solidFill>
                  <a:schemeClr val="accent1">
                    <a:lumMod val="75000"/>
                  </a:schemeClr>
                </a:solidFill>
              </a:rPr>
              <a:t>.</a:t>
            </a:r>
            <a:endParaRPr lang="en-US" sz="800" i="1" noProof="0" dirty="0">
              <a:solidFill>
                <a:schemeClr val="accent1">
                  <a:lumMod val="75000"/>
                </a:schemeClr>
              </a:solidFill>
            </a:endParaRPr>
          </a:p>
        </p:txBody>
      </p:sp>
      <p:sp>
        <p:nvSpPr>
          <p:cNvPr id="5" name="TextBox 4">
            <a:extLst>
              <a:ext uri="{FF2B5EF4-FFF2-40B4-BE49-F238E27FC236}">
                <a16:creationId xmlns:a16="http://schemas.microsoft.com/office/drawing/2014/main" id="{51C07E3B-1023-3C7A-B8F3-3881687B0EC5}"/>
              </a:ext>
            </a:extLst>
          </p:cNvPr>
          <p:cNvSpPr txBox="1"/>
          <p:nvPr/>
        </p:nvSpPr>
        <p:spPr>
          <a:xfrm>
            <a:off x="11153553" y="6189816"/>
            <a:ext cx="946298" cy="415498"/>
          </a:xfrm>
          <a:prstGeom prst="rect">
            <a:avLst/>
          </a:prstGeom>
          <a:noFill/>
        </p:spPr>
        <p:txBody>
          <a:bodyPr wrap="square">
            <a:spAutoFit/>
          </a:bodyPr>
          <a:lstStyle/>
          <a:p>
            <a:pPr algn="l">
              <a:buNone/>
            </a:pPr>
            <a:r>
              <a:rPr lang="en-US" sz="1050" b="0" i="0" dirty="0">
                <a:effectLst/>
                <a:latin typeface="Segoe UI" panose="020B0502040204020203" pitchFamily="34" charset="0"/>
              </a:rPr>
              <a:t>Roadmap ID</a:t>
            </a:r>
          </a:p>
          <a:p>
            <a:pPr algn="l">
              <a:spcAft>
                <a:spcPts val="1800"/>
              </a:spcAft>
              <a:buNone/>
            </a:pPr>
            <a:r>
              <a:rPr lang="en-US" sz="1050" b="0" i="0" dirty="0">
                <a:solidFill>
                  <a:srgbClr val="323130"/>
                </a:solidFill>
                <a:effectLst/>
                <a:latin typeface="Segoe UI" panose="020B0502040204020203" pitchFamily="34" charset="0"/>
              </a:rPr>
              <a:t>516042</a:t>
            </a:r>
          </a:p>
        </p:txBody>
      </p:sp>
    </p:spTree>
    <p:extLst>
      <p:ext uri="{BB962C8B-B14F-4D97-AF65-F5344CB8AC3E}">
        <p14:creationId xmlns:p14="http://schemas.microsoft.com/office/powerpoint/2010/main" val="19269861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45833E-6 4.44444E-6 L -1.458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823A3-7BD4-D22D-D477-2765DDC5D1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B0737D-0341-4359-8D72-439248514C42}"/>
              </a:ext>
            </a:extLst>
          </p:cNvPr>
          <p:cNvSpPr>
            <a:spLocks noGrp="1"/>
          </p:cNvSpPr>
          <p:nvPr>
            <p:ph type="title"/>
          </p:nvPr>
        </p:nvSpPr>
        <p:spPr>
          <a:xfrm>
            <a:off x="578783" y="505895"/>
            <a:ext cx="11539645" cy="387798"/>
          </a:xfrm>
        </p:spPr>
        <p:txBody>
          <a:bodyPr/>
          <a:lstStyle/>
          <a:p>
            <a:pPr defTabSz="914400" fontAlgn="base">
              <a:lnSpc>
                <a:spcPct val="90000"/>
              </a:lnSpc>
              <a:spcAft>
                <a:spcPct val="0"/>
              </a:spcAft>
            </a:pPr>
            <a:r>
              <a:rPr lang="en-GB" sz="2800" b="1" noProof="0" dirty="0">
                <a:gradFill>
                  <a:gsLst>
                    <a:gs pos="971">
                      <a:srgbClr val="2897CE"/>
                    </a:gs>
                    <a:gs pos="100000">
                      <a:srgbClr val="8678D6"/>
                    </a:gs>
                  </a:gsLst>
                  <a:lin ang="2700000" scaled="0"/>
                </a:gradFill>
                <a:latin typeface="Segoe UI Semibold"/>
                <a:cs typeface="Segoe UI Semibold"/>
              </a:rPr>
              <a:t>Audio recap is now available in seven additional languages</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E7C36B38-B97B-638F-62F0-84CF43FE9603}"/>
              </a:ext>
              <a:ext uri="{C183D7F6-B498-43B3-948B-1728B52AA6E4}">
                <adec:decorative xmlns:adec="http://schemas.microsoft.com/office/drawing/2017/decorative" val="1"/>
              </a:ext>
            </a:extLst>
          </p:cNvPr>
          <p:cNvSpPr txBox="1"/>
          <p:nvPr/>
        </p:nvSpPr>
        <p:spPr>
          <a:xfrm>
            <a:off x="4957011" y="1534389"/>
            <a:ext cx="6942859" cy="4548701"/>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39AB31B5-EDFF-4B79-C62D-7E0116B80D41}"/>
              </a:ext>
            </a:extLst>
          </p:cNvPr>
          <p:cNvSpPr txBox="1">
            <a:spLocks/>
          </p:cNvSpPr>
          <p:nvPr/>
        </p:nvSpPr>
        <p:spPr>
          <a:xfrm>
            <a:off x="524539" y="1119889"/>
            <a:ext cx="3999335"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US" sz="1800" b="1" dirty="0"/>
              <a:t>Audio recap now supports additional languages, making it easier for global teams to catch up on meetings in the way that works best for them.</a:t>
            </a:r>
          </a:p>
          <a:p>
            <a:pPr marL="0" indent="0" fontAlgn="t">
              <a:buNone/>
            </a:pPr>
            <a:endParaRPr lang="en-US" sz="1800" dirty="0"/>
          </a:p>
          <a:p>
            <a:pPr fontAlgn="t"/>
            <a:r>
              <a:rPr lang="en-US" sz="1800" b="1" dirty="0"/>
              <a:t>Expanded Language Support:</a:t>
            </a:r>
            <a:r>
              <a:rPr lang="en-US" sz="1800" dirty="0"/>
              <a:t> Audio recap is now available in seven new languages, including Chinese, French, German, Italian, Japanese, Portuguese, and Spanish, in addition to English.</a:t>
            </a:r>
          </a:p>
          <a:p>
            <a:pPr fontAlgn="t"/>
            <a:endParaRPr lang="en-US" sz="1800" dirty="0"/>
          </a:p>
          <a:p>
            <a:pPr fontAlgn="t"/>
            <a:r>
              <a:rPr lang="en-US" sz="1800" b="1" dirty="0"/>
              <a:t>Availability:</a:t>
            </a:r>
            <a:r>
              <a:rPr lang="en-US" sz="1800" dirty="0"/>
              <a:t> This language expansion for audio recap rolled out in March.</a:t>
            </a:r>
          </a:p>
          <a:p>
            <a:pPr fontAlgn="t"/>
            <a:endParaRPr lang="en-US" sz="1800" dirty="0"/>
          </a:p>
        </p:txBody>
      </p:sp>
      <p:sp>
        <p:nvSpPr>
          <p:cNvPr id="19" name="TextBox 18">
            <a:extLst>
              <a:ext uri="{FF2B5EF4-FFF2-40B4-BE49-F238E27FC236}">
                <a16:creationId xmlns:a16="http://schemas.microsoft.com/office/drawing/2014/main" id="{89F7F3B5-C079-5686-B483-61DA1D407926}"/>
              </a:ext>
            </a:extLst>
          </p:cNvPr>
          <p:cNvSpPr txBox="1"/>
          <p:nvPr/>
        </p:nvSpPr>
        <p:spPr>
          <a:xfrm>
            <a:off x="5771140" y="1358998"/>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Audio recap in more languages for Copilot in Teams</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descr="A screenshot of a meeting recap of Monthly Customer Insights with the Audio recap button highlighted in Microsoft Teams.">
            <a:extLst>
              <a:ext uri="{FF2B5EF4-FFF2-40B4-BE49-F238E27FC236}">
                <a16:creationId xmlns:a16="http://schemas.microsoft.com/office/drawing/2014/main" id="{5800EA58-E9E4-342E-B7C2-BEAE68203F65}"/>
              </a:ext>
            </a:extLst>
          </p:cNvPr>
          <p:cNvPicPr>
            <a:picLocks noChangeAspect="1"/>
          </p:cNvPicPr>
          <p:nvPr/>
        </p:nvPicPr>
        <p:blipFill>
          <a:blip r:embed="rId3"/>
          <a:stretch>
            <a:fillRect/>
          </a:stretch>
        </p:blipFill>
        <p:spPr>
          <a:xfrm>
            <a:off x="5198924" y="2316948"/>
            <a:ext cx="6459032" cy="2983581"/>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C80017E2-B64B-79B9-CAB6-C4520988F20F}"/>
              </a:ext>
            </a:extLst>
          </p:cNvPr>
          <p:cNvSpPr txBox="1"/>
          <p:nvPr/>
        </p:nvSpPr>
        <p:spPr>
          <a:xfrm>
            <a:off x="5649298" y="5571893"/>
            <a:ext cx="5314600" cy="369332"/>
          </a:xfrm>
          <a:prstGeom prst="rect">
            <a:avLst/>
          </a:prstGeom>
          <a:noFill/>
        </p:spPr>
        <p:txBody>
          <a:bodyPr wrap="square">
            <a:spAutoFit/>
          </a:bodyPr>
          <a:lstStyle/>
          <a:p>
            <a:pPr algn="ctr"/>
            <a:r>
              <a:rPr lang="en-US" dirty="0"/>
              <a:t>This feature </a:t>
            </a:r>
            <a:r>
              <a:rPr lang="en-US" dirty="0">
                <a:hlinkClick r:id="rId4"/>
              </a:rPr>
              <a:t>rolled out in March</a:t>
            </a:r>
            <a:r>
              <a:rPr lang="en-US" dirty="0"/>
              <a:t>.</a:t>
            </a:r>
            <a:endParaRPr lang="en-US" sz="1050" i="1" noProof="0" dirty="0">
              <a:solidFill>
                <a:srgbClr val="7030A0"/>
              </a:solidFill>
            </a:endParaRPr>
          </a:p>
        </p:txBody>
      </p:sp>
      <p:sp>
        <p:nvSpPr>
          <p:cNvPr id="6" name="TextBox 5">
            <a:extLst>
              <a:ext uri="{FF2B5EF4-FFF2-40B4-BE49-F238E27FC236}">
                <a16:creationId xmlns:a16="http://schemas.microsoft.com/office/drawing/2014/main" id="{BAB496CC-4BD0-E3DE-F0DF-718ADA2CBCF0}"/>
              </a:ext>
            </a:extLst>
          </p:cNvPr>
          <p:cNvSpPr txBox="1"/>
          <p:nvPr/>
        </p:nvSpPr>
        <p:spPr>
          <a:xfrm>
            <a:off x="11178283" y="6312986"/>
            <a:ext cx="1082454" cy="415498"/>
          </a:xfrm>
          <a:prstGeom prst="rect">
            <a:avLst/>
          </a:prstGeom>
          <a:noFill/>
        </p:spPr>
        <p:txBody>
          <a:bodyPr wrap="square">
            <a:spAutoFit/>
          </a:bodyPr>
          <a:lstStyle/>
          <a:p>
            <a:pPr algn="l">
              <a:buNone/>
            </a:pPr>
            <a:r>
              <a:rPr lang="en-US" sz="1050" b="0" i="0" dirty="0">
                <a:solidFill>
                  <a:schemeClr val="bg2">
                    <a:lumMod val="25000"/>
                  </a:schemeClr>
                </a:solidFill>
                <a:effectLst/>
                <a:latin typeface="Segoe UI" panose="020B0502040204020203" pitchFamily="34" charset="0"/>
              </a:rPr>
              <a:t>Roadmap ID</a:t>
            </a:r>
          </a:p>
          <a:p>
            <a:pPr algn="l">
              <a:buNone/>
            </a:pPr>
            <a:r>
              <a:rPr lang="en-US" sz="1050" b="0" i="0" dirty="0">
                <a:solidFill>
                  <a:srgbClr val="323130"/>
                </a:solidFill>
                <a:effectLst/>
                <a:latin typeface="Segoe UI" panose="020B0502040204020203" pitchFamily="34" charset="0"/>
              </a:rPr>
              <a:t>554926</a:t>
            </a:r>
          </a:p>
        </p:txBody>
      </p:sp>
    </p:spTree>
    <p:extLst>
      <p:ext uri="{BB962C8B-B14F-4D97-AF65-F5344CB8AC3E}">
        <p14:creationId xmlns:p14="http://schemas.microsoft.com/office/powerpoint/2010/main" val="35150691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3.33333E-6 4.07407E-6 L 3.333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26698-CB12-0BAE-3A19-F7733E3BBC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5D60C6-67A3-2D63-6EF5-672B620E2702}"/>
              </a:ext>
            </a:extLst>
          </p:cNvPr>
          <p:cNvSpPr>
            <a:spLocks noGrp="1"/>
          </p:cNvSpPr>
          <p:nvPr>
            <p:ph type="title"/>
          </p:nvPr>
        </p:nvSpPr>
        <p:spPr>
          <a:xfrm>
            <a:off x="578783" y="505895"/>
            <a:ext cx="11539645" cy="387798"/>
          </a:xfrm>
        </p:spPr>
        <p:txBody>
          <a:bodyPr/>
          <a:lstStyle/>
          <a:p>
            <a:pPr defTabSz="914400" fontAlgn="base">
              <a:lnSpc>
                <a:spcPct val="90000"/>
              </a:lnSpc>
              <a:spcAft>
                <a:spcPct val="0"/>
              </a:spcAft>
            </a:pPr>
            <a:r>
              <a:rPr lang="en-GB" b="1" noProof="0" dirty="0">
                <a:gradFill>
                  <a:gsLst>
                    <a:gs pos="971">
                      <a:srgbClr val="2897CE"/>
                    </a:gs>
                    <a:gs pos="100000">
                      <a:srgbClr val="8678D6"/>
                    </a:gs>
                  </a:gsLst>
                  <a:lin ang="2700000" scaled="0"/>
                </a:gradFill>
                <a:latin typeface="Segoe UI Semibold"/>
                <a:cs typeface="Segoe UI Semibold"/>
              </a:rPr>
              <a:t>Knowledge Agent rebranded as AI in SharePoint</a:t>
            </a:r>
            <a:endParaRPr lang="en-US"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B2B08E47-2973-4B4F-FDD7-FCAD5F0FB20D}"/>
              </a:ext>
              <a:ext uri="{C183D7F6-B498-43B3-948B-1728B52AA6E4}">
                <adec:decorative xmlns:adec="http://schemas.microsoft.com/office/drawing/2017/decorative" val="1"/>
              </a:ext>
            </a:extLst>
          </p:cNvPr>
          <p:cNvSpPr txBox="1"/>
          <p:nvPr/>
        </p:nvSpPr>
        <p:spPr>
          <a:xfrm>
            <a:off x="5470853" y="1264871"/>
            <a:ext cx="6272144" cy="4883266"/>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18E729B6-282A-8F82-F204-724EC149AAED}"/>
              </a:ext>
            </a:extLst>
          </p:cNvPr>
          <p:cNvSpPr txBox="1">
            <a:spLocks/>
          </p:cNvSpPr>
          <p:nvPr/>
        </p:nvSpPr>
        <p:spPr>
          <a:xfrm>
            <a:off x="524540" y="1119889"/>
            <a:ext cx="4911444"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US" sz="1800" b="1" dirty="0"/>
              <a:t>AI in SharePoint brings agentic building and content intelligence directly into SharePoint, enabling anyone to create and structure content using natural language.</a:t>
            </a:r>
          </a:p>
          <a:p>
            <a:pPr marL="0" indent="0" fontAlgn="t">
              <a:buNone/>
            </a:pPr>
            <a:endParaRPr lang="en-US" sz="1800" dirty="0"/>
          </a:p>
          <a:p>
            <a:pPr fontAlgn="t"/>
            <a:r>
              <a:rPr lang="en-US" sz="1600" b="1" dirty="0"/>
              <a:t>Rebranded Experience:</a:t>
            </a:r>
            <a:r>
              <a:rPr lang="en-US" sz="1600" dirty="0"/>
              <a:t> Previously known as Knowledge Agent, AI in SharePoint introduces expanded capabilities under a refreshed name and experience.</a:t>
            </a:r>
          </a:p>
          <a:p>
            <a:pPr fontAlgn="t"/>
            <a:endParaRPr lang="en-US" sz="1600" dirty="0"/>
          </a:p>
          <a:p>
            <a:pPr fontAlgn="t"/>
            <a:r>
              <a:rPr lang="en-US" sz="1600" b="1" dirty="0"/>
              <a:t>Natural Language Building:</a:t>
            </a:r>
            <a:r>
              <a:rPr lang="en-US" sz="1600" dirty="0"/>
              <a:t> Users can plan and build SharePoint sites, pages, libraries, and lists simply by describing what they want in plain language.</a:t>
            </a:r>
          </a:p>
          <a:p>
            <a:pPr fontAlgn="t"/>
            <a:endParaRPr lang="en-US" sz="1600" dirty="0"/>
          </a:p>
          <a:p>
            <a:pPr fontAlgn="t"/>
            <a:r>
              <a:rPr lang="en-US" sz="1600" b="1" dirty="0"/>
              <a:t>Lower Barrier to Entry:</a:t>
            </a:r>
            <a:r>
              <a:rPr lang="en-US" sz="1600" dirty="0"/>
              <a:t> This approach removes the need for technical expertise, making SharePoint creation more accessible to a broader range of users.</a:t>
            </a:r>
          </a:p>
        </p:txBody>
      </p:sp>
      <p:sp>
        <p:nvSpPr>
          <p:cNvPr id="19" name="TextBox 18">
            <a:extLst>
              <a:ext uri="{FF2B5EF4-FFF2-40B4-BE49-F238E27FC236}">
                <a16:creationId xmlns:a16="http://schemas.microsoft.com/office/drawing/2014/main" id="{69052BE8-2F40-369F-3934-139EC9079AC1}"/>
              </a:ext>
            </a:extLst>
          </p:cNvPr>
          <p:cNvSpPr txBox="1"/>
          <p:nvPr/>
        </p:nvSpPr>
        <p:spPr>
          <a:xfrm>
            <a:off x="5932192" y="1070972"/>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en-GB" sz="1600" dirty="0">
                <a:solidFill>
                  <a:srgbClr val="FFFFFF"/>
                </a:solidFill>
                <a:latin typeface="Segoe UI Semibold" panose="020B0502040204020203" pitchFamily="34" charset="0"/>
                <a:cs typeface="Segoe UI Semibold" panose="020B0502040204020203" pitchFamily="34" charset="0"/>
              </a:rPr>
              <a:t>AI in SharePoint</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descr="SharePoint workspace plan showing a product team home page linked to milestones, open questions, research reports, and PM specs.">
            <a:extLst>
              <a:ext uri="{FF2B5EF4-FFF2-40B4-BE49-F238E27FC236}">
                <a16:creationId xmlns:a16="http://schemas.microsoft.com/office/drawing/2014/main" id="{09083A00-3F2C-F5F6-0AE6-71460A864398}"/>
              </a:ext>
            </a:extLst>
          </p:cNvPr>
          <p:cNvPicPr>
            <a:picLocks noChangeAspect="1"/>
          </p:cNvPicPr>
          <p:nvPr/>
        </p:nvPicPr>
        <p:blipFill>
          <a:blip r:embed="rId3"/>
          <a:stretch>
            <a:fillRect/>
          </a:stretch>
        </p:blipFill>
        <p:spPr>
          <a:xfrm>
            <a:off x="5701053" y="1809856"/>
            <a:ext cx="5776875" cy="3238288"/>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652031E8-4175-113B-D046-28F80D2E8970}"/>
              </a:ext>
            </a:extLst>
          </p:cNvPr>
          <p:cNvSpPr txBox="1"/>
          <p:nvPr/>
        </p:nvSpPr>
        <p:spPr>
          <a:xfrm>
            <a:off x="5993681" y="5242043"/>
            <a:ext cx="5191617" cy="738664"/>
          </a:xfrm>
          <a:prstGeom prst="rect">
            <a:avLst/>
          </a:prstGeom>
          <a:noFill/>
        </p:spPr>
        <p:txBody>
          <a:bodyPr wrap="square">
            <a:spAutoFit/>
          </a:bodyPr>
          <a:lstStyle/>
          <a:p>
            <a:pPr algn="ctr"/>
            <a:r>
              <a:rPr lang="en-GB" sz="1400" dirty="0"/>
              <a:t>AI in SharePoint rolled out to Public Preview in March </a:t>
            </a:r>
          </a:p>
          <a:p>
            <a:pPr algn="ctr"/>
            <a:endParaRPr lang="en-GB" sz="1400" dirty="0"/>
          </a:p>
          <a:p>
            <a:pPr algn="ctr"/>
            <a:r>
              <a:rPr lang="en-GB" sz="1400" dirty="0"/>
              <a:t>Rolling out worldwide in May.</a:t>
            </a:r>
            <a:endParaRPr lang="en-US" sz="1000" i="1" noProof="0" dirty="0">
              <a:solidFill>
                <a:schemeClr val="accent1">
                  <a:lumMod val="75000"/>
                </a:schemeClr>
              </a:solidFill>
            </a:endParaRPr>
          </a:p>
        </p:txBody>
      </p:sp>
    </p:spTree>
    <p:extLst>
      <p:ext uri="{BB962C8B-B14F-4D97-AF65-F5344CB8AC3E}">
        <p14:creationId xmlns:p14="http://schemas.microsoft.com/office/powerpoint/2010/main" val="29410556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3.33333E-6 4.07407E-6 L 3.333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theme/theme1.xml><?xml version="1.0" encoding="utf-8"?>
<a:theme xmlns:a="http://schemas.openxmlformats.org/drawingml/2006/main" name="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2.xml><?xml version="1.0" encoding="utf-8"?>
<a:theme xmlns:a="http://schemas.openxmlformats.org/drawingml/2006/main" name="1_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3.xml><?xml version="1.0" encoding="utf-8"?>
<a:theme xmlns:a="http://schemas.openxmlformats.org/drawingml/2006/main" name="3_Microsoft 365 Template">
  <a:themeElements>
    <a:clrScheme name="Custom 33">
      <a:dk1>
        <a:srgbClr val="000000"/>
      </a:dk1>
      <a:lt1>
        <a:srgbClr val="FFFFFF"/>
      </a:lt1>
      <a:dk2>
        <a:srgbClr val="243A5E"/>
      </a:dk2>
      <a:lt2>
        <a:srgbClr val="E6E6E6"/>
      </a:lt2>
      <a:accent1>
        <a:srgbClr val="0078D4"/>
      </a:accent1>
      <a:accent2>
        <a:srgbClr val="243A5E"/>
      </a:accent2>
      <a:accent3>
        <a:srgbClr val="50E6FF"/>
      </a:accent3>
      <a:accent4>
        <a:srgbClr val="274B47"/>
      </a:accent4>
      <a:accent5>
        <a:srgbClr val="3B2E58"/>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headEnd type="none" w="med" len="med"/>
          <a:tailEnd type="none" w="med" len="med"/>
        </a:ln>
        <a:effectLst>
          <a:outerShdw blurRad="214029" dist="43797" dir="2700000" algn="tl" rotWithShape="0">
            <a:prstClr val="black">
              <a:alpha val="14880"/>
            </a:prstClr>
          </a:outerShdw>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3291_June2019_CorporateStrategy_Template_2019_Cool_ReadyToUse_Final" id="{724A0421-D3A6-4986-BBF4-21E52F9F9828}" vid="{3B241741-D921-46D0-A42F-E55E8D816862}"/>
    </a:ext>
  </a:extLst>
</a:theme>
</file>

<file path=ppt/theme/theme4.xml><?xml version="1.0" encoding="utf-8"?>
<a:theme xmlns:a="http://schemas.openxmlformats.org/drawingml/2006/main" name="White template">
  <a:themeElements>
    <a:clrScheme name="Custom 7">
      <a:dk1>
        <a:srgbClr val="000000"/>
      </a:dk1>
      <a:lt1>
        <a:srgbClr val="FFFFFF"/>
      </a:lt1>
      <a:dk2>
        <a:srgbClr val="34258E"/>
      </a:dk2>
      <a:lt2>
        <a:srgbClr val="F1F2F1"/>
      </a:lt2>
      <a:accent1>
        <a:srgbClr val="5C5AD4"/>
      </a:accent1>
      <a:accent2>
        <a:srgbClr val="34258E"/>
      </a:accent2>
      <a:accent3>
        <a:srgbClr val="9EA1FC"/>
      </a:accent3>
      <a:accent4>
        <a:srgbClr val="D1D2D1"/>
      </a:accent4>
      <a:accent5>
        <a:srgbClr val="727372"/>
      </a:accent5>
      <a:accent6>
        <a:srgbClr val="000000"/>
      </a:accent6>
      <a:hlink>
        <a:srgbClr val="5C5AD4"/>
      </a:hlink>
      <a:folHlink>
        <a:srgbClr val="5C5A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Teams_Template_v04.potx" id="{B5F62A66-05CE-4446-94FC-3762AE71D75B}" vid="{37E6A9CF-A013-467B-BD2C-FDFF29AB7313}"/>
    </a:ext>
  </a:extLst>
</a:theme>
</file>

<file path=ppt/theme/theme5.xml><?xml version="1.0" encoding="utf-8"?>
<a:theme xmlns:a="http://schemas.openxmlformats.org/drawingml/2006/main" name="4_Microsoft 365 Template">
  <a:themeElements>
    <a:clrScheme name="Custom 33">
      <a:dk1>
        <a:srgbClr val="000000"/>
      </a:dk1>
      <a:lt1>
        <a:srgbClr val="FFFFFF"/>
      </a:lt1>
      <a:dk2>
        <a:srgbClr val="243A5E"/>
      </a:dk2>
      <a:lt2>
        <a:srgbClr val="E6E6E6"/>
      </a:lt2>
      <a:accent1>
        <a:srgbClr val="0078D4"/>
      </a:accent1>
      <a:accent2>
        <a:srgbClr val="243A5E"/>
      </a:accent2>
      <a:accent3>
        <a:srgbClr val="50E6FF"/>
      </a:accent3>
      <a:accent4>
        <a:srgbClr val="274B47"/>
      </a:accent4>
      <a:accent5>
        <a:srgbClr val="3B2E58"/>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headEnd type="none" w="med" len="med"/>
          <a:tailEnd type="none" w="med" len="med"/>
        </a:ln>
        <a:effectLst>
          <a:outerShdw blurRad="214029" dist="43797" dir="2700000" algn="tl" rotWithShape="0">
            <a:prstClr val="black">
              <a:alpha val="14880"/>
            </a:prstClr>
          </a:outerShdw>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3291_June2019_CorporateStrategy_Template_2019_Cool_ReadyToUse_Final" id="{724A0421-D3A6-4986-BBF4-21E52F9F9828}" vid="{3B241741-D921-46D0-A42F-E55E8D816862}"/>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webextension1.xml><?xml version="1.0" encoding="utf-8"?>
<we:webextension xmlns:we="http://schemas.microsoft.com/office/webextensions/webextension/2010/11" id="{9FECEC96-5979-4EDF-AC81-835C3DEFEA53}">
  <we:reference id="wa104381526" version="1.0.0.2" store="en-US" storeType="OMEX"/>
  <we:alternateReferences>
    <we:reference id="WA104381526" version="1.0.0.2" store="WA104381526" storeType="OMEX"/>
  </we:alternateReferences>
  <we:properties>
    <we:property name="FormID" value="&quot;v4j5cvGGr0GRqy180BHbR_NTQNdOCXRIugBi8qtpOzpUOE9HWVZFR0ZMNDYzTlpaQTBQM0JRUk43MS4u&quot;"/>
    <we:property name="FormMode" value="&quot;Runtime&quot;"/>
  </we:properties>
  <we:bindings/>
  <we:snapshot xmlns:r="http://schemas.openxmlformats.org/officeDocument/2006/relationships"/>
</we:webextension>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3497</TotalTime>
  <Words>8988</Words>
  <Application>Microsoft Office PowerPoint</Application>
  <PresentationFormat>Widescreen</PresentationFormat>
  <Paragraphs>784</Paragraphs>
  <Slides>44</Slides>
  <Notes>42</Notes>
  <HiddenSlides>9</HiddenSlides>
  <MMClips>2</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44</vt:i4>
      </vt:variant>
    </vt:vector>
  </HeadingPairs>
  <TitlesOfParts>
    <vt:vector size="59" baseType="lpstr">
      <vt:lpstr>-apple-system</vt:lpstr>
      <vt:lpstr>Aptos</vt:lpstr>
      <vt:lpstr>Arial</vt:lpstr>
      <vt:lpstr>Calibri</vt:lpstr>
      <vt:lpstr>Segoe UI</vt:lpstr>
      <vt:lpstr>Segoe UI Semibold</vt:lpstr>
      <vt:lpstr>Segoe UI Variable Display</vt:lpstr>
      <vt:lpstr>Segoe UI Variable display Semibold</vt:lpstr>
      <vt:lpstr>Segoe UI Variable display Semibold</vt:lpstr>
      <vt:lpstr>Wingdings</vt:lpstr>
      <vt:lpstr>LIGHT GRAY TEMPLATE</vt:lpstr>
      <vt:lpstr>1_LIGHT GRAY TEMPLATE</vt:lpstr>
      <vt:lpstr>3_Microsoft 365 Template</vt:lpstr>
      <vt:lpstr>White template</vt:lpstr>
      <vt:lpstr>4_Microsoft 365 Template</vt:lpstr>
      <vt:lpstr>What’s new in  Microsoft 365 Copilot</vt:lpstr>
      <vt:lpstr>What's new in Microsoft 365 Copilot</vt:lpstr>
      <vt:lpstr>What’s new in Microsoft 365 Copilot  March 2026</vt:lpstr>
      <vt:lpstr>User capabilities</vt:lpstr>
      <vt:lpstr>Video recap of meetings in Microsoft 365 Copilot Chat</vt:lpstr>
      <vt:lpstr>Researcher in Microsoft 365 Copilot introduces new output formats</vt:lpstr>
      <vt:lpstr>Copilot Notebooks features a new, revamped user experience</vt:lpstr>
      <vt:lpstr>Audio recap is now available in seven additional languages</vt:lpstr>
      <vt:lpstr>Knowledge Agent rebranded as AI in SharePoint</vt:lpstr>
      <vt:lpstr>AI in SharePoint new capabilities</vt:lpstr>
      <vt:lpstr>Work IQ automatically brings in the most relevant context in Excel</vt:lpstr>
      <vt:lpstr>Copilot can now make multi-step edits to modern Excel workbooks stored locally</vt:lpstr>
      <vt:lpstr>Citations display for Copilot in Word</vt:lpstr>
      <vt:lpstr>Standardize format with Copilot in PowerPoint</vt:lpstr>
      <vt:lpstr>Copilot agents and extensibility</vt:lpstr>
      <vt:lpstr>Copilot Tuning templates in Agent Builder</vt:lpstr>
      <vt:lpstr>Microsoft 365 Copilot Declarative Agents Are Getting Smarter with GPT‑5.2</vt:lpstr>
      <vt:lpstr>Researcher in Microsoft 365 Copilot introduces new multi‑model intelligence capabilities </vt:lpstr>
      <vt:lpstr>Critique in Researcher</vt:lpstr>
      <vt:lpstr>Council in Researcher</vt:lpstr>
      <vt:lpstr>IT admin capabilities</vt:lpstr>
      <vt:lpstr>Safeguard web searches with Microsoft Purview Data Loss Prevention</vt:lpstr>
      <vt:lpstr>Microsoft Purview DLP is further expanding to safeguard prompts</vt:lpstr>
      <vt:lpstr>Admins can now manage authoritative sources within the Copilot Search</vt:lpstr>
      <vt:lpstr>Quickly identify individuals driving high consumption across Copilot usage‑based services</vt:lpstr>
      <vt:lpstr>Domain exclusion for web grounding</vt:lpstr>
      <vt:lpstr>Track user satisfaction of Microsoft 365 Copilot at scale.</vt:lpstr>
      <vt:lpstr>New metrics to better understand common user intents and usage patterns for Copilot</vt:lpstr>
      <vt:lpstr>Secure and Govern Microsoft 365 Copilot – a Foundational Deployment Guide</vt:lpstr>
      <vt:lpstr>Microsoft 365 Copilot release notes</vt:lpstr>
      <vt:lpstr>Microsoft 365 Copilot release notes – March 2026</vt:lpstr>
      <vt:lpstr>Microsoft 365 Copilot Public Roadmap  Changes this month</vt:lpstr>
      <vt:lpstr>Microsoft 365 Copilot Public Roadmap   </vt:lpstr>
      <vt:lpstr>Microsoft 365 Copilot Public Roadmap  </vt:lpstr>
      <vt:lpstr>Microsoft 365 Copilot Public Roadmap </vt:lpstr>
      <vt:lpstr>Thank you 👏</vt:lpstr>
      <vt:lpstr>Feedback Form</vt:lpstr>
      <vt:lpstr>Resources</vt:lpstr>
      <vt:lpstr>Whats new in Copilot Studio</vt:lpstr>
      <vt:lpstr>What's new in Copilot Studio  </vt:lpstr>
      <vt:lpstr>What's new in Frontier</vt:lpstr>
      <vt:lpstr>What's new in Frontier </vt:lpstr>
      <vt:lpstr>Microsoft 365 Copilot  January 2026</vt:lpstr>
      <vt:lpstr>Microsoft 365 Copilot  February 2026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new in Microsoft 365 Copilot - February 2026</dc:title>
  <dc:creator>Martin Boam</dc:creator>
  <cp:lastModifiedBy>Ondrej Stefka</cp:lastModifiedBy>
  <cp:revision>16</cp:revision>
  <dcterms:created xsi:type="dcterms:W3CDTF">2026-01-02T16:45:23Z</dcterms:created>
  <dcterms:modified xsi:type="dcterms:W3CDTF">2026-04-20T18:03:50Z</dcterms:modified>
</cp:coreProperties>
</file>