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webextensions/webextension1.xml" ContentType="application/vnd.ms-office.webextension+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585" r:id="rId1"/>
  </p:sldMasterIdLst>
  <p:notesMasterIdLst>
    <p:notesMasterId r:id="rId52"/>
  </p:notesMasterIdLst>
  <p:sldIdLst>
    <p:sldId id="290" r:id="rId2"/>
    <p:sldId id="291" r:id="rId3"/>
    <p:sldId id="292" r:id="rId4"/>
    <p:sldId id="293" r:id="rId5"/>
    <p:sldId id="2147483387" r:id="rId6"/>
    <p:sldId id="2147483388" r:id="rId7"/>
    <p:sldId id="2147483385" r:id="rId8"/>
    <p:sldId id="336" r:id="rId9"/>
    <p:sldId id="337" r:id="rId10"/>
    <p:sldId id="338" r:id="rId11"/>
    <p:sldId id="339" r:id="rId12"/>
    <p:sldId id="341" r:id="rId13"/>
    <p:sldId id="340" r:id="rId14"/>
    <p:sldId id="342" r:id="rId15"/>
    <p:sldId id="343" r:id="rId16"/>
    <p:sldId id="344" r:id="rId17"/>
    <p:sldId id="345" r:id="rId18"/>
    <p:sldId id="346" r:id="rId19"/>
    <p:sldId id="347" r:id="rId20"/>
    <p:sldId id="348" r:id="rId21"/>
    <p:sldId id="349" r:id="rId22"/>
    <p:sldId id="350" r:id="rId23"/>
    <p:sldId id="351" r:id="rId24"/>
    <p:sldId id="352" r:id="rId25"/>
    <p:sldId id="353" r:id="rId26"/>
    <p:sldId id="354" r:id="rId27"/>
    <p:sldId id="356" r:id="rId28"/>
    <p:sldId id="319" r:id="rId29"/>
    <p:sldId id="295" r:id="rId30"/>
    <p:sldId id="322" r:id="rId31"/>
    <p:sldId id="2147483386" r:id="rId32"/>
    <p:sldId id="323" r:id="rId33"/>
    <p:sldId id="364" r:id="rId34"/>
    <p:sldId id="365" r:id="rId35"/>
    <p:sldId id="335" r:id="rId36"/>
    <p:sldId id="2147483347" r:id="rId37"/>
    <p:sldId id="2147483346" r:id="rId38"/>
    <p:sldId id="2147483382" r:id="rId39"/>
    <p:sldId id="332" r:id="rId40"/>
    <p:sldId id="256" r:id="rId41"/>
    <p:sldId id="257" r:id="rId42"/>
    <p:sldId id="283" r:id="rId43"/>
    <p:sldId id="284" r:id="rId44"/>
    <p:sldId id="285" r:id="rId45"/>
    <p:sldId id="286" r:id="rId46"/>
    <p:sldId id="333" r:id="rId47"/>
    <p:sldId id="288" r:id="rId48"/>
    <p:sldId id="289" r:id="rId49"/>
    <p:sldId id="2147483383" r:id="rId50"/>
    <p:sldId id="2147483384"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408C979-34B4-4127-A687-B32ACA2C3319}">
          <p14:sldIdLst>
            <p14:sldId id="290"/>
            <p14:sldId id="291"/>
          </p14:sldIdLst>
        </p14:section>
        <p14:section name="August 2026 - Summary" id="{54C6D055-432D-4232-8D62-4355EF9AA227}">
          <p14:sldIdLst>
            <p14:sldId id="292"/>
          </p14:sldIdLst>
        </p14:section>
        <p14:section name="User capabilities" id="{482405B2-9E5B-41AC-AE47-87962FE1F1DF}">
          <p14:sldIdLst>
            <p14:sldId id="293"/>
            <p14:sldId id="2147483387"/>
            <p14:sldId id="2147483388"/>
            <p14:sldId id="2147483385"/>
            <p14:sldId id="336"/>
            <p14:sldId id="337"/>
            <p14:sldId id="338"/>
            <p14:sldId id="339"/>
            <p14:sldId id="341"/>
            <p14:sldId id="340"/>
            <p14:sldId id="342"/>
            <p14:sldId id="343"/>
            <p14:sldId id="344"/>
            <p14:sldId id="345"/>
            <p14:sldId id="346"/>
            <p14:sldId id="347"/>
            <p14:sldId id="348"/>
            <p14:sldId id="349"/>
            <p14:sldId id="350"/>
            <p14:sldId id="351"/>
            <p14:sldId id="352"/>
            <p14:sldId id="353"/>
            <p14:sldId id="354"/>
            <p14:sldId id="356"/>
          </p14:sldIdLst>
        </p14:section>
        <p14:section name="Agents" id="{D52165B4-2610-4321-B70B-5D59F3021206}">
          <p14:sldIdLst>
            <p14:sldId id="319"/>
            <p14:sldId id="295"/>
            <p14:sldId id="322"/>
            <p14:sldId id="2147483386"/>
          </p14:sldIdLst>
        </p14:section>
        <p14:section name="IT admin capabilities" id="{3945C342-2DE8-4A9D-AA7E-F1282AB3B069}">
          <p14:sldIdLst>
            <p14:sldId id="323"/>
            <p14:sldId id="364"/>
            <p14:sldId id="365"/>
          </p14:sldIdLst>
        </p14:section>
        <p14:section name="Roadmap" id="{2154919D-A2E9-4489-9B19-A62298A5D09F}">
          <p14:sldIdLst>
            <p14:sldId id="335"/>
            <p14:sldId id="2147483347"/>
            <p14:sldId id="2147483346"/>
            <p14:sldId id="2147483382"/>
          </p14:sldIdLst>
        </p14:section>
        <p14:section name="Copilot release notes" id="{A0C2B4B2-C430-4475-96F8-1EBAEC3D3347}">
          <p14:sldIdLst>
            <p14:sldId id="332"/>
            <p14:sldId id="256"/>
            <p14:sldId id="257"/>
          </p14:sldIdLst>
        </p14:section>
        <p14:section name="Copilot Studio" id="{6124AE51-BFA3-4EC1-A852-986A3EF4210B}">
          <p14:sldIdLst>
            <p14:sldId id="283"/>
            <p14:sldId id="284"/>
          </p14:sldIdLst>
        </p14:section>
        <p14:section name="What's new in Frontier" id="{55284739-5612-4CE2-8C75-534FE7D1ADC5}">
          <p14:sldIdLst>
            <p14:sldId id="285"/>
            <p14:sldId id="286"/>
          </p14:sldIdLst>
        </p14:section>
        <p14:section name="Thank you and close" id="{4277D367-5B90-4428-8E23-A260378610E8}">
          <p14:sldIdLst>
            <p14:sldId id="333"/>
          </p14:sldIdLst>
        </p14:section>
        <p14:section name="Feedback" id="{8C8E1B71-2E78-46B8-A245-40B6350AA8E0}">
          <p14:sldIdLst>
            <p14:sldId id="288"/>
          </p14:sldIdLst>
        </p14:section>
        <p14:section name="Resources" id="{6D584383-4176-4679-B5FD-038BEEA9FE2A}">
          <p14:sldIdLst>
            <p14:sldId id="289"/>
          </p14:sldIdLst>
        </p14:section>
        <p14:section name="June 2026 - Summary" id="{2379EA04-205E-4F9A-8185-FB37CC2C32F7}">
          <p14:sldIdLst>
            <p14:sldId id="2147483383"/>
          </p14:sldIdLst>
        </p14:section>
        <p14:section name="July 2026 - Summary" id="{28DB8DE2-B87D-4D36-B2BD-7E7538C26DF0}">
          <p14:sldIdLst>
            <p14:sldId id="214748338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36C4"/>
    <a:srgbClr val="00B0F0"/>
    <a:srgbClr val="C440CC"/>
    <a:srgbClr val="5C5AD4"/>
    <a:srgbClr val="1C96DF"/>
    <a:srgbClr val="280046"/>
    <a:srgbClr val="EFF0F2"/>
    <a:srgbClr val="232323"/>
    <a:srgbClr val="4FE5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F35431-B7F0-42B8-9429-A5EC8D56EF8D}" v="1" dt="2026-09-08T15:22:27.867"/>
    <p1510:client id="{F2186C0A-5FE2-4C20-B793-26263775FDBC}" v="642" dt="2026-09-08T15:20:55.9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92" autoAdjust="0"/>
    <p:restoredTop sz="78616" autoAdjust="0"/>
  </p:normalViewPr>
  <p:slideViewPr>
    <p:cSldViewPr snapToGrid="0">
      <p:cViewPr varScale="1">
        <p:scale>
          <a:sx n="84" d="100"/>
          <a:sy n="84" d="100"/>
        </p:scale>
        <p:origin x="1074" y="9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CEF9CC-2080-4F19-B950-EAF880E7ABCF}" type="datetimeFigureOut">
              <a:rPr lang="en-US" smtClean="0"/>
              <a:t>9/8/2026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01081-E19D-419D-B0AB-F3E631795016}" type="slidenum">
              <a:rPr lang="en-US" smtClean="0"/>
              <a:t>‹#›</a:t>
            </a:fld>
            <a:endParaRPr lang="en-US" dirty="0"/>
          </a:p>
        </p:txBody>
      </p:sp>
    </p:spTree>
    <p:extLst>
      <p:ext uri="{BB962C8B-B14F-4D97-AF65-F5344CB8AC3E}">
        <p14:creationId xmlns:p14="http://schemas.microsoft.com/office/powerpoint/2010/main" val="1110640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chcommunity.microsoft.com/blog/microsoft365copilotblog/available-today-anthropic-claude-fable-5-1-in-microsoft-copilot/4551974"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techcommunity.microsoft.com/blog/microsoft365copilotblog/available-today-openai-gpt-6-astra-in-microsoft-copilot/4552808"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8</a:t>
            </a:r>
            <a:r>
              <a:rPr lang="en-US" baseline="30000" dirty="0"/>
              <a:t>th</a:t>
            </a:r>
            <a:r>
              <a:rPr lang="en-US" dirty="0"/>
              <a:t> September 2026</a:t>
            </a:r>
          </a:p>
        </p:txBody>
      </p:sp>
      <p:sp>
        <p:nvSpPr>
          <p:cNvPr id="4" name="Slide Number Placeholder 3"/>
          <p:cNvSpPr>
            <a:spLocks noGrp="1"/>
          </p:cNvSpPr>
          <p:nvPr>
            <p:ph type="sldNum" sz="quarter" idx="5"/>
          </p:nvPr>
        </p:nvSpPr>
        <p:spPr/>
        <p:txBody>
          <a:bodyPr/>
          <a:lstStyle/>
          <a:p>
            <a:fld id="{53501081-E19D-419D-B0AB-F3E631795016}" type="slidenum">
              <a:rPr lang="en-US" smtClean="0"/>
              <a:t>1</a:t>
            </a:fld>
            <a:endParaRPr lang="en-US" dirty="0"/>
          </a:p>
        </p:txBody>
      </p:sp>
    </p:spTree>
    <p:extLst>
      <p:ext uri="{BB962C8B-B14F-4D97-AF65-F5344CB8AC3E}">
        <p14:creationId xmlns:p14="http://schemas.microsoft.com/office/powerpoint/2010/main" val="943429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8</a:t>
            </a:r>
            <a:r>
              <a:rPr lang="en-US" baseline="30000" dirty="0"/>
              <a:t>th</a:t>
            </a:r>
            <a:r>
              <a:rPr lang="en-US" dirty="0"/>
              <a:t> September 2026</a:t>
            </a:r>
          </a:p>
        </p:txBody>
      </p:sp>
      <p:sp>
        <p:nvSpPr>
          <p:cNvPr id="4" name="Slide Number Placeholder 3"/>
          <p:cNvSpPr>
            <a:spLocks noGrp="1"/>
          </p:cNvSpPr>
          <p:nvPr>
            <p:ph type="sldNum" sz="quarter" idx="5"/>
          </p:nvPr>
        </p:nvSpPr>
        <p:spPr/>
        <p:txBody>
          <a:bodyPr/>
          <a:lstStyle/>
          <a:p>
            <a:fld id="{53501081-E19D-419D-B0AB-F3E631795016}" type="slidenum">
              <a:rPr lang="en-US" smtClean="0"/>
              <a:t>3</a:t>
            </a:fld>
            <a:endParaRPr lang="en-US" dirty="0"/>
          </a:p>
        </p:txBody>
      </p:sp>
    </p:spTree>
    <p:extLst>
      <p:ext uri="{BB962C8B-B14F-4D97-AF65-F5344CB8AC3E}">
        <p14:creationId xmlns:p14="http://schemas.microsoft.com/office/powerpoint/2010/main" val="3304917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EDFA2-AA5B-4889-2898-DBDE626202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8BE08-CED8-46E1-0A49-01883A251E9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AB97B3B-9CD3-179F-DADC-64EEE30CC209}"/>
              </a:ext>
            </a:extLst>
          </p:cNvPr>
          <p:cNvSpPr>
            <a:spLocks noGrp="1"/>
          </p:cNvSpPr>
          <p:nvPr>
            <p:ph type="body" sz="quarter" idx="3"/>
          </p:nvPr>
        </p:nvSpPr>
        <p:spPr/>
        <p:txBody>
          <a:bodyPr/>
          <a:lstStyle/>
          <a:p>
            <a:r>
              <a:rPr lang="en-US" sz="1200" b="0" i="0" kern="1200" dirty="0">
                <a:solidFill>
                  <a:schemeClr val="tx1"/>
                </a:solidFill>
                <a:effectLst/>
                <a:latin typeface="+mn-lt"/>
                <a:ea typeface="+mn-ea"/>
                <a:cs typeface="+mn-cs"/>
              </a:rPr>
              <a:t>Claude Fable 5.1 is now joining the frontier models available in Copilot Cowork and Copilot Studio, giving customers more choice as they delegate more complex tasks to AI.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Fable 5.1 is designed for long-running work, financial analysis, and front-end visual coding, with tighter plans up front and more concise summaries at the end.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As more work is delegated to AI, the quality of the result depends on both the model and the context — Work IQ grounds Fable 5.1 in your files, meetings, chats, and business data within your existing permissions, so it reasons over your work instead of the prompt alone, with sources you can trace back.</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It is rolling out today to eligible users in Copilot Cowork and Copilot Studio; availability may vary by region and organization, and admins can manage access through the Microsoft 365 admin center.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Available today: Anthropic Claude Fable 5.1 in Microsoft Copilot — </a:t>
            </a:r>
            <a:r>
              <a:rPr lang="en-US" sz="1200" b="0" i="0" u="none" strike="noStrike" kern="1200" dirty="0">
                <a:solidFill>
                  <a:schemeClr val="tx1"/>
                </a:solidFill>
                <a:effectLst/>
                <a:latin typeface="+mn-lt"/>
                <a:ea typeface="+mn-ea"/>
                <a:cs typeface="+mn-cs"/>
                <a:hlinkClick r:id="rId3"/>
              </a:rPr>
              <a:t>https://techcommunity.microsoft.com/blog/microsoft365copilotblog/available-today-anthropic-claude-fable-5-1-in-microsoft-copilot/4551974</a:t>
            </a:r>
            <a:endParaRPr dirty="0"/>
          </a:p>
        </p:txBody>
      </p:sp>
      <p:sp>
        <p:nvSpPr>
          <p:cNvPr id="4" name="Slide Number Placeholder 3">
            <a:extLst>
              <a:ext uri="{FF2B5EF4-FFF2-40B4-BE49-F238E27FC236}">
                <a16:creationId xmlns:a16="http://schemas.microsoft.com/office/drawing/2014/main" id="{BEFC2DB4-8200-463B-786F-0F5D8346534C}"/>
              </a:ext>
            </a:extLst>
          </p:cNvPr>
          <p:cNvSpPr>
            <a:spLocks noGrp="1"/>
          </p:cNvSpPr>
          <p:nvPr>
            <p:ph type="sldNum" sz="quarter" idx="5"/>
          </p:nvPr>
        </p:nvSpPr>
        <p:spPr/>
      </p:sp>
    </p:spTree>
    <p:extLst>
      <p:ext uri="{BB962C8B-B14F-4D97-AF65-F5344CB8AC3E}">
        <p14:creationId xmlns:p14="http://schemas.microsoft.com/office/powerpoint/2010/main" val="2447592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4C230-B83A-D4C7-638A-7DA6226CC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77C0F-2194-4E2E-C20A-86F1B0510EB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B310E2F-EE68-C9A7-DC85-8D5B01C24FF4}"/>
              </a:ext>
            </a:extLst>
          </p:cNvPr>
          <p:cNvSpPr>
            <a:spLocks noGrp="1"/>
          </p:cNvSpPr>
          <p:nvPr>
            <p:ph type="body" sz="quarter" idx="3"/>
          </p:nvPr>
        </p:nvSpPr>
        <p:spPr/>
        <p:txBody>
          <a:bodyPr/>
          <a:lstStyle/>
          <a:p>
            <a:r>
              <a:rPr lang="en-US" sz="1200" b="0" i="0" kern="1200" dirty="0">
                <a:solidFill>
                  <a:schemeClr val="tx1"/>
                </a:solidFill>
                <a:effectLst/>
                <a:latin typeface="+mn-lt"/>
                <a:ea typeface="+mn-ea"/>
                <a:cs typeface="+mn-cs"/>
              </a:rPr>
              <a:t>GPT-6 Astra joins the frontier models available in Copilot Cowork and Copilot Studio, giving customers more choice for complex work they want to delegate to AI.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Astra expands the range of work that can be handed off to Copilot: instead of breaking work into smaller pieces and guiding it step by step, users can delegate larger tasks and focus their time on reviewing results, making decisions, and moving work forward.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As more work is delegated, the quality of the outcome depends on both the model and the context it can reason over, and Work IQ grounds GPT-6 Astra in your files, meetings, chats, and business data within existing permissions.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It is rolling out today to users in Copilot Cowork and Copilot Studio; availability may vary by region and organization, and admins can manage access and configure availability through the Microsoft 365 admin center.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Available today: OpenAI GPT-6 Astra in Microsoft Copilot — </a:t>
            </a:r>
            <a:r>
              <a:rPr lang="en-US" sz="1200" b="0" i="0" u="none" strike="noStrike" kern="1200" dirty="0">
                <a:solidFill>
                  <a:schemeClr val="tx1"/>
                </a:solidFill>
                <a:effectLst/>
                <a:latin typeface="+mn-lt"/>
                <a:ea typeface="+mn-ea"/>
                <a:cs typeface="+mn-cs"/>
                <a:hlinkClick r:id="rId3"/>
              </a:rPr>
              <a:t>https://techcommunity.microsoft.com/blog/microsoft365copilotblog/available-today-openai-gpt-6-astra-in-microsoft-copilot/4552808</a:t>
            </a:r>
            <a:endParaRPr dirty="0"/>
          </a:p>
        </p:txBody>
      </p:sp>
      <p:sp>
        <p:nvSpPr>
          <p:cNvPr id="4" name="Slide Number Placeholder 3">
            <a:extLst>
              <a:ext uri="{FF2B5EF4-FFF2-40B4-BE49-F238E27FC236}">
                <a16:creationId xmlns:a16="http://schemas.microsoft.com/office/drawing/2014/main" id="{3115CB25-3F82-E59E-B5B9-E0911180C753}"/>
              </a:ext>
            </a:extLst>
          </p:cNvPr>
          <p:cNvSpPr>
            <a:spLocks noGrp="1"/>
          </p:cNvSpPr>
          <p:nvPr>
            <p:ph type="sldNum" sz="quarter" idx="5"/>
          </p:nvPr>
        </p:nvSpPr>
        <p:spPr/>
      </p:sp>
    </p:spTree>
    <p:extLst>
      <p:ext uri="{BB962C8B-B14F-4D97-AF65-F5344CB8AC3E}">
        <p14:creationId xmlns:p14="http://schemas.microsoft.com/office/powerpoint/2010/main" val="8493403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F0936-42C3-21E0-6E34-73B94E071A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773A72-44DD-6B96-F280-87E66112D9D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A31DDF2C-4247-11A1-8138-0A54539F77CE}"/>
              </a:ext>
            </a:extLst>
          </p:cNvPr>
          <p:cNvSpPr>
            <a:spLocks noGrp="1"/>
          </p:cNvSpPr>
          <p:nvPr>
            <p:ph type="body" sz="quarter" idx="3"/>
          </p:nvPr>
        </p:nvSpPr>
        <p:spPr/>
        <p:txBody>
          <a:bodyPr/>
          <a:lstStyle/>
          <a:p>
            <a:r>
              <a:rPr lang="en-US" sz="1200" b="0" i="0" kern="1200" dirty="0">
                <a:solidFill>
                  <a:schemeClr val="tx1"/>
                </a:solidFill>
                <a:effectLst/>
                <a:latin typeface="+mn-lt"/>
                <a:ea typeface="+mn-ea"/>
                <a:cs typeface="+mn-cs"/>
              </a:rPr>
              <a:t>Users can now choose an effort level to control how Cowork balances quality, speed, and credit usage.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Medium is the default for everyday work, while Light is designed for simpler tasks. High, Extra High, and Max give Cowork more room for deeper analysis, complex reasoning, and more thorough responses, but may take longer and use limits faster. Model and effort controls now appear directly in the compose box together.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a:extLst>
              <a:ext uri="{FF2B5EF4-FFF2-40B4-BE49-F238E27FC236}">
                <a16:creationId xmlns:a16="http://schemas.microsoft.com/office/drawing/2014/main" id="{DF738E46-38BE-C4D6-FA0F-D30DFA0A36B4}"/>
              </a:ext>
            </a:extLst>
          </p:cNvPr>
          <p:cNvSpPr>
            <a:spLocks noGrp="1"/>
          </p:cNvSpPr>
          <p:nvPr>
            <p:ph type="sldNum" sz="quarter" idx="5"/>
          </p:nvPr>
        </p:nvSpPr>
        <p:spPr/>
      </p:sp>
    </p:spTree>
    <p:extLst>
      <p:ext uri="{BB962C8B-B14F-4D97-AF65-F5344CB8AC3E}">
        <p14:creationId xmlns:p14="http://schemas.microsoft.com/office/powerpoint/2010/main" val="959742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The /cost skill now provides more visibility into Cowork credit usage.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 addition to estimating the credits used for the current task session, it shows the percentage of the monthly credit limit remaining, credits used month to date, and when the monthly limit resets.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The Scheduled tab in Cowork has been renamed to Automations. The updated section gives users one place to view and manage all of their automated tasks, including both scheduled and event-triggered tasks. This is a small change with a practical benefit: users no longer have to think about how an automation was started to find it again.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lang="en-GB"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Now in Copilot, users can select a sentence, paragraph, or table in a Chat response and ask Copilot to work only on that content. The selected text is previewed in the prompt before sending, enabling more focused explanations, summaries, translations, and next steps.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Copilot users can now share either a full chat session or an individual response through a simple link. Recipients get a read-only view and can continue the chat like it was their own, so they can easily reuse work and collaborate within organizational controls. Users share a full session by selecting 'Share chat' from the Share menu at the top right of the chat, or an individual response by selecting 'Share response' from the More options menu at the end of a response. This feature rolled out in August. 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Copilot can now reason over enterprise data from Power BI reports and semantic models in both Chat and Cowork. Users can ask natural-language questions and receive accurate, grounded answers directly from data they have access to.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to Public Preview in June and rolled out worldwide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lang="en-US" sz="1200" b="0" i="0" u="none" strike="noStrike" kern="1200" dirty="0">
              <a:solidFill>
                <a:schemeClr val="tx1"/>
              </a:solidFill>
              <a:effectLst/>
              <a:latin typeface="+mn-lt"/>
              <a:ea typeface="+mn-ea"/>
              <a:cs typeface="+mn-cs"/>
            </a:endParaRPr>
          </a:p>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Message Center ID - </a:t>
            </a:r>
            <a:r>
              <a:rPr lang="en-US" sz="1200" b="0" i="0" kern="1200" dirty="0">
                <a:solidFill>
                  <a:schemeClr val="tx1"/>
                </a:solidFill>
                <a:effectLst/>
                <a:latin typeface="+mn-lt"/>
                <a:ea typeface="+mn-ea"/>
                <a:cs typeface="+mn-cs"/>
              </a:rPr>
              <a:t>MC1323266</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 New model-driven answer cards dynamically display content in Chat like weather, sports, finance, images, video, places, and news. The cards surface rich answers for Entra and Microsoft account users based on the user prompt across supported experiences in Copilot.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Users can now generate a new response to their latest prompt in Chat without having to start over. They can select 'Try again' to generate a new response with the same model, or they can select a new model and have Copilot run the same prompt. This lets users explore different answers and refine output quality without restarting their conversations.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Mobile users can now turn an idea into a ready-to-send email. They simply describe the message they need, and Copilot creates an embedded Outlook draft directly in Copilot Chat. Users can then open the draft directly in Outlook mobile to edit and send. This seamless experience helps users move from idea to action without leaving their flow of work.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lang="en-US" sz="1200" b="0" i="0" kern="1200" dirty="0">
              <a:solidFill>
                <a:schemeClr val="tx1"/>
              </a:solidFill>
              <a:effectLst/>
              <a:latin typeface="+mn-lt"/>
              <a:ea typeface="+mn-ea"/>
              <a:cs typeface="+mn-cs"/>
            </a:endParaRPr>
          </a:p>
          <a:p>
            <a:br>
              <a:rPr lang="en-US" dirty="0"/>
            </a:b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Copilot Notebooks now gives users two connected ways to work: a lightweight experience in the Copilot app, and a workspace experience in OneNote.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In the Copilot app, users can quickly chat with Copilot, explore references, and create artifacts. In OneNote, users get a workspace experience for deeper project work, expanded artifact creation, and team collaboration. Because notebooks stay in sync across the Copilot app and OneNote, users can move between the two without losing context, going directly from the Copilot app to OneNote by selecting "Open in OneNote."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Copilot Notebooks proactively lets users easily generate relevant documents by recommending artifacts based on WorkIQ and their notebook content. Selecting a suggestion prompts Copilot to generate a more specific Word, Excel, or PowerPoint artifact based on the user's notebook content and current project.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Users can now change the language of a meeting recap after it has been generated. A translation button makes multilingual recaps more flexible when users need the recap in a different language.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Click animations</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Creating polished documents is now easier with Copilot. Users can simply ask Copilot to add hyperlinks, and it can insert and format linked text directly in their document, helping them create professional, connected content without manual editing.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Copilot can also understand images in a user's reference documents and incorporate them into the content it creates, so it can use relevant text and visuals from referenced files.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When Copilot rewrites or refines text, it now highlights the exact words it edited rather than marking an entire paragraph, making it easier to review, understand, and accept changes with confidence.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These capabilities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Strict brand adherence restricts Copilot to your approved template and slide master layouts; when it is on, Copilot will not add or remove placeholders or invent new layouts. Use it when brand consistency matters more than creative flexibility, for official, customer-facing, or regulated presentations.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Note steering lets you guide Copilot with plain-language instructions written in a slide's notes for slide-by-slide governance, and Copilot reads those notes each time it creates a presentation from your template so you do not have to repeat preferences in every prompt.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Users can also upload, create, edit and delete their own custom skills, turning repeated instructions into reusable guidance Copilot applies in the flow of presentation work.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These capabilities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Users can now assign tasks and notify relevant stakeholders in comments using Copilot in PowerPoint, asking Copilot to pull in stakeholders and automatically assign follow-ups directly in the comment thread. This helps teams move from feedback to action faster, keeps presentation reviews organized, and reduces the manual effort needed to track next steps.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Translation capabilities have moved from the ribbon to Copilot in PowerPoint and are now faster, with the ability to dynamically resize text boxes depending on the text. Copilot can also edit smart art while staying on brand, so users edit diagrams and shapes on the canvas instead of manually adding and aligning them.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Comments and translation rolled out in August; SmartArt editing is in Frontier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The change history skill helps users understand how a workbook has evolved over time. Copilot can summarize recent changes, identify who made edits, and explain how both people and AI have modified the workbook. It can also help undo specific edits or restore formulas by returning the workbook to a previous working state. Chat history helps users pick up where they left off by preserving past conversations and sessions, accessed from the menu icon in the upper left of the Copilot in Excel pane, with conversations listed by recency. These capabilities rolled out in August. 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Users can create personal skills in Copilot in SharePoint and use them across SharePoint sites and OneDrive. Each user-owned skill is saved as a markdown file in OneDrive, so users do not need to recreate skills for every site.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to Public Preview in August and rolls out worldwide in December.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Copilot in Outlook can help users manage more email and calendar tasks using natural language. Users can ask Copilot to organize messages, apply categories, create folders, manage inbox rules, and take action on meetings and events, all from chat. By bringing more Outlook actions directly into the chat experience, Copilot helps them stay in flow and get work done more efficiently.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With improved Copilot file capabilities in OneDrive, users can go from files to finished work directly from chat. Copilot helps users find the right content, analyze files and data, create polished outputs like summaries, dashboards, and presentations, and collaborate by saving or sharing the results from OneDrive.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to Public Preview in August and rolls out worldwide in December.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Microsoft continues to grow the Microsoft Copilot ecosystem with new connectors and plugins spanning multiple industries. By connecting Copilot to valuable business data and domain-specific knowledge, organizations can unlock richer context, deeper insights, and more relevant experiences across everyday workflows. New additions cover financial services (Mercury, Xero), legal services (</a:t>
            </a:r>
            <a:r>
              <a:rPr lang="en-US" sz="1200" b="0" i="0" kern="1200" dirty="0" err="1">
                <a:solidFill>
                  <a:schemeClr val="tx1"/>
                </a:solidFill>
                <a:effectLst/>
                <a:latin typeface="+mn-lt"/>
                <a:ea typeface="+mn-ea"/>
                <a:cs typeface="+mn-cs"/>
              </a:rPr>
              <a:t>iManage</a:t>
            </a:r>
            <a:r>
              <a:rPr lang="en-US" sz="1200" b="0" i="0" kern="1200" dirty="0">
                <a:solidFill>
                  <a:schemeClr val="tx1"/>
                </a:solidFill>
                <a:effectLst/>
                <a:latin typeface="+mn-lt"/>
                <a:ea typeface="+mn-ea"/>
                <a:cs typeface="+mn-cs"/>
              </a:rPr>
              <a:t> Work, </a:t>
            </a:r>
            <a:r>
              <a:rPr lang="en-US" sz="1200" b="0" i="0" kern="1200" dirty="0" err="1">
                <a:solidFill>
                  <a:schemeClr val="tx1"/>
                </a:solidFill>
                <a:effectLst/>
                <a:latin typeface="+mn-lt"/>
                <a:ea typeface="+mn-ea"/>
                <a:cs typeface="+mn-cs"/>
              </a:rPr>
              <a:t>Boardwise</a:t>
            </a:r>
            <a:r>
              <a:rPr lang="en-US" sz="1200" b="0" i="0" kern="1200" dirty="0">
                <a:solidFill>
                  <a:schemeClr val="tx1"/>
                </a:solidFill>
                <a:effectLst/>
                <a:latin typeface="+mn-lt"/>
                <a:ea typeface="+mn-ea"/>
                <a:cs typeface="+mn-cs"/>
              </a:rPr>
              <a:t>, Harvey, </a:t>
            </a:r>
            <a:r>
              <a:rPr lang="en-US" sz="1200" b="0" i="0" kern="1200" dirty="0" err="1">
                <a:solidFill>
                  <a:schemeClr val="tx1"/>
                </a:solidFill>
                <a:effectLst/>
                <a:latin typeface="+mn-lt"/>
                <a:ea typeface="+mn-ea"/>
                <a:cs typeface="+mn-cs"/>
              </a:rPr>
              <a:t>Descrybe</a:t>
            </a:r>
            <a:r>
              <a:rPr lang="en-US" sz="1200" b="0" i="0" kern="1200" dirty="0">
                <a:solidFill>
                  <a:schemeClr val="tx1"/>
                </a:solidFill>
                <a:effectLst/>
                <a:latin typeface="+mn-lt"/>
                <a:ea typeface="+mn-ea"/>
                <a:cs typeface="+mn-cs"/>
              </a:rPr>
              <a:t> Legal Engine, Relativity, </a:t>
            </a:r>
            <a:r>
              <a:rPr lang="en-US" sz="1200" b="0" i="0" kern="1200" dirty="0" err="1">
                <a:solidFill>
                  <a:schemeClr val="tx1"/>
                </a:solidFill>
                <a:effectLst/>
                <a:latin typeface="+mn-lt"/>
                <a:ea typeface="+mn-ea"/>
                <a:cs typeface="+mn-cs"/>
              </a:rPr>
              <a:t>Everlaw</a:t>
            </a:r>
            <a:r>
              <a:rPr lang="en-US" sz="1200" b="0" i="0" kern="1200" dirty="0">
                <a:solidFill>
                  <a:schemeClr val="tx1"/>
                </a:solidFill>
                <a:effectLst/>
                <a:latin typeface="+mn-lt"/>
                <a:ea typeface="+mn-ea"/>
                <a:cs typeface="+mn-cs"/>
              </a:rPr>
              <a:t>), professional and business services (Statista, Crossbeam, ZoomInfo, IDC), energy and resources (S&amp;P Global Energy), healthcare and life sciences (Scite, Consensus), and software and technology (Adobe Journey Optimizer, GoDaddy, Asana).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Custom engine agents are now available directly in Outlook. Users can access these agents where they manage their work, making their capabilities available within the Outlook experience.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2463200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Planner Agent can help turn plan data into a polished status report covering progress, risks, overall status, and next steps. Users can specify the audience, tone, length, and sections to quickly produce a stakeholder-ready update.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to Frontier in August.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sng"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34179916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E00D5-EA34-90F8-1E1B-82A2E9BA5A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657925-18EB-4556-6F30-349269AF830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C0BA94D-51B9-9FF1-C6D9-F1050C7240B3}"/>
              </a:ext>
            </a:extLst>
          </p:cNvPr>
          <p:cNvSpPr>
            <a:spLocks noGrp="1"/>
          </p:cNvSpPr>
          <p:nvPr>
            <p:ph type="body" sz="quarter" idx="3"/>
          </p:nvPr>
        </p:nvSpPr>
        <p:spPr/>
        <p:txBody>
          <a:bodyPr/>
          <a:lstStyle/>
          <a:p>
            <a:r>
              <a:rPr lang="en-US" sz="1200" b="0" i="0" kern="1200" dirty="0">
                <a:solidFill>
                  <a:schemeClr val="tx1"/>
                </a:solidFill>
                <a:effectLst/>
                <a:latin typeface="+mn-lt"/>
                <a:ea typeface="+mn-ea"/>
                <a:cs typeface="+mn-cs"/>
              </a:rPr>
              <a:t>Copilot will now support creating Planner tasks and querying Planner task information. This lets users manage task work across Copilot and Planner more seamlessly.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rolls out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lang="en-US" sz="1200" b="0" i="0" kern="1200" dirty="0">
              <a:solidFill>
                <a:schemeClr val="tx1"/>
              </a:solidFill>
              <a:effectLst/>
              <a:latin typeface="+mn-lt"/>
              <a:ea typeface="+mn-ea"/>
              <a:cs typeface="+mn-cs"/>
            </a:endParaRPr>
          </a:p>
          <a:p>
            <a:br>
              <a:rPr lang="en-US" dirty="0"/>
            </a:br>
            <a:endParaRPr dirty="0"/>
          </a:p>
        </p:txBody>
      </p:sp>
      <p:sp>
        <p:nvSpPr>
          <p:cNvPr id="4" name="Slide Number Placeholder 3">
            <a:extLst>
              <a:ext uri="{FF2B5EF4-FFF2-40B4-BE49-F238E27FC236}">
                <a16:creationId xmlns:a16="http://schemas.microsoft.com/office/drawing/2014/main" id="{250070DC-99A9-4E7B-10BD-D831D7A7B9E4}"/>
              </a:ext>
            </a:extLst>
          </p:cNvPr>
          <p:cNvSpPr>
            <a:spLocks noGrp="1"/>
          </p:cNvSpPr>
          <p:nvPr>
            <p:ph type="sldNum" sz="quarter" idx="5"/>
          </p:nvPr>
        </p:nvSpPr>
        <p:spPr/>
      </p:sp>
    </p:spTree>
    <p:extLst>
      <p:ext uri="{BB962C8B-B14F-4D97-AF65-F5344CB8AC3E}">
        <p14:creationId xmlns:p14="http://schemas.microsoft.com/office/powerpoint/2010/main" val="14603661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Admins can create custom reports with new data export capabilities from the Copilot and Agent 365 Dashboards. These dashboards now support exporting de-identified, row-level metrics and attributes. Admins can get deeper insights into organizational Copilot and agent usage and user-level interactions while removing personal identifiers.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These features roll out in September.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lang="en-US" sz="1200" b="0" i="0" kern="1200" dirty="0">
              <a:solidFill>
                <a:schemeClr val="tx1"/>
              </a:solidFill>
              <a:effectLst/>
              <a:latin typeface="+mn-lt"/>
              <a:ea typeface="+mn-ea"/>
              <a:cs typeface="+mn-cs"/>
            </a:endParaRPr>
          </a:p>
          <a:p>
            <a:br>
              <a:rPr lang="en-US" dirty="0"/>
            </a:b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dirty="0">
                <a:solidFill>
                  <a:schemeClr val="tx1"/>
                </a:solidFill>
                <a:effectLst/>
                <a:latin typeface="+mn-lt"/>
                <a:ea typeface="+mn-ea"/>
                <a:cs typeface="+mn-cs"/>
              </a:rPr>
              <a:t>The Consumption Dashboard in Insights now supports GitHub Copilot AI Credit usage. Admins can analyze how developers use GitHub Copilot to manage adoption and credits. Managers, Insights analysts, and Global admins can compare spending with budgets and make data-driven decisions about GitHub Copilot investment.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feature rolled out in July.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Source: What's New in Microsoft Copilot | August 2026 — </a:t>
            </a:r>
            <a:r>
              <a:rPr lang="en-US" sz="1200" b="0" i="0" u="none" strike="noStrike" kern="1200" dirty="0">
                <a:solidFill>
                  <a:schemeClr val="tx1"/>
                </a:solidFill>
                <a:effectLst/>
                <a:latin typeface="+mn-lt"/>
                <a:ea typeface="+mn-ea"/>
                <a:cs typeface="+mn-cs"/>
                <a:hlinkClick r:id="rId3"/>
              </a:rPr>
              <a:t>https://techcommunity.microsoft.com/blog/microsoft365copilotblog/what%E2%80%99s-new-in-microsoft-copilot--august-2026/4551960</a:t>
            </a:r>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5D354-51C1-CC0D-43F2-81366FD43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B2E8FD-207C-4DF6-F399-C048FE173D5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DBDF3BD-C169-359D-1781-3F2826F35D50}"/>
              </a:ext>
            </a:extLst>
          </p:cNvPr>
          <p:cNvSpPr>
            <a:spLocks noGrp="1"/>
          </p:cNvSpPr>
          <p:nvPr>
            <p:ph type="body" idx="1"/>
          </p:nvPr>
        </p:nvSpPr>
        <p:spPr/>
        <p:txBody>
          <a:bodyPr/>
          <a:lstStyle/>
          <a:p>
            <a:pPr>
              <a:defRPr/>
            </a:pPr>
            <a:r>
              <a:rPr lang="en-US" b="0" i="0" dirty="0">
                <a:solidFill>
                  <a:srgbClr val="111111"/>
                </a:solidFill>
                <a:effectLst/>
                <a:latin typeface="-apple-system"/>
              </a:rPr>
              <a:t>As of 8</a:t>
            </a:r>
            <a:r>
              <a:rPr lang="en-US" b="0" i="0" baseline="30000" dirty="0">
                <a:solidFill>
                  <a:srgbClr val="111111"/>
                </a:solidFill>
                <a:effectLst/>
                <a:latin typeface="-apple-system"/>
              </a:rPr>
              <a:t>th</a:t>
            </a:r>
            <a:r>
              <a:rPr lang="en-US" b="0" i="0" dirty="0">
                <a:solidFill>
                  <a:srgbClr val="111111"/>
                </a:solidFill>
                <a:effectLst/>
                <a:latin typeface="-apple-system"/>
              </a:rPr>
              <a:t> September 2026</a:t>
            </a:r>
          </a:p>
        </p:txBody>
      </p:sp>
      <p:sp>
        <p:nvSpPr>
          <p:cNvPr id="4" name="Slide Number Placeholder 3">
            <a:extLst>
              <a:ext uri="{FF2B5EF4-FFF2-40B4-BE49-F238E27FC236}">
                <a16:creationId xmlns:a16="http://schemas.microsoft.com/office/drawing/2014/main" id="{EDB9BD21-8613-1CDF-34C7-891F0A4FF2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6CC9AB-C7F4-4106-BD7F-6816938D190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59415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985F9-3F52-169E-700B-C264B4FF6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85E5F-1797-CF20-92E9-61609B30D48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2AC7F85-4942-8A55-AB83-FA2608C6763C}"/>
              </a:ext>
            </a:extLst>
          </p:cNvPr>
          <p:cNvSpPr>
            <a:spLocks noGrp="1"/>
          </p:cNvSpPr>
          <p:nvPr>
            <p:ph type="body" idx="1"/>
          </p:nvPr>
        </p:nvSpPr>
        <p:spPr/>
        <p:txBody>
          <a:bodyPr/>
          <a:lstStyle/>
          <a:p>
            <a:pPr>
              <a:defRPr/>
            </a:pPr>
            <a:r>
              <a:rPr lang="en-US" b="0" i="0" dirty="0">
                <a:solidFill>
                  <a:srgbClr val="111111"/>
                </a:solidFill>
                <a:effectLst/>
                <a:latin typeface="-apple-system"/>
              </a:rPr>
              <a:t>As of 8</a:t>
            </a:r>
            <a:r>
              <a:rPr lang="en-US" b="0" i="0" baseline="30000" dirty="0">
                <a:solidFill>
                  <a:srgbClr val="111111"/>
                </a:solidFill>
                <a:effectLst/>
                <a:latin typeface="-apple-system"/>
              </a:rPr>
              <a:t>th</a:t>
            </a:r>
            <a:r>
              <a:rPr lang="en-US" b="0" i="0" dirty="0">
                <a:solidFill>
                  <a:srgbClr val="111111"/>
                </a:solidFill>
                <a:effectLst/>
                <a:latin typeface="-apple-system"/>
              </a:rPr>
              <a:t> September 2026</a:t>
            </a:r>
          </a:p>
        </p:txBody>
      </p:sp>
      <p:sp>
        <p:nvSpPr>
          <p:cNvPr id="4" name="Slide Number Placeholder 3">
            <a:extLst>
              <a:ext uri="{FF2B5EF4-FFF2-40B4-BE49-F238E27FC236}">
                <a16:creationId xmlns:a16="http://schemas.microsoft.com/office/drawing/2014/main" id="{B1724DCA-3132-E378-1929-8D90878102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1321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985F9-3F52-169E-700B-C264B4FF6E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285E5F-1797-CF20-92E9-61609B30D484}"/>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2AC7F85-4942-8A55-AB83-FA2608C6763C}"/>
              </a:ext>
            </a:extLst>
          </p:cNvPr>
          <p:cNvSpPr>
            <a:spLocks noGrp="1"/>
          </p:cNvSpPr>
          <p:nvPr>
            <p:ph type="body" idx="1"/>
          </p:nvPr>
        </p:nvSpPr>
        <p:spPr/>
        <p:txBody>
          <a:bodyPr/>
          <a:lstStyle/>
          <a:p>
            <a:pPr>
              <a:defRPr/>
            </a:pPr>
            <a:r>
              <a:rPr lang="en-US" b="0" i="0" dirty="0">
                <a:solidFill>
                  <a:srgbClr val="111111"/>
                </a:solidFill>
                <a:effectLst/>
                <a:latin typeface="-apple-system"/>
              </a:rPr>
              <a:t>As of 8</a:t>
            </a:r>
            <a:r>
              <a:rPr lang="en-US" b="0" i="0" baseline="30000" dirty="0">
                <a:solidFill>
                  <a:srgbClr val="111111"/>
                </a:solidFill>
                <a:effectLst/>
                <a:latin typeface="-apple-system"/>
              </a:rPr>
              <a:t>th</a:t>
            </a:r>
            <a:r>
              <a:rPr lang="en-US" b="0" i="0" dirty="0">
                <a:solidFill>
                  <a:srgbClr val="111111"/>
                </a:solidFill>
                <a:effectLst/>
                <a:latin typeface="-apple-system"/>
              </a:rPr>
              <a:t> September 2026</a:t>
            </a:r>
          </a:p>
        </p:txBody>
      </p:sp>
      <p:sp>
        <p:nvSpPr>
          <p:cNvPr id="4" name="Slide Number Placeholder 3">
            <a:extLst>
              <a:ext uri="{FF2B5EF4-FFF2-40B4-BE49-F238E27FC236}">
                <a16:creationId xmlns:a16="http://schemas.microsoft.com/office/drawing/2014/main" id="{B1724DCA-3132-E378-1929-8D90878102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31943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10585-A2E6-2F7C-03DC-F5F6579B69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FC052-4638-640A-7FE0-C4326AC9371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C4E676B-1DCE-E841-F2EA-A1586FBADBF1}"/>
              </a:ext>
            </a:extLst>
          </p:cNvPr>
          <p:cNvSpPr>
            <a:spLocks noGrp="1"/>
          </p:cNvSpPr>
          <p:nvPr>
            <p:ph type="body" idx="1"/>
          </p:nvPr>
        </p:nvSpPr>
        <p:spPr/>
        <p:txBody>
          <a:bodyPr/>
          <a:lstStyle/>
          <a:p>
            <a:pPr>
              <a:defRPr/>
            </a:pPr>
            <a:r>
              <a:rPr lang="en-US" b="0" i="0" dirty="0">
                <a:solidFill>
                  <a:srgbClr val="111111"/>
                </a:solidFill>
                <a:effectLst/>
                <a:latin typeface="-apple-system"/>
              </a:rPr>
              <a:t>As of 8</a:t>
            </a:r>
            <a:r>
              <a:rPr lang="en-US" b="0" i="0" baseline="30000" dirty="0">
                <a:solidFill>
                  <a:srgbClr val="111111"/>
                </a:solidFill>
                <a:effectLst/>
                <a:latin typeface="-apple-system"/>
              </a:rPr>
              <a:t>th</a:t>
            </a:r>
            <a:r>
              <a:rPr lang="en-US" b="0" i="0" dirty="0">
                <a:solidFill>
                  <a:srgbClr val="111111"/>
                </a:solidFill>
                <a:effectLst/>
                <a:latin typeface="-apple-system"/>
              </a:rPr>
              <a:t> September 2026</a:t>
            </a:r>
          </a:p>
        </p:txBody>
      </p:sp>
      <p:sp>
        <p:nvSpPr>
          <p:cNvPr id="4" name="Slide Number Placeholder 3">
            <a:extLst>
              <a:ext uri="{FF2B5EF4-FFF2-40B4-BE49-F238E27FC236}">
                <a16:creationId xmlns:a16="http://schemas.microsoft.com/office/drawing/2014/main" id="{F0A51027-F55A-7625-F097-BCF086CF6C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501081-E19D-419D-B0AB-F3E6317950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16687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apple-system"/>
              </a:rPr>
              <a:t>As of 8</a:t>
            </a:r>
            <a:r>
              <a:rPr lang="en-US" b="0" i="0" baseline="30000" dirty="0">
                <a:solidFill>
                  <a:srgbClr val="111111"/>
                </a:solidFill>
                <a:effectLst/>
                <a:latin typeface="-apple-system"/>
              </a:rPr>
              <a:t>th</a:t>
            </a:r>
            <a:r>
              <a:rPr lang="en-US" b="0" i="0" dirty="0">
                <a:solidFill>
                  <a:srgbClr val="111111"/>
                </a:solidFill>
                <a:effectLst/>
                <a:latin typeface="-apple-system"/>
              </a:rPr>
              <a:t> September 2026</a:t>
            </a:r>
          </a:p>
        </p:txBody>
      </p:sp>
      <p:sp>
        <p:nvSpPr>
          <p:cNvPr id="4" name="Slide Number Placeholder 3"/>
          <p:cNvSpPr>
            <a:spLocks noGrp="1"/>
          </p:cNvSpPr>
          <p:nvPr>
            <p:ph type="sldNum" sz="quarter" idx="5"/>
          </p:nvPr>
        </p:nvSpPr>
        <p:spPr/>
        <p:txBody>
          <a:bodyPr/>
          <a:lstStyle/>
          <a:p>
            <a:fld id="{53501081-E19D-419D-B0AB-F3E631795016}" type="slidenum">
              <a:rPr lang="en-US" smtClean="0"/>
              <a:t>39</a:t>
            </a:fld>
            <a:endParaRPr lang="en-US" dirty="0"/>
          </a:p>
        </p:txBody>
      </p:sp>
    </p:spTree>
    <p:extLst>
      <p:ext uri="{BB962C8B-B14F-4D97-AF65-F5344CB8AC3E}">
        <p14:creationId xmlns:p14="http://schemas.microsoft.com/office/powerpoint/2010/main" val="18827389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Section transition — Copilot Studio.</a:t>
            </a:r>
          </a:p>
          <a:p>
            <a:endParaRPr dirty="0"/>
          </a:p>
          <a:p>
            <a:r>
              <a:rPr dirty="0"/>
              <a:t>Use this slide to pivot from end-user features to the maker/IT story. Copilot Studio is where teams build, orchestrate, and manage custom agents. The next slide lists what shipped, by month of release.</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What’s new in Copilot Studio — release table.</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Frontier — what it is.</a:t>
            </a:r>
          </a:p>
          <a:p>
            <a:endParaRPr dirty="0"/>
          </a:p>
          <a:p>
            <a:r>
              <a:rPr dirty="0"/>
              <a:t>Frame Frontier as Microsoft’s early-access program: “you’re not just adopting new technology, you’re co-creating what comes next.” Customers in Frontier get the newest agents and features first and help shape them through feedback. Mention it ties into Microsoft Adoption resources.</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Frontier — try it out.</a:t>
            </a:r>
          </a:p>
          <a:p>
            <a:endParaRPr dirty="0"/>
          </a:p>
          <a:p>
            <a:r>
              <a:rPr dirty="0"/>
              <a:t>Encourage the audience to get hands-on. Point them to the Frontier getting-started guide and the newest items, including:</a:t>
            </a:r>
          </a:p>
          <a:p>
            <a:r>
              <a:rPr dirty="0"/>
              <a:t>• Agents to drive AI workforce transformation</a:t>
            </a:r>
          </a:p>
          <a:p>
            <a:r>
              <a:rPr dirty="0"/>
              <a:t>• Microsoft Agent 365 — the control plane for AI agents</a:t>
            </a:r>
          </a:p>
          <a:p>
            <a:r>
              <a:rPr dirty="0"/>
              <a:t>• Build and create with Copilot Pages</a:t>
            </a:r>
          </a:p>
          <a:p>
            <a:r>
              <a:rPr dirty="0"/>
              <a:t>• Sales Development Agent (and how it connects with Dynamics 365)</a:t>
            </a:r>
          </a:p>
          <a:p>
            <a:r>
              <a:rPr dirty="0"/>
              <a:t>• Project Opal</a:t>
            </a:r>
          </a:p>
          <a:p>
            <a:r>
              <a:rPr dirty="0"/>
              <a:t>• Windows 365 AI-enabled Cloud PCs</a:t>
            </a:r>
          </a:p>
          <a:p>
            <a:endParaRPr dirty="0"/>
          </a:p>
          <a:p>
            <a:r>
              <a:rPr dirty="0"/>
              <a:t>Close by inviting them to try these in their own day-to-day and share feedback.</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4.jpeg"/><Relationship Id="rId4" Type="http://schemas.openxmlformats.org/officeDocument/2006/relationships/image" Target="../media/image9.jpe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bg>
      <p:bgRef idx="1001">
        <a:schemeClr val="bg1"/>
      </p:bgRef>
    </p:bg>
    <p:spTree>
      <p:nvGrpSpPr>
        <p:cNvPr id="1" name=""/>
        <p:cNvGrpSpPr/>
        <p:nvPr/>
      </p:nvGrpSpPr>
      <p:grpSpPr>
        <a:xfrm>
          <a:off x="0" y="0"/>
          <a:ext cx="0" cy="0"/>
          <a:chOff x="0" y="0"/>
          <a:chExt cx="0" cy="0"/>
        </a:xfrm>
      </p:grpSpPr>
      <p:pic>
        <p:nvPicPr>
          <p:cNvPr id="6" name="MS logo gray - EMF">
            <a:extLst>
              <a:ext uri="{FF2B5EF4-FFF2-40B4-BE49-F238E27FC236}">
                <a16:creationId xmlns:a16="http://schemas.microsoft.com/office/drawing/2014/main" id="{D3453B0B-33DE-4ED0-A610-D76D0E610F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black">
          <a:xfrm>
            <a:off x="283297" y="281709"/>
            <a:ext cx="2440148" cy="902855"/>
          </a:xfrm>
          <a:prstGeom prst="rect">
            <a:avLst/>
          </a:prstGeom>
        </p:spPr>
      </p:pic>
      <p:sp>
        <p:nvSpPr>
          <p:cNvPr id="9" name="Title 1"/>
          <p:cNvSpPr>
            <a:spLocks noGrp="1"/>
          </p:cNvSpPr>
          <p:nvPr>
            <p:ph type="title" hasCustomPrompt="1"/>
          </p:nvPr>
        </p:nvSpPr>
        <p:spPr>
          <a:xfrm>
            <a:off x="584200" y="2979778"/>
            <a:ext cx="9144000" cy="553998"/>
          </a:xfrm>
          <a:noFill/>
        </p:spPr>
        <p:txBody>
          <a:bodyPr lIns="0" tIns="0" rIns="0" bIns="0" anchor="b" anchorCtr="0">
            <a:spAutoFit/>
          </a:bodyPr>
          <a:lstStyle>
            <a:lvl1pPr>
              <a:defRPr sz="3600" spc="-50" baseline="0">
                <a:solidFill>
                  <a:srgbClr val="000000"/>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rgbClr val="000000"/>
                </a:solidFill>
                <a:latin typeface="+mn-lt"/>
                <a:cs typeface="Segoe UI" panose="020B0502040204020203" pitchFamily="34" charset="0"/>
              </a:defRPr>
            </a:lvl1pPr>
          </a:lstStyle>
          <a:p>
            <a:pPr lvl="0"/>
            <a:r>
              <a:rPr lang="en-US"/>
              <a:t>Speaker name or subtitle text</a:t>
            </a:r>
          </a:p>
        </p:txBody>
      </p:sp>
      <p:pic>
        <p:nvPicPr>
          <p:cNvPr id="2" name="Picture 1">
            <a:extLst>
              <a:ext uri="{FF2B5EF4-FFF2-40B4-BE49-F238E27FC236}">
                <a16:creationId xmlns:a16="http://schemas.microsoft.com/office/drawing/2014/main" id="{2F566A25-E9FF-13D9-3DE5-B46D7E583BA7}"/>
              </a:ext>
              <a:ext uri="{C183D7F6-B498-43B3-948B-1728B52AA6E4}">
                <adec:decorative xmlns:adec="http://schemas.microsoft.com/office/drawing/2017/decorative" val="1"/>
              </a:ext>
            </a:extLst>
          </p:cNvPr>
          <p:cNvPicPr>
            <a:picLocks noChangeAspect="1"/>
          </p:cNvPicPr>
          <p:nvPr userDrawn="1"/>
        </p:nvPicPr>
        <p:blipFill rotWithShape="1">
          <a:blip r:embed="rId3">
            <a:extLst>
              <a:ext uri="{BEBA8EAE-BF5A-486C-A8C5-ECC9F3942E4B}">
                <a14:imgProps xmlns:a14="http://schemas.microsoft.com/office/drawing/2010/main">
                  <a14:imgLayer r:embed="rId4">
                    <a14:imgEffect>
                      <a14:sharpenSoften amount="-100000"/>
                    </a14:imgEffect>
                  </a14:imgLayer>
                </a14:imgProps>
              </a:ext>
            </a:extLst>
          </a:blip>
          <a:srcRect l="3678" r="19088" b="1398"/>
          <a:stretch/>
        </p:blipFill>
        <p:spPr>
          <a:xfrm>
            <a:off x="0" y="0"/>
            <a:ext cx="12192000" cy="6858001"/>
          </a:xfrm>
          <a:prstGeom prst="rect">
            <a:avLst/>
          </a:prstGeom>
        </p:spPr>
      </p:pic>
    </p:spTree>
    <p:extLst>
      <p:ext uri="{BB962C8B-B14F-4D97-AF65-F5344CB8AC3E}">
        <p14:creationId xmlns:p14="http://schemas.microsoft.com/office/powerpoint/2010/main" val="17028815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9144000"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gradFill>
                  <a:gsLst>
                    <a:gs pos="62564">
                      <a:schemeClr val="tx1"/>
                    </a:gs>
                    <a:gs pos="55000">
                      <a:schemeClr val="tx1"/>
                    </a:gs>
                  </a:gsLst>
                  <a:lin ang="5400000" scaled="0"/>
                </a:gradFill>
                <a:effectLst/>
                <a:latin typeface="+mj-lt"/>
                <a:ea typeface="+mn-ea"/>
                <a:cs typeface="Segoe UI" pitchFamily="34" charset="0"/>
              </a:defRPr>
            </a:lvl1pPr>
          </a:lstStyle>
          <a:p>
            <a:r>
              <a:rPr lang="en-US"/>
              <a:t>Section title</a:t>
            </a:r>
          </a:p>
        </p:txBody>
      </p:sp>
      <p:pic>
        <p:nvPicPr>
          <p:cNvPr id="3" name="Picture 2" descr="Background pattern  Description automatically generated">
            <a:extLst>
              <a:ext uri="{FF2B5EF4-FFF2-40B4-BE49-F238E27FC236}">
                <a16:creationId xmlns:a16="http://schemas.microsoft.com/office/drawing/2014/main" id="{0C0D1EE3-6FD1-59E8-0027-ABC6638AAD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143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1911">
          <p15:clr>
            <a:srgbClr val="5ACBF0"/>
          </p15:clr>
        </p15:guide>
        <p15:guide id="4" orient="horz" pos="2505">
          <p15:clr>
            <a:srgbClr val="5ACBF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dirty="0">
                <a:solidFill>
                  <a:srgbClr val="A3A3A3"/>
                </a:solidFill>
              </a:rPr>
              <a:t>ELT layout</a:t>
            </a:r>
          </a:p>
        </p:txBody>
      </p:sp>
      <p:sp>
        <p:nvSpPr>
          <p:cNvPr id="3" name="Rectangle 2">
            <a:extLst>
              <a:ext uri="{FF2B5EF4-FFF2-40B4-BE49-F238E27FC236}">
                <a16:creationId xmlns:a16="http://schemas.microsoft.com/office/drawing/2014/main" id="{A6BEC747-F656-4889-B40A-20D505960366}"/>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94106121"/>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E4C3F-09CE-5F47-F682-BC81E68C53C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216542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Only">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23DB3A-52AD-5804-E6F5-4DE010B8448A}"/>
              </a:ext>
            </a:extLst>
          </p:cNvPr>
          <p:cNvPicPr>
            <a:picLocks noChangeAspect="1"/>
          </p:cNvPicPr>
          <p:nvPr userDrawn="1"/>
        </p:nvPicPr>
        <p:blipFill rotWithShape="1">
          <a:blip r:embed="rId3">
            <a:alphaModFix amt="46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2756DE36-7F8D-87EC-93A4-8774336F8898}"/>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8390759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C0E4C3F-09CE-5F47-F682-BC81E68C53C7}"/>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2165429"/>
      </p:ext>
    </p:extLst>
  </p:cSld>
  <p:clrMapOvr>
    <a:masterClrMapping/>
  </p:clrMapOvr>
  <p:transition>
    <p:fade/>
  </p:transition>
  <p:extLst>
    <p:ext uri="{DCECCB84-F9BA-43D5-87BE-67443E8EF086}">
      <p15:sldGuideLst xmlns:p15="http://schemas.microsoft.com/office/powerpoint/2012/main">
        <p15:guide id="1" orient="horz" pos="1272">
          <p15:clr>
            <a:srgbClr val="5ACBF0"/>
          </p15:clr>
        </p15:guide>
        <p15:guide id="2" orient="horz" pos="904">
          <p15:clr>
            <a:srgbClr val="5ACBF0"/>
          </p15:clr>
        </p15:guide>
        <p15:guide id="3" orient="horz" pos="288">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Only">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23DB3A-52AD-5804-E6F5-4DE010B8448A}"/>
              </a:ext>
            </a:extLst>
          </p:cNvPr>
          <p:cNvPicPr>
            <a:picLocks noChangeAspect="1"/>
          </p:cNvPicPr>
          <p:nvPr userDrawn="1"/>
        </p:nvPicPr>
        <p:blipFill rotWithShape="1">
          <a:blip r:embed="rId3">
            <a:alphaModFix amt="46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2756DE36-7F8D-87EC-93A4-8774336F8898}"/>
              </a:ext>
            </a:extLst>
          </p:cNvPr>
          <p:cNvSpPr/>
          <p:nvPr userDrawn="1"/>
        </p:nvSpPr>
        <p:spPr>
          <a:xfrm>
            <a:off x="0" y="6692900"/>
            <a:ext cx="12192000" cy="165100"/>
          </a:xfrm>
          <a:prstGeom prst="rect">
            <a:avLst/>
          </a:prstGeom>
          <a:gradFill flip="none" rotWithShape="1">
            <a:gsLst>
              <a:gs pos="20000">
                <a:srgbClr val="8661C5"/>
              </a:gs>
              <a:gs pos="100000">
                <a:srgbClr val="C03BC4"/>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8390759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option 3">
    <p:spTree>
      <p:nvGrpSpPr>
        <p:cNvPr id="1" name=""/>
        <p:cNvGrpSpPr/>
        <p:nvPr/>
      </p:nvGrpSpPr>
      <p:grpSpPr>
        <a:xfrm>
          <a:off x="0" y="0"/>
          <a:ext cx="0" cy="0"/>
          <a:chOff x="0" y="0"/>
          <a:chExt cx="0" cy="0"/>
        </a:xfrm>
      </p:grpSpPr>
      <p:sp>
        <p:nvSpPr>
          <p:cNvPr id="16" name="Content Placeholder 15"/>
          <p:cNvSpPr>
            <a:spLocks noGrp="1"/>
          </p:cNvSpPr>
          <p:nvPr>
            <p:ph sz="quarter" idx="17" hasCustomPrompt="1"/>
          </p:nvPr>
        </p:nvSpPr>
        <p:spPr>
          <a:xfrm>
            <a:off x="584200" y="1599722"/>
            <a:ext cx="3490176" cy="3099393"/>
          </a:xfrm>
          <a:blipFill>
            <a:blip r:embed="rId2">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 name="Title 1"/>
          <p:cNvSpPr>
            <a:spLocks noGrp="1"/>
          </p:cNvSpPr>
          <p:nvPr>
            <p:ph type="title" hasCustomPrompt="1"/>
          </p:nvPr>
        </p:nvSpPr>
        <p:spPr>
          <a:xfrm>
            <a:off x="584200" y="545447"/>
            <a:ext cx="11306469" cy="403137"/>
          </a:xfrm>
        </p:spPr>
        <p:txBody>
          <a:bodyPr wrap="square" lIns="0" tIns="0" rIns="0" bIns="0">
            <a:spAutoFit/>
          </a:bodyPr>
          <a:lstStyle>
            <a:lvl1pPr>
              <a:lnSpc>
                <a:spcPts val="3137"/>
              </a:lnSpc>
              <a:defRPr sz="2800">
                <a:solidFill>
                  <a:srgbClr val="000000"/>
                </a:solidFill>
              </a:defRPr>
            </a:lvl1pPr>
          </a:lstStyle>
          <a:p>
            <a:r>
              <a:rPr lang="en-US"/>
              <a:t>Text option 3: three columns images and text</a:t>
            </a:r>
          </a:p>
        </p:txBody>
      </p:sp>
      <p:sp>
        <p:nvSpPr>
          <p:cNvPr id="5" name="Text Placeholder 4"/>
          <p:cNvSpPr>
            <a:spLocks noGrp="1"/>
          </p:cNvSpPr>
          <p:nvPr>
            <p:ph type="body" sz="quarter" idx="11" hasCustomPrompt="1"/>
          </p:nvPr>
        </p:nvSpPr>
        <p:spPr>
          <a:xfrm>
            <a:off x="584200" y="4927922"/>
            <a:ext cx="3490176" cy="1186064"/>
          </a:xfrm>
        </p:spPr>
        <p:txBody>
          <a:bodyPr lIns="0" tIns="0" rIns="0" bIns="0"/>
          <a:lstStyle>
            <a:lvl1pPr marL="0" indent="0">
              <a:lnSpc>
                <a:spcPts val="1765"/>
              </a:lnSpc>
              <a:spcBef>
                <a:spcPts val="1176"/>
              </a:spcBef>
              <a:buNone/>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0" name="Text Placeholder 4"/>
          <p:cNvSpPr>
            <a:spLocks noGrp="1"/>
          </p:cNvSpPr>
          <p:nvPr>
            <p:ph type="body" sz="quarter" idx="13" hasCustomPrompt="1"/>
          </p:nvPr>
        </p:nvSpPr>
        <p:spPr>
          <a:xfrm>
            <a:off x="8144083" y="4927922"/>
            <a:ext cx="3465305"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25" name="Content Placeholder 15">
            <a:extLst>
              <a:ext uri="{FF2B5EF4-FFF2-40B4-BE49-F238E27FC236}">
                <a16:creationId xmlns:a16="http://schemas.microsoft.com/office/drawing/2014/main" id="{FF38BC9F-387A-498E-A040-4619A490AEDD}"/>
              </a:ext>
            </a:extLst>
          </p:cNvPr>
          <p:cNvSpPr>
            <a:spLocks noGrp="1"/>
          </p:cNvSpPr>
          <p:nvPr>
            <p:ph sz="quarter" idx="18" hasCustomPrompt="1"/>
          </p:nvPr>
        </p:nvSpPr>
        <p:spPr>
          <a:xfrm>
            <a:off x="4303151" y="1599722"/>
            <a:ext cx="3618381" cy="3099393"/>
          </a:xfrm>
          <a:blipFill>
            <a:blip r:embed="rId3">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26" name="Content Placeholder 15">
            <a:extLst>
              <a:ext uri="{FF2B5EF4-FFF2-40B4-BE49-F238E27FC236}">
                <a16:creationId xmlns:a16="http://schemas.microsoft.com/office/drawing/2014/main" id="{EEF5E46D-3409-4544-8C4E-211F133E580F}"/>
              </a:ext>
            </a:extLst>
          </p:cNvPr>
          <p:cNvSpPr>
            <a:spLocks noGrp="1"/>
          </p:cNvSpPr>
          <p:nvPr>
            <p:ph sz="quarter" idx="19" hasCustomPrompt="1"/>
          </p:nvPr>
        </p:nvSpPr>
        <p:spPr>
          <a:xfrm>
            <a:off x="8144083" y="1599722"/>
            <a:ext cx="3465305" cy="3099394"/>
          </a:xfrm>
          <a:blipFill>
            <a:blip r:embed="rId4">
              <a:extLst>
                <a:ext uri="{28A0092B-C50C-407E-A947-70E740481C1C}">
                  <a14:useLocalDpi xmlns:a14="http://schemas.microsoft.com/office/drawing/2010/main"/>
                </a:ext>
              </a:extLst>
            </a:blip>
            <a:stretch>
              <a:fillRect/>
            </a:stretch>
          </a:blipFill>
        </p:spPr>
        <p:txBody>
          <a:bodyPr anchor="ctr" anchorCtr="0">
            <a:noAutofit/>
          </a:bodyPr>
          <a:lstStyle>
            <a:lvl1pPr marL="0" indent="0" algn="ctr">
              <a:buNone/>
              <a:defRPr sz="1961">
                <a:solidFill>
                  <a:srgbClr val="000000"/>
                </a:solidFill>
              </a:defRPr>
            </a:lvl1pPr>
          </a:lstStyle>
          <a:p>
            <a:pPr lvl="0"/>
            <a:r>
              <a:rPr lang="en-US"/>
              <a:t>Place photo</a:t>
            </a:r>
          </a:p>
        </p:txBody>
      </p:sp>
      <p:sp>
        <p:nvSpPr>
          <p:cNvPr id="32" name="Text Placeholder 4">
            <a:extLst>
              <a:ext uri="{FF2B5EF4-FFF2-40B4-BE49-F238E27FC236}">
                <a16:creationId xmlns:a16="http://schemas.microsoft.com/office/drawing/2014/main" id="{197742EC-5845-4BB1-84A3-00C1CF89012A}"/>
              </a:ext>
            </a:extLst>
          </p:cNvPr>
          <p:cNvSpPr>
            <a:spLocks noGrp="1"/>
          </p:cNvSpPr>
          <p:nvPr>
            <p:ph type="body" sz="quarter" idx="20" hasCustomPrompt="1"/>
          </p:nvPr>
        </p:nvSpPr>
        <p:spPr>
          <a:xfrm>
            <a:off x="4303151" y="4927922"/>
            <a:ext cx="3618381" cy="1182568"/>
          </a:xfrm>
        </p:spPr>
        <p:txBody>
          <a:bodyPr lIns="0" tIns="0" rIns="0" bIns="0"/>
          <a:lstStyle>
            <a:lvl1pPr marL="0" marR="0" indent="0" algn="l" defTabSz="932742" rtl="0" eaLnBrk="1" fontAlgn="auto" latinLnBrk="0" hangingPunct="1">
              <a:lnSpc>
                <a:spcPts val="1765"/>
              </a:lnSpc>
              <a:spcBef>
                <a:spcPts val="1200"/>
              </a:spcBef>
              <a:spcAft>
                <a:spcPts val="0"/>
              </a:spcAft>
              <a:buClrTx/>
              <a:buSzPct val="90000"/>
              <a:buFont typeface="Wingdings" panose="05000000000000000000" pitchFamily="2" charset="2"/>
              <a:buNone/>
              <a:tabLst/>
              <a:defRPr lang="en-US" sz="1200" b="0" kern="1200" spc="0" baseline="0" dirty="0">
                <a:solidFill>
                  <a:srgbClr val="000000"/>
                </a:solidFill>
                <a:latin typeface="+mj-lt"/>
                <a:ea typeface="+mn-ea"/>
                <a:cs typeface="+mn-cs"/>
              </a:defRPr>
            </a:lvl1pPr>
            <a:lvl2pPr marL="0" marR="0" indent="0" algn="l" defTabSz="914367" rtl="0" eaLnBrk="1" fontAlgn="auto" latinLnBrk="0" hangingPunct="1">
              <a:lnSpc>
                <a:spcPts val="1765"/>
              </a:lnSpc>
              <a:spcBef>
                <a:spcPts val="441"/>
              </a:spcBef>
              <a:spcAft>
                <a:spcPts val="0"/>
              </a:spcAft>
              <a:buClrTx/>
              <a:buSzPct val="90000"/>
              <a:buFont typeface="Arial" panose="020B0604020202020204" pitchFamily="34" charset="0"/>
              <a:buNone/>
              <a:tabLst/>
              <a:defRPr sz="1200">
                <a:solidFill>
                  <a:srgbClr val="000000"/>
                </a:solidFill>
              </a:defRPr>
            </a:lvl2pPr>
            <a:lvl3pPr marL="448193" indent="0">
              <a:buNone/>
              <a:defRPr/>
            </a:lvl3pPr>
            <a:lvl4pPr marL="672290" indent="0">
              <a:buNone/>
              <a:defRPr/>
            </a:lvl4pPr>
            <a:lvl5pPr marL="896386" indent="0">
              <a:buNone/>
              <a:defRPr/>
            </a:lvl5pPr>
          </a:lstStyle>
          <a:p>
            <a:pPr>
              <a:spcBef>
                <a:spcPts val="1200"/>
              </a:spcBef>
            </a:pPr>
            <a:r>
              <a:rPr lang="en-US" b="0">
                <a:solidFill>
                  <a:schemeClr val="tx2"/>
                </a:solidFill>
                <a:latin typeface="+mj-lt"/>
              </a:rPr>
              <a:t>Paragraph title Segoe UI </a:t>
            </a:r>
            <a:r>
              <a:rPr lang="en-US" b="0" err="1">
                <a:solidFill>
                  <a:schemeClr val="tx2"/>
                </a:solidFill>
                <a:latin typeface="+mj-lt"/>
              </a:rPr>
              <a:t>Semibold</a:t>
            </a:r>
            <a:r>
              <a:rPr lang="en-US" b="0">
                <a:solidFill>
                  <a:schemeClr val="tx2"/>
                </a:solidFill>
                <a:latin typeface="+mj-lt"/>
              </a:rPr>
              <a:t> 12/14</a:t>
            </a:r>
          </a:p>
          <a:p>
            <a:pPr lvl="1"/>
            <a:r>
              <a:rPr lang="en-US"/>
              <a:t>Body copy Segoe Regular 12/14. </a:t>
            </a:r>
            <a:r>
              <a:rPr lang="en-US" err="1"/>
              <a:t>Cavorest</a:t>
            </a:r>
            <a:r>
              <a:rPr lang="en-US"/>
              <a:t> a </a:t>
            </a:r>
            <a:r>
              <a:rPr lang="en-US" err="1"/>
              <a:t>aut</a:t>
            </a:r>
            <a:r>
              <a:rPr lang="en-US"/>
              <a:t> arum </a:t>
            </a:r>
            <a:r>
              <a:rPr lang="en-US" err="1"/>
              <a:t>quam</a:t>
            </a:r>
            <a:r>
              <a:rPr lang="en-US"/>
              <a:t> id eat ape </a:t>
            </a:r>
            <a:r>
              <a:rPr lang="en-US" err="1"/>
              <a:t>est</a:t>
            </a:r>
            <a:r>
              <a:rPr lang="en-US"/>
              <a:t>, qui </a:t>
            </a:r>
            <a:r>
              <a:rPr lang="en-US" err="1"/>
              <a:t>sinc</a:t>
            </a:r>
            <a:r>
              <a:rPr lang="en-US"/>
              <a:t>, </a:t>
            </a:r>
            <a:r>
              <a:rPr lang="en-US" err="1"/>
              <a:t>omnimusdae</a:t>
            </a:r>
            <a:r>
              <a:rPr lang="en-US"/>
              <a:t>. </a:t>
            </a:r>
            <a:r>
              <a:rPr lang="en-US" err="1"/>
              <a:t>Boribus</a:t>
            </a:r>
            <a:r>
              <a:rPr lang="en-US"/>
              <a:t> </a:t>
            </a:r>
            <a:r>
              <a:rPr lang="en-US" err="1"/>
              <a:t>sinctius</a:t>
            </a:r>
            <a:r>
              <a:rPr lang="en-US"/>
              <a:t> </a:t>
            </a:r>
            <a:r>
              <a:rPr lang="en-US" err="1"/>
              <a:t>nimaxime</a:t>
            </a:r>
            <a:r>
              <a:rPr lang="en-US"/>
              <a:t> sit et </a:t>
            </a:r>
            <a:r>
              <a:rPr lang="en-US" err="1"/>
              <a:t>nonsequibus</a:t>
            </a:r>
            <a:r>
              <a:rPr lang="en-US"/>
              <a:t> </a:t>
            </a:r>
            <a:r>
              <a:rPr lang="en-US" err="1"/>
              <a:t>dollendis</a:t>
            </a:r>
            <a:r>
              <a:rPr lang="en-US"/>
              <a:t> as </a:t>
            </a:r>
            <a:r>
              <a:rPr lang="en-US" err="1"/>
              <a:t>autestiatur</a:t>
            </a:r>
            <a:r>
              <a:rPr lang="en-US"/>
              <a:t>.</a:t>
            </a:r>
          </a:p>
        </p:txBody>
      </p:sp>
      <p:sp>
        <p:nvSpPr>
          <p:cNvPr id="11" name="Footer Placeholder 14">
            <a:extLst>
              <a:ext uri="{FF2B5EF4-FFF2-40B4-BE49-F238E27FC236}">
                <a16:creationId xmlns:a16="http://schemas.microsoft.com/office/drawing/2014/main" id="{AE158E7B-0220-41AE-9E99-77C3807358BA}"/>
              </a:ext>
            </a:extLst>
          </p:cNvPr>
          <p:cNvSpPr>
            <a:spLocks noGrp="1"/>
          </p:cNvSpPr>
          <p:nvPr>
            <p:ph type="ftr" sz="quarter" idx="3"/>
          </p:nvPr>
        </p:nvSpPr>
        <p:spPr>
          <a:xfrm>
            <a:off x="361838" y="6450194"/>
            <a:ext cx="11586711" cy="118296"/>
          </a:xfrm>
          <a:prstGeom prst="rect">
            <a:avLst/>
          </a:prstGeom>
        </p:spPr>
        <p:txBody>
          <a:bodyPr vert="horz" lIns="91440" tIns="45720" rIns="91440" bIns="45720" numCol="2" rtlCol="0" anchor="ctr"/>
          <a:lstStyle>
            <a:lvl1pPr algn="l">
              <a:defRPr sz="686">
                <a:solidFill>
                  <a:srgbClr val="000000"/>
                </a:solidFill>
              </a:defRPr>
            </a:lvl1pPr>
          </a:lstStyle>
          <a:p>
            <a:r>
              <a:rPr lang="en-US" dirty="0"/>
              <a:t>© Microsoft Corporation                                                                                  								                      Microsoft 365 </a:t>
            </a:r>
          </a:p>
        </p:txBody>
      </p:sp>
      <p:pic>
        <p:nvPicPr>
          <p:cNvPr id="3" name="Picture 2" descr="Background pattern&#10;&#10;Description automatically generated">
            <a:extLst>
              <a:ext uri="{FF2B5EF4-FFF2-40B4-BE49-F238E27FC236}">
                <a16:creationId xmlns:a16="http://schemas.microsoft.com/office/drawing/2014/main" id="{09245482-DD91-29DD-6A0F-9BF061DBE24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655866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574816" y="510988"/>
            <a:ext cx="11018520"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userDrawn="1">
            <p:ph type="body" idx="1"/>
          </p:nvPr>
        </p:nvSpPr>
        <p:spPr>
          <a:xfrm>
            <a:off x="584200" y="1435503"/>
            <a:ext cx="11018520" cy="1268039"/>
          </a:xfrm>
          <a:prstGeom prst="rect">
            <a:avLst/>
          </a:prstGeom>
        </p:spPr>
        <p:txBody>
          <a:bodyPr vert="horz" wrap="square" lIns="0" tIns="0" rIns="0" bIns="0" rtlCol="0">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9" name="NEW Brand Colors 2018">
            <a:extLst>
              <a:ext uri="{FF2B5EF4-FFF2-40B4-BE49-F238E27FC236}">
                <a16:creationId xmlns:a16="http://schemas.microsoft.com/office/drawing/2014/main" id="{9D5783B5-1069-4509-929A-C02C0B0887F7}"/>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rot="5400000">
            <a:off x="9288988" y="2942644"/>
            <a:ext cx="6858000" cy="972712"/>
          </a:xfrm>
          <a:prstGeom prst="rect">
            <a:avLst/>
          </a:prstGeom>
        </p:spPr>
      </p:pic>
      <p:grpSp>
        <p:nvGrpSpPr>
          <p:cNvPr id="47" name="GRID" hidden="1">
            <a:extLst>
              <a:ext uri="{FF2B5EF4-FFF2-40B4-BE49-F238E27FC236}">
                <a16:creationId xmlns:a16="http://schemas.microsoft.com/office/drawing/2014/main" id="{32B5FFBF-552A-4973-B5B3-9EE3A765185F}"/>
              </a:ext>
            </a:extLst>
          </p:cNvPr>
          <p:cNvGrpSpPr/>
          <p:nvPr userDrawn="1"/>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userDrawn="1"/>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userDrawn="1"/>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userDrawn="1"/>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userDrawn="1"/>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userDrawn="1"/>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userDrawn="1"/>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userDrawn="1"/>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userDrawn="1"/>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userDrawn="1"/>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userDrawn="1"/>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spTree>
    <p:extLst>
      <p:ext uri="{BB962C8B-B14F-4D97-AF65-F5344CB8AC3E}">
        <p14:creationId xmlns:p14="http://schemas.microsoft.com/office/powerpoint/2010/main" val="488552335"/>
      </p:ext>
    </p:extLst>
  </p:cSld>
  <p:clrMap bg1="lt1" tx1="dk1" bg2="lt2" tx2="dk2" accent1="accent1" accent2="accent2" accent3="accent3" accent4="accent4" accent5="accent5" accent6="accent6" hlink="hlink" folHlink="folHlink"/>
  <p:sldLayoutIdLst>
    <p:sldLayoutId id="2147484589" r:id="rId1"/>
    <p:sldLayoutId id="2147484608" r:id="rId2"/>
    <p:sldLayoutId id="2147484964" r:id="rId3"/>
    <p:sldLayoutId id="2147484968" r:id="rId4"/>
    <p:sldLayoutId id="2147484969" r:id="rId5"/>
    <p:sldLayoutId id="2147484971" r:id="rId6"/>
    <p:sldLayoutId id="2147484970" r:id="rId7"/>
    <p:sldLayoutId id="2147484966" r:id="rId8"/>
  </p:sldLayoutIdLst>
  <p:transition>
    <p:fade/>
  </p:transition>
  <p:hf sldNum="0" hdr="0" ftr="0" dt="0"/>
  <p:txStyles>
    <p:titleStyle>
      <a:lvl1pPr algn="l" defTabSz="932742" rtl="0" eaLnBrk="1" latinLnBrk="0" hangingPunct="1">
        <a:lnSpc>
          <a:spcPct val="100000"/>
        </a:lnSpc>
        <a:spcBef>
          <a:spcPct val="0"/>
        </a:spcBef>
        <a:buNone/>
        <a:defRPr lang="en-US" sz="2800" b="0" kern="1200" cap="none" spc="-50" baseline="0" dirty="0" smtClean="0">
          <a:ln w="3175">
            <a:noFill/>
          </a:ln>
          <a:solidFill>
            <a:srgbClr val="000000"/>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rgbClr val="000000"/>
          </a:solidFill>
          <a:latin typeface="+mn-lt"/>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rgbClr val="000000"/>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rgbClr val="000000"/>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rgbClr val="000000"/>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rgbClr val="000000"/>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hyperlink" Target="https://aka.ms/WhatsNewCopilot/Feedback" TargetMode="External"/><Relationship Id="rId2" Type="http://schemas.openxmlformats.org/officeDocument/2006/relationships/hyperlink" Target="https://www.microsoft.com/en-us/microsoft-365/roadmap?filters=Microsoft%20Copilot%20for%20Microsoft%20365&amp;searchterms=0" TargetMode="Externa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anthropic.com/claude-fable-and-mythos-5-1"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available-today-anthropic-claude-fable-5-1-in-microsoft-copilot/4551974" TargetMode="Externa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hyperlink" Target="https://openai.com/index/gpt-6-astra/"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hyperlink" Target="https://techcommunity.microsoft.com/blog/microsoft365copilotblog/available-today-openai-gpt-6-astra-in-microsoft-copilot/4552808"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s://techcommunity.microsoft.com/blog/microsoft365copilotblog/what%E2%80%99s-new-in-microsoft-copilot--august-2026/4551960"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aka.ms/CopilotCredits/Cost"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copilot--august-2026/4551960" TargetMode="Externa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echcommunity.microsoft.com/blog/microsoft365copilotblog/what%E2%80%99s-new-in-microsoft-365-copilot--june-2026/4529572" TargetMode="External"/><Relationship Id="rId5" Type="http://schemas.openxmlformats.org/officeDocument/2006/relationships/hyperlink" Target="https://techcommunity.microsoft.com/blog/microsoft365copilotblog/what%E2%80%99s-new-in-microsoft-copilot--august-2026/4551960" TargetMode="Externa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https://techcommunity.microsoft.com/blog/microsoft365copilotblog/what%E2%80%99s-new-in-microsoft-365-copilot--june-2026/4529572"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hyperlink" Target="https://techcommunity.microsoft.com/blog/microsoft365copilotblog/what%E2%80%99s-new-in-microsoft-365-copilot--june-2026/4529572"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techcommunity.microsoft.com/blog/microsoft365copilotblog/what%E2%80%99s-new-in-microsoft-copilot--august-2026/4551960" TargetMode="External"/><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hyperlink" Target="https://support.microsoft.com/en-us/powerpoint/copilot/manage-brand-kit-template-settings-in-powerpoint" TargetMode="External"/><Relationship Id="rId7"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hyperlink" Target="https://techcommunity.microsoft.com/blog/microsoft365copilotblog/what%E2%80%99s-new-in-microsoft-365-copilot--june-2026/4529572" TargetMode="External"/><Relationship Id="rId5" Type="http://schemas.openxmlformats.org/officeDocument/2006/relationships/hyperlink" Target="https://techcommunity.microsoft.com/blog/microsoft365copilotblog/what%E2%80%99s-new-in-microsoft-copilot--august-2026/4551960" TargetMode="External"/><Relationship Id="rId4" Type="http://schemas.openxmlformats.org/officeDocument/2006/relationships/hyperlink" Target="https://support.microsoft.com/en-us/powerpoint/copilot/copilot-in-powerpoint-skills"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9.gif"/><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techcommunity.microsoft.com/blog/microsoft365copilotblog/what%E2%80%99s-new-in-microsoft-copilot--august-2026/4551960"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49.png"/><Relationship Id="rId4" Type="http://schemas.openxmlformats.org/officeDocument/2006/relationships/hyperlink" Target="https://techcommunity.microsoft.com/blog/microsoft365copilotblog/what%E2%80%99s-new-in-microsoft-365-copilot--june-2026/4529572"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hyperlink" Target="https://techcommunity.microsoft.com/blog/microsoft365copilotblog/what%E2%80%99s-new-in-microsoft-365-copilot--june-2026/4529572" TargetMode="External"/><Relationship Id="rId4" Type="http://schemas.openxmlformats.org/officeDocument/2006/relationships/hyperlink" Target="https://techcommunity.microsoft.com/blog/microsoft365copilotblog/what%E2%80%99s-new-in-microsoft-copilot--august-2026/4551960"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microsoft.com/en-gb/microsoft-365/roadmap?filters=Microsoft%20Copilot%20for%20Microsoft%20365"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13" Type="http://schemas.openxmlformats.org/officeDocument/2006/relationships/hyperlink" Target="https://www.microsoft.com/en-us/microsoft-365/roadmap?filters=&amp;searchterms=555888" TargetMode="External"/><Relationship Id="rId18" Type="http://schemas.openxmlformats.org/officeDocument/2006/relationships/hyperlink" Target="https://www.microsoft.com/en-us/microsoft-365/roadmap?filters=&amp;searchterms=497999" TargetMode="External"/><Relationship Id="rId26" Type="http://schemas.openxmlformats.org/officeDocument/2006/relationships/hyperlink" Target="https://www.microsoft.com/en-us/microsoft-365/roadmap?filters=&amp;searchterms=503144" TargetMode="External"/><Relationship Id="rId3" Type="http://schemas.openxmlformats.org/officeDocument/2006/relationships/image" Target="../media/image14.png"/><Relationship Id="rId21" Type="http://schemas.openxmlformats.org/officeDocument/2006/relationships/hyperlink" Target="https://www.microsoft.com/en-us/microsoft-365/roadmap?filters=&amp;searchterms=569017" TargetMode="External"/><Relationship Id="rId7" Type="http://schemas.openxmlformats.org/officeDocument/2006/relationships/hyperlink" Target="https://www.microsoft.com/en-us/microsoft-365/roadmap?filters=&amp;searchterms=487836" TargetMode="External"/><Relationship Id="rId12" Type="http://schemas.openxmlformats.org/officeDocument/2006/relationships/hyperlink" Target="https://www.microsoft.com/en-us/microsoft-365/roadmap?filters=&amp;searchterms=559021" TargetMode="External"/><Relationship Id="rId17" Type="http://schemas.openxmlformats.org/officeDocument/2006/relationships/hyperlink" Target="https://www.microsoft.com/en-us/microsoft-365/roadmap?filters=&amp;searchterms=560706" TargetMode="External"/><Relationship Id="rId25" Type="http://schemas.openxmlformats.org/officeDocument/2006/relationships/hyperlink" Target="https://www.microsoft.com/en-us/microsoft-365/roadmap?filters=&amp;searchterms=503955" TargetMode="External"/><Relationship Id="rId33" Type="http://schemas.openxmlformats.org/officeDocument/2006/relationships/image" Target="../media/image56.svg"/><Relationship Id="rId2" Type="http://schemas.openxmlformats.org/officeDocument/2006/relationships/notesSlide" Target="../notesSlides/notesSlide32.xml"/><Relationship Id="rId16" Type="http://schemas.openxmlformats.org/officeDocument/2006/relationships/hyperlink" Target="https://www.microsoft.com/en-us/microsoft-365/roadmap?filters=&amp;searchterms=533043" TargetMode="External"/><Relationship Id="rId20" Type="http://schemas.openxmlformats.org/officeDocument/2006/relationships/hyperlink" Target="https://www.microsoft.com/en-us/microsoft-365/roadmap?filters=&amp;searchterms=561037" TargetMode="External"/><Relationship Id="rId29" Type="http://schemas.openxmlformats.org/officeDocument/2006/relationships/hyperlink" Target="https://www.microsoft.com/en-us/microsoft-365/roadmap?filters=&amp;searchterms=567458" TargetMode="External"/><Relationship Id="rId1" Type="http://schemas.openxmlformats.org/officeDocument/2006/relationships/slideLayout" Target="../slideLayouts/slideLayout8.xml"/><Relationship Id="rId6" Type="http://schemas.openxmlformats.org/officeDocument/2006/relationships/hyperlink" Target="https://www.microsoft.com/en-us/microsoft-365/roadmap?filters=&amp;searchterms=529850" TargetMode="External"/><Relationship Id="rId11" Type="http://schemas.openxmlformats.org/officeDocument/2006/relationships/hyperlink" Target="https://www.microsoft.com/en-us/microsoft-365/roadmap?filters=&amp;searchterms=567120" TargetMode="External"/><Relationship Id="rId24" Type="http://schemas.openxmlformats.org/officeDocument/2006/relationships/hyperlink" Target="https://www.microsoft.com/en-us/microsoft-365/roadmap?filters=&amp;searchterms=498640" TargetMode="External"/><Relationship Id="rId32" Type="http://schemas.openxmlformats.org/officeDocument/2006/relationships/image" Target="../media/image55.svg"/><Relationship Id="rId5" Type="http://schemas.openxmlformats.org/officeDocument/2006/relationships/hyperlink" Target="https://www.microsoft.com/en-us/microsoft-365/roadmap?filters=&amp;searchterms=501120" TargetMode="External"/><Relationship Id="rId15" Type="http://schemas.openxmlformats.org/officeDocument/2006/relationships/hyperlink" Target="https://www.microsoft.com/en-us/microsoft-365/roadmap?filters=&amp;searchterms=555882" TargetMode="External"/><Relationship Id="rId23" Type="http://schemas.openxmlformats.org/officeDocument/2006/relationships/hyperlink" Target="https://www.microsoft.com/en-us/microsoft-365/roadmap?filters=&amp;searchterms=567891" TargetMode="External"/><Relationship Id="rId28" Type="http://schemas.openxmlformats.org/officeDocument/2006/relationships/hyperlink" Target="https://www.microsoft.com/en-us/microsoft-365/roadmap?filters=&amp;searchterms=564608" TargetMode="External"/><Relationship Id="rId10" Type="http://schemas.openxmlformats.org/officeDocument/2006/relationships/hyperlink" Target="https://www.microsoft.com/en-us/microsoft-365/roadmap?filters=&amp;searchterms=565905" TargetMode="External"/><Relationship Id="rId19" Type="http://schemas.openxmlformats.org/officeDocument/2006/relationships/hyperlink" Target="https://www.microsoft.com/en-us/microsoft-365/roadmap?filters=&amp;searchterms=564910" TargetMode="External"/><Relationship Id="rId31" Type="http://schemas.openxmlformats.org/officeDocument/2006/relationships/image" Target="../media/image54.svg"/><Relationship Id="rId4" Type="http://schemas.openxmlformats.org/officeDocument/2006/relationships/hyperlink" Target="https://www.microsoft.com/en-us/microsoft-365/roadmap?filters=&amp;searchterms=553215" TargetMode="External"/><Relationship Id="rId9" Type="http://schemas.openxmlformats.org/officeDocument/2006/relationships/hyperlink" Target="https://www.microsoft.com/en-us/microsoft-365/roadmap?filters=&amp;searchterms=550514" TargetMode="External"/><Relationship Id="rId14" Type="http://schemas.openxmlformats.org/officeDocument/2006/relationships/hyperlink" Target="https://www.microsoft.com/en-us/microsoft-365/roadmap?filters=&amp;searchterms=559019" TargetMode="External"/><Relationship Id="rId22" Type="http://schemas.openxmlformats.org/officeDocument/2006/relationships/hyperlink" Target="https://www.microsoft.com/en-us/microsoft-365/roadmap?filters=&amp;searchterms=568933" TargetMode="External"/><Relationship Id="rId27" Type="http://schemas.openxmlformats.org/officeDocument/2006/relationships/hyperlink" Target="https://www.microsoft.com/en-us/microsoft-365/roadmap?filters=&amp;searchterms=557681" TargetMode="External"/><Relationship Id="rId30" Type="http://schemas.openxmlformats.org/officeDocument/2006/relationships/image" Target="../media/image53.svg"/><Relationship Id="rId8" Type="http://schemas.openxmlformats.org/officeDocument/2006/relationships/hyperlink" Target="https://www.microsoft.com/en-us/microsoft-365/roadmap?filters=&amp;searchterms=560540" TargetMode="External"/></Relationships>
</file>

<file path=ppt/slides/_rels/slide37.xml.rels><?xml version="1.0" encoding="UTF-8" standalone="yes"?>
<Relationships xmlns="http://schemas.openxmlformats.org/package/2006/relationships"><Relationship Id="rId8" Type="http://schemas.openxmlformats.org/officeDocument/2006/relationships/hyperlink" Target="https://www.microsoft.com/en-us/microsoft-365/roadmap?filters=&amp;searchterms=569425" TargetMode="External"/><Relationship Id="rId13" Type="http://schemas.openxmlformats.org/officeDocument/2006/relationships/hyperlink" Target="https://www.microsoft.com/en-us/microsoft-365/roadmap?filters=&amp;searchterms=569210" TargetMode="External"/><Relationship Id="rId3" Type="http://schemas.openxmlformats.org/officeDocument/2006/relationships/image" Target="../media/image14.png"/><Relationship Id="rId7" Type="http://schemas.openxmlformats.org/officeDocument/2006/relationships/hyperlink" Target="https://www.microsoft.com/en-us/microsoft-365/roadmap?filters=&amp;searchterms=569429" TargetMode="External"/><Relationship Id="rId12" Type="http://schemas.openxmlformats.org/officeDocument/2006/relationships/hyperlink" Target="https://www.microsoft.com/en-us/microsoft-365/roadmap?filters=&amp;searchterms=569211" TargetMode="External"/><Relationship Id="rId17" Type="http://schemas.openxmlformats.org/officeDocument/2006/relationships/image" Target="../media/image58.svg"/><Relationship Id="rId2" Type="http://schemas.openxmlformats.org/officeDocument/2006/relationships/notesSlide" Target="../notesSlides/notesSlide33.xml"/><Relationship Id="rId16" Type="http://schemas.openxmlformats.org/officeDocument/2006/relationships/image" Target="../media/image57.svg"/><Relationship Id="rId1" Type="http://schemas.openxmlformats.org/officeDocument/2006/relationships/slideLayout" Target="../slideLayouts/slideLayout8.xml"/><Relationship Id="rId6" Type="http://schemas.openxmlformats.org/officeDocument/2006/relationships/hyperlink" Target="https://www.microsoft.com/en-us/microsoft-365/roadmap?filters=&amp;searchterms=568788" TargetMode="External"/><Relationship Id="rId11" Type="http://schemas.openxmlformats.org/officeDocument/2006/relationships/hyperlink" Target="https://www.microsoft.com/en-us/microsoft-365/roadmap?filters=&amp;searchterms=569213" TargetMode="External"/><Relationship Id="rId5" Type="http://schemas.openxmlformats.org/officeDocument/2006/relationships/hyperlink" Target="https://www.microsoft.com/en-us/microsoft-365/roadmap?filters=&amp;searchterms=569428" TargetMode="External"/><Relationship Id="rId15" Type="http://schemas.openxmlformats.org/officeDocument/2006/relationships/hyperlink" Target="https://www.microsoft.com/en-us/microsoft-365/roadmap?filters=&amp;searchterms=568790" TargetMode="External"/><Relationship Id="rId10" Type="http://schemas.openxmlformats.org/officeDocument/2006/relationships/hyperlink" Target="https://www.microsoft.com/en-us/microsoft-365/roadmap?filters=&amp;searchterms=569215" TargetMode="External"/><Relationship Id="rId4" Type="http://schemas.openxmlformats.org/officeDocument/2006/relationships/hyperlink" Target="https://www.microsoft.com/en-us/microsoft-365/roadmap?filters=&amp;searchterms=569928" TargetMode="External"/><Relationship Id="rId9" Type="http://schemas.openxmlformats.org/officeDocument/2006/relationships/hyperlink" Target="https://www.microsoft.com/en-us/microsoft-365/roadmap?filters=&amp;searchterms=569212" TargetMode="External"/><Relationship Id="rId14" Type="http://schemas.openxmlformats.org/officeDocument/2006/relationships/hyperlink" Target="https://www.microsoft.com/en-us/microsoft-365/roadmap?filters=&amp;searchterms=569208" TargetMode="External"/></Relationships>
</file>

<file path=ppt/slides/_rels/slide38.xml.rels><?xml version="1.0" encoding="UTF-8" standalone="yes"?>
<Relationships xmlns="http://schemas.openxmlformats.org/package/2006/relationships"><Relationship Id="rId13" Type="http://schemas.openxmlformats.org/officeDocument/2006/relationships/hyperlink" Target="https://www.microsoft.com/en-us/microsoft-365/roadmap?filters=&amp;searchterms=561026" TargetMode="External"/><Relationship Id="rId18" Type="http://schemas.openxmlformats.org/officeDocument/2006/relationships/hyperlink" Target="https://www.microsoft.com/en-us/microsoft-365/roadmap?filters=&amp;searchterms=569928" TargetMode="External"/><Relationship Id="rId26" Type="http://schemas.openxmlformats.org/officeDocument/2006/relationships/hyperlink" Target="https://www.microsoft.com/en-us/microsoft-365/roadmap?filters=&amp;searchterms=566703" TargetMode="External"/><Relationship Id="rId21" Type="http://schemas.openxmlformats.org/officeDocument/2006/relationships/hyperlink" Target="https://www.microsoft.com/en-us/microsoft-365/roadmap?filters=&amp;searchterms=568788" TargetMode="External"/><Relationship Id="rId34" Type="http://schemas.openxmlformats.org/officeDocument/2006/relationships/hyperlink" Target="https://www.microsoft.com/en-us/microsoft-365/roadmap?filters=&amp;searchterms=562351" TargetMode="External"/><Relationship Id="rId7" Type="http://schemas.openxmlformats.org/officeDocument/2006/relationships/hyperlink" Target="https://www.microsoft.com/en-us/microsoft-365/roadmap?filters=&amp;searchterms=545896" TargetMode="External"/><Relationship Id="rId12" Type="http://schemas.openxmlformats.org/officeDocument/2006/relationships/hyperlink" Target="https://www.microsoft.com/en-us/microsoft-365/roadmap?filters=&amp;searchterms=566322" TargetMode="External"/><Relationship Id="rId17" Type="http://schemas.openxmlformats.org/officeDocument/2006/relationships/hyperlink" Target="https://www.microsoft.com/en-us/microsoft-365/roadmap?filters=&amp;searchterms=558341" TargetMode="External"/><Relationship Id="rId25" Type="http://schemas.openxmlformats.org/officeDocument/2006/relationships/hyperlink" Target="https://www.microsoft.com/en-us/microsoft-365/roadmap?filters=&amp;searchterms=569212" TargetMode="External"/><Relationship Id="rId33" Type="http://schemas.openxmlformats.org/officeDocument/2006/relationships/hyperlink" Target="https://www.microsoft.com/en-us/microsoft-365/roadmap?filters=&amp;searchterms=569208" TargetMode="External"/><Relationship Id="rId2" Type="http://schemas.openxmlformats.org/officeDocument/2006/relationships/notesSlide" Target="../notesSlides/notesSlide34.xml"/><Relationship Id="rId16" Type="http://schemas.openxmlformats.org/officeDocument/2006/relationships/hyperlink" Target="https://www.microsoft.com/en-us/microsoft-365/roadmap?filters=&amp;searchterms=560318" TargetMode="External"/><Relationship Id="rId20" Type="http://schemas.openxmlformats.org/officeDocument/2006/relationships/hyperlink" Target="https://www.microsoft.com/en-us/microsoft-365/roadmap?filters=&amp;searchterms=569428" TargetMode="External"/><Relationship Id="rId29" Type="http://schemas.openxmlformats.org/officeDocument/2006/relationships/hyperlink" Target="https://www.microsoft.com/en-us/microsoft-365/roadmap?filters=&amp;searchterms=569215" TargetMode="External"/><Relationship Id="rId1" Type="http://schemas.openxmlformats.org/officeDocument/2006/relationships/slideLayout" Target="../slideLayouts/slideLayout8.xml"/><Relationship Id="rId6" Type="http://schemas.openxmlformats.org/officeDocument/2006/relationships/hyperlink" Target="https://www.microsoft.com/en-us/microsoft-365/roadmap?filters=&amp;searchterms=559613" TargetMode="External"/><Relationship Id="rId11" Type="http://schemas.openxmlformats.org/officeDocument/2006/relationships/hyperlink" Target="https://www.microsoft.com/en-us/microsoft-365/roadmap?filters=&amp;searchterms=567671" TargetMode="External"/><Relationship Id="rId24" Type="http://schemas.openxmlformats.org/officeDocument/2006/relationships/hyperlink" Target="https://www.microsoft.com/en-us/microsoft-365/roadmap?filters=&amp;searchterms=569425" TargetMode="External"/><Relationship Id="rId32" Type="http://schemas.openxmlformats.org/officeDocument/2006/relationships/hyperlink" Target="https://www.microsoft.com/en-us/microsoft-365/roadmap?filters=&amp;searchterms=569210" TargetMode="External"/><Relationship Id="rId37" Type="http://schemas.openxmlformats.org/officeDocument/2006/relationships/image" Target="../media/image58.svg"/><Relationship Id="rId5" Type="http://schemas.openxmlformats.org/officeDocument/2006/relationships/hyperlink" Target="https://www.microsoft.com/en-us/microsoft-365/roadmap?filters=&amp;searchterms=569214" TargetMode="External"/><Relationship Id="rId15" Type="http://schemas.openxmlformats.org/officeDocument/2006/relationships/hyperlink" Target="https://www.microsoft.com/en-us/microsoft-365/roadmap?filters=&amp;searchterms=560700" TargetMode="External"/><Relationship Id="rId23" Type="http://schemas.openxmlformats.org/officeDocument/2006/relationships/hyperlink" Target="https://www.microsoft.com/en-us/microsoft-365/roadmap?filters=&amp;searchterms=566314" TargetMode="External"/><Relationship Id="rId28" Type="http://schemas.openxmlformats.org/officeDocument/2006/relationships/hyperlink" Target="https://www.microsoft.com/en-us/microsoft-365/roadmap?filters=&amp;searchterms=472030" TargetMode="External"/><Relationship Id="rId36" Type="http://schemas.openxmlformats.org/officeDocument/2006/relationships/image" Target="../media/image57.svg"/><Relationship Id="rId10" Type="http://schemas.openxmlformats.org/officeDocument/2006/relationships/hyperlink" Target="https://www.microsoft.com/en-us/microsoft-365/roadmap?filters=&amp;searchterms=567007" TargetMode="External"/><Relationship Id="rId19" Type="http://schemas.openxmlformats.org/officeDocument/2006/relationships/hyperlink" Target="https://www.microsoft.com/en-us/microsoft-365/roadmap?filters=&amp;searchterms=555897" TargetMode="External"/><Relationship Id="rId31" Type="http://schemas.openxmlformats.org/officeDocument/2006/relationships/hyperlink" Target="https://www.microsoft.com/en-us/microsoft-365/roadmap?filters=&amp;searchterms=569211" TargetMode="External"/><Relationship Id="rId4" Type="http://schemas.openxmlformats.org/officeDocument/2006/relationships/hyperlink" Target="https://www.microsoft.com/en-us/microsoft-365/roadmap?filters=&amp;searchterms=506749" TargetMode="External"/><Relationship Id="rId9" Type="http://schemas.openxmlformats.org/officeDocument/2006/relationships/hyperlink" Target="https://www.microsoft.com/en-us/microsoft-365/roadmap?filters=&amp;searchterms=422323" TargetMode="External"/><Relationship Id="rId14" Type="http://schemas.openxmlformats.org/officeDocument/2006/relationships/hyperlink" Target="https://www.microsoft.com/en-us/microsoft-365/roadmap?filters=&amp;searchterms=558933" TargetMode="External"/><Relationship Id="rId22" Type="http://schemas.openxmlformats.org/officeDocument/2006/relationships/hyperlink" Target="https://www.microsoft.com/en-us/microsoft-365/roadmap?filters=&amp;searchterms=569429" TargetMode="External"/><Relationship Id="rId27" Type="http://schemas.openxmlformats.org/officeDocument/2006/relationships/hyperlink" Target="https://www.microsoft.com/en-us/microsoft-365/roadmap?filters=&amp;searchterms=501201" TargetMode="External"/><Relationship Id="rId30" Type="http://schemas.openxmlformats.org/officeDocument/2006/relationships/hyperlink" Target="https://www.microsoft.com/en-us/microsoft-365/roadmap?filters=&amp;searchterms=569213" TargetMode="External"/><Relationship Id="rId35" Type="http://schemas.openxmlformats.org/officeDocument/2006/relationships/hyperlink" Target="https://www.microsoft.com/en-us/microsoft-365/roadmap?filters=&amp;searchterms=568790" TargetMode="External"/><Relationship Id="rId8" Type="http://schemas.openxmlformats.org/officeDocument/2006/relationships/hyperlink" Target="https://www.microsoft.com/en-us/microsoft-365/roadmap?filters=&amp;searchterms=422324" TargetMode="External"/><Relationship Id="rId3" Type="http://schemas.openxmlformats.org/officeDocument/2006/relationships/image" Target="../media/image14.png"/></Relationships>
</file>

<file path=ppt/slides/_rels/slide39.xml.rels><?xml version="1.0" encoding="UTF-8" standalone="yes"?>
<Relationships xmlns="http://schemas.openxmlformats.org/package/2006/relationships"><Relationship Id="rId3" Type="http://schemas.openxmlformats.org/officeDocument/2006/relationships/hyperlink" Target="https://learn.microsoft.com/en-gb/copilot/microsoft-365/release-notes?tabs=all"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hyperlink" Target="https://learn.microsoft.com/en-us/copilot/microsoft-365/release-notes"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hyperlink" Target="https://learn.microsoft.com/en-us/copilot/microsoft-365/release-notes"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hyperlink" Target="https://learn.microsoft.com/en-us/microsoft-copilot-studio/voice-realtime-configure" TargetMode="External"/><Relationship Id="rId13" Type="http://schemas.openxmlformats.org/officeDocument/2006/relationships/hyperlink" Target="https://learn.microsoft.com/en-us/microsoft-copilot-studio/whats-new" TargetMode="External"/><Relationship Id="rId3" Type="http://schemas.openxmlformats.org/officeDocument/2006/relationships/hyperlink" Target="https://learn.microsoft.com/en-us/microsoft-copilot-studio/admin-use-entra-agent-identities" TargetMode="External"/><Relationship Id="rId7" Type="http://schemas.openxmlformats.org/officeDocument/2006/relationships/hyperlink" Target="https://learn.microsoft.com/en-us/microsoft-copilot-studio/voice-realtime-voice-agents" TargetMode="External"/><Relationship Id="rId12" Type="http://schemas.openxmlformats.org/officeDocument/2006/relationships/hyperlink" Target="https://learn.microsoft.com/en-us/microsoft-copilot-studio/agents-experience/created-files-overview"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hyperlink" Target="https://learn.microsoft.com/en-us/microsoft-copilot-studio/mcp-certification" TargetMode="External"/><Relationship Id="rId11" Type="http://schemas.openxmlformats.org/officeDocument/2006/relationships/hyperlink" Target="https://learn.microsoft.com/en-us/microsoft-copilot-studio/agents-experience/attachments-overview" TargetMode="External"/><Relationship Id="rId5" Type="http://schemas.openxmlformats.org/officeDocument/2006/relationships/hyperlink" Target="https://learn.microsoft.com/en-us/microsoft-copilot-studio/agents-experience/tools-add-mcp-server" TargetMode="External"/><Relationship Id="rId15" Type="http://schemas.openxmlformats.org/officeDocument/2006/relationships/image" Target="../media/image60.png"/><Relationship Id="rId10" Type="http://schemas.openxmlformats.org/officeDocument/2006/relationships/hyperlink" Target="https://learn.microsoft.com/en-us/microsoft-copilot-studio/advanced-environment-level-agent-telemetry" TargetMode="External"/><Relationship Id="rId4" Type="http://schemas.openxmlformats.org/officeDocument/2006/relationships/hyperlink" Target="https://learn.microsoft.com/en-us/microsoft-copilot-studio/agents-experience/tools-add-workflow" TargetMode="External"/><Relationship Id="rId9" Type="http://schemas.openxmlformats.org/officeDocument/2006/relationships/hyperlink" Target="https://learn.microsoft.com/en-us/microsoft-copilot-studio/voice-realtime-monitor-application-insights" TargetMode="External"/><Relationship Id="rId14" Type="http://schemas.openxmlformats.org/officeDocument/2006/relationships/hyperlink" Target="https://www.microsoft.com/en-us/microsoft-copilot/blog/copilot-studio/"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hyperlink" Target="https://adoption.microsoft.com/en-us/copilot/frontier-program/"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aka.ms/Frontier/GettingStartedGuide" TargetMode="External"/><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hyperlink" Target="https://aka.ms/planner-agent-status-reports"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aka.ms/WhatsNewCopilot/Feedback" TargetMode="External"/><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3.png"/><Relationship Id="rId2" Type="http://schemas.microsoft.com/office/2011/relationships/webextension" Target="../webextensions/webextension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hyperlink" Target="https://techcommunity.microsoft.com/blog/microsoft365copilotblog/available-today-anthropic-claude-fable-5-1-in-microsoft-copilot/4551974" TargetMode="External"/><Relationship Id="rId3" Type="http://schemas.openxmlformats.org/officeDocument/2006/relationships/hyperlink" Target="https://techcommunity.microsoft.com/blog/microsoft365copilotblog/what%E2%80%99s-new-in-microsoft-copilot--august-2026/4551960#community-4551960-new" TargetMode="External"/><Relationship Id="rId7" Type="http://schemas.openxmlformats.org/officeDocument/2006/relationships/hyperlink" Target="https://www.microsoft.com/en-us/microsoft-copilot/blog/copilot-studio/" TargetMode="External"/><Relationship Id="rId2" Type="http://schemas.openxmlformats.org/officeDocument/2006/relationships/hyperlink" Target="https://techcommunity.microsoft.com/category/microsoft365copilot/blog/microsoft365copilotblog" TargetMode="External"/><Relationship Id="rId1" Type="http://schemas.openxmlformats.org/officeDocument/2006/relationships/slideLayout" Target="../slideLayouts/slideLayout1.xml"/><Relationship Id="rId6" Type="http://schemas.openxmlformats.org/officeDocument/2006/relationships/hyperlink" Target="https://learn.microsoft.com/en-us/microsoft-copilot-studio/whats-new" TargetMode="External"/><Relationship Id="rId5" Type="http://schemas.openxmlformats.org/officeDocument/2006/relationships/hyperlink" Target="https://www.microsoft.com/en-us/microsoft-365/roadmap?msockid=14c6111019866f7b3794053f18936e28&amp;filters=%5B%22Microsoft+Copilot+%28Microsoft+365%29%22%2C%22Changed+within%3A+last-month%22%5D" TargetMode="External"/><Relationship Id="rId4" Type="http://schemas.openxmlformats.org/officeDocument/2006/relationships/hyperlink" Target="https://learn.microsoft.com/en-us/copilot/microsoft-365/release-notes?tabs=all" TargetMode="External"/><Relationship Id="rId9" Type="http://schemas.openxmlformats.org/officeDocument/2006/relationships/hyperlink" Target="https://techcommunity.microsoft.com/blog/microsoft365copilotblog/available-today-openai-gpt-6-astra-in-microsoft-copilot/4552808"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D2CFE0-4705-B317-5688-50B2AD21440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12" name="Title 3">
            <a:extLst>
              <a:ext uri="{FF2B5EF4-FFF2-40B4-BE49-F238E27FC236}">
                <a16:creationId xmlns:a16="http://schemas.microsoft.com/office/drawing/2014/main" id="{00BB8770-6A7F-CC19-4552-B4C8A239BEC1}"/>
              </a:ext>
            </a:extLst>
          </p:cNvPr>
          <p:cNvSpPr txBox="1">
            <a:spLocks noGrp="1"/>
          </p:cNvSpPr>
          <p:nvPr>
            <p:ph type="title" idx="4294967295"/>
          </p:nvPr>
        </p:nvSpPr>
        <p:spPr>
          <a:xfrm>
            <a:off x="2295105" y="3056590"/>
            <a:ext cx="8115835" cy="677108"/>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spAutoFit/>
          </a:bodyPr>
          <a:lstStyle>
            <a:lvl1pPr algn="l" defTabSz="932742" rtl="0" eaLnBrk="1" latinLnBrk="0" hangingPunct="1">
              <a:lnSpc>
                <a:spcPct val="100000"/>
              </a:lnSpc>
              <a:spcBef>
                <a:spcPct val="0"/>
              </a:spcBef>
              <a:buNone/>
              <a:defRPr lang="en-US" sz="3600" b="0" i="0" kern="1200" cap="none" spc="-50" baseline="0">
                <a:ln w="3175">
                  <a:noFill/>
                </a:ln>
                <a:gradFill>
                  <a:gsLst>
                    <a:gs pos="62564">
                      <a:schemeClr val="tx1"/>
                    </a:gs>
                    <a:gs pos="55000">
                      <a:schemeClr val="tx1"/>
                    </a:gs>
                  </a:gsLst>
                  <a:lin ang="5400000" scaled="0"/>
                </a:gradFill>
                <a:effectLst/>
                <a:latin typeface="+mj-lt"/>
                <a:ea typeface="+mn-ea"/>
                <a:cs typeface="Segoe UI" panose="020B0502040204020203" pitchFamily="34" charset="0"/>
              </a:defRPr>
            </a:lvl1pPr>
          </a:lstStyle>
          <a:p>
            <a:pPr marL="0" marR="0" lvl="0" indent="0" fontAlgn="auto">
              <a:spcAft>
                <a:spcPts val="0"/>
              </a:spcAft>
              <a:buClrTx/>
              <a:buSzTx/>
              <a:tabLst/>
              <a:defRPr/>
            </a:pPr>
            <a:r>
              <a:rPr lang="en-US" sz="440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What’s new in Microsoft Copilot</a:t>
            </a:r>
          </a:p>
        </p:txBody>
      </p:sp>
      <p:sp>
        <p:nvSpPr>
          <p:cNvPr id="13" name="TextBox 12">
            <a:extLst>
              <a:ext uri="{FF2B5EF4-FFF2-40B4-BE49-F238E27FC236}">
                <a16:creationId xmlns:a16="http://schemas.microsoft.com/office/drawing/2014/main" id="{0FFFFA6F-5E5A-7CA9-2217-8D9F023D9E04}"/>
              </a:ext>
            </a:extLst>
          </p:cNvPr>
          <p:cNvSpPr txBox="1"/>
          <p:nvPr/>
        </p:nvSpPr>
        <p:spPr>
          <a:xfrm>
            <a:off x="2265180" y="3930003"/>
            <a:ext cx="6096000" cy="584775"/>
          </a:xfrm>
          <a:prstGeom prst="rect">
            <a:avLst/>
          </a:prstGeom>
          <a:noFill/>
        </p:spPr>
        <p:txBody>
          <a:bodyPr wrap="square">
            <a:spAutoFit/>
          </a:bodyPr>
          <a:lstStyle/>
          <a:p>
            <a:pPr marL="0" marR="0" lvl="0" indent="0" algn="l" defTabSz="932742" rtl="0" eaLnBrk="1" fontAlgn="auto" latinLnBrk="0" hangingPunct="1">
              <a:lnSpc>
                <a:spcPct val="100000"/>
              </a:lnSpc>
              <a:spcBef>
                <a:spcPct val="0"/>
              </a:spcBef>
              <a:spcAft>
                <a:spcPts val="0"/>
              </a:spcAft>
              <a:buClrTx/>
              <a:buSzTx/>
              <a:buFontTx/>
              <a:buNone/>
              <a:tabLst/>
              <a:defRPr/>
            </a:pPr>
            <a:r>
              <a:rPr lang="en-US" sz="3200" spc="-50" dirty="0">
                <a:ln w="3175">
                  <a:noFill/>
                </a:ln>
                <a:latin typeface="Segoe UI Semibold"/>
                <a:cs typeface="Segoe UI" panose="020B0502040204020203" pitchFamily="34" charset="0"/>
              </a:rPr>
              <a:t>August </a:t>
            </a:r>
            <a:r>
              <a:rPr lang="en-US" sz="3200" spc="-50" noProof="0" dirty="0">
                <a:ln w="3175">
                  <a:noFill/>
                </a:ln>
                <a:latin typeface="Segoe UI Semibold"/>
                <a:cs typeface="Segoe UI" panose="020B0502040204020203" pitchFamily="34" charset="0"/>
              </a:rPr>
              <a:t>2026</a:t>
            </a:r>
            <a:endParaRPr kumimoji="0" lang="en-US" sz="3200" b="0" i="0" u="none" strike="noStrike" kern="1200" cap="none" spc="-50" normalizeH="0" baseline="0" noProof="0" dirty="0">
              <a:ln w="3175">
                <a:noFill/>
              </a:ln>
              <a:effectLst/>
              <a:uLnTx/>
              <a:uFillTx/>
              <a:latin typeface="Segoe UI Semibold"/>
              <a:cs typeface="Segoe UI" panose="020B0502040204020203" pitchFamily="34" charset="0"/>
            </a:endParaRPr>
          </a:p>
        </p:txBody>
      </p:sp>
      <p:sp>
        <p:nvSpPr>
          <p:cNvPr id="5" name="Text Placeholder 6">
            <a:extLst>
              <a:ext uri="{FF2B5EF4-FFF2-40B4-BE49-F238E27FC236}">
                <a16:creationId xmlns:a16="http://schemas.microsoft.com/office/drawing/2014/main" id="{4D144DE0-7435-9AD3-2BC3-64BB707C7E42}"/>
              </a:ext>
            </a:extLst>
          </p:cNvPr>
          <p:cNvSpPr txBox="1">
            <a:spLocks/>
          </p:cNvSpPr>
          <p:nvPr/>
        </p:nvSpPr>
        <p:spPr>
          <a:xfrm>
            <a:off x="2295105" y="4688334"/>
            <a:ext cx="7244918" cy="492443"/>
          </a:xfrm>
          <a:prstGeom prst="rect">
            <a:avLst/>
          </a:prstGeom>
          <a:noFill/>
        </p:spPr>
        <p:txBody>
          <a:bodyPr vert="horz" wrap="square" lIns="0" tIns="0" rIns="0" bIns="0" rtlCol="0">
            <a:spAutoFit/>
          </a:bodyPr>
          <a:lstStyle>
            <a:lvl1pPr marL="0" marR="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Presenter name</a:t>
            </a:r>
          </a:p>
          <a:p>
            <a:pPr marL="0" marR="0" lvl="0" indent="0" algn="l" defTabSz="932742" rtl="0" eaLnBrk="1" fontAlgn="auto" latinLnBrk="0" hangingPunct="1">
              <a:lnSpc>
                <a:spcPct val="100000"/>
              </a:lnSpc>
              <a:spcBef>
                <a:spcPts val="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dirty="0">
                <a:ln>
                  <a:noFill/>
                </a:ln>
                <a:solidFill>
                  <a:srgbClr val="000000"/>
                </a:solidFill>
                <a:effectLst/>
                <a:uLnTx/>
                <a:uFillTx/>
                <a:latin typeface="Segoe UI"/>
                <a:ea typeface="+mn-ea"/>
                <a:cs typeface="Segoe UI" panose="020B0502040204020203" pitchFamily="34" charset="0"/>
              </a:rPr>
              <a:t>Title</a:t>
            </a:r>
          </a:p>
        </p:txBody>
      </p:sp>
      <p:grpSp>
        <p:nvGrpSpPr>
          <p:cNvPr id="8" name="Group 7">
            <a:extLst>
              <a:ext uri="{FF2B5EF4-FFF2-40B4-BE49-F238E27FC236}">
                <a16:creationId xmlns:a16="http://schemas.microsoft.com/office/drawing/2014/main" id="{EC12BFCC-CB4B-0CA2-66ED-7D0ED097A3E5}"/>
              </a:ext>
              <a:ext uri="{C183D7F6-B498-43B3-948B-1728B52AA6E4}">
                <adec:decorative xmlns:adec="http://schemas.microsoft.com/office/drawing/2017/decorative" val="1"/>
              </a:ext>
            </a:extLst>
          </p:cNvPr>
          <p:cNvGrpSpPr/>
          <p:nvPr/>
        </p:nvGrpSpPr>
        <p:grpSpPr>
          <a:xfrm>
            <a:off x="10814384" y="499"/>
            <a:ext cx="1389594" cy="1219186"/>
            <a:chOff x="10404657" y="488"/>
            <a:chExt cx="1802010" cy="1955102"/>
          </a:xfrm>
          <a:solidFill>
            <a:srgbClr val="727372"/>
          </a:solidFill>
        </p:grpSpPr>
        <p:sp>
          <p:nvSpPr>
            <p:cNvPr id="9" name="Diagonal Stripe 8">
              <a:extLst>
                <a:ext uri="{FF2B5EF4-FFF2-40B4-BE49-F238E27FC236}">
                  <a16:creationId xmlns:a16="http://schemas.microsoft.com/office/drawing/2014/main" id="{8CBC0496-0759-C06F-C230-C2424282A01C}"/>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8C43B430-8535-6D5D-3EE0-C24785A288B7}"/>
                </a:ext>
              </a:extLst>
            </p:cNvPr>
            <p:cNvSpPr txBox="1"/>
            <p:nvPr/>
          </p:nvSpPr>
          <p:spPr>
            <a:xfrm rot="2502686">
              <a:off x="10813568" y="609465"/>
              <a:ext cx="1393099"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a:t>
              </a:r>
              <a:r>
                <a:rPr lang="en-US" sz="1100" kern="0" spc="-71" dirty="0">
                  <a:solidFill>
                    <a:srgbClr val="5C5AD4"/>
                  </a:solidFill>
                  <a:latin typeface="Segoe UI Semibold"/>
                </a:rPr>
                <a:t>8</a:t>
              </a:r>
              <a:r>
                <a:rPr lang="en-US" sz="1100" kern="0" spc="-71" baseline="30000" dirty="0">
                  <a:solidFill>
                    <a:srgbClr val="5C5AD4"/>
                  </a:solidFill>
                  <a:latin typeface="Segoe UI Semibold"/>
                </a:rPr>
                <a:t>th</a:t>
              </a:r>
              <a:r>
                <a:rPr lang="en-US" sz="1100" kern="0" spc="-71" dirty="0">
                  <a:solidFill>
                    <a:srgbClr val="5C5AD4"/>
                  </a:solidFill>
                  <a:latin typeface="Segoe UI Semibold"/>
                </a:rPr>
                <a:t> Sept</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pic>
        <p:nvPicPr>
          <p:cNvPr id="14" name="Picture 13">
            <a:extLst>
              <a:ext uri="{FF2B5EF4-FFF2-40B4-BE49-F238E27FC236}">
                <a16:creationId xmlns:a16="http://schemas.microsoft.com/office/drawing/2014/main" id="{81F2BB44-002D-5D1B-045B-1E9758649EF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l="26906" t="25849" r="25230" b="27182"/>
          <a:stretch>
            <a:fillRect/>
          </a:stretch>
        </p:blipFill>
        <p:spPr>
          <a:xfrm>
            <a:off x="957454" y="3029467"/>
            <a:ext cx="1307726" cy="1283250"/>
          </a:xfrm>
          <a:prstGeom prst="rect">
            <a:avLst/>
          </a:prstGeom>
        </p:spPr>
      </p:pic>
    </p:spTree>
    <p:extLst>
      <p:ext uri="{BB962C8B-B14F-4D97-AF65-F5344CB8AC3E}">
        <p14:creationId xmlns:p14="http://schemas.microsoft.com/office/powerpoint/2010/main" val="15021945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childTnLst>
                                </p:cTn>
                              </p:par>
                              <p:par>
                                <p:cTn id="8" presetID="42" presetClass="path" presetSubtype="0" decel="100000" fill="hold" grpId="1" nodeType="withEffect">
                                  <p:stCondLst>
                                    <p:cond delay="0"/>
                                  </p:stCondLst>
                                  <p:childTnLst>
                                    <p:animMotion origin="layout" path="M -3.75E-6 2.59259E-6 L -3.75E-6 0.03541 " pathEditMode="relative" rAng="0" ptsTypes="AA">
                                      <p:cBhvr>
                                        <p:cTn id="9" dur="1000" spd="-100000" fill="hold"/>
                                        <p:tgtEl>
                                          <p:spTgt spid="12"/>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childTnLst>
                                </p:cTn>
                              </p:par>
                              <p:par>
                                <p:cTn id="13" presetID="42" presetClass="path" presetSubtype="0" decel="100000" fill="hold" grpId="1" nodeType="withEffect">
                                  <p:stCondLst>
                                    <p:cond delay="0"/>
                                  </p:stCondLst>
                                  <p:childTnLst>
                                    <p:animMotion origin="layout" path="M 2.70833E-6 -7.40741E-7 L 2.70833E-6 0.03542 " pathEditMode="relative" rAng="0" ptsTypes="AA">
                                      <p:cBhvr>
                                        <p:cTn id="14" dur="1000" spd="-100000" fill="hold"/>
                                        <p:tgtEl>
                                          <p:spTgt spid="13"/>
                                        </p:tgtEl>
                                        <p:attrNameLst>
                                          <p:attrName>ppt_x</p:attrName>
                                          <p:attrName>ppt_y</p:attrName>
                                        </p:attrNameLst>
                                      </p:cBhvr>
                                      <p:rCtr x="0" y="1759"/>
                                    </p:animMotion>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par>
                                <p:cTn id="18" presetID="42" presetClass="path" presetSubtype="0" decel="100000" fill="hold" grpId="1" nodeType="withEffect">
                                  <p:stCondLst>
                                    <p:cond delay="0"/>
                                  </p:stCondLst>
                                  <p:childTnLst>
                                    <p:animMotion origin="layout" path="M 3.54167E-6 -4.44444E-6 L 3.54167E-6 0.03542 " pathEditMode="relative" rAng="0" ptsTypes="AA">
                                      <p:cBhvr>
                                        <p:cTn id="19" dur="1000" spd="-100000" fill="hold"/>
                                        <p:tgtEl>
                                          <p:spTgt spid="5"/>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2" grpId="1"/>
      <p:bldP spid="13" grpId="0"/>
      <p:bldP spid="13" grpId="1"/>
      <p:bldP spid="5" grpId="0"/>
      <p:bldP spid="5"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314A981D-A9DB-B305-FF56-5DC4F910A62D}"/>
              </a:ext>
            </a:extLst>
          </p:cNvPr>
          <p:cNvSpPr>
            <a:spLocks noGrp="1"/>
          </p:cNvSpPr>
          <p:nvPr>
            <p:ph type="title"/>
          </p:nvPr>
        </p:nvSpPr>
        <p:spPr>
          <a:xfrm>
            <a:off x="475664" y="913837"/>
            <a:ext cx="11018520" cy="677108"/>
          </a:xfrm>
        </p:spPr>
        <p:txBody>
          <a:bodyPr/>
          <a:lstStyle/>
          <a:p>
            <a:r>
              <a:rPr lang="en-US" sz="44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What's new in Microsoft Copilot</a:t>
            </a:r>
            <a:r>
              <a:rPr lang="en-US" sz="440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updates</a:t>
            </a:r>
            <a:endParaRPr lang="en-US" sz="4400" noProof="0" dirty="0"/>
          </a:p>
        </p:txBody>
      </p:sp>
      <p:sp>
        <p:nvSpPr>
          <p:cNvPr id="17" name="Arrow: Pentagon 16">
            <a:extLst>
              <a:ext uri="{FF2B5EF4-FFF2-40B4-BE49-F238E27FC236}">
                <a16:creationId xmlns:a16="http://schemas.microsoft.com/office/drawing/2014/main" id="{237F18A5-2E31-0EDE-EDDE-8E1DC093B4BC}"/>
              </a:ext>
              <a:ext uri="{C183D7F6-B498-43B3-948B-1728B52AA6E4}">
                <adec:decorative xmlns:adec="http://schemas.microsoft.com/office/drawing/2017/decorative" val="1"/>
              </a:ext>
            </a:extLst>
          </p:cNvPr>
          <p:cNvSpPr/>
          <p:nvPr/>
        </p:nvSpPr>
        <p:spPr bwMode="auto">
          <a:xfrm>
            <a:off x="0" y="2312826"/>
            <a:ext cx="11018520" cy="2232348"/>
          </a:xfrm>
          <a:prstGeom prst="homePlate">
            <a:avLst>
              <a:gd name="adj" fmla="val 26675"/>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18" name="Arrow: Pentagon 17">
            <a:extLst>
              <a:ext uri="{FF2B5EF4-FFF2-40B4-BE49-F238E27FC236}">
                <a16:creationId xmlns:a16="http://schemas.microsoft.com/office/drawing/2014/main" id="{9EC152A7-90BE-9F2F-0BAC-0E2616BCAEFA}"/>
              </a:ext>
              <a:ext uri="{C183D7F6-B498-43B3-948B-1728B52AA6E4}">
                <adec:decorative xmlns:adec="http://schemas.microsoft.com/office/drawing/2017/decorative" val="1"/>
              </a:ext>
            </a:extLst>
          </p:cNvPr>
          <p:cNvSpPr/>
          <p:nvPr/>
        </p:nvSpPr>
        <p:spPr bwMode="auto">
          <a:xfrm>
            <a:off x="0" y="2312826"/>
            <a:ext cx="1930399" cy="2232348"/>
          </a:xfrm>
          <a:prstGeom prst="homePlate">
            <a:avLst>
              <a:gd name="adj" fmla="val 25537"/>
            </a:avLst>
          </a:prstGeom>
          <a:solidFill>
            <a:schemeClr val="accent6">
              <a:lumMod val="20000"/>
              <a:lumOff val="80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sp>
        <p:nvSpPr>
          <p:cNvPr id="22" name="TextBox 21">
            <a:extLst>
              <a:ext uri="{FF2B5EF4-FFF2-40B4-BE49-F238E27FC236}">
                <a16:creationId xmlns:a16="http://schemas.microsoft.com/office/drawing/2014/main" id="{AA5524CA-0BEF-B0E7-9631-341379DFE24B}"/>
              </a:ext>
            </a:extLst>
          </p:cNvPr>
          <p:cNvSpPr txBox="1"/>
          <p:nvPr/>
        </p:nvSpPr>
        <p:spPr>
          <a:xfrm>
            <a:off x="2221979" y="2852062"/>
            <a:ext cx="8240742" cy="1151084"/>
          </a:xfrm>
          <a:prstGeom prst="rect">
            <a:avLst/>
          </a:prstGeom>
          <a:noFill/>
        </p:spPr>
        <p:txBody>
          <a:bodyPr wrap="square" lIns="0" tIns="0" rIns="0" bIns="0" anchor="t">
            <a:spAutoFit/>
          </a:bodyPr>
          <a:lstStyle/>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Segoe UI"/>
                <a:ea typeface="+mn-ea"/>
                <a:cs typeface="+mn-cs"/>
              </a:rPr>
              <a:t>Updates listed in this document are selected based on relevance to</a:t>
            </a:r>
            <a:r>
              <a:rPr kumimoji="0" lang="en-US" sz="2400" b="0" i="0" u="none" strike="noStrike" kern="1200" cap="none" spc="0" normalizeH="0" noProof="0" dirty="0">
                <a:ln>
                  <a:noFill/>
                </a:ln>
                <a:solidFill>
                  <a:srgbClr val="000000"/>
                </a:solidFill>
                <a:effectLst/>
                <a:uLnTx/>
                <a:uFillTx/>
                <a:latin typeface="Segoe UI"/>
                <a:ea typeface="+mn-ea"/>
                <a:cs typeface="+mn-cs"/>
              </a:rPr>
              <a:t> Microsoft Copilot</a:t>
            </a:r>
            <a:r>
              <a:rPr kumimoji="0" lang="en-US" sz="2400" b="0" i="0" u="none" strike="noStrike" kern="1200" cap="none" spc="0" normalizeH="0" baseline="0" noProof="0" dirty="0">
                <a:ln>
                  <a:noFill/>
                </a:ln>
                <a:solidFill>
                  <a:srgbClr val="000000"/>
                </a:solidFill>
                <a:effectLst/>
                <a:uLnTx/>
                <a:uFillTx/>
                <a:latin typeface="Segoe UI"/>
                <a:ea typeface="+mn-ea"/>
                <a:cs typeface="+mn-cs"/>
              </a:rPr>
              <a:t>.</a:t>
            </a:r>
          </a:p>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1" i="0" u="sng" strike="noStrike" kern="1200" cap="none" spc="0" normalizeH="0" baseline="0" noProof="0" dirty="0">
                <a:ln>
                  <a:noFill/>
                </a:ln>
                <a:solidFill>
                  <a:srgbClr val="000000"/>
                </a:solidFill>
                <a:effectLst/>
                <a:uLnTx/>
                <a:uFillTx/>
                <a:latin typeface="Segoe UI"/>
                <a:ea typeface="+mn-ea"/>
                <a:cs typeface="+mn-cs"/>
              </a:rPr>
              <a:t>Release dates and timings are subject to change.</a:t>
            </a:r>
            <a:endParaRPr kumimoji="0" lang="en-US" sz="2400" b="1" i="0" u="sng" strike="noStrike" kern="1200" cap="none" spc="0" normalizeH="0" baseline="0" noProof="0" dirty="0">
              <a:ln>
                <a:noFill/>
              </a:ln>
              <a:solidFill>
                <a:srgbClr val="000000"/>
              </a:solidFill>
              <a:effectLst/>
              <a:uLnTx/>
              <a:uFillTx/>
              <a:latin typeface="Segoe UI"/>
              <a:ea typeface="+mn-ea"/>
              <a:cs typeface="Segoe UI"/>
            </a:endParaRPr>
          </a:p>
        </p:txBody>
      </p:sp>
      <p:sp>
        <p:nvSpPr>
          <p:cNvPr id="23" name="TextBox 22">
            <a:extLst>
              <a:ext uri="{FF2B5EF4-FFF2-40B4-BE49-F238E27FC236}">
                <a16:creationId xmlns:a16="http://schemas.microsoft.com/office/drawing/2014/main" id="{EC595E11-CF22-BACF-22FB-E6FB05D68259}"/>
              </a:ext>
            </a:extLst>
          </p:cNvPr>
          <p:cNvSpPr txBox="1"/>
          <p:nvPr/>
        </p:nvSpPr>
        <p:spPr>
          <a:xfrm>
            <a:off x="394445" y="5042378"/>
            <a:ext cx="9936909" cy="818686"/>
          </a:xfrm>
          <a:prstGeom prst="rect">
            <a:avLst/>
          </a:prstGeom>
          <a:noFill/>
        </p:spPr>
        <p:txBody>
          <a:bodyPr wrap="square" lIns="0" tIns="0" rIns="0" bIns="0" anchor="t">
            <a:spAutoFit/>
          </a:bodyPr>
          <a:lstStyle/>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Segoe UI Semibold"/>
                <a:ea typeface="+mn-ea"/>
                <a:cs typeface="+mn-cs"/>
              </a:rPr>
              <a:t>For a complete list of Microsoft Copilot roadmap items refer to </a:t>
            </a:r>
          </a:p>
          <a:p>
            <a:pPr marL="0" marR="0" lvl="0" indent="0" algn="l" defTabSz="666750" rtl="0" eaLnBrk="1" fontAlgn="auto" latinLnBrk="0" hangingPunct="1">
              <a:lnSpc>
                <a:spcPct val="90000"/>
              </a:lnSpc>
              <a:spcBef>
                <a:spcPct val="0"/>
              </a:spcBef>
              <a:spcAft>
                <a:spcPts val="1200"/>
              </a:spcAft>
              <a:buClrTx/>
              <a:buSzTx/>
              <a:buFontTx/>
              <a:buNone/>
              <a:tabLst/>
              <a:defRPr/>
            </a:pPr>
            <a:r>
              <a:rPr kumimoji="0" lang="en-US" sz="2400" b="0" i="0" u="none" strike="noStrike" kern="1200" cap="none" spc="0" normalizeH="0" baseline="0" noProof="0" dirty="0">
                <a:ln>
                  <a:noFill/>
                </a:ln>
                <a:solidFill>
                  <a:srgbClr val="5C5AD4"/>
                </a:solidFill>
                <a:effectLst/>
                <a:uLnTx/>
                <a:uFillTx/>
                <a:latin typeface="Segoe UI Semibold"/>
                <a:ea typeface="+mn-ea"/>
                <a:cs typeface="+mn-cs"/>
                <a:hlinkClick r:id="rId2">
                  <a:extLst>
                    <a:ext uri="{A12FA001-AC4F-418D-AE19-62706E023703}">
                      <ahyp:hlinkClr xmlns:ahyp="http://schemas.microsoft.com/office/drawing/2018/hyperlinkcolor" val="tx"/>
                    </a:ext>
                  </a:extLst>
                </a:hlinkClick>
              </a:rPr>
              <a:t>Microsoft 365 Roadmap | Microsoft 365</a:t>
            </a:r>
            <a:endParaRPr kumimoji="0" lang="en-US" sz="2400" b="0" i="0" u="none" strike="noStrike" kern="1200" cap="none" spc="0" normalizeH="0" baseline="0" noProof="0" dirty="0">
              <a:ln>
                <a:noFill/>
              </a:ln>
              <a:solidFill>
                <a:srgbClr val="5C5AD4"/>
              </a:solidFill>
              <a:effectLst/>
              <a:uLnTx/>
              <a:uFillTx/>
              <a:latin typeface="Segoe UI Semibold"/>
              <a:ea typeface="+mn-ea"/>
              <a:cs typeface="+mn-cs"/>
            </a:endParaRPr>
          </a:p>
        </p:txBody>
      </p:sp>
      <p:sp>
        <p:nvSpPr>
          <p:cNvPr id="2" name="TextBox 1">
            <a:extLst>
              <a:ext uri="{FF2B5EF4-FFF2-40B4-BE49-F238E27FC236}">
                <a16:creationId xmlns:a16="http://schemas.microsoft.com/office/drawing/2014/main" id="{AB705756-E92A-D09C-4A25-D781D37D4A82}"/>
              </a:ext>
            </a:extLst>
          </p:cNvPr>
          <p:cNvSpPr txBox="1"/>
          <p:nvPr/>
        </p:nvSpPr>
        <p:spPr>
          <a:xfrm>
            <a:off x="8203216" y="6112046"/>
            <a:ext cx="3988784" cy="492443"/>
          </a:xfrm>
          <a:prstGeom prst="rect">
            <a:avLst/>
          </a:prstGeom>
          <a:noFill/>
        </p:spPr>
        <p:txBody>
          <a:bodyPr wrap="none" lIns="0" tIns="0" rIns="0" bIns="0" rtlCol="0">
            <a:spAutoFit/>
          </a:bodyPr>
          <a:lstStyle/>
          <a:p>
            <a:pPr algn="l"/>
            <a:r>
              <a:rPr lang="en-US" sz="1600" noProof="0" dirty="0">
                <a:gradFill>
                  <a:gsLst>
                    <a:gs pos="2917">
                      <a:schemeClr val="tx1"/>
                    </a:gs>
                    <a:gs pos="30000">
                      <a:schemeClr val="tx1"/>
                    </a:gs>
                  </a:gsLst>
                  <a:lin ang="5400000" scaled="0"/>
                </a:gradFill>
              </a:rPr>
              <a:t>Got feedback ? </a:t>
            </a:r>
          </a:p>
          <a:p>
            <a:pPr algn="l"/>
            <a:r>
              <a:rPr lang="en-US" sz="1600" noProof="0" dirty="0">
                <a:gradFill>
                  <a:gsLst>
                    <a:gs pos="2917">
                      <a:schemeClr val="tx1"/>
                    </a:gs>
                    <a:gs pos="30000">
                      <a:schemeClr val="tx1"/>
                    </a:gs>
                  </a:gsLst>
                  <a:lin ang="5400000" scaled="0"/>
                </a:gradFill>
                <a:hlinkClick r:id="rId3"/>
              </a:rPr>
              <a:t>https://aka.ms/WhatsNewCopilot/Feedback</a:t>
            </a:r>
            <a:r>
              <a:rPr lang="en-US" sz="1600" noProof="0" dirty="0">
                <a:gradFill>
                  <a:gsLst>
                    <a:gs pos="2917">
                      <a:schemeClr val="tx1"/>
                    </a:gs>
                    <a:gs pos="30000">
                      <a:schemeClr val="tx1"/>
                    </a:gs>
                  </a:gsLst>
                  <a:lin ang="5400000" scaled="0"/>
                </a:gradFill>
              </a:rPr>
              <a:t> </a:t>
            </a:r>
          </a:p>
        </p:txBody>
      </p:sp>
      <p:pic>
        <p:nvPicPr>
          <p:cNvPr id="8" name="Picture 7">
            <a:extLst>
              <a:ext uri="{FF2B5EF4-FFF2-40B4-BE49-F238E27FC236}">
                <a16:creationId xmlns:a16="http://schemas.microsoft.com/office/drawing/2014/main" id="{59660FF0-5479-A203-B248-271A030A6ED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927" y="2376432"/>
            <a:ext cx="3044443" cy="2102343"/>
          </a:xfrm>
          <a:prstGeom prst="rect">
            <a:avLst/>
          </a:prstGeom>
        </p:spPr>
      </p:pic>
    </p:spTree>
    <p:extLst>
      <p:ext uri="{BB962C8B-B14F-4D97-AF65-F5344CB8AC3E}">
        <p14:creationId xmlns:p14="http://schemas.microsoft.com/office/powerpoint/2010/main" val="2902277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0-#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750" fill="hold"/>
                                        <p:tgtEl>
                                          <p:spTgt spid="18"/>
                                        </p:tgtEl>
                                        <p:attrNameLst>
                                          <p:attrName>ppt_x</p:attrName>
                                        </p:attrNameLst>
                                      </p:cBhvr>
                                      <p:tavLst>
                                        <p:tav tm="0">
                                          <p:val>
                                            <p:strVal val="0-#ppt_w/2"/>
                                          </p:val>
                                        </p:tav>
                                        <p:tav tm="100000">
                                          <p:val>
                                            <p:strVal val="#ppt_x"/>
                                          </p:val>
                                        </p:tav>
                                      </p:tavLst>
                                    </p:anim>
                                    <p:anim calcmode="lin" valueType="num">
                                      <p:cBhvr additive="base">
                                        <p:cTn id="12" dur="750" fill="hold"/>
                                        <p:tgtEl>
                                          <p:spTgt spid="18"/>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par>
                                <p:cTn id="16" presetID="42" presetClass="path" presetSubtype="0" decel="100000" fill="hold" grpId="1" nodeType="withEffect">
                                  <p:stCondLst>
                                    <p:cond delay="500"/>
                                  </p:stCondLst>
                                  <p:childTnLst>
                                    <p:animMotion origin="layout" path="M 3.95833E-6 -1.11111E-6 L 3.95833E-6 -0.03704 " pathEditMode="relative" rAng="0" ptsTypes="AA">
                                      <p:cBhvr>
                                        <p:cTn id="17" dur="750" spd="-100000" fill="hold"/>
                                        <p:tgtEl>
                                          <p:spTgt spid="22"/>
                                        </p:tgtEl>
                                        <p:attrNameLst>
                                          <p:attrName>ppt_x</p:attrName>
                                          <p:attrName>ppt_y</p:attrName>
                                        </p:attrNameLst>
                                      </p:cBhvr>
                                      <p:rCtr x="0" y="-1852"/>
                                    </p:animMotion>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42" presetClass="path" presetSubtype="0" decel="100000" fill="hold" grpId="1" nodeType="withEffect">
                                  <p:stCondLst>
                                    <p:cond delay="0"/>
                                  </p:stCondLst>
                                  <p:childTnLst>
                                    <p:animMotion origin="layout" path="M -3.75E-6 2.59259E-6 L -3.75E-6 -0.03704 " pathEditMode="relative" rAng="0" ptsTypes="AA">
                                      <p:cBhvr>
                                        <p:cTn id="23" dur="750" spd="-100000" fill="hold"/>
                                        <p:tgtEl>
                                          <p:spTgt spid="23"/>
                                        </p:tgtEl>
                                        <p:attrNameLst>
                                          <p:attrName>ppt_x</p:attrName>
                                          <p:attrName>ppt_y</p:attrName>
                                        </p:attrNameLst>
                                      </p:cBhvr>
                                      <p:rCtr x="0" y="-1852"/>
                                    </p:animMotion>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par>
                                <p:cTn id="28" presetID="42" presetClass="path" presetSubtype="0" decel="100000" fill="hold" grpId="1" nodeType="withEffect">
                                  <p:stCondLst>
                                    <p:cond delay="0"/>
                                  </p:stCondLst>
                                  <p:childTnLst>
                                    <p:animMotion origin="layout" path="M -3.75E-6 2.59259E-6 L -3.75E-6 -0.03704 " pathEditMode="relative" rAng="0" ptsTypes="AA">
                                      <p:cBhvr>
                                        <p:cTn id="29" dur="750" spd="-100000" fill="hold"/>
                                        <p:tgtEl>
                                          <p:spTgt spid="2"/>
                                        </p:tgtEl>
                                        <p:attrNameLst>
                                          <p:attrName>ppt_x</p:attrName>
                                          <p:attrName>ppt_y</p:attrName>
                                        </p:attrNameLst>
                                      </p:cBhvr>
                                      <p:rCtr x="0" y="-18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2" grpId="0"/>
      <p:bldP spid="22" grpId="1"/>
      <p:bldP spid="23" grpId="0"/>
      <p:bldP spid="23" grpId="1"/>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D5BF2-1C18-4D55-E9BC-9C7C7E11E94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A860491-5957-5372-4086-5CC8199DA0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4842193"/>
            <a:ext cx="4788759" cy="1861672"/>
          </a:xfrm>
          <a:prstGeom prst="rect">
            <a:avLst/>
          </a:prstGeom>
        </p:spPr>
      </p:pic>
      <p:sp>
        <p:nvSpPr>
          <p:cNvPr id="4" name="TextBox 3">
            <a:extLst>
              <a:ext uri="{FF2B5EF4-FFF2-40B4-BE49-F238E27FC236}">
                <a16:creationId xmlns:a16="http://schemas.microsoft.com/office/drawing/2014/main" id="{272381CC-C182-08B1-DDC1-824D1F6DCBCC}"/>
              </a:ext>
              <a:ext uri="{C183D7F6-B498-43B3-948B-1728B52AA6E4}">
                <adec:decorative xmlns:adec="http://schemas.microsoft.com/office/drawing/2017/decorative" val="1"/>
              </a:ext>
            </a:extLst>
          </p:cNvPr>
          <p:cNvSpPr txBox="1"/>
          <p:nvPr/>
        </p:nvSpPr>
        <p:spPr>
          <a:xfrm>
            <a:off x="4695554" y="1328227"/>
            <a:ext cx="7415335" cy="5304585"/>
          </a:xfrm>
          <a:prstGeom prst="roundRect">
            <a:avLst>
              <a:gd name="adj" fmla="val 1593"/>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2" name="TextBox 1">
            <a:extLst>
              <a:ext uri="{FF2B5EF4-FFF2-40B4-BE49-F238E27FC236}">
                <a16:creationId xmlns:a16="http://schemas.microsoft.com/office/drawing/2014/main" id="{CE0DFCD3-4206-48DC-0816-C7DF984E6869}"/>
              </a:ext>
              <a:ext uri="{C183D7F6-B498-43B3-948B-1728B52AA6E4}">
                <adec:decorative xmlns:adec="http://schemas.microsoft.com/office/drawing/2017/decorative" val="1"/>
              </a:ext>
            </a:extLst>
          </p:cNvPr>
          <p:cNvSpPr txBox="1"/>
          <p:nvPr/>
        </p:nvSpPr>
        <p:spPr>
          <a:xfrm>
            <a:off x="156604" y="1328227"/>
            <a:ext cx="4382345" cy="3142079"/>
          </a:xfrm>
          <a:prstGeom prst="roundRect">
            <a:avLst>
              <a:gd name="adj" fmla="val 3054"/>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1" name="Title 1">
            <a:extLst>
              <a:ext uri="{FF2B5EF4-FFF2-40B4-BE49-F238E27FC236}">
                <a16:creationId xmlns:a16="http://schemas.microsoft.com/office/drawing/2014/main" id="{CD21D22A-4A2E-C45B-DA01-1CC71C270954}"/>
              </a:ext>
            </a:extLst>
          </p:cNvPr>
          <p:cNvSpPr>
            <a:spLocks noGrp="1"/>
          </p:cNvSpPr>
          <p:nvPr>
            <p:ph type="title" idx="4294967295"/>
          </p:nvPr>
        </p:nvSpPr>
        <p:spPr>
          <a:xfrm>
            <a:off x="2211955" y="99549"/>
            <a:ext cx="7950200" cy="1050925"/>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dirty="0">
                <a:ln>
                  <a:noFill/>
                </a:ln>
                <a:effectLst/>
                <a:uLnTx/>
                <a:uFillTx/>
                <a:latin typeface="Segoe UI Semibold" panose="020B0702040204020203" pitchFamily="34" charset="0"/>
                <a:ea typeface="+mj-ea"/>
                <a:cs typeface="Segoe UI Semibold" panose="020B0702040204020203" pitchFamily="34" charset="0"/>
              </a:rPr>
              <a:t>What’s new in Microsoft Copilot</a:t>
            </a:r>
            <a: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a:t>
            </a:r>
            <a:b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br>
            <a:r>
              <a:rPr lang="en-US" sz="2800" i="1"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August 2026</a:t>
            </a:r>
            <a:endParaRPr kumimoji="0" lang="en-US" sz="2800" b="0" i="1" u="none" strike="noStrike" kern="1200" cap="none" spc="-50" normalizeH="0" baseline="0" noProof="0" dirty="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sp>
        <p:nvSpPr>
          <p:cNvPr id="3" name="TextBox 2">
            <a:extLst>
              <a:ext uri="{FF2B5EF4-FFF2-40B4-BE49-F238E27FC236}">
                <a16:creationId xmlns:a16="http://schemas.microsoft.com/office/drawing/2014/main" id="{89350A8B-5495-94C4-A1FA-30D0F042765F}"/>
              </a:ext>
            </a:extLst>
          </p:cNvPr>
          <p:cNvSpPr txBox="1"/>
          <p:nvPr/>
        </p:nvSpPr>
        <p:spPr>
          <a:xfrm>
            <a:off x="156604" y="1169708"/>
            <a:ext cx="4110703" cy="40201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IT admin capabilities</a:t>
            </a:r>
          </a:p>
        </p:txBody>
      </p:sp>
      <p:sp>
        <p:nvSpPr>
          <p:cNvPr id="18" name="TextBox 17">
            <a:extLst>
              <a:ext uri="{FF2B5EF4-FFF2-40B4-BE49-F238E27FC236}">
                <a16:creationId xmlns:a16="http://schemas.microsoft.com/office/drawing/2014/main" id="{76798B32-ADA7-72FA-DCFA-C244D13FF8E3}"/>
              </a:ext>
            </a:extLst>
          </p:cNvPr>
          <p:cNvSpPr txBox="1"/>
          <p:nvPr/>
        </p:nvSpPr>
        <p:spPr>
          <a:xfrm>
            <a:off x="81111" y="1620327"/>
            <a:ext cx="4186196" cy="1246816"/>
          </a:xfrm>
          <a:prstGeom prst="rect">
            <a:avLst/>
          </a:prstGeom>
          <a:noFill/>
        </p:spPr>
        <p:txBody>
          <a:bodyPr wrap="square">
            <a:spAutoFit/>
          </a:bodyPr>
          <a:lstStyle/>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Admin can export row-level Copilot and Agent 365 usage data</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The Consumption Dashboard now tracks </a:t>
            </a:r>
            <a:r>
              <a:rPr lang="en-GB" sz="1600" dirty="0" err="1">
                <a:latin typeface="Segoe UI" panose="020B0502040204020203" pitchFamily="34" charset="0"/>
                <a:cs typeface="Segoe UI" panose="020B0502040204020203" pitchFamily="34" charset="0"/>
              </a:rPr>
              <a:t>Github</a:t>
            </a:r>
            <a:r>
              <a:rPr lang="en-GB" sz="1600" dirty="0">
                <a:latin typeface="Segoe UI" panose="020B0502040204020203" pitchFamily="34" charset="0"/>
                <a:cs typeface="Segoe UI" panose="020B0502040204020203" pitchFamily="34" charset="0"/>
              </a:rPr>
              <a:t> Copilot AI Credits</a:t>
            </a:r>
          </a:p>
        </p:txBody>
      </p:sp>
      <p:sp>
        <p:nvSpPr>
          <p:cNvPr id="12" name="TextBox 11">
            <a:extLst>
              <a:ext uri="{FF2B5EF4-FFF2-40B4-BE49-F238E27FC236}">
                <a16:creationId xmlns:a16="http://schemas.microsoft.com/office/drawing/2014/main" id="{35BB99F8-4983-B9F3-781E-939D9976DFAF}"/>
              </a:ext>
              <a:ext uri="{C183D7F6-B498-43B3-948B-1728B52AA6E4}">
                <adec:decorative xmlns:adec="http://schemas.microsoft.com/office/drawing/2017/decorative" val="1"/>
              </a:ext>
            </a:extLst>
          </p:cNvPr>
          <p:cNvSpPr txBox="1"/>
          <p:nvPr/>
        </p:nvSpPr>
        <p:spPr>
          <a:xfrm>
            <a:off x="156605" y="4725050"/>
            <a:ext cx="4382344" cy="1907761"/>
          </a:xfrm>
          <a:prstGeom prst="roundRect">
            <a:avLst>
              <a:gd name="adj" fmla="val 6988"/>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3" name="TextBox 12">
            <a:extLst>
              <a:ext uri="{FF2B5EF4-FFF2-40B4-BE49-F238E27FC236}">
                <a16:creationId xmlns:a16="http://schemas.microsoft.com/office/drawing/2014/main" id="{9ABCE318-3C0E-F16E-F8FD-F0C935935B4F}"/>
              </a:ext>
            </a:extLst>
          </p:cNvPr>
          <p:cNvSpPr txBox="1"/>
          <p:nvPr/>
        </p:nvSpPr>
        <p:spPr>
          <a:xfrm>
            <a:off x="156604" y="4628826"/>
            <a:ext cx="4110703" cy="413012"/>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panose="020B0502040204020203" pitchFamily="34" charset="0"/>
                <a:ea typeface="+mn-ea"/>
                <a:cs typeface="Segoe UI Semibold" panose="020B0502040204020203" pitchFamily="34" charset="0"/>
              </a:rPr>
              <a:t>Agents</a:t>
            </a:r>
          </a:p>
        </p:txBody>
      </p:sp>
      <p:sp>
        <p:nvSpPr>
          <p:cNvPr id="14" name="TextBox 13">
            <a:extLst>
              <a:ext uri="{FF2B5EF4-FFF2-40B4-BE49-F238E27FC236}">
                <a16:creationId xmlns:a16="http://schemas.microsoft.com/office/drawing/2014/main" id="{F1BABFD2-5EE8-999E-3417-24F70A880D92}"/>
              </a:ext>
            </a:extLst>
          </p:cNvPr>
          <p:cNvSpPr txBox="1"/>
          <p:nvPr/>
        </p:nvSpPr>
        <p:spPr>
          <a:xfrm>
            <a:off x="110417" y="5080306"/>
            <a:ext cx="4382344" cy="1871218"/>
          </a:xfrm>
          <a:prstGeom prst="rect">
            <a:avLst/>
          </a:prstGeom>
          <a:noFill/>
        </p:spPr>
        <p:txBody>
          <a:bodyPr wrap="square" numCol="1">
            <a:spAutoFit/>
          </a:bodyPr>
          <a:lstStyle/>
          <a:p>
            <a:pPr marL="285750" lvl="4" indent="-180000">
              <a:lnSpc>
                <a:spcPct val="120000"/>
              </a:lnSpc>
              <a:buFont typeface="Arial" panose="020B0604020202020204" pitchFamily="34" charset="0"/>
              <a:buChar char="•"/>
              <a:defRPr/>
            </a:pPr>
            <a:r>
              <a:rPr lang="en-GB" sz="1600" dirty="0"/>
              <a:t>Custom engine agents are available directly in Outlook</a:t>
            </a:r>
          </a:p>
          <a:p>
            <a:pPr marL="285750" lvl="4" indent="-180000">
              <a:lnSpc>
                <a:spcPct val="120000"/>
              </a:lnSpc>
              <a:buFont typeface="Arial" panose="020B0604020202020204" pitchFamily="34" charset="0"/>
              <a:buChar char="•"/>
              <a:defRPr/>
            </a:pPr>
            <a:r>
              <a:rPr lang="en-GB" sz="1600" dirty="0"/>
              <a:t>Planner Agent turns plan data into stakeholder-ready status report</a:t>
            </a:r>
          </a:p>
          <a:p>
            <a:pPr marL="285750" lvl="4" indent="-180000">
              <a:lnSpc>
                <a:spcPct val="120000"/>
              </a:lnSpc>
              <a:buFont typeface="Arial" panose="020B0604020202020204" pitchFamily="34" charset="0"/>
              <a:buChar char="•"/>
              <a:defRPr/>
            </a:pPr>
            <a:r>
              <a:rPr lang="en-GB" sz="1600" dirty="0"/>
              <a:t>Copilot creates and queries Planner tasks</a:t>
            </a:r>
            <a:endParaRPr sz="1600" dirty="0"/>
          </a:p>
          <a:p>
            <a:pPr marL="285750" lvl="4" indent="-180000">
              <a:lnSpc>
                <a:spcPct val="120000"/>
              </a:lnSpc>
              <a:buFont typeface="Arial" panose="020B0604020202020204" pitchFamily="34" charset="0"/>
              <a:buChar char="•"/>
              <a:defRPr/>
            </a:pPr>
            <a:endParaRPr dirty="0"/>
          </a:p>
        </p:txBody>
      </p:sp>
      <p:sp>
        <p:nvSpPr>
          <p:cNvPr id="5" name="TextBox 4">
            <a:extLst>
              <a:ext uri="{FF2B5EF4-FFF2-40B4-BE49-F238E27FC236}">
                <a16:creationId xmlns:a16="http://schemas.microsoft.com/office/drawing/2014/main" id="{C61416EB-B728-4325-91D8-6EEB1431787E}"/>
              </a:ext>
            </a:extLst>
          </p:cNvPr>
          <p:cNvSpPr txBox="1"/>
          <p:nvPr/>
        </p:nvSpPr>
        <p:spPr>
          <a:xfrm>
            <a:off x="5254988" y="1179946"/>
            <a:ext cx="3920326" cy="413012"/>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User capabilities</a:t>
            </a:r>
          </a:p>
        </p:txBody>
      </p:sp>
      <p:sp>
        <p:nvSpPr>
          <p:cNvPr id="6" name="TextBox 5">
            <a:extLst>
              <a:ext uri="{FF2B5EF4-FFF2-40B4-BE49-F238E27FC236}">
                <a16:creationId xmlns:a16="http://schemas.microsoft.com/office/drawing/2014/main" id="{135455C4-36E7-A385-AD14-E0DF62C509CD}"/>
              </a:ext>
            </a:extLst>
          </p:cNvPr>
          <p:cNvSpPr txBox="1"/>
          <p:nvPr/>
        </p:nvSpPr>
        <p:spPr>
          <a:xfrm>
            <a:off x="4731249" y="1620327"/>
            <a:ext cx="7343943" cy="5061084"/>
          </a:xfrm>
          <a:prstGeom prst="rect">
            <a:avLst/>
          </a:prstGeom>
          <a:noFill/>
        </p:spPr>
        <p:txBody>
          <a:bodyPr wrap="square" numCol="2">
            <a:normAutofit/>
          </a:bodyPr>
          <a:lstStyle/>
          <a:p>
            <a:pPr marL="285750" lvl="4" indent="-180000">
              <a:lnSpc>
                <a:spcPct val="120000"/>
              </a:lnSpc>
              <a:buFont typeface="Arial" panose="020B0604020202020204" pitchFamily="34" charset="0"/>
              <a:buChar char="•"/>
              <a:defRPr/>
            </a:pPr>
            <a:r>
              <a:rPr lang="it-IT" sz="1600" dirty="0" err="1">
                <a:latin typeface="Segoe UI" panose="020B0502040204020203" pitchFamily="34" charset="0"/>
                <a:cs typeface="Segoe UI" panose="020B0502040204020203" pitchFamily="34" charset="0"/>
              </a:rPr>
              <a:t>OpenAI</a:t>
            </a:r>
            <a:r>
              <a:rPr lang="it-IT" sz="1600" dirty="0">
                <a:latin typeface="Segoe UI" panose="020B0502040204020203" pitchFamily="34" charset="0"/>
                <a:cs typeface="Segoe UI" panose="020B0502040204020203" pitchFamily="34" charset="0"/>
              </a:rPr>
              <a:t> GPT-6 Astra in Microsoft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Anthropic Claude Fable 5.1 in Microsoft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More control for effort level and cost in Cowork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Text selections, session sharing, and more for Copilot Chat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New ways to work in Copilot Notebooks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Change languages for meeting recaps with Copilot in Teams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Hyperlinks, image understanding, and highlights for Copilot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Chat history and change history skill for Copilot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Personal skills in Copilot in SharePoint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Agents, email drafting, and management enhancements for Copilot in Outlook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Improved file capabilities with Copilot in OneDrive</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Status reports and task enhancements for Copilot in Planner</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New Connectors and Plugins</a:t>
            </a:r>
          </a:p>
        </p:txBody>
      </p:sp>
      <p:grpSp>
        <p:nvGrpSpPr>
          <p:cNvPr id="8" name="Group 7">
            <a:extLst>
              <a:ext uri="{FF2B5EF4-FFF2-40B4-BE49-F238E27FC236}">
                <a16:creationId xmlns:a16="http://schemas.microsoft.com/office/drawing/2014/main" id="{907225E1-0E3E-8BDD-936C-102AF911F797}"/>
              </a:ext>
              <a:ext uri="{C183D7F6-B498-43B3-948B-1728B52AA6E4}">
                <adec:decorative xmlns:adec="http://schemas.microsoft.com/office/drawing/2017/decorative" val="1"/>
              </a:ext>
            </a:extLst>
          </p:cNvPr>
          <p:cNvGrpSpPr/>
          <p:nvPr/>
        </p:nvGrpSpPr>
        <p:grpSpPr>
          <a:xfrm>
            <a:off x="10814384" y="499"/>
            <a:ext cx="1389594" cy="1219186"/>
            <a:chOff x="10404657" y="488"/>
            <a:chExt cx="1802010" cy="1955102"/>
          </a:xfrm>
          <a:solidFill>
            <a:srgbClr val="727372"/>
          </a:solidFill>
        </p:grpSpPr>
        <p:sp>
          <p:nvSpPr>
            <p:cNvPr id="9" name="Diagonal Stripe 8">
              <a:extLst>
                <a:ext uri="{FF2B5EF4-FFF2-40B4-BE49-F238E27FC236}">
                  <a16:creationId xmlns:a16="http://schemas.microsoft.com/office/drawing/2014/main" id="{378057FC-03B6-5FCA-273C-7093A5228816}"/>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96BF5DD0-FECD-1105-F39B-898E9F95C64E}"/>
                </a:ext>
              </a:extLst>
            </p:cNvPr>
            <p:cNvSpPr txBox="1"/>
            <p:nvPr/>
          </p:nvSpPr>
          <p:spPr>
            <a:xfrm rot="2502686">
              <a:off x="10813568" y="609465"/>
              <a:ext cx="1393099"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8</a:t>
              </a:r>
              <a:r>
                <a:rPr lang="en-US" sz="1100" kern="0" spc="-71" baseline="30000" dirty="0">
                  <a:solidFill>
                    <a:srgbClr val="5C5AD4"/>
                  </a:solidFill>
                  <a:latin typeface="Segoe UI Semibold"/>
                </a:rPr>
                <a:t>th</a:t>
              </a:r>
              <a:r>
                <a:rPr kumimoji="0" lang="en-US" sz="1100" b="0" i="0" u="none" strike="noStrike" kern="0" cap="none" spc="-71" normalizeH="0" baseline="0" dirty="0">
                  <a:ln>
                    <a:noFill/>
                  </a:ln>
                  <a:solidFill>
                    <a:srgbClr val="5C5AD4"/>
                  </a:solidFill>
                  <a:effectLst/>
                  <a:uLnTx/>
                  <a:uFillTx/>
                  <a:latin typeface="Segoe UI Semibold"/>
                </a:rPr>
                <a:t> Sept</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pic>
        <p:nvPicPr>
          <p:cNvPr id="15" name="!Copilot">
            <a:extLst>
              <a:ext uri="{FF2B5EF4-FFF2-40B4-BE49-F238E27FC236}">
                <a16:creationId xmlns:a16="http://schemas.microsoft.com/office/drawing/2014/main" id="{7F5200A3-3C4E-2426-C9B6-2824FB945D0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586843" y="146569"/>
            <a:ext cx="561464" cy="550969"/>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Tree>
    <p:extLst>
      <p:ext uri="{BB962C8B-B14F-4D97-AF65-F5344CB8AC3E}">
        <p14:creationId xmlns:p14="http://schemas.microsoft.com/office/powerpoint/2010/main" val="3004642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grpId="1" nodeType="withEffect">
                                  <p:stCondLst>
                                    <p:cond delay="0"/>
                                  </p:stCondLst>
                                  <p:childTnLst>
                                    <p:animMotion origin="layout" path="M -6.25E-7 4.81481E-6 L -6.25E-7 0.03541 " pathEditMode="relative" rAng="0" ptsTypes="AA">
                                      <p:cBhvr>
                                        <p:cTn id="13" dur="700" spd="-100000" fill="hold"/>
                                        <p:tgtEl>
                                          <p:spTgt spid="2"/>
                                        </p:tgtEl>
                                        <p:attrNameLst>
                                          <p:attrName>ppt_x</p:attrName>
                                          <p:attrName>ppt_y</p:attrName>
                                        </p:attrNameLst>
                                      </p:cBhvr>
                                      <p:rCtr x="0" y="1759"/>
                                    </p:animMotion>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42" presetClass="path" presetSubtype="0" decel="100000" fill="hold" grpId="1" nodeType="withEffect">
                                  <p:stCondLst>
                                    <p:cond delay="0"/>
                                  </p:stCondLst>
                                  <p:childTnLst>
                                    <p:animMotion origin="layout" path="M -6.25E-7 7.40741E-7 L -6.25E-7 0.03542 " pathEditMode="relative" rAng="0" ptsTypes="AA">
                                      <p:cBhvr>
                                        <p:cTn id="23" dur="700" spd="-100000" fill="hold"/>
                                        <p:tgtEl>
                                          <p:spTgt spid="12"/>
                                        </p:tgtEl>
                                        <p:attrNameLst>
                                          <p:attrName>ppt_x</p:attrName>
                                          <p:attrName>ppt_y</p:attrName>
                                        </p:attrNameLst>
                                      </p:cBhvr>
                                      <p:rCtr x="0" y="1759"/>
                                    </p:animMotion>
                                  </p:childTnLst>
                                </p:cTn>
                              </p:par>
                            </p:childTnLst>
                          </p:cTn>
                        </p:par>
                        <p:par>
                          <p:cTn id="24" fill="hold">
                            <p:stCondLst>
                              <p:cond delay="14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42" presetClass="path" presetSubtype="0" decel="100000" fill="hold" grpId="1" nodeType="withEffect">
                                  <p:stCondLst>
                                    <p:cond delay="0"/>
                                  </p:stCondLst>
                                  <p:childTnLst>
                                    <p:animMotion origin="layout" path="M 4.79167E-6 -4.07407E-6 L 4.79167E-6 0.03542 " pathEditMode="relative" rAng="0" ptsTypes="AA">
                                      <p:cBhvr>
                                        <p:cTn id="33" dur="700" spd="-100000" fill="hold"/>
                                        <p:tgtEl>
                                          <p:spTgt spid="4"/>
                                        </p:tgtEl>
                                        <p:attrNameLst>
                                          <p:attrName>ppt_x</p:attrName>
                                          <p:attrName>ppt_y</p:attrName>
                                        </p:attrNameLst>
                                      </p:cBhvr>
                                      <p:rCtr x="0" y="1759"/>
                                    </p:animMotion>
                                  </p:childTnLst>
                                </p:cTn>
                              </p:par>
                              <p:par>
                                <p:cTn id="34" presetID="1"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animBg="1"/>
      <p:bldP spid="2" grpId="1" animBg="1"/>
      <p:bldP spid="18" grpId="0"/>
      <p:bldP spid="12" grpId="0" animBg="1"/>
      <p:bldP spid="12" grpId="1" animBg="1"/>
      <p:bldP spid="1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710EC-32DE-69A4-9CD8-0E8E4A59F72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7E63E17-A06A-C77C-47FF-F7B6DC2C04A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018290"/>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774EEA5F-E383-1E77-84D1-24344F2C71B1}"/>
              </a:ext>
            </a:extLst>
          </p:cNvPr>
          <p:cNvSpPr>
            <a:spLocks noGrp="1"/>
          </p:cNvSpPr>
          <p:nvPr>
            <p:ph type="title"/>
          </p:nvPr>
        </p:nvSpPr>
        <p:spPr>
          <a:xfrm>
            <a:off x="1613214" y="3421793"/>
            <a:ext cx="9144000" cy="498598"/>
          </a:xfrm>
        </p:spPr>
        <p:txBody>
          <a:bodyPr/>
          <a:lstStyle/>
          <a:p>
            <a:r>
              <a:rPr lang="en-US" noProof="0" dirty="0"/>
              <a:t>User capabilities</a:t>
            </a:r>
          </a:p>
        </p:txBody>
      </p:sp>
      <p:pic>
        <p:nvPicPr>
          <p:cNvPr id="3" name="!Copilot">
            <a:extLst>
              <a:ext uri="{FF2B5EF4-FFF2-40B4-BE49-F238E27FC236}">
                <a16:creationId xmlns:a16="http://schemas.microsoft.com/office/drawing/2014/main" id="{63923702-6216-96B6-83B2-A45E90D83C8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4072" y="3333681"/>
            <a:ext cx="687675" cy="674821"/>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Tree>
    <p:extLst>
      <p:ext uri="{BB962C8B-B14F-4D97-AF65-F5344CB8AC3E}">
        <p14:creationId xmlns:p14="http://schemas.microsoft.com/office/powerpoint/2010/main" val="2604469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B5026-D383-124B-7E16-AFB61D7159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DFDB68-EAD1-8D8D-A88F-28266A92DE6F}"/>
              </a:ext>
            </a:extLst>
          </p:cNvPr>
          <p:cNvSpPr>
            <a:spLocks noGrp="1"/>
          </p:cNvSpPr>
          <p:nvPr>
            <p:ph type="title"/>
          </p:nvPr>
        </p:nvSpPr>
        <p:spPr>
          <a:xfrm>
            <a:off x="405572" y="494078"/>
            <a:ext cx="11786427"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Claude Fable 5.1 is available in Copilot Cowork and Copilot Studio</a:t>
            </a:r>
          </a:p>
        </p:txBody>
      </p:sp>
      <p:sp>
        <p:nvSpPr>
          <p:cNvPr id="18" name="TextBox 17">
            <a:extLst>
              <a:ext uri="{FF2B5EF4-FFF2-40B4-BE49-F238E27FC236}">
                <a16:creationId xmlns:a16="http://schemas.microsoft.com/office/drawing/2014/main" id="{2EB6537C-2451-F3B4-0184-6A08FF4C593E}"/>
              </a:ext>
              <a:ext uri="{C183D7F6-B498-43B3-948B-1728B52AA6E4}">
                <adec:decorative xmlns:adec="http://schemas.microsoft.com/office/drawing/2017/decorative" val="1"/>
              </a:ext>
            </a:extLst>
          </p:cNvPr>
          <p:cNvSpPr txBox="1"/>
          <p:nvPr/>
        </p:nvSpPr>
        <p:spPr>
          <a:xfrm>
            <a:off x="5440680" y="1325880"/>
            <a:ext cx="6500769" cy="503804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EEB6CC3-694D-9707-88E0-819C2F8E818A}"/>
              </a:ext>
            </a:extLst>
          </p:cNvPr>
          <p:cNvSpPr txBox="1">
            <a:spLocks/>
          </p:cNvSpPr>
          <p:nvPr/>
        </p:nvSpPr>
        <p:spPr>
          <a:xfrm>
            <a:off x="351286" y="1036860"/>
            <a:ext cx="5002767"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600" b="1" dirty="0"/>
              <a:t>Claude Fable 5.1 joins the frontier models in Copilot, giving customers more choice as they delegate more complex tasks to AI.</a:t>
            </a:r>
          </a:p>
          <a:p>
            <a:pPr marL="0" indent="0">
              <a:buNone/>
            </a:pPr>
            <a:endParaRPr lang="en-US" sz="1600" b="1" dirty="0"/>
          </a:p>
          <a:p>
            <a:pPr lvl="0"/>
            <a:r>
              <a:rPr lang="en-US" sz="1400" b="1" dirty="0"/>
              <a:t>Built For Long-running Work</a:t>
            </a:r>
            <a:r>
              <a:rPr lang="en-US" sz="1400" dirty="0"/>
              <a:t> — Fable 5.1 is designed for long-running work, financial analysis, and front-end visual coding.</a:t>
            </a:r>
          </a:p>
          <a:p>
            <a:pPr lvl="0"/>
            <a:endParaRPr lang="en-US" sz="1400" dirty="0"/>
          </a:p>
          <a:p>
            <a:pPr lvl="0"/>
            <a:r>
              <a:rPr lang="en-US" sz="1400" b="1" dirty="0"/>
              <a:t>Tighter Plans, Shorter Summaries</a:t>
            </a:r>
            <a:r>
              <a:rPr lang="en-US" sz="1400" dirty="0"/>
              <a:t> — The model produces tighter plans up front and more concise summaries at the end.</a:t>
            </a:r>
          </a:p>
          <a:p>
            <a:pPr lvl="0"/>
            <a:endParaRPr lang="en-US" sz="1400" dirty="0"/>
          </a:p>
          <a:p>
            <a:pPr lvl="0"/>
            <a:r>
              <a:rPr lang="en-US" sz="1400" b="1" dirty="0"/>
              <a:t>Grounded By Work IQ</a:t>
            </a:r>
            <a:r>
              <a:rPr lang="en-US" sz="1400" dirty="0"/>
              <a:t> — Work IQ grounds Fable 5.1 in files, meetings, chats, and business data within existing permissions, so responses are more relevant and traceable back to the user's own work.</a:t>
            </a:r>
          </a:p>
          <a:p>
            <a:pPr lvl="0"/>
            <a:endParaRPr lang="en-US" sz="1400" dirty="0"/>
          </a:p>
          <a:p>
            <a:pPr lvl="0"/>
            <a:r>
              <a:rPr lang="en-US" sz="1400" b="1" dirty="0"/>
              <a:t>Rollout And Admin Control</a:t>
            </a:r>
            <a:r>
              <a:rPr lang="en-US" sz="1400" dirty="0"/>
              <a:t> — Rolling out today to eligible users in Copilot Cowork and Copilot Studio; availability varies by region and organization, and admins configure access in the Microsoft 365 admin center.</a:t>
            </a:r>
          </a:p>
          <a:p>
            <a:pPr marL="0" lvl="0" indent="0">
              <a:buNone/>
            </a:pPr>
            <a:endParaRPr lang="en-US" sz="1400" dirty="0">
              <a:solidFill>
                <a:srgbClr val="0076D3"/>
              </a:solidFill>
              <a:hlinkClick r:id="rId3">
                <a:extLst>
                  <a:ext uri="{A12FA001-AC4F-418D-AE19-62706E023703}">
                    <ahyp:hlinkClr xmlns:ahyp="http://schemas.microsoft.com/office/drawing/2018/hyperlinkcolor" val="tx"/>
                  </a:ext>
                </a:extLst>
              </a:hlinkClick>
            </a:endParaRPr>
          </a:p>
          <a:p>
            <a:pPr marL="0" lvl="0" indent="0">
              <a:buNone/>
            </a:pPr>
            <a:r>
              <a:rPr lang="en-US" sz="1400" dirty="0">
                <a:solidFill>
                  <a:schemeClr val="accent1">
                    <a:lumMod val="75000"/>
                  </a:schemeClr>
                </a:solidFill>
                <a:hlinkClick r:id="rId3">
                  <a:extLst>
                    <a:ext uri="{A12FA001-AC4F-418D-AE19-62706E023703}">
                      <ahyp:hlinkClr xmlns:ahyp="http://schemas.microsoft.com/office/drawing/2018/hyperlinkcolor" val="tx"/>
                    </a:ext>
                  </a:extLst>
                </a:hlinkClick>
              </a:rPr>
              <a:t>Learn more</a:t>
            </a:r>
            <a:endParaRPr lang="en-US" sz="1400" dirty="0">
              <a:solidFill>
                <a:schemeClr val="accent1">
                  <a:lumMod val="75000"/>
                </a:schemeClr>
              </a:solidFill>
            </a:endParaRPr>
          </a:p>
        </p:txBody>
      </p:sp>
      <p:sp>
        <p:nvSpPr>
          <p:cNvPr id="19" name="TextBox 18">
            <a:extLst>
              <a:ext uri="{FF2B5EF4-FFF2-40B4-BE49-F238E27FC236}">
                <a16:creationId xmlns:a16="http://schemas.microsoft.com/office/drawing/2014/main" id="{5FB03B5E-794C-DE0D-E516-989B5061FC6E}"/>
              </a:ext>
            </a:extLst>
          </p:cNvPr>
          <p:cNvSpPr txBox="1"/>
          <p:nvPr/>
        </p:nvSpPr>
        <p:spPr>
          <a:xfrm>
            <a:off x="6126882" y="1150531"/>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Claude Fable 5.1 </a:t>
            </a:r>
          </a:p>
        </p:txBody>
      </p:sp>
      <p:pic>
        <p:nvPicPr>
          <p:cNvPr id="5" name="Picture 4">
            <a:extLst>
              <a:ext uri="{FF2B5EF4-FFF2-40B4-BE49-F238E27FC236}">
                <a16:creationId xmlns:a16="http://schemas.microsoft.com/office/drawing/2014/main" id="{741B38C1-632F-4CE6-5A78-7EC785592C8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77732" y="1679317"/>
            <a:ext cx="5808517" cy="3872344"/>
          </a:xfrm>
          <a:prstGeom prst="rect">
            <a:avLst/>
          </a:prstGeom>
          <a:effectLst>
            <a:outerShdw blurRad="63500" sx="102000" sy="102000" algn="ctr" rotWithShape="0">
              <a:prstClr val="black">
                <a:alpha val="40000"/>
              </a:prstClr>
            </a:outerShdw>
          </a:effectLst>
        </p:spPr>
      </p:pic>
      <p:sp>
        <p:nvSpPr>
          <p:cNvPr id="9" name="TextBox 8">
            <a:extLst>
              <a:ext uri="{FF2B5EF4-FFF2-40B4-BE49-F238E27FC236}">
                <a16:creationId xmlns:a16="http://schemas.microsoft.com/office/drawing/2014/main" id="{B04BAA54-31A6-8995-6CE7-5D9723A72B85}"/>
              </a:ext>
            </a:extLst>
          </p:cNvPr>
          <p:cNvSpPr txBox="1"/>
          <p:nvPr/>
        </p:nvSpPr>
        <p:spPr>
          <a:xfrm>
            <a:off x="5786805" y="5734055"/>
            <a:ext cx="5808517" cy="523220"/>
          </a:xfrm>
          <a:prstGeom prst="rect">
            <a:avLst/>
          </a:prstGeom>
          <a:noFill/>
        </p:spPr>
        <p:txBody>
          <a:bodyPr wrap="square">
            <a:spAutoFit/>
          </a:bodyPr>
          <a:lstStyle/>
          <a:p>
            <a:pPr algn="ctr"/>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Available today: Anthropic Claude Fable 5.1 in Microsoft Copilot | Microsoft Community Hub</a:t>
            </a:r>
            <a:endParaRPr lang="en-US" sz="1400" dirty="0">
              <a:solidFill>
                <a:schemeClr val="accent1">
                  <a:lumMod val="75000"/>
                </a:schemeClr>
              </a:solidFill>
            </a:endParaRPr>
          </a:p>
        </p:txBody>
      </p:sp>
    </p:spTree>
    <p:extLst>
      <p:ext uri="{BB962C8B-B14F-4D97-AF65-F5344CB8AC3E}">
        <p14:creationId xmlns:p14="http://schemas.microsoft.com/office/powerpoint/2010/main" val="25824167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path" presetSubtype="0" decel="100000" fill="hold" grpId="1" nodeType="withEffect">
                                  <p:stCondLst>
                                    <p:cond delay="100"/>
                                  </p:stCondLst>
                                  <p:childTnLst>
                                    <p:animMotion origin="layout" path="M -4.16667E-7 4.44444E-6 L -4.16667E-7 0.03541 " pathEditMode="relative" rAng="0" ptsTypes="AA">
                                      <p:cBhvr>
                                        <p:cTn id="9" dur="700" spd="-100000" fill="hold"/>
                                        <p:tgtEl>
                                          <p:spTgt spid="9"/>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BA257-FB16-9EF8-3033-B15172FA7A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636D5B-F2CC-371B-14D6-08A0564B75EE}"/>
              </a:ext>
            </a:extLst>
          </p:cNvPr>
          <p:cNvSpPr>
            <a:spLocks noGrp="1"/>
          </p:cNvSpPr>
          <p:nvPr>
            <p:ph type="title"/>
          </p:nvPr>
        </p:nvSpPr>
        <p:spPr>
          <a:xfrm>
            <a:off x="405572" y="494078"/>
            <a:ext cx="11786427"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OpenAI GPT-6 Astra is available in Copilot Cowork and Copilot Studio</a:t>
            </a:r>
          </a:p>
        </p:txBody>
      </p:sp>
      <p:sp>
        <p:nvSpPr>
          <p:cNvPr id="18" name="TextBox 17">
            <a:extLst>
              <a:ext uri="{FF2B5EF4-FFF2-40B4-BE49-F238E27FC236}">
                <a16:creationId xmlns:a16="http://schemas.microsoft.com/office/drawing/2014/main" id="{B9F314BF-6521-78C8-7F9E-EBCEF29B1649}"/>
              </a:ext>
              <a:ext uri="{C183D7F6-B498-43B3-948B-1728B52AA6E4}">
                <adec:decorative xmlns:adec="http://schemas.microsoft.com/office/drawing/2017/decorative" val="1"/>
              </a:ext>
            </a:extLst>
          </p:cNvPr>
          <p:cNvSpPr txBox="1"/>
          <p:nvPr/>
        </p:nvSpPr>
        <p:spPr>
          <a:xfrm>
            <a:off x="5440680" y="1325880"/>
            <a:ext cx="6500769" cy="4918013"/>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52AC-9ECC-EFDB-F81B-9B8D6200526B}"/>
              </a:ext>
            </a:extLst>
          </p:cNvPr>
          <p:cNvSpPr txBox="1">
            <a:spLocks/>
          </p:cNvSpPr>
          <p:nvPr/>
        </p:nvSpPr>
        <p:spPr>
          <a:xfrm>
            <a:off x="405572" y="1086634"/>
            <a:ext cx="4901141"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600" b="1" dirty="0"/>
              <a:t>GPT-6 Astra joins the frontier models in Copilot, expanding the range of work customers can hand off to AI.</a:t>
            </a:r>
          </a:p>
          <a:p>
            <a:pPr marL="0" indent="0">
              <a:buNone/>
            </a:pPr>
            <a:endParaRPr lang="en-US" sz="1800" b="1" dirty="0"/>
          </a:p>
          <a:p>
            <a:pPr lvl="0"/>
            <a:r>
              <a:rPr lang="en-US" sz="1400" b="1" dirty="0"/>
              <a:t>Delegate Larger Tasks</a:t>
            </a:r>
            <a:r>
              <a:rPr lang="en-US" sz="1400" dirty="0"/>
              <a:t> — Instead of breaking work into smaller pieces and guiding it step by step, users can delegate larger tasks.</a:t>
            </a:r>
          </a:p>
          <a:p>
            <a:pPr lvl="0"/>
            <a:endParaRPr lang="en-US" sz="1400" dirty="0"/>
          </a:p>
          <a:p>
            <a:pPr lvl="0"/>
            <a:r>
              <a:rPr lang="en-US" sz="1400" b="1" dirty="0"/>
              <a:t>Time Spent On Decisions</a:t>
            </a:r>
            <a:r>
              <a:rPr lang="en-US" sz="1400" dirty="0"/>
              <a:t> — Users focus their time on reviewing results, making decisions, and moving work forward.</a:t>
            </a:r>
          </a:p>
          <a:p>
            <a:pPr lvl="0"/>
            <a:endParaRPr lang="en-US" sz="1400" dirty="0"/>
          </a:p>
          <a:p>
            <a:pPr lvl="0"/>
            <a:r>
              <a:rPr lang="en-US" sz="1400" b="1" dirty="0"/>
              <a:t>Grounded By Work IQ</a:t>
            </a:r>
            <a:r>
              <a:rPr lang="en-US" sz="1400" dirty="0"/>
              <a:t> — Work IQ grounds GPT-6 Astra in files, meetings, chats, and business data within existing permissions, producing more relevant and accurate responses.</a:t>
            </a:r>
          </a:p>
          <a:p>
            <a:pPr lvl="0"/>
            <a:endParaRPr lang="en-US" sz="1400" dirty="0"/>
          </a:p>
          <a:p>
            <a:pPr lvl="0"/>
            <a:r>
              <a:rPr lang="en-US" sz="1400" b="1" dirty="0"/>
              <a:t>Rollout And Admin Control</a:t>
            </a:r>
            <a:r>
              <a:rPr lang="en-US" sz="1400" dirty="0"/>
              <a:t> — Rolling out today to users in Copilot Cowork and Copilot Studio; availability varies by region and organization, and admins configure access in the Microsoft 365 admin center.</a:t>
            </a:r>
          </a:p>
          <a:p>
            <a:pPr lvl="0"/>
            <a:endParaRPr lang="en-US" sz="1400" dirty="0"/>
          </a:p>
          <a:p>
            <a:pPr marL="0" lvl="0" indent="0">
              <a:buNone/>
            </a:pPr>
            <a:r>
              <a:rPr lang="en-US" sz="1400" dirty="0">
                <a:solidFill>
                  <a:schemeClr val="accent1">
                    <a:lumMod val="75000"/>
                  </a:schemeClr>
                </a:solidFill>
                <a:hlinkClick r:id="rId3">
                  <a:extLst>
                    <a:ext uri="{A12FA001-AC4F-418D-AE19-62706E023703}">
                      <ahyp:hlinkClr xmlns:ahyp="http://schemas.microsoft.com/office/drawing/2018/hyperlinkcolor" val="tx"/>
                    </a:ext>
                  </a:extLst>
                </a:hlinkClick>
              </a:rPr>
              <a:t>Learn more</a:t>
            </a:r>
            <a:endParaRPr lang="en-US" sz="1400" dirty="0">
              <a:solidFill>
                <a:schemeClr val="accent1">
                  <a:lumMod val="75000"/>
                </a:schemeClr>
              </a:solidFill>
            </a:endParaRPr>
          </a:p>
        </p:txBody>
      </p:sp>
      <p:sp>
        <p:nvSpPr>
          <p:cNvPr id="19" name="TextBox 18">
            <a:extLst>
              <a:ext uri="{FF2B5EF4-FFF2-40B4-BE49-F238E27FC236}">
                <a16:creationId xmlns:a16="http://schemas.microsoft.com/office/drawing/2014/main" id="{0C2429B4-E0E4-5FC4-846E-DF914A1F8F8A}"/>
              </a:ext>
            </a:extLst>
          </p:cNvPr>
          <p:cNvSpPr txBox="1"/>
          <p:nvPr/>
        </p:nvSpPr>
        <p:spPr>
          <a:xfrm>
            <a:off x="6126882" y="1150531"/>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OpenAI GPT-6 Astra </a:t>
            </a:r>
          </a:p>
        </p:txBody>
      </p:sp>
      <p:sp>
        <p:nvSpPr>
          <p:cNvPr id="9" name="TextBox 8">
            <a:extLst>
              <a:ext uri="{FF2B5EF4-FFF2-40B4-BE49-F238E27FC236}">
                <a16:creationId xmlns:a16="http://schemas.microsoft.com/office/drawing/2014/main" id="{0C95FF85-6E8E-D1F2-8E31-D6A47B876C7F}"/>
              </a:ext>
            </a:extLst>
          </p:cNvPr>
          <p:cNvSpPr txBox="1"/>
          <p:nvPr/>
        </p:nvSpPr>
        <p:spPr>
          <a:xfrm>
            <a:off x="6126882" y="5538643"/>
            <a:ext cx="5397126" cy="523220"/>
          </a:xfrm>
          <a:prstGeom prst="rect">
            <a:avLst/>
          </a:prstGeom>
          <a:noFill/>
        </p:spPr>
        <p:txBody>
          <a:bodyPr wrap="square">
            <a:spAutoFit/>
          </a:bodyPr>
          <a:lstStyle/>
          <a:p>
            <a:pPr algn="ct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Available today: OpenAI GPT-6 Astra in Microsoft Copilot | Microsoft Community Hub</a:t>
            </a:r>
            <a:endParaRPr lang="en-US" sz="1400" dirty="0">
              <a:solidFill>
                <a:schemeClr val="accent1">
                  <a:lumMod val="75000"/>
                </a:schemeClr>
              </a:solidFill>
            </a:endParaRPr>
          </a:p>
        </p:txBody>
      </p:sp>
      <p:pic>
        <p:nvPicPr>
          <p:cNvPr id="5" name="Picture 4">
            <a:extLst>
              <a:ext uri="{FF2B5EF4-FFF2-40B4-BE49-F238E27FC236}">
                <a16:creationId xmlns:a16="http://schemas.microsoft.com/office/drawing/2014/main" id="{EEC05A6A-7A7A-D75A-DB18-7D97557EB70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894197" y="1982334"/>
            <a:ext cx="5775587" cy="33739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0660223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path" presetSubtype="0" decel="100000" fill="hold" grpId="1" nodeType="withEffect">
                                  <p:stCondLst>
                                    <p:cond delay="100"/>
                                  </p:stCondLst>
                                  <p:childTnLst>
                                    <p:animMotion origin="layout" path="M 1.875E-6 -1.85185E-6 L 1.875E-6 0.03542 " pathEditMode="relative" rAng="0" ptsTypes="AA">
                                      <p:cBhvr>
                                        <p:cTn id="9" dur="700" spd="-100000" fill="hold"/>
                                        <p:tgtEl>
                                          <p:spTgt spid="9"/>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E6AA1-944C-5BC2-08E8-524F65B8A5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26CEE0-1D3C-A234-EC38-56A65555FE45}"/>
              </a:ext>
            </a:extLst>
          </p:cNvPr>
          <p:cNvSpPr>
            <a:spLocks noGrp="1"/>
          </p:cNvSpPr>
          <p:nvPr>
            <p:ph type="title"/>
          </p:nvPr>
        </p:nvSpPr>
        <p:spPr>
          <a:xfrm>
            <a:off x="405572" y="494078"/>
            <a:ext cx="11786427"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More control for effort level and cost in Cowork</a:t>
            </a:r>
          </a:p>
        </p:txBody>
      </p:sp>
      <p:sp>
        <p:nvSpPr>
          <p:cNvPr id="18" name="TextBox 17">
            <a:extLst>
              <a:ext uri="{FF2B5EF4-FFF2-40B4-BE49-F238E27FC236}">
                <a16:creationId xmlns:a16="http://schemas.microsoft.com/office/drawing/2014/main" id="{73AB72CC-FE1F-6955-330A-79E72BF2FA88}"/>
              </a:ext>
              <a:ext uri="{C183D7F6-B498-43B3-948B-1728B52AA6E4}">
                <adec:decorative xmlns:adec="http://schemas.microsoft.com/office/drawing/2017/decorative" val="1"/>
              </a:ext>
            </a:extLst>
          </p:cNvPr>
          <p:cNvSpPr txBox="1"/>
          <p:nvPr/>
        </p:nvSpPr>
        <p:spPr>
          <a:xfrm>
            <a:off x="5440680" y="1325880"/>
            <a:ext cx="6500769" cy="467876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94301E1B-0616-8499-8556-12DF017E2060}"/>
              </a:ext>
            </a:extLst>
          </p:cNvPr>
          <p:cNvSpPr txBox="1">
            <a:spLocks/>
          </p:cNvSpPr>
          <p:nvPr/>
        </p:nvSpPr>
        <p:spPr>
          <a:xfrm>
            <a:off x="351287" y="1036860"/>
            <a:ext cx="5002766"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Users can tune how much effort Cowork puts into a task so they can balance depth of analysis against speed and credit usage.</a:t>
            </a:r>
          </a:p>
          <a:p>
            <a:pPr marL="0" indent="0">
              <a:buNone/>
            </a:pPr>
            <a:endParaRPr lang="en-US" sz="1800" b="1" dirty="0"/>
          </a:p>
          <a:p>
            <a:pPr lvl="0"/>
            <a:r>
              <a:rPr lang="en-US" sz="1600" b="1" dirty="0"/>
              <a:t>Five Effort Levels</a:t>
            </a:r>
            <a:r>
              <a:rPr lang="en-US" sz="1600" dirty="0"/>
              <a:t> — </a:t>
            </a:r>
            <a:r>
              <a:rPr lang="en-US" sz="1600" i="1" dirty="0"/>
              <a:t>Light</a:t>
            </a:r>
            <a:r>
              <a:rPr lang="en-US" sz="1600" dirty="0"/>
              <a:t> handles simpler tasks, </a:t>
            </a:r>
            <a:r>
              <a:rPr lang="en-US" sz="1600" i="1" dirty="0"/>
              <a:t>Medium</a:t>
            </a:r>
            <a:r>
              <a:rPr lang="en-US" sz="1600" dirty="0"/>
              <a:t> is the default for everyday work, and </a:t>
            </a:r>
            <a:r>
              <a:rPr lang="en-US" sz="1600" i="1" dirty="0"/>
              <a:t>High, Extra High</a:t>
            </a:r>
            <a:r>
              <a:rPr lang="en-US" sz="1600" dirty="0"/>
              <a:t>, and </a:t>
            </a:r>
            <a:r>
              <a:rPr lang="en-US" sz="1600" i="1" dirty="0"/>
              <a:t>Max</a:t>
            </a:r>
            <a:r>
              <a:rPr lang="en-US" sz="1600" dirty="0"/>
              <a:t> allow deeper analysis and more complex reasoning.</a:t>
            </a:r>
          </a:p>
          <a:p>
            <a:pPr lvl="0"/>
            <a:endParaRPr lang="en-US" sz="1600" dirty="0"/>
          </a:p>
          <a:p>
            <a:pPr lvl="0"/>
            <a:r>
              <a:rPr lang="en-US" sz="1600" b="1" dirty="0"/>
              <a:t>Predictable Trade-offs</a:t>
            </a:r>
            <a:r>
              <a:rPr lang="en-US" sz="1600" dirty="0"/>
              <a:t> — Higher effort levels produce more thorough responses but may take longer and use limits faster.</a:t>
            </a:r>
          </a:p>
          <a:p>
            <a:pPr lvl="0"/>
            <a:endParaRPr lang="en-US" sz="1600" dirty="0"/>
          </a:p>
          <a:p>
            <a:pPr lvl="0"/>
            <a:r>
              <a:rPr lang="en-US" sz="1600" b="1" dirty="0"/>
              <a:t>In-flow Controls</a:t>
            </a:r>
            <a:r>
              <a:rPr lang="en-US" sz="1600" dirty="0"/>
              <a:t> — Model and effort controls now appear together directly in the compose box.</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F88FBD49-4F31-18DA-F746-0087115B0F9F}"/>
              </a:ext>
            </a:extLst>
          </p:cNvPr>
          <p:cNvSpPr txBox="1"/>
          <p:nvPr/>
        </p:nvSpPr>
        <p:spPr>
          <a:xfrm>
            <a:off x="6126882" y="1150531"/>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Users can now choose an effort level</a:t>
            </a:r>
          </a:p>
        </p:txBody>
      </p:sp>
      <p:pic>
        <p:nvPicPr>
          <p:cNvPr id="3" name="Picture 2" descr="Cowork compose box showing the model picker with effort-level menu for choosing how much reasoning to apply.">
            <a:extLst>
              <a:ext uri="{FF2B5EF4-FFF2-40B4-BE49-F238E27FC236}">
                <a16:creationId xmlns:a16="http://schemas.microsoft.com/office/drawing/2014/main" id="{E6908F74-751E-0502-4735-05927B61C289}"/>
              </a:ext>
            </a:extLst>
          </p:cNvPr>
          <p:cNvPicPr>
            <a:picLocks noChangeAspect="1"/>
          </p:cNvPicPr>
          <p:nvPr/>
        </p:nvPicPr>
        <p:blipFill>
          <a:blip r:embed="rId3"/>
          <a:srcRect t="9842" r="42498"/>
          <a:stretch>
            <a:fillRect/>
          </a:stretch>
        </p:blipFill>
        <p:spPr>
          <a:xfrm>
            <a:off x="6531480" y="2126170"/>
            <a:ext cx="4319168" cy="2605660"/>
          </a:xfrm>
          <a:prstGeom prst="rect">
            <a:avLst/>
          </a:prstGeom>
          <a:effectLst>
            <a:outerShdw blurRad="63500" sx="102000" sy="102000" algn="ctr" rotWithShape="0">
              <a:prstClr val="black">
                <a:alpha val="40000"/>
              </a:prstClr>
            </a:outerShdw>
          </a:effectLst>
        </p:spPr>
      </p:pic>
      <p:sp>
        <p:nvSpPr>
          <p:cNvPr id="9" name="TextBox 8">
            <a:extLst>
              <a:ext uri="{FF2B5EF4-FFF2-40B4-BE49-F238E27FC236}">
                <a16:creationId xmlns:a16="http://schemas.microsoft.com/office/drawing/2014/main" id="{C94B9D69-429D-8CB9-C436-151BEEBD1A06}"/>
              </a:ext>
            </a:extLst>
          </p:cNvPr>
          <p:cNvSpPr txBox="1"/>
          <p:nvPr/>
        </p:nvSpPr>
        <p:spPr>
          <a:xfrm>
            <a:off x="5709162" y="5319670"/>
            <a:ext cx="6318914" cy="307777"/>
          </a:xfrm>
          <a:prstGeom prst="rect">
            <a:avLst/>
          </a:prstGeom>
          <a:noFill/>
        </p:spPr>
        <p:txBody>
          <a:bodyPr wrap="square">
            <a:spAutoFit/>
          </a:bodyPr>
          <a:lstStyle/>
          <a:p>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endParaRPr>
          </a:p>
        </p:txBody>
      </p:sp>
      <p:sp>
        <p:nvSpPr>
          <p:cNvPr id="7" name="Rectangle: Rounded Corners 6">
            <a:extLst>
              <a:ext uri="{FF2B5EF4-FFF2-40B4-BE49-F238E27FC236}">
                <a16:creationId xmlns:a16="http://schemas.microsoft.com/office/drawing/2014/main" id="{496F9824-355D-4ADB-8947-1149B320ACF5}"/>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MC1461699</a:t>
            </a:r>
          </a:p>
        </p:txBody>
      </p:sp>
    </p:spTree>
    <p:extLst>
      <p:ext uri="{BB962C8B-B14F-4D97-AF65-F5344CB8AC3E}">
        <p14:creationId xmlns:p14="http://schemas.microsoft.com/office/powerpoint/2010/main" val="9763699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9"/>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2" y="494078"/>
            <a:ext cx="11786427"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The /cost skill shows how much of the monthly credit limit is left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509260" y="1668780"/>
            <a:ext cx="6500769" cy="3554730"/>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405572" y="1071150"/>
            <a:ext cx="4643623"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Cowork users get clearer visibility into credit consumption so they can plan work against their monthly limit.</a:t>
            </a:r>
          </a:p>
          <a:p>
            <a:pPr marL="0" indent="0">
              <a:buNone/>
            </a:pPr>
            <a:endParaRPr lang="en-US" sz="1800" b="1" dirty="0"/>
          </a:p>
          <a:p>
            <a:pPr lvl="0"/>
            <a:r>
              <a:rPr lang="en-US" sz="1600" b="1" dirty="0"/>
              <a:t>Session Estimates</a:t>
            </a:r>
            <a:r>
              <a:rPr lang="en-US" sz="1600" dirty="0"/>
              <a:t> — The /cost skill estimates the credits used for the current task session.</a:t>
            </a:r>
          </a:p>
          <a:p>
            <a:pPr lvl="0"/>
            <a:endParaRPr lang="en-US" sz="1600" dirty="0"/>
          </a:p>
          <a:p>
            <a:pPr lvl="0"/>
            <a:r>
              <a:rPr lang="en-US" sz="1600" b="1" dirty="0"/>
              <a:t>Monthly Limit View</a:t>
            </a:r>
            <a:r>
              <a:rPr lang="en-US" sz="1600" dirty="0"/>
              <a:t> — It now shows the percentage of the monthly credit limit remaining and credits used month to date.</a:t>
            </a:r>
          </a:p>
          <a:p>
            <a:pPr lvl="0"/>
            <a:endParaRPr lang="en-US" sz="1600" dirty="0"/>
          </a:p>
          <a:p>
            <a:pPr lvl="0"/>
            <a:r>
              <a:rPr lang="en-US" sz="1600" b="1" dirty="0"/>
              <a:t>Reset Visibility</a:t>
            </a:r>
            <a:r>
              <a:rPr lang="en-US" sz="1600" dirty="0"/>
              <a:t> — Users can also see when the monthly limit resets.</a:t>
            </a:r>
          </a:p>
          <a:p>
            <a:pPr lvl="0"/>
            <a:endParaRPr lang="en-US" sz="1600" dirty="0"/>
          </a:p>
          <a:p>
            <a:pPr lvl="0"/>
            <a:r>
              <a:rPr lang="en-US" sz="1600" b="1" dirty="0"/>
              <a:t>August Rollout</a:t>
            </a:r>
            <a:r>
              <a:rPr lang="en-US" sz="1600" dirty="0"/>
              <a:t> — This feature rolled out in August.</a:t>
            </a:r>
          </a:p>
          <a:p>
            <a:pPr lvl="0"/>
            <a:endParaRPr lang="en-US" sz="1600" dirty="0"/>
          </a:p>
          <a:p>
            <a:pPr marL="0" lvl="0" indent="0">
              <a:buNone/>
            </a:pPr>
            <a:r>
              <a:rPr lang="en-US" sz="1600" dirty="0">
                <a:solidFill>
                  <a:schemeClr val="accent1">
                    <a:lumMod val="75000"/>
                  </a:schemeClr>
                </a:solidFill>
                <a:hlinkClick r:id="rId3">
                  <a:extLst>
                    <a:ext uri="{A12FA001-AC4F-418D-AE19-62706E023703}">
                      <ahyp:hlinkClr xmlns:ahyp="http://schemas.microsoft.com/office/drawing/2018/hyperlinkcolor" val="tx"/>
                    </a:ext>
                  </a:extLst>
                </a:hlinkClick>
              </a:rPr>
              <a:t>Learn more</a:t>
            </a:r>
            <a:endParaRPr lang="en-US" sz="1600" dirty="0">
              <a:solidFill>
                <a:schemeClr val="accent1">
                  <a:lumMod val="75000"/>
                </a:schemeClr>
              </a:solidFill>
            </a:endParaRPr>
          </a:p>
        </p:txBody>
      </p:sp>
      <p:sp>
        <p:nvSpPr>
          <p:cNvPr id="19" name="TextBox 18">
            <a:extLst>
              <a:ext uri="{FF2B5EF4-FFF2-40B4-BE49-F238E27FC236}">
                <a16:creationId xmlns:a16="http://schemas.microsoft.com/office/drawing/2014/main" id="{D0C82261-01C1-15D0-7E3B-4132A7B49B4F}"/>
              </a:ext>
            </a:extLst>
          </p:cNvPr>
          <p:cNvSpPr txBox="1"/>
          <p:nvPr/>
        </p:nvSpPr>
        <p:spPr>
          <a:xfrm>
            <a:off x="6271522" y="1525141"/>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The /cost skill </a:t>
            </a:r>
          </a:p>
        </p:txBody>
      </p:sp>
      <p:pic>
        <p:nvPicPr>
          <p:cNvPr id="6" name="Picture 5" descr="Cowork cost skill showing estimated task credits, monthly credits used, remaining credit percentage, and the monthly reset date.">
            <a:extLst>
              <a:ext uri="{FF2B5EF4-FFF2-40B4-BE49-F238E27FC236}">
                <a16:creationId xmlns:a16="http://schemas.microsoft.com/office/drawing/2014/main" id="{EE2C7137-ADF5-18E7-D95E-CC0333A0F9A8}"/>
              </a:ext>
            </a:extLst>
          </p:cNvPr>
          <p:cNvPicPr>
            <a:picLocks noChangeAspect="1"/>
          </p:cNvPicPr>
          <p:nvPr/>
        </p:nvPicPr>
        <p:blipFill>
          <a:blip r:embed="rId4"/>
          <a:stretch>
            <a:fillRect/>
          </a:stretch>
        </p:blipFill>
        <p:spPr>
          <a:xfrm>
            <a:off x="5801489" y="2751197"/>
            <a:ext cx="5984939" cy="1389896"/>
          </a:xfrm>
          <a:prstGeom prst="rect">
            <a:avLst/>
          </a:prstGeom>
          <a:effectLst>
            <a:outerShdw blurRad="63500" sx="102000" sy="102000" algn="ctr" rotWithShape="0">
              <a:prstClr val="black">
                <a:alpha val="40000"/>
              </a:prstClr>
            </a:outerShdw>
          </a:effectLst>
        </p:spPr>
      </p:pic>
      <p:sp>
        <p:nvSpPr>
          <p:cNvPr id="9" name="TextBox 8">
            <a:extLst>
              <a:ext uri="{FF2B5EF4-FFF2-40B4-BE49-F238E27FC236}">
                <a16:creationId xmlns:a16="http://schemas.microsoft.com/office/drawing/2014/main" id="{AD266FA6-F60C-2C8D-E6DE-8658C813E9CB}"/>
              </a:ext>
            </a:extLst>
          </p:cNvPr>
          <p:cNvSpPr txBox="1"/>
          <p:nvPr/>
        </p:nvSpPr>
        <p:spPr>
          <a:xfrm>
            <a:off x="5767174" y="4603075"/>
            <a:ext cx="6318914" cy="307777"/>
          </a:xfrm>
          <a:prstGeom prst="rect">
            <a:avLst/>
          </a:prstGeom>
          <a:noFill/>
        </p:spPr>
        <p:txBody>
          <a:bodyPr wrap="square">
            <a:spAutoFit/>
          </a:bodyPr>
          <a:lstStyle/>
          <a:p>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9"/>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Automations in Cowork</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520690" y="1389740"/>
            <a:ext cx="6369774"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319865"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Cowork brings scheduled and event-triggered tasks together in one place so users can manage everything they have automated.</a:t>
            </a:r>
          </a:p>
          <a:p>
            <a:pPr marL="0" indent="0">
              <a:buNone/>
            </a:pPr>
            <a:endParaRPr lang="en-US" sz="1600" dirty="0"/>
          </a:p>
          <a:p>
            <a:pPr lvl="0"/>
            <a:r>
              <a:rPr lang="en-US" sz="1600" b="1" dirty="0"/>
              <a:t>Renamed Section</a:t>
            </a:r>
            <a:r>
              <a:rPr lang="en-US" sz="1600" dirty="0"/>
              <a:t> — The Scheduled tab in Cowork is now called Automations.</a:t>
            </a:r>
          </a:p>
          <a:p>
            <a:pPr lvl="0"/>
            <a:endParaRPr lang="en-US" sz="1600" dirty="0"/>
          </a:p>
          <a:p>
            <a:pPr lvl="0"/>
            <a:r>
              <a:rPr lang="en-US" sz="1600" b="1" dirty="0"/>
              <a:t>All Automated Tasks</a:t>
            </a:r>
            <a:r>
              <a:rPr lang="en-US" sz="1600" dirty="0"/>
              <a:t> — Users view and manage both scheduled and event-triggered tasks from a single section.</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Automations in Cowork</a:t>
            </a:r>
          </a:p>
        </p:txBody>
      </p:sp>
      <p:pic>
        <p:nvPicPr>
          <p:cNvPr id="5" name="Picture 4" descr="Cowork sidepane with Automations tab highlighted.">
            <a:extLst>
              <a:ext uri="{FF2B5EF4-FFF2-40B4-BE49-F238E27FC236}">
                <a16:creationId xmlns:a16="http://schemas.microsoft.com/office/drawing/2014/main" id="{F45195E3-5913-C4EF-1B70-B035AF32118C}"/>
              </a:ext>
            </a:extLst>
          </p:cNvPr>
          <p:cNvPicPr>
            <a:picLocks noChangeAspect="1"/>
          </p:cNvPicPr>
          <p:nvPr/>
        </p:nvPicPr>
        <p:blipFill>
          <a:blip r:embed="rId3"/>
          <a:stretch>
            <a:fillRect/>
          </a:stretch>
        </p:blipFill>
        <p:spPr>
          <a:xfrm>
            <a:off x="7126175" y="1894321"/>
            <a:ext cx="3476621" cy="3442335"/>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5660893" y="5698042"/>
            <a:ext cx="6179820"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kumimoji="0" lang="en-US" sz="1400" b="0" i="0" u="none" strike="noStrike" kern="1200" cap="none" spc="0" normalizeH="0" baseline="0" noProof="0" dirty="0">
              <a:ln>
                <a:noFill/>
              </a:ln>
              <a:solidFill>
                <a:schemeClr val="accent1">
                  <a:lumMod val="75000"/>
                </a:schemeClr>
              </a:solidFill>
              <a:effectLst/>
              <a:uLnTx/>
              <a:uFillTx/>
              <a:latin typeface="Segoe UI"/>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Text selections in Copilot Chat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508434" y="1389740"/>
            <a:ext cx="6382030" cy="497418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628337"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now works on just the text a user selects in a Chat response, making follow-up requests more focused.</a:t>
            </a:r>
          </a:p>
          <a:p>
            <a:pPr marL="0" indent="0">
              <a:buNone/>
            </a:pPr>
            <a:endParaRPr lang="en-US" sz="1600" dirty="0"/>
          </a:p>
          <a:p>
            <a:pPr lvl="0"/>
            <a:r>
              <a:rPr lang="en-US" sz="1600" b="1" dirty="0"/>
              <a:t>Granular Selection</a:t>
            </a:r>
            <a:r>
              <a:rPr lang="en-US" sz="1600" dirty="0"/>
              <a:t> — Users can select a sentence, paragraph, or table in a Chat response and ask Copilot to work only on that content.</a:t>
            </a:r>
          </a:p>
          <a:p>
            <a:pPr lvl="0"/>
            <a:endParaRPr lang="en-US" sz="1600" dirty="0"/>
          </a:p>
          <a:p>
            <a:pPr lvl="0"/>
            <a:r>
              <a:rPr lang="en-US" sz="1600" b="1" dirty="0"/>
              <a:t>Preview Before Sending</a:t>
            </a:r>
            <a:r>
              <a:rPr lang="en-US" sz="1600" dirty="0"/>
              <a:t> — The selected text is previewed in the prompt before the user sends it.</a:t>
            </a:r>
          </a:p>
          <a:p>
            <a:pPr lvl="0"/>
            <a:endParaRPr lang="en-US" sz="1600" dirty="0"/>
          </a:p>
          <a:p>
            <a:pPr lvl="0"/>
            <a:r>
              <a:rPr lang="en-US" sz="1600" b="1" dirty="0"/>
              <a:t>Focused Follow-ups</a:t>
            </a:r>
            <a:r>
              <a:rPr lang="en-US" sz="1600" dirty="0"/>
              <a:t> — This enables more focused explanations, summaries, translations, and next steps.</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044338" y="1209187"/>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Text selections in Copilot Chat</a:t>
            </a:r>
          </a:p>
        </p:txBody>
      </p:sp>
      <p:pic>
        <p:nvPicPr>
          <p:cNvPr id="5" name="Picture 4" descr="Image of a Copilot prompt with one line of text highlighted and the prompt suggesting more information.">
            <a:extLst>
              <a:ext uri="{FF2B5EF4-FFF2-40B4-BE49-F238E27FC236}">
                <a16:creationId xmlns:a16="http://schemas.microsoft.com/office/drawing/2014/main" id="{02970157-85A2-DA85-C756-E0EB2A9F06D0}"/>
              </a:ext>
            </a:extLst>
          </p:cNvPr>
          <p:cNvPicPr>
            <a:picLocks noChangeAspect="1"/>
          </p:cNvPicPr>
          <p:nvPr/>
        </p:nvPicPr>
        <p:blipFill>
          <a:blip r:embed="rId3"/>
          <a:stretch>
            <a:fillRect/>
          </a:stretch>
        </p:blipFill>
        <p:spPr>
          <a:xfrm>
            <a:off x="5876762" y="2075177"/>
            <a:ext cx="5645371" cy="3603308"/>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5657161" y="5886342"/>
            <a:ext cx="6084575"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kumimoji="0" lang="en-US" sz="1400" b="0" i="0" u="none" strike="noStrike" kern="1200" cap="none" spc="0" normalizeH="0" baseline="0" noProof="0" dirty="0">
              <a:ln>
                <a:noFill/>
              </a:ln>
              <a:solidFill>
                <a:schemeClr val="accent1">
                  <a:lumMod val="75000"/>
                </a:schemeClr>
              </a:solidFill>
              <a:effectLst/>
              <a:uLnTx/>
              <a:uFillTx/>
              <a:latin typeface="Segoe UI"/>
              <a:hlinkClick r:id="rId5">
                <a:extLst>
                  <a:ext uri="{A12FA001-AC4F-418D-AE19-62706E023703}">
                    <ahyp:hlinkClr xmlns:ahyp="http://schemas.microsoft.com/office/drawing/2018/hyperlinkcolor" val="tx"/>
                  </a:ext>
                </a:extLst>
              </a:hlinkClick>
            </a:endParaRPr>
          </a:p>
        </p:txBody>
      </p:sp>
      <p:sp>
        <p:nvSpPr>
          <p:cNvPr id="8" name="Rectangle: Rounded Corners 7">
            <a:extLst>
              <a:ext uri="{FF2B5EF4-FFF2-40B4-BE49-F238E27FC236}">
                <a16:creationId xmlns:a16="http://schemas.microsoft.com/office/drawing/2014/main" id="{3F164172-5CFE-0937-7A6C-B88909F283FC}"/>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522616</a:t>
            </a: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Chat sessions and individual responses can be shared by link</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104263" y="1389740"/>
            <a:ext cx="6786201" cy="497418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55188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users can pass their work to colleagues through a simple link while staying within organizational controls.</a:t>
            </a:r>
          </a:p>
          <a:p>
            <a:pPr marL="0" indent="0">
              <a:buNone/>
            </a:pPr>
            <a:endParaRPr lang="en-US" sz="1800" b="1" dirty="0"/>
          </a:p>
          <a:p>
            <a:pPr lvl="0"/>
            <a:r>
              <a:rPr lang="en-US" sz="1600" b="1" dirty="0"/>
              <a:t>Two Sharing Options</a:t>
            </a:r>
            <a:r>
              <a:rPr lang="en-US" sz="1600" dirty="0"/>
              <a:t> — Users can share a full chat session with 'Share chat' or a single response with 'Share response’.</a:t>
            </a:r>
          </a:p>
          <a:p>
            <a:pPr lvl="0"/>
            <a:endParaRPr lang="en-US" sz="1600" dirty="0"/>
          </a:p>
          <a:p>
            <a:pPr lvl="0"/>
            <a:r>
              <a:rPr lang="en-US" sz="1600" b="1" dirty="0"/>
              <a:t>Continue The Conversation</a:t>
            </a:r>
            <a:r>
              <a:rPr lang="en-US" sz="1600" dirty="0"/>
              <a:t> — Recipients get a read-only view and can continue the chat as if it were their own.</a:t>
            </a:r>
          </a:p>
          <a:p>
            <a:pPr lvl="0"/>
            <a:endParaRPr lang="en-US" sz="1600" dirty="0"/>
          </a:p>
          <a:p>
            <a:pPr lvl="0"/>
            <a:r>
              <a:rPr lang="en-US" sz="1600" b="1" dirty="0"/>
              <a:t>Governed Reuse</a:t>
            </a:r>
            <a:r>
              <a:rPr lang="en-US" sz="1600" dirty="0"/>
              <a:t> — Work is easy to reuse and collaborate on within organizational controls.</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408216" y="1195840"/>
            <a:ext cx="6178290"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Chat sessions and individual responses can be shared by link</a:t>
            </a:r>
          </a:p>
        </p:txBody>
      </p:sp>
      <p:pic>
        <p:nvPicPr>
          <p:cNvPr id="6" name="Picture 5" descr="A Copilot app showing a chat session with a link to share.">
            <a:extLst>
              <a:ext uri="{FF2B5EF4-FFF2-40B4-BE49-F238E27FC236}">
                <a16:creationId xmlns:a16="http://schemas.microsoft.com/office/drawing/2014/main" id="{AF34B3F0-6D5B-6709-E467-08EE16EAE2A1}"/>
              </a:ext>
            </a:extLst>
          </p:cNvPr>
          <p:cNvPicPr>
            <a:picLocks noChangeAspect="1"/>
          </p:cNvPicPr>
          <p:nvPr/>
        </p:nvPicPr>
        <p:blipFill>
          <a:blip r:embed="rId3"/>
          <a:stretch>
            <a:fillRect/>
          </a:stretch>
        </p:blipFill>
        <p:spPr>
          <a:xfrm>
            <a:off x="5340854" y="1777539"/>
            <a:ext cx="5922927" cy="2792491"/>
          </a:xfrm>
          <a:prstGeom prst="rect">
            <a:avLst/>
          </a:prstGeom>
          <a:effectLst>
            <a:outerShdw blurRad="63500" sx="102000" sy="102000" algn="ctr" rotWithShape="0">
              <a:prstClr val="black">
                <a:alpha val="40000"/>
              </a:prstClr>
            </a:outerShdw>
          </a:effectLst>
        </p:spPr>
      </p:pic>
      <p:pic>
        <p:nvPicPr>
          <p:cNvPr id="5" name="Picture 4" descr="A Copilot app showing a summary of an answer with a link to share.">
            <a:extLst>
              <a:ext uri="{FF2B5EF4-FFF2-40B4-BE49-F238E27FC236}">
                <a16:creationId xmlns:a16="http://schemas.microsoft.com/office/drawing/2014/main" id="{37A8C152-897F-E07E-927D-F7FEFF0305D7}"/>
              </a:ext>
            </a:extLst>
          </p:cNvPr>
          <p:cNvPicPr>
            <a:picLocks noChangeAspect="1"/>
          </p:cNvPicPr>
          <p:nvPr/>
        </p:nvPicPr>
        <p:blipFill>
          <a:blip r:embed="rId4"/>
          <a:srcRect l="28682" t="19891" r="28798" b="13763"/>
          <a:stretch>
            <a:fillRect/>
          </a:stretch>
        </p:blipFill>
        <p:spPr>
          <a:xfrm>
            <a:off x="8225882" y="3072851"/>
            <a:ext cx="3360624" cy="2792491"/>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5408216" y="5960743"/>
            <a:ext cx="6578135" cy="307777"/>
          </a:xfrm>
          <a:prstGeom prst="rect">
            <a:avLst/>
          </a:prstGeom>
          <a:noFill/>
        </p:spPr>
        <p:txBody>
          <a:bodyPr wrap="square">
            <a:spAutoFit/>
          </a:bodyPr>
          <a:lstStyle/>
          <a:p>
            <a:pPr lvl="0">
              <a:defRPr/>
            </a:pPr>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6">
                <a:extLst>
                  <a:ext uri="{A12FA001-AC4F-418D-AE19-62706E023703}">
                    <ahyp:hlinkClr xmlns:ahyp="http://schemas.microsoft.com/office/drawing/2018/hyperlinkcolor" val="tx"/>
                  </a:ext>
                </a:extLst>
              </a:hlinkClick>
            </a:endParaRPr>
          </a:p>
        </p:txBody>
      </p:sp>
      <p:sp>
        <p:nvSpPr>
          <p:cNvPr id="10" name="Rectangle: Rounded Corners 9">
            <a:extLst>
              <a:ext uri="{FF2B5EF4-FFF2-40B4-BE49-F238E27FC236}">
                <a16:creationId xmlns:a16="http://schemas.microsoft.com/office/drawing/2014/main" id="{DD5E6201-4360-C059-CD92-658AD37DB046}"/>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562353</a:t>
            </a: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answers questions from Power BI reports and semantic models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431316" y="1389740"/>
            <a:ext cx="6459148" cy="459241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780783"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brings governed business intelligence data into everyday chat so users can get grounded answers without opening a report.</a:t>
            </a:r>
          </a:p>
          <a:p>
            <a:pPr marL="0" indent="0">
              <a:buNone/>
            </a:pPr>
            <a:endParaRPr lang="en-US" sz="1600" dirty="0"/>
          </a:p>
          <a:p>
            <a:pPr lvl="0"/>
            <a:r>
              <a:rPr lang="en-US" sz="1600" b="1" dirty="0"/>
              <a:t>Enterprise Data Reasoning</a:t>
            </a:r>
            <a:r>
              <a:rPr lang="en-US" sz="1600" dirty="0"/>
              <a:t> — Copilot can reason over data from Power BI reports and semantic models in both Chat and Cowork.</a:t>
            </a:r>
          </a:p>
          <a:p>
            <a:pPr lvl="0"/>
            <a:endParaRPr lang="en-US" sz="1600" dirty="0"/>
          </a:p>
          <a:p>
            <a:pPr lvl="0"/>
            <a:r>
              <a:rPr lang="en-US" sz="1600" b="1" dirty="0"/>
              <a:t>Natural-language Questions</a:t>
            </a:r>
            <a:r>
              <a:rPr lang="en-US" sz="1600" dirty="0"/>
              <a:t> — Users ask questions in plain language rather than building a query.</a:t>
            </a:r>
          </a:p>
          <a:p>
            <a:pPr lvl="0"/>
            <a:endParaRPr lang="en-US" sz="1600" dirty="0"/>
          </a:p>
          <a:p>
            <a:pPr lvl="0"/>
            <a:r>
              <a:rPr lang="en-US" sz="1600" b="1" dirty="0"/>
              <a:t>Grounded Answers</a:t>
            </a:r>
            <a:r>
              <a:rPr lang="en-US" sz="1600" dirty="0"/>
              <a:t> — Responses are accurate and grounded in data the user already has access to.</a:t>
            </a:r>
          </a:p>
          <a:p>
            <a:pPr lvl="0"/>
            <a:endParaRPr lang="en-US" sz="1600" dirty="0"/>
          </a:p>
          <a:p>
            <a:pPr lvl="0"/>
            <a:r>
              <a:rPr lang="en-US" sz="1600" b="1" dirty="0"/>
              <a:t>Worldwide Availability</a:t>
            </a:r>
            <a:r>
              <a:rPr lang="en-US" sz="1600" dirty="0"/>
              <a:t> — Rolled out to Public Preview in June and worldwide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Power BI reports and semantic models</a:t>
            </a:r>
          </a:p>
        </p:txBody>
      </p:sp>
      <p:sp>
        <p:nvSpPr>
          <p:cNvPr id="6" name="Rectangle: Rounded Corners 5">
            <a:extLst>
              <a:ext uri="{FF2B5EF4-FFF2-40B4-BE49-F238E27FC236}">
                <a16:creationId xmlns:a16="http://schemas.microsoft.com/office/drawing/2014/main" id="{0776F5CC-494E-E070-4E73-416EED0A81FC}"/>
              </a:ext>
              <a:ext uri="{C183D7F6-B498-43B3-948B-1728B52AA6E4}">
                <adec:decorative xmlns:adec="http://schemas.microsoft.com/office/drawing/2017/decorative" val="1"/>
              </a:ext>
            </a:extLst>
          </p:cNvPr>
          <p:cNvSpPr/>
          <p:nvPr/>
        </p:nvSpPr>
        <p:spPr bwMode="auto">
          <a:xfrm>
            <a:off x="10911548" y="197244"/>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567891</a:t>
            </a:r>
          </a:p>
        </p:txBody>
      </p:sp>
      <p:pic>
        <p:nvPicPr>
          <p:cNvPr id="8" name="Picture 7" descr="user settings">
            <a:extLst>
              <a:ext uri="{FF2B5EF4-FFF2-40B4-BE49-F238E27FC236}">
                <a16:creationId xmlns:a16="http://schemas.microsoft.com/office/drawing/2014/main" id="{23115E1D-C410-7AA6-ACB8-5E0BFD90666C}"/>
              </a:ext>
            </a:extLst>
          </p:cNvPr>
          <p:cNvPicPr>
            <a:picLocks noChangeAspect="1"/>
          </p:cNvPicPr>
          <p:nvPr/>
        </p:nvPicPr>
        <p:blipFill>
          <a:blip r:embed="rId3"/>
          <a:srcRect l="53899" t="5990"/>
          <a:stretch>
            <a:fillRect/>
          </a:stretch>
        </p:blipFill>
        <p:spPr>
          <a:xfrm>
            <a:off x="7367962" y="1910476"/>
            <a:ext cx="2585855" cy="3410025"/>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5650783" y="5468260"/>
            <a:ext cx="6239681"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New model-driven answer cards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486400" y="1389741"/>
            <a:ext cx="6404064" cy="497418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723633"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Chat now returns model-driven cards that display everyday information visually rather than as plain text.</a:t>
            </a:r>
          </a:p>
          <a:p>
            <a:pPr marL="0" indent="0">
              <a:buNone/>
            </a:pPr>
            <a:endParaRPr lang="en-US" sz="1800" b="1" dirty="0"/>
          </a:p>
          <a:p>
            <a:pPr lvl="0"/>
            <a:r>
              <a:rPr lang="en-US" sz="1600" b="1" dirty="0"/>
              <a:t>Rich Content Types</a:t>
            </a:r>
            <a:r>
              <a:rPr lang="en-US" sz="1600" dirty="0"/>
              <a:t> — Cards dynamically display weather, sports, finance, images, video, places, and news.</a:t>
            </a:r>
          </a:p>
          <a:p>
            <a:pPr lvl="0"/>
            <a:endParaRPr lang="en-US" sz="1600" dirty="0"/>
          </a:p>
          <a:p>
            <a:pPr lvl="0"/>
            <a:r>
              <a:rPr lang="en-US" sz="1600" b="1" dirty="0"/>
              <a:t>Prompt-driven Display</a:t>
            </a:r>
            <a:r>
              <a:rPr lang="en-US" sz="1600" dirty="0"/>
              <a:t> — Cards surface based on the user's prompt across supported Copilot experiences.</a:t>
            </a:r>
          </a:p>
          <a:p>
            <a:pPr lvl="0"/>
            <a:endParaRPr lang="en-US" sz="1600" dirty="0"/>
          </a:p>
          <a:p>
            <a:pPr lvl="0"/>
            <a:r>
              <a:rPr lang="en-US" sz="1600" b="1" dirty="0"/>
              <a:t>Broad Account Support</a:t>
            </a:r>
            <a:r>
              <a:rPr lang="en-US" sz="1600" dirty="0"/>
              <a:t> — Available to Entra and Microsoft account users.</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010396" y="120726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New model-driven answer cards</a:t>
            </a:r>
          </a:p>
        </p:txBody>
      </p:sp>
      <p:sp>
        <p:nvSpPr>
          <p:cNvPr id="9" name="Rectangle: Rounded Corners 8">
            <a:extLst>
              <a:ext uri="{FF2B5EF4-FFF2-40B4-BE49-F238E27FC236}">
                <a16:creationId xmlns:a16="http://schemas.microsoft.com/office/drawing/2014/main" id="{6FA77BBA-E54C-C40B-F07C-7DE1D4425E13}"/>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567008</a:t>
            </a:r>
          </a:p>
        </p:txBody>
      </p:sp>
      <p:pic>
        <p:nvPicPr>
          <p:cNvPr id="3" name="Picture 2" descr="A Copilot prompt and response showing a weather forecast for Seattle, Washington with images of sunshine and temperature readings.">
            <a:extLst>
              <a:ext uri="{FF2B5EF4-FFF2-40B4-BE49-F238E27FC236}">
                <a16:creationId xmlns:a16="http://schemas.microsoft.com/office/drawing/2014/main" id="{E3BDCF5D-EA94-9D18-A7C6-09993C050F67}"/>
              </a:ext>
            </a:extLst>
          </p:cNvPr>
          <p:cNvPicPr>
            <a:picLocks noChangeAspect="1"/>
          </p:cNvPicPr>
          <p:nvPr/>
        </p:nvPicPr>
        <p:blipFill>
          <a:blip r:embed="rId3"/>
          <a:stretch>
            <a:fillRect/>
          </a:stretch>
        </p:blipFill>
        <p:spPr>
          <a:xfrm>
            <a:off x="6096000" y="1812568"/>
            <a:ext cx="5139011" cy="3928923"/>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5636605" y="5923971"/>
            <a:ext cx="6253859"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Users can retry a prompt with the same or a different model</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660715" y="1389741"/>
            <a:ext cx="6288398" cy="440513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6" y="1036860"/>
            <a:ext cx="4705455"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Chat lets users regenerate an answer in place, so refining output no longer means starting a new conversation.</a:t>
            </a:r>
          </a:p>
          <a:p>
            <a:pPr marL="0" indent="0">
              <a:buNone/>
            </a:pPr>
            <a:endParaRPr lang="en-US" sz="1600" dirty="0"/>
          </a:p>
          <a:p>
            <a:pPr lvl="0"/>
            <a:r>
              <a:rPr lang="en-US" sz="1600" b="1" dirty="0"/>
              <a:t>Try Again</a:t>
            </a:r>
            <a:r>
              <a:rPr lang="en-US" sz="1600" dirty="0"/>
              <a:t> — Users can generate a new response to their latest prompt with the same model.</a:t>
            </a:r>
          </a:p>
          <a:p>
            <a:pPr lvl="0"/>
            <a:endParaRPr lang="en-US" sz="1600" dirty="0"/>
          </a:p>
          <a:p>
            <a:pPr lvl="0"/>
            <a:r>
              <a:rPr lang="en-US" sz="1600" b="1" dirty="0"/>
              <a:t>Model Switching</a:t>
            </a:r>
            <a:r>
              <a:rPr lang="en-US" sz="1600" dirty="0"/>
              <a:t> — They can also select a new model and have Copilot run the same prompt.</a:t>
            </a:r>
          </a:p>
          <a:p>
            <a:pPr lvl="0"/>
            <a:endParaRPr lang="en-US" sz="1600" dirty="0"/>
          </a:p>
          <a:p>
            <a:pPr lvl="0"/>
            <a:r>
              <a:rPr lang="en-US" sz="1600" b="1" dirty="0"/>
              <a:t>Refine Without Restarting</a:t>
            </a:r>
            <a:r>
              <a:rPr lang="en-US" sz="1600" dirty="0"/>
              <a:t> — Users explore different answers and improve output quality inside the same conversation.</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42128" y="122739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Users can retry a prompt </a:t>
            </a:r>
          </a:p>
        </p:txBody>
      </p:sp>
      <p:pic>
        <p:nvPicPr>
          <p:cNvPr id="5" name="Picture 4" descr="A Copilot prompt with an option open to switch the model and regenerate a chat.">
            <a:extLst>
              <a:ext uri="{FF2B5EF4-FFF2-40B4-BE49-F238E27FC236}">
                <a16:creationId xmlns:a16="http://schemas.microsoft.com/office/drawing/2014/main" id="{1812BBA8-CEB2-9B51-D46C-C3399AA9103B}"/>
              </a:ext>
            </a:extLst>
          </p:cNvPr>
          <p:cNvPicPr>
            <a:picLocks noChangeAspect="1"/>
          </p:cNvPicPr>
          <p:nvPr/>
        </p:nvPicPr>
        <p:blipFill>
          <a:blip r:embed="rId3"/>
          <a:stretch>
            <a:fillRect/>
          </a:stretch>
        </p:blipFill>
        <p:spPr>
          <a:xfrm>
            <a:off x="5894025" y="1929159"/>
            <a:ext cx="5785102" cy="2999682"/>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5753038" y="5242806"/>
            <a:ext cx="6288398"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Mobile users turn an idea into an Outlook draft inside Copilot Chat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971245" y="1389740"/>
            <a:ext cx="6919219" cy="497418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38813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turns a described message into a ready-to-send email without the user leaving their flow of work on mobile.</a:t>
            </a:r>
          </a:p>
          <a:p>
            <a:pPr marL="0" indent="0">
              <a:buNone/>
            </a:pPr>
            <a:endParaRPr lang="en-US" sz="1800" b="1" dirty="0"/>
          </a:p>
          <a:p>
            <a:pPr lvl="0"/>
            <a:r>
              <a:rPr lang="en-US" sz="1600" b="1" dirty="0"/>
              <a:t>Describe The Message</a:t>
            </a:r>
            <a:r>
              <a:rPr lang="en-US" sz="1600" dirty="0"/>
              <a:t> — Users simply describe the email they need in Copilot Chat.</a:t>
            </a:r>
          </a:p>
          <a:p>
            <a:pPr lvl="0"/>
            <a:endParaRPr lang="en-US" sz="1600" dirty="0"/>
          </a:p>
          <a:p>
            <a:pPr lvl="0"/>
            <a:r>
              <a:rPr lang="en-US" sz="1600" b="1" dirty="0"/>
              <a:t>Embedded Outlook Draft</a:t>
            </a:r>
            <a:r>
              <a:rPr lang="en-US" sz="1600" dirty="0"/>
              <a:t> — Copilot creates an embedded Outlook draft directly in the chat.</a:t>
            </a:r>
          </a:p>
          <a:p>
            <a:pPr lvl="0"/>
            <a:endParaRPr lang="en-US" sz="1600" dirty="0"/>
          </a:p>
          <a:p>
            <a:pPr lvl="0"/>
            <a:r>
              <a:rPr lang="en-US" sz="1600" b="1" dirty="0"/>
              <a:t>Finish In Outlook</a:t>
            </a:r>
            <a:r>
              <a:rPr lang="en-US" sz="1600" dirty="0"/>
              <a:t> — Users open the draft in Outlook mobile to edit and send.</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775743" y="121164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Idea into an Outlook draft </a:t>
            </a:r>
          </a:p>
        </p:txBody>
      </p:sp>
      <p:sp>
        <p:nvSpPr>
          <p:cNvPr id="7" name="TextBox 6">
            <a:extLst>
              <a:ext uri="{FF2B5EF4-FFF2-40B4-BE49-F238E27FC236}">
                <a16:creationId xmlns:a16="http://schemas.microsoft.com/office/drawing/2014/main" id="{00655F66-F859-4D6E-D85D-BE28A0081AD1}"/>
              </a:ext>
            </a:extLst>
          </p:cNvPr>
          <p:cNvSpPr txBox="1"/>
          <p:nvPr/>
        </p:nvSpPr>
        <p:spPr>
          <a:xfrm>
            <a:off x="5232349" y="5823973"/>
            <a:ext cx="6658115" cy="307777"/>
          </a:xfrm>
          <a:prstGeom prst="rect">
            <a:avLst/>
          </a:prstGeom>
          <a:noFill/>
        </p:spPr>
        <p:txBody>
          <a:bodyPr wrap="square">
            <a:spAutoFit/>
          </a:bodyPr>
          <a:lstStyle/>
          <a:p>
            <a:pPr lvl="0">
              <a:defRPr/>
            </a:pPr>
            <a:r>
              <a:rPr lang="en-US" sz="1400" dirty="0">
                <a:solidFill>
                  <a:schemeClr val="accent1">
                    <a:lumMod val="75000"/>
                  </a:schemeClr>
                </a:solidFill>
                <a:hlinkClick r:id="rId3">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4">
                <a:extLst>
                  <a:ext uri="{A12FA001-AC4F-418D-AE19-62706E023703}">
                    <ahyp:hlinkClr xmlns:ahyp="http://schemas.microsoft.com/office/drawing/2018/hyperlinkcolor" val="tx"/>
                  </a:ext>
                </a:extLst>
              </a:hlinkClick>
            </a:endParaRPr>
          </a:p>
        </p:txBody>
      </p:sp>
      <p:pic>
        <p:nvPicPr>
          <p:cNvPr id="5" name="Picture 4">
            <a:extLst>
              <a:ext uri="{FF2B5EF4-FFF2-40B4-BE49-F238E27FC236}">
                <a16:creationId xmlns:a16="http://schemas.microsoft.com/office/drawing/2014/main" id="{9341328D-D8B7-28AB-7579-191B7086CB4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775743" y="1777051"/>
            <a:ext cx="1783138" cy="3866593"/>
          </a:xfrm>
          <a:prstGeom prst="rect">
            <a:avLst/>
          </a:prstGeom>
          <a:effectLst>
            <a:outerShdw blurRad="63500" sx="102000" sy="102000" algn="ctr" rotWithShape="0">
              <a:prstClr val="black">
                <a:alpha val="40000"/>
              </a:prstClr>
            </a:outerShdw>
          </a:effectLst>
        </p:spPr>
      </p:pic>
      <p:sp>
        <p:nvSpPr>
          <p:cNvPr id="8" name="Rectangle: Rounded Corners 7">
            <a:extLst>
              <a:ext uri="{FF2B5EF4-FFF2-40B4-BE49-F238E27FC236}">
                <a16:creationId xmlns:a16="http://schemas.microsoft.com/office/drawing/2014/main" id="{DF744B80-79AB-7E63-CBF9-946655DEAF69}"/>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MC1462472</a:t>
            </a:r>
          </a:p>
        </p:txBody>
      </p:sp>
      <p:pic>
        <p:nvPicPr>
          <p:cNvPr id="9" name="Picture 8">
            <a:extLst>
              <a:ext uri="{FF2B5EF4-FFF2-40B4-BE49-F238E27FC236}">
                <a16:creationId xmlns:a16="http://schemas.microsoft.com/office/drawing/2014/main" id="{79B1C38F-626C-789A-B608-4BF034410E4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302823" y="1777051"/>
            <a:ext cx="1783138" cy="386659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7.40741E-7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Notebooks now spans the Copilot app and OneNote</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790941" y="1389740"/>
            <a:ext cx="709952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27562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Notebooks gives users a lightweight experience for quick work and a full workspace for deeper project work, without losing context between them.</a:t>
            </a:r>
          </a:p>
          <a:p>
            <a:pPr marL="0" indent="0">
              <a:buNone/>
            </a:pPr>
            <a:endParaRPr lang="en-US" sz="1800" b="1" dirty="0"/>
          </a:p>
          <a:p>
            <a:pPr lvl="0"/>
            <a:r>
              <a:rPr lang="en-US" sz="1600" b="1" dirty="0"/>
              <a:t>Lightweight Experience</a:t>
            </a:r>
            <a:r>
              <a:rPr lang="en-US" sz="1600" dirty="0"/>
              <a:t> — In the Copilot app, users chat with Copilot, explore references, and create artifacts.</a:t>
            </a:r>
          </a:p>
          <a:p>
            <a:pPr lvl="0"/>
            <a:endParaRPr lang="en-US" sz="1600" dirty="0"/>
          </a:p>
          <a:p>
            <a:pPr lvl="0"/>
            <a:r>
              <a:rPr lang="en-US" sz="1600" b="1" dirty="0"/>
              <a:t>Workspace Experience</a:t>
            </a:r>
            <a:r>
              <a:rPr lang="en-US" sz="1600" dirty="0"/>
              <a:t> — In OneNote, users get deeper project work, expanded artifact creation, and team collaboration.</a:t>
            </a:r>
          </a:p>
          <a:p>
            <a:pPr lvl="0"/>
            <a:endParaRPr lang="en-US" sz="1600" dirty="0"/>
          </a:p>
          <a:p>
            <a:pPr lvl="0"/>
            <a:r>
              <a:rPr lang="en-US" sz="1600" b="1" dirty="0"/>
              <a:t>Continuous Context</a:t>
            </a:r>
            <a:r>
              <a:rPr lang="en-US" sz="1600" dirty="0"/>
              <a:t> — Notebooks stay in sync across both, and 'Open in OneNote' moves users straight across.</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293148" y="1189111"/>
            <a:ext cx="5931081"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Notebooks now spans the Copilot app and OneNote</a:t>
            </a:r>
          </a:p>
        </p:txBody>
      </p:sp>
      <p:pic>
        <p:nvPicPr>
          <p:cNvPr id="5" name="Picture 4" descr="Screenshot shows the new Copilot Notebooks experience in the Copilot app">
            <a:extLst>
              <a:ext uri="{FF2B5EF4-FFF2-40B4-BE49-F238E27FC236}">
                <a16:creationId xmlns:a16="http://schemas.microsoft.com/office/drawing/2014/main" id="{167F57CE-B68B-6392-B774-80904153A428}"/>
              </a:ext>
            </a:extLst>
          </p:cNvPr>
          <p:cNvPicPr>
            <a:picLocks noChangeAspect="1"/>
          </p:cNvPicPr>
          <p:nvPr/>
        </p:nvPicPr>
        <p:blipFill>
          <a:blip r:embed="rId3"/>
          <a:stretch>
            <a:fillRect/>
          </a:stretch>
        </p:blipFill>
        <p:spPr>
          <a:xfrm>
            <a:off x="5471376" y="1777539"/>
            <a:ext cx="5847948" cy="3697450"/>
          </a:xfrm>
          <a:prstGeom prst="rect">
            <a:avLst/>
          </a:prstGeom>
          <a:effectLst>
            <a:outerShdw blurRad="63500" sx="102000" sy="102000" algn="ctr" rotWithShape="0">
              <a:prstClr val="black">
                <a:alpha val="40000"/>
              </a:prstClr>
            </a:outerShdw>
          </a:effectLst>
        </p:spPr>
      </p:pic>
      <p:sp>
        <p:nvSpPr>
          <p:cNvPr id="8" name="Rectangle: Rounded Corners 7">
            <a:extLst>
              <a:ext uri="{FF2B5EF4-FFF2-40B4-BE49-F238E27FC236}">
                <a16:creationId xmlns:a16="http://schemas.microsoft.com/office/drawing/2014/main" id="{D221B098-CFA3-8B98-792A-0AEB1B40E205}"/>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562662</a:t>
            </a:r>
          </a:p>
        </p:txBody>
      </p:sp>
      <p:sp>
        <p:nvSpPr>
          <p:cNvPr id="7" name="TextBox 6">
            <a:extLst>
              <a:ext uri="{FF2B5EF4-FFF2-40B4-BE49-F238E27FC236}">
                <a16:creationId xmlns:a16="http://schemas.microsoft.com/office/drawing/2014/main" id="{00655F66-F859-4D6E-D85D-BE28A0081AD1}"/>
              </a:ext>
            </a:extLst>
          </p:cNvPr>
          <p:cNvSpPr txBox="1"/>
          <p:nvPr/>
        </p:nvSpPr>
        <p:spPr>
          <a:xfrm>
            <a:off x="5449860" y="5668889"/>
            <a:ext cx="6095818"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Notebooks recommends the artifacts to create next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838508" y="1389740"/>
            <a:ext cx="6051956" cy="497418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002766"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Notebooks proactively suggests the documents worth generating so users can move from notes to deliverables in one step.</a:t>
            </a:r>
          </a:p>
          <a:p>
            <a:pPr marL="0" indent="0">
              <a:buNone/>
            </a:pPr>
            <a:endParaRPr lang="en-US" sz="1800" b="1" dirty="0"/>
          </a:p>
          <a:p>
            <a:pPr lvl="0"/>
            <a:r>
              <a:rPr lang="en-US" sz="1600" b="1" dirty="0"/>
              <a:t>Proactive Suggestions</a:t>
            </a:r>
            <a:r>
              <a:rPr lang="en-US" sz="1600" dirty="0"/>
              <a:t> — Recommendations are based on WorkIQ and the content of the user's notebook.</a:t>
            </a:r>
          </a:p>
          <a:p>
            <a:pPr lvl="0"/>
            <a:endParaRPr lang="en-US" sz="1600" dirty="0"/>
          </a:p>
          <a:p>
            <a:pPr lvl="0"/>
            <a:r>
              <a:rPr lang="en-US" sz="1600" b="1" dirty="0"/>
              <a:t>One-select Generation</a:t>
            </a:r>
            <a:r>
              <a:rPr lang="en-US" sz="1600" dirty="0"/>
              <a:t> — Selecting a suggestion prompts Copilot to generate a Word, Excel, or PowerPoint artifact.</a:t>
            </a:r>
          </a:p>
          <a:p>
            <a:pPr lvl="0"/>
            <a:endParaRPr lang="en-US" sz="1600" dirty="0"/>
          </a:p>
          <a:p>
            <a:pPr lvl="0"/>
            <a:r>
              <a:rPr lang="en-US" sz="1600" b="1" dirty="0"/>
              <a:t>Project-aware Output</a:t>
            </a:r>
            <a:r>
              <a:rPr lang="en-US" sz="1600" dirty="0"/>
              <a:t> — Generated artifacts reflect the notebook content and the user's current project.</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Proactive Suggestions </a:t>
            </a:r>
          </a:p>
        </p:txBody>
      </p:sp>
      <p:pic>
        <p:nvPicPr>
          <p:cNvPr id="5" name="Picture 4" descr="While the UX may differ, this screenshot shows suggested content to create like a “Telecom Opportunity Matrix” Excel document in Copilot Notebooks.">
            <a:extLst>
              <a:ext uri="{FF2B5EF4-FFF2-40B4-BE49-F238E27FC236}">
                <a16:creationId xmlns:a16="http://schemas.microsoft.com/office/drawing/2014/main" id="{3DE9A129-1B67-A16E-8E34-44DFD418952C}"/>
              </a:ext>
            </a:extLst>
          </p:cNvPr>
          <p:cNvPicPr>
            <a:picLocks noChangeAspect="1"/>
          </p:cNvPicPr>
          <p:nvPr/>
        </p:nvPicPr>
        <p:blipFill>
          <a:blip r:embed="rId3"/>
          <a:stretch>
            <a:fillRect/>
          </a:stretch>
        </p:blipFill>
        <p:spPr>
          <a:xfrm>
            <a:off x="6404393" y="1859999"/>
            <a:ext cx="4920183" cy="4033663"/>
          </a:xfrm>
          <a:prstGeom prst="rect">
            <a:avLst/>
          </a:prstGeo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B9564E8A-B7EF-D0C2-8566-AA965AF71B49}"/>
              </a:ext>
            </a:extLst>
          </p:cNvPr>
          <p:cNvSpPr txBox="1"/>
          <p:nvPr/>
        </p:nvSpPr>
        <p:spPr>
          <a:xfrm>
            <a:off x="5838508" y="5974903"/>
            <a:ext cx="6095818"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6"/>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775597"/>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Multimodal capture brings audio, images, and notes into Copilot Notebooks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365214" y="1389740"/>
            <a:ext cx="6525250" cy="497418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411054"/>
            <a:ext cx="4771556"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Users can capture real work moments on their phone and have Copilot turn them into structured notes.</a:t>
            </a:r>
          </a:p>
          <a:p>
            <a:pPr marL="0" indent="0">
              <a:buNone/>
            </a:pPr>
            <a:endParaRPr lang="en-US" sz="1600" dirty="0"/>
          </a:p>
          <a:p>
            <a:pPr lvl="0"/>
            <a:r>
              <a:rPr lang="en-US" sz="1600" b="1" dirty="0"/>
              <a:t>Work Moments Captured</a:t>
            </a:r>
            <a:r>
              <a:rPr lang="en-US" sz="1600" dirty="0"/>
              <a:t> — Conversations, meetings, and brainstorms can be brought into Copilot Notebooks.</a:t>
            </a:r>
          </a:p>
          <a:p>
            <a:pPr lvl="0"/>
            <a:endParaRPr lang="en-US" sz="1600" dirty="0"/>
          </a:p>
          <a:p>
            <a:pPr lvl="0"/>
            <a:r>
              <a:rPr lang="en-US" sz="1600" b="1" dirty="0"/>
              <a:t>One Capture Experience</a:t>
            </a:r>
            <a:r>
              <a:rPr lang="en-US" sz="1600" dirty="0"/>
              <a:t> — Users capture audio, images, and notes together in a single flow.</a:t>
            </a:r>
          </a:p>
          <a:p>
            <a:pPr lvl="0"/>
            <a:endParaRPr lang="en-US" sz="1600" dirty="0"/>
          </a:p>
          <a:p>
            <a:pPr lvl="0"/>
            <a:r>
              <a:rPr lang="en-US" sz="1600" b="1" dirty="0"/>
              <a:t>Structured Notes</a:t>
            </a:r>
            <a:r>
              <a:rPr lang="en-US" sz="1600" dirty="0"/>
              <a:t> — Copilot automatically generates structured notes for the user's Copilot Notebooks.</a:t>
            </a:r>
          </a:p>
          <a:p>
            <a:pPr lvl="0"/>
            <a:endParaRPr lang="en-US" sz="1600" dirty="0"/>
          </a:p>
          <a:p>
            <a:pPr lvl="0"/>
            <a:r>
              <a:rPr lang="en-US" sz="1600" b="1" dirty="0"/>
              <a:t>September Rollout</a:t>
            </a:r>
            <a:r>
              <a:rPr lang="en-US" sz="1600" dirty="0"/>
              <a:t> — Multimodal capture on Android rolls out in September, and is also available in the OneNote app on iOS and iPad.</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634078"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Multimodal capture into Copilot Notebooks</a:t>
            </a:r>
          </a:p>
        </p:txBody>
      </p:sp>
      <p:sp>
        <p:nvSpPr>
          <p:cNvPr id="6" name="Rectangle: Rounded Corners 5">
            <a:extLst>
              <a:ext uri="{FF2B5EF4-FFF2-40B4-BE49-F238E27FC236}">
                <a16:creationId xmlns:a16="http://schemas.microsoft.com/office/drawing/2014/main" id="{11028250-CD55-903F-BBC7-BC0EA0629B7E}"/>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567895</a:t>
            </a:r>
          </a:p>
        </p:txBody>
      </p:sp>
      <p:pic>
        <p:nvPicPr>
          <p:cNvPr id="10" name="Picture 9" descr="Screenshot of using Capture across multiple surfaces like iPad and iPhone.">
            <a:extLst>
              <a:ext uri="{FF2B5EF4-FFF2-40B4-BE49-F238E27FC236}">
                <a16:creationId xmlns:a16="http://schemas.microsoft.com/office/drawing/2014/main" id="{2132E8BF-44CB-AB11-305A-D097847363DD}"/>
              </a:ext>
            </a:extLst>
          </p:cNvPr>
          <p:cNvPicPr>
            <a:picLocks noChangeAspect="1"/>
          </p:cNvPicPr>
          <p:nvPr/>
        </p:nvPicPr>
        <p:blipFill>
          <a:blip r:embed="rId3"/>
          <a:stretch>
            <a:fillRect/>
          </a:stretch>
        </p:blipFill>
        <p:spPr>
          <a:xfrm>
            <a:off x="5796697" y="1784354"/>
            <a:ext cx="5662283" cy="3881404"/>
          </a:xfrm>
          <a:prstGeom prst="rect">
            <a:avLst/>
          </a:prstGeom>
          <a:effectLst>
            <a:outerShdw blurRad="63500" sx="102000" sy="102000" algn="ctr" rotWithShape="0">
              <a:prstClr val="black">
                <a:alpha val="40000"/>
              </a:prstClr>
            </a:outerShdw>
          </a:effectLst>
        </p:spPr>
      </p:pic>
      <p:sp>
        <p:nvSpPr>
          <p:cNvPr id="8" name="TextBox 7">
            <a:extLst>
              <a:ext uri="{FF2B5EF4-FFF2-40B4-BE49-F238E27FC236}">
                <a16:creationId xmlns:a16="http://schemas.microsoft.com/office/drawing/2014/main" id="{A5818D6D-2047-A5EF-C6FC-B3C79887F691}"/>
              </a:ext>
            </a:extLst>
          </p:cNvPr>
          <p:cNvSpPr txBox="1"/>
          <p:nvPr/>
        </p:nvSpPr>
        <p:spPr>
          <a:xfrm>
            <a:off x="5579930" y="5845159"/>
            <a:ext cx="6095818"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8"/>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Users can change the language of a Teams meeting recap</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726546" y="1389740"/>
            <a:ext cx="7163918" cy="497418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143440"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in Teams makes multilingual recaps more flexible by translating a recap after it has already been generated.</a:t>
            </a:r>
          </a:p>
          <a:p>
            <a:pPr marL="0" indent="0">
              <a:buNone/>
            </a:pPr>
            <a:endParaRPr lang="en-US" sz="1600" dirty="0"/>
          </a:p>
          <a:p>
            <a:pPr lvl="0"/>
            <a:r>
              <a:rPr lang="en-US" sz="1600" b="1" dirty="0"/>
              <a:t>Post-generation Translation</a:t>
            </a:r>
            <a:r>
              <a:rPr lang="en-US" sz="1600" dirty="0"/>
              <a:t> — Users can change the language of a meeting recap after it has been generated.</a:t>
            </a:r>
          </a:p>
          <a:p>
            <a:pPr lvl="0"/>
            <a:endParaRPr lang="en-US" sz="1600" dirty="0"/>
          </a:p>
          <a:p>
            <a:pPr lvl="0"/>
            <a:r>
              <a:rPr lang="en-US" sz="1600" b="1" dirty="0"/>
              <a:t>One-select Control</a:t>
            </a:r>
            <a:r>
              <a:rPr lang="en-US" sz="1600" dirty="0"/>
              <a:t> — A translation button sits directly on the recap.</a:t>
            </a:r>
          </a:p>
          <a:p>
            <a:pPr lvl="0"/>
            <a:endParaRPr lang="en-US" sz="1600" dirty="0"/>
          </a:p>
          <a:p>
            <a:pPr lvl="0"/>
            <a:r>
              <a:rPr lang="en-US" sz="1600" b="1" dirty="0"/>
              <a:t>Multilingual Teams</a:t>
            </a:r>
            <a:r>
              <a:rPr lang="en-US" sz="1600" dirty="0"/>
              <a:t> — Recaps can be read in the language each participant needs.</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602424"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Change the language of a Teams meeting recap</a:t>
            </a:r>
          </a:p>
        </p:txBody>
      </p:sp>
      <p:pic>
        <p:nvPicPr>
          <p:cNvPr id="5" name="Picture 4" descr="User selects drop down menu to choose the language for generating the intelligent recap.">
            <a:extLst>
              <a:ext uri="{FF2B5EF4-FFF2-40B4-BE49-F238E27FC236}">
                <a16:creationId xmlns:a16="http://schemas.microsoft.com/office/drawing/2014/main" id="{500BEDE3-D4D9-AD3E-C572-74C071A83EA4}"/>
              </a:ext>
            </a:extLst>
          </p:cNvPr>
          <p:cNvPicPr>
            <a:picLocks noChangeAspect="1"/>
          </p:cNvPicPr>
          <p:nvPr/>
        </p:nvPicPr>
        <p:blipFill>
          <a:blip r:embed="rId3"/>
          <a:stretch>
            <a:fillRect/>
          </a:stretch>
        </p:blipFill>
        <p:spPr>
          <a:xfrm>
            <a:off x="5076500" y="1886187"/>
            <a:ext cx="6562432" cy="3754658"/>
          </a:xfrm>
          <a:prstGeom prst="rect">
            <a:avLst/>
          </a:prstGeom>
          <a:effectLst>
            <a:outerShdw blurRad="63500" sx="102000" sy="102000" algn="ctr" rotWithShape="0">
              <a:prstClr val="black">
                <a:alpha val="40000"/>
              </a:prstClr>
            </a:outerShdw>
          </a:effectLst>
        </p:spPr>
      </p:pic>
      <p:sp>
        <p:nvSpPr>
          <p:cNvPr id="8" name="Rectangle: Rounded Corners 7">
            <a:extLst>
              <a:ext uri="{FF2B5EF4-FFF2-40B4-BE49-F238E27FC236}">
                <a16:creationId xmlns:a16="http://schemas.microsoft.com/office/drawing/2014/main" id="{69571557-6770-4939-3BF7-6ACFC9A8249E}"/>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567458</a:t>
            </a:r>
          </a:p>
        </p:txBody>
      </p:sp>
      <p:sp>
        <p:nvSpPr>
          <p:cNvPr id="7" name="TextBox 6">
            <a:extLst>
              <a:ext uri="{FF2B5EF4-FFF2-40B4-BE49-F238E27FC236}">
                <a16:creationId xmlns:a16="http://schemas.microsoft.com/office/drawing/2014/main" id="{00655F66-F859-4D6E-D85D-BE28A0081AD1}"/>
              </a:ext>
            </a:extLst>
          </p:cNvPr>
          <p:cNvSpPr txBox="1"/>
          <p:nvPr/>
        </p:nvSpPr>
        <p:spPr>
          <a:xfrm>
            <a:off x="5230736" y="5829515"/>
            <a:ext cx="6160705"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Hyperlinks, image understanding, and edit highlights for Copilot in Word</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142343" y="1206663"/>
            <a:ext cx="7748122" cy="5370407"/>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6" y="1036860"/>
            <a:ext cx="371393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600" b="1" dirty="0"/>
              <a:t>Copilot in Word helps users create more complete, polished documents and makes its own edits easier to review.</a:t>
            </a:r>
          </a:p>
          <a:p>
            <a:pPr marL="0" indent="0">
              <a:buNone/>
            </a:pPr>
            <a:endParaRPr lang="en-US" sz="1400" dirty="0"/>
          </a:p>
          <a:p>
            <a:pPr lvl="0"/>
            <a:r>
              <a:rPr lang="en-US" sz="1400" b="1" dirty="0"/>
              <a:t>Automatic Hyperlinks</a:t>
            </a:r>
            <a:r>
              <a:rPr lang="en-US" sz="1400" dirty="0"/>
              <a:t> — Users can ask Copilot to add hyperlinks, and it inserts and formats linked text directly in the document.</a:t>
            </a:r>
          </a:p>
          <a:p>
            <a:pPr lvl="0"/>
            <a:endParaRPr lang="en-US" sz="1400" dirty="0"/>
          </a:p>
          <a:p>
            <a:pPr lvl="0"/>
            <a:r>
              <a:rPr lang="en-US" sz="1400" b="1" dirty="0"/>
              <a:t>Image Understanding</a:t>
            </a:r>
            <a:r>
              <a:rPr lang="en-US" sz="1400" dirty="0"/>
              <a:t> — Copilot understands images in reference documents and uses relevant text and visuals from those files in the content it creates.</a:t>
            </a:r>
          </a:p>
          <a:p>
            <a:pPr lvl="0"/>
            <a:endParaRPr lang="en-US" sz="1400" dirty="0"/>
          </a:p>
          <a:p>
            <a:pPr lvl="0"/>
            <a:r>
              <a:rPr lang="en-US" sz="1400" b="1" dirty="0"/>
              <a:t>Word-level Highlights</a:t>
            </a:r>
            <a:r>
              <a:rPr lang="en-US" sz="1400" dirty="0"/>
              <a:t> — When Copilot rewrites or refines text it highlights the exact words it edited rather than marking whole paragraphs.</a:t>
            </a:r>
          </a:p>
          <a:p>
            <a:pPr lvl="0"/>
            <a:endParaRPr lang="en-US" sz="1400" dirty="0"/>
          </a:p>
          <a:p>
            <a:pPr lvl="0"/>
            <a:r>
              <a:rPr lang="en-US" sz="1400" b="1" dirty="0"/>
              <a:t>August Rollout</a:t>
            </a:r>
            <a:r>
              <a:rPr lang="en-US" sz="1400" dirty="0"/>
              <a:t> — These capabilities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4673994" y="1030922"/>
            <a:ext cx="6684820"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Hyperlinks, image understanding, and edit highlights</a:t>
            </a:r>
          </a:p>
        </p:txBody>
      </p:sp>
      <p:pic>
        <p:nvPicPr>
          <p:cNvPr id="5" name="Picture 4" descr="A Word document with a Copilot chat open with Copilot adding a section and a link.">
            <a:extLst>
              <a:ext uri="{FF2B5EF4-FFF2-40B4-BE49-F238E27FC236}">
                <a16:creationId xmlns:a16="http://schemas.microsoft.com/office/drawing/2014/main" id="{475EFE8A-50C2-F118-5947-CE446350C636}"/>
              </a:ext>
            </a:extLst>
          </p:cNvPr>
          <p:cNvPicPr>
            <a:picLocks noChangeAspect="1"/>
          </p:cNvPicPr>
          <p:nvPr/>
        </p:nvPicPr>
        <p:blipFill>
          <a:blip r:embed="rId3"/>
          <a:stretch>
            <a:fillRect/>
          </a:stretch>
        </p:blipFill>
        <p:spPr>
          <a:xfrm>
            <a:off x="4478536" y="1596650"/>
            <a:ext cx="7210360" cy="4431593"/>
          </a:xfrm>
          <a:prstGeom prst="rect">
            <a:avLst/>
          </a:prstGeom>
          <a:effectLst>
            <a:outerShdw blurRad="63500" sx="102000" sy="102000" algn="ctr" rotWithShape="0">
              <a:prstClr val="black">
                <a:alpha val="40000"/>
              </a:prstClr>
            </a:outerShdw>
          </a:effectLst>
        </p:spPr>
      </p:pic>
      <p:pic>
        <p:nvPicPr>
          <p:cNvPr id="6" name="Picture 5" descr="A Word document with a Copilot chat open for labeling a section and placing an infographic.">
            <a:extLst>
              <a:ext uri="{FF2B5EF4-FFF2-40B4-BE49-F238E27FC236}">
                <a16:creationId xmlns:a16="http://schemas.microsoft.com/office/drawing/2014/main" id="{35A7AAC4-41A3-03EA-E75F-D88CDB385408}"/>
              </a:ext>
            </a:extLst>
          </p:cNvPr>
          <p:cNvPicPr>
            <a:picLocks noChangeAspect="1"/>
          </p:cNvPicPr>
          <p:nvPr/>
        </p:nvPicPr>
        <p:blipFill>
          <a:blip r:embed="rId4"/>
          <a:stretch>
            <a:fillRect/>
          </a:stretch>
        </p:blipFill>
        <p:spPr>
          <a:xfrm>
            <a:off x="4464786" y="1602471"/>
            <a:ext cx="7112594" cy="4425771"/>
          </a:xfrm>
          <a:prstGeom prst="rect">
            <a:avLst/>
          </a:prstGeom>
          <a:effectLst>
            <a:outerShdw blurRad="63500" sx="102000" sy="102000" algn="ctr" rotWithShape="0">
              <a:prstClr val="black">
                <a:alpha val="40000"/>
              </a:prstClr>
            </a:outerShdw>
          </a:effectLst>
        </p:spPr>
      </p:pic>
      <p:pic>
        <p:nvPicPr>
          <p:cNvPr id="8" name="Picture 7" descr="A Word document with a Copilot chat open for polishing a paragraph.">
            <a:extLst>
              <a:ext uri="{FF2B5EF4-FFF2-40B4-BE49-F238E27FC236}">
                <a16:creationId xmlns:a16="http://schemas.microsoft.com/office/drawing/2014/main" id="{0E6A670D-4BAB-0BA8-31E5-3C1CEDB70E4F}"/>
              </a:ext>
            </a:extLst>
          </p:cNvPr>
          <p:cNvPicPr>
            <a:picLocks noChangeAspect="1"/>
          </p:cNvPicPr>
          <p:nvPr/>
        </p:nvPicPr>
        <p:blipFill>
          <a:blip r:embed="rId5"/>
          <a:stretch>
            <a:fillRect/>
          </a:stretch>
        </p:blipFill>
        <p:spPr>
          <a:xfrm>
            <a:off x="4405393" y="1602470"/>
            <a:ext cx="7356646" cy="442577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5028937" y="6181259"/>
            <a:ext cx="6281137" cy="307777"/>
          </a:xfrm>
          <a:prstGeom prst="rect">
            <a:avLst/>
          </a:prstGeom>
          <a:noFill/>
        </p:spPr>
        <p:txBody>
          <a:bodyPr wrap="square">
            <a:spAutoFit/>
          </a:bodyPr>
          <a:lstStyle/>
          <a:p>
            <a:pPr lvl="0">
              <a:defRPr/>
            </a:pPr>
            <a:r>
              <a:rPr lang="en-US" sz="1400" dirty="0">
                <a:solidFill>
                  <a:schemeClr val="accent1">
                    <a:lumMod val="75000"/>
                  </a:schemeClr>
                </a:solidFill>
                <a:hlinkClick r:id="rId6">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7">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Brand curation for Copilot in PowerPoint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715788" y="1389740"/>
            <a:ext cx="6174675" cy="515725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405573" y="1190748"/>
            <a:ext cx="5253162"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Organizations can hold Copilot to their approved template and give it standing instructions, so generated decks stay on brand.</a:t>
            </a:r>
          </a:p>
          <a:p>
            <a:pPr marL="0" indent="0">
              <a:buNone/>
            </a:pPr>
            <a:endParaRPr lang="en-US" sz="1800" b="1" dirty="0"/>
          </a:p>
          <a:p>
            <a:pPr lvl="0"/>
            <a:r>
              <a:rPr lang="en-US" sz="1600" b="1" dirty="0"/>
              <a:t>Strict Brand Adherence</a:t>
            </a:r>
            <a:r>
              <a:rPr lang="en-US" sz="1600" dirty="0"/>
              <a:t> — Copilot is restricted to approved template and slide master layouts, and will not add or remove placeholders or invent new layouts.</a:t>
            </a:r>
          </a:p>
          <a:p>
            <a:pPr lvl="0"/>
            <a:endParaRPr lang="en-US" sz="1600" dirty="0"/>
          </a:p>
          <a:p>
            <a:pPr lvl="0"/>
            <a:r>
              <a:rPr lang="en-US" sz="1600" b="1" dirty="0">
                <a:hlinkClick r:id="rId3"/>
              </a:rPr>
              <a:t>Note Steering</a:t>
            </a:r>
            <a:r>
              <a:rPr lang="en-US" sz="1600" dirty="0">
                <a:hlinkClick r:id="rId3"/>
              </a:rPr>
              <a:t> </a:t>
            </a:r>
            <a:r>
              <a:rPr lang="en-US" sz="1600" dirty="0"/>
              <a:t>— Plain-language instructions written in a slide's notes give slide-by-slide governance that Copilot reads each time it builds from the template.</a:t>
            </a:r>
          </a:p>
          <a:p>
            <a:pPr lvl="0"/>
            <a:endParaRPr lang="en-US" sz="1600" dirty="0"/>
          </a:p>
          <a:p>
            <a:pPr lvl="0"/>
            <a:r>
              <a:rPr lang="en-US" sz="1600" b="1" dirty="0">
                <a:hlinkClick r:id="rId4"/>
              </a:rPr>
              <a:t>Custom Skills</a:t>
            </a:r>
            <a:r>
              <a:rPr lang="en-US" sz="1600" dirty="0">
                <a:hlinkClick r:id="rId4"/>
              </a:rPr>
              <a:t> </a:t>
            </a:r>
            <a:r>
              <a:rPr lang="en-US" sz="1600" dirty="0"/>
              <a:t>— Users can upload, create, edit, and delete their own skills, turning repeated instructions into reusable guidance. </a:t>
            </a:r>
          </a:p>
          <a:p>
            <a:pPr lvl="0"/>
            <a:endParaRPr lang="en-US" sz="1600" dirty="0"/>
          </a:p>
          <a:p>
            <a:pPr lvl="0"/>
            <a:r>
              <a:rPr lang="en-US" sz="1600" b="1" dirty="0"/>
              <a:t>August Rollout</a:t>
            </a:r>
            <a:r>
              <a:rPr lang="en-US" sz="1600" dirty="0"/>
              <a:t> — These capabilities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148017" y="119584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Brand curation for Copilot in PowerPoint</a:t>
            </a:r>
          </a:p>
        </p:txBody>
      </p:sp>
      <p:sp>
        <p:nvSpPr>
          <p:cNvPr id="7" name="TextBox 6">
            <a:extLst>
              <a:ext uri="{FF2B5EF4-FFF2-40B4-BE49-F238E27FC236}">
                <a16:creationId xmlns:a16="http://schemas.microsoft.com/office/drawing/2014/main" id="{00655F66-F859-4D6E-D85D-BE28A0081AD1}"/>
              </a:ext>
            </a:extLst>
          </p:cNvPr>
          <p:cNvSpPr txBox="1"/>
          <p:nvPr/>
        </p:nvSpPr>
        <p:spPr>
          <a:xfrm>
            <a:off x="5760283" y="6129755"/>
            <a:ext cx="6130180" cy="307777"/>
          </a:xfrm>
          <a:prstGeom prst="rect">
            <a:avLst/>
          </a:prstGeom>
          <a:noFill/>
        </p:spPr>
        <p:txBody>
          <a:bodyPr wrap="square">
            <a:spAutoFit/>
          </a:bodyPr>
          <a:lstStyle/>
          <a:p>
            <a:pPr lvl="0">
              <a:defRPr/>
            </a:pPr>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6">
                <a:extLst>
                  <a:ext uri="{A12FA001-AC4F-418D-AE19-62706E023703}">
                    <ahyp:hlinkClr xmlns:ahyp="http://schemas.microsoft.com/office/drawing/2018/hyperlinkcolor" val="tx"/>
                  </a:ext>
                </a:extLst>
              </a:hlinkClick>
            </a:endParaRPr>
          </a:p>
        </p:txBody>
      </p:sp>
      <p:pic>
        <p:nvPicPr>
          <p:cNvPr id="6" name="Picture 5" descr="Image is the settings to turn on brand restrictions for strict brand adherence">
            <a:extLst>
              <a:ext uri="{FF2B5EF4-FFF2-40B4-BE49-F238E27FC236}">
                <a16:creationId xmlns:a16="http://schemas.microsoft.com/office/drawing/2014/main" id="{BCFE1E2C-8794-C79F-CC22-1C23D1F8F372}"/>
              </a:ext>
            </a:extLst>
          </p:cNvPr>
          <p:cNvPicPr>
            <a:picLocks noChangeAspect="1"/>
          </p:cNvPicPr>
          <p:nvPr/>
        </p:nvPicPr>
        <p:blipFill>
          <a:blip r:embed="rId7"/>
          <a:srcRect b="23207"/>
          <a:stretch>
            <a:fillRect/>
          </a:stretch>
        </p:blipFill>
        <p:spPr>
          <a:xfrm>
            <a:off x="6096000" y="1709415"/>
            <a:ext cx="4087961" cy="2180827"/>
          </a:xfrm>
          <a:prstGeom prst="rect">
            <a:avLst/>
          </a:prstGeom>
          <a:effectLst>
            <a:outerShdw blurRad="63500" sx="102000" sy="102000" algn="ctr" rotWithShape="0">
              <a:prstClr val="black">
                <a:alpha val="40000"/>
              </a:prstClr>
            </a:outerShdw>
          </a:effectLst>
        </p:spPr>
      </p:pic>
      <p:pic>
        <p:nvPicPr>
          <p:cNvPr id="8" name="Picture 7" descr="The Manage Brand Kits window with a window open to Edit details">
            <a:extLst>
              <a:ext uri="{FF2B5EF4-FFF2-40B4-BE49-F238E27FC236}">
                <a16:creationId xmlns:a16="http://schemas.microsoft.com/office/drawing/2014/main" id="{241513D6-D471-8072-30F8-DE8F3CC44452}"/>
              </a:ext>
            </a:extLst>
          </p:cNvPr>
          <p:cNvPicPr>
            <a:picLocks noChangeAspect="1"/>
          </p:cNvPicPr>
          <p:nvPr/>
        </p:nvPicPr>
        <p:blipFill>
          <a:blip r:embed="rId8"/>
          <a:stretch>
            <a:fillRect/>
          </a:stretch>
        </p:blipFill>
        <p:spPr>
          <a:xfrm>
            <a:off x="7328112" y="3629253"/>
            <a:ext cx="4458315" cy="246791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1.875E-6 -3.7037E-6 L 1.875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Collaboration, translation, and SmartArt for Copilot in PowerPoint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568287" y="1389740"/>
            <a:ext cx="6322177"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521699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in PowerPoint helps teams move from feedback to action and takes on the manual work of translating and building diagrams.</a:t>
            </a:r>
          </a:p>
          <a:p>
            <a:pPr marL="0" indent="0">
              <a:buNone/>
            </a:pPr>
            <a:endParaRPr lang="en-US" sz="1800" b="1" dirty="0"/>
          </a:p>
          <a:p>
            <a:pPr lvl="0"/>
            <a:r>
              <a:rPr lang="en-US" sz="1600" b="1" dirty="0"/>
              <a:t>Comments And Follow-ups</a:t>
            </a:r>
            <a:r>
              <a:rPr lang="en-US" sz="1600" dirty="0"/>
              <a:t> — Users can ask Copilot to pull stakeholders into a comment thread and automatically assign tasks, keeping reviews organized.</a:t>
            </a:r>
          </a:p>
          <a:p>
            <a:pPr lvl="0"/>
            <a:endParaRPr lang="en-US" sz="1600" dirty="0"/>
          </a:p>
          <a:p>
            <a:pPr lvl="0"/>
            <a:r>
              <a:rPr lang="en-US" sz="1600" b="1" dirty="0"/>
              <a:t>Faster Translation</a:t>
            </a:r>
            <a:r>
              <a:rPr lang="en-US" sz="1600" dirty="0"/>
              <a:t> — Translation has moved from the ribbon into Copilot and can dynamically resize text boxes depending on the text.</a:t>
            </a:r>
          </a:p>
          <a:p>
            <a:pPr lvl="0"/>
            <a:endParaRPr lang="en-US" sz="1600" dirty="0"/>
          </a:p>
          <a:p>
            <a:pPr lvl="0"/>
            <a:r>
              <a:rPr lang="en-US" sz="1600" b="1" dirty="0"/>
              <a:t>SmartArt Editing</a:t>
            </a:r>
            <a:r>
              <a:rPr lang="en-US" sz="1600" dirty="0"/>
              <a:t> — Copilot can edit diagrams and shapes on the canvas while staying on brand, instead of manual adding and aligning.</a:t>
            </a:r>
          </a:p>
          <a:p>
            <a:pPr lvl="0"/>
            <a:endParaRPr lang="en-US" sz="1600" dirty="0"/>
          </a:p>
          <a:p>
            <a:pPr lvl="0"/>
            <a:r>
              <a:rPr lang="en-US" sz="1600" b="1" dirty="0"/>
              <a:t>Rollout Timing</a:t>
            </a:r>
            <a:r>
              <a:rPr lang="en-US" sz="1600" dirty="0"/>
              <a:t> — Comments and translation rolled out in August; SmartArt editing is in Frontier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34571"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Comments And Follow-ups</a:t>
            </a:r>
          </a:p>
        </p:txBody>
      </p:sp>
      <p:pic>
        <p:nvPicPr>
          <p:cNvPr id="9" name="Picture 8" descr="A user prompting Copilot to add comments">
            <a:extLst>
              <a:ext uri="{FF2B5EF4-FFF2-40B4-BE49-F238E27FC236}">
                <a16:creationId xmlns:a16="http://schemas.microsoft.com/office/drawing/2014/main" id="{690CAFA5-A70F-54A4-D608-E01E89EEA778}"/>
              </a:ext>
            </a:extLst>
          </p:cNvPr>
          <p:cNvPicPr>
            <a:picLocks noChangeAspect="1"/>
          </p:cNvPicPr>
          <p:nvPr/>
        </p:nvPicPr>
        <p:blipFill>
          <a:blip r:embed="rId3"/>
          <a:stretch>
            <a:fillRect/>
          </a:stretch>
        </p:blipFill>
        <p:spPr>
          <a:xfrm>
            <a:off x="5841851" y="1992412"/>
            <a:ext cx="5775047" cy="3246153"/>
          </a:xfrm>
          <a:prstGeom prst="rect">
            <a:avLst/>
          </a:prstGeom>
          <a:effectLst>
            <a:outerShdw blurRad="63500" sx="102000" sy="102000" algn="ctr" rotWithShape="0">
              <a:prstClr val="black">
                <a:alpha val="40000"/>
              </a:prstClr>
            </a:outerShdw>
          </a:effectLst>
        </p:spPr>
      </p:pic>
      <p:sp>
        <p:nvSpPr>
          <p:cNvPr id="10" name="TextBox 9">
            <a:extLst>
              <a:ext uri="{FF2B5EF4-FFF2-40B4-BE49-F238E27FC236}">
                <a16:creationId xmlns:a16="http://schemas.microsoft.com/office/drawing/2014/main" id="{283F92A0-6DDE-F07E-AEED-EEF78F9FE45E}"/>
              </a:ext>
            </a:extLst>
          </p:cNvPr>
          <p:cNvSpPr txBox="1"/>
          <p:nvPr/>
        </p:nvSpPr>
        <p:spPr>
          <a:xfrm>
            <a:off x="5824590" y="5437556"/>
            <a:ext cx="6130180"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42" presetClass="path" presetSubtype="0" decel="100000" fill="hold" grpId="1" nodeType="withEffect">
                                  <p:stCondLst>
                                    <p:cond delay="100"/>
                                  </p:stCondLst>
                                  <p:childTnLst>
                                    <p:animMotion origin="layout" path="M 3.33333E-6 2.22222E-6 L 3.33333E-6 0.03541 " pathEditMode="relative" rAng="0" ptsTypes="AA">
                                      <p:cBhvr>
                                        <p:cTn id="9" dur="700" spd="-100000" fill="hold"/>
                                        <p:tgtEl>
                                          <p:spTgt spid="10"/>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Chat history and change history skill for Copilot in Excel</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199961" y="1389740"/>
            <a:ext cx="6690503" cy="4680554"/>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716472"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in Excel helps users understand how a workbook has changed and pick up their previous analysis where they left off.</a:t>
            </a:r>
          </a:p>
          <a:p>
            <a:pPr marL="0" indent="0">
              <a:buNone/>
            </a:pPr>
            <a:endParaRPr lang="en-US" sz="1800" b="1" dirty="0"/>
          </a:p>
          <a:p>
            <a:pPr lvl="0"/>
            <a:r>
              <a:rPr lang="en-US" sz="1600" b="1" dirty="0"/>
              <a:t>Change History Skill</a:t>
            </a:r>
            <a:r>
              <a:rPr lang="en-US" sz="1600" dirty="0"/>
              <a:t> — Copilot summarizes recent changes, identifies who made edits, and explains how both people and AI modified the workbook.</a:t>
            </a:r>
          </a:p>
          <a:p>
            <a:pPr lvl="0"/>
            <a:endParaRPr lang="en-US" sz="1600" dirty="0"/>
          </a:p>
          <a:p>
            <a:pPr lvl="0"/>
            <a:r>
              <a:rPr lang="en-US" sz="1600" b="1" dirty="0"/>
              <a:t>Safe Recovery</a:t>
            </a:r>
            <a:r>
              <a:rPr lang="en-US" sz="1600" dirty="0"/>
              <a:t> — It can help undo specific edits or restore formulas by returning the workbook to a previous working state.</a:t>
            </a:r>
          </a:p>
          <a:p>
            <a:pPr lvl="0"/>
            <a:endParaRPr lang="en-US" sz="1600" dirty="0"/>
          </a:p>
          <a:p>
            <a:pPr lvl="0"/>
            <a:r>
              <a:rPr lang="en-US" sz="1600" b="1" dirty="0"/>
              <a:t>Chat History</a:t>
            </a:r>
            <a:r>
              <a:rPr lang="en-US" sz="1600" dirty="0"/>
              <a:t> — Past conversations are preserved and listed by recency in the Copilot pane, so users can reopen and continue earlier sessions.</a:t>
            </a:r>
          </a:p>
          <a:p>
            <a:pPr lvl="0"/>
            <a:endParaRPr lang="en-US" sz="1600" dirty="0"/>
          </a:p>
          <a:p>
            <a:pPr lvl="0"/>
            <a:r>
              <a:rPr lang="en-US" sz="1600" b="1" dirty="0"/>
              <a:t>August Rollout</a:t>
            </a:r>
            <a:r>
              <a:rPr lang="en-US" sz="1600" dirty="0"/>
              <a:t> — These capabilities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209377"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Chat history and change history skill </a:t>
            </a:r>
          </a:p>
        </p:txBody>
      </p:sp>
      <p:pic>
        <p:nvPicPr>
          <p:cNvPr id="5" name="Picture 4" descr="Users can now upload, create, edit and delete their own custom skills in PowerPoint. Skills turn repeated instructions into reusable guidance that Copilot can apply in the flow of a user’s presentation work. To learn more, visit Use custom skills with Copilot in PowerPoint. This feature rolled out in August.   Translation capabilities in PowerPoint have now been moved from the ribbon to Copilot in PowerPoint. Translation is now faster, with the ability to dynamically resize text boxes depending on the text. This feature rolled out in August.  Copilot can now edit smart art while staying on brand. Use copilot to edit diagrams and shapes on the canvas instead of manually adding and aligning smart art. This feature is in Frontier in August.    Change history skill and chat history for Copilot in Excel  Change history skill helps users understand how a workbook has evolved over time. Copilot can summarize recent changes, identify who made edits, and explain how both people and AI have modified the workbook. It can also help undo specific edits or restore formulas by returning the workbook to a previous working state. This feature rolled out in August.">
            <a:extLst>
              <a:ext uri="{FF2B5EF4-FFF2-40B4-BE49-F238E27FC236}">
                <a16:creationId xmlns:a16="http://schemas.microsoft.com/office/drawing/2014/main" id="{DDC70F60-9642-634A-2BC1-571D8B56C276}"/>
              </a:ext>
            </a:extLst>
          </p:cNvPr>
          <p:cNvPicPr>
            <a:picLocks noChangeAspect="1"/>
          </p:cNvPicPr>
          <p:nvPr/>
        </p:nvPicPr>
        <p:blipFill>
          <a:blip r:embed="rId3"/>
          <a:stretch>
            <a:fillRect/>
          </a:stretch>
        </p:blipFill>
        <p:spPr>
          <a:xfrm>
            <a:off x="5556302" y="1940233"/>
            <a:ext cx="5977820" cy="3362898"/>
          </a:xfrm>
          <a:prstGeom prst="rect">
            <a:avLst/>
          </a:prstGeom>
          <a:effectLst>
            <a:outerShdw blurRad="63500" sx="102000" sy="102000" algn="ctr" rotWithShape="0">
              <a:prstClr val="black">
                <a:alpha val="40000"/>
              </a:prstClr>
            </a:outerShdw>
          </a:effectLst>
        </p:spPr>
      </p:pic>
      <p:sp>
        <p:nvSpPr>
          <p:cNvPr id="6" name="TextBox 5">
            <a:extLst>
              <a:ext uri="{FF2B5EF4-FFF2-40B4-BE49-F238E27FC236}">
                <a16:creationId xmlns:a16="http://schemas.microsoft.com/office/drawing/2014/main" id="{57354DE3-7E3A-4E14-2D15-C3AC8ECC61F5}"/>
              </a:ext>
            </a:extLst>
          </p:cNvPr>
          <p:cNvSpPr txBox="1"/>
          <p:nvPr/>
        </p:nvSpPr>
        <p:spPr>
          <a:xfrm>
            <a:off x="5480122" y="5638410"/>
            <a:ext cx="6130180"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42" presetClass="path" presetSubtype="0" decel="100000" fill="hold" grpId="1" nodeType="withEffect">
                                  <p:stCondLst>
                                    <p:cond delay="100"/>
                                  </p:stCondLst>
                                  <p:childTnLst>
                                    <p:animMotion origin="layout" path="M -1.45833E-6 4.07407E-6 L -1.45833E-6 0.03541 " pathEditMode="relative" rAng="0" ptsTypes="AA">
                                      <p:cBhvr>
                                        <p:cTn id="9" dur="700" spd="-100000" fill="hold"/>
                                        <p:tgtEl>
                                          <p:spTgt spid="6"/>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Personal skills in Copilot in SharePoint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520485" y="1206663"/>
            <a:ext cx="7369979" cy="515725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3961406"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Users can build their own skills once and apply them wherever they work with content in SharePoint and OneDrive.</a:t>
            </a:r>
          </a:p>
          <a:p>
            <a:pPr marL="0" indent="0">
              <a:buNone/>
            </a:pPr>
            <a:endParaRPr lang="en-US" sz="1600" dirty="0"/>
          </a:p>
          <a:p>
            <a:pPr lvl="0"/>
            <a:r>
              <a:rPr lang="en-US" sz="1600" b="1" dirty="0"/>
              <a:t>User-owned Skills</a:t>
            </a:r>
            <a:r>
              <a:rPr lang="en-US" sz="1600" dirty="0"/>
              <a:t> — Users create personal skills in Copilot in SharePoint.</a:t>
            </a:r>
          </a:p>
          <a:p>
            <a:pPr lvl="0"/>
            <a:endParaRPr lang="en-US" sz="1600" dirty="0"/>
          </a:p>
          <a:p>
            <a:pPr lvl="0"/>
            <a:r>
              <a:rPr lang="en-US" sz="1600" b="1" dirty="0"/>
              <a:t>Portable Across Sites</a:t>
            </a:r>
            <a:r>
              <a:rPr lang="en-US" sz="1600" dirty="0"/>
              <a:t> — Skills can be used across SharePoint sites and OneDrive rather than recreated for every site.</a:t>
            </a:r>
          </a:p>
          <a:p>
            <a:pPr lvl="0"/>
            <a:endParaRPr lang="en-US" sz="1600" dirty="0"/>
          </a:p>
          <a:p>
            <a:pPr lvl="0"/>
            <a:r>
              <a:rPr lang="en-US" sz="1600" b="1" dirty="0"/>
              <a:t>Saved In OneDrive</a:t>
            </a:r>
            <a:r>
              <a:rPr lang="en-US" sz="1600" dirty="0"/>
              <a:t> — Each skill is saved as a markdown file in the user's OneDrive.</a:t>
            </a:r>
          </a:p>
          <a:p>
            <a:pPr lvl="0"/>
            <a:endParaRPr lang="en-US" sz="1600" dirty="0"/>
          </a:p>
          <a:p>
            <a:pPr lvl="0"/>
            <a:r>
              <a:rPr lang="en-US" sz="1600" b="1" dirty="0"/>
              <a:t>Rollout Timing</a:t>
            </a:r>
            <a:r>
              <a:rPr lang="en-US" sz="1600" dirty="0"/>
              <a:t> — Rolled out to Public Preview in August and rolls out worldwide in December.</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562119" y="1056001"/>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Personal skills in Copilot in SharePoint</a:t>
            </a:r>
          </a:p>
        </p:txBody>
      </p:sp>
      <p:sp>
        <p:nvSpPr>
          <p:cNvPr id="8" name="Rectangle: Rounded Corners 7">
            <a:extLst>
              <a:ext uri="{FF2B5EF4-FFF2-40B4-BE49-F238E27FC236}">
                <a16:creationId xmlns:a16="http://schemas.microsoft.com/office/drawing/2014/main" id="{B8A1C2CB-B402-0556-4347-108E75825117}"/>
              </a:ext>
              <a:ext uri="{C183D7F6-B498-43B3-948B-1728B52AA6E4}">
                <adec:decorative xmlns:adec="http://schemas.microsoft.com/office/drawing/2017/decorative" val="1"/>
              </a:ext>
            </a:extLst>
          </p:cNvPr>
          <p:cNvSpPr/>
          <p:nvPr/>
        </p:nvSpPr>
        <p:spPr bwMode="auto">
          <a:xfrm>
            <a:off x="11034378" y="240146"/>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567668</a:t>
            </a:r>
          </a:p>
        </p:txBody>
      </p:sp>
      <p:pic>
        <p:nvPicPr>
          <p:cNvPr id="5" name="Picture 4" descr="Create and manage a personalized Copilot skill that automatically builds, updates, and tracks a Word-based to-do list from Microsoft 365 meetings and emails.">
            <a:extLst>
              <a:ext uri="{FF2B5EF4-FFF2-40B4-BE49-F238E27FC236}">
                <a16:creationId xmlns:a16="http://schemas.microsoft.com/office/drawing/2014/main" id="{C117939B-84C6-75AE-5F9B-1A33BE572BC4}"/>
              </a:ext>
            </a:extLst>
          </p:cNvPr>
          <p:cNvPicPr>
            <a:picLocks noChangeAspect="1"/>
          </p:cNvPicPr>
          <p:nvPr/>
        </p:nvPicPr>
        <p:blipFill>
          <a:blip r:embed="rId3"/>
          <a:stretch>
            <a:fillRect/>
          </a:stretch>
        </p:blipFill>
        <p:spPr>
          <a:xfrm>
            <a:off x="6206021" y="1656056"/>
            <a:ext cx="4022414" cy="4157868"/>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5121406" y="5964586"/>
            <a:ext cx="6168135"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125E-6 3.7037E-7 L 3.125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Natural-language email and calendar management in Copilot in Outlook</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111827" y="1389740"/>
            <a:ext cx="6778637" cy="497418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617320"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in Outlook takes on more mailbox and calendar housekeeping directly from chat, so users stay in flow.</a:t>
            </a:r>
          </a:p>
          <a:p>
            <a:pPr marL="0" indent="0">
              <a:buNone/>
            </a:pPr>
            <a:endParaRPr lang="en-US" sz="1600" dirty="0"/>
          </a:p>
          <a:p>
            <a:pPr lvl="0"/>
            <a:r>
              <a:rPr lang="en-US" sz="1600" b="1" dirty="0"/>
              <a:t>Inbox Organization</a:t>
            </a:r>
            <a:r>
              <a:rPr lang="en-US" sz="1600" dirty="0"/>
              <a:t> — Users can ask Copilot to organize messages, apply categories, create folders, and manage inbox rules.</a:t>
            </a:r>
          </a:p>
          <a:p>
            <a:pPr lvl="0"/>
            <a:endParaRPr lang="en-US" sz="1600" dirty="0"/>
          </a:p>
          <a:p>
            <a:pPr lvl="0"/>
            <a:r>
              <a:rPr lang="en-US" sz="1600" b="1" dirty="0"/>
              <a:t>Calendar Actions</a:t>
            </a:r>
            <a:r>
              <a:rPr lang="en-US" sz="1600" dirty="0"/>
              <a:t> — Copilot can take action on meetings and events from the same chat experience.</a:t>
            </a:r>
          </a:p>
          <a:p>
            <a:pPr lvl="0"/>
            <a:endParaRPr lang="en-US" sz="1600" dirty="0"/>
          </a:p>
          <a:p>
            <a:pPr lvl="0"/>
            <a:r>
              <a:rPr lang="en-US" sz="1600" b="1" dirty="0"/>
              <a:t>Fewer Context Switches</a:t>
            </a:r>
            <a:r>
              <a:rPr lang="en-US" sz="1600" dirty="0"/>
              <a:t> — Bringing more Outlook actions into chat helps users get work done more efficiently.</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46036" y="119584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Natural-language email and calendar management </a:t>
            </a:r>
          </a:p>
        </p:txBody>
      </p:sp>
      <p:pic>
        <p:nvPicPr>
          <p:cNvPr id="12" name="Picture 11" descr="Create Outlook Rule">
            <a:extLst>
              <a:ext uri="{FF2B5EF4-FFF2-40B4-BE49-F238E27FC236}">
                <a16:creationId xmlns:a16="http://schemas.microsoft.com/office/drawing/2014/main" id="{76F2F4EB-04F0-821C-B067-03DC414000A2}"/>
              </a:ext>
            </a:extLst>
          </p:cNvPr>
          <p:cNvPicPr>
            <a:picLocks noChangeAspect="1"/>
          </p:cNvPicPr>
          <p:nvPr/>
        </p:nvPicPr>
        <p:blipFill>
          <a:blip r:embed="rId3"/>
          <a:stretch>
            <a:fillRect/>
          </a:stretch>
        </p:blipFill>
        <p:spPr>
          <a:xfrm>
            <a:off x="5883696" y="2107247"/>
            <a:ext cx="5308752" cy="3539168"/>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5354198" y="5862247"/>
            <a:ext cx="6367749"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4.16667E-7 -4.81481E-6 L -4.16667E-7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Improved file capabilities with Copilot in OneDrive</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380931" y="1389740"/>
            <a:ext cx="750953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3920531"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Copilot in OneDrive takes users from files to finished work without leaving chat.</a:t>
            </a:r>
          </a:p>
          <a:p>
            <a:pPr marL="0" indent="0">
              <a:buNone/>
            </a:pPr>
            <a:endParaRPr lang="en-US" sz="1800" b="1" dirty="0"/>
          </a:p>
          <a:p>
            <a:pPr lvl="0"/>
            <a:r>
              <a:rPr lang="en-US" sz="1600" b="1" dirty="0"/>
              <a:t>Find And Analyze</a:t>
            </a:r>
            <a:r>
              <a:rPr lang="en-US" sz="1600" dirty="0"/>
              <a:t> — Copilot helps users find the right content and analyze files and data.</a:t>
            </a:r>
          </a:p>
          <a:p>
            <a:pPr lvl="0"/>
            <a:endParaRPr lang="en-US" sz="1600" dirty="0"/>
          </a:p>
          <a:p>
            <a:pPr lvl="0"/>
            <a:r>
              <a:rPr lang="en-US" sz="1600" b="1" dirty="0"/>
              <a:t>Polished Outputs</a:t>
            </a:r>
            <a:r>
              <a:rPr lang="en-US" sz="1600" dirty="0"/>
              <a:t> — Users can create summaries, dashboards, and presentations from their files.</a:t>
            </a:r>
          </a:p>
          <a:p>
            <a:pPr lvl="0"/>
            <a:endParaRPr lang="en-US" sz="1600" dirty="0"/>
          </a:p>
          <a:p>
            <a:pPr lvl="0"/>
            <a:r>
              <a:rPr lang="en-US" sz="1600" b="1" dirty="0"/>
              <a:t>Share From OneDrive</a:t>
            </a:r>
            <a:r>
              <a:rPr lang="en-US" sz="1600" dirty="0"/>
              <a:t> — Results can be saved or shared straight from OneDrive to collaborate.</a:t>
            </a:r>
          </a:p>
          <a:p>
            <a:pPr lvl="0"/>
            <a:endParaRPr lang="en-US" sz="1600" dirty="0"/>
          </a:p>
          <a:p>
            <a:pPr lvl="0"/>
            <a:r>
              <a:rPr lang="en-US" sz="1600" b="1" dirty="0"/>
              <a:t>Rollout Timing</a:t>
            </a:r>
            <a:r>
              <a:rPr lang="en-US" sz="1600" dirty="0"/>
              <a:t> — Rolled out to Public Preview in August and rolls out worldwide in December.</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480588" y="122337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Improved file capabilities </a:t>
            </a:r>
          </a:p>
        </p:txBody>
      </p:sp>
      <p:pic>
        <p:nvPicPr>
          <p:cNvPr id="5" name="Picture 4" descr="OneDrive showing Copilot generating a business review document from files in a selected folder.">
            <a:extLst>
              <a:ext uri="{FF2B5EF4-FFF2-40B4-BE49-F238E27FC236}">
                <a16:creationId xmlns:a16="http://schemas.microsoft.com/office/drawing/2014/main" id="{9C367418-9B96-BBAA-27FB-DBF0B56F0FBC}"/>
              </a:ext>
            </a:extLst>
          </p:cNvPr>
          <p:cNvPicPr>
            <a:picLocks noChangeAspect="1"/>
          </p:cNvPicPr>
          <p:nvPr/>
        </p:nvPicPr>
        <p:blipFill>
          <a:blip r:embed="rId3"/>
          <a:stretch>
            <a:fillRect/>
          </a:stretch>
        </p:blipFill>
        <p:spPr>
          <a:xfrm>
            <a:off x="5061961" y="2062760"/>
            <a:ext cx="6147472" cy="3458338"/>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5026956" y="5721185"/>
            <a:ext cx="6863508"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 | Microsoft Community Hub</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
        <p:nvSpPr>
          <p:cNvPr id="8" name="Rectangle: Rounded Corners 7">
            <a:extLst>
              <a:ext uri="{FF2B5EF4-FFF2-40B4-BE49-F238E27FC236}">
                <a16:creationId xmlns:a16="http://schemas.microsoft.com/office/drawing/2014/main" id="{85FD22B7-F855-B256-CB8E-C91F1946CB85}"/>
              </a:ext>
              <a:ext uri="{C183D7F6-B498-43B3-948B-1728B52AA6E4}">
                <adec:decorative xmlns:adec="http://schemas.microsoft.com/office/drawing/2017/decorative" val="1"/>
              </a:ext>
            </a:extLst>
          </p:cNvPr>
          <p:cNvSpPr/>
          <p:nvPr/>
        </p:nvSpPr>
        <p:spPr bwMode="auto">
          <a:xfrm>
            <a:off x="11034378" y="240146"/>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569215</a:t>
            </a: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2.22045E-16 -2.96296E-6 L 2.22045E-1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New connectors and plugins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6096000" y="1389740"/>
            <a:ext cx="5794463" cy="4974182"/>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6" y="1036860"/>
            <a:ext cx="5631338"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Microsoft continues to grow the Copilot ecosystem so organizations can ground Copilot in the business data they already rely on.</a:t>
            </a:r>
          </a:p>
          <a:p>
            <a:pPr marL="0" indent="0">
              <a:buNone/>
            </a:pPr>
            <a:endParaRPr lang="en-US" sz="1600" dirty="0"/>
          </a:p>
          <a:p>
            <a:pPr lvl="0"/>
            <a:r>
              <a:rPr lang="en-US" sz="1600" b="1" dirty="0"/>
              <a:t>Industry Coverage</a:t>
            </a:r>
            <a:r>
              <a:rPr lang="en-US" sz="1600" dirty="0"/>
              <a:t> — New connectors and plugins span financial services, legal, professional and business services, energy and resources, healthcare and life sciences, and software and technology.</a:t>
            </a:r>
          </a:p>
          <a:p>
            <a:pPr lvl="0"/>
            <a:endParaRPr lang="en-US" sz="1600" dirty="0"/>
          </a:p>
          <a:p>
            <a:pPr lvl="0"/>
            <a:r>
              <a:rPr lang="en-US" sz="1600" b="1" dirty="0"/>
              <a:t>Named Additions</a:t>
            </a:r>
            <a:r>
              <a:rPr lang="en-US" sz="1600" dirty="0"/>
              <a:t> — These include Mercury, Xero, </a:t>
            </a:r>
            <a:r>
              <a:rPr lang="en-US" sz="1600" dirty="0" err="1"/>
              <a:t>iManage</a:t>
            </a:r>
            <a:r>
              <a:rPr lang="en-US" sz="1600" dirty="0"/>
              <a:t> Work, </a:t>
            </a:r>
            <a:r>
              <a:rPr lang="en-US" sz="1600" dirty="0" err="1"/>
              <a:t>Boardwise</a:t>
            </a:r>
            <a:r>
              <a:rPr lang="en-US" sz="1600" dirty="0"/>
              <a:t>, Harvey, </a:t>
            </a:r>
            <a:r>
              <a:rPr lang="en-US" sz="1600" dirty="0" err="1"/>
              <a:t>Descrybe</a:t>
            </a:r>
            <a:r>
              <a:rPr lang="en-US" sz="1600" dirty="0"/>
              <a:t> Legal Engine, Relativity, </a:t>
            </a:r>
            <a:r>
              <a:rPr lang="en-US" sz="1600" dirty="0" err="1"/>
              <a:t>Everlaw</a:t>
            </a:r>
            <a:r>
              <a:rPr lang="en-US" sz="1600" dirty="0"/>
              <a:t>, Statista, Crossbeam, ZoomInfo, IDC, S&amp;P Global Energy, Scite, Consensus, Adobe Journey Optimizer, GoDaddy, and Asana.</a:t>
            </a:r>
          </a:p>
          <a:p>
            <a:pPr lvl="0"/>
            <a:endParaRPr lang="en-US" sz="1600" dirty="0"/>
          </a:p>
          <a:p>
            <a:pPr lvl="0"/>
            <a:r>
              <a:rPr lang="en-US" sz="1600" b="1" dirty="0"/>
              <a:t>Richer Context</a:t>
            </a:r>
            <a:r>
              <a:rPr lang="en-US" sz="1600" dirty="0"/>
              <a:t> — Connecting Copilot to business data and domain-specific knowledge unlocks deeper insights and more relevant experiences across everyday workflows.</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419684" y="119584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New connectors and plugins</a:t>
            </a:r>
          </a:p>
        </p:txBody>
      </p:sp>
      <p:pic>
        <p:nvPicPr>
          <p:cNvPr id="5" name="20260803-1640-33.1159741" descr="Copilot Connectors video">
            <a:hlinkClick r:id="" action="ppaction://media"/>
            <a:extLst>
              <a:ext uri="{FF2B5EF4-FFF2-40B4-BE49-F238E27FC236}">
                <a16:creationId xmlns:a16="http://schemas.microsoft.com/office/drawing/2014/main" id="{F659ED1A-E917-0551-3217-EF5BEA5B7B6E}"/>
              </a:ext>
            </a:extLst>
          </p:cNvPr>
          <p:cNvPicPr>
            <a:picLocks noChangeAspect="1"/>
          </p:cNvPicPr>
          <p:nvPr/>
        </p:nvPicPr>
        <p:blipFill>
          <a:blip r:embed="rId3"/>
          <a:stretch>
            <a:fillRect/>
          </a:stretch>
        </p:blipFill>
        <p:spPr>
          <a:xfrm>
            <a:off x="6407984" y="2426220"/>
            <a:ext cx="5170494" cy="2901222"/>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7054468" y="5886342"/>
            <a:ext cx="3918332"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2.91667E-6 2.96296E-6 L -2.91667E-6 0.03541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F1E76-9D4C-088B-1EDF-F2E92E59C1D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3D27E90-21EC-5390-4FEE-B56C236AEF7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2F93C550-B488-39EA-F750-11CA658C668B}"/>
              </a:ext>
            </a:extLst>
          </p:cNvPr>
          <p:cNvSpPr>
            <a:spLocks noGrp="1"/>
          </p:cNvSpPr>
          <p:nvPr>
            <p:ph type="title"/>
          </p:nvPr>
        </p:nvSpPr>
        <p:spPr>
          <a:xfrm>
            <a:off x="1709467" y="3421792"/>
            <a:ext cx="9144000" cy="498598"/>
          </a:xfrm>
        </p:spPr>
        <p:txBody>
          <a:bodyPr/>
          <a:lstStyle/>
          <a:p>
            <a:r>
              <a:rPr lang="en-US" noProof="0" dirty="0"/>
              <a:t>Agents</a:t>
            </a:r>
          </a:p>
        </p:txBody>
      </p:sp>
      <p:pic>
        <p:nvPicPr>
          <p:cNvPr id="5" name="Graphic 60">
            <a:extLst>
              <a:ext uri="{FF2B5EF4-FFF2-40B4-BE49-F238E27FC236}">
                <a16:creationId xmlns:a16="http://schemas.microsoft.com/office/drawing/2014/main" id="{D1E262DF-E7A7-6245-DD76-C8D3DC0092B2}"/>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754072" y="3291379"/>
            <a:ext cx="752013" cy="759425"/>
          </a:xfrm>
          <a:prstGeom prst="rect">
            <a:avLst/>
          </a:prstGeom>
          <a:effectLst/>
        </p:spPr>
      </p:pic>
    </p:spTree>
    <p:extLst>
      <p:ext uri="{BB962C8B-B14F-4D97-AF65-F5344CB8AC3E}">
        <p14:creationId xmlns:p14="http://schemas.microsoft.com/office/powerpoint/2010/main" val="3729693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Custom engine agents are available directly in Outlook</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4610637" y="1389740"/>
            <a:ext cx="7279827"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117682"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Agent capabilities now sit inside the app where users already manage their work.</a:t>
            </a:r>
          </a:p>
          <a:p>
            <a:pPr marL="0" indent="0">
              <a:buNone/>
            </a:pPr>
            <a:endParaRPr lang="en-US" sz="1800" b="1" dirty="0"/>
          </a:p>
          <a:p>
            <a:pPr lvl="0"/>
            <a:r>
              <a:rPr lang="en-US" sz="1600" b="1" dirty="0"/>
              <a:t>Agents In Outlook</a:t>
            </a:r>
            <a:r>
              <a:rPr lang="en-US" sz="1600" dirty="0"/>
              <a:t> — Custom engine agents are available directly in Outlook.</a:t>
            </a:r>
          </a:p>
          <a:p>
            <a:pPr lvl="0"/>
            <a:endParaRPr lang="en-US" sz="1600" dirty="0"/>
          </a:p>
          <a:p>
            <a:pPr lvl="0"/>
            <a:r>
              <a:rPr lang="en-US" sz="1600" b="1" dirty="0"/>
              <a:t>Work Where Users Are</a:t>
            </a:r>
            <a:r>
              <a:rPr lang="en-US" sz="1600" dirty="0"/>
              <a:t> — Users access these agents where they manage their email and calendar.</a:t>
            </a:r>
          </a:p>
          <a:p>
            <a:pPr lvl="0"/>
            <a:endParaRPr lang="en-US" sz="1600" dirty="0"/>
          </a:p>
          <a:p>
            <a:pPr lvl="0"/>
            <a:r>
              <a:rPr lang="en-US" sz="1600" b="1" dirty="0"/>
              <a:t>Capabilities In Context</a:t>
            </a:r>
            <a:r>
              <a:rPr lang="en-US" sz="1600" dirty="0"/>
              <a:t> — Agent capabilities become available within the Outlook experience.</a:t>
            </a:r>
          </a:p>
          <a:p>
            <a:pPr lvl="0"/>
            <a:endParaRPr lang="en-US" sz="1600" dirty="0"/>
          </a:p>
          <a:p>
            <a:pPr lvl="0"/>
            <a:r>
              <a:rPr lang="en-US" sz="1600" b="1" dirty="0"/>
              <a:t>August Rollout</a:t>
            </a:r>
            <a:r>
              <a:rPr lang="en-US" sz="1600" dirty="0"/>
              <a:t> — This feature rolled out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595440" y="121715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Custom engine agents are available directly in Outlook</a:t>
            </a:r>
          </a:p>
        </p:txBody>
      </p:sp>
      <p:pic>
        <p:nvPicPr>
          <p:cNvPr id="3" name="Picture 2" descr="Anatomy of the Microsoft 365 Copilot custom engine agent">
            <a:extLst>
              <a:ext uri="{FF2B5EF4-FFF2-40B4-BE49-F238E27FC236}">
                <a16:creationId xmlns:a16="http://schemas.microsoft.com/office/drawing/2014/main" id="{C35D6856-31C9-D2C8-4AC2-2DFDAC9BAB42}"/>
              </a:ext>
            </a:extLst>
          </p:cNvPr>
          <p:cNvPicPr>
            <a:picLocks noChangeAspect="1"/>
          </p:cNvPicPr>
          <p:nvPr/>
        </p:nvPicPr>
        <p:blipFill>
          <a:blip r:embed="rId3"/>
          <a:stretch>
            <a:fillRect/>
          </a:stretch>
        </p:blipFill>
        <p:spPr>
          <a:xfrm>
            <a:off x="5388646" y="2112818"/>
            <a:ext cx="5723804" cy="2865003"/>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227587" y="5301680"/>
            <a:ext cx="4045923"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
        <p:nvSpPr>
          <p:cNvPr id="13" name="Rectangle: Rounded Corners 12">
            <a:extLst>
              <a:ext uri="{FF2B5EF4-FFF2-40B4-BE49-F238E27FC236}">
                <a16:creationId xmlns:a16="http://schemas.microsoft.com/office/drawing/2014/main" id="{7BE3DFC5-8613-7B1D-A788-07BA3B97AE6A}"/>
              </a:ext>
              <a:ext uri="{C183D7F6-B498-43B3-948B-1728B52AA6E4}">
                <adec:decorative xmlns:adec="http://schemas.microsoft.com/office/drawing/2017/decorative" val="1"/>
              </a:ext>
            </a:extLst>
          </p:cNvPr>
          <p:cNvSpPr/>
          <p:nvPr/>
        </p:nvSpPr>
        <p:spPr bwMode="auto">
          <a:xfrm>
            <a:off x="11035674" y="438150"/>
            <a:ext cx="592138" cy="592138"/>
          </a:xfrm>
          <a:prstGeom prst="roundRect">
            <a:avLst>
              <a:gd name="adj" fmla="val 23504"/>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fontAlgn="t">
              <a:spcBef>
                <a:spcPct val="0"/>
              </a:spcBef>
              <a:spcAft>
                <a:spcPts val="1000"/>
              </a:spcAft>
            </a:pPr>
            <a:endParaRPr lang="en-US" sz="1400">
              <a:blipFill>
                <a:blip r:embed="rId6"/>
                <a:stretch>
                  <a:fillRect t="-26822" b="-26822"/>
                </a:stretch>
              </a:blipFill>
              <a:latin typeface="Segoe Sans Display Semibold" pitchFamily="2" charset="0"/>
              <a:cs typeface="Segoe Sans Display Semibold" pitchFamily="2" charset="0"/>
            </a:endParaRPr>
          </a:p>
        </p:txBody>
      </p:sp>
      <p:pic>
        <p:nvPicPr>
          <p:cNvPr id="15" name="Picture 10">
            <a:extLst>
              <a:ext uri="{FF2B5EF4-FFF2-40B4-BE49-F238E27FC236}">
                <a16:creationId xmlns:a16="http://schemas.microsoft.com/office/drawing/2014/main" id="{40E540D5-1F99-3317-9767-F5F0DE88CD67}"/>
              </a:ext>
              <a:ext uri="{C183D7F6-B498-43B3-948B-1728B52AA6E4}">
                <adec:decorative xmlns:adec="http://schemas.microsoft.com/office/drawing/2017/decorative" val="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a:fillRect/>
          </a:stretch>
        </p:blipFill>
        <p:spPr bwMode="auto">
          <a:xfrm>
            <a:off x="11145574" y="557214"/>
            <a:ext cx="372336" cy="354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706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98048" y="47732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Planner Agent turns plan data into a stakeholder-ready status report</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510462" y="1389740"/>
            <a:ext cx="6380001" cy="4451501"/>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01537" y="1016759"/>
            <a:ext cx="4489652" cy="5651616"/>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Planner Agent converts live plan data into a polished update, removing the manual work of writing status reports.</a:t>
            </a:r>
          </a:p>
          <a:p>
            <a:pPr marL="0" indent="0">
              <a:buNone/>
            </a:pPr>
            <a:endParaRPr lang="en-US" sz="1800" b="1" dirty="0"/>
          </a:p>
          <a:p>
            <a:pPr lvl="0"/>
            <a:r>
              <a:rPr lang="en-US" sz="1600" b="1" dirty="0"/>
              <a:t>Complete Status Picture</a:t>
            </a:r>
            <a:r>
              <a:rPr lang="en-US" sz="1600" dirty="0"/>
              <a:t> — Reports cover progress, risks, overall status, and next steps.</a:t>
            </a:r>
          </a:p>
          <a:p>
            <a:pPr lvl="0"/>
            <a:endParaRPr lang="en-US" sz="1600" dirty="0"/>
          </a:p>
          <a:p>
            <a:pPr lvl="0"/>
            <a:r>
              <a:rPr lang="en-US" sz="1600" b="1" dirty="0"/>
              <a:t>Audience Control</a:t>
            </a:r>
            <a:r>
              <a:rPr lang="en-US" sz="1600" dirty="0"/>
              <a:t> — Users can specify the audience, tone, length, and sections.</a:t>
            </a:r>
          </a:p>
          <a:p>
            <a:pPr lvl="0"/>
            <a:endParaRPr lang="en-US" sz="1600" dirty="0"/>
          </a:p>
          <a:p>
            <a:pPr lvl="0"/>
            <a:r>
              <a:rPr lang="en-US" sz="1600" b="1" dirty="0"/>
              <a:t>Ready For Stakeholders</a:t>
            </a:r>
            <a:r>
              <a:rPr lang="en-US" sz="1600" dirty="0"/>
              <a:t> — The result is a polished update that can go straight to stakeholders.</a:t>
            </a:r>
          </a:p>
          <a:p>
            <a:pPr lvl="0"/>
            <a:endParaRPr lang="en-US" sz="1600" dirty="0"/>
          </a:p>
          <a:p>
            <a:pPr lvl="0"/>
            <a:r>
              <a:rPr lang="en-US" sz="1600" b="1" dirty="0"/>
              <a:t>Frontier Rollout</a:t>
            </a:r>
            <a:r>
              <a:rPr lang="en-US" sz="1600" dirty="0"/>
              <a:t> — This feature rolled out to Frontier in August.</a:t>
            </a:r>
          </a:p>
        </p:txBody>
      </p:sp>
      <p:sp>
        <p:nvSpPr>
          <p:cNvPr id="19" name="TextBox 18">
            <a:extLst>
              <a:ext uri="{FF2B5EF4-FFF2-40B4-BE49-F238E27FC236}">
                <a16:creationId xmlns:a16="http://schemas.microsoft.com/office/drawing/2014/main" id="{D0C82261-01C1-15D0-7E3B-4132A7B49B4F}"/>
              </a:ext>
            </a:extLst>
          </p:cNvPr>
          <p:cNvSpPr txBox="1"/>
          <p:nvPr/>
        </p:nvSpPr>
        <p:spPr>
          <a:xfrm>
            <a:off x="6045353" y="122451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Planner Agent</a:t>
            </a:r>
          </a:p>
        </p:txBody>
      </p:sp>
      <p:pic>
        <p:nvPicPr>
          <p:cNvPr id="5" name="Picture 4" descr="Planner Agent in Microsoft Copilot showing an AI-generated status report for a project plan with an overall status and an executive summary">
            <a:extLst>
              <a:ext uri="{FF2B5EF4-FFF2-40B4-BE49-F238E27FC236}">
                <a16:creationId xmlns:a16="http://schemas.microsoft.com/office/drawing/2014/main" id="{A6BF8E1A-6FCD-283D-FD6E-52D135E7CAFC}"/>
              </a:ext>
            </a:extLst>
          </p:cNvPr>
          <p:cNvPicPr>
            <a:picLocks noChangeAspect="1"/>
          </p:cNvPicPr>
          <p:nvPr/>
        </p:nvPicPr>
        <p:blipFill>
          <a:blip r:embed="rId3"/>
          <a:stretch>
            <a:fillRect/>
          </a:stretch>
        </p:blipFill>
        <p:spPr>
          <a:xfrm>
            <a:off x="5954043" y="2002263"/>
            <a:ext cx="5401528" cy="2933495"/>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673312" y="5325708"/>
            <a:ext cx="4054297"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
        <p:nvSpPr>
          <p:cNvPr id="8" name="Rectangle: Rounded Corners 7">
            <a:extLst>
              <a:ext uri="{FF2B5EF4-FFF2-40B4-BE49-F238E27FC236}">
                <a16:creationId xmlns:a16="http://schemas.microsoft.com/office/drawing/2014/main" id="{32597911-CFB7-2544-107A-0C0F5A1B6775}"/>
              </a:ext>
            </a:extLst>
          </p:cNvPr>
          <p:cNvSpPr/>
          <p:nvPr/>
        </p:nvSpPr>
        <p:spPr bwMode="auto">
          <a:xfrm>
            <a:off x="10928468" y="268815"/>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567866</a:t>
            </a:r>
          </a:p>
        </p:txBody>
      </p:sp>
    </p:spTree>
    <p:extLst>
      <p:ext uri="{BB962C8B-B14F-4D97-AF65-F5344CB8AC3E}">
        <p14:creationId xmlns:p14="http://schemas.microsoft.com/office/powerpoint/2010/main" val="3823943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1.875E-6 -4.07407E-6 L -1.875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0CC4D9-6E11-F410-11F3-B9DEEED67F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046C60-E0EE-2F1F-54CC-D4133B649324}"/>
              </a:ext>
            </a:extLst>
          </p:cNvPr>
          <p:cNvSpPr>
            <a:spLocks noGrp="1"/>
          </p:cNvSpPr>
          <p:nvPr>
            <p:ph type="title"/>
          </p:nvPr>
        </p:nvSpPr>
        <p:spPr>
          <a:xfrm>
            <a:off x="398048" y="47732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Copilot creates and queries Planner tasks</a:t>
            </a:r>
          </a:p>
        </p:txBody>
      </p:sp>
      <p:sp>
        <p:nvSpPr>
          <p:cNvPr id="18" name="TextBox 17">
            <a:extLst>
              <a:ext uri="{FF2B5EF4-FFF2-40B4-BE49-F238E27FC236}">
                <a16:creationId xmlns:a16="http://schemas.microsoft.com/office/drawing/2014/main" id="{6997ED8C-F7F2-10CF-6C40-764DB879CE22}"/>
              </a:ext>
              <a:ext uri="{C183D7F6-B498-43B3-948B-1728B52AA6E4}">
                <adec:decorative xmlns:adec="http://schemas.microsoft.com/office/drawing/2017/decorative" val="1"/>
              </a:ext>
            </a:extLst>
          </p:cNvPr>
          <p:cNvSpPr txBox="1"/>
          <p:nvPr/>
        </p:nvSpPr>
        <p:spPr>
          <a:xfrm>
            <a:off x="5510462" y="1389740"/>
            <a:ext cx="6380001" cy="476868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CD67D3C-4605-9596-8694-634CBFCA5B4F}"/>
              </a:ext>
            </a:extLst>
          </p:cNvPr>
          <p:cNvSpPr txBox="1">
            <a:spLocks/>
          </p:cNvSpPr>
          <p:nvPr/>
        </p:nvSpPr>
        <p:spPr>
          <a:xfrm>
            <a:off x="301537" y="1016759"/>
            <a:ext cx="4489652" cy="5651616"/>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Task work moves more seamlessly between Copilot and Planner.</a:t>
            </a:r>
          </a:p>
          <a:p>
            <a:pPr marL="0" indent="0">
              <a:buNone/>
            </a:pPr>
            <a:endParaRPr lang="en-US" sz="1600" dirty="0"/>
          </a:p>
          <a:p>
            <a:pPr lvl="0"/>
            <a:r>
              <a:rPr lang="en-US" sz="1600" b="1" dirty="0"/>
              <a:t>Task Creation</a:t>
            </a:r>
            <a:r>
              <a:rPr lang="en-US" sz="1600" dirty="0"/>
              <a:t> — Copilot will support creating Planner tasks.</a:t>
            </a:r>
          </a:p>
          <a:p>
            <a:pPr lvl="0"/>
            <a:endParaRPr lang="en-US" sz="1600" dirty="0"/>
          </a:p>
          <a:p>
            <a:pPr lvl="0"/>
            <a:r>
              <a:rPr lang="en-US" sz="1600" b="1" dirty="0"/>
              <a:t>Task Queries</a:t>
            </a:r>
            <a:r>
              <a:rPr lang="en-US" sz="1600" dirty="0"/>
              <a:t> — Copilot can query Planner task information.</a:t>
            </a:r>
          </a:p>
          <a:p>
            <a:pPr lvl="0"/>
            <a:endParaRPr lang="en-US" sz="1600" dirty="0"/>
          </a:p>
          <a:p>
            <a:pPr lvl="0"/>
            <a:r>
              <a:rPr lang="en-US" sz="1600" b="1" dirty="0"/>
              <a:t>Connected Task Work</a:t>
            </a:r>
            <a:r>
              <a:rPr lang="en-US" sz="1600" dirty="0"/>
              <a:t> — Users manage task work across Copilot and Planner more seamlessly.</a:t>
            </a:r>
          </a:p>
          <a:p>
            <a:pPr lvl="0"/>
            <a:endParaRPr lang="en-US" sz="1600" dirty="0"/>
          </a:p>
          <a:p>
            <a:pPr lvl="0"/>
            <a:r>
              <a:rPr lang="en-US" sz="1600" b="1" dirty="0"/>
              <a:t>September Rollout</a:t>
            </a:r>
            <a:r>
              <a:rPr lang="en-US" sz="1600" dirty="0"/>
              <a:t> — This feature rolls out in September.</a:t>
            </a:r>
          </a:p>
        </p:txBody>
      </p:sp>
      <p:sp>
        <p:nvSpPr>
          <p:cNvPr id="19" name="TextBox 18">
            <a:extLst>
              <a:ext uri="{FF2B5EF4-FFF2-40B4-BE49-F238E27FC236}">
                <a16:creationId xmlns:a16="http://schemas.microsoft.com/office/drawing/2014/main" id="{7E8ED79C-8621-99FF-5F15-AD00DB6868E6}"/>
              </a:ext>
            </a:extLst>
          </p:cNvPr>
          <p:cNvSpPr txBox="1"/>
          <p:nvPr/>
        </p:nvSpPr>
        <p:spPr>
          <a:xfrm>
            <a:off x="6045353" y="1224515"/>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Copilot creates and queries Planner tasks</a:t>
            </a:r>
          </a:p>
        </p:txBody>
      </p:sp>
      <p:sp>
        <p:nvSpPr>
          <p:cNvPr id="7" name="TextBox 6">
            <a:extLst>
              <a:ext uri="{FF2B5EF4-FFF2-40B4-BE49-F238E27FC236}">
                <a16:creationId xmlns:a16="http://schemas.microsoft.com/office/drawing/2014/main" id="{5EFB5EEA-AE37-D08A-4AC1-ECF2A1ACD277}"/>
              </a:ext>
            </a:extLst>
          </p:cNvPr>
          <p:cNvSpPr txBox="1"/>
          <p:nvPr/>
        </p:nvSpPr>
        <p:spPr>
          <a:xfrm>
            <a:off x="6673313" y="5696433"/>
            <a:ext cx="4054297" cy="307777"/>
          </a:xfrm>
          <a:prstGeom prst="rect">
            <a:avLst/>
          </a:prstGeom>
          <a:noFill/>
        </p:spPr>
        <p:txBody>
          <a:bodyPr wrap="square">
            <a:spAutoFit/>
          </a:bodyPr>
          <a:lstStyle/>
          <a:p>
            <a:pPr lvl="0">
              <a:defRPr/>
            </a:pPr>
            <a:r>
              <a:rPr lang="en-US" sz="1400" dirty="0">
                <a:solidFill>
                  <a:schemeClr val="accent1">
                    <a:lumMod val="75000"/>
                  </a:schemeClr>
                </a:solidFill>
                <a:hlinkClick r:id="rId3">
                  <a:extLst>
                    <a:ext uri="{A12FA001-AC4F-418D-AE19-62706E023703}">
                      <ahyp:hlinkClr xmlns:ahyp="http://schemas.microsoft.com/office/drawing/2018/hyperlinkcolor" val="tx"/>
                    </a:ext>
                  </a:extLst>
                </a:hlinkClick>
              </a:rPr>
              <a:t>What’s New in Microsoft Copilot | August 2026</a:t>
            </a:r>
            <a:endParaRPr lang="en-US" sz="1400" dirty="0">
              <a:solidFill>
                <a:schemeClr val="accent1">
                  <a:lumMod val="75000"/>
                </a:schemeClr>
              </a:solidFill>
              <a:hlinkClick r:id="rId4">
                <a:extLst>
                  <a:ext uri="{A12FA001-AC4F-418D-AE19-62706E023703}">
                    <ahyp:hlinkClr xmlns:ahyp="http://schemas.microsoft.com/office/drawing/2018/hyperlinkcolor" val="tx"/>
                  </a:ext>
                </a:extLst>
              </a:hlinkClick>
            </a:endParaRPr>
          </a:p>
        </p:txBody>
      </p:sp>
      <p:sp>
        <p:nvSpPr>
          <p:cNvPr id="6" name="Rectangle: Rounded Corners 5">
            <a:extLst>
              <a:ext uri="{FF2B5EF4-FFF2-40B4-BE49-F238E27FC236}">
                <a16:creationId xmlns:a16="http://schemas.microsoft.com/office/drawing/2014/main" id="{4EF6984B-951E-BD39-B6B3-C5752DEA6A2F}"/>
              </a:ext>
            </a:extLst>
          </p:cNvPr>
          <p:cNvSpPr/>
          <p:nvPr/>
        </p:nvSpPr>
        <p:spPr bwMode="auto">
          <a:xfrm>
            <a:off x="10928468" y="268815"/>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ID 516577</a:t>
            </a:r>
          </a:p>
        </p:txBody>
      </p:sp>
      <p:pic>
        <p:nvPicPr>
          <p:cNvPr id="8" name="Picture 7">
            <a:extLst>
              <a:ext uri="{FF2B5EF4-FFF2-40B4-BE49-F238E27FC236}">
                <a16:creationId xmlns:a16="http://schemas.microsoft.com/office/drawing/2014/main" id="{4EB1D398-FF49-3C79-95FA-243016FD476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718247" y="1866553"/>
            <a:ext cx="3964428" cy="3675661"/>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644158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1.875E-6 7.40741E-7 L -1.875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47332-CE4D-2B91-478B-A887B50CA64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ECC105-FFE3-BC12-2508-0FB0C338690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3">
            <a:extLst>
              <a:ext uri="{FF2B5EF4-FFF2-40B4-BE49-F238E27FC236}">
                <a16:creationId xmlns:a16="http://schemas.microsoft.com/office/drawing/2014/main" id="{C44AE99E-337E-41DB-9B59-990878017072}"/>
              </a:ext>
            </a:extLst>
          </p:cNvPr>
          <p:cNvSpPr>
            <a:spLocks noGrp="1"/>
          </p:cNvSpPr>
          <p:nvPr>
            <p:ph type="title"/>
          </p:nvPr>
        </p:nvSpPr>
        <p:spPr>
          <a:xfrm>
            <a:off x="1959900" y="3392281"/>
            <a:ext cx="9144000" cy="498598"/>
          </a:xfrm>
        </p:spPr>
        <p:txBody>
          <a:bodyPr/>
          <a:lstStyle/>
          <a:p>
            <a:r>
              <a:rPr lang="en-US" noProof="0" dirty="0"/>
              <a:t>IT admin capabilities</a:t>
            </a:r>
          </a:p>
        </p:txBody>
      </p:sp>
      <p:pic>
        <p:nvPicPr>
          <p:cNvPr id="5" name="Picture 4">
            <a:extLst>
              <a:ext uri="{FF2B5EF4-FFF2-40B4-BE49-F238E27FC236}">
                <a16:creationId xmlns:a16="http://schemas.microsoft.com/office/drawing/2014/main" id="{F969E818-54BC-FE88-14E9-7770A772DBD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7128" y="3213413"/>
            <a:ext cx="856334" cy="856334"/>
          </a:xfrm>
          <a:prstGeom prst="rect">
            <a:avLst/>
          </a:prstGeom>
        </p:spPr>
      </p:pic>
    </p:spTree>
    <p:extLst>
      <p:ext uri="{BB962C8B-B14F-4D97-AF65-F5344CB8AC3E}">
        <p14:creationId xmlns:p14="http://schemas.microsoft.com/office/powerpoint/2010/main" val="3533655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301536" y="507746"/>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Admins can export row-level Copilot and Agent 365 usage data</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063319" y="1894900"/>
            <a:ext cx="6827145" cy="3613533"/>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01536" y="1036860"/>
            <a:ext cx="4589953"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New data export capabilities let admins build their own reports on Copilot and agent usage while protecting individual privacy.</a:t>
            </a:r>
          </a:p>
          <a:p>
            <a:pPr marL="0" indent="0">
              <a:buNone/>
            </a:pPr>
            <a:endParaRPr lang="en-US" sz="1800" b="1" dirty="0"/>
          </a:p>
          <a:p>
            <a:pPr lvl="0"/>
            <a:r>
              <a:rPr lang="en-US" sz="1600" b="1" dirty="0"/>
              <a:t>Custom Reporting</a:t>
            </a:r>
            <a:r>
              <a:rPr lang="en-US" sz="1600" dirty="0"/>
              <a:t> — Admins can create custom reports using data exported from the Copilot and Agent 365 Dashboards.</a:t>
            </a:r>
          </a:p>
          <a:p>
            <a:pPr lvl="0"/>
            <a:endParaRPr lang="en-US" sz="1600" dirty="0"/>
          </a:p>
          <a:p>
            <a:pPr lvl="0"/>
            <a:r>
              <a:rPr lang="en-US" sz="1600" b="1" dirty="0"/>
              <a:t>Row-level Metrics</a:t>
            </a:r>
            <a:r>
              <a:rPr lang="en-US" sz="1600" dirty="0"/>
              <a:t> — The dashboards support exporting de-identified, row-level metrics and attributes.</a:t>
            </a:r>
          </a:p>
          <a:p>
            <a:pPr lvl="0"/>
            <a:endParaRPr lang="en-US" sz="1600" dirty="0"/>
          </a:p>
          <a:p>
            <a:pPr lvl="0"/>
            <a:r>
              <a:rPr lang="en-US" sz="1600" b="1" dirty="0"/>
              <a:t>Privacy Preserved</a:t>
            </a:r>
            <a:r>
              <a:rPr lang="en-US" sz="1600" dirty="0"/>
              <a:t> — Admins get deeper insight into organizational usage and user-level interactions with personal identifiers removed.</a:t>
            </a:r>
          </a:p>
          <a:p>
            <a:pPr lvl="0"/>
            <a:endParaRPr lang="en-US" sz="1600" dirty="0"/>
          </a:p>
          <a:p>
            <a:pPr lvl="0"/>
            <a:r>
              <a:rPr lang="en-US" sz="1600" b="1" dirty="0"/>
              <a:t>September Rollout</a:t>
            </a:r>
            <a:r>
              <a:rPr lang="en-US" sz="1600" dirty="0"/>
              <a:t> — These features roll out in September.</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21780" y="1748333"/>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GB" sz="1600" dirty="0">
                <a:solidFill>
                  <a:srgbClr val="FFFFFF"/>
                </a:solidFill>
                <a:latin typeface="Segoe UI Semibold" panose="020B0502040204020203" pitchFamily="34" charset="0"/>
                <a:cs typeface="Segoe UI Semibold" panose="020B0502040204020203" pitchFamily="34" charset="0"/>
              </a:rPr>
              <a:t>E</a:t>
            </a:r>
            <a:r>
              <a:rPr kumimoji="0" lang="en-GB" sz="1600" b="1" i="0" u="none" strike="noStrike" kern="1200" cap="none" spc="0" normalizeH="0" baseline="0" noProof="0" dirty="0" err="1">
                <a:ln w="3175">
                  <a:noFill/>
                </a:ln>
                <a:solidFill>
                  <a:srgbClr val="FFFFFF"/>
                </a:solidFill>
                <a:effectLst/>
                <a:uLnTx/>
                <a:uFillTx/>
                <a:latin typeface="Segoe UI Semibold" panose="020B0502040204020203" pitchFamily="34" charset="0"/>
                <a:ea typeface="+mn-ea"/>
                <a:cs typeface="Segoe UI Semibold" panose="020B0502040204020203" pitchFamily="34" charset="0"/>
              </a:rPr>
              <a:t>xport</a:t>
            </a: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 row-level Copilot and Agent 365 usage data</a:t>
            </a:r>
          </a:p>
        </p:txBody>
      </p:sp>
      <p:sp>
        <p:nvSpPr>
          <p:cNvPr id="10" name="Rectangle: Rounded Corners 9">
            <a:extLst>
              <a:ext uri="{FF2B5EF4-FFF2-40B4-BE49-F238E27FC236}">
                <a16:creationId xmlns:a16="http://schemas.microsoft.com/office/drawing/2014/main" id="{CFB2D27F-634E-93E1-0A48-B34F758D040E}"/>
              </a:ext>
              <a:ext uri="{C183D7F6-B498-43B3-948B-1728B52AA6E4}">
                <adec:decorative xmlns:adec="http://schemas.microsoft.com/office/drawing/2017/decorative" val="1"/>
              </a:ext>
            </a:extLst>
          </p:cNvPr>
          <p:cNvSpPr/>
          <p:nvPr/>
        </p:nvSpPr>
        <p:spPr bwMode="auto">
          <a:xfrm>
            <a:off x="10911548" y="351481"/>
            <a:ext cx="978916" cy="215442"/>
          </a:xfrm>
          <a:prstGeom prst="roundRect">
            <a:avLst>
              <a:gd name="adj" fmla="val 5000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dirty="0">
                <a:solidFill>
                  <a:schemeClr val="accent1"/>
                </a:solidFill>
                <a:cs typeface="Segoe Sans Display Semibold" pitchFamily="2" charset="0"/>
              </a:rPr>
              <a:t>MC1411435</a:t>
            </a:r>
          </a:p>
        </p:txBody>
      </p:sp>
      <p:pic>
        <p:nvPicPr>
          <p:cNvPr id="5" name="Picture 4" descr="Export agent metrics from the Agent 365 Dashboard.">
            <a:extLst>
              <a:ext uri="{FF2B5EF4-FFF2-40B4-BE49-F238E27FC236}">
                <a16:creationId xmlns:a16="http://schemas.microsoft.com/office/drawing/2014/main" id="{3A1B1B4D-2960-FD81-A7AD-96541FC36249}"/>
              </a:ext>
            </a:extLst>
          </p:cNvPr>
          <p:cNvPicPr>
            <a:picLocks noChangeAspect="1"/>
          </p:cNvPicPr>
          <p:nvPr/>
        </p:nvPicPr>
        <p:blipFill>
          <a:blip r:embed="rId3"/>
          <a:stretch>
            <a:fillRect/>
          </a:stretch>
        </p:blipFill>
        <p:spPr>
          <a:xfrm>
            <a:off x="5445272" y="2863492"/>
            <a:ext cx="6063236" cy="1723683"/>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453928" y="4927482"/>
            <a:ext cx="4045923"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2.29167E-6 -2.22222E-6 L -2.29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B74AB-8855-DB19-79DA-4F70FB6E5A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06102-B8EA-7516-F227-D8FA39C7ADFE}"/>
              </a:ext>
            </a:extLst>
          </p:cNvPr>
          <p:cNvSpPr>
            <a:spLocks noGrp="1"/>
          </p:cNvSpPr>
          <p:nvPr>
            <p:ph type="title"/>
          </p:nvPr>
        </p:nvSpPr>
        <p:spPr>
          <a:xfrm>
            <a:off x="405573" y="494078"/>
            <a:ext cx="11395904" cy="387798"/>
          </a:xfrm>
        </p:spPr>
        <p:txBody>
          <a:bodyPr/>
          <a:lstStyle/>
          <a:p>
            <a:pPr defTabSz="914400" fontAlgn="base">
              <a:lnSpc>
                <a:spcPct val="90000"/>
              </a:lnSpc>
              <a:spcAft>
                <a:spcPct val="0"/>
              </a:spcAft>
            </a:pPr>
            <a:r>
              <a:rPr lang="en-GB" sz="2800" b="1" noProof="0" dirty="0">
                <a:gradFill>
                  <a:gsLst>
                    <a:gs pos="971">
                      <a:srgbClr val="2897CE"/>
                    </a:gs>
                    <a:gs pos="100000">
                      <a:srgbClr val="8678D6"/>
                    </a:gs>
                  </a:gsLst>
                  <a:lin ang="2700000" scaled="0"/>
                </a:gradFill>
                <a:latin typeface="Segoe UI Semibold"/>
                <a:cs typeface="Segoe UI Semibold"/>
              </a:rPr>
              <a:t>The Consumption Dashboard now tracks GitHub Copilot AI Credits</a:t>
            </a:r>
          </a:p>
        </p:txBody>
      </p:sp>
      <p:sp>
        <p:nvSpPr>
          <p:cNvPr id="18" name="TextBox 17">
            <a:extLst>
              <a:ext uri="{FF2B5EF4-FFF2-40B4-BE49-F238E27FC236}">
                <a16:creationId xmlns:a16="http://schemas.microsoft.com/office/drawing/2014/main" id="{17770F07-D518-A64F-382B-FCBB6AD55A74}"/>
              </a:ext>
              <a:ext uri="{C183D7F6-B498-43B3-948B-1728B52AA6E4}">
                <adec:decorative xmlns:adec="http://schemas.microsoft.com/office/drawing/2017/decorative" val="1"/>
              </a:ext>
            </a:extLst>
          </p:cNvPr>
          <p:cNvSpPr txBox="1"/>
          <p:nvPr/>
        </p:nvSpPr>
        <p:spPr>
          <a:xfrm>
            <a:off x="5172501" y="1389740"/>
            <a:ext cx="6717963" cy="4804379"/>
          </a:xfrm>
          <a:prstGeom prst="roundRect">
            <a:avLst>
              <a:gd name="adj" fmla="val 3054"/>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4" name="Content Placeholder 2">
            <a:extLst>
              <a:ext uri="{FF2B5EF4-FFF2-40B4-BE49-F238E27FC236}">
                <a16:creationId xmlns:a16="http://schemas.microsoft.com/office/drawing/2014/main" id="{18566FD9-CFBA-24BF-67E3-F02797B26B4E}"/>
              </a:ext>
            </a:extLst>
          </p:cNvPr>
          <p:cNvSpPr txBox="1">
            <a:spLocks/>
          </p:cNvSpPr>
          <p:nvPr/>
        </p:nvSpPr>
        <p:spPr>
          <a:xfrm>
            <a:off x="351287" y="1036860"/>
            <a:ext cx="4483883" cy="5157259"/>
          </a:xfrm>
          <a:prstGeom prst="rect">
            <a:avLst/>
          </a:prstGeom>
        </p:spPr>
        <p:txBody>
          <a:bodyPr anchor="t">
            <a:no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5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5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5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1750" kern="1200">
                <a:solidFill>
                  <a:schemeClr val="tx1"/>
                </a:solidFill>
                <a:latin typeface="+mn-lt"/>
                <a:ea typeface="+mn-ea"/>
                <a:cs typeface="+mn-cs"/>
              </a:defRPr>
            </a:lvl9pPr>
          </a:lstStyle>
          <a:p>
            <a:pPr marL="0" indent="0">
              <a:buNone/>
            </a:pPr>
            <a:r>
              <a:rPr lang="en-US" sz="1800" b="1" dirty="0"/>
              <a:t>Organizations can see how developers consume GitHub Copilot and manage that investment against budget.</a:t>
            </a:r>
          </a:p>
          <a:p>
            <a:pPr marL="0" indent="0">
              <a:buNone/>
            </a:pPr>
            <a:endParaRPr lang="en-US" sz="1800" b="1" dirty="0"/>
          </a:p>
          <a:p>
            <a:pPr lvl="0"/>
            <a:r>
              <a:rPr lang="en-US" sz="1600" b="1" dirty="0"/>
              <a:t>Credit Usage Visibility</a:t>
            </a:r>
            <a:r>
              <a:rPr lang="en-US" sz="1600" dirty="0"/>
              <a:t> — The Consumption Dashboard in Insights supports GitHub Copilot AI Credit usage.</a:t>
            </a:r>
          </a:p>
          <a:p>
            <a:pPr lvl="0"/>
            <a:endParaRPr lang="en-US" sz="1600" dirty="0"/>
          </a:p>
          <a:p>
            <a:pPr lvl="0"/>
            <a:r>
              <a:rPr lang="en-US" sz="1600" b="1" dirty="0"/>
              <a:t>Adoption Management</a:t>
            </a:r>
            <a:r>
              <a:rPr lang="en-US" sz="1600" dirty="0"/>
              <a:t> — Admins can analyze how developers use GitHub Copilot to manage adoption and credits.</a:t>
            </a:r>
          </a:p>
          <a:p>
            <a:pPr lvl="0"/>
            <a:endParaRPr lang="en-US" sz="1600" dirty="0"/>
          </a:p>
          <a:p>
            <a:pPr lvl="0"/>
            <a:r>
              <a:rPr lang="en-US" sz="1600" b="1" dirty="0"/>
              <a:t>Budget Decisions</a:t>
            </a:r>
            <a:r>
              <a:rPr lang="en-US" sz="1600" dirty="0"/>
              <a:t> — Managers, Insights analysts, and Global admins can compare spending with budgets and make data-driven investment decisions.</a:t>
            </a:r>
          </a:p>
          <a:p>
            <a:pPr lvl="0"/>
            <a:endParaRPr lang="en-US" sz="1600" dirty="0"/>
          </a:p>
          <a:p>
            <a:pPr lvl="0"/>
            <a:r>
              <a:rPr lang="en-US" sz="1600" b="1" dirty="0"/>
              <a:t>July Rollout</a:t>
            </a:r>
            <a:r>
              <a:rPr lang="en-US" sz="1600" dirty="0"/>
              <a:t> — This feature rolled out in July.</a:t>
            </a:r>
          </a:p>
        </p:txBody>
      </p:sp>
      <p:sp>
        <p:nvSpPr>
          <p:cNvPr id="19" name="TextBox 18">
            <a:extLst>
              <a:ext uri="{FF2B5EF4-FFF2-40B4-BE49-F238E27FC236}">
                <a16:creationId xmlns:a16="http://schemas.microsoft.com/office/drawing/2014/main" id="{D0C82261-01C1-15D0-7E3B-4132A7B49B4F}"/>
              </a:ext>
            </a:extLst>
          </p:cNvPr>
          <p:cNvSpPr txBox="1"/>
          <p:nvPr/>
        </p:nvSpPr>
        <p:spPr>
          <a:xfrm>
            <a:off x="5825750" y="1195840"/>
            <a:ext cx="5310218" cy="38779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GB" sz="1600" b="1" i="0" u="none" strike="noStrike" kern="1200" cap="none" spc="0" normalizeH="0" baseline="0" noProof="0" dirty="0">
                <a:ln w="3175">
                  <a:noFill/>
                </a:ln>
                <a:solidFill>
                  <a:srgbClr val="FFFFFF"/>
                </a:solidFill>
                <a:effectLst/>
                <a:uLnTx/>
                <a:uFillTx/>
                <a:latin typeface="Segoe UI Semibold" panose="020B0502040204020203" pitchFamily="34" charset="0"/>
                <a:ea typeface="+mn-ea"/>
                <a:cs typeface="Segoe UI Semibold" panose="020B0502040204020203" pitchFamily="34" charset="0"/>
              </a:rPr>
              <a:t>Consumption Dashboard </a:t>
            </a:r>
          </a:p>
        </p:txBody>
      </p:sp>
      <p:pic>
        <p:nvPicPr>
          <p:cNvPr id="5" name="Picture 4" descr="GitHub Copilot usage view in Consumption Dashboard">
            <a:extLst>
              <a:ext uri="{FF2B5EF4-FFF2-40B4-BE49-F238E27FC236}">
                <a16:creationId xmlns:a16="http://schemas.microsoft.com/office/drawing/2014/main" id="{B1A62AAA-E77F-F8CD-79E9-93FA67621C1C}"/>
              </a:ext>
            </a:extLst>
          </p:cNvPr>
          <p:cNvPicPr>
            <a:picLocks noChangeAspect="1"/>
          </p:cNvPicPr>
          <p:nvPr/>
        </p:nvPicPr>
        <p:blipFill>
          <a:blip r:embed="rId3"/>
          <a:stretch>
            <a:fillRect/>
          </a:stretch>
        </p:blipFill>
        <p:spPr>
          <a:xfrm>
            <a:off x="5887060" y="2130257"/>
            <a:ext cx="5288843" cy="3323344"/>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00655F66-F859-4D6E-D85D-BE28A0081AD1}"/>
              </a:ext>
            </a:extLst>
          </p:cNvPr>
          <p:cNvSpPr txBox="1"/>
          <p:nvPr/>
        </p:nvSpPr>
        <p:spPr>
          <a:xfrm>
            <a:off x="6457897" y="5662160"/>
            <a:ext cx="4045923" cy="307777"/>
          </a:xfrm>
          <a:prstGeom prst="rect">
            <a:avLst/>
          </a:prstGeom>
          <a:noFill/>
        </p:spPr>
        <p:txBody>
          <a:bodyPr wrap="square">
            <a:spAutoFit/>
          </a:bodyPr>
          <a:lstStyle/>
          <a:p>
            <a:pPr lvl="0">
              <a:defRP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What’s New in Microsoft Copilot | August 2026</a:t>
            </a:r>
            <a:endParaRPr lang="en-US" sz="1400" dirty="0">
              <a:solidFill>
                <a:schemeClr val="accent1">
                  <a:lumMod val="75000"/>
                </a:schemeClr>
              </a:solidFill>
              <a:hlinkClick r:id="rId5">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2727633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100"/>
                                  </p:stCondLst>
                                  <p:childTnLst>
                                    <p:animMotion origin="layout" path="M 3.54167E-6 0 L 3.54167E-6 0.03542 " pathEditMode="relative" rAng="0" ptsTypes="AA">
                                      <p:cBhvr>
                                        <p:cTn id="9" dur="700" spd="-100000" fill="hold"/>
                                        <p:tgtEl>
                                          <p:spTgt spid="7"/>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34C7C-C9F3-92CE-88C6-BB828E40281D}"/>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91E53B4F-B9CF-735F-0D12-04CE78162FFA}"/>
              </a:ext>
            </a:extLst>
          </p:cNvPr>
          <p:cNvSpPr txBox="1">
            <a:spLocks noGrp="1"/>
          </p:cNvSpPr>
          <p:nvPr>
            <p:ph type="title"/>
          </p:nvPr>
        </p:nvSpPr>
        <p:spPr>
          <a:xfrm>
            <a:off x="1524000" y="2070593"/>
            <a:ext cx="9144000" cy="2991588"/>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t>Microsoft Copilot </a:t>
            </a:r>
            <a:b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br>
            <a: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t>Public Roadmap</a:t>
            </a:r>
            <a:b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br>
            <a:b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br>
            <a:r>
              <a:rPr lang="en-US" sz="3600" i="1" noProof="0" dirty="0">
                <a:gradFill>
                  <a:gsLst>
                    <a:gs pos="971">
                      <a:srgbClr val="2897CE"/>
                    </a:gs>
                    <a:gs pos="100000">
                      <a:srgbClr val="8678D6"/>
                    </a:gs>
                  </a:gsLst>
                  <a:lin ang="2700000" scaled="0"/>
                </a:gradFill>
                <a:cs typeface="Segoe UI Semibold"/>
              </a:rPr>
              <a:t>Changes this month</a:t>
            </a:r>
            <a:endParaRPr lang="en-US" sz="3200" i="1" noProof="0" dirty="0">
              <a:gradFill>
                <a:gsLst>
                  <a:gs pos="971">
                    <a:srgbClr val="2897CE"/>
                  </a:gs>
                  <a:gs pos="100000">
                    <a:srgbClr val="8678D6"/>
                  </a:gs>
                </a:gsLst>
                <a:lin ang="2700000" scaled="0"/>
              </a:gradFill>
              <a:cs typeface="Segoe UI Semibold"/>
            </a:endParaRPr>
          </a:p>
        </p:txBody>
      </p:sp>
      <p:sp>
        <p:nvSpPr>
          <p:cNvPr id="3" name="TextBox 2">
            <a:extLst>
              <a:ext uri="{FF2B5EF4-FFF2-40B4-BE49-F238E27FC236}">
                <a16:creationId xmlns:a16="http://schemas.microsoft.com/office/drawing/2014/main" id="{14EA88F9-8847-E8B5-59B0-967D11A89673}"/>
              </a:ext>
            </a:extLst>
          </p:cNvPr>
          <p:cNvSpPr txBox="1"/>
          <p:nvPr/>
        </p:nvSpPr>
        <p:spPr>
          <a:xfrm>
            <a:off x="2793242" y="6373083"/>
            <a:ext cx="6605516" cy="369332"/>
          </a:xfrm>
          <a:prstGeom prst="rect">
            <a:avLst/>
          </a:prstGeom>
          <a:noFill/>
        </p:spPr>
        <p:txBody>
          <a:bodyPr wrap="square">
            <a:spAutoFit/>
          </a:bodyPr>
          <a:lstStyle/>
          <a:p>
            <a:r>
              <a:rPr lang="en-US" noProof="0" dirty="0">
                <a:solidFill>
                  <a:srgbClr val="7030A0"/>
                </a:solidFill>
                <a:hlinkClick r:id="rId3">
                  <a:extLst>
                    <a:ext uri="{A12FA001-AC4F-418D-AE19-62706E023703}">
                      <ahyp:hlinkClr xmlns:ahyp="http://schemas.microsoft.com/office/drawing/2018/hyperlinkcolor" val="tx"/>
                    </a:ext>
                  </a:extLst>
                </a:hlinkClick>
              </a:rPr>
              <a:t>Microsoft 365 Roadmap - See What's Coming | Microsoft 365</a:t>
            </a:r>
            <a:endParaRPr lang="en-US" noProof="0" dirty="0">
              <a:solidFill>
                <a:srgbClr val="7030A0"/>
              </a:solidFill>
            </a:endParaRPr>
          </a:p>
        </p:txBody>
      </p:sp>
      <p:pic>
        <p:nvPicPr>
          <p:cNvPr id="2" name="!Copilot">
            <a:extLst>
              <a:ext uri="{FF2B5EF4-FFF2-40B4-BE49-F238E27FC236}">
                <a16:creationId xmlns:a16="http://schemas.microsoft.com/office/drawing/2014/main" id="{19BDC4B2-0F63-95F5-9061-5BC3CCD2AAF6}"/>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858179" y="1949563"/>
            <a:ext cx="935063" cy="917584"/>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grpSp>
        <p:nvGrpSpPr>
          <p:cNvPr id="8" name="Group 7">
            <a:extLst>
              <a:ext uri="{FF2B5EF4-FFF2-40B4-BE49-F238E27FC236}">
                <a16:creationId xmlns:a16="http://schemas.microsoft.com/office/drawing/2014/main" id="{FB608E38-8D94-162C-2ACA-188FC540BB2A}"/>
              </a:ext>
              <a:ext uri="{C183D7F6-B498-43B3-948B-1728B52AA6E4}">
                <adec:decorative xmlns:adec="http://schemas.microsoft.com/office/drawing/2017/decorative" val="1"/>
              </a:ext>
            </a:extLst>
          </p:cNvPr>
          <p:cNvGrpSpPr/>
          <p:nvPr/>
        </p:nvGrpSpPr>
        <p:grpSpPr>
          <a:xfrm>
            <a:off x="10814386" y="499"/>
            <a:ext cx="1394338" cy="1219186"/>
            <a:chOff x="10404657" y="488"/>
            <a:chExt cx="1808162" cy="1955102"/>
          </a:xfrm>
          <a:solidFill>
            <a:srgbClr val="727372"/>
          </a:solidFill>
        </p:grpSpPr>
        <p:sp>
          <p:nvSpPr>
            <p:cNvPr id="9" name="Diagonal Stripe 8">
              <a:extLst>
                <a:ext uri="{FF2B5EF4-FFF2-40B4-BE49-F238E27FC236}">
                  <a16:creationId xmlns:a16="http://schemas.microsoft.com/office/drawing/2014/main" id="{55830440-06AF-F814-00F2-C46C68DEB582}"/>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latin typeface="Segoe UI"/>
                <a:ea typeface="+mn-ea"/>
                <a:cs typeface="Segoe UI" pitchFamily="34" charset="0"/>
              </a:endParaRPr>
            </a:p>
          </p:txBody>
        </p:sp>
        <p:sp>
          <p:nvSpPr>
            <p:cNvPr id="10" name="TextBox 9">
              <a:extLst>
                <a:ext uri="{FF2B5EF4-FFF2-40B4-BE49-F238E27FC236}">
                  <a16:creationId xmlns:a16="http://schemas.microsoft.com/office/drawing/2014/main" id="{D4340111-344D-47F3-095C-02CC7912074F}"/>
                </a:ext>
              </a:extLst>
            </p:cNvPr>
            <p:cNvSpPr txBox="1"/>
            <p:nvPr/>
          </p:nvSpPr>
          <p:spPr>
            <a:xfrm rot="2502686">
              <a:off x="10807414" y="609465"/>
              <a:ext cx="1405405" cy="271455"/>
            </a:xfrm>
            <a:prstGeom prst="rect">
              <a:avLst/>
            </a:prstGeom>
            <a:noFill/>
          </p:spPr>
          <p:txBody>
            <a:bodyPr wrap="none" lIns="0" tIns="0" rIns="0" bIns="0" rtlCol="0">
              <a:spAutoFit/>
            </a:bodyPr>
            <a:lstStyle/>
            <a:p>
              <a:pPr marL="0" marR="0" lvl="0" indent="0" algn="l" defTabSz="932509" rtl="0" eaLnBrk="1" fontAlgn="auto" latinLnBrk="0" hangingPunct="1">
                <a:lnSpc>
                  <a:spcPct val="100000"/>
                </a:lnSpc>
                <a:spcBef>
                  <a:spcPts val="0"/>
                </a:spcBef>
                <a:spcAft>
                  <a:spcPts val="0"/>
                </a:spcAft>
                <a:buClrTx/>
                <a:buSzTx/>
                <a:buFontTx/>
                <a:buNone/>
                <a:tabLst/>
                <a:defRPr/>
              </a:pPr>
              <a:r>
                <a:rPr kumimoji="0" lang="en-GB" sz="1100" b="0" i="0" u="none" strike="noStrike" kern="0" cap="none" spc="-71" normalizeH="0" baseline="0" noProof="0" dirty="0">
                  <a:ln>
                    <a:noFill/>
                  </a:ln>
                  <a:solidFill>
                    <a:srgbClr val="5C5AD4"/>
                  </a:solidFill>
                  <a:effectLst/>
                  <a:uLnTx/>
                  <a:uFillTx/>
                  <a:latin typeface="Segoe UI Semibold"/>
                  <a:ea typeface="+mn-ea"/>
                  <a:cs typeface="+mn-cs"/>
                </a:rPr>
                <a:t>As of 8th Sept 2026</a:t>
              </a:r>
            </a:p>
          </p:txBody>
        </p:sp>
      </p:grpSp>
    </p:spTree>
    <p:extLst>
      <p:ext uri="{BB962C8B-B14F-4D97-AF65-F5344CB8AC3E}">
        <p14:creationId xmlns:p14="http://schemas.microsoft.com/office/powerpoint/2010/main" val="2484510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0 2.59259E-6 L 0 0.01967 " pathEditMode="relative" rAng="0" ptsTypes="AA">
                                      <p:cBhvr>
                                        <p:cTn id="9" dur="500" spd="-100000" fill="hold"/>
                                        <p:tgtEl>
                                          <p:spTgt spid="4"/>
                                        </p:tgtEl>
                                        <p:attrNameLst>
                                          <p:attrName>ppt_x</p:attrName>
                                          <p:attrName>ppt_y</p:attrName>
                                        </p:attrNameLst>
                                      </p:cBhvr>
                                      <p:rCtr x="0" y="972"/>
                                    </p:animMotion>
                                  </p:childTnLst>
                                </p:cTn>
                              </p:par>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6C2D4-F52C-C28A-3B9F-58BDE4A7D179}"/>
            </a:ext>
          </a:extLst>
        </p:cNvPr>
        <p:cNvGrpSpPr/>
        <p:nvPr/>
      </p:nvGrpSpPr>
      <p:grpSpPr>
        <a:xfrm>
          <a:off x="0" y="0"/>
          <a:ext cx="0" cy="0"/>
          <a:chOff x="0" y="0"/>
          <a:chExt cx="0" cy="0"/>
        </a:xfrm>
      </p:grpSpPr>
      <p:sp>
        <p:nvSpPr>
          <p:cNvPr id="9" name="Freeform 8">
            <a:extLst>
              <a:ext uri="{FF2B5EF4-FFF2-40B4-BE49-F238E27FC236}">
                <a16:creationId xmlns:a16="http://schemas.microsoft.com/office/drawing/2014/main" id="{D484FA0E-9BAA-1CE0-97C9-09D013F81F35}"/>
              </a:ext>
              <a:ext uri="{C183D7F6-B498-43B3-948B-1728B52AA6E4}">
                <adec:decorative xmlns:adec="http://schemas.microsoft.com/office/drawing/2017/decorative" val="1"/>
              </a:ext>
            </a:extLst>
          </p:cNvPr>
          <p:cNvSpPr/>
          <p:nvPr/>
        </p:nvSpPr>
        <p:spPr bwMode="white">
          <a:xfrm>
            <a:off x="172895" y="1335505"/>
            <a:ext cx="7935519" cy="5444067"/>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C6AEAC14-E149-FCF5-C284-7B6178AE89F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90197" y="293516"/>
            <a:ext cx="571728" cy="561041"/>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97233BDB-98A6-4B84-DA3F-7F879A9863F8}"/>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defTabSz="914400">
              <a:defRPr/>
            </a:pPr>
            <a:r>
              <a:rPr lang="en-US" sz="3600" noProof="0" dirty="0">
                <a:gradFill>
                  <a:gsLst>
                    <a:gs pos="971">
                      <a:srgbClr val="2897CE"/>
                    </a:gs>
                    <a:gs pos="100000">
                      <a:srgbClr val="8678D6"/>
                    </a:gs>
                  </a:gsLst>
                  <a:lin ang="2700000" scaled="0"/>
                </a:gradFill>
                <a:cs typeface="Segoe UI Semibold"/>
              </a:rPr>
              <a:t>Microsoft Copilot Public Roadmap   </a:t>
            </a:r>
            <a:endPar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30" name="Rounded Rectangle 18">
            <a:extLst>
              <a:ext uri="{FF2B5EF4-FFF2-40B4-BE49-F238E27FC236}">
                <a16:creationId xmlns:a16="http://schemas.microsoft.com/office/drawing/2014/main" id="{2E6AF427-07F3-BFC0-DFE8-8A632DCD8A9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Launched</a:t>
            </a:r>
            <a:r>
              <a:rPr kumimoji="0" lang="en-US" b="0" i="0"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and Rolling Out </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“Changed within</a:t>
            </a:r>
            <a:r>
              <a:rPr kumimoji="0" lang="en-US" b="0" i="1"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dirty="0">
              <a:ln>
                <a:noFill/>
              </a:ln>
              <a:solidFill>
                <a:srgbClr val="1A1A1A"/>
              </a:solidFill>
              <a:effectLst/>
              <a:uLnTx/>
              <a:uFillTx/>
              <a:latin typeface="Segoe UI"/>
              <a:ea typeface="+mn-ea"/>
            </a:endParaRPr>
          </a:p>
        </p:txBody>
      </p:sp>
      <p:sp>
        <p:nvSpPr>
          <p:cNvPr id="26" name="TextBox 18">
            <a:extLst>
              <a:ext uri="{FF2B5EF4-FFF2-40B4-BE49-F238E27FC236}">
                <a16:creationId xmlns:a16="http://schemas.microsoft.com/office/drawing/2014/main" id="{D5B0BE91-45FE-BC10-FDE3-A064C893540A}"/>
              </a:ext>
            </a:extLst>
          </p:cNvPr>
          <p:cNvSpPr txBox="1"/>
          <p:nvPr/>
        </p:nvSpPr>
        <p:spPr>
          <a:xfrm>
            <a:off x="279801" y="1868176"/>
            <a:ext cx="7828613" cy="4989824"/>
          </a:xfrm>
          <a:prstGeom prst="rect">
            <a:avLst/>
          </a:prstGeom>
          <a:noFill/>
        </p:spPr>
        <p:txBody>
          <a:bodyPr wrap="square" lIns="0" tIns="0" rIns="0" bIns="0" numCol="2"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1600" dirty="0">
                <a:solidFill>
                  <a:schemeClr val="accent1">
                    <a:lumMod val="75000"/>
                  </a:schemeClr>
                </a:solidFill>
                <a:hlinkClick r:id="rId4">
                  <a:extLst>
                    <a:ext uri="{A12FA001-AC4F-418D-AE19-62706E023703}">
                      <ahyp:hlinkClr xmlns:ahyp="http://schemas.microsoft.com/office/drawing/2018/hyperlinkcolor" val="tx"/>
                    </a:ext>
                  </a:extLst>
                </a:hlinkClick>
              </a:rPr>
              <a:t>Create Videos in the Clipchamp Start Page</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5">
                  <a:extLst>
                    <a:ext uri="{A12FA001-AC4F-418D-AE19-62706E023703}">
                      <ahyp:hlinkClr xmlns:ahyp="http://schemas.microsoft.com/office/drawing/2018/hyperlinkcolor" val="tx"/>
                    </a:ext>
                  </a:extLst>
                </a:hlinkClick>
              </a:rPr>
              <a:t>Federated Copilot Connectors</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6">
                  <a:extLst>
                    <a:ext uri="{A12FA001-AC4F-418D-AE19-62706E023703}">
                      <ahyp:hlinkClr xmlns:ahyp="http://schemas.microsoft.com/office/drawing/2018/hyperlinkcolor" val="tx"/>
                    </a:ext>
                  </a:extLst>
                </a:hlinkClick>
              </a:rPr>
              <a:t>Meeting Prepare from Up Next</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7">
                  <a:extLst>
                    <a:ext uri="{A12FA001-AC4F-418D-AE19-62706E023703}">
                      <ahyp:hlinkClr xmlns:ahyp="http://schemas.microsoft.com/office/drawing/2018/hyperlinkcolor" val="tx"/>
                    </a:ext>
                  </a:extLst>
                </a:hlinkClick>
              </a:rPr>
              <a:t>Employee Self-Service Agent in M365 Copilot</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8">
                  <a:extLst>
                    <a:ext uri="{A12FA001-AC4F-418D-AE19-62706E023703}">
                      <ahyp:hlinkClr xmlns:ahyp="http://schemas.microsoft.com/office/drawing/2018/hyperlinkcolor" val="tx"/>
                    </a:ext>
                  </a:extLst>
                </a:hlinkClick>
              </a:rPr>
              <a:t>Now smarter with visuals: Copilot Chat leverages embedded images for richer, more accurate answers.</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9">
                  <a:extLst>
                    <a:ext uri="{A12FA001-AC4F-418D-AE19-62706E023703}">
                      <ahyp:hlinkClr xmlns:ahyp="http://schemas.microsoft.com/office/drawing/2018/hyperlinkcolor" val="tx"/>
                    </a:ext>
                  </a:extLst>
                </a:hlinkClick>
              </a:rPr>
              <a:t>Newly created Declarative Agents now understand referenced scanned PDFs</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10">
                  <a:extLst>
                    <a:ext uri="{A12FA001-AC4F-418D-AE19-62706E023703}">
                      <ahyp:hlinkClr xmlns:ahyp="http://schemas.microsoft.com/office/drawing/2018/hyperlinkcolor" val="tx"/>
                    </a:ext>
                  </a:extLst>
                </a:hlinkClick>
              </a:rPr>
              <a:t>People Skills- removal and deletion admin control</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11">
                  <a:extLst>
                    <a:ext uri="{A12FA001-AC4F-418D-AE19-62706E023703}">
                      <ahyp:hlinkClr xmlns:ahyp="http://schemas.microsoft.com/office/drawing/2018/hyperlinkcolor" val="tx"/>
                    </a:ext>
                  </a:extLst>
                </a:hlinkClick>
              </a:rPr>
              <a:t>Microsoft 365 admin center – New Microsoft 365 Copilot usage report for GCC High &amp; DoD</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12">
                  <a:extLst>
                    <a:ext uri="{A12FA001-AC4F-418D-AE19-62706E023703}">
                      <ahyp:hlinkClr xmlns:ahyp="http://schemas.microsoft.com/office/drawing/2018/hyperlinkcolor" val="tx"/>
                    </a:ext>
                  </a:extLst>
                </a:hlinkClick>
              </a:rPr>
              <a:t>Work IQ APIs – Unified REST Endpoint for Agents and Workflows</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13">
                  <a:extLst>
                    <a:ext uri="{A12FA001-AC4F-418D-AE19-62706E023703}">
                      <ahyp:hlinkClr xmlns:ahyp="http://schemas.microsoft.com/office/drawing/2018/hyperlinkcolor" val="tx"/>
                    </a:ext>
                  </a:extLst>
                </a:hlinkClick>
              </a:rPr>
              <a:t>Reference an email with Work IQ when using Edit with Copilot in PowerPoint to create a presentation</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14">
                  <a:extLst>
                    <a:ext uri="{A12FA001-AC4F-418D-AE19-62706E023703}">
                      <ahyp:hlinkClr xmlns:ahyp="http://schemas.microsoft.com/office/drawing/2018/hyperlinkcolor" val="tx"/>
                    </a:ext>
                  </a:extLst>
                </a:hlinkClick>
              </a:rPr>
              <a:t>Work IQ APIs - Endpoints: Declarative Agent Access</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15">
                  <a:extLst>
                    <a:ext uri="{A12FA001-AC4F-418D-AE19-62706E023703}">
                      <ahyp:hlinkClr xmlns:ahyp="http://schemas.microsoft.com/office/drawing/2018/hyperlinkcolor" val="tx"/>
                    </a:ext>
                  </a:extLst>
                </a:hlinkClick>
              </a:rPr>
              <a:t>Attach and reference an image when creating a presentation with Copilot in PowerPoint using Agent Mode.</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16">
                  <a:extLst>
                    <a:ext uri="{A12FA001-AC4F-418D-AE19-62706E023703}">
                      <ahyp:hlinkClr xmlns:ahyp="http://schemas.microsoft.com/office/drawing/2018/hyperlinkcolor" val="tx"/>
                    </a:ext>
                  </a:extLst>
                </a:hlinkClick>
              </a:rPr>
              <a:t>Updated UI for Copilot Chat entry point in Word, Excel and PowerPoint apps</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17">
                  <a:extLst>
                    <a:ext uri="{A12FA001-AC4F-418D-AE19-62706E023703}">
                      <ahyp:hlinkClr xmlns:ahyp="http://schemas.microsoft.com/office/drawing/2018/hyperlinkcolor" val="tx"/>
                    </a:ext>
                  </a:extLst>
                </a:hlinkClick>
              </a:rPr>
              <a:t>Teams Meetings in Copilot Notebooks</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18">
                  <a:extLst>
                    <a:ext uri="{A12FA001-AC4F-418D-AE19-62706E023703}">
                      <ahyp:hlinkClr xmlns:ahyp="http://schemas.microsoft.com/office/drawing/2018/hyperlinkcolor" val="tx"/>
                    </a:ext>
                  </a:extLst>
                </a:hlinkClick>
              </a:rPr>
              <a:t>Microsoft 365 admin center: Agents usage report</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19">
                  <a:extLst>
                    <a:ext uri="{A12FA001-AC4F-418D-AE19-62706E023703}">
                      <ahyp:hlinkClr xmlns:ahyp="http://schemas.microsoft.com/office/drawing/2018/hyperlinkcolor" val="tx"/>
                    </a:ext>
                  </a:extLst>
                </a:hlinkClick>
              </a:rPr>
              <a:t>Outlook Emails in Copilot Notebooks</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20">
                  <a:extLst>
                    <a:ext uri="{A12FA001-AC4F-418D-AE19-62706E023703}">
                      <ahyp:hlinkClr xmlns:ahyp="http://schemas.microsoft.com/office/drawing/2018/hyperlinkcolor" val="tx"/>
                    </a:ext>
                  </a:extLst>
                </a:hlinkClick>
              </a:rPr>
              <a:t>Vision in Microsoft 365 Copilot can analyze content shared on desktop screen and through mobile camera</a:t>
            </a:r>
            <a:endParaRPr lang="en-US" sz="1600" dirty="0">
              <a:solidFill>
                <a:schemeClr val="accent1">
                  <a:lumMod val="75000"/>
                </a:schemeClr>
              </a:solidFill>
            </a:endParaRPr>
          </a:p>
        </p:txBody>
      </p:sp>
      <p:sp>
        <p:nvSpPr>
          <p:cNvPr id="17" name="Rectangle: Rounded Corners 16">
            <a:extLst>
              <a:ext uri="{FF2B5EF4-FFF2-40B4-BE49-F238E27FC236}">
                <a16:creationId xmlns:a16="http://schemas.microsoft.com/office/drawing/2014/main" id="{C49623DC-E533-AF2F-E115-E701B43A2B42}"/>
              </a:ext>
              <a:ext uri="{C183D7F6-B498-43B3-948B-1728B52AA6E4}">
                <adec:decorative xmlns:adec="http://schemas.microsoft.com/office/drawing/2017/decorative" val="1"/>
              </a:ext>
            </a:extLst>
          </p:cNvPr>
          <p:cNvSpPr/>
          <p:nvPr/>
        </p:nvSpPr>
        <p:spPr bwMode="auto">
          <a:xfrm>
            <a:off x="191942" y="1363028"/>
            <a:ext cx="3193017" cy="394335"/>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defTabSz="932472" rtl="0" eaLnBrk="1" fontAlgn="base" latinLnBrk="0" hangingPunct="1">
              <a:lnSpc>
                <a:spcPct val="100000"/>
              </a:lnSpc>
              <a:spcBef>
                <a:spcPct val="0"/>
              </a:spcBef>
              <a:spcAft>
                <a:spcPct val="0"/>
              </a:spcAft>
              <a:buClrTx/>
              <a:buSzTx/>
              <a:buFontTx/>
              <a:buNone/>
              <a:tabLst/>
              <a:defRPr/>
            </a:pPr>
            <a:r>
              <a:rPr lang="en-US" noProof="0" dirty="0">
                <a:solidFill>
                  <a:srgbClr val="0078D4"/>
                </a:solidFill>
                <a:latin typeface="Segoe UI Semibold"/>
              </a:rPr>
              <a:t>       </a:t>
            </a:r>
            <a:r>
              <a:rPr lang="en-US" sz="1600" noProof="0" dirty="0">
                <a:solidFill>
                  <a:srgbClr val="0078D4"/>
                </a:solidFill>
                <a:latin typeface="Segoe UI Semibold"/>
              </a:rPr>
              <a:t>Launched </a:t>
            </a:r>
            <a:r>
              <a:rPr lang="en-US" sz="1600" i="1" noProof="0" dirty="0">
                <a:solidFill>
                  <a:srgbClr val="0078D4"/>
                </a:solidFill>
                <a:latin typeface="Segoe UI Semibold"/>
              </a:rPr>
              <a:t>(</a:t>
            </a:r>
            <a:r>
              <a:rPr lang="en-US" sz="1600" i="1" dirty="0">
                <a:solidFill>
                  <a:srgbClr val="0078D4"/>
                </a:solidFill>
                <a:latin typeface="Segoe UI Semibold"/>
              </a:rPr>
              <a:t>17</a:t>
            </a:r>
            <a:r>
              <a:rPr lang="en-US" sz="1600" i="1" noProof="0" dirty="0">
                <a:solidFill>
                  <a:srgbClr val="0078D4"/>
                </a:solidFill>
                <a:latin typeface="Segoe UI Semibold"/>
              </a:rPr>
              <a:t>) 🚀</a:t>
            </a:r>
            <a:endParaRPr kumimoji="0" lang="en-US" b="0" i="1" u="none" strike="noStrike" kern="1200" cap="none" spc="0" normalizeH="0" baseline="0" noProof="0" dirty="0">
              <a:ln>
                <a:noFill/>
              </a:ln>
              <a:solidFill>
                <a:srgbClr val="0078D4"/>
              </a:solidFill>
              <a:effectLst/>
              <a:uLnTx/>
              <a:uFillTx/>
              <a:latin typeface="Segoe UI Semibold"/>
            </a:endParaRPr>
          </a:p>
        </p:txBody>
      </p:sp>
      <p:pic>
        <p:nvPicPr>
          <p:cNvPr id="20" name="Picture 19">
            <a:extLst>
              <a:ext uri="{FF2B5EF4-FFF2-40B4-BE49-F238E27FC236}">
                <a16:creationId xmlns:a16="http://schemas.microsoft.com/office/drawing/2014/main" id="{71884B25-AF47-7742-C3F9-680176A2858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67937" y="1400208"/>
            <a:ext cx="303921" cy="298240"/>
          </a:xfrm>
          <a:prstGeom prst="rect">
            <a:avLst/>
          </a:prstGeom>
        </p:spPr>
      </p:pic>
      <p:sp>
        <p:nvSpPr>
          <p:cNvPr id="5" name="Freeform 8">
            <a:extLst>
              <a:ext uri="{FF2B5EF4-FFF2-40B4-BE49-F238E27FC236}">
                <a16:creationId xmlns:a16="http://schemas.microsoft.com/office/drawing/2014/main" id="{A2EBF85E-E902-F2C5-1BD6-33EC12C5A43B}"/>
              </a:ext>
              <a:ext uri="{C183D7F6-B498-43B3-948B-1728B52AA6E4}">
                <adec:decorative xmlns:adec="http://schemas.microsoft.com/office/drawing/2017/decorative" val="1"/>
              </a:ext>
            </a:extLst>
          </p:cNvPr>
          <p:cNvSpPr/>
          <p:nvPr/>
        </p:nvSpPr>
        <p:spPr bwMode="white">
          <a:xfrm>
            <a:off x="8284409" y="1335506"/>
            <a:ext cx="3763798" cy="5444066"/>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0" name="Rectangle: Rounded Corners 9">
            <a:extLst>
              <a:ext uri="{FF2B5EF4-FFF2-40B4-BE49-F238E27FC236}">
                <a16:creationId xmlns:a16="http://schemas.microsoft.com/office/drawing/2014/main" id="{686F7321-62E7-9BC7-3995-506140FA8317}"/>
              </a:ext>
              <a:ext uri="{C183D7F6-B498-43B3-948B-1728B52AA6E4}">
                <adec:decorative xmlns:adec="http://schemas.microsoft.com/office/drawing/2017/decorative" val="1"/>
              </a:ext>
            </a:extLst>
          </p:cNvPr>
          <p:cNvSpPr/>
          <p:nvPr/>
        </p:nvSpPr>
        <p:spPr bwMode="auto">
          <a:xfrm>
            <a:off x="8828843" y="1354317"/>
            <a:ext cx="3187332" cy="361474"/>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defTabSz="932472" fontAlgn="base">
              <a:spcBef>
                <a:spcPct val="0"/>
              </a:spcBef>
              <a:spcAft>
                <a:spcPct val="0"/>
              </a:spcAft>
              <a:defRPr/>
            </a:pPr>
            <a:r>
              <a:rPr lang="en-US" sz="1600" noProof="0" dirty="0">
                <a:solidFill>
                  <a:srgbClr val="0078D4"/>
                </a:solidFill>
                <a:latin typeface="Segoe UI Semibold"/>
              </a:rPr>
              <a:t>Rolling Out </a:t>
            </a:r>
            <a:r>
              <a:rPr lang="en-US" sz="1600" i="1" dirty="0">
                <a:solidFill>
                  <a:srgbClr val="0078D4"/>
                </a:solidFill>
                <a:latin typeface="Segoe UI Semibold"/>
              </a:rPr>
              <a:t>(9</a:t>
            </a:r>
            <a:r>
              <a:rPr lang="en-US" sz="1600" i="1" noProof="0" dirty="0">
                <a:solidFill>
                  <a:srgbClr val="0078D4"/>
                </a:solidFill>
                <a:latin typeface="Segoe UI Semibold"/>
              </a:rPr>
              <a:t>)</a:t>
            </a:r>
            <a:endParaRPr kumimoji="0" lang="en-US" sz="1600" b="0" i="1" u="none" strike="noStrike" kern="1200" cap="none" spc="0" normalizeH="0" baseline="0" noProof="0" dirty="0">
              <a:ln>
                <a:noFill/>
              </a:ln>
              <a:solidFill>
                <a:srgbClr val="0078D4"/>
              </a:solidFill>
              <a:effectLst/>
              <a:uLnTx/>
              <a:uFillTx/>
              <a:latin typeface="Segoe UI Semibold"/>
            </a:endParaRPr>
          </a:p>
        </p:txBody>
      </p:sp>
      <p:sp>
        <p:nvSpPr>
          <p:cNvPr id="12" name="TextBox 18">
            <a:extLst>
              <a:ext uri="{FF2B5EF4-FFF2-40B4-BE49-F238E27FC236}">
                <a16:creationId xmlns:a16="http://schemas.microsoft.com/office/drawing/2014/main" id="{8A455321-1A56-5C98-7105-A46F484090DD}"/>
              </a:ext>
            </a:extLst>
          </p:cNvPr>
          <p:cNvSpPr txBox="1"/>
          <p:nvPr/>
        </p:nvSpPr>
        <p:spPr>
          <a:xfrm>
            <a:off x="8383836" y="1831611"/>
            <a:ext cx="3599383" cy="978701"/>
          </a:xfrm>
          <a:prstGeom prst="rect">
            <a:avLst/>
          </a:prstGeom>
          <a:noFill/>
        </p:spPr>
        <p:txBody>
          <a:bodyPr wrap="square" lIns="0" tIns="0" rIns="0" bIns="0" numCol="1"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sz="1600" dirty="0">
                <a:solidFill>
                  <a:schemeClr val="accent1">
                    <a:lumMod val="75000"/>
                  </a:schemeClr>
                </a:solidFill>
                <a:hlinkClick r:id="rId21">
                  <a:extLst>
                    <a:ext uri="{A12FA001-AC4F-418D-AE19-62706E023703}">
                      <ahyp:hlinkClr xmlns:ahyp="http://schemas.microsoft.com/office/drawing/2018/hyperlinkcolor" val="tx"/>
                    </a:ext>
                  </a:extLst>
                </a:hlinkClick>
              </a:rPr>
              <a:t>Intelligent call recaps in Queues app</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22">
                  <a:extLst>
                    <a:ext uri="{A12FA001-AC4F-418D-AE19-62706E023703}">
                      <ahyp:hlinkClr xmlns:ahyp="http://schemas.microsoft.com/office/drawing/2018/hyperlinkcolor" val="tx"/>
                    </a:ext>
                  </a:extLst>
                </a:hlinkClick>
              </a:rPr>
              <a:t>Use Copilot Chat after a call in Queues app</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23">
                  <a:extLst>
                    <a:ext uri="{A12FA001-AC4F-418D-AE19-62706E023703}">
                      <ahyp:hlinkClr xmlns:ahyp="http://schemas.microsoft.com/office/drawing/2018/hyperlinkcolor" val="tx"/>
                    </a:ext>
                  </a:extLst>
                </a:hlinkClick>
              </a:rPr>
              <a:t>Power BI integration in M365 Copilot</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24">
                  <a:extLst>
                    <a:ext uri="{A12FA001-AC4F-418D-AE19-62706E023703}">
                      <ahyp:hlinkClr xmlns:ahyp="http://schemas.microsoft.com/office/drawing/2018/hyperlinkcolor" val="tx"/>
                    </a:ext>
                  </a:extLst>
                </a:hlinkClick>
              </a:rPr>
              <a:t>Capture voice notes in the Microsoft 365 Copilot mobile app</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25">
                  <a:extLst>
                    <a:ext uri="{A12FA001-AC4F-418D-AE19-62706E023703}">
                      <ahyp:hlinkClr xmlns:ahyp="http://schemas.microsoft.com/office/drawing/2018/hyperlinkcolor" val="tx"/>
                    </a:ext>
                  </a:extLst>
                </a:hlinkClick>
              </a:rPr>
              <a:t>Updates to Memory and Personalization in Microsoft 365 Copilot</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26">
                  <a:extLst>
                    <a:ext uri="{A12FA001-AC4F-418D-AE19-62706E023703}">
                      <ahyp:hlinkClr xmlns:ahyp="http://schemas.microsoft.com/office/drawing/2018/hyperlinkcolor" val="tx"/>
                    </a:ext>
                  </a:extLst>
                </a:hlinkClick>
              </a:rPr>
              <a:t>Domain exclusion for web grounding</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27">
                  <a:extLst>
                    <a:ext uri="{A12FA001-AC4F-418D-AE19-62706E023703}">
                      <ahyp:hlinkClr xmlns:ahyp="http://schemas.microsoft.com/office/drawing/2018/hyperlinkcolor" val="tx"/>
                    </a:ext>
                  </a:extLst>
                </a:hlinkClick>
              </a:rPr>
              <a:t>Intelligent Summaries in Copilot Dashboard</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28">
                  <a:extLst>
                    <a:ext uri="{A12FA001-AC4F-418D-AE19-62706E023703}">
                      <ahyp:hlinkClr xmlns:ahyp="http://schemas.microsoft.com/office/drawing/2018/hyperlinkcolor" val="tx"/>
                    </a:ext>
                  </a:extLst>
                </a:hlinkClick>
              </a:rPr>
              <a:t>Support for MCP Agents with Interactive UI Widgets in Government Clouds</a:t>
            </a:r>
            <a:endParaRPr lang="en-US" sz="1600" dirty="0">
              <a:solidFill>
                <a:schemeClr val="accent1">
                  <a:lumMod val="75000"/>
                </a:schemeClr>
              </a:solidFill>
            </a:endParaRPr>
          </a:p>
          <a:p>
            <a:pPr marL="342900" indent="-342900">
              <a:buFont typeface="Arial" panose="020B0604020202020204" pitchFamily="34" charset="0"/>
              <a:buChar char="•"/>
            </a:pPr>
            <a:r>
              <a:rPr lang="en-US" sz="1600" dirty="0">
                <a:solidFill>
                  <a:schemeClr val="accent1">
                    <a:lumMod val="75000"/>
                  </a:schemeClr>
                </a:solidFill>
                <a:hlinkClick r:id="rId29">
                  <a:extLst>
                    <a:ext uri="{A12FA001-AC4F-418D-AE19-62706E023703}">
                      <ahyp:hlinkClr xmlns:ahyp="http://schemas.microsoft.com/office/drawing/2018/hyperlinkcolor" val="tx"/>
                    </a:ext>
                  </a:extLst>
                </a:hlinkClick>
              </a:rPr>
              <a:t>Multilingual recap available with translation button</a:t>
            </a:r>
            <a:endParaRPr lang="en-US" sz="1600" dirty="0">
              <a:solidFill>
                <a:schemeClr val="accent1">
                  <a:lumMod val="75000"/>
                </a:schemeClr>
              </a:solidFill>
            </a:endParaRPr>
          </a:p>
        </p:txBody>
      </p:sp>
      <p:grpSp>
        <p:nvGrpSpPr>
          <p:cNvPr id="35" name="Group 34">
            <a:extLst>
              <a:ext uri="{FF2B5EF4-FFF2-40B4-BE49-F238E27FC236}">
                <a16:creationId xmlns:a16="http://schemas.microsoft.com/office/drawing/2014/main" id="{74C4C58C-4F86-D291-880F-B354220C5533}"/>
              </a:ext>
              <a:ext uri="{C183D7F6-B498-43B3-948B-1728B52AA6E4}">
                <adec:decorative xmlns:adec="http://schemas.microsoft.com/office/drawing/2017/decorative" val="1"/>
              </a:ext>
            </a:extLst>
          </p:cNvPr>
          <p:cNvGrpSpPr/>
          <p:nvPr/>
        </p:nvGrpSpPr>
        <p:grpSpPr>
          <a:xfrm>
            <a:off x="11235371" y="1462973"/>
            <a:ext cx="550456" cy="172709"/>
            <a:chOff x="8673838" y="1451867"/>
            <a:chExt cx="550456" cy="172709"/>
          </a:xfrm>
        </p:grpSpPr>
        <p:pic>
          <p:nvPicPr>
            <p:cNvPr id="21" name="Graphic 20" descr="Stop with solid fill">
              <a:extLst>
                <a:ext uri="{FF2B5EF4-FFF2-40B4-BE49-F238E27FC236}">
                  <a16:creationId xmlns:a16="http://schemas.microsoft.com/office/drawing/2014/main" id="{C6E8F5BB-9574-AE78-5713-3F272DCCD259}"/>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8863230" y="1451867"/>
              <a:ext cx="172709" cy="172709"/>
            </a:xfrm>
            <a:prstGeom prst="rect">
              <a:avLst/>
            </a:prstGeom>
          </p:spPr>
        </p:pic>
        <p:pic>
          <p:nvPicPr>
            <p:cNvPr id="33" name="Graphic 32" descr="Stop with solid fill">
              <a:extLst>
                <a:ext uri="{FF2B5EF4-FFF2-40B4-BE49-F238E27FC236}">
                  <a16:creationId xmlns:a16="http://schemas.microsoft.com/office/drawing/2014/main" id="{30AD3202-B7D2-3DAB-CDDC-1B132C8A9FE7}"/>
                </a:ext>
              </a:extLst>
            </p:cNvPr>
            <p:cNvPicPr>
              <a:picLocks noChangeAspect="1"/>
            </p:cNvPicPr>
            <p:nvPr/>
          </p:nvPicPr>
          <p:blipFill>
            <a:blip>
              <a:extLst>
                <a:ext uri="{96DAC541-7B7A-43D3-8B79-37D633B846F1}">
                  <asvg:svgBlip xmlns:asvg="http://schemas.microsoft.com/office/drawing/2016/SVG/main" r:embed="rId31"/>
                </a:ext>
              </a:extLst>
            </a:blip>
            <a:stretch>
              <a:fillRect/>
            </a:stretch>
          </p:blipFill>
          <p:spPr>
            <a:xfrm>
              <a:off x="9051585" y="1451867"/>
              <a:ext cx="172709" cy="172709"/>
            </a:xfrm>
            <a:prstGeom prst="rect">
              <a:avLst/>
            </a:prstGeom>
          </p:spPr>
        </p:pic>
        <p:pic>
          <p:nvPicPr>
            <p:cNvPr id="34" name="Graphic 33" descr="Stop with solid fill">
              <a:extLst>
                <a:ext uri="{FF2B5EF4-FFF2-40B4-BE49-F238E27FC236}">
                  <a16:creationId xmlns:a16="http://schemas.microsoft.com/office/drawing/2014/main" id="{751188D7-C436-EA59-72D0-6E41A3A1F41D}"/>
                </a:ext>
              </a:extLst>
            </p:cNvPr>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8673838" y="1451867"/>
              <a:ext cx="172709" cy="172709"/>
            </a:xfrm>
            <a:prstGeom prst="rect">
              <a:avLst/>
            </a:prstGeom>
          </p:spPr>
        </p:pic>
      </p:grpSp>
      <p:grpSp>
        <p:nvGrpSpPr>
          <p:cNvPr id="36" name="Group 35">
            <a:extLst>
              <a:ext uri="{FF2B5EF4-FFF2-40B4-BE49-F238E27FC236}">
                <a16:creationId xmlns:a16="http://schemas.microsoft.com/office/drawing/2014/main" id="{8C885BA8-F7DC-248F-958D-D2204DAADD86}"/>
              </a:ext>
              <a:ext uri="{C183D7F6-B498-43B3-948B-1728B52AA6E4}">
                <adec:decorative xmlns:adec="http://schemas.microsoft.com/office/drawing/2017/decorative" val="1"/>
              </a:ext>
            </a:extLst>
          </p:cNvPr>
          <p:cNvGrpSpPr/>
          <p:nvPr/>
        </p:nvGrpSpPr>
        <p:grpSpPr>
          <a:xfrm>
            <a:off x="2712521" y="1473841"/>
            <a:ext cx="550456" cy="172709"/>
            <a:chOff x="8673838" y="1451867"/>
            <a:chExt cx="550456" cy="172709"/>
          </a:xfrm>
        </p:grpSpPr>
        <p:pic>
          <p:nvPicPr>
            <p:cNvPr id="37" name="Graphic 36" descr="Stop with solid fill">
              <a:extLst>
                <a:ext uri="{FF2B5EF4-FFF2-40B4-BE49-F238E27FC236}">
                  <a16:creationId xmlns:a16="http://schemas.microsoft.com/office/drawing/2014/main" id="{635B12FE-DEE3-DC47-99A6-607D6462B16F}"/>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a:off x="8863230" y="1451867"/>
              <a:ext cx="172709" cy="172709"/>
            </a:xfrm>
            <a:prstGeom prst="rect">
              <a:avLst/>
            </a:prstGeom>
          </p:spPr>
        </p:pic>
        <p:pic>
          <p:nvPicPr>
            <p:cNvPr id="38" name="Graphic 37" descr="Stop with solid fill">
              <a:extLst>
                <a:ext uri="{FF2B5EF4-FFF2-40B4-BE49-F238E27FC236}">
                  <a16:creationId xmlns:a16="http://schemas.microsoft.com/office/drawing/2014/main" id="{D36FB53F-CDDD-6CD8-E7CD-9FB15C07F8B0}"/>
                </a:ext>
              </a:extLst>
            </p:cNvPr>
            <p:cNvPicPr>
              <a:picLocks noChangeAspect="1"/>
            </p:cNvPicPr>
            <p:nvPr/>
          </p:nvPicPr>
          <p:blipFill>
            <a:blip>
              <a:extLst>
                <a:ext uri="{96DAC541-7B7A-43D3-8B79-37D633B846F1}">
                  <asvg:svgBlip xmlns:asvg="http://schemas.microsoft.com/office/drawing/2016/SVG/main" r:embed="rId33"/>
                </a:ext>
              </a:extLst>
            </a:blip>
            <a:stretch>
              <a:fillRect/>
            </a:stretch>
          </p:blipFill>
          <p:spPr>
            <a:xfrm>
              <a:off x="9051585" y="1451867"/>
              <a:ext cx="172709" cy="172709"/>
            </a:xfrm>
            <a:prstGeom prst="rect">
              <a:avLst/>
            </a:prstGeom>
          </p:spPr>
        </p:pic>
        <p:pic>
          <p:nvPicPr>
            <p:cNvPr id="39" name="Graphic 38" descr="Stop with solid fill">
              <a:extLst>
                <a:ext uri="{FF2B5EF4-FFF2-40B4-BE49-F238E27FC236}">
                  <a16:creationId xmlns:a16="http://schemas.microsoft.com/office/drawing/2014/main" id="{543CC00C-5253-0134-85B7-0C69A4F92507}"/>
                </a:ext>
              </a:extLst>
            </p:cNvPr>
            <p:cNvPicPr>
              <a:picLocks noChangeAspect="1"/>
            </p:cNvPicPr>
            <p:nvPr/>
          </p:nvPicPr>
          <p:blipFill>
            <a:blip>
              <a:extLst>
                <a:ext uri="{96DAC541-7B7A-43D3-8B79-37D633B846F1}">
                  <asvg:svgBlip xmlns:asvg="http://schemas.microsoft.com/office/drawing/2016/SVG/main" r:embed="rId32"/>
                </a:ext>
              </a:extLst>
            </a:blip>
            <a:stretch>
              <a:fillRect/>
            </a:stretch>
          </p:blipFill>
          <p:spPr>
            <a:xfrm>
              <a:off x="8673838" y="1451867"/>
              <a:ext cx="172709" cy="172709"/>
            </a:xfrm>
            <a:prstGeom prst="rect">
              <a:avLst/>
            </a:prstGeom>
          </p:spPr>
        </p:pic>
      </p:grpSp>
      <p:grpSp>
        <p:nvGrpSpPr>
          <p:cNvPr id="8" name="Group 7">
            <a:extLst>
              <a:ext uri="{FF2B5EF4-FFF2-40B4-BE49-F238E27FC236}">
                <a16:creationId xmlns:a16="http://schemas.microsoft.com/office/drawing/2014/main" id="{9FC2C4F9-7099-218E-E174-9A3565021BD5}"/>
              </a:ext>
              <a:ext uri="{C183D7F6-B498-43B3-948B-1728B52AA6E4}">
                <adec:decorative xmlns:adec="http://schemas.microsoft.com/office/drawing/2017/decorative" val="1"/>
              </a:ext>
            </a:extLst>
          </p:cNvPr>
          <p:cNvGrpSpPr/>
          <p:nvPr/>
        </p:nvGrpSpPr>
        <p:grpSpPr>
          <a:xfrm>
            <a:off x="10814386" y="499"/>
            <a:ext cx="1394338" cy="1219186"/>
            <a:chOff x="10404657" y="488"/>
            <a:chExt cx="1808162" cy="1955102"/>
          </a:xfrm>
          <a:solidFill>
            <a:srgbClr val="727372"/>
          </a:solidFill>
        </p:grpSpPr>
        <p:sp>
          <p:nvSpPr>
            <p:cNvPr id="11" name="Diagonal Stripe 10">
              <a:extLst>
                <a:ext uri="{FF2B5EF4-FFF2-40B4-BE49-F238E27FC236}">
                  <a16:creationId xmlns:a16="http://schemas.microsoft.com/office/drawing/2014/main" id="{1665B725-A9B4-5F8D-1C3C-A66B36E6E902}"/>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latin typeface="Segoe UI"/>
                <a:ea typeface="+mn-ea"/>
                <a:cs typeface="Segoe UI" pitchFamily="34" charset="0"/>
              </a:endParaRPr>
            </a:p>
          </p:txBody>
        </p:sp>
        <p:sp>
          <p:nvSpPr>
            <p:cNvPr id="13" name="TextBox 12">
              <a:extLst>
                <a:ext uri="{FF2B5EF4-FFF2-40B4-BE49-F238E27FC236}">
                  <a16:creationId xmlns:a16="http://schemas.microsoft.com/office/drawing/2014/main" id="{DD8AC7C5-659A-4BE3-E9DE-B9F7006212D5}"/>
                </a:ext>
              </a:extLst>
            </p:cNvPr>
            <p:cNvSpPr txBox="1"/>
            <p:nvPr/>
          </p:nvSpPr>
          <p:spPr>
            <a:xfrm rot="2502686">
              <a:off x="10807414" y="609465"/>
              <a:ext cx="1405405" cy="271455"/>
            </a:xfrm>
            <a:prstGeom prst="rect">
              <a:avLst/>
            </a:prstGeom>
            <a:noFill/>
          </p:spPr>
          <p:txBody>
            <a:bodyPr wrap="none" lIns="0" tIns="0" rIns="0" bIns="0" rtlCol="0">
              <a:spAutoFit/>
            </a:bodyPr>
            <a:lstStyle/>
            <a:p>
              <a:pPr lvl="0" defTabSz="932509">
                <a:defRPr/>
              </a:pPr>
              <a:r>
                <a:rPr lang="en-GB" sz="1100" kern="0" spc="-71" dirty="0">
                  <a:solidFill>
                    <a:srgbClr val="5C5AD4"/>
                  </a:solidFill>
                  <a:latin typeface="Segoe UI Semibold"/>
                </a:rPr>
                <a:t>As of 8th Sept 2026</a:t>
              </a:r>
            </a:p>
          </p:txBody>
        </p:sp>
      </p:grpSp>
    </p:spTree>
    <p:extLst>
      <p:ext uri="{BB962C8B-B14F-4D97-AF65-F5344CB8AC3E}">
        <p14:creationId xmlns:p14="http://schemas.microsoft.com/office/powerpoint/2010/main" val="214873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par>
                          <p:cTn id="17" fill="hold">
                            <p:stCondLst>
                              <p:cond delay="12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42" presetClass="path" presetSubtype="0" decel="100000" fill="hold" grpId="1" nodeType="withEffect">
                                  <p:stCondLst>
                                    <p:cond delay="0"/>
                                  </p:stCondLst>
                                  <p:childTnLst>
                                    <p:animMotion origin="layout" path="M -4.58333E-6 -0.03473 L -4.58333E-6 3.7037E-6 " pathEditMode="relative" rAng="0" ptsTypes="AA">
                                      <p:cBhvr>
                                        <p:cTn id="22" dur="700" fill="hold"/>
                                        <p:tgtEl>
                                          <p:spTgt spid="17"/>
                                        </p:tgtEl>
                                        <p:attrNameLst>
                                          <p:attrName>ppt_x</p:attrName>
                                          <p:attrName>ppt_y</p:attrName>
                                        </p:attrNameLst>
                                      </p:cBhvr>
                                      <p:rCtr x="0" y="1736"/>
                                    </p:animMotion>
                                  </p:childTnLst>
                                </p:cTn>
                              </p:par>
                            </p:childTnLst>
                          </p:cTn>
                        </p:par>
                        <p:par>
                          <p:cTn id="23" fill="hold">
                            <p:stCondLst>
                              <p:cond delay="19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2400"/>
                            </p:stCondLst>
                            <p:childTnLst>
                              <p:par>
                                <p:cTn id="30" presetID="10" presetClass="entr" presetSubtype="0"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fade">
                                      <p:cBhvr>
                                        <p:cTn id="32" dur="500"/>
                                        <p:tgtEl>
                                          <p:spTgt spid="36"/>
                                        </p:tgtEl>
                                      </p:cBhvr>
                                    </p:animEffect>
                                  </p:childTnLst>
                                </p:cTn>
                              </p:par>
                              <p:par>
                                <p:cTn id="33" presetID="42" presetClass="path" presetSubtype="0" decel="100000" fill="hold" nodeType="withEffect">
                                  <p:stCondLst>
                                    <p:cond delay="0"/>
                                  </p:stCondLst>
                                  <p:childTnLst>
                                    <p:animMotion origin="layout" path="M -4.58333E-6 -0.03473 L -4.58333E-6 3.7037E-6 " pathEditMode="relative" rAng="0" ptsTypes="AA">
                                      <p:cBhvr>
                                        <p:cTn id="34" dur="700" fill="hold"/>
                                        <p:tgtEl>
                                          <p:spTgt spid="36"/>
                                        </p:tgtEl>
                                        <p:attrNameLst>
                                          <p:attrName>ppt_x</p:attrName>
                                          <p:attrName>ppt_y</p:attrName>
                                        </p:attrNameLst>
                                      </p:cBhvr>
                                      <p:rCtr x="0" y="1736"/>
                                    </p:animMotion>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42" presetClass="path" presetSubtype="0" decel="100000" fill="hold" grpId="1" nodeType="withEffect">
                                  <p:stCondLst>
                                    <p:cond delay="0"/>
                                  </p:stCondLst>
                                  <p:childTnLst>
                                    <p:animMotion origin="layout" path="M -4.16667E-7 0.03889 L -4.16667E-7 -1.11111E-6 " pathEditMode="relative" rAng="0" ptsTypes="AA">
                                      <p:cBhvr>
                                        <p:cTn id="39" dur="700" fill="hold"/>
                                        <p:tgtEl>
                                          <p:spTgt spid="26"/>
                                        </p:tgtEl>
                                        <p:attrNameLst>
                                          <p:attrName>ppt_x</p:attrName>
                                          <p:attrName>ppt_y</p:attrName>
                                        </p:attrNameLst>
                                      </p:cBhvr>
                                      <p:rCtr x="0" y="-1944"/>
                                    </p:animMotion>
                                  </p:childTnLst>
                                </p:cTn>
                              </p:par>
                              <p:par>
                                <p:cTn id="40" presetID="1" presetClass="entr" presetSubtype="0"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childTnLst>
                                </p:cTn>
                              </p:par>
                            </p:childTnLst>
                          </p:cTn>
                        </p:par>
                        <p:par>
                          <p:cTn id="42" fill="hold">
                            <p:stCondLst>
                              <p:cond delay="3100"/>
                            </p:stCondLst>
                            <p:childTnLst>
                              <p:par>
                                <p:cTn id="43" presetID="10"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childTnLst>
                          </p:cTn>
                        </p:par>
                        <p:par>
                          <p:cTn id="46" fill="hold">
                            <p:stCondLst>
                              <p:cond delay="3600"/>
                            </p:stCondLst>
                            <p:childTnLst>
                              <p:par>
                                <p:cTn id="47" presetID="10"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42" presetClass="path" presetSubtype="0" decel="100000" fill="hold" grpId="1" nodeType="withEffect">
                                  <p:stCondLst>
                                    <p:cond delay="0"/>
                                  </p:stCondLst>
                                  <p:childTnLst>
                                    <p:animMotion origin="layout" path="M -4.58333E-6 -0.03473 L -4.58333E-6 3.7037E-6 " pathEditMode="relative" rAng="0" ptsTypes="AA">
                                      <p:cBhvr>
                                        <p:cTn id="51" dur="700" fill="hold"/>
                                        <p:tgtEl>
                                          <p:spTgt spid="10"/>
                                        </p:tgtEl>
                                        <p:attrNameLst>
                                          <p:attrName>ppt_x</p:attrName>
                                          <p:attrName>ppt_y</p:attrName>
                                        </p:attrNameLst>
                                      </p:cBhvr>
                                      <p:rCtr x="0" y="1736"/>
                                    </p:animMotion>
                                  </p:childTnLst>
                                </p:cTn>
                              </p:par>
                            </p:childTnLst>
                          </p:cTn>
                        </p:par>
                        <p:par>
                          <p:cTn id="52" fill="hold">
                            <p:stCondLst>
                              <p:cond delay="4300"/>
                            </p:stCondLst>
                            <p:childTnLst>
                              <p:par>
                                <p:cTn id="53" presetID="10" presetClass="entr" presetSubtype="0"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42" presetClass="path" presetSubtype="0" decel="100000" fill="hold" nodeType="withEffect">
                                  <p:stCondLst>
                                    <p:cond delay="0"/>
                                  </p:stCondLst>
                                  <p:childTnLst>
                                    <p:animMotion origin="layout" path="M -4.58333E-6 -0.03473 L -4.58333E-6 3.7037E-6 " pathEditMode="relative" rAng="0" ptsTypes="AA">
                                      <p:cBhvr>
                                        <p:cTn id="57" dur="700" fill="hold"/>
                                        <p:tgtEl>
                                          <p:spTgt spid="35"/>
                                        </p:tgtEl>
                                        <p:attrNameLst>
                                          <p:attrName>ppt_x</p:attrName>
                                          <p:attrName>ppt_y</p:attrName>
                                        </p:attrNameLst>
                                      </p:cBhvr>
                                      <p:rCtr x="0" y="1736"/>
                                    </p:animMotion>
                                  </p:childTnLst>
                                </p:cTn>
                              </p:par>
                              <p:par>
                                <p:cTn id="58" presetID="10" presetClass="entr" presetSubtype="0" fill="hold" grpId="0"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childTnLst>
                                </p:cTn>
                              </p:par>
                              <p:par>
                                <p:cTn id="61" presetID="42" presetClass="path" presetSubtype="0" decel="100000" fill="hold" grpId="1" nodeType="withEffect">
                                  <p:stCondLst>
                                    <p:cond delay="0"/>
                                  </p:stCondLst>
                                  <p:childTnLst>
                                    <p:animMotion origin="layout" path="M 3.75E-6 0.03888 L 3.75E-6 4.07407E-6 " pathEditMode="relative" rAng="0" ptsTypes="AA">
                                      <p:cBhvr>
                                        <p:cTn id="62" dur="700" fill="hold"/>
                                        <p:tgtEl>
                                          <p:spTgt spid="12"/>
                                        </p:tgtEl>
                                        <p:attrNameLst>
                                          <p:attrName>ppt_x</p:attrName>
                                          <p:attrName>ppt_y</p:attrName>
                                        </p:attrNameLst>
                                      </p:cBhvr>
                                      <p:rCtr x="0" y="-19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P spid="30" grpId="0" animBg="1"/>
      <p:bldP spid="30" grpId="1" animBg="1"/>
      <p:bldP spid="26" grpId="0"/>
      <p:bldP spid="26" grpId="1"/>
      <p:bldP spid="17" grpId="0" animBg="1"/>
      <p:bldP spid="17" grpId="1" animBg="1"/>
      <p:bldP spid="5" grpId="0" animBg="1"/>
      <p:bldP spid="10" grpId="0" animBg="1"/>
      <p:bldP spid="10" grpId="1" animBg="1"/>
      <p:bldP spid="12" grpId="0"/>
      <p:bldP spid="12"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6C2D4-F52C-C28A-3B9F-58BDE4A7D179}"/>
            </a:ext>
          </a:extLst>
        </p:cNvPr>
        <p:cNvGrpSpPr/>
        <p:nvPr/>
      </p:nvGrpSpPr>
      <p:grpSpPr>
        <a:xfrm>
          <a:off x="0" y="0"/>
          <a:ext cx="0" cy="0"/>
          <a:chOff x="0" y="0"/>
          <a:chExt cx="0" cy="0"/>
        </a:xfrm>
      </p:grpSpPr>
      <p:sp>
        <p:nvSpPr>
          <p:cNvPr id="4" name="Freeform 8">
            <a:extLst>
              <a:ext uri="{FF2B5EF4-FFF2-40B4-BE49-F238E27FC236}">
                <a16:creationId xmlns:a16="http://schemas.microsoft.com/office/drawing/2014/main" id="{0604E9DF-CD4A-CFA8-6AB7-E2F52271EA63}"/>
              </a:ext>
              <a:ext uri="{C183D7F6-B498-43B3-948B-1728B52AA6E4}">
                <adec:decorative xmlns:adec="http://schemas.microsoft.com/office/drawing/2017/decorative" val="1"/>
              </a:ext>
            </a:extLst>
          </p:cNvPr>
          <p:cNvSpPr/>
          <p:nvPr/>
        </p:nvSpPr>
        <p:spPr bwMode="white">
          <a:xfrm>
            <a:off x="139729" y="1421848"/>
            <a:ext cx="11949049" cy="5359986"/>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b="0" i="0" u="none" strike="noStrike" kern="1200" cap="none" spc="0" normalizeH="0" baseline="0" noProof="0" dirty="0">
              <a:ln>
                <a:noFill/>
              </a:ln>
              <a:solidFill>
                <a:srgbClr val="0070C0"/>
              </a:soli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C6AEAC14-E149-FCF5-C284-7B6178AE89F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90197" y="293516"/>
            <a:ext cx="571728" cy="561041"/>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97233BDB-98A6-4B84-DA3F-7F879A9863F8}"/>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rPr>
              <a:t>Microsoft Copilot Public</a:t>
            </a:r>
            <a:r>
              <a:rPr kumimoji="0" lang="en-US" sz="3600" b="1" i="0" u="none" strike="noStrike" kern="1200" cap="none" spc="-50" normalizeH="0" noProof="0" dirty="0">
                <a:ln w="3175">
                  <a:noFill/>
                </a:ln>
                <a:gradFill>
                  <a:gsLst>
                    <a:gs pos="971">
                      <a:srgbClr val="2897CE"/>
                    </a:gs>
                    <a:gs pos="100000">
                      <a:srgbClr val="8678D6"/>
                    </a:gs>
                  </a:gsLst>
                  <a:lin ang="2700000" scaled="0"/>
                </a:gradFill>
                <a:effectLst/>
                <a:uLnTx/>
                <a:uFillTx/>
                <a:latin typeface="Segoe UI Semibold"/>
                <a:ea typeface="+mn-ea"/>
                <a:cs typeface="Segoe UI Semibold"/>
              </a:rPr>
              <a:t> Roadmap  </a:t>
            </a:r>
            <a:endPar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23" name="Rectangle: Rounded Corners 22">
            <a:extLst>
              <a:ext uri="{FF2B5EF4-FFF2-40B4-BE49-F238E27FC236}">
                <a16:creationId xmlns:a16="http://schemas.microsoft.com/office/drawing/2014/main" id="{619D6472-F7BD-4F4E-9DB3-A0958A9617A7}"/>
              </a:ext>
              <a:ext uri="{C183D7F6-B498-43B3-948B-1728B52AA6E4}">
                <adec:decorative xmlns:adec="http://schemas.microsoft.com/office/drawing/2017/decorative" val="1"/>
              </a:ext>
            </a:extLst>
          </p:cNvPr>
          <p:cNvSpPr/>
          <p:nvPr/>
        </p:nvSpPr>
        <p:spPr bwMode="auto">
          <a:xfrm>
            <a:off x="139729" y="1368011"/>
            <a:ext cx="5731291" cy="361474"/>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defTabSz="932472" fontAlgn="base">
              <a:spcBef>
                <a:spcPct val="0"/>
              </a:spcBef>
              <a:spcAft>
                <a:spcPct val="0"/>
              </a:spcAft>
              <a:defRPr/>
            </a:pPr>
            <a:r>
              <a:rPr kumimoji="0" lang="en-US" sz="1600" b="1" i="1" u="none" strike="noStrike" kern="1200" cap="none" spc="0" normalizeH="0" baseline="0" noProof="0" dirty="0">
                <a:ln>
                  <a:noFill/>
                </a:ln>
                <a:solidFill>
                  <a:srgbClr val="0078D4"/>
                </a:solidFill>
                <a:effectLst/>
                <a:uLnTx/>
                <a:uFillTx/>
                <a:latin typeface="Segoe UI Semibold"/>
              </a:rPr>
              <a:t>New items </a:t>
            </a:r>
            <a:r>
              <a:rPr kumimoji="0" lang="en-US" sz="1600" b="0" i="1" u="none" strike="noStrike" kern="1200" cap="none" spc="0" normalizeH="0" baseline="0" noProof="0" dirty="0">
                <a:ln>
                  <a:noFill/>
                </a:ln>
                <a:solidFill>
                  <a:srgbClr val="0078D4"/>
                </a:solidFill>
                <a:effectLst/>
                <a:uLnTx/>
                <a:uFillTx/>
                <a:latin typeface="Segoe UI Semibold"/>
              </a:rPr>
              <a:t>– In</a:t>
            </a:r>
            <a:r>
              <a:rPr kumimoji="0" lang="en-US" sz="1600" b="0" i="1" u="none" strike="noStrike" kern="1200" cap="none" spc="0" normalizeH="0" noProof="0" dirty="0">
                <a:ln>
                  <a:noFill/>
                </a:ln>
                <a:solidFill>
                  <a:srgbClr val="0078D4"/>
                </a:solidFill>
                <a:effectLst/>
                <a:uLnTx/>
                <a:uFillTx/>
                <a:latin typeface="Segoe UI Semibold"/>
              </a:rPr>
              <a:t> development (</a:t>
            </a:r>
            <a:r>
              <a:rPr lang="en-US" sz="1600" i="1" dirty="0">
                <a:solidFill>
                  <a:srgbClr val="0078D4"/>
                </a:solidFill>
                <a:latin typeface="Segoe UI Semibold"/>
              </a:rPr>
              <a:t>12</a:t>
            </a:r>
            <a:r>
              <a:rPr kumimoji="0" lang="en-US" sz="1600" b="0" i="1" u="none" strike="noStrike" kern="1200" cap="none" spc="0" normalizeH="0" noProof="0" dirty="0">
                <a:ln>
                  <a:noFill/>
                </a:ln>
                <a:solidFill>
                  <a:srgbClr val="0078D4"/>
                </a:solidFill>
                <a:effectLst/>
                <a:uLnTx/>
                <a:uFillTx/>
                <a:latin typeface="Segoe UI Semibold"/>
              </a:rPr>
              <a:t>)</a:t>
            </a:r>
            <a:endParaRPr kumimoji="0" lang="en-US" sz="1600" b="0" i="1" u="none" strike="noStrike" kern="1200" cap="none" spc="0" normalizeH="0" baseline="0" noProof="0" dirty="0">
              <a:ln>
                <a:noFill/>
              </a:ln>
              <a:solidFill>
                <a:srgbClr val="0078D4"/>
              </a:solidFill>
              <a:effectLst/>
              <a:uLnTx/>
              <a:uFillTx/>
              <a:latin typeface="Segoe UI Semibold"/>
            </a:endParaRPr>
          </a:p>
        </p:txBody>
      </p:sp>
      <p:sp>
        <p:nvSpPr>
          <p:cNvPr id="30" name="Rounded Rectangle 18">
            <a:extLst>
              <a:ext uri="{FF2B5EF4-FFF2-40B4-BE49-F238E27FC236}">
                <a16:creationId xmlns:a16="http://schemas.microsoft.com/office/drawing/2014/main" id="{2E6AF427-07F3-BFC0-DFE8-8A632DCD8A9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New items added </a:t>
            </a:r>
            <a:r>
              <a:rPr lang="en-US" i="1" dirty="0">
                <a:ln w="3175">
                  <a:noFill/>
                </a:ln>
                <a:gradFill>
                  <a:gsLst>
                    <a:gs pos="1124">
                      <a:srgbClr val="000000"/>
                    </a:gs>
                    <a:gs pos="17416">
                      <a:srgbClr val="000000"/>
                    </a:gs>
                  </a:gsLst>
                  <a:path path="circle">
                    <a:fillToRect l="100000" b="100000"/>
                  </a:path>
                </a:gradFill>
                <a:latin typeface="Segoe UI Variable display Semibold"/>
                <a:cs typeface="Segoe UI"/>
              </a:rPr>
              <a:t>“</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New within the</a:t>
            </a:r>
            <a:r>
              <a:rPr kumimoji="0" lang="en-US" b="0" i="1"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dirty="0">
              <a:ln>
                <a:noFill/>
              </a:ln>
              <a:solidFill>
                <a:srgbClr val="1A1A1A"/>
              </a:solidFill>
              <a:effectLst/>
              <a:uLnTx/>
              <a:uFillTx/>
              <a:latin typeface="Segoe UI"/>
              <a:ea typeface="+mn-ea"/>
            </a:endParaRPr>
          </a:p>
        </p:txBody>
      </p:sp>
      <p:sp>
        <p:nvSpPr>
          <p:cNvPr id="26" name="TextBox 18">
            <a:extLst>
              <a:ext uri="{FF2B5EF4-FFF2-40B4-BE49-F238E27FC236}">
                <a16:creationId xmlns:a16="http://schemas.microsoft.com/office/drawing/2014/main" id="{D5B0BE91-45FE-BC10-FDE3-A064C893540A}"/>
              </a:ext>
            </a:extLst>
          </p:cNvPr>
          <p:cNvSpPr txBox="1"/>
          <p:nvPr/>
        </p:nvSpPr>
        <p:spPr>
          <a:xfrm>
            <a:off x="227868" y="1826355"/>
            <a:ext cx="11506931" cy="4955479"/>
          </a:xfrm>
          <a:prstGeom prst="rect">
            <a:avLst/>
          </a:prstGeom>
          <a:noFill/>
        </p:spPr>
        <p:txBody>
          <a:bodyPr wrap="square" lIns="0" tIns="0" rIns="0" bIns="0" numCol="2"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US" dirty="0">
                <a:hlinkClick r:id="rId4"/>
              </a:rPr>
              <a:t>Power BI reports as references in Copilot Notebooks</a:t>
            </a:r>
            <a:endParaRPr lang="en-US" dirty="0"/>
          </a:p>
          <a:p>
            <a:pPr marL="342900" indent="-342900">
              <a:buFont typeface="Arial" panose="020B0604020202020204" pitchFamily="34" charset="0"/>
              <a:buChar char="•"/>
            </a:pPr>
            <a:r>
              <a:rPr lang="en-US" dirty="0">
                <a:hlinkClick r:id="rId5"/>
              </a:rPr>
              <a:t>Microsoft Copilot (Microsoft 365) Writing Blocks in M365 Copilot</a:t>
            </a:r>
            <a:endParaRPr lang="en-US" dirty="0"/>
          </a:p>
          <a:p>
            <a:pPr marL="342900" indent="-342900">
              <a:buFont typeface="Arial" panose="020B0604020202020204" pitchFamily="34" charset="0"/>
              <a:buChar char="•"/>
            </a:pPr>
            <a:r>
              <a:rPr lang="en-US" dirty="0">
                <a:hlinkClick r:id="rId6"/>
              </a:rPr>
              <a:t>Self-serve sync connectors</a:t>
            </a:r>
            <a:endParaRPr lang="en-US" dirty="0"/>
          </a:p>
          <a:p>
            <a:pPr marL="342900" indent="-342900">
              <a:buFont typeface="Arial" panose="020B0604020202020204" pitchFamily="34" charset="0"/>
              <a:buChar char="•"/>
            </a:pPr>
            <a:r>
              <a:rPr lang="en-US" dirty="0">
                <a:hlinkClick r:id="rId7"/>
              </a:rPr>
              <a:t>Code Blocks in M365 Copilot</a:t>
            </a:r>
            <a:endParaRPr lang="en-US" dirty="0"/>
          </a:p>
          <a:p>
            <a:pPr marL="342900" indent="-342900">
              <a:buFont typeface="Arial" panose="020B0604020202020204" pitchFamily="34" charset="0"/>
              <a:buChar char="•"/>
            </a:pPr>
            <a:r>
              <a:rPr lang="en-US" dirty="0">
                <a:hlinkClick r:id="rId8"/>
              </a:rPr>
              <a:t>Microsoft Copilot (Microsoft M365): Delegated prompt publishing for organization prompts</a:t>
            </a:r>
            <a:endParaRPr lang="en-US" dirty="0"/>
          </a:p>
          <a:p>
            <a:pPr marL="342900" indent="-342900">
              <a:buFont typeface="Arial" panose="020B0604020202020204" pitchFamily="34" charset="0"/>
              <a:buChar char="•"/>
            </a:pPr>
            <a:r>
              <a:rPr lang="en-US" dirty="0">
                <a:hlinkClick r:id="rId9"/>
              </a:rPr>
              <a:t>Federated Copilot Connectors in Microsoft 365 Copilot</a:t>
            </a:r>
            <a:endParaRPr lang="en-US" dirty="0"/>
          </a:p>
          <a:p>
            <a:pPr marL="342900" indent="-342900">
              <a:buFont typeface="Arial" panose="020B0604020202020204" pitchFamily="34" charset="0"/>
              <a:buChar char="•"/>
            </a:pPr>
            <a:r>
              <a:rPr lang="en-US" dirty="0">
                <a:hlinkClick r:id="rId10"/>
              </a:rPr>
              <a:t>OneDrive: Improved capabilities for files with Copilot in OneDrive Web</a:t>
            </a:r>
            <a:endParaRPr lang="en-US" dirty="0"/>
          </a:p>
          <a:p>
            <a:pPr marL="342900" indent="-342900">
              <a:buFont typeface="Arial" panose="020B0604020202020204" pitchFamily="34" charset="0"/>
              <a:buChar char="•"/>
            </a:pPr>
            <a:r>
              <a:rPr lang="en-US" dirty="0">
                <a:hlinkClick r:id="rId11"/>
              </a:rPr>
              <a:t>Add Agents and Skills from the Plus menu</a:t>
            </a:r>
            <a:endParaRPr lang="en-US" dirty="0"/>
          </a:p>
          <a:p>
            <a:pPr marL="342900" indent="-342900">
              <a:buFont typeface="Arial" panose="020B0604020202020204" pitchFamily="34" charset="0"/>
              <a:buChar char="•"/>
            </a:pPr>
            <a:r>
              <a:rPr lang="en-US" dirty="0">
                <a:hlinkClick r:id="rId12"/>
              </a:rPr>
              <a:t>JPG and PNG references in Copilot Notebooks</a:t>
            </a:r>
            <a:endParaRPr lang="en-US" dirty="0"/>
          </a:p>
          <a:p>
            <a:pPr marL="342900" indent="-342900">
              <a:buFont typeface="Arial" panose="020B0604020202020204" pitchFamily="34" charset="0"/>
              <a:buChar char="•"/>
            </a:pPr>
            <a:r>
              <a:rPr lang="en-US" dirty="0">
                <a:hlinkClick r:id="rId13"/>
              </a:rPr>
              <a:t>CSV and TSV references in Copilot Notebooks</a:t>
            </a:r>
            <a:endParaRPr lang="en-US" dirty="0"/>
          </a:p>
          <a:p>
            <a:pPr marL="342900" indent="-342900">
              <a:buFont typeface="Arial" panose="020B0604020202020204" pitchFamily="34" charset="0"/>
              <a:buChar char="•"/>
            </a:pPr>
            <a:r>
              <a:rPr lang="en-US" dirty="0">
                <a:hlinkClick r:id="rId14"/>
              </a:rPr>
              <a:t>SharePoint: HTML pages</a:t>
            </a:r>
            <a:endParaRPr lang="en-US" dirty="0"/>
          </a:p>
          <a:p>
            <a:pPr marL="342900" indent="-342900">
              <a:buFont typeface="Arial" panose="020B0604020202020204" pitchFamily="34" charset="0"/>
              <a:buChar char="•"/>
            </a:pPr>
            <a:r>
              <a:rPr lang="en-US" dirty="0">
                <a:hlinkClick r:id="rId15"/>
              </a:rPr>
              <a:t>Review PDFs using the Copilot context menu on OneDrive iOS</a:t>
            </a:r>
            <a:endParaRPr lang="en-US" dirty="0"/>
          </a:p>
        </p:txBody>
      </p:sp>
      <p:grpSp>
        <p:nvGrpSpPr>
          <p:cNvPr id="6" name="Group 5">
            <a:extLst>
              <a:ext uri="{FF2B5EF4-FFF2-40B4-BE49-F238E27FC236}">
                <a16:creationId xmlns:a16="http://schemas.microsoft.com/office/drawing/2014/main" id="{F6351D45-45D2-90F1-ED78-8FD0EAF8B530}"/>
              </a:ext>
              <a:ext uri="{C183D7F6-B498-43B3-948B-1728B52AA6E4}">
                <adec:decorative xmlns:adec="http://schemas.microsoft.com/office/drawing/2017/decorative" val="1"/>
              </a:ext>
            </a:extLst>
          </p:cNvPr>
          <p:cNvGrpSpPr/>
          <p:nvPr/>
        </p:nvGrpSpPr>
        <p:grpSpPr>
          <a:xfrm>
            <a:off x="5082197" y="1461645"/>
            <a:ext cx="550456" cy="172709"/>
            <a:chOff x="8673838" y="1451867"/>
            <a:chExt cx="550456" cy="172709"/>
          </a:xfrm>
        </p:grpSpPr>
        <p:pic>
          <p:nvPicPr>
            <p:cNvPr id="7" name="Graphic 6" descr="Stop with solid fill">
              <a:extLst>
                <a:ext uri="{FF2B5EF4-FFF2-40B4-BE49-F238E27FC236}">
                  <a16:creationId xmlns:a16="http://schemas.microsoft.com/office/drawing/2014/main" id="{61CF4470-1A35-BAB4-BD54-2747AA3A7CA1}"/>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8863230" y="1451867"/>
              <a:ext cx="172709" cy="172709"/>
            </a:xfrm>
            <a:prstGeom prst="rect">
              <a:avLst/>
            </a:prstGeom>
          </p:spPr>
        </p:pic>
        <p:pic>
          <p:nvPicPr>
            <p:cNvPr id="8" name="Graphic 7" descr="Stop with solid fill">
              <a:extLst>
                <a:ext uri="{FF2B5EF4-FFF2-40B4-BE49-F238E27FC236}">
                  <a16:creationId xmlns:a16="http://schemas.microsoft.com/office/drawing/2014/main" id="{F5FAA50F-83A7-8BD3-A9CE-B57959C47563}"/>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9051585" y="1451867"/>
              <a:ext cx="172709" cy="172709"/>
            </a:xfrm>
            <a:prstGeom prst="rect">
              <a:avLst/>
            </a:prstGeom>
          </p:spPr>
        </p:pic>
        <p:pic>
          <p:nvPicPr>
            <p:cNvPr id="9" name="Graphic 8" descr="Stop with solid fill">
              <a:extLst>
                <a:ext uri="{FF2B5EF4-FFF2-40B4-BE49-F238E27FC236}">
                  <a16:creationId xmlns:a16="http://schemas.microsoft.com/office/drawing/2014/main" id="{6628A0DC-05E6-7D0C-A5DB-C7D289AFE5AA}"/>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8673838" y="1451867"/>
              <a:ext cx="172709" cy="172709"/>
            </a:xfrm>
            <a:prstGeom prst="rect">
              <a:avLst/>
            </a:prstGeom>
          </p:spPr>
        </p:pic>
      </p:grpSp>
      <p:grpSp>
        <p:nvGrpSpPr>
          <p:cNvPr id="10" name="Group 9">
            <a:extLst>
              <a:ext uri="{FF2B5EF4-FFF2-40B4-BE49-F238E27FC236}">
                <a16:creationId xmlns:a16="http://schemas.microsoft.com/office/drawing/2014/main" id="{A0266779-332D-A891-7AB7-2DAEF850A5A1}"/>
              </a:ext>
              <a:ext uri="{C183D7F6-B498-43B3-948B-1728B52AA6E4}">
                <adec:decorative xmlns:adec="http://schemas.microsoft.com/office/drawing/2017/decorative" val="1"/>
              </a:ext>
            </a:extLst>
          </p:cNvPr>
          <p:cNvGrpSpPr/>
          <p:nvPr/>
        </p:nvGrpSpPr>
        <p:grpSpPr>
          <a:xfrm>
            <a:off x="10814386" y="499"/>
            <a:ext cx="1394338" cy="1219186"/>
            <a:chOff x="10404657" y="488"/>
            <a:chExt cx="1808162" cy="1955102"/>
          </a:xfrm>
          <a:solidFill>
            <a:srgbClr val="727372"/>
          </a:solidFill>
        </p:grpSpPr>
        <p:sp>
          <p:nvSpPr>
            <p:cNvPr id="11" name="Diagonal Stripe 10">
              <a:extLst>
                <a:ext uri="{FF2B5EF4-FFF2-40B4-BE49-F238E27FC236}">
                  <a16:creationId xmlns:a16="http://schemas.microsoft.com/office/drawing/2014/main" id="{59D2BD3F-412E-8698-30A1-CDC3836851F4}"/>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latin typeface="Segoe UI"/>
                <a:ea typeface="+mn-ea"/>
                <a:cs typeface="Segoe UI" pitchFamily="34" charset="0"/>
              </a:endParaRPr>
            </a:p>
          </p:txBody>
        </p:sp>
        <p:sp>
          <p:nvSpPr>
            <p:cNvPr id="13" name="TextBox 12">
              <a:extLst>
                <a:ext uri="{FF2B5EF4-FFF2-40B4-BE49-F238E27FC236}">
                  <a16:creationId xmlns:a16="http://schemas.microsoft.com/office/drawing/2014/main" id="{57646819-1ADE-7B36-7D88-210BF3A8640C}"/>
                </a:ext>
              </a:extLst>
            </p:cNvPr>
            <p:cNvSpPr txBox="1"/>
            <p:nvPr/>
          </p:nvSpPr>
          <p:spPr>
            <a:xfrm rot="2502686">
              <a:off x="10807414" y="609465"/>
              <a:ext cx="1405405" cy="271455"/>
            </a:xfrm>
            <a:prstGeom prst="rect">
              <a:avLst/>
            </a:prstGeom>
            <a:noFill/>
          </p:spPr>
          <p:txBody>
            <a:bodyPr wrap="none" lIns="0" tIns="0" rIns="0" bIns="0" rtlCol="0">
              <a:spAutoFit/>
            </a:bodyPr>
            <a:lstStyle/>
            <a:p>
              <a:pPr lvl="0" defTabSz="932509">
                <a:defRPr/>
              </a:pPr>
              <a:r>
                <a:rPr lang="en-GB" sz="1100" kern="0" spc="-71" dirty="0">
                  <a:solidFill>
                    <a:srgbClr val="5C5AD4"/>
                  </a:solidFill>
                  <a:latin typeface="Segoe UI Semibold"/>
                </a:rPr>
                <a:t>As of 8th Sept 2026</a:t>
              </a:r>
            </a:p>
          </p:txBody>
        </p:sp>
      </p:grpSp>
    </p:spTree>
    <p:extLst>
      <p:ext uri="{BB962C8B-B14F-4D97-AF65-F5344CB8AC3E}">
        <p14:creationId xmlns:p14="http://schemas.microsoft.com/office/powerpoint/2010/main" val="31446598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42" presetClass="path" presetSubtype="0" decel="100000" fill="hold" grpId="1" nodeType="withEffect">
                                  <p:stCondLst>
                                    <p:cond delay="0"/>
                                  </p:stCondLst>
                                  <p:childTnLst>
                                    <p:animMotion origin="layout" path="M 3.75E-6 0.03889 L 3.75E-6 2.96296E-6 " pathEditMode="relative" rAng="0" ptsTypes="AA">
                                      <p:cBhvr>
                                        <p:cTn id="21" dur="700" fill="hold"/>
                                        <p:tgtEl>
                                          <p:spTgt spid="26"/>
                                        </p:tgtEl>
                                        <p:attrNameLst>
                                          <p:attrName>ppt_x</p:attrName>
                                          <p:attrName>ppt_y</p:attrName>
                                        </p:attrNameLst>
                                      </p:cBhvr>
                                      <p:rCtr x="0" y="-1944"/>
                                    </p:animMotion>
                                  </p:childTnLst>
                                </p:cTn>
                              </p:par>
                            </p:childTnLst>
                          </p:cTn>
                        </p:par>
                        <p:par>
                          <p:cTn id="22" fill="hold">
                            <p:stCondLst>
                              <p:cond delay="1400"/>
                            </p:stCondLst>
                            <p:childTnLst>
                              <p:par>
                                <p:cTn id="23" presetID="10"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 presetClass="entr" presetSubtype="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childTnLst>
                                </p:cTn>
                              </p:par>
                            </p:childTnLst>
                          </p:cTn>
                        </p:par>
                        <p:par>
                          <p:cTn id="28" fill="hold">
                            <p:stCondLst>
                              <p:cond delay="19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23" grpId="0" animBg="1"/>
      <p:bldP spid="30" grpId="0" animBg="1"/>
      <p:bldP spid="30" grpId="1" animBg="1"/>
      <p:bldP spid="26" grpId="0"/>
      <p:bldP spid="26" grpId="1"/>
    </p:bld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31B4DF9-A737-819F-7FF2-97B5A7900EED}"/>
            </a:ext>
          </a:extLst>
        </p:cNvPr>
        <p:cNvGrpSpPr/>
        <p:nvPr/>
      </p:nvGrpSpPr>
      <p:grpSpPr>
        <a:xfrm>
          <a:off x="0" y="0"/>
          <a:ext cx="0" cy="0"/>
          <a:chOff x="0" y="0"/>
          <a:chExt cx="0" cy="0"/>
        </a:xfrm>
      </p:grpSpPr>
      <p:sp>
        <p:nvSpPr>
          <p:cNvPr id="4" name="Freeform 8">
            <a:extLst>
              <a:ext uri="{FF2B5EF4-FFF2-40B4-BE49-F238E27FC236}">
                <a16:creationId xmlns:a16="http://schemas.microsoft.com/office/drawing/2014/main" id="{DBCE3511-EEFF-4E77-8DFB-2A1931ED9CC3}"/>
              </a:ext>
              <a:ext uri="{C183D7F6-B498-43B3-948B-1728B52AA6E4}">
                <adec:decorative xmlns:adec="http://schemas.microsoft.com/office/drawing/2017/decorative" val="1"/>
              </a:ext>
            </a:extLst>
          </p:cNvPr>
          <p:cNvSpPr/>
          <p:nvPr/>
        </p:nvSpPr>
        <p:spPr bwMode="white">
          <a:xfrm>
            <a:off x="121475" y="1282444"/>
            <a:ext cx="11949049" cy="5443209"/>
          </a:xfrm>
          <a:prstGeom prst="roundRect">
            <a:avLst>
              <a:gd name="adj" fmla="val 2274"/>
            </a:avLst>
          </a:prstGeom>
          <a:solidFill>
            <a:srgbClr val="F4F3F5"/>
          </a:solidFill>
          <a:ln>
            <a:solidFill>
              <a:srgbClr val="D9D9D6"/>
            </a:solidFill>
          </a:ln>
          <a:effectLst/>
        </p:spPr>
        <p:style>
          <a:lnRef idx="1">
            <a:schemeClr val="accent2"/>
          </a:lnRef>
          <a:fillRef idx="3">
            <a:schemeClr val="accent2"/>
          </a:fillRef>
          <a:effectRef idx="2">
            <a:schemeClr val="accent2"/>
          </a:effectRef>
          <a:fontRef idx="minor">
            <a:schemeClr val="lt1"/>
          </a:fontRef>
        </p:style>
        <p:txBody>
          <a:bodyPr rot="0" spcFirstLastPara="0" vert="horz" wrap="square" lIns="182880" tIns="146304" rIns="182880" bIns="146304"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pic>
        <p:nvPicPr>
          <p:cNvPr id="24" name="!Copilot">
            <a:extLst>
              <a:ext uri="{FF2B5EF4-FFF2-40B4-BE49-F238E27FC236}">
                <a16:creationId xmlns:a16="http://schemas.microsoft.com/office/drawing/2014/main" id="{AFE1E6B5-0064-8E02-F860-092E17B1D40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90197" y="293516"/>
            <a:ext cx="571728" cy="561041"/>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itle 2">
            <a:extLst>
              <a:ext uri="{FF2B5EF4-FFF2-40B4-BE49-F238E27FC236}">
                <a16:creationId xmlns:a16="http://schemas.microsoft.com/office/drawing/2014/main" id="{EA05900A-BCD4-9DC7-48C9-EC053FE7CE12}"/>
              </a:ext>
              <a:ext uri="{C183D7F6-B498-43B3-948B-1728B52AA6E4}">
                <adec:decorative xmlns:adec="http://schemas.microsoft.com/office/drawing/2017/decorative" val="0"/>
              </a:ext>
            </a:extLst>
          </p:cNvPr>
          <p:cNvSpPr txBox="1">
            <a:spLocks noGrp="1"/>
          </p:cNvSpPr>
          <p:nvPr>
            <p:ph type="title" idx="4294967295"/>
          </p:nvPr>
        </p:nvSpPr>
        <p:spPr>
          <a:xfrm>
            <a:off x="367937" y="316580"/>
            <a:ext cx="11530376" cy="498598"/>
          </a:xfrm>
          <a:prstGeom prst="rect">
            <a:avLst/>
          </a:prstGeom>
          <a:noFill/>
          <a:ln w="9525" cap="flat" cmpd="sng" algn="ctr">
            <a:noFill/>
            <a:prstDash val="solid"/>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defPPr>
              <a:defRPr lang="en-US"/>
            </a:defPPr>
            <a:lvl1pPr algn="ctr" fontAlgn="base">
              <a:lnSpc>
                <a:spcPct val="90000"/>
              </a:lnSpc>
              <a:spcBef>
                <a:spcPct val="0"/>
              </a:spcBef>
              <a:spcAft>
                <a:spcPct val="0"/>
              </a:spcAft>
              <a:defRPr sz="1600" b="1">
                <a:ln w="3175">
                  <a:noFill/>
                </a:ln>
                <a:gradFill>
                  <a:gsLst>
                    <a:gs pos="77528">
                      <a:srgbClr val="000000"/>
                    </a:gs>
                    <a:gs pos="53933">
                      <a:srgbClr val="000000"/>
                    </a:gs>
                  </a:gsLst>
                  <a:path path="circle">
                    <a:fillToRect l="100000" b="100000"/>
                  </a:path>
                </a:gradFill>
                <a:latin typeface="+mj-lt"/>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lvl="0" defTabSz="914400">
              <a:defRPr/>
            </a:pPr>
            <a:r>
              <a:rPr lang="en-US" sz="3600" noProof="0" dirty="0">
                <a:gradFill>
                  <a:gsLst>
                    <a:gs pos="971">
                      <a:srgbClr val="2897CE"/>
                    </a:gs>
                    <a:gs pos="100000">
                      <a:srgbClr val="8678D6"/>
                    </a:gs>
                  </a:gsLst>
                  <a:lin ang="2700000" scaled="0"/>
                </a:gradFill>
                <a:cs typeface="Segoe UI Semibold"/>
              </a:rPr>
              <a:t>Microsoft Copilot Public Roadmap </a:t>
            </a:r>
            <a:endPar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23" name="Rectangle: Rounded Corners 22">
            <a:extLst>
              <a:ext uri="{FF2B5EF4-FFF2-40B4-BE49-F238E27FC236}">
                <a16:creationId xmlns:a16="http://schemas.microsoft.com/office/drawing/2014/main" id="{C3995224-E863-EAAE-1DD9-B0E07BAC160C}"/>
              </a:ext>
              <a:ext uri="{C183D7F6-B498-43B3-948B-1728B52AA6E4}">
                <adec:decorative xmlns:adec="http://schemas.microsoft.com/office/drawing/2017/decorative" val="1"/>
              </a:ext>
            </a:extLst>
          </p:cNvPr>
          <p:cNvSpPr/>
          <p:nvPr/>
        </p:nvSpPr>
        <p:spPr bwMode="auto">
          <a:xfrm>
            <a:off x="147108" y="1304007"/>
            <a:ext cx="5731291" cy="394335"/>
          </a:xfrm>
          <a:prstGeom prst="roundRect">
            <a:avLst>
              <a:gd name="adj" fmla="val 11034"/>
            </a:avLst>
          </a:prstGeom>
          <a:solidFill>
            <a:schemeClr val="bg1"/>
          </a:solidFill>
          <a:ln>
            <a:noFill/>
            <a:headEnd type="none" w="med" len="med"/>
            <a:tailEnd type="none" w="med" len="med"/>
          </a:ln>
          <a:effectLst>
            <a:outerShdw blurRad="50800" dist="38100" dir="2700000" algn="tl"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defTabSz="932472" fontAlgn="base">
              <a:spcBef>
                <a:spcPct val="0"/>
              </a:spcBef>
              <a:spcAft>
                <a:spcPct val="0"/>
              </a:spcAft>
              <a:defRPr/>
            </a:pPr>
            <a:r>
              <a:rPr lang="en-US" noProof="0" dirty="0">
                <a:solidFill>
                  <a:srgbClr val="0078D4"/>
                </a:solidFill>
                <a:latin typeface="Segoe UI Semibold"/>
              </a:rPr>
              <a:t>In development (</a:t>
            </a:r>
            <a:r>
              <a:rPr lang="en-US" dirty="0">
                <a:solidFill>
                  <a:srgbClr val="0078D4"/>
                </a:solidFill>
                <a:latin typeface="Segoe UI Semibold"/>
              </a:rPr>
              <a:t>32</a:t>
            </a:r>
            <a:r>
              <a:rPr lang="en-US" noProof="0" dirty="0">
                <a:solidFill>
                  <a:srgbClr val="0078D4"/>
                </a:solidFill>
                <a:latin typeface="Segoe UI Semibold"/>
              </a:rPr>
              <a:t>)</a:t>
            </a:r>
            <a:endParaRPr kumimoji="0" lang="en-US" b="0" i="1" u="none" strike="noStrike" kern="1200" cap="none" spc="0" normalizeH="0" baseline="0" noProof="0" dirty="0">
              <a:ln>
                <a:noFill/>
              </a:ln>
              <a:solidFill>
                <a:srgbClr val="0078D4"/>
              </a:solidFill>
              <a:effectLst/>
              <a:uLnTx/>
              <a:uFillTx/>
              <a:latin typeface="Segoe UI Semibold"/>
              <a:ea typeface="+mn-ea"/>
              <a:cs typeface="+mn-cs"/>
            </a:endParaRPr>
          </a:p>
        </p:txBody>
      </p:sp>
      <p:sp>
        <p:nvSpPr>
          <p:cNvPr id="30" name="Rounded Rectangle 18">
            <a:extLst>
              <a:ext uri="{FF2B5EF4-FFF2-40B4-BE49-F238E27FC236}">
                <a16:creationId xmlns:a16="http://schemas.microsoft.com/office/drawing/2014/main" id="{7E177032-1ABD-1819-D2E7-6DF713EC31E4}"/>
              </a:ext>
            </a:extLst>
          </p:cNvPr>
          <p:cNvSpPr>
            <a:spLocks/>
          </p:cNvSpPr>
          <p:nvPr/>
        </p:nvSpPr>
        <p:spPr bwMode="auto">
          <a:xfrm>
            <a:off x="2670412" y="858627"/>
            <a:ext cx="6851176" cy="312344"/>
          </a:xfrm>
          <a:prstGeom prst="roundRect">
            <a:avLst>
              <a:gd name="adj" fmla="val 50000"/>
            </a:avLst>
          </a:prstGeom>
          <a:gradFill flip="none" rotWithShape="1">
            <a:gsLst>
              <a:gs pos="35000">
                <a:srgbClr val="8DC8E8"/>
              </a:gs>
              <a:gs pos="10000">
                <a:srgbClr val="D59ED7"/>
              </a:gs>
            </a:gsLst>
            <a:path path="circle">
              <a:fillToRect l="100000" t="100000"/>
            </a:path>
            <a:tileRect r="-100000" b="-100000"/>
          </a:gradFill>
          <a:ln>
            <a:noFill/>
            <a:prstDash/>
          </a:ln>
          <a:effectLst>
            <a:outerShdw blurRad="63500" dist="127000" dir="2700000" algn="tl" rotWithShape="0">
              <a:srgbClr val="000000">
                <a:alpha val="50000"/>
              </a:srgbClr>
            </a:outerShdw>
          </a:effectLst>
        </p:spPr>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b="0" i="0"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In development </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“Changed</a:t>
            </a:r>
            <a:r>
              <a:rPr lang="en-US" i="1" dirty="0">
                <a:ln w="3175">
                  <a:noFill/>
                </a:ln>
                <a:gradFill>
                  <a:gsLst>
                    <a:gs pos="1124">
                      <a:srgbClr val="000000"/>
                    </a:gs>
                    <a:gs pos="17416">
                      <a:srgbClr val="000000"/>
                    </a:gs>
                  </a:gsLst>
                  <a:path path="circle">
                    <a:fillToRect l="100000" b="100000"/>
                  </a:path>
                </a:gradFill>
                <a:latin typeface="Segoe UI Variable display Semibold"/>
                <a:cs typeface="Segoe UI"/>
              </a:rPr>
              <a:t> </a:t>
            </a:r>
            <a:r>
              <a:rPr kumimoji="0" lang="en-US" b="0" i="1" u="none" strike="noStrike" kern="1200" cap="none" spc="0" normalizeH="0" baseline="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within</a:t>
            </a:r>
            <a:r>
              <a:rPr kumimoji="0" lang="en-US" b="0" i="1" u="none" strike="noStrike" kern="1200" cap="none" spc="0" normalizeH="0" noProof="0" dirty="0">
                <a:ln w="3175">
                  <a:noFill/>
                </a:ln>
                <a:gradFill>
                  <a:gsLst>
                    <a:gs pos="1124">
                      <a:srgbClr val="000000"/>
                    </a:gs>
                    <a:gs pos="17416">
                      <a:srgbClr val="000000"/>
                    </a:gs>
                  </a:gsLst>
                  <a:path path="circle">
                    <a:fillToRect l="100000" b="100000"/>
                  </a:path>
                </a:gradFill>
                <a:effectLst/>
                <a:uLnTx/>
                <a:uFillTx/>
                <a:latin typeface="Segoe UI Variable display Semibold"/>
                <a:ea typeface="+mn-ea"/>
                <a:cs typeface="Segoe UI"/>
              </a:rPr>
              <a:t> last month”</a:t>
            </a:r>
            <a:endParaRPr kumimoji="0" lang="en-US" sz="1400" b="0" i="1" u="none" strike="noStrike" kern="1200" cap="none" spc="0" normalizeH="0" baseline="0" noProof="0" dirty="0">
              <a:ln>
                <a:noFill/>
              </a:ln>
              <a:solidFill>
                <a:srgbClr val="1A1A1A"/>
              </a:solidFill>
              <a:effectLst/>
              <a:uLnTx/>
              <a:uFillTx/>
              <a:latin typeface="Segoe UI"/>
              <a:ea typeface="+mn-ea"/>
            </a:endParaRPr>
          </a:p>
        </p:txBody>
      </p:sp>
      <p:sp>
        <p:nvSpPr>
          <p:cNvPr id="26" name="TextBox 18">
            <a:extLst>
              <a:ext uri="{FF2B5EF4-FFF2-40B4-BE49-F238E27FC236}">
                <a16:creationId xmlns:a16="http://schemas.microsoft.com/office/drawing/2014/main" id="{44365621-2C67-30DA-87D9-517B77A6DD2F}"/>
              </a:ext>
            </a:extLst>
          </p:cNvPr>
          <p:cNvSpPr txBox="1"/>
          <p:nvPr/>
        </p:nvSpPr>
        <p:spPr>
          <a:xfrm>
            <a:off x="209081" y="1761101"/>
            <a:ext cx="11848088" cy="4622538"/>
          </a:xfrm>
          <a:prstGeom prst="rect">
            <a:avLst/>
          </a:prstGeom>
          <a:noFill/>
        </p:spPr>
        <p:txBody>
          <a:bodyPr wrap="square" lIns="0" tIns="0" rIns="0" bIns="0" numCol="2"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lvl="0" indent="-171450">
              <a:buFont typeface="Arial" panose="020B0604020202020204" pitchFamily="34" charset="0"/>
              <a:buChar char="•"/>
            </a:pPr>
            <a:r>
              <a:rPr lang="en-US" sz="1400" dirty="0">
                <a:solidFill>
                  <a:schemeClr val="accent1">
                    <a:lumMod val="75000"/>
                  </a:schemeClr>
                </a:solidFill>
                <a:hlinkClick r:id="rId4">
                  <a:extLst>
                    <a:ext uri="{A12FA001-AC4F-418D-AE19-62706E023703}">
                      <ahyp:hlinkClr xmlns:ahyp="http://schemas.microsoft.com/office/drawing/2018/hyperlinkcolor" val="tx"/>
                    </a:ext>
                  </a:extLst>
                </a:hlinkClick>
              </a:rPr>
              <a:t>Microsoft Viva: Copilot Analytics - Agent Dashboard.</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5">
                  <a:extLst>
                    <a:ext uri="{A12FA001-AC4F-418D-AE19-62706E023703}">
                      <ahyp:hlinkClr xmlns:ahyp="http://schemas.microsoft.com/office/drawing/2018/hyperlinkcolor" val="tx"/>
                    </a:ext>
                  </a:extLst>
                </a:hlinkClick>
              </a:rPr>
              <a:t>Copilot Chat for chats, channels, calls, and meetings in GCC, GCC High, and DoD</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6">
                  <a:extLst>
                    <a:ext uri="{A12FA001-AC4F-418D-AE19-62706E023703}">
                      <ahyp:hlinkClr xmlns:ahyp="http://schemas.microsoft.com/office/drawing/2018/hyperlinkcolor" val="tx"/>
                    </a:ext>
                  </a:extLst>
                </a:hlinkClick>
              </a:rPr>
              <a:t>Copilot Chat can now better match search results from Scanned PDFs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7">
                  <a:extLst>
                    <a:ext uri="{A12FA001-AC4F-418D-AE19-62706E023703}">
                      <ahyp:hlinkClr xmlns:ahyp="http://schemas.microsoft.com/office/drawing/2018/hyperlinkcolor" val="tx"/>
                    </a:ext>
                  </a:extLst>
                </a:hlinkClick>
              </a:rPr>
              <a:t>Structured Document Generation with Forms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8">
                  <a:extLst>
                    <a:ext uri="{A12FA001-AC4F-418D-AE19-62706E023703}">
                      <ahyp:hlinkClr xmlns:ahyp="http://schemas.microsoft.com/office/drawing/2018/hyperlinkcolor" val="tx"/>
                    </a:ext>
                  </a:extLst>
                </a:hlinkClick>
              </a:rPr>
              <a:t>OneNote: Summary and Q&amp;A in OneNote Mobile with Copilot (</a:t>
            </a:r>
            <a:r>
              <a:rPr lang="en-US" sz="1400" dirty="0" err="1">
                <a:solidFill>
                  <a:schemeClr val="accent1">
                    <a:lumMod val="75000"/>
                  </a:schemeClr>
                </a:solidFill>
                <a:hlinkClick r:id="rId8">
                  <a:extLst>
                    <a:ext uri="{A12FA001-AC4F-418D-AE19-62706E023703}">
                      <ahyp:hlinkClr xmlns:ahyp="http://schemas.microsoft.com/office/drawing/2018/hyperlinkcolor" val="tx"/>
                    </a:ext>
                  </a:extLst>
                </a:hlinkClick>
              </a:rPr>
              <a:t>Iphone</a:t>
            </a:r>
            <a:r>
              <a:rPr lang="en-US" sz="1400" dirty="0">
                <a:solidFill>
                  <a:schemeClr val="accent1">
                    <a:lumMod val="75000"/>
                  </a:schemeClr>
                </a:solidFill>
                <a:hlinkClick r:id="rId8">
                  <a:extLst>
                    <a:ext uri="{A12FA001-AC4F-418D-AE19-62706E023703}">
                      <ahyp:hlinkClr xmlns:ahyp="http://schemas.microsoft.com/office/drawing/2018/hyperlinkcolor" val="tx"/>
                    </a:ext>
                  </a:extLst>
                </a:hlinkClick>
              </a:rPr>
              <a:t>)</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9">
                  <a:extLst>
                    <a:ext uri="{A12FA001-AC4F-418D-AE19-62706E023703}">
                      <ahyp:hlinkClr xmlns:ahyp="http://schemas.microsoft.com/office/drawing/2018/hyperlinkcolor" val="tx"/>
                    </a:ext>
                  </a:extLst>
                </a:hlinkClick>
              </a:rPr>
              <a:t>OneNote: Summary and Q&amp;A in OneNote Mobile with Copilot (Android)</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10">
                  <a:extLst>
                    <a:ext uri="{A12FA001-AC4F-418D-AE19-62706E023703}">
                      <ahyp:hlinkClr xmlns:ahyp="http://schemas.microsoft.com/office/drawing/2018/hyperlinkcolor" val="tx"/>
                    </a:ext>
                  </a:extLst>
                </a:hlinkClick>
              </a:rPr>
              <a:t>Outlook: New Copilot entry point in Classic Outlook</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11">
                  <a:extLst>
                    <a:ext uri="{A12FA001-AC4F-418D-AE19-62706E023703}">
                      <ahyp:hlinkClr xmlns:ahyp="http://schemas.microsoft.com/office/drawing/2018/hyperlinkcolor" val="tx"/>
                    </a:ext>
                  </a:extLst>
                </a:hlinkClick>
              </a:rPr>
              <a:t>Planner: Planner Agent chat in Basic Plans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12">
                  <a:extLst>
                    <a:ext uri="{A12FA001-AC4F-418D-AE19-62706E023703}">
                      <ahyp:hlinkClr xmlns:ahyp="http://schemas.microsoft.com/office/drawing/2018/hyperlinkcolor" val="tx"/>
                    </a:ext>
                  </a:extLst>
                </a:hlinkClick>
              </a:rPr>
              <a:t>OneNote: Multimodal capture in Copilot Notebooks (Windows)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13">
                  <a:extLst>
                    <a:ext uri="{A12FA001-AC4F-418D-AE19-62706E023703}">
                      <ahyp:hlinkClr xmlns:ahyp="http://schemas.microsoft.com/office/drawing/2018/hyperlinkcolor" val="tx"/>
                    </a:ext>
                  </a:extLst>
                </a:hlinkClick>
              </a:rPr>
              <a:t>Generate documents using forms in SharePoint with Power Automate</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14">
                  <a:extLst>
                    <a:ext uri="{A12FA001-AC4F-418D-AE19-62706E023703}">
                      <ahyp:hlinkClr xmlns:ahyp="http://schemas.microsoft.com/office/drawing/2018/hyperlinkcolor" val="tx"/>
                    </a:ext>
                  </a:extLst>
                </a:hlinkClick>
              </a:rPr>
              <a:t>AI-generated meeting archive for knowledge retention</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15">
                  <a:extLst>
                    <a:ext uri="{A12FA001-AC4F-418D-AE19-62706E023703}">
                      <ahyp:hlinkClr xmlns:ahyp="http://schemas.microsoft.com/office/drawing/2018/hyperlinkcolor" val="tx"/>
                    </a:ext>
                  </a:extLst>
                </a:hlinkClick>
              </a:rPr>
              <a:t>AI-powered notes for in-person meetings with Facilitator in Teams Rooms on Android</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16">
                  <a:extLst>
                    <a:ext uri="{A12FA001-AC4F-418D-AE19-62706E023703}">
                      <ahyp:hlinkClr xmlns:ahyp="http://schemas.microsoft.com/office/drawing/2018/hyperlinkcolor" val="tx"/>
                    </a:ext>
                  </a:extLst>
                </a:hlinkClick>
              </a:rPr>
              <a:t>AI-powered notes for in-person meetings with Facilitator in Teams Rooms on Windows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17">
                  <a:extLst>
                    <a:ext uri="{A12FA001-AC4F-418D-AE19-62706E023703}">
                      <ahyp:hlinkClr xmlns:ahyp="http://schemas.microsoft.com/office/drawing/2018/hyperlinkcolor" val="tx"/>
                    </a:ext>
                  </a:extLst>
                </a:hlinkClick>
              </a:rPr>
              <a:t>Facilitator detects and answers questions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18">
                  <a:extLst>
                    <a:ext uri="{A12FA001-AC4F-418D-AE19-62706E023703}">
                      <ahyp:hlinkClr xmlns:ahyp="http://schemas.microsoft.com/office/drawing/2018/hyperlinkcolor" val="tx"/>
                    </a:ext>
                  </a:extLst>
                </a:hlinkClick>
              </a:rPr>
              <a:t>Power BI reports as references in Copilot Notebooks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19">
                  <a:extLst>
                    <a:ext uri="{A12FA001-AC4F-418D-AE19-62706E023703}">
                      <ahyp:hlinkClr xmlns:ahyp="http://schemas.microsoft.com/office/drawing/2018/hyperlinkcolor" val="tx"/>
                    </a:ext>
                  </a:extLst>
                </a:hlinkClick>
              </a:rPr>
              <a:t>Reference files saved in SharePoint libraries and OneDrive folders when creating a presentation with Agent Mode in PowerPoint</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20">
                  <a:extLst>
                    <a:ext uri="{A12FA001-AC4F-418D-AE19-62706E023703}">
                      <ahyp:hlinkClr xmlns:ahyp="http://schemas.microsoft.com/office/drawing/2018/hyperlinkcolor" val="tx"/>
                    </a:ext>
                  </a:extLst>
                </a:hlinkClick>
              </a:rPr>
              <a:t>Microsoft Copilot (Microsoft 365) Writing Blocks in M365 Copilot</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21">
                  <a:extLst>
                    <a:ext uri="{A12FA001-AC4F-418D-AE19-62706E023703}">
                      <ahyp:hlinkClr xmlns:ahyp="http://schemas.microsoft.com/office/drawing/2018/hyperlinkcolor" val="tx"/>
                    </a:ext>
                  </a:extLst>
                </a:hlinkClick>
              </a:rPr>
              <a:t>Self-serve sync connectors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22">
                  <a:extLst>
                    <a:ext uri="{A12FA001-AC4F-418D-AE19-62706E023703}">
                      <ahyp:hlinkClr xmlns:ahyp="http://schemas.microsoft.com/office/drawing/2018/hyperlinkcolor" val="tx"/>
                    </a:ext>
                  </a:extLst>
                </a:hlinkClick>
              </a:rPr>
              <a:t>Code Blocks in M365 Copilot</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23">
                  <a:extLst>
                    <a:ext uri="{A12FA001-AC4F-418D-AE19-62706E023703}">
                      <ahyp:hlinkClr xmlns:ahyp="http://schemas.microsoft.com/office/drawing/2018/hyperlinkcolor" val="tx"/>
                    </a:ext>
                  </a:extLst>
                </a:hlinkClick>
              </a:rPr>
              <a:t>Planner: Save AI-generated filters in Planner Agent chat</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24">
                  <a:extLst>
                    <a:ext uri="{A12FA001-AC4F-418D-AE19-62706E023703}">
                      <ahyp:hlinkClr xmlns:ahyp="http://schemas.microsoft.com/office/drawing/2018/hyperlinkcolor" val="tx"/>
                    </a:ext>
                  </a:extLst>
                </a:hlinkClick>
              </a:rPr>
              <a:t>Microsoft Copilot (Microsoft M365): Delegated prompt publishing for organization prompts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25">
                  <a:extLst>
                    <a:ext uri="{A12FA001-AC4F-418D-AE19-62706E023703}">
                      <ahyp:hlinkClr xmlns:ahyp="http://schemas.microsoft.com/office/drawing/2018/hyperlinkcolor" val="tx"/>
                    </a:ext>
                  </a:extLst>
                </a:hlinkClick>
              </a:rPr>
              <a:t>Federated Copilot Connectors in Microsoft 365 Copilot</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26">
                  <a:extLst>
                    <a:ext uri="{A12FA001-AC4F-418D-AE19-62706E023703}">
                      <ahyp:hlinkClr xmlns:ahyp="http://schemas.microsoft.com/office/drawing/2018/hyperlinkcolor" val="tx"/>
                    </a:ext>
                  </a:extLst>
                </a:hlinkClick>
              </a:rPr>
              <a:t>Microsoft Edge: Upgraded Copilot new tab page</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27">
                  <a:extLst>
                    <a:ext uri="{A12FA001-AC4F-418D-AE19-62706E023703}">
                      <ahyp:hlinkClr xmlns:ahyp="http://schemas.microsoft.com/office/drawing/2018/hyperlinkcolor" val="tx"/>
                    </a:ext>
                  </a:extLst>
                </a:hlinkClick>
              </a:rPr>
              <a:t>Enhanced Copilot chat summary</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28">
                  <a:extLst>
                    <a:ext uri="{A12FA001-AC4F-418D-AE19-62706E023703}">
                      <ahyp:hlinkClr xmlns:ahyp="http://schemas.microsoft.com/office/drawing/2018/hyperlinkcolor" val="tx"/>
                    </a:ext>
                  </a:extLst>
                </a:hlinkClick>
              </a:rPr>
              <a:t>Microsoft Purview compliance portal: Data Lifecycle Management - Retention based on Last Accessed for files in OneDrive and SharePoint</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29">
                  <a:extLst>
                    <a:ext uri="{A12FA001-AC4F-418D-AE19-62706E023703}">
                      <ahyp:hlinkClr xmlns:ahyp="http://schemas.microsoft.com/office/drawing/2018/hyperlinkcolor" val="tx"/>
                    </a:ext>
                  </a:extLst>
                </a:hlinkClick>
              </a:rPr>
              <a:t>OneDrive: Improved capabilities for files with Copilot in OneDrive Web</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30">
                  <a:extLst>
                    <a:ext uri="{A12FA001-AC4F-418D-AE19-62706E023703}">
                      <ahyp:hlinkClr xmlns:ahyp="http://schemas.microsoft.com/office/drawing/2018/hyperlinkcolor" val="tx"/>
                    </a:ext>
                  </a:extLst>
                </a:hlinkClick>
              </a:rPr>
              <a:t>Add Agents and Skills from the Plus menu</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31">
                  <a:extLst>
                    <a:ext uri="{A12FA001-AC4F-418D-AE19-62706E023703}">
                      <ahyp:hlinkClr xmlns:ahyp="http://schemas.microsoft.com/office/drawing/2018/hyperlinkcolor" val="tx"/>
                    </a:ext>
                  </a:extLst>
                </a:hlinkClick>
              </a:rPr>
              <a:t>JPG and PNG references in Copilot Notebooks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32">
                  <a:extLst>
                    <a:ext uri="{A12FA001-AC4F-418D-AE19-62706E023703}">
                      <ahyp:hlinkClr xmlns:ahyp="http://schemas.microsoft.com/office/drawing/2018/hyperlinkcolor" val="tx"/>
                    </a:ext>
                  </a:extLst>
                </a:hlinkClick>
              </a:rPr>
              <a:t>CSV and TSV references in Copilot Notebooks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33">
                  <a:extLst>
                    <a:ext uri="{A12FA001-AC4F-418D-AE19-62706E023703}">
                      <ahyp:hlinkClr xmlns:ahyp="http://schemas.microsoft.com/office/drawing/2018/hyperlinkcolor" val="tx"/>
                    </a:ext>
                  </a:extLst>
                </a:hlinkClick>
              </a:rPr>
              <a:t>SharePoint: HTML pages</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34">
                  <a:extLst>
                    <a:ext uri="{A12FA001-AC4F-418D-AE19-62706E023703}">
                      <ahyp:hlinkClr xmlns:ahyp="http://schemas.microsoft.com/office/drawing/2018/hyperlinkcolor" val="tx"/>
                    </a:ext>
                  </a:extLst>
                </a:hlinkClick>
              </a:rPr>
              <a:t>Get actionable suggestions from Copilot in your Copilot Page</a:t>
            </a:r>
            <a:endParaRPr lang="en-US" sz="1400" dirty="0">
              <a:solidFill>
                <a:schemeClr val="accent1">
                  <a:lumMod val="75000"/>
                </a:schemeClr>
              </a:solidFill>
            </a:endParaRPr>
          </a:p>
          <a:p>
            <a:pPr marL="171450" lvl="0" indent="-171450">
              <a:buFont typeface="Arial" panose="020B0604020202020204" pitchFamily="34" charset="0"/>
              <a:buChar char="•"/>
            </a:pPr>
            <a:r>
              <a:rPr lang="en-US" sz="1400" dirty="0">
                <a:solidFill>
                  <a:schemeClr val="accent1">
                    <a:lumMod val="75000"/>
                  </a:schemeClr>
                </a:solidFill>
                <a:hlinkClick r:id="rId35">
                  <a:extLst>
                    <a:ext uri="{A12FA001-AC4F-418D-AE19-62706E023703}">
                      <ahyp:hlinkClr xmlns:ahyp="http://schemas.microsoft.com/office/drawing/2018/hyperlinkcolor" val="tx"/>
                    </a:ext>
                  </a:extLst>
                </a:hlinkClick>
              </a:rPr>
              <a:t>Review PDFs using the Copilot context menu on OneDrive iOS</a:t>
            </a:r>
            <a:endParaRPr lang="en-US" sz="1400" dirty="0">
              <a:solidFill>
                <a:schemeClr val="accent1">
                  <a:lumMod val="75000"/>
                </a:schemeClr>
              </a:solidFill>
            </a:endParaRPr>
          </a:p>
        </p:txBody>
      </p:sp>
      <p:grpSp>
        <p:nvGrpSpPr>
          <p:cNvPr id="8" name="Group 7">
            <a:extLst>
              <a:ext uri="{FF2B5EF4-FFF2-40B4-BE49-F238E27FC236}">
                <a16:creationId xmlns:a16="http://schemas.microsoft.com/office/drawing/2014/main" id="{789CA8AB-59AA-9A1C-6C16-7DAD765A6C0A}"/>
              </a:ext>
              <a:ext uri="{C183D7F6-B498-43B3-948B-1728B52AA6E4}">
                <adec:decorative xmlns:adec="http://schemas.microsoft.com/office/drawing/2017/decorative" val="1"/>
              </a:ext>
            </a:extLst>
          </p:cNvPr>
          <p:cNvGrpSpPr/>
          <p:nvPr/>
        </p:nvGrpSpPr>
        <p:grpSpPr>
          <a:xfrm>
            <a:off x="5090956" y="1418340"/>
            <a:ext cx="550456" cy="172709"/>
            <a:chOff x="8673838" y="1451867"/>
            <a:chExt cx="550456" cy="172709"/>
          </a:xfrm>
        </p:grpSpPr>
        <p:pic>
          <p:nvPicPr>
            <p:cNvPr id="9" name="Graphic 8" descr="Stop with solid fill">
              <a:extLst>
                <a:ext uri="{FF2B5EF4-FFF2-40B4-BE49-F238E27FC236}">
                  <a16:creationId xmlns:a16="http://schemas.microsoft.com/office/drawing/2014/main" id="{2C129B39-2FFA-99F4-39E8-253E194684BE}"/>
                </a:ext>
              </a:extLst>
            </p:cNvPr>
            <p:cNvPicPr>
              <a:picLocks noChangeAspect="1"/>
            </p:cNvPicPr>
            <p:nvPr/>
          </p:nvPicPr>
          <p:blipFill>
            <a:blip>
              <a:extLst>
                <a:ext uri="{96DAC541-7B7A-43D3-8B79-37D633B846F1}">
                  <asvg:svgBlip xmlns:asvg="http://schemas.microsoft.com/office/drawing/2016/SVG/main" r:embed="rId36"/>
                </a:ext>
              </a:extLst>
            </a:blip>
            <a:stretch>
              <a:fillRect/>
            </a:stretch>
          </p:blipFill>
          <p:spPr>
            <a:xfrm>
              <a:off x="8863230" y="1451867"/>
              <a:ext cx="172709" cy="172709"/>
            </a:xfrm>
            <a:prstGeom prst="rect">
              <a:avLst/>
            </a:prstGeom>
          </p:spPr>
        </p:pic>
        <p:pic>
          <p:nvPicPr>
            <p:cNvPr id="11" name="Graphic 10" descr="Stop with solid fill">
              <a:extLst>
                <a:ext uri="{FF2B5EF4-FFF2-40B4-BE49-F238E27FC236}">
                  <a16:creationId xmlns:a16="http://schemas.microsoft.com/office/drawing/2014/main" id="{27124EBF-BC7E-0645-8CE3-C9B9BAE3DCA3}"/>
                </a:ext>
              </a:extLst>
            </p:cNvPr>
            <p:cNvPicPr>
              <a:picLocks noChangeAspect="1"/>
            </p:cNvPicPr>
            <p:nvPr/>
          </p:nvPicPr>
          <p:blipFill>
            <a:blip>
              <a:extLst>
                <a:ext uri="{96DAC541-7B7A-43D3-8B79-37D633B846F1}">
                  <asvg:svgBlip xmlns:asvg="http://schemas.microsoft.com/office/drawing/2016/SVG/main" r:embed="rId36"/>
                </a:ext>
              </a:extLst>
            </a:blip>
            <a:stretch>
              <a:fillRect/>
            </a:stretch>
          </p:blipFill>
          <p:spPr>
            <a:xfrm>
              <a:off x="9051585" y="1451867"/>
              <a:ext cx="172709" cy="172709"/>
            </a:xfrm>
            <a:prstGeom prst="rect">
              <a:avLst/>
            </a:prstGeom>
          </p:spPr>
        </p:pic>
        <p:pic>
          <p:nvPicPr>
            <p:cNvPr id="12" name="Graphic 11" descr="Stop with solid fill">
              <a:extLst>
                <a:ext uri="{FF2B5EF4-FFF2-40B4-BE49-F238E27FC236}">
                  <a16:creationId xmlns:a16="http://schemas.microsoft.com/office/drawing/2014/main" id="{014844A9-7094-F029-AF0D-626504C64E95}"/>
                </a:ext>
              </a:extLst>
            </p:cNvPr>
            <p:cNvPicPr>
              <a:picLocks noChangeAspect="1"/>
            </p:cNvPicPr>
            <p:nvPr/>
          </p:nvPicPr>
          <p:blipFill>
            <a:blip>
              <a:extLst>
                <a:ext uri="{96DAC541-7B7A-43D3-8B79-37D633B846F1}">
                  <asvg:svgBlip xmlns:asvg="http://schemas.microsoft.com/office/drawing/2016/SVG/main" r:embed="rId37"/>
                </a:ext>
              </a:extLst>
            </a:blip>
            <a:stretch>
              <a:fillRect/>
            </a:stretch>
          </p:blipFill>
          <p:spPr>
            <a:xfrm>
              <a:off x="8673838" y="1451867"/>
              <a:ext cx="172709" cy="172709"/>
            </a:xfrm>
            <a:prstGeom prst="rect">
              <a:avLst/>
            </a:prstGeom>
          </p:spPr>
        </p:pic>
      </p:grpSp>
      <p:grpSp>
        <p:nvGrpSpPr>
          <p:cNvPr id="2" name="Group 1">
            <a:extLst>
              <a:ext uri="{FF2B5EF4-FFF2-40B4-BE49-F238E27FC236}">
                <a16:creationId xmlns:a16="http://schemas.microsoft.com/office/drawing/2014/main" id="{9936C0A2-5246-1F33-6A06-1323293C89AB}"/>
              </a:ext>
              <a:ext uri="{C183D7F6-B498-43B3-948B-1728B52AA6E4}">
                <adec:decorative xmlns:adec="http://schemas.microsoft.com/office/drawing/2017/decorative" val="1"/>
              </a:ext>
            </a:extLst>
          </p:cNvPr>
          <p:cNvGrpSpPr/>
          <p:nvPr/>
        </p:nvGrpSpPr>
        <p:grpSpPr>
          <a:xfrm>
            <a:off x="10814386" y="499"/>
            <a:ext cx="1394338" cy="1219186"/>
            <a:chOff x="10404657" y="488"/>
            <a:chExt cx="1808162" cy="1955102"/>
          </a:xfrm>
          <a:solidFill>
            <a:srgbClr val="727372"/>
          </a:solidFill>
        </p:grpSpPr>
        <p:sp>
          <p:nvSpPr>
            <p:cNvPr id="5" name="Diagonal Stripe 4">
              <a:extLst>
                <a:ext uri="{FF2B5EF4-FFF2-40B4-BE49-F238E27FC236}">
                  <a16:creationId xmlns:a16="http://schemas.microsoft.com/office/drawing/2014/main" id="{93EB94E6-7729-5468-7DA5-8D7000ABC5A4}"/>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latin typeface="Segoe UI"/>
                <a:ea typeface="+mn-ea"/>
                <a:cs typeface="Segoe UI" pitchFamily="34" charset="0"/>
              </a:endParaRPr>
            </a:p>
          </p:txBody>
        </p:sp>
        <p:sp>
          <p:nvSpPr>
            <p:cNvPr id="6" name="TextBox 5">
              <a:extLst>
                <a:ext uri="{FF2B5EF4-FFF2-40B4-BE49-F238E27FC236}">
                  <a16:creationId xmlns:a16="http://schemas.microsoft.com/office/drawing/2014/main" id="{2AC7A992-70B8-C13E-CC94-B5FCDBBF23F2}"/>
                </a:ext>
              </a:extLst>
            </p:cNvPr>
            <p:cNvSpPr txBox="1"/>
            <p:nvPr/>
          </p:nvSpPr>
          <p:spPr>
            <a:xfrm rot="2502686">
              <a:off x="10807414" y="609465"/>
              <a:ext cx="1405405" cy="271455"/>
            </a:xfrm>
            <a:prstGeom prst="rect">
              <a:avLst/>
            </a:prstGeom>
            <a:noFill/>
          </p:spPr>
          <p:txBody>
            <a:bodyPr wrap="none" lIns="0" tIns="0" rIns="0" bIns="0" rtlCol="0">
              <a:spAutoFit/>
            </a:bodyPr>
            <a:lstStyle/>
            <a:p>
              <a:pPr lvl="0" defTabSz="932509">
                <a:defRPr/>
              </a:pPr>
              <a:r>
                <a:rPr lang="en-GB" sz="1100" kern="0" spc="-71" dirty="0">
                  <a:solidFill>
                    <a:srgbClr val="5C5AD4"/>
                  </a:solidFill>
                  <a:latin typeface="Segoe UI Semibold"/>
                </a:rPr>
                <a:t>As of 8th Sept 2026</a:t>
              </a:r>
            </a:p>
          </p:txBody>
        </p:sp>
      </p:grpSp>
    </p:spTree>
    <p:extLst>
      <p:ext uri="{BB962C8B-B14F-4D97-AF65-F5344CB8AC3E}">
        <p14:creationId xmlns:p14="http://schemas.microsoft.com/office/powerpoint/2010/main" val="6510346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path" presetSubtype="0" decel="100000" fill="hold" grpId="1" nodeType="withEffect">
                                  <p:stCondLst>
                                    <p:cond delay="0"/>
                                  </p:stCondLst>
                                  <p:childTnLst>
                                    <p:animMotion origin="layout" path="M 0 3.33333E-6 L 0 0.03541 " pathEditMode="relative" rAng="0" ptsTypes="AA">
                                      <p:cBhvr>
                                        <p:cTn id="9" dur="700" spd="-100000" fill="hold"/>
                                        <p:tgtEl>
                                          <p:spTgt spid="30"/>
                                        </p:tgtEl>
                                        <p:attrNameLst>
                                          <p:attrName>ppt_x</p:attrName>
                                          <p:attrName>ppt_y</p:attrName>
                                        </p:attrNameLst>
                                      </p:cBhvr>
                                      <p:rCtr x="0" y="1759"/>
                                    </p:animMotion>
                                  </p:childTnLst>
                                </p:cTn>
                              </p:par>
                              <p:par>
                                <p:cTn id="10" presetID="10"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7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42" presetClass="path" presetSubtype="0" decel="100000" fill="hold" grpId="1" nodeType="withEffect">
                                  <p:stCondLst>
                                    <p:cond delay="0"/>
                                  </p:stCondLst>
                                  <p:childTnLst>
                                    <p:animMotion origin="layout" path="M 2.08333E-7 0.03889 L 2.08333E-7 -3.7037E-7 " pathEditMode="relative" rAng="0" ptsTypes="AA">
                                      <p:cBhvr>
                                        <p:cTn id="21" dur="700" fill="hold"/>
                                        <p:tgtEl>
                                          <p:spTgt spid="26"/>
                                        </p:tgtEl>
                                        <p:attrNameLst>
                                          <p:attrName>ppt_x</p:attrName>
                                          <p:attrName>ppt_y</p:attrName>
                                        </p:attrNameLst>
                                      </p:cBhvr>
                                      <p:rCtr x="0" y="-1944"/>
                                    </p:animMotion>
                                  </p:childTnLst>
                                </p:cTn>
                              </p:par>
                              <p:par>
                                <p:cTn id="22" presetID="1"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childTnLst>
                          </p:cTn>
                        </p:par>
                        <p:par>
                          <p:cTn id="24" fill="hold">
                            <p:stCondLst>
                              <p:cond delay="140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1900"/>
                            </p:stCondLst>
                            <p:childTnLst>
                              <p:par>
                                <p:cTn id="29" presetID="10"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23" grpId="0" animBg="1"/>
      <p:bldP spid="30" grpId="0" animBg="1"/>
      <p:bldP spid="30" grpId="1" animBg="1"/>
      <p:bldP spid="26" grpId="0"/>
      <p:bldP spid="26"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340C2-2DD4-95F3-5550-99EFF4D7A39D}"/>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F2DC8435-D16F-514F-2773-40B23EC18901}"/>
              </a:ext>
            </a:extLst>
          </p:cNvPr>
          <p:cNvSpPr txBox="1">
            <a:spLocks noGrp="1"/>
          </p:cNvSpPr>
          <p:nvPr>
            <p:ph type="title"/>
          </p:nvPr>
        </p:nvSpPr>
        <p:spPr>
          <a:xfrm>
            <a:off x="586737" y="2293993"/>
            <a:ext cx="11018520" cy="1661993"/>
          </a:xfr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t>Microsoft Copilot</a:t>
            </a:r>
            <a:br>
              <a:rPr lang="en-US" sz="6000" b="0" spc="0" noProof="0" dirty="0">
                <a:gradFill flip="none" rotWithShape="1">
                  <a:gsLst>
                    <a:gs pos="50000">
                      <a:srgbClr val="8661C5"/>
                    </a:gs>
                    <a:gs pos="0">
                      <a:srgbClr val="3E76D4"/>
                    </a:gs>
                    <a:gs pos="100000">
                      <a:srgbClr val="C73ECC"/>
                    </a:gs>
                  </a:gsLst>
                  <a:lin ang="2700000" scaled="1"/>
                  <a:tileRect/>
                </a:gradFill>
                <a:latin typeface="+mj-lt"/>
                <a:cs typeface="Segoe UI" pitchFamily="34" charset="0"/>
              </a:rPr>
            </a:br>
            <a:r>
              <a:rPr lang="en-US" sz="6000" i="1" noProof="0" dirty="0">
                <a:gradFill>
                  <a:gsLst>
                    <a:gs pos="971">
                      <a:srgbClr val="2897CE"/>
                    </a:gs>
                    <a:gs pos="100000">
                      <a:srgbClr val="8678D6"/>
                    </a:gs>
                  </a:gsLst>
                  <a:lin ang="2700000" scaled="0"/>
                </a:gradFill>
                <a:cs typeface="Segoe UI Semibold"/>
              </a:rPr>
              <a:t>release notes</a:t>
            </a:r>
          </a:p>
        </p:txBody>
      </p:sp>
      <p:sp>
        <p:nvSpPr>
          <p:cNvPr id="3" name="TextBox 2">
            <a:extLst>
              <a:ext uri="{FF2B5EF4-FFF2-40B4-BE49-F238E27FC236}">
                <a16:creationId xmlns:a16="http://schemas.microsoft.com/office/drawing/2014/main" id="{4BAED0B6-C914-1283-B0E3-29DE9A1F9B6D}"/>
              </a:ext>
            </a:extLst>
          </p:cNvPr>
          <p:cNvSpPr txBox="1"/>
          <p:nvPr/>
        </p:nvSpPr>
        <p:spPr>
          <a:xfrm>
            <a:off x="2647424" y="6263905"/>
            <a:ext cx="6897147" cy="400110"/>
          </a:xfrm>
          <a:prstGeom prst="rect">
            <a:avLst/>
          </a:prstGeom>
          <a:noFill/>
        </p:spPr>
        <p:txBody>
          <a:bodyPr wrap="square">
            <a:spAutoFit/>
          </a:bodyPr>
          <a:lstStyle/>
          <a:p>
            <a:r>
              <a:rPr lang="en-US" sz="2000" noProof="0" dirty="0">
                <a:solidFill>
                  <a:srgbClr val="BC36C4"/>
                </a:solidFill>
                <a:hlinkClick r:id="rId3">
                  <a:extLst>
                    <a:ext uri="{A12FA001-AC4F-418D-AE19-62706E023703}">
                      <ahyp:hlinkClr xmlns:ahyp="http://schemas.microsoft.com/office/drawing/2018/hyperlinkcolor" val="tx"/>
                    </a:ext>
                  </a:extLst>
                </a:hlinkClick>
              </a:rPr>
              <a:t>Release Notes for Microsoft 365 Copilot | Microsoft Learn</a:t>
            </a:r>
            <a:endParaRPr lang="en-US" sz="2000" noProof="0" dirty="0">
              <a:solidFill>
                <a:srgbClr val="BC36C4"/>
              </a:solidFill>
            </a:endParaRPr>
          </a:p>
        </p:txBody>
      </p:sp>
      <p:pic>
        <p:nvPicPr>
          <p:cNvPr id="2" name="!Copilot">
            <a:extLst>
              <a:ext uri="{FF2B5EF4-FFF2-40B4-BE49-F238E27FC236}">
                <a16:creationId xmlns:a16="http://schemas.microsoft.com/office/drawing/2014/main" id="{B755829F-AE14-C81A-94BC-BCB47164052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8004" y="2210500"/>
            <a:ext cx="870186" cy="853920"/>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9" name="TextBox 8">
            <a:extLst>
              <a:ext uri="{FF2B5EF4-FFF2-40B4-BE49-F238E27FC236}">
                <a16:creationId xmlns:a16="http://schemas.microsoft.com/office/drawing/2014/main" id="{9D425984-FC3D-26AB-D6F8-9C3E3BDE1B0E}"/>
              </a:ext>
            </a:extLst>
          </p:cNvPr>
          <p:cNvSpPr txBox="1"/>
          <p:nvPr/>
        </p:nvSpPr>
        <p:spPr>
          <a:xfrm>
            <a:off x="2008190" y="4171369"/>
            <a:ext cx="8175617" cy="1200329"/>
          </a:xfrm>
          <a:prstGeom prst="rect">
            <a:avLst/>
          </a:prstGeom>
          <a:noFill/>
        </p:spPr>
        <p:txBody>
          <a:bodyPr wrap="square">
            <a:spAutoFit/>
          </a:bodyPr>
          <a:lstStyle/>
          <a:p>
            <a:pPr algn="ctr"/>
            <a:r>
              <a:rPr lang="en-US" sz="2400" i="1" noProof="0" dirty="0">
                <a:solidFill>
                  <a:srgbClr val="161616"/>
                </a:solidFill>
                <a:latin typeface="Segoe UI" panose="020B0502040204020203" pitchFamily="34" charset="0"/>
              </a:rPr>
              <a:t>L</a:t>
            </a:r>
            <a:r>
              <a:rPr lang="en-US" sz="2400" b="0" i="1" noProof="0" dirty="0">
                <a:solidFill>
                  <a:srgbClr val="161616"/>
                </a:solidFill>
                <a:effectLst/>
                <a:latin typeface="Segoe UI" panose="020B0502040204020203" pitchFamily="34" charset="0"/>
              </a:rPr>
              <a:t>atest features and improvements for Microsoft 365 Copilot. </a:t>
            </a:r>
          </a:p>
          <a:p>
            <a:pPr algn="ctr"/>
            <a:r>
              <a:rPr lang="en-US" sz="2400" b="0" i="1" noProof="0" dirty="0">
                <a:solidFill>
                  <a:srgbClr val="161616"/>
                </a:solidFill>
                <a:effectLst/>
                <a:latin typeface="Segoe UI" panose="020B0502040204020203" pitchFamily="34" charset="0"/>
              </a:rPr>
              <a:t>It includes changes that are generally available </a:t>
            </a:r>
          </a:p>
          <a:p>
            <a:pPr algn="ctr"/>
            <a:r>
              <a:rPr lang="en-US" sz="2400" b="0" i="1" noProof="0" dirty="0">
                <a:solidFill>
                  <a:srgbClr val="161616"/>
                </a:solidFill>
                <a:effectLst/>
                <a:latin typeface="Segoe UI" panose="020B0502040204020203" pitchFamily="34" charset="0"/>
              </a:rPr>
              <a:t>(Current Channel for Microsoft 365 apps) </a:t>
            </a:r>
            <a:endParaRPr lang="en-US" sz="2400" i="1" noProof="0" dirty="0"/>
          </a:p>
        </p:txBody>
      </p:sp>
      <p:grpSp>
        <p:nvGrpSpPr>
          <p:cNvPr id="8" name="Group 7">
            <a:extLst>
              <a:ext uri="{FF2B5EF4-FFF2-40B4-BE49-F238E27FC236}">
                <a16:creationId xmlns:a16="http://schemas.microsoft.com/office/drawing/2014/main" id="{9D780DDE-C555-84D0-796F-4875DEF1C929}"/>
              </a:ext>
              <a:ext uri="{C183D7F6-B498-43B3-948B-1728B52AA6E4}">
                <adec:decorative xmlns:adec="http://schemas.microsoft.com/office/drawing/2017/decorative" val="1"/>
              </a:ext>
            </a:extLst>
          </p:cNvPr>
          <p:cNvGrpSpPr/>
          <p:nvPr/>
        </p:nvGrpSpPr>
        <p:grpSpPr>
          <a:xfrm>
            <a:off x="10814386" y="499"/>
            <a:ext cx="1394338" cy="1219186"/>
            <a:chOff x="10404657" y="488"/>
            <a:chExt cx="1808162" cy="1955102"/>
          </a:xfrm>
          <a:solidFill>
            <a:srgbClr val="727372"/>
          </a:solidFill>
        </p:grpSpPr>
        <p:sp>
          <p:nvSpPr>
            <p:cNvPr id="10" name="Diagonal Stripe 9">
              <a:extLst>
                <a:ext uri="{FF2B5EF4-FFF2-40B4-BE49-F238E27FC236}">
                  <a16:creationId xmlns:a16="http://schemas.microsoft.com/office/drawing/2014/main" id="{A7248AB6-9076-BA0A-6996-A312613AA7F9}"/>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latin typeface="Segoe UI"/>
                <a:ea typeface="+mn-ea"/>
                <a:cs typeface="Segoe UI" pitchFamily="34" charset="0"/>
              </a:endParaRPr>
            </a:p>
          </p:txBody>
        </p:sp>
        <p:sp>
          <p:nvSpPr>
            <p:cNvPr id="11" name="TextBox 10">
              <a:extLst>
                <a:ext uri="{FF2B5EF4-FFF2-40B4-BE49-F238E27FC236}">
                  <a16:creationId xmlns:a16="http://schemas.microsoft.com/office/drawing/2014/main" id="{2F041F54-8668-BD17-07EA-9EC457BF65BB}"/>
                </a:ext>
              </a:extLst>
            </p:cNvPr>
            <p:cNvSpPr txBox="1"/>
            <p:nvPr/>
          </p:nvSpPr>
          <p:spPr>
            <a:xfrm rot="2502686">
              <a:off x="10807414" y="609465"/>
              <a:ext cx="1405405" cy="271455"/>
            </a:xfrm>
            <a:prstGeom prst="rect">
              <a:avLst/>
            </a:prstGeom>
            <a:noFill/>
          </p:spPr>
          <p:txBody>
            <a:bodyPr wrap="none" lIns="0" tIns="0" rIns="0" bIns="0" rtlCol="0">
              <a:spAutoFit/>
            </a:bodyPr>
            <a:lstStyle/>
            <a:p>
              <a:pPr lvl="0" defTabSz="932509">
                <a:defRPr/>
              </a:pPr>
              <a:r>
                <a:rPr lang="en-GB" sz="1100" kern="0" spc="-71" dirty="0">
                  <a:solidFill>
                    <a:srgbClr val="5C5AD4"/>
                  </a:solidFill>
                  <a:latin typeface="Segoe UI Semibold"/>
                </a:rPr>
                <a:t>As of 8th Sept 2026</a:t>
              </a:r>
            </a:p>
          </p:txBody>
        </p:sp>
      </p:grpSp>
    </p:spTree>
    <p:extLst>
      <p:ext uri="{BB962C8B-B14F-4D97-AF65-F5344CB8AC3E}">
        <p14:creationId xmlns:p14="http://schemas.microsoft.com/office/powerpoint/2010/main" val="25476300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0 4.44444E-6 L 0 0.01967 " pathEditMode="relative" rAng="0" ptsTypes="AA">
                                      <p:cBhvr>
                                        <p:cTn id="9" dur="500" spd="-100000" fill="hold"/>
                                        <p:tgtEl>
                                          <p:spTgt spid="4"/>
                                        </p:tgtEl>
                                        <p:attrNameLst>
                                          <p:attrName>ppt_x</p:attrName>
                                          <p:attrName>ppt_y</p:attrName>
                                        </p:attrNameLst>
                                      </p:cBhvr>
                                      <p:rCtr x="0" y="972"/>
                                    </p:animMotion>
                                  </p:childTnLst>
                                </p:cTn>
                              </p:par>
                              <p:par>
                                <p:cTn id="10" presetID="1"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42" presetClass="path" presetSubtype="0" decel="100000" fill="hold" grpId="1" nodeType="withEffect">
                                  <p:stCondLst>
                                    <p:cond delay="0"/>
                                  </p:stCondLst>
                                  <p:childTnLst>
                                    <p:animMotion origin="layout" path="M 0 -3.33333E-6 L 0 0.01968 " pathEditMode="relative" rAng="0" ptsTypes="AA">
                                      <p:cBhvr>
                                        <p:cTn id="16" dur="500" spd="-100000" fill="hold"/>
                                        <p:tgtEl>
                                          <p:spTgt spid="9"/>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9" grpId="0"/>
      <p:bldP spid="9"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0040" y="224754"/>
            <a:ext cx="566928" cy="556331"/>
          </a:xfrm>
          <a:prstGeom prst="rect">
            <a:avLst/>
          </a:prstGeom>
        </p:spPr>
      </p:pic>
      <p:sp>
        <p:nvSpPr>
          <p:cNvPr id="3" name="Text 0"/>
          <p:cNvSpPr>
            <a:spLocks noGrp="1"/>
          </p:cNvSpPr>
          <p:nvPr>
            <p:ph type="title" idx="4294967295"/>
          </p:nvPr>
        </p:nvSpPr>
        <p:spPr>
          <a:xfrm>
            <a:off x="886968" y="268172"/>
            <a:ext cx="8961438" cy="5127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42424"/>
                </a:solidFill>
                <a:effectLst/>
                <a:uLnTx/>
                <a:uFillTx/>
                <a:latin typeface="Segoe UI Semibold" pitchFamily="34" charset="0"/>
                <a:ea typeface="Segoe UI Semibold" pitchFamily="34" charset="-122"/>
                <a:cs typeface="Segoe UI Semibold" pitchFamily="34" charset="-120"/>
              </a:rPr>
              <a:t>Microsoft Copilot release notes </a:t>
            </a:r>
            <a:r>
              <a:rPr kumimoji="0" lang="en-US" sz="2400" b="1" i="0" u="none" strike="noStrike" kern="1200" cap="none" spc="0" normalizeH="0" baseline="0" noProof="0" dirty="0">
                <a:ln>
                  <a:noFill/>
                </a:ln>
                <a:solidFill>
                  <a:srgbClr val="8B2FC9"/>
                </a:solidFill>
                <a:effectLst/>
                <a:uLnTx/>
                <a:uFillTx/>
                <a:latin typeface="Segoe UI Semibold" pitchFamily="34" charset="0"/>
                <a:ea typeface="Segoe UI Semibold" pitchFamily="34" charset="-122"/>
                <a:cs typeface="Segoe UI Semibold" pitchFamily="34" charset="-120"/>
              </a:rPr>
              <a:t>– </a:t>
            </a:r>
            <a:r>
              <a:rPr lang="en-US" sz="2400" b="1" spc="0" dirty="0">
                <a:ln>
                  <a:noFill/>
                </a:ln>
                <a:solidFill>
                  <a:srgbClr val="8B2FC9"/>
                </a:solidFill>
                <a:latin typeface="Segoe UI Semibold" pitchFamily="34" charset="0"/>
                <a:ea typeface="Segoe UI Semibold" pitchFamily="34" charset="-122"/>
                <a:cs typeface="Segoe UI Semibold" pitchFamily="34" charset="-120"/>
              </a:rPr>
              <a:t>August</a:t>
            </a:r>
            <a:r>
              <a:rPr kumimoji="0" lang="en-US" sz="2400" b="1" i="0" u="none" strike="noStrike" kern="1200" cap="none" spc="0" normalizeH="0" baseline="0" noProof="0" dirty="0">
                <a:ln>
                  <a:noFill/>
                </a:ln>
                <a:solidFill>
                  <a:srgbClr val="8B2FC9"/>
                </a:solidFill>
                <a:effectLst/>
                <a:uLnTx/>
                <a:uFillTx/>
                <a:latin typeface="Segoe UI Semibold" pitchFamily="34" charset="0"/>
                <a:ea typeface="Segoe UI Semibold" pitchFamily="34" charset="-122"/>
                <a:cs typeface="Segoe UI Semibold" pitchFamily="34" charset="-120"/>
              </a:rPr>
              <a:t> 2026</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hape 4">
            <a:extLst>
              <a:ext uri="{C183D7F6-B498-43B3-948B-1728B52AA6E4}">
                <adec:decorative xmlns:adec="http://schemas.microsoft.com/office/drawing/2017/decorative" val="1"/>
              </a:ext>
            </a:extLst>
          </p:cNvPr>
          <p:cNvSpPr/>
          <p:nvPr/>
        </p:nvSpPr>
        <p:spPr>
          <a:xfrm>
            <a:off x="320040" y="1097280"/>
            <a:ext cx="11551615" cy="274320"/>
          </a:xfrm>
          <a:prstGeom prst="roundRect">
            <a:avLst>
              <a:gd name="adj" fmla="val 13333"/>
            </a:avLst>
          </a:prstGeom>
          <a:solidFill>
            <a:srgbClr val="EAE6FB"/>
          </a:solidFill>
          <a:ln/>
        </p:spPr>
        <p:txBody>
          <a:bodyPr/>
          <a:lstStyle/>
          <a:p>
            <a:endParaRPr lang="en-US"/>
          </a:p>
        </p:txBody>
      </p:sp>
      <p:sp>
        <p:nvSpPr>
          <p:cNvPr id="8" name="Text 5"/>
          <p:cNvSpPr/>
          <p:nvPr/>
        </p:nvSpPr>
        <p:spPr>
          <a:xfrm>
            <a:off x="457200" y="1097280"/>
            <a:ext cx="11277295" cy="274320"/>
          </a:xfrm>
          <a:prstGeom prst="rect">
            <a:avLst/>
          </a:prstGeom>
          <a:noFill/>
          <a:ln/>
        </p:spPr>
        <p:txBody>
          <a:bodyPr wrap="square" rtlCol="0" anchor="ctr"/>
          <a:lstStyle/>
          <a:p>
            <a:pPr marL="0" indent="0" algn="l">
              <a:buNone/>
            </a:pPr>
            <a:r>
              <a:rPr lang="en-US" sz="1100" b="1" dirty="0">
                <a:solidFill>
                  <a:srgbClr val="5B3FC7"/>
                </a:solidFill>
                <a:latin typeface="Segoe UI Semibold" pitchFamily="34" charset="0"/>
                <a:ea typeface="Segoe UI Semibold" pitchFamily="34" charset="-122"/>
                <a:cs typeface="Segoe UI Semibold" pitchFamily="34" charset="-120"/>
              </a:rPr>
              <a:t>August 25, 2026   ·   19 updates</a:t>
            </a:r>
          </a:p>
        </p:txBody>
      </p:sp>
      <p:sp>
        <p:nvSpPr>
          <p:cNvPr id="9" name="Shape 6">
            <a:extLst>
              <a:ext uri="{C183D7F6-B498-43B3-948B-1728B52AA6E4}">
                <adec:decorative xmlns:adec="http://schemas.microsoft.com/office/drawing/2017/decorative" val="1"/>
              </a:ext>
            </a:extLst>
          </p:cNvPr>
          <p:cNvSpPr/>
          <p:nvPr/>
        </p:nvSpPr>
        <p:spPr>
          <a:xfrm>
            <a:off x="320040" y="1580083"/>
            <a:ext cx="5638648" cy="1174134"/>
          </a:xfrm>
          <a:prstGeom prst="roundRect">
            <a:avLst>
              <a:gd name="adj" fmla="val 3469"/>
            </a:avLst>
          </a:prstGeom>
          <a:solidFill>
            <a:srgbClr val="FFFFFF"/>
          </a:solidFill>
          <a:ln w="12700">
            <a:solidFill>
              <a:srgbClr val="E2E5F0"/>
            </a:solidFill>
            <a:prstDash val="solid"/>
          </a:ln>
        </p:spPr>
        <p:txBody>
          <a:bodyPr/>
          <a:lstStyle/>
          <a:p>
            <a:endParaRPr lang="en-US"/>
          </a:p>
        </p:txBody>
      </p:sp>
      <p:sp>
        <p:nvSpPr>
          <p:cNvPr id="11" name="Text 8"/>
          <p:cNvSpPr/>
          <p:nvPr/>
        </p:nvSpPr>
        <p:spPr>
          <a:xfrm>
            <a:off x="411480" y="1463040"/>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Microsoft 365 Copilot app (3)</a:t>
            </a:r>
          </a:p>
        </p:txBody>
      </p:sp>
      <p:sp>
        <p:nvSpPr>
          <p:cNvPr id="10" name="Text 7"/>
          <p:cNvSpPr/>
          <p:nvPr/>
        </p:nvSpPr>
        <p:spPr>
          <a:xfrm>
            <a:off x="347472" y="1755648"/>
            <a:ext cx="5656936" cy="1598371"/>
          </a:xfrm>
          <a:prstGeom prst="rect">
            <a:avLst/>
          </a:prstGeom>
          <a:noFill/>
          <a:ln/>
        </p:spPr>
        <p:txBody>
          <a:bodyPr wrap="square" rtlCol="0" anchor="t"/>
          <a:lstStyle/>
          <a:p>
            <a:pPr marL="121920" indent="-121920">
              <a:buSzPct val="100000"/>
              <a:buChar char="•"/>
            </a:pPr>
            <a:r>
              <a:rPr lang="en-US" sz="1100" dirty="0">
                <a:solidFill>
                  <a:srgbClr val="242424"/>
                </a:solidFill>
                <a:latin typeface="Segoe UI" panose="020B0502040204020203" pitchFamily="34" charset="0"/>
              </a:rPr>
              <a:t>Page steering and auto-triggering of pages on mobile [Android, iOS
Simplified design for the Microsoft 365 Copilot app [Windows, Mac, Web]
Generate and edit images in Copilot Cowork [Android, Windows, iOS, Mac, Web]</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21" name="Shape 18">
            <a:extLst>
              <a:ext uri="{C183D7F6-B498-43B3-948B-1728B52AA6E4}">
                <adec:decorative xmlns:adec="http://schemas.microsoft.com/office/drawing/2017/decorative" val="1"/>
              </a:ext>
            </a:extLst>
          </p:cNvPr>
          <p:cNvSpPr/>
          <p:nvPr/>
        </p:nvSpPr>
        <p:spPr>
          <a:xfrm>
            <a:off x="347470" y="3029110"/>
            <a:ext cx="5638648" cy="526694"/>
          </a:xfrm>
          <a:prstGeom prst="roundRect">
            <a:avLst>
              <a:gd name="adj" fmla="val 11806"/>
            </a:avLst>
          </a:prstGeom>
          <a:solidFill>
            <a:srgbClr val="FFFFFF"/>
          </a:solidFill>
          <a:ln w="12700">
            <a:solidFill>
              <a:srgbClr val="E2E5F0"/>
            </a:solidFill>
            <a:prstDash val="solid"/>
          </a:ln>
        </p:spPr>
        <p:txBody>
          <a:bodyPr/>
          <a:lstStyle/>
          <a:p>
            <a:endParaRPr lang="en-US"/>
          </a:p>
        </p:txBody>
      </p:sp>
      <p:sp>
        <p:nvSpPr>
          <p:cNvPr id="23" name="Text 20"/>
          <p:cNvSpPr/>
          <p:nvPr/>
        </p:nvSpPr>
        <p:spPr>
          <a:xfrm>
            <a:off x="438910" y="2912066"/>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Microsoft 365 Copilot extensibility (1)</a:t>
            </a:r>
          </a:p>
        </p:txBody>
      </p:sp>
      <p:sp>
        <p:nvSpPr>
          <p:cNvPr id="22" name="Text 19"/>
          <p:cNvSpPr/>
          <p:nvPr/>
        </p:nvSpPr>
        <p:spPr>
          <a:xfrm>
            <a:off x="374902" y="3204674"/>
            <a:ext cx="5519776" cy="332842"/>
          </a:xfrm>
          <a:prstGeom prst="rect">
            <a:avLst/>
          </a:prstGeom>
          <a:noFill/>
          <a:ln/>
        </p:spPr>
        <p:txBody>
          <a:bodyPr wrap="square" rtlCol="0" anchor="t"/>
          <a:lstStyle/>
          <a:p>
            <a:pPr marL="121920" indent="-121920">
              <a:buSzPct val="100000"/>
              <a:buChar char="•"/>
            </a:pPr>
            <a:r>
              <a:rPr lang="en-US" sz="1100" dirty="0">
                <a:solidFill>
                  <a:srgbClr val="242424"/>
                </a:solidFill>
                <a:latin typeface="Segoe UI" panose="020B0502040204020203" pitchFamily="34" charset="0"/>
              </a:rPr>
              <a:t>Work IQ APIs – Unified REST Endpoint for Agents and Workflows [Developer, Web]</a:t>
            </a:r>
            <a:endParaRPr lang="en-US" sz="3200" dirty="0">
              <a:gradFill>
                <a:gsLst>
                  <a:gs pos="0">
                    <a:srgbClr val="FFFFFF"/>
                  </a:gs>
                  <a:gs pos="100000">
                    <a:srgbClr val="FFFFFF"/>
                  </a:gs>
                </a:gsLst>
                <a:lin ang="5400000" scaled="0"/>
              </a:gradFill>
              <a:ea typeface="Segoe UI" pitchFamily="34" charset="0"/>
              <a:cs typeface="Segoe UI" pitchFamily="34" charset="0"/>
            </a:endParaRPr>
          </a:p>
        </p:txBody>
      </p:sp>
      <p:sp>
        <p:nvSpPr>
          <p:cNvPr id="24" name="Shape 21">
            <a:extLst>
              <a:ext uri="{C183D7F6-B498-43B3-948B-1728B52AA6E4}">
                <adec:decorative xmlns:adec="http://schemas.microsoft.com/office/drawing/2017/decorative" val="1"/>
              </a:ext>
            </a:extLst>
          </p:cNvPr>
          <p:cNvSpPr/>
          <p:nvPr/>
        </p:nvSpPr>
        <p:spPr>
          <a:xfrm>
            <a:off x="347470" y="3789890"/>
            <a:ext cx="5638648" cy="402336"/>
          </a:xfrm>
          <a:prstGeom prst="roundRect">
            <a:avLst>
              <a:gd name="adj" fmla="val 15455"/>
            </a:avLst>
          </a:prstGeom>
          <a:solidFill>
            <a:srgbClr val="FFFFFF"/>
          </a:solidFill>
          <a:ln w="12700">
            <a:solidFill>
              <a:srgbClr val="E2E5F0"/>
            </a:solidFill>
            <a:prstDash val="solid"/>
          </a:ln>
        </p:spPr>
        <p:txBody>
          <a:bodyPr/>
          <a:lstStyle/>
          <a:p>
            <a:endParaRPr lang="en-US"/>
          </a:p>
        </p:txBody>
      </p:sp>
      <p:sp>
        <p:nvSpPr>
          <p:cNvPr id="26" name="Text 23"/>
          <p:cNvSpPr/>
          <p:nvPr/>
        </p:nvSpPr>
        <p:spPr>
          <a:xfrm>
            <a:off x="438910" y="3672847"/>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Excel (1)</a:t>
            </a:r>
          </a:p>
        </p:txBody>
      </p:sp>
      <p:sp>
        <p:nvSpPr>
          <p:cNvPr id="25" name="Text 22"/>
          <p:cNvSpPr/>
          <p:nvPr/>
        </p:nvSpPr>
        <p:spPr>
          <a:xfrm>
            <a:off x="374902" y="3965455"/>
            <a:ext cx="5382616" cy="208483"/>
          </a:xfrm>
          <a:prstGeom prst="rect">
            <a:avLst/>
          </a:prstGeom>
          <a:noFill/>
          <a:ln/>
        </p:spPr>
        <p:txBody>
          <a:bodyPr wrap="square" rtlCol="0" anchor="t"/>
          <a:lstStyle/>
          <a:p>
            <a:pPr marL="121920" indent="-121920" algn="l">
              <a:lnSpc>
                <a:spcPts val="979"/>
              </a:lnSpc>
              <a:buSzPct val="100000"/>
              <a:buChar char="•"/>
            </a:pPr>
            <a:r>
              <a:rPr lang="en-GB" sz="1100" dirty="0">
                <a:solidFill>
                  <a:srgbClr val="242424"/>
                </a:solidFill>
                <a:latin typeface="Segoe UI" pitchFamily="34" charset="0"/>
                <a:ea typeface="Segoe UI" pitchFamily="34" charset="-122"/>
                <a:cs typeface="Segoe UI" pitchFamily="34" charset="-120"/>
              </a:rPr>
              <a:t>Use Python when Editing with Copilot in Excel [Windows, Mac, Web]</a:t>
            </a:r>
          </a:p>
        </p:txBody>
      </p:sp>
      <p:sp>
        <p:nvSpPr>
          <p:cNvPr id="30" name="Shape 27">
            <a:extLst>
              <a:ext uri="{C183D7F6-B498-43B3-948B-1728B52AA6E4}">
                <adec:decorative xmlns:adec="http://schemas.microsoft.com/office/drawing/2017/decorative" val="1"/>
              </a:ext>
            </a:extLst>
          </p:cNvPr>
          <p:cNvSpPr/>
          <p:nvPr/>
        </p:nvSpPr>
        <p:spPr>
          <a:xfrm>
            <a:off x="347470" y="4426313"/>
            <a:ext cx="5638648" cy="526694"/>
          </a:xfrm>
          <a:prstGeom prst="roundRect">
            <a:avLst>
              <a:gd name="adj" fmla="val 11806"/>
            </a:avLst>
          </a:prstGeom>
          <a:solidFill>
            <a:srgbClr val="FFFFFF"/>
          </a:solidFill>
          <a:ln w="12700">
            <a:solidFill>
              <a:srgbClr val="E2E5F0"/>
            </a:solidFill>
            <a:prstDash val="solid"/>
          </a:ln>
        </p:spPr>
        <p:txBody>
          <a:bodyPr/>
          <a:lstStyle/>
          <a:p>
            <a:endParaRPr lang="en-US"/>
          </a:p>
        </p:txBody>
      </p:sp>
      <p:sp>
        <p:nvSpPr>
          <p:cNvPr id="32" name="Text 29"/>
          <p:cNvSpPr/>
          <p:nvPr/>
        </p:nvSpPr>
        <p:spPr>
          <a:xfrm>
            <a:off x="438910" y="4309270"/>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Outlook (</a:t>
            </a:r>
            <a:r>
              <a:rPr lang="en-US" sz="1100" b="1">
                <a:ln w="3175">
                  <a:noFill/>
                </a:ln>
                <a:solidFill>
                  <a:srgbClr val="FFFFFF"/>
                </a:solidFill>
                <a:latin typeface="Segoe UI Semibold" panose="020B0502040204020203" pitchFamily="34" charset="0"/>
                <a:cs typeface="Segoe UI Semibold" panose="020B0502040204020203" pitchFamily="34" charset="0"/>
              </a:rPr>
              <a:t>1)</a:t>
            </a:r>
            <a:endParaRPr lang="en-US" sz="1100" b="1" dirty="0">
              <a:ln w="3175">
                <a:noFill/>
              </a:ln>
              <a:solidFill>
                <a:srgbClr val="FFFFFF"/>
              </a:solidFill>
              <a:latin typeface="Segoe UI Semibold" panose="020B0502040204020203" pitchFamily="34" charset="0"/>
              <a:cs typeface="Segoe UI Semibold" panose="020B0502040204020203" pitchFamily="34" charset="0"/>
            </a:endParaRPr>
          </a:p>
        </p:txBody>
      </p:sp>
      <p:sp>
        <p:nvSpPr>
          <p:cNvPr id="31" name="Text 28"/>
          <p:cNvSpPr/>
          <p:nvPr/>
        </p:nvSpPr>
        <p:spPr>
          <a:xfrm>
            <a:off x="374902" y="4601878"/>
            <a:ext cx="5382616" cy="332842"/>
          </a:xfrm>
          <a:prstGeom prst="rect">
            <a:avLst/>
          </a:prstGeom>
          <a:noFill/>
          <a:ln/>
        </p:spPr>
        <p:txBody>
          <a:bodyPr wrap="square" rtlCol="0" anchor="t"/>
          <a:lstStyle/>
          <a:p>
            <a:pPr marL="121920" indent="-121920" algn="l">
              <a:lnSpc>
                <a:spcPts val="979"/>
              </a:lnSpc>
              <a:buSzPct val="100000"/>
              <a:buChar char="•"/>
            </a:pPr>
            <a:r>
              <a:rPr lang="en-GB" sz="1100" dirty="0">
                <a:solidFill>
                  <a:srgbClr val="242424"/>
                </a:solidFill>
                <a:latin typeface="Segoe UI" pitchFamily="34" charset="0"/>
                <a:ea typeface="Segoe UI" pitchFamily="34" charset="-122"/>
                <a:cs typeface="Segoe UI" pitchFamily="34" charset="-120"/>
              </a:rPr>
              <a:t>Scheduling with Copilot chat in classic Outlook for Windows [Windows] </a:t>
            </a:r>
          </a:p>
        </p:txBody>
      </p:sp>
      <p:sp>
        <p:nvSpPr>
          <p:cNvPr id="36" name="Shape 33">
            <a:extLst>
              <a:ext uri="{C183D7F6-B498-43B3-948B-1728B52AA6E4}">
                <adec:decorative xmlns:adec="http://schemas.microsoft.com/office/drawing/2017/decorative" val="1"/>
              </a:ext>
            </a:extLst>
          </p:cNvPr>
          <p:cNvSpPr/>
          <p:nvPr/>
        </p:nvSpPr>
        <p:spPr>
          <a:xfrm>
            <a:off x="347470" y="5187094"/>
            <a:ext cx="5638648" cy="402336"/>
          </a:xfrm>
          <a:prstGeom prst="roundRect">
            <a:avLst>
              <a:gd name="adj" fmla="val 15455"/>
            </a:avLst>
          </a:prstGeom>
          <a:solidFill>
            <a:srgbClr val="FFFFFF"/>
          </a:solidFill>
          <a:ln w="12700">
            <a:solidFill>
              <a:srgbClr val="E2E5F0"/>
            </a:solidFill>
            <a:prstDash val="solid"/>
          </a:ln>
        </p:spPr>
        <p:txBody>
          <a:bodyPr/>
          <a:lstStyle/>
          <a:p>
            <a:endParaRPr lang="en-US"/>
          </a:p>
        </p:txBody>
      </p:sp>
      <p:sp>
        <p:nvSpPr>
          <p:cNvPr id="38" name="Text 35"/>
          <p:cNvSpPr/>
          <p:nvPr/>
        </p:nvSpPr>
        <p:spPr>
          <a:xfrm>
            <a:off x="438910" y="5070050"/>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Microsoft 365 admin center (1)</a:t>
            </a:r>
          </a:p>
        </p:txBody>
      </p:sp>
      <p:sp>
        <p:nvSpPr>
          <p:cNvPr id="37" name="Text 34"/>
          <p:cNvSpPr/>
          <p:nvPr/>
        </p:nvSpPr>
        <p:spPr>
          <a:xfrm>
            <a:off x="374902" y="5362658"/>
            <a:ext cx="5382616" cy="208483"/>
          </a:xfrm>
          <a:prstGeom prst="rect">
            <a:avLst/>
          </a:prstGeom>
          <a:noFill/>
          <a:ln/>
        </p:spPr>
        <p:txBody>
          <a:bodyPr wrap="square" rtlCol="0" anchor="t"/>
          <a:lstStyle/>
          <a:p>
            <a:pPr marL="121920" indent="-121920" algn="l">
              <a:lnSpc>
                <a:spcPts val="979"/>
              </a:lnSpc>
              <a:buSzPct val="100000"/>
              <a:buChar char="•"/>
            </a:pPr>
            <a:r>
              <a:rPr lang="en-GB" sz="1100" dirty="0">
                <a:solidFill>
                  <a:srgbClr val="242424"/>
                </a:solidFill>
                <a:latin typeface="Segoe UI" pitchFamily="34" charset="0"/>
                <a:ea typeface="Segoe UI" pitchFamily="34" charset="-122"/>
                <a:cs typeface="Segoe UI" pitchFamily="34" charset="-120"/>
              </a:rPr>
              <a:t>Organizational Messages now supports Hybrid-joined Devices [Web] </a:t>
            </a:r>
          </a:p>
        </p:txBody>
      </p:sp>
      <p:sp>
        <p:nvSpPr>
          <p:cNvPr id="12" name="Shape 9">
            <a:extLst>
              <a:ext uri="{C183D7F6-B498-43B3-948B-1728B52AA6E4}">
                <adec:decorative xmlns:adec="http://schemas.microsoft.com/office/drawing/2017/decorative" val="1"/>
              </a:ext>
            </a:extLst>
          </p:cNvPr>
          <p:cNvSpPr/>
          <p:nvPr/>
        </p:nvSpPr>
        <p:spPr>
          <a:xfrm>
            <a:off x="6233008" y="1580083"/>
            <a:ext cx="5638648" cy="680314"/>
          </a:xfrm>
          <a:prstGeom prst="roundRect">
            <a:avLst>
              <a:gd name="adj" fmla="val 9140"/>
            </a:avLst>
          </a:prstGeom>
          <a:solidFill>
            <a:srgbClr val="FFFFFF"/>
          </a:solidFill>
          <a:ln w="12700">
            <a:solidFill>
              <a:srgbClr val="E2E5F0"/>
            </a:solidFill>
            <a:prstDash val="solid"/>
          </a:ln>
        </p:spPr>
        <p:txBody>
          <a:bodyPr/>
          <a:lstStyle/>
          <a:p>
            <a:endParaRPr lang="en-US"/>
          </a:p>
        </p:txBody>
      </p:sp>
      <p:sp>
        <p:nvSpPr>
          <p:cNvPr id="14" name="Text 11"/>
          <p:cNvSpPr/>
          <p:nvPr/>
        </p:nvSpPr>
        <p:spPr>
          <a:xfrm>
            <a:off x="6324448" y="1463040"/>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Microsoft 365 Copilot Chat (1)</a:t>
            </a:r>
          </a:p>
        </p:txBody>
      </p:sp>
      <p:sp>
        <p:nvSpPr>
          <p:cNvPr id="13" name="Text 10"/>
          <p:cNvSpPr/>
          <p:nvPr/>
        </p:nvSpPr>
        <p:spPr>
          <a:xfrm>
            <a:off x="6361024" y="1755648"/>
            <a:ext cx="5382616" cy="486461"/>
          </a:xfrm>
          <a:prstGeom prst="rect">
            <a:avLst/>
          </a:prstGeom>
          <a:noFill/>
          <a:ln/>
        </p:spPr>
        <p:txBody>
          <a:bodyPr wrap="square" rtlCol="0" anchor="t"/>
          <a:lstStyle/>
          <a:p>
            <a:pPr marL="121920" indent="-121920" algn="l">
              <a:lnSpc>
                <a:spcPts val="979"/>
              </a:lnSpc>
              <a:buSzPct val="100000"/>
              <a:buChar char="•"/>
            </a:pPr>
            <a:r>
              <a:rPr lang="en-GB" sz="1100" dirty="0">
                <a:solidFill>
                  <a:srgbClr val="242424"/>
                </a:solidFill>
                <a:latin typeface="Segoe UI" pitchFamily="34" charset="0"/>
                <a:ea typeface="Segoe UI" pitchFamily="34" charset="-122"/>
                <a:cs typeface="Segoe UI" pitchFamily="34" charset="-120"/>
              </a:rPr>
              <a:t>Select models when using Researcher in Copilot Chat [Windows, Web] </a:t>
            </a:r>
          </a:p>
        </p:txBody>
      </p:sp>
      <p:sp>
        <p:nvSpPr>
          <p:cNvPr id="15" name="Shape 12">
            <a:extLst>
              <a:ext uri="{C183D7F6-B498-43B3-948B-1728B52AA6E4}">
                <adec:decorative xmlns:adec="http://schemas.microsoft.com/office/drawing/2017/decorative" val="1"/>
              </a:ext>
            </a:extLst>
          </p:cNvPr>
          <p:cNvSpPr/>
          <p:nvPr/>
        </p:nvSpPr>
        <p:spPr>
          <a:xfrm>
            <a:off x="6233008" y="2494483"/>
            <a:ext cx="5638648" cy="680314"/>
          </a:xfrm>
          <a:prstGeom prst="roundRect">
            <a:avLst>
              <a:gd name="adj" fmla="val 9140"/>
            </a:avLst>
          </a:prstGeom>
          <a:solidFill>
            <a:srgbClr val="FFFFFF"/>
          </a:solidFill>
          <a:ln w="12700">
            <a:solidFill>
              <a:srgbClr val="E2E5F0"/>
            </a:solidFill>
            <a:prstDash val="solid"/>
          </a:ln>
        </p:spPr>
        <p:txBody>
          <a:bodyPr/>
          <a:lstStyle/>
          <a:p>
            <a:endParaRPr lang="en-US"/>
          </a:p>
        </p:txBody>
      </p:sp>
      <p:sp>
        <p:nvSpPr>
          <p:cNvPr id="17" name="Text 14"/>
          <p:cNvSpPr/>
          <p:nvPr/>
        </p:nvSpPr>
        <p:spPr>
          <a:xfrm>
            <a:off x="6324448" y="2377440"/>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OneNote (1)</a:t>
            </a:r>
          </a:p>
        </p:txBody>
      </p:sp>
      <p:sp>
        <p:nvSpPr>
          <p:cNvPr id="16" name="Text 13"/>
          <p:cNvSpPr/>
          <p:nvPr/>
        </p:nvSpPr>
        <p:spPr>
          <a:xfrm>
            <a:off x="6361024" y="2670048"/>
            <a:ext cx="5382616" cy="486461"/>
          </a:xfrm>
          <a:prstGeom prst="rect">
            <a:avLst/>
          </a:prstGeom>
          <a:noFill/>
          <a:ln/>
        </p:spPr>
        <p:txBody>
          <a:bodyPr wrap="square" rtlCol="0" anchor="t"/>
          <a:lstStyle/>
          <a:p>
            <a:pPr marL="121920" indent="-121920" algn="l">
              <a:lnSpc>
                <a:spcPts val="979"/>
              </a:lnSpc>
              <a:buSzPct val="100000"/>
              <a:buChar char="•"/>
            </a:pPr>
            <a:r>
              <a:rPr lang="en-GB" sz="1100" dirty="0">
                <a:solidFill>
                  <a:srgbClr val="242424"/>
                </a:solidFill>
                <a:latin typeface="Segoe UI" pitchFamily="34" charset="0"/>
                <a:ea typeface="Segoe UI" pitchFamily="34" charset="-122"/>
                <a:cs typeface="Segoe UI" pitchFamily="34" charset="-120"/>
              </a:rPr>
              <a:t>Teams Meetings in Copilot Notebooks [Android, Windows, iOS, Web] </a:t>
            </a:r>
          </a:p>
        </p:txBody>
      </p:sp>
      <p:sp>
        <p:nvSpPr>
          <p:cNvPr id="18" name="Shape 15">
            <a:extLst>
              <a:ext uri="{C183D7F6-B498-43B3-948B-1728B52AA6E4}">
                <adec:decorative xmlns:adec="http://schemas.microsoft.com/office/drawing/2017/decorative" val="1"/>
              </a:ext>
            </a:extLst>
          </p:cNvPr>
          <p:cNvSpPr/>
          <p:nvPr/>
        </p:nvSpPr>
        <p:spPr>
          <a:xfrm>
            <a:off x="6233008" y="3408883"/>
            <a:ext cx="5638648" cy="929030"/>
          </a:xfrm>
          <a:prstGeom prst="roundRect">
            <a:avLst>
              <a:gd name="adj" fmla="val 6693"/>
            </a:avLst>
          </a:prstGeom>
          <a:solidFill>
            <a:srgbClr val="FFFFFF"/>
          </a:solidFill>
          <a:ln w="12700">
            <a:solidFill>
              <a:srgbClr val="E2E5F0"/>
            </a:solidFill>
            <a:prstDash val="solid"/>
          </a:ln>
        </p:spPr>
        <p:txBody>
          <a:bodyPr/>
          <a:lstStyle/>
          <a:p>
            <a:endParaRPr lang="en-US"/>
          </a:p>
        </p:txBody>
      </p:sp>
      <p:sp>
        <p:nvSpPr>
          <p:cNvPr id="20" name="Text 17"/>
          <p:cNvSpPr/>
          <p:nvPr/>
        </p:nvSpPr>
        <p:spPr>
          <a:xfrm>
            <a:off x="6324448" y="3291840"/>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PowerPoint (2)</a:t>
            </a:r>
          </a:p>
        </p:txBody>
      </p:sp>
      <p:sp>
        <p:nvSpPr>
          <p:cNvPr id="19" name="Text 16"/>
          <p:cNvSpPr/>
          <p:nvPr/>
        </p:nvSpPr>
        <p:spPr>
          <a:xfrm>
            <a:off x="6361023" y="3584448"/>
            <a:ext cx="5510631" cy="735178"/>
          </a:xfrm>
          <a:prstGeom prst="rect">
            <a:avLst/>
          </a:prstGeom>
          <a:noFill/>
          <a:ln/>
        </p:spPr>
        <p:txBody>
          <a:bodyPr wrap="square" rtlCol="0" anchor="t"/>
          <a:lstStyle/>
          <a:p>
            <a:pPr marL="121920" indent="-121920" algn="l">
              <a:lnSpc>
                <a:spcPts val="979"/>
              </a:lnSpc>
              <a:buSzPct val="100000"/>
              <a:buChar char="•"/>
            </a:pPr>
            <a:r>
              <a:rPr lang="en-GB" sz="1100" dirty="0">
                <a:solidFill>
                  <a:srgbClr val="242424"/>
                </a:solidFill>
                <a:latin typeface="Segoe UI" pitchFamily="34" charset="0"/>
                <a:ea typeface="Segoe UI" pitchFamily="34" charset="-122"/>
                <a:cs typeface="Segoe UI" pitchFamily="34" charset="-120"/>
              </a:rPr>
              <a:t>Reference an email when using Copilot in PowerPoint to create a presentation [Windows]</a:t>
            </a:r>
          </a:p>
          <a:p>
            <a:pPr algn="l">
              <a:lnSpc>
                <a:spcPts val="979"/>
              </a:lnSpc>
              <a:buSzPct val="100000"/>
            </a:pPr>
            <a:endParaRPr lang="en-GB" sz="1100" dirty="0">
              <a:solidFill>
                <a:srgbClr val="242424"/>
              </a:solidFill>
              <a:latin typeface="Segoe UI" pitchFamily="34" charset="0"/>
              <a:ea typeface="Segoe UI" pitchFamily="34" charset="-122"/>
              <a:cs typeface="Segoe UI" pitchFamily="34" charset="-120"/>
            </a:endParaRPr>
          </a:p>
          <a:p>
            <a:pPr marL="121920" indent="-121920" algn="l">
              <a:lnSpc>
                <a:spcPts val="979"/>
              </a:lnSpc>
              <a:buSzPct val="100000"/>
              <a:buChar char="•"/>
            </a:pPr>
            <a:r>
              <a:rPr lang="en-GB" sz="1100" dirty="0">
                <a:solidFill>
                  <a:srgbClr val="242424"/>
                </a:solidFill>
                <a:latin typeface="Segoe UI" pitchFamily="34" charset="0"/>
                <a:ea typeface="Segoe UI" pitchFamily="34" charset="-122"/>
                <a:cs typeface="Segoe UI" pitchFamily="34" charset="-120"/>
              </a:rPr>
              <a:t>Explain slide selection during PowerPoint Live with Microsoft 365 Copilot [Windows]</a:t>
            </a:r>
          </a:p>
        </p:txBody>
      </p:sp>
      <p:sp>
        <p:nvSpPr>
          <p:cNvPr id="39" name="Shape 36">
            <a:extLst>
              <a:ext uri="{C183D7F6-B498-43B3-948B-1728B52AA6E4}">
                <adec:decorative xmlns:adec="http://schemas.microsoft.com/office/drawing/2017/decorative" val="1"/>
              </a:ext>
            </a:extLst>
          </p:cNvPr>
          <p:cNvSpPr/>
          <p:nvPr/>
        </p:nvSpPr>
        <p:spPr>
          <a:xfrm>
            <a:off x="6233008" y="4601260"/>
            <a:ext cx="5638648" cy="716120"/>
          </a:xfrm>
          <a:prstGeom prst="roundRect">
            <a:avLst>
              <a:gd name="adj" fmla="val 15455"/>
            </a:avLst>
          </a:prstGeom>
          <a:solidFill>
            <a:srgbClr val="FFFFFF"/>
          </a:solidFill>
          <a:ln w="12700">
            <a:solidFill>
              <a:srgbClr val="E2E5F0"/>
            </a:solidFill>
            <a:prstDash val="solid"/>
          </a:ln>
        </p:spPr>
        <p:txBody>
          <a:bodyPr/>
          <a:lstStyle/>
          <a:p>
            <a:endParaRPr lang="en-US"/>
          </a:p>
        </p:txBody>
      </p:sp>
      <p:sp>
        <p:nvSpPr>
          <p:cNvPr id="41" name="Text 38"/>
          <p:cNvSpPr/>
          <p:nvPr/>
        </p:nvSpPr>
        <p:spPr>
          <a:xfrm>
            <a:off x="6324448" y="4484217"/>
            <a:ext cx="5455768" cy="234086"/>
          </a:xfrm>
          <a:prstGeom prst="roundRect">
            <a:avLst>
              <a:gd name="adj" fmla="val 54688"/>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Word (2)</a:t>
            </a:r>
          </a:p>
        </p:txBody>
      </p:sp>
      <p:sp>
        <p:nvSpPr>
          <p:cNvPr id="40" name="Text 37"/>
          <p:cNvSpPr/>
          <p:nvPr/>
        </p:nvSpPr>
        <p:spPr>
          <a:xfrm>
            <a:off x="6361024" y="4776825"/>
            <a:ext cx="5382616" cy="208483"/>
          </a:xfrm>
          <a:prstGeom prst="rect">
            <a:avLst/>
          </a:prstGeom>
          <a:noFill/>
          <a:ln/>
        </p:spPr>
        <p:txBody>
          <a:bodyPr wrap="square" rtlCol="0" anchor="t"/>
          <a:lstStyle/>
          <a:p>
            <a:pPr marL="121920" indent="-121920" algn="l">
              <a:lnSpc>
                <a:spcPts val="979"/>
              </a:lnSpc>
              <a:buSzPct val="100000"/>
              <a:buChar char="•"/>
            </a:pPr>
            <a:r>
              <a:rPr lang="en-GB" sz="1100" dirty="0">
                <a:solidFill>
                  <a:srgbClr val="242424"/>
                </a:solidFill>
                <a:latin typeface="Segoe UI" pitchFamily="34" charset="0"/>
                <a:ea typeface="Segoe UI" pitchFamily="34" charset="-122"/>
                <a:cs typeface="Segoe UI" pitchFamily="34" charset="-120"/>
              </a:rPr>
              <a:t>Use voice for Q&amp;A during Read Aloud in Word [Windows]</a:t>
            </a:r>
          </a:p>
          <a:p>
            <a:pPr marL="121920" indent="-121920" algn="l">
              <a:lnSpc>
                <a:spcPts val="979"/>
              </a:lnSpc>
              <a:buSzPct val="100000"/>
              <a:buChar char="•"/>
            </a:pPr>
            <a:endParaRPr lang="en-GB" sz="1100" dirty="0">
              <a:solidFill>
                <a:srgbClr val="242424"/>
              </a:solidFill>
              <a:latin typeface="Segoe UI" pitchFamily="34" charset="0"/>
              <a:ea typeface="Segoe UI" pitchFamily="34" charset="-122"/>
              <a:cs typeface="Segoe UI" pitchFamily="34" charset="-120"/>
            </a:endParaRPr>
          </a:p>
          <a:p>
            <a:pPr marL="121920" indent="-121920" algn="l">
              <a:lnSpc>
                <a:spcPts val="979"/>
              </a:lnSpc>
              <a:buSzPct val="100000"/>
              <a:buChar char="•"/>
            </a:pPr>
            <a:r>
              <a:rPr lang="en-GB" sz="1100" dirty="0">
                <a:solidFill>
                  <a:srgbClr val="242424"/>
                </a:solidFill>
                <a:latin typeface="Segoe UI" pitchFamily="34" charset="0"/>
                <a:ea typeface="Segoe UI" pitchFamily="34" charset="-122"/>
                <a:cs typeface="Segoe UI" pitchFamily="34" charset="-120"/>
              </a:rPr>
              <a:t>Enable Sonnet 5 in models menu [Web]</a:t>
            </a:r>
          </a:p>
        </p:txBody>
      </p:sp>
      <p:grpSp>
        <p:nvGrpSpPr>
          <p:cNvPr id="42" name="Group 41">
            <a:extLst>
              <a:ext uri="{FF2B5EF4-FFF2-40B4-BE49-F238E27FC236}">
                <a16:creationId xmlns:a16="http://schemas.microsoft.com/office/drawing/2014/main" id="{ED8DCB8B-7374-2F49-6BE4-6F52553F816B}"/>
              </a:ext>
              <a:ext uri="{C183D7F6-B498-43B3-948B-1728B52AA6E4}">
                <adec:decorative xmlns:adec="http://schemas.microsoft.com/office/drawing/2017/decorative" val="1"/>
              </a:ext>
            </a:extLst>
          </p:cNvPr>
          <p:cNvGrpSpPr/>
          <p:nvPr/>
        </p:nvGrpSpPr>
        <p:grpSpPr>
          <a:xfrm>
            <a:off x="10814386" y="499"/>
            <a:ext cx="1394338" cy="1219186"/>
            <a:chOff x="10404657" y="488"/>
            <a:chExt cx="1808162" cy="1955102"/>
          </a:xfrm>
          <a:solidFill>
            <a:srgbClr val="727372"/>
          </a:solidFill>
        </p:grpSpPr>
        <p:sp>
          <p:nvSpPr>
            <p:cNvPr id="43" name="Diagonal Stripe 42">
              <a:extLst>
                <a:ext uri="{FF2B5EF4-FFF2-40B4-BE49-F238E27FC236}">
                  <a16:creationId xmlns:a16="http://schemas.microsoft.com/office/drawing/2014/main" id="{77803052-1FE4-0D3F-1C77-B6CFEF4374B9}"/>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latin typeface="Segoe UI"/>
                <a:ea typeface="+mn-ea"/>
                <a:cs typeface="Segoe UI" pitchFamily="34" charset="0"/>
              </a:endParaRPr>
            </a:p>
          </p:txBody>
        </p:sp>
        <p:sp>
          <p:nvSpPr>
            <p:cNvPr id="44" name="TextBox 43">
              <a:extLst>
                <a:ext uri="{FF2B5EF4-FFF2-40B4-BE49-F238E27FC236}">
                  <a16:creationId xmlns:a16="http://schemas.microsoft.com/office/drawing/2014/main" id="{A0FE0C32-DF1B-9BC5-BDA4-3AFE33D68C67}"/>
                </a:ext>
              </a:extLst>
            </p:cNvPr>
            <p:cNvSpPr txBox="1"/>
            <p:nvPr/>
          </p:nvSpPr>
          <p:spPr>
            <a:xfrm rot="2502686">
              <a:off x="10807414" y="609465"/>
              <a:ext cx="1405405" cy="271455"/>
            </a:xfrm>
            <a:prstGeom prst="rect">
              <a:avLst/>
            </a:prstGeom>
            <a:noFill/>
          </p:spPr>
          <p:txBody>
            <a:bodyPr wrap="none" lIns="0" tIns="0" rIns="0" bIns="0" rtlCol="0">
              <a:spAutoFit/>
            </a:bodyPr>
            <a:lstStyle/>
            <a:p>
              <a:pPr lvl="0" defTabSz="932509">
                <a:defRPr/>
              </a:pPr>
              <a:r>
                <a:rPr lang="en-GB" sz="1100" kern="0" spc="-71" dirty="0">
                  <a:solidFill>
                    <a:srgbClr val="5C5AD4"/>
                  </a:solidFill>
                  <a:latin typeface="Segoe UI Semibold"/>
                </a:rPr>
                <a:t>As of 8th Sept 2026</a:t>
              </a:r>
            </a:p>
          </p:txBody>
        </p:sp>
      </p:grpSp>
      <p:sp>
        <p:nvSpPr>
          <p:cNvPr id="5" name="Text 2">
            <a:extLst>
              <a:ext uri="{C183D7F6-B498-43B3-948B-1728B52AA6E4}">
                <adec:decorative xmlns:adec="http://schemas.microsoft.com/office/drawing/2017/decorative" val="1"/>
              </a:ext>
            </a:extLst>
          </p:cNvPr>
          <p:cNvSpPr/>
          <p:nvPr/>
        </p:nvSpPr>
        <p:spPr>
          <a:xfrm>
            <a:off x="0" y="6509758"/>
            <a:ext cx="5120640" cy="502920"/>
          </a:xfrm>
          <a:prstGeom prst="rect">
            <a:avLst/>
          </a:prstGeom>
          <a:noFill/>
          <a:ln/>
        </p:spPr>
        <p:txBody>
          <a:bodyPr wrap="square" rtlCol="0" anchor="ctr"/>
          <a:lstStyle/>
          <a:p>
            <a:pPr marL="0" indent="0" algn="l">
              <a:buNone/>
            </a:pPr>
            <a:r>
              <a:rPr lang="en-US" sz="900" b="1" u="sng" dirty="0">
                <a:solidFill>
                  <a:srgbClr val="FFFFFF"/>
                </a:solidFill>
                <a:latin typeface="Segoe UI" pitchFamily="34" charset="0"/>
                <a:ea typeface="Segoe UI" pitchFamily="34" charset="-122"/>
                <a:cs typeface="Segoe UI" pitchFamily="34" charset="-120"/>
                <a:hlinkClick r:id="rId4">
                  <a:extLst>
                    <a:ext uri="{A12FA001-AC4F-418D-AE19-62706E023703}">
                      <ahyp:hlinkClr xmlns:ahyp="http://schemas.microsoft.com/office/drawing/2018/hyperlinkcolor" val="tx"/>
                    </a:ext>
                  </a:extLst>
                </a:hlinkClick>
              </a:rPr>
              <a:t>Learn more</a:t>
            </a:r>
            <a:r>
              <a:rPr lang="en-US" sz="900" dirty="0">
                <a:solidFill>
                  <a:srgbClr val="FFFFFF"/>
                </a:solidFill>
                <a:latin typeface="Segoe UI" pitchFamily="34" charset="0"/>
                <a:ea typeface="Segoe UI" pitchFamily="34" charset="-122"/>
                <a:cs typeface="Segoe UI" pitchFamily="34" charset="-120"/>
              </a:rPr>
              <a:t>  |  Release Notes for Microsoft Copilot</a:t>
            </a:r>
            <a:endParaRPr lang="en-US" sz="900" dirty="0"/>
          </a:p>
        </p:txBody>
      </p:sp>
      <p:sp>
        <p:nvSpPr>
          <p:cNvPr id="6" name="Text 3">
            <a:extLst>
              <a:ext uri="{C183D7F6-B498-43B3-948B-1728B52AA6E4}">
                <adec:decorative xmlns:adec="http://schemas.microsoft.com/office/drawing/2017/decorative" val="1"/>
              </a:ext>
            </a:extLst>
          </p:cNvPr>
          <p:cNvSpPr/>
          <p:nvPr/>
        </p:nvSpPr>
        <p:spPr>
          <a:xfrm>
            <a:off x="4979406" y="6509758"/>
            <a:ext cx="6892249" cy="502920"/>
          </a:xfrm>
          <a:prstGeom prst="rect">
            <a:avLst/>
          </a:prstGeom>
          <a:noFill/>
          <a:ln/>
        </p:spPr>
        <p:txBody>
          <a:bodyPr wrap="square" rtlCol="0" anchor="ctr"/>
          <a:lstStyle/>
          <a:p>
            <a:pPr marL="0" indent="0" algn="r">
              <a:buNone/>
            </a:pPr>
            <a:r>
              <a:rPr lang="en-US" sz="900" i="1" dirty="0">
                <a:solidFill>
                  <a:srgbClr val="FFFFFF"/>
                </a:solidFill>
                <a:latin typeface="Segoe UI" pitchFamily="34" charset="0"/>
                <a:ea typeface="Segoe UI" pitchFamily="34" charset="-122"/>
                <a:cs typeface="Segoe UI" pitchFamily="34" charset="-120"/>
              </a:rPr>
              <a:t>Latest features and improvements for Microsoft Copilot generally available on Current Channel for Microsoft 365 apps. 19 updates.</a:t>
            </a:r>
            <a:endParaRPr lang="en-US" sz="900" dirty="0"/>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0040" y="224754"/>
            <a:ext cx="566928" cy="556331"/>
          </a:xfrm>
          <a:prstGeom prst="rect">
            <a:avLst/>
          </a:prstGeom>
        </p:spPr>
      </p:pic>
      <p:sp>
        <p:nvSpPr>
          <p:cNvPr id="3" name="Text 0"/>
          <p:cNvSpPr>
            <a:spLocks noGrp="1"/>
          </p:cNvSpPr>
          <p:nvPr>
            <p:ph type="title" idx="4294967295"/>
          </p:nvPr>
        </p:nvSpPr>
        <p:spPr>
          <a:xfrm>
            <a:off x="914400" y="256032"/>
            <a:ext cx="8961120" cy="5120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242424"/>
                </a:solidFill>
                <a:effectLst/>
                <a:uLnTx/>
                <a:uFillTx/>
                <a:latin typeface="Segoe UI Semibold" pitchFamily="34" charset="0"/>
                <a:ea typeface="Segoe UI Semibold" pitchFamily="34" charset="-122"/>
                <a:cs typeface="Segoe UI Semibold" pitchFamily="34" charset="-120"/>
              </a:rPr>
              <a:t>Microsoft Copilot release notes </a:t>
            </a:r>
            <a:r>
              <a:rPr kumimoji="0" lang="en-US" sz="2400" b="1" i="0" u="none" strike="noStrike" kern="1200" cap="none" spc="0" normalizeH="0" baseline="0" noProof="0" dirty="0">
                <a:ln>
                  <a:noFill/>
                </a:ln>
                <a:solidFill>
                  <a:srgbClr val="8B2FC9"/>
                </a:solidFill>
                <a:effectLst/>
                <a:uLnTx/>
                <a:uFillTx/>
                <a:latin typeface="Segoe UI Semibold" pitchFamily="34" charset="0"/>
                <a:ea typeface="Segoe UI Semibold" pitchFamily="34" charset="-122"/>
                <a:cs typeface="Segoe UI Semibold" pitchFamily="34" charset="-120"/>
              </a:rPr>
              <a:t>– August 2026 </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hape 4">
            <a:extLst>
              <a:ext uri="{C183D7F6-B498-43B3-948B-1728B52AA6E4}">
                <adec:decorative xmlns:adec="http://schemas.microsoft.com/office/drawing/2017/decorative" val="1"/>
              </a:ext>
            </a:extLst>
          </p:cNvPr>
          <p:cNvSpPr/>
          <p:nvPr/>
        </p:nvSpPr>
        <p:spPr>
          <a:xfrm>
            <a:off x="320040" y="1097280"/>
            <a:ext cx="11551615" cy="274320"/>
          </a:xfrm>
          <a:prstGeom prst="roundRect">
            <a:avLst>
              <a:gd name="adj" fmla="val 13333"/>
            </a:avLst>
          </a:prstGeom>
          <a:solidFill>
            <a:srgbClr val="EAE6FB"/>
          </a:solidFill>
          <a:ln/>
        </p:spPr>
        <p:txBody>
          <a:bodyPr/>
          <a:lstStyle/>
          <a:p>
            <a:endParaRPr lang="en-US"/>
          </a:p>
        </p:txBody>
      </p:sp>
      <p:sp>
        <p:nvSpPr>
          <p:cNvPr id="8" name="Text 5"/>
          <p:cNvSpPr/>
          <p:nvPr/>
        </p:nvSpPr>
        <p:spPr>
          <a:xfrm>
            <a:off x="457200" y="1097280"/>
            <a:ext cx="11277295" cy="274320"/>
          </a:xfrm>
          <a:prstGeom prst="rect">
            <a:avLst/>
          </a:prstGeom>
          <a:noFill/>
          <a:ln/>
        </p:spPr>
        <p:txBody>
          <a:bodyPr wrap="square" rtlCol="0" anchor="ctr"/>
          <a:lstStyle/>
          <a:p>
            <a:pPr marL="0" indent="0" algn="l">
              <a:buNone/>
            </a:pPr>
            <a:r>
              <a:rPr lang="en-US" sz="1100" b="1" dirty="0">
                <a:solidFill>
                  <a:srgbClr val="5B3FC7"/>
                </a:solidFill>
                <a:latin typeface="Segoe UI Semibold" pitchFamily="34" charset="0"/>
                <a:ea typeface="Segoe UI Semibold" pitchFamily="34" charset="-122"/>
                <a:cs typeface="Segoe UI Semibold" pitchFamily="34" charset="-120"/>
              </a:rPr>
              <a:t>August 11, 2026   ·   11 updates</a:t>
            </a:r>
          </a:p>
        </p:txBody>
      </p:sp>
      <p:sp>
        <p:nvSpPr>
          <p:cNvPr id="9" name="Shape 6">
            <a:extLst>
              <a:ext uri="{C183D7F6-B498-43B3-948B-1728B52AA6E4}">
                <adec:decorative xmlns:adec="http://schemas.microsoft.com/office/drawing/2017/decorative" val="1"/>
              </a:ext>
            </a:extLst>
          </p:cNvPr>
          <p:cNvSpPr/>
          <p:nvPr/>
        </p:nvSpPr>
        <p:spPr>
          <a:xfrm>
            <a:off x="320040" y="1594714"/>
            <a:ext cx="5638648" cy="905256"/>
          </a:xfrm>
          <a:prstGeom prst="roundRect">
            <a:avLst>
              <a:gd name="adj" fmla="val 7475"/>
            </a:avLst>
          </a:prstGeom>
          <a:solidFill>
            <a:srgbClr val="FFFFFF"/>
          </a:solidFill>
          <a:ln w="12700">
            <a:solidFill>
              <a:srgbClr val="E2E5F0"/>
            </a:solidFill>
            <a:prstDash val="solid"/>
          </a:ln>
        </p:spPr>
        <p:txBody>
          <a:bodyPr/>
          <a:lstStyle/>
          <a:p>
            <a:endParaRPr lang="en-US"/>
          </a:p>
        </p:txBody>
      </p:sp>
      <p:sp>
        <p:nvSpPr>
          <p:cNvPr id="11" name="Text 8"/>
          <p:cNvSpPr/>
          <p:nvPr/>
        </p:nvSpPr>
        <p:spPr>
          <a:xfrm>
            <a:off x="411480" y="1463040"/>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Microsoft 365 Copilot Extensibility (2)</a:t>
            </a:r>
          </a:p>
        </p:txBody>
      </p:sp>
      <p:sp>
        <p:nvSpPr>
          <p:cNvPr id="10" name="Text 7"/>
          <p:cNvSpPr/>
          <p:nvPr/>
        </p:nvSpPr>
        <p:spPr>
          <a:xfrm>
            <a:off x="448056" y="1792224"/>
            <a:ext cx="5382616" cy="680314"/>
          </a:xfrm>
          <a:prstGeom prst="rect">
            <a:avLst/>
          </a:prstGeom>
          <a:noFill/>
          <a:ln/>
        </p:spPr>
        <p:txBody>
          <a:bodyPr wrap="square" rtlCol="0" anchor="t"/>
          <a:lstStyle/>
          <a:p>
            <a:pPr marL="137160" indent="-137160" algn="l">
              <a:lnSpc>
                <a:spcPts val="1102"/>
              </a:lnSpc>
              <a:buSzPct val="100000"/>
              <a:buChar char="•"/>
            </a:pPr>
            <a:r>
              <a:rPr lang="en-GB" sz="1100" dirty="0">
                <a:solidFill>
                  <a:srgbClr val="242424"/>
                </a:solidFill>
                <a:latin typeface="Segoe UI" pitchFamily="34" charset="0"/>
                <a:ea typeface="Segoe UI" pitchFamily="34" charset="-122"/>
                <a:cs typeface="Segoe UI" pitchFamily="34" charset="-120"/>
              </a:rPr>
              <a:t>Parallel content and identity crawl improves content freshness [Web]</a:t>
            </a:r>
          </a:p>
          <a:p>
            <a:pPr algn="l">
              <a:lnSpc>
                <a:spcPts val="1102"/>
              </a:lnSpc>
              <a:buSzPct val="100000"/>
            </a:pPr>
            <a:endParaRPr lang="en-GB" sz="1100" dirty="0">
              <a:solidFill>
                <a:srgbClr val="242424"/>
              </a:solidFill>
              <a:latin typeface="Segoe UI" pitchFamily="34" charset="0"/>
              <a:ea typeface="Segoe UI" pitchFamily="34" charset="-122"/>
              <a:cs typeface="Segoe UI" pitchFamily="34" charset="-120"/>
            </a:endParaRPr>
          </a:p>
          <a:p>
            <a:pPr marL="137160" indent="-137160" algn="l">
              <a:lnSpc>
                <a:spcPts val="1102"/>
              </a:lnSpc>
              <a:buSzPct val="100000"/>
              <a:buChar char="•"/>
            </a:pPr>
            <a:r>
              <a:rPr lang="en-GB" sz="1100" dirty="0">
                <a:solidFill>
                  <a:srgbClr val="242424"/>
                </a:solidFill>
                <a:latin typeface="Segoe UI" pitchFamily="34" charset="0"/>
                <a:ea typeface="Segoe UI" pitchFamily="34" charset="-122"/>
                <a:cs typeface="Segoe UI" pitchFamily="34" charset="-120"/>
              </a:rPr>
              <a:t>ServiceNow connectors support role-based permissions [Web]</a:t>
            </a:r>
          </a:p>
        </p:txBody>
      </p:sp>
      <p:sp>
        <p:nvSpPr>
          <p:cNvPr id="18" name="Shape 15">
            <a:extLst>
              <a:ext uri="{C183D7F6-B498-43B3-948B-1728B52AA6E4}">
                <adec:decorative xmlns:adec="http://schemas.microsoft.com/office/drawing/2017/decorative" val="1"/>
              </a:ext>
            </a:extLst>
          </p:cNvPr>
          <p:cNvSpPr/>
          <p:nvPr/>
        </p:nvSpPr>
        <p:spPr>
          <a:xfrm>
            <a:off x="320040" y="2763317"/>
            <a:ext cx="5638648" cy="452628"/>
          </a:xfrm>
          <a:prstGeom prst="roundRect">
            <a:avLst>
              <a:gd name="adj" fmla="val 14949"/>
            </a:avLst>
          </a:prstGeom>
          <a:solidFill>
            <a:srgbClr val="FFFFFF"/>
          </a:solidFill>
          <a:ln w="12700">
            <a:solidFill>
              <a:srgbClr val="E2E5F0"/>
            </a:solidFill>
            <a:prstDash val="solid"/>
          </a:ln>
        </p:spPr>
        <p:txBody>
          <a:bodyPr/>
          <a:lstStyle/>
          <a:p>
            <a:endParaRPr lang="en-US"/>
          </a:p>
        </p:txBody>
      </p:sp>
      <p:sp>
        <p:nvSpPr>
          <p:cNvPr id="20" name="Text 17"/>
          <p:cNvSpPr/>
          <p:nvPr/>
        </p:nvSpPr>
        <p:spPr>
          <a:xfrm>
            <a:off x="411480" y="2631643"/>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Microsoft 365 SharePoint (1)</a:t>
            </a:r>
          </a:p>
        </p:txBody>
      </p:sp>
      <p:sp>
        <p:nvSpPr>
          <p:cNvPr id="19" name="Text 16"/>
          <p:cNvSpPr/>
          <p:nvPr/>
        </p:nvSpPr>
        <p:spPr>
          <a:xfrm>
            <a:off x="448056" y="2960827"/>
            <a:ext cx="5382616" cy="227686"/>
          </a:xfrm>
          <a:prstGeom prst="rect">
            <a:avLst/>
          </a:prstGeom>
          <a:noFill/>
          <a:ln/>
        </p:spPr>
        <p:txBody>
          <a:bodyPr wrap="square" rtlCol="0" anchor="t"/>
          <a:lstStyle/>
          <a:p>
            <a:pPr marL="137160" indent="-137160" algn="l">
              <a:lnSpc>
                <a:spcPts val="1102"/>
              </a:lnSpc>
              <a:buSzPct val="100000"/>
              <a:buChar char="•"/>
            </a:pPr>
            <a:r>
              <a:rPr lang="en-GB" sz="1100" dirty="0">
                <a:solidFill>
                  <a:srgbClr val="242424"/>
                </a:solidFill>
                <a:latin typeface="Segoe UI" pitchFamily="34" charset="0"/>
                <a:ea typeface="Segoe UI" pitchFamily="34" charset="-122"/>
                <a:cs typeface="Segoe UI" pitchFamily="34" charset="-120"/>
              </a:rPr>
              <a:t>SharePoint: Authoritative Sites [Windows, Web]</a:t>
            </a:r>
          </a:p>
        </p:txBody>
      </p:sp>
      <p:sp>
        <p:nvSpPr>
          <p:cNvPr id="23" name="Shape 20">
            <a:extLst>
              <a:ext uri="{C183D7F6-B498-43B3-948B-1728B52AA6E4}">
                <adec:decorative xmlns:adec="http://schemas.microsoft.com/office/drawing/2017/decorative" val="1"/>
              </a:ext>
            </a:extLst>
          </p:cNvPr>
          <p:cNvSpPr/>
          <p:nvPr/>
        </p:nvSpPr>
        <p:spPr>
          <a:xfrm>
            <a:off x="320040" y="3560674"/>
            <a:ext cx="5638648" cy="961034"/>
          </a:xfrm>
          <a:prstGeom prst="roundRect">
            <a:avLst>
              <a:gd name="adj" fmla="val 8841"/>
            </a:avLst>
          </a:prstGeom>
          <a:solidFill>
            <a:srgbClr val="FFFFFF"/>
          </a:solidFill>
          <a:ln w="12700">
            <a:solidFill>
              <a:srgbClr val="E2E5F0"/>
            </a:solidFill>
            <a:prstDash val="solid"/>
          </a:ln>
        </p:spPr>
        <p:txBody>
          <a:bodyPr/>
          <a:lstStyle/>
          <a:p>
            <a:endParaRPr lang="en-US"/>
          </a:p>
        </p:txBody>
      </p:sp>
      <p:sp>
        <p:nvSpPr>
          <p:cNvPr id="25" name="Text 22"/>
          <p:cNvSpPr/>
          <p:nvPr/>
        </p:nvSpPr>
        <p:spPr>
          <a:xfrm>
            <a:off x="411480" y="3429000"/>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Outlook (2)</a:t>
            </a:r>
          </a:p>
        </p:txBody>
      </p:sp>
      <p:sp>
        <p:nvSpPr>
          <p:cNvPr id="24" name="Text 21"/>
          <p:cNvSpPr/>
          <p:nvPr/>
        </p:nvSpPr>
        <p:spPr>
          <a:xfrm>
            <a:off x="448056" y="3758184"/>
            <a:ext cx="5382616" cy="540410"/>
          </a:xfrm>
          <a:prstGeom prst="rect">
            <a:avLst/>
          </a:prstGeom>
          <a:noFill/>
          <a:ln/>
        </p:spPr>
        <p:txBody>
          <a:bodyPr wrap="square" rtlCol="0" anchor="t"/>
          <a:lstStyle/>
          <a:p>
            <a:pPr marL="137160" indent="-137160" algn="l">
              <a:lnSpc>
                <a:spcPts val="1102"/>
              </a:lnSpc>
              <a:buSzPct val="100000"/>
              <a:buChar char="•"/>
            </a:pPr>
            <a:r>
              <a:rPr lang="en-GB" sz="1100" dirty="0">
                <a:solidFill>
                  <a:srgbClr val="242424"/>
                </a:solidFill>
                <a:latin typeface="Segoe UI" pitchFamily="34" charset="0"/>
                <a:ea typeface="Segoe UI" pitchFamily="34" charset="-122"/>
                <a:cs typeface="Segoe UI" pitchFamily="34" charset="-120"/>
              </a:rPr>
              <a:t>Copilot provides coaching feedback in chat as you draft, edit, and format emails [Android, Windows, iOS, Mac, Web]  </a:t>
            </a:r>
          </a:p>
          <a:p>
            <a:pPr algn="l">
              <a:lnSpc>
                <a:spcPts val="1102"/>
              </a:lnSpc>
              <a:buSzPct val="100000"/>
            </a:pPr>
            <a:endParaRPr lang="en-GB" sz="1100" dirty="0">
              <a:solidFill>
                <a:srgbClr val="242424"/>
              </a:solidFill>
              <a:latin typeface="Segoe UI" pitchFamily="34" charset="0"/>
              <a:ea typeface="Segoe UI" pitchFamily="34" charset="-122"/>
              <a:cs typeface="Segoe UI" pitchFamily="34" charset="-120"/>
            </a:endParaRPr>
          </a:p>
          <a:p>
            <a:pPr marL="137160" indent="-137160" algn="l">
              <a:lnSpc>
                <a:spcPts val="1102"/>
              </a:lnSpc>
              <a:buSzPct val="100000"/>
              <a:buChar char="•"/>
            </a:pPr>
            <a:r>
              <a:rPr lang="en-GB" sz="1100" dirty="0">
                <a:solidFill>
                  <a:srgbClr val="242424"/>
                </a:solidFill>
                <a:latin typeface="Segoe UI" pitchFamily="34" charset="0"/>
                <a:ea typeface="Segoe UI" pitchFamily="34" charset="-122"/>
                <a:cs typeface="Segoe UI" pitchFamily="34" charset="-120"/>
              </a:rPr>
              <a:t>Prepare for meetings with Copilot in classic Outlook for Windows [Windows]</a:t>
            </a:r>
          </a:p>
        </p:txBody>
      </p:sp>
      <p:sp>
        <p:nvSpPr>
          <p:cNvPr id="29" name="Shape 26">
            <a:extLst>
              <a:ext uri="{C183D7F6-B498-43B3-948B-1728B52AA6E4}">
                <adec:decorative xmlns:adec="http://schemas.microsoft.com/office/drawing/2017/decorative" val="1"/>
              </a:ext>
            </a:extLst>
          </p:cNvPr>
          <p:cNvSpPr/>
          <p:nvPr/>
        </p:nvSpPr>
        <p:spPr>
          <a:xfrm>
            <a:off x="320040" y="4719219"/>
            <a:ext cx="5638648" cy="608990"/>
          </a:xfrm>
          <a:prstGeom prst="roundRect">
            <a:avLst>
              <a:gd name="adj" fmla="val 11111"/>
            </a:avLst>
          </a:prstGeom>
          <a:solidFill>
            <a:srgbClr val="FFFFFF"/>
          </a:solidFill>
          <a:ln w="12700">
            <a:solidFill>
              <a:srgbClr val="E2E5F0"/>
            </a:solidFill>
            <a:prstDash val="solid"/>
          </a:ln>
        </p:spPr>
        <p:txBody>
          <a:bodyPr/>
          <a:lstStyle/>
          <a:p>
            <a:endParaRPr lang="en-US"/>
          </a:p>
        </p:txBody>
      </p:sp>
      <p:sp>
        <p:nvSpPr>
          <p:cNvPr id="31" name="Text 28"/>
          <p:cNvSpPr/>
          <p:nvPr/>
        </p:nvSpPr>
        <p:spPr>
          <a:xfrm>
            <a:off x="411480" y="4587545"/>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Microsoft 365 SharePoint (1)</a:t>
            </a:r>
          </a:p>
        </p:txBody>
      </p:sp>
      <p:sp>
        <p:nvSpPr>
          <p:cNvPr id="30" name="Text 27"/>
          <p:cNvSpPr/>
          <p:nvPr/>
        </p:nvSpPr>
        <p:spPr>
          <a:xfrm>
            <a:off x="448056" y="4916729"/>
            <a:ext cx="5382616" cy="384048"/>
          </a:xfrm>
          <a:prstGeom prst="rect">
            <a:avLst/>
          </a:prstGeom>
          <a:noFill/>
          <a:ln/>
        </p:spPr>
        <p:txBody>
          <a:bodyPr wrap="square" rtlCol="0" anchor="t"/>
          <a:lstStyle/>
          <a:p>
            <a:pPr marL="137160" indent="-137160" algn="l">
              <a:lnSpc>
                <a:spcPts val="1102"/>
              </a:lnSpc>
              <a:buSzPct val="100000"/>
              <a:buChar char="•"/>
            </a:pPr>
            <a:r>
              <a:rPr lang="en-GB" sz="1100" dirty="0">
                <a:solidFill>
                  <a:srgbClr val="242424"/>
                </a:solidFill>
                <a:latin typeface="Segoe UI" pitchFamily="34" charset="0"/>
                <a:ea typeface="Segoe UI" pitchFamily="34" charset="-122"/>
                <a:cs typeface="Segoe UI" pitchFamily="34" charset="-120"/>
              </a:rPr>
              <a:t>SharePoint: Authoritative Sites [Windows, Web]</a:t>
            </a:r>
          </a:p>
        </p:txBody>
      </p:sp>
      <p:sp>
        <p:nvSpPr>
          <p:cNvPr id="12" name="Shape 9">
            <a:extLst>
              <a:ext uri="{C183D7F6-B498-43B3-948B-1728B52AA6E4}">
                <adec:decorative xmlns:adec="http://schemas.microsoft.com/office/drawing/2017/decorative" val="1"/>
              </a:ext>
            </a:extLst>
          </p:cNvPr>
          <p:cNvSpPr/>
          <p:nvPr/>
        </p:nvSpPr>
        <p:spPr>
          <a:xfrm>
            <a:off x="6233008" y="1594714"/>
            <a:ext cx="5638648" cy="608990"/>
          </a:xfrm>
          <a:prstGeom prst="roundRect">
            <a:avLst>
              <a:gd name="adj" fmla="val 11111"/>
            </a:avLst>
          </a:prstGeom>
          <a:solidFill>
            <a:srgbClr val="FFFFFF"/>
          </a:solidFill>
          <a:ln w="12700">
            <a:solidFill>
              <a:srgbClr val="E2E5F0"/>
            </a:solidFill>
            <a:prstDash val="solid"/>
          </a:ln>
        </p:spPr>
        <p:txBody>
          <a:bodyPr/>
          <a:lstStyle/>
          <a:p>
            <a:endParaRPr lang="en-US"/>
          </a:p>
        </p:txBody>
      </p:sp>
      <p:sp>
        <p:nvSpPr>
          <p:cNvPr id="14" name="Text 11"/>
          <p:cNvSpPr/>
          <p:nvPr/>
        </p:nvSpPr>
        <p:spPr>
          <a:xfrm>
            <a:off x="6324448" y="1463040"/>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Microsoft 365 Copilot (1)</a:t>
            </a:r>
          </a:p>
        </p:txBody>
      </p:sp>
      <p:sp>
        <p:nvSpPr>
          <p:cNvPr id="13" name="Text 10"/>
          <p:cNvSpPr/>
          <p:nvPr/>
        </p:nvSpPr>
        <p:spPr>
          <a:xfrm>
            <a:off x="6361024" y="1792224"/>
            <a:ext cx="5382616" cy="384048"/>
          </a:xfrm>
          <a:prstGeom prst="rect">
            <a:avLst/>
          </a:prstGeom>
          <a:noFill/>
          <a:ln/>
        </p:spPr>
        <p:txBody>
          <a:bodyPr wrap="square" rtlCol="0" anchor="t"/>
          <a:lstStyle/>
          <a:p>
            <a:pPr marL="137160" indent="-137160" algn="l">
              <a:lnSpc>
                <a:spcPts val="1102"/>
              </a:lnSpc>
              <a:buSzPct val="100000"/>
              <a:buChar char="•"/>
            </a:pPr>
            <a:r>
              <a:rPr lang="en-GB" sz="1100" dirty="0">
                <a:solidFill>
                  <a:srgbClr val="242424"/>
                </a:solidFill>
                <a:latin typeface="Segoe UI" pitchFamily="34" charset="0"/>
                <a:ea typeface="Segoe UI" pitchFamily="34" charset="-122"/>
                <a:cs typeface="Segoe UI" pitchFamily="34" charset="-120"/>
              </a:rPr>
              <a:t>Planner Agent in group-based basic plans [Windows, Mac, Web] </a:t>
            </a:r>
          </a:p>
        </p:txBody>
      </p:sp>
      <p:sp>
        <p:nvSpPr>
          <p:cNvPr id="15" name="Shape 12">
            <a:extLst>
              <a:ext uri="{C183D7F6-B498-43B3-948B-1728B52AA6E4}">
                <adec:decorative xmlns:adec="http://schemas.microsoft.com/office/drawing/2017/decorative" val="1"/>
              </a:ext>
            </a:extLst>
          </p:cNvPr>
          <p:cNvSpPr/>
          <p:nvPr/>
        </p:nvSpPr>
        <p:spPr>
          <a:xfrm>
            <a:off x="6233008" y="2467050"/>
            <a:ext cx="5638648" cy="1692555"/>
          </a:xfrm>
          <a:prstGeom prst="roundRect">
            <a:avLst>
              <a:gd name="adj" fmla="val 14949"/>
            </a:avLst>
          </a:prstGeom>
          <a:solidFill>
            <a:srgbClr val="FFFFFF"/>
          </a:solidFill>
          <a:ln w="12700">
            <a:solidFill>
              <a:srgbClr val="E2E5F0"/>
            </a:solidFill>
            <a:prstDash val="solid"/>
          </a:ln>
        </p:spPr>
        <p:txBody>
          <a:bodyPr/>
          <a:lstStyle/>
          <a:p>
            <a:endParaRPr lang="en-US"/>
          </a:p>
        </p:txBody>
      </p:sp>
      <p:sp>
        <p:nvSpPr>
          <p:cNvPr id="17" name="Text 14"/>
          <p:cNvSpPr/>
          <p:nvPr/>
        </p:nvSpPr>
        <p:spPr>
          <a:xfrm>
            <a:off x="6324448" y="2335378"/>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PowerPoint (4)</a:t>
            </a:r>
          </a:p>
        </p:txBody>
      </p:sp>
      <p:sp>
        <p:nvSpPr>
          <p:cNvPr id="16" name="Text 13"/>
          <p:cNvSpPr/>
          <p:nvPr/>
        </p:nvSpPr>
        <p:spPr>
          <a:xfrm>
            <a:off x="6361024" y="2664562"/>
            <a:ext cx="5382616" cy="227686"/>
          </a:xfrm>
          <a:prstGeom prst="rect">
            <a:avLst/>
          </a:prstGeom>
          <a:noFill/>
          <a:ln/>
        </p:spPr>
        <p:txBody>
          <a:bodyPr wrap="square" rtlCol="0" anchor="t"/>
          <a:lstStyle/>
          <a:p>
            <a:pPr marL="137160" indent="-137160">
              <a:buSzPct val="100000"/>
              <a:buChar char="•"/>
            </a:pPr>
            <a:r>
              <a:rPr lang="en-US" sz="1100" dirty="0">
                <a:solidFill>
                  <a:srgbClr val="242424"/>
                </a:solidFill>
                <a:latin typeface="Segoe UI" panose="020B0502040204020203" pitchFamily="34" charset="0"/>
              </a:rPr>
              <a:t>Copilot uses enterprise assets hosted on Adobe Experience Manager when creating presentations [Web]
Create a presentation with Copilot in PowerPoint directly from the PowerPoint Web App [Web]
Reference web sources when creating a presentation with Copilot in PowerPoint [Web, Windows, Mac]
Copilot uses enterprise assets hosted on Adobe Experience Manager when creating presentations [Windows]</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sp>
        <p:nvSpPr>
          <p:cNvPr id="26" name="Shape 23">
            <a:extLst>
              <a:ext uri="{C183D7F6-B498-43B3-948B-1728B52AA6E4}">
                <adec:decorative xmlns:adec="http://schemas.microsoft.com/office/drawing/2017/decorative" val="1"/>
              </a:ext>
            </a:extLst>
          </p:cNvPr>
          <p:cNvSpPr/>
          <p:nvPr/>
        </p:nvSpPr>
        <p:spPr>
          <a:xfrm>
            <a:off x="6233007" y="4357116"/>
            <a:ext cx="5638648" cy="765353"/>
          </a:xfrm>
          <a:prstGeom prst="roundRect">
            <a:avLst>
              <a:gd name="adj" fmla="val 8841"/>
            </a:avLst>
          </a:prstGeom>
          <a:solidFill>
            <a:srgbClr val="FFFFFF"/>
          </a:solidFill>
          <a:ln w="12700">
            <a:solidFill>
              <a:srgbClr val="E2E5F0"/>
            </a:solidFill>
            <a:prstDash val="solid"/>
          </a:ln>
        </p:spPr>
        <p:txBody>
          <a:bodyPr/>
          <a:lstStyle/>
          <a:p>
            <a:endParaRPr lang="en-US"/>
          </a:p>
        </p:txBody>
      </p:sp>
      <p:sp>
        <p:nvSpPr>
          <p:cNvPr id="28" name="Text 25"/>
          <p:cNvSpPr/>
          <p:nvPr/>
        </p:nvSpPr>
        <p:spPr>
          <a:xfrm>
            <a:off x="6324447" y="4225442"/>
            <a:ext cx="5455768" cy="263347"/>
          </a:xfrm>
          <a:prstGeom prst="roundRect">
            <a:avLst>
              <a:gd name="adj" fmla="val 48611"/>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p>
            <a:pPr algn="ctr" defTabSz="914367" fontAlgn="base">
              <a:spcBef>
                <a:spcPct val="0"/>
              </a:spcBef>
              <a:spcAft>
                <a:spcPct val="0"/>
              </a:spcAft>
            </a:pPr>
            <a:r>
              <a:rPr lang="en-US" sz="1100" b="1" dirty="0">
                <a:ln w="3175">
                  <a:noFill/>
                </a:ln>
                <a:solidFill>
                  <a:srgbClr val="FFFFFF"/>
                </a:solidFill>
                <a:latin typeface="Segoe UI Semibold" panose="020B0502040204020203" pitchFamily="34" charset="0"/>
                <a:cs typeface="Segoe UI Semibold" panose="020B0502040204020203" pitchFamily="34" charset="0"/>
              </a:rPr>
              <a:t>Viva Insights (1)</a:t>
            </a:r>
          </a:p>
        </p:txBody>
      </p:sp>
      <p:sp>
        <p:nvSpPr>
          <p:cNvPr id="27" name="Text 24"/>
          <p:cNvSpPr/>
          <p:nvPr/>
        </p:nvSpPr>
        <p:spPr>
          <a:xfrm>
            <a:off x="6324447" y="4547389"/>
            <a:ext cx="5382616" cy="540410"/>
          </a:xfrm>
          <a:prstGeom prst="rect">
            <a:avLst/>
          </a:prstGeom>
          <a:noFill/>
          <a:ln/>
        </p:spPr>
        <p:txBody>
          <a:bodyPr wrap="square" rtlCol="0" anchor="t"/>
          <a:lstStyle/>
          <a:p>
            <a:pPr marL="137160" indent="-137160">
              <a:buSzPct val="100000"/>
              <a:buChar char="•"/>
            </a:pPr>
            <a:r>
              <a:rPr lang="en-US" sz="1100" dirty="0">
                <a:solidFill>
                  <a:srgbClr val="242424"/>
                </a:solidFill>
                <a:latin typeface="Segoe UI" panose="020B0502040204020203" pitchFamily="34" charset="0"/>
              </a:rPr>
              <a:t>Consumption Dashboard tracks Copilot credit usage [Web]</a:t>
            </a:r>
            <a:endParaRPr lang="en-US" sz="1100" dirty="0">
              <a:gradFill>
                <a:gsLst>
                  <a:gs pos="0">
                    <a:srgbClr val="FFFFFF"/>
                  </a:gs>
                  <a:gs pos="100000">
                    <a:srgbClr val="FFFFFF"/>
                  </a:gs>
                </a:gsLst>
                <a:lin ang="5400000" scaled="0"/>
              </a:gradFill>
              <a:ea typeface="Segoe UI" pitchFamily="34" charset="0"/>
              <a:cs typeface="Segoe UI" pitchFamily="34" charset="0"/>
            </a:endParaRPr>
          </a:p>
        </p:txBody>
      </p:sp>
      <p:grpSp>
        <p:nvGrpSpPr>
          <p:cNvPr id="41" name="Group 40">
            <a:extLst>
              <a:ext uri="{FF2B5EF4-FFF2-40B4-BE49-F238E27FC236}">
                <a16:creationId xmlns:a16="http://schemas.microsoft.com/office/drawing/2014/main" id="{DCCB6435-FFA0-7A58-ADE9-E5E4688D7BCC}"/>
              </a:ext>
              <a:ext uri="{C183D7F6-B498-43B3-948B-1728B52AA6E4}">
                <adec:decorative xmlns:adec="http://schemas.microsoft.com/office/drawing/2017/decorative" val="1"/>
              </a:ext>
            </a:extLst>
          </p:cNvPr>
          <p:cNvGrpSpPr/>
          <p:nvPr/>
        </p:nvGrpSpPr>
        <p:grpSpPr>
          <a:xfrm>
            <a:off x="10814386" y="499"/>
            <a:ext cx="1394338" cy="1219186"/>
            <a:chOff x="10404657" y="488"/>
            <a:chExt cx="1808162" cy="1955102"/>
          </a:xfrm>
          <a:solidFill>
            <a:srgbClr val="727372"/>
          </a:solidFill>
        </p:grpSpPr>
        <p:sp>
          <p:nvSpPr>
            <p:cNvPr id="42" name="Diagonal Stripe 41">
              <a:extLst>
                <a:ext uri="{FF2B5EF4-FFF2-40B4-BE49-F238E27FC236}">
                  <a16:creationId xmlns:a16="http://schemas.microsoft.com/office/drawing/2014/main" id="{5706B038-A9E4-3ADE-9977-26B2DB5DEA4E}"/>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rtl="0"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latin typeface="Segoe UI"/>
                <a:ea typeface="+mn-ea"/>
                <a:cs typeface="Segoe UI" pitchFamily="34" charset="0"/>
              </a:endParaRPr>
            </a:p>
          </p:txBody>
        </p:sp>
        <p:sp>
          <p:nvSpPr>
            <p:cNvPr id="43" name="TextBox 42">
              <a:extLst>
                <a:ext uri="{FF2B5EF4-FFF2-40B4-BE49-F238E27FC236}">
                  <a16:creationId xmlns:a16="http://schemas.microsoft.com/office/drawing/2014/main" id="{290C6EA9-BDF3-86DD-5BB8-D0C8B232B974}"/>
                </a:ext>
              </a:extLst>
            </p:cNvPr>
            <p:cNvSpPr txBox="1"/>
            <p:nvPr/>
          </p:nvSpPr>
          <p:spPr>
            <a:xfrm rot="2502686">
              <a:off x="10807414" y="609465"/>
              <a:ext cx="1405405" cy="271455"/>
            </a:xfrm>
            <a:prstGeom prst="rect">
              <a:avLst/>
            </a:prstGeom>
            <a:noFill/>
          </p:spPr>
          <p:txBody>
            <a:bodyPr wrap="none" lIns="0" tIns="0" rIns="0" bIns="0" rtlCol="0">
              <a:spAutoFit/>
            </a:bodyPr>
            <a:lstStyle/>
            <a:p>
              <a:pPr lvl="0" defTabSz="932509">
                <a:defRPr/>
              </a:pPr>
              <a:r>
                <a:rPr lang="en-GB" sz="1100" kern="0" spc="-71" dirty="0">
                  <a:solidFill>
                    <a:srgbClr val="5C5AD4"/>
                  </a:solidFill>
                  <a:latin typeface="Segoe UI Semibold"/>
                </a:rPr>
                <a:t>As of 8th Sept 2026</a:t>
              </a:r>
            </a:p>
          </p:txBody>
        </p:sp>
      </p:grpSp>
      <p:sp>
        <p:nvSpPr>
          <p:cNvPr id="5" name="Text 2"/>
          <p:cNvSpPr/>
          <p:nvPr/>
        </p:nvSpPr>
        <p:spPr>
          <a:xfrm>
            <a:off x="0" y="6511442"/>
            <a:ext cx="5120640" cy="502920"/>
          </a:xfrm>
          <a:prstGeom prst="rect">
            <a:avLst/>
          </a:prstGeom>
          <a:noFill/>
          <a:ln/>
        </p:spPr>
        <p:txBody>
          <a:bodyPr wrap="square" rtlCol="0" anchor="ctr"/>
          <a:lstStyle/>
          <a:p>
            <a:pPr marL="0" indent="0" algn="l">
              <a:buNone/>
            </a:pPr>
            <a:r>
              <a:rPr lang="en-US" sz="900" b="1" u="sng" dirty="0">
                <a:solidFill>
                  <a:srgbClr val="FFFFFF"/>
                </a:solidFill>
                <a:latin typeface="Segoe UI" pitchFamily="34" charset="0"/>
                <a:ea typeface="Segoe UI" pitchFamily="34" charset="-122"/>
                <a:cs typeface="Segoe UI" pitchFamily="34" charset="-120"/>
                <a:hlinkClick r:id="rId4">
                  <a:extLst>
                    <a:ext uri="{A12FA001-AC4F-418D-AE19-62706E023703}">
                      <ahyp:hlinkClr xmlns:ahyp="http://schemas.microsoft.com/office/drawing/2018/hyperlinkcolor" val="tx"/>
                    </a:ext>
                  </a:extLst>
                </a:hlinkClick>
              </a:rPr>
              <a:t>Learn more</a:t>
            </a:r>
            <a:r>
              <a:rPr lang="en-US" sz="900" dirty="0">
                <a:solidFill>
                  <a:srgbClr val="FFFFFF"/>
                </a:solidFill>
                <a:latin typeface="Segoe UI" pitchFamily="34" charset="0"/>
                <a:ea typeface="Segoe UI" pitchFamily="34" charset="-122"/>
                <a:cs typeface="Segoe UI" pitchFamily="34" charset="-120"/>
              </a:rPr>
              <a:t>  |  Release Notes for Microsoft Copilot</a:t>
            </a:r>
            <a:endParaRPr lang="en-US" sz="900" dirty="0"/>
          </a:p>
        </p:txBody>
      </p:sp>
      <p:sp>
        <p:nvSpPr>
          <p:cNvPr id="6" name="Text 3"/>
          <p:cNvSpPr/>
          <p:nvPr/>
        </p:nvSpPr>
        <p:spPr>
          <a:xfrm>
            <a:off x="5336124" y="6511442"/>
            <a:ext cx="6846982" cy="502920"/>
          </a:xfrm>
          <a:prstGeom prst="rect">
            <a:avLst/>
          </a:prstGeom>
          <a:noFill/>
          <a:ln/>
        </p:spPr>
        <p:txBody>
          <a:bodyPr wrap="square" rtlCol="0" anchor="ctr"/>
          <a:lstStyle/>
          <a:p>
            <a:pPr marL="0" indent="0" algn="r">
              <a:buNone/>
            </a:pPr>
            <a:r>
              <a:rPr lang="en-US" sz="900" i="1" dirty="0">
                <a:solidFill>
                  <a:srgbClr val="FFFFFF"/>
                </a:solidFill>
                <a:latin typeface="Segoe UI" pitchFamily="34" charset="0"/>
                <a:ea typeface="Segoe UI" pitchFamily="34" charset="-122"/>
                <a:cs typeface="Segoe UI" pitchFamily="34" charset="-120"/>
              </a:rPr>
              <a:t>Latest features and improvements for Microsoft Copilot generally available on Current Channel for Microsoft 365 apps. 11 updates.</a:t>
            </a:r>
            <a:endParaRPr lang="en-US" sz="900" dirty="0"/>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DB3CE-5DA0-30F9-847D-BD68A2DC6898}"/>
              </a:ext>
            </a:extLst>
          </p:cNvPr>
          <p:cNvSpPr>
            <a:spLocks noGrp="1"/>
          </p:cNvSpPr>
          <p:nvPr>
            <p:ph type="title"/>
          </p:nvPr>
        </p:nvSpPr>
        <p:spPr/>
        <p:txBody>
          <a:bodyPr/>
          <a:lstStyle/>
          <a:p>
            <a:r>
              <a:rPr lang="en-US" noProof="0" dirty="0"/>
              <a:t>Whats new in Copilot Studio</a:t>
            </a:r>
          </a:p>
        </p:txBody>
      </p:sp>
      <p:sp>
        <p:nvSpPr>
          <p:cNvPr id="4" name="Text Placeholder 3">
            <a:extLst>
              <a:ext uri="{FF2B5EF4-FFF2-40B4-BE49-F238E27FC236}">
                <a16:creationId xmlns:a16="http://schemas.microsoft.com/office/drawing/2014/main" id="{3403026C-12CB-FA69-545E-013F8366C5B9}"/>
              </a:ext>
            </a:extLst>
          </p:cNvPr>
          <p:cNvSpPr>
            <a:spLocks noGrp="1"/>
          </p:cNvSpPr>
          <p:nvPr>
            <p:ph type="body" sz="quarter" idx="12"/>
          </p:nvPr>
        </p:nvSpPr>
        <p:spPr/>
        <p:txBody>
          <a:bodyPr/>
          <a:lstStyle/>
          <a:p>
            <a:endParaRPr lang="en-US"/>
          </a:p>
        </p:txBody>
      </p:sp>
      <p:pic>
        <p:nvPicPr>
          <p:cNvPr id="7" name="Picture 6" descr="Image of Whats new in Copilot Studio">
            <a:extLst>
              <a:ext uri="{FF2B5EF4-FFF2-40B4-BE49-F238E27FC236}">
                <a16:creationId xmlns:a16="http://schemas.microsoft.com/office/drawing/2014/main" id="{62D49CE1-3D4D-9D4B-4AC1-07F2C791C65C}"/>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5385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4CA3C1-3709-5FDF-5032-A723CAD4A40E}"/>
            </a:ext>
          </a:extLst>
        </p:cNvPr>
        <p:cNvGrpSpPr/>
        <p:nvPr/>
      </p:nvGrpSpPr>
      <p:grpSpPr>
        <a:xfrm>
          <a:off x="0" y="0"/>
          <a:ext cx="0" cy="0"/>
          <a:chOff x="0" y="0"/>
          <a:chExt cx="0" cy="0"/>
        </a:xfrm>
      </p:grpSpPr>
      <p:sp>
        <p:nvSpPr>
          <p:cNvPr id="4" name="Title 14">
            <a:extLst>
              <a:ext uri="{FF2B5EF4-FFF2-40B4-BE49-F238E27FC236}">
                <a16:creationId xmlns:a16="http://schemas.microsoft.com/office/drawing/2014/main" id="{AB29BA85-D4FC-C7F6-A408-2AD62DC8973B}"/>
              </a:ext>
            </a:extLst>
          </p:cNvPr>
          <p:cNvSpPr txBox="1">
            <a:spLocks noGrp="1"/>
          </p:cNvSpPr>
          <p:nvPr>
            <p:ph type="title"/>
          </p:nvPr>
        </p:nvSpPr>
        <p:spPr>
          <a:xfrm>
            <a:off x="586740" y="271191"/>
            <a:ext cx="11018520" cy="43088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lvl="0" algn="l">
              <a:defRPr/>
            </a:pPr>
            <a:r>
              <a:rPr lang="en-US" sz="3600" noProof="0" dirty="0">
                <a:gradFill>
                  <a:gsLst>
                    <a:gs pos="971">
                      <a:srgbClr val="2897CE"/>
                    </a:gs>
                    <a:gs pos="100000">
                      <a:srgbClr val="8678D6"/>
                    </a:gs>
                  </a:gsLst>
                  <a:lin ang="2700000" scaled="0"/>
                </a:gradFill>
                <a:cs typeface="Segoe UI Semibold"/>
              </a:rPr>
              <a:t>What's new in Copilot Studio  </a:t>
            </a:r>
            <a:endParaRPr lang="en-US" sz="2400" noProof="0" dirty="0">
              <a:gradFill>
                <a:gsLst>
                  <a:gs pos="971">
                    <a:srgbClr val="2897CE"/>
                  </a:gs>
                  <a:gs pos="100000">
                    <a:srgbClr val="8678D6"/>
                  </a:gs>
                </a:gsLst>
                <a:lin ang="2700000" scaled="0"/>
              </a:gradFill>
              <a:cs typeface="Segoe UI Semibold"/>
            </a:endParaRPr>
          </a:p>
        </p:txBody>
      </p:sp>
      <p:sp>
        <p:nvSpPr>
          <p:cNvPr id="8" name="Rectangle: Top Corners Rounded 7">
            <a:extLst>
              <a:ext uri="{FF2B5EF4-FFF2-40B4-BE49-F238E27FC236}">
                <a16:creationId xmlns:a16="http://schemas.microsoft.com/office/drawing/2014/main" id="{25BA6B63-8C61-2483-7855-F7CC36BA60EE}"/>
              </a:ext>
              <a:ext uri="{C183D7F6-B498-43B3-948B-1728B52AA6E4}">
                <adec:decorative xmlns:adec="http://schemas.microsoft.com/office/drawing/2017/decorative" val="1"/>
              </a:ext>
            </a:extLst>
          </p:cNvPr>
          <p:cNvSpPr/>
          <p:nvPr/>
        </p:nvSpPr>
        <p:spPr bwMode="auto">
          <a:xfrm>
            <a:off x="550689" y="1464276"/>
            <a:ext cx="11477848" cy="4929590"/>
          </a:xfrm>
          <a:prstGeom prst="round2SameRect">
            <a:avLst>
              <a:gd name="adj1" fmla="val 0"/>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gradFill>
                <a:gsLst>
                  <a:gs pos="0">
                    <a:srgbClr val="FFFFFF"/>
                  </a:gs>
                  <a:gs pos="100000">
                    <a:srgbClr val="FFFFFF"/>
                  </a:gs>
                </a:gsLst>
                <a:lin ang="5400000" scaled="0"/>
              </a:gradFill>
              <a:effectLst/>
              <a:uLnTx/>
              <a:uFillTx/>
              <a:latin typeface="Segoe UI"/>
              <a:ea typeface="+mn-ea"/>
              <a:cs typeface="Segoe UI" pitchFamily="34" charset="0"/>
            </a:endParaRPr>
          </a:p>
        </p:txBody>
      </p:sp>
      <p:sp>
        <p:nvSpPr>
          <p:cNvPr id="14" name="TextBox 13">
            <a:extLst>
              <a:ext uri="{FF2B5EF4-FFF2-40B4-BE49-F238E27FC236}">
                <a16:creationId xmlns:a16="http://schemas.microsoft.com/office/drawing/2014/main" id="{F9B54E1C-6499-04C6-E992-BC815CBC5E90}"/>
              </a:ext>
            </a:extLst>
          </p:cNvPr>
          <p:cNvSpPr txBox="1"/>
          <p:nvPr/>
        </p:nvSpPr>
        <p:spPr>
          <a:xfrm>
            <a:off x="550689" y="768007"/>
            <a:ext cx="10769423"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A1A1A"/>
                </a:solidFill>
                <a:effectLst/>
                <a:uLnTx/>
                <a:uFillTx/>
                <a:latin typeface="Segoe UI"/>
                <a:ea typeface="+mn-ea"/>
                <a:cs typeface="+mn-cs"/>
              </a:rPr>
              <a:t>The following table displays the month of release for each new feature.</a:t>
            </a:r>
          </a:p>
        </p:txBody>
      </p:sp>
      <p:sp>
        <p:nvSpPr>
          <p:cNvPr id="7" name="Rectangle: Top Corners Rounded 6">
            <a:extLst>
              <a:ext uri="{FF2B5EF4-FFF2-40B4-BE49-F238E27FC236}">
                <a16:creationId xmlns:a16="http://schemas.microsoft.com/office/drawing/2014/main" id="{8151DBD7-1FA7-93C9-2299-C9EEF576A2CF}"/>
              </a:ext>
              <a:ext uri="{C183D7F6-B498-43B3-948B-1728B52AA6E4}">
                <adec:decorative xmlns:adec="http://schemas.microsoft.com/office/drawing/2017/decorative" val="1"/>
              </a:ext>
            </a:extLst>
          </p:cNvPr>
          <p:cNvSpPr/>
          <p:nvPr/>
        </p:nvSpPr>
        <p:spPr bwMode="auto">
          <a:xfrm>
            <a:off x="550689" y="1152290"/>
            <a:ext cx="11481592" cy="584775"/>
          </a:xfrm>
          <a:prstGeom prst="round2SameRect">
            <a:avLst>
              <a:gd name="adj1" fmla="val 42300"/>
              <a:gd name="adj2" fmla="val 0"/>
            </a:avLst>
          </a:prstGeom>
          <a:gradFill>
            <a:gsLst>
              <a:gs pos="10000">
                <a:srgbClr val="5C5AD4"/>
              </a:gs>
              <a:gs pos="100000">
                <a:srgbClr val="C03BC4"/>
              </a:gs>
            </a:gsLst>
            <a:path path="circle">
              <a:fillToRect l="100000" b="100000"/>
            </a:path>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Segoe UI"/>
              <a:ea typeface="Segoe UI" pitchFamily="34" charset="0"/>
              <a:cs typeface="Segoe UI" pitchFamily="34" charset="0"/>
            </a:endParaRPr>
          </a:p>
        </p:txBody>
      </p:sp>
      <p:graphicFrame>
        <p:nvGraphicFramePr>
          <p:cNvPr id="6" name="Table 9" descr="Table of Teams value vs Teams Premium value">
            <a:extLst>
              <a:ext uri="{FF2B5EF4-FFF2-40B4-BE49-F238E27FC236}">
                <a16:creationId xmlns:a16="http://schemas.microsoft.com/office/drawing/2014/main" id="{78EF50D1-A330-F005-306A-99E2A7EEB1D0}"/>
              </a:ext>
            </a:extLst>
          </p:cNvPr>
          <p:cNvGraphicFramePr>
            <a:graphicFrameLocks noGrp="1"/>
          </p:cNvGraphicFramePr>
          <p:nvPr>
            <p:extLst>
              <p:ext uri="{D42A27DB-BD31-4B8C-83A1-F6EECF244321}">
                <p14:modId xmlns:p14="http://schemas.microsoft.com/office/powerpoint/2010/main" val="226226781"/>
              </p:ext>
            </p:extLst>
          </p:nvPr>
        </p:nvGraphicFramePr>
        <p:xfrm>
          <a:off x="550689" y="1162146"/>
          <a:ext cx="11477848" cy="6091392"/>
        </p:xfrm>
        <a:graphic>
          <a:graphicData uri="http://schemas.openxmlformats.org/drawingml/2006/table">
            <a:tbl>
              <a:tblPr firstRow="1" bandRow="1">
                <a:tableStyleId>{2D5ABB26-0587-4C30-8999-92F81FD0307C}</a:tableStyleId>
              </a:tblPr>
              <a:tblGrid>
                <a:gridCol w="1250815">
                  <a:extLst>
                    <a:ext uri="{9D8B030D-6E8A-4147-A177-3AD203B41FA5}">
                      <a16:colId xmlns:a16="http://schemas.microsoft.com/office/drawing/2014/main" val="1414262376"/>
                    </a:ext>
                  </a:extLst>
                </a:gridCol>
                <a:gridCol w="10227033">
                  <a:extLst>
                    <a:ext uri="{9D8B030D-6E8A-4147-A177-3AD203B41FA5}">
                      <a16:colId xmlns:a16="http://schemas.microsoft.com/office/drawing/2014/main" val="3157474236"/>
                    </a:ext>
                  </a:extLst>
                </a:gridCol>
              </a:tblGrid>
              <a:tr h="316155">
                <a:tc>
                  <a:txBody>
                    <a:bodyPr/>
                    <a:lstStyle/>
                    <a:p>
                      <a:pPr algn="ctr"/>
                      <a:r>
                        <a:rPr lang="en-US" sz="1600" b="0" noProof="0" dirty="0">
                          <a:solidFill>
                            <a:schemeClr val="bg1"/>
                          </a:solidFill>
                          <a:latin typeface="+mj-lt"/>
                        </a:rPr>
                        <a:t>Month of release</a:t>
                      </a:r>
                    </a:p>
                  </a:txBody>
                  <a:tcPr marL="73152" marR="73152" marT="27432" marB="2743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algn="l"/>
                      <a:r>
                        <a:rPr lang="en-US" sz="1600" b="1" kern="1200" noProof="0" dirty="0">
                          <a:solidFill>
                            <a:schemeClr val="bg1"/>
                          </a:solidFill>
                          <a:latin typeface="+mj-lt"/>
                        </a:rPr>
                        <a:t>What’s new</a:t>
                      </a:r>
                      <a:endParaRPr lang="en-US" sz="1600" b="1" kern="1200" noProof="0" dirty="0">
                        <a:solidFill>
                          <a:schemeClr val="bg1"/>
                        </a:solidFill>
                        <a:latin typeface="+mj-lt"/>
                        <a:ea typeface="+mn-ea"/>
                        <a:cs typeface="Segoe UI"/>
                      </a:endParaRPr>
                    </a:p>
                  </a:txBody>
                  <a:tcPr marL="73152" marR="73152" marT="27432" marB="27432" anchor="ctr">
                    <a:lnL w="1270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45915496"/>
                  </a:ext>
                </a:extLst>
              </a:tr>
              <a:tr h="5548848">
                <a:tc>
                  <a:txBody>
                    <a:bodyPr/>
                    <a:lstStyle/>
                    <a:p>
                      <a:pPr algn="l" fontAlgn="t"/>
                      <a:r>
                        <a:rPr lang="en-US" sz="1600" noProof="0" dirty="0">
                          <a:effectLst/>
                          <a:latin typeface="+mj-lt"/>
                        </a:rPr>
                        <a:t>July 2026</a:t>
                      </a:r>
                    </a:p>
                  </a:txBody>
                  <a:tcPr>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Starting in July 2026, Copilot Studio automatically creates a </a:t>
                      </a:r>
                      <a:r>
                        <a:rPr lang="en-US" sz="1600" b="0" i="0" u="none" strike="noStrike" kern="1200" dirty="0">
                          <a:solidFill>
                            <a:schemeClr val="tx1"/>
                          </a:solidFill>
                          <a:effectLst/>
                          <a:latin typeface="+mn-lt"/>
                          <a:ea typeface="+mn-ea"/>
                          <a:cs typeface="+mn-cs"/>
                          <a:hlinkClick r:id="rId3"/>
                        </a:rPr>
                        <a:t>Microsoft Entra Agent ID</a:t>
                      </a:r>
                      <a:r>
                        <a:rPr lang="en-US" sz="1600" b="0" i="0" kern="1200" dirty="0">
                          <a:solidFill>
                            <a:schemeClr val="tx1"/>
                          </a:solidFill>
                          <a:effectLst/>
                          <a:latin typeface="+mn-lt"/>
                          <a:ea typeface="+mn-ea"/>
                          <a:cs typeface="+mn-cs"/>
                        </a:rPr>
                        <a:t> for every new agent, and you can no longer opt out at the environment level.</a:t>
                      </a:r>
                    </a:p>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(Preview) Add a </a:t>
                      </a:r>
                      <a:r>
                        <a:rPr lang="en-US" sz="1600" b="0" i="0" u="none" strike="noStrike" kern="1200" dirty="0">
                          <a:solidFill>
                            <a:schemeClr val="tx1"/>
                          </a:solidFill>
                          <a:effectLst/>
                          <a:latin typeface="+mn-lt"/>
                          <a:ea typeface="+mn-ea"/>
                          <a:cs typeface="+mn-cs"/>
                          <a:hlinkClick r:id="rId4"/>
                        </a:rPr>
                        <a:t>workflow</a:t>
                      </a:r>
                      <a:r>
                        <a:rPr lang="en-US" sz="1600" b="0" i="0" kern="1200" dirty="0">
                          <a:solidFill>
                            <a:schemeClr val="tx1"/>
                          </a:solidFill>
                          <a:effectLst/>
                          <a:latin typeface="+mn-lt"/>
                          <a:ea typeface="+mn-ea"/>
                          <a:cs typeface="+mn-cs"/>
                        </a:rPr>
                        <a:t> or </a:t>
                      </a:r>
                      <a:r>
                        <a:rPr lang="en-US" sz="1600" b="0" i="0" u="none" strike="noStrike" kern="1200" dirty="0">
                          <a:solidFill>
                            <a:schemeClr val="tx1"/>
                          </a:solidFill>
                          <a:effectLst/>
                          <a:latin typeface="+mn-lt"/>
                          <a:ea typeface="+mn-ea"/>
                          <a:cs typeface="+mn-cs"/>
                          <a:hlinkClick r:id="rId5"/>
                        </a:rPr>
                        <a:t>MCP server</a:t>
                      </a:r>
                      <a:r>
                        <a:rPr lang="en-US" sz="1600" b="0" i="0" kern="1200" dirty="0">
                          <a:solidFill>
                            <a:schemeClr val="tx1"/>
                          </a:solidFill>
                          <a:effectLst/>
                          <a:latin typeface="+mn-lt"/>
                          <a:ea typeface="+mn-ea"/>
                          <a:cs typeface="+mn-cs"/>
                        </a:rPr>
                        <a:t> as a tool for agents powered by the GitHub Copilot harness to extend your agent with multistep automated processes or external services.</a:t>
                      </a:r>
                    </a:p>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(Preview) Submit your </a:t>
                      </a:r>
                      <a:r>
                        <a:rPr lang="en-US" sz="1600" b="0" i="0" u="none" strike="noStrike" kern="1200" dirty="0">
                          <a:solidFill>
                            <a:schemeClr val="tx1"/>
                          </a:solidFill>
                          <a:effectLst/>
                          <a:latin typeface="+mn-lt"/>
                          <a:ea typeface="+mn-ea"/>
                          <a:cs typeface="+mn-cs"/>
                          <a:hlinkClick r:id="rId6"/>
                        </a:rPr>
                        <a:t>MCP server for Microsoft certification</a:t>
                      </a:r>
                      <a:r>
                        <a:rPr lang="en-US" sz="1600" b="0" i="0" kern="1200" dirty="0">
                          <a:solidFill>
                            <a:schemeClr val="tx1"/>
                          </a:solidFill>
                          <a:effectLst/>
                          <a:latin typeface="+mn-lt"/>
                          <a:ea typeface="+mn-ea"/>
                          <a:cs typeface="+mn-cs"/>
                        </a:rPr>
                        <a:t> to give customers and administrators confidence that it meets Microsoft's expectations for reliability, security, compliance, and responsible operation.</a:t>
                      </a:r>
                    </a:p>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Deploy the same </a:t>
                      </a:r>
                      <a:r>
                        <a:rPr lang="en-US" sz="1600" b="0" i="0" u="none" strike="noStrike" kern="1200" dirty="0">
                          <a:solidFill>
                            <a:schemeClr val="tx1"/>
                          </a:solidFill>
                          <a:effectLst/>
                          <a:latin typeface="+mn-lt"/>
                          <a:ea typeface="+mn-ea"/>
                          <a:cs typeface="+mn-cs"/>
                          <a:hlinkClick r:id="rId7"/>
                        </a:rPr>
                        <a:t>real-time agent</a:t>
                      </a:r>
                      <a:r>
                        <a:rPr lang="en-US" sz="1600" b="0" i="0" kern="1200" dirty="0">
                          <a:solidFill>
                            <a:schemeClr val="tx1"/>
                          </a:solidFill>
                          <a:effectLst/>
                          <a:latin typeface="+mn-lt"/>
                          <a:ea typeface="+mn-ea"/>
                          <a:cs typeface="+mn-cs"/>
                        </a:rPr>
                        <a:t> across voice and digital messaging channels (digital messaging in preview) for consistent, natural, context-aware conversations. Use the </a:t>
                      </a:r>
                      <a:r>
                        <a:rPr lang="en-US" sz="1600" b="0" i="0" u="none" strike="noStrike" kern="1200" dirty="0">
                          <a:solidFill>
                            <a:schemeClr val="tx1"/>
                          </a:solidFill>
                          <a:effectLst/>
                          <a:latin typeface="+mn-lt"/>
                          <a:ea typeface="+mn-ea"/>
                          <a:cs typeface="+mn-cs"/>
                          <a:hlinkClick r:id="rId8"/>
                        </a:rPr>
                        <a:t>GPT-5-Chat (Preview)</a:t>
                      </a:r>
                      <a:r>
                        <a:rPr lang="en-US" sz="1600" b="0" i="0" kern="1200" dirty="0">
                          <a:solidFill>
                            <a:schemeClr val="tx1"/>
                          </a:solidFill>
                          <a:effectLst/>
                          <a:latin typeface="+mn-lt"/>
                          <a:ea typeface="+mn-ea"/>
                          <a:cs typeface="+mn-cs"/>
                        </a:rPr>
                        <a:t> model for greater voice customization and deployment flexibility, and </a:t>
                      </a:r>
                      <a:r>
                        <a:rPr lang="en-US" sz="1600" b="0" i="0" u="none" strike="noStrike" kern="1200" dirty="0">
                          <a:solidFill>
                            <a:schemeClr val="tx1"/>
                          </a:solidFill>
                          <a:effectLst/>
                          <a:latin typeface="+mn-lt"/>
                          <a:ea typeface="+mn-ea"/>
                          <a:cs typeface="+mn-cs"/>
                          <a:hlinkClick r:id="rId9"/>
                        </a:rPr>
                        <a:t>monitor real-time agents</a:t>
                      </a:r>
                      <a:r>
                        <a:rPr lang="en-US" sz="1600" b="0" i="0" kern="1200" dirty="0">
                          <a:solidFill>
                            <a:schemeClr val="tx1"/>
                          </a:solidFill>
                          <a:effectLst/>
                          <a:latin typeface="+mn-lt"/>
                          <a:ea typeface="+mn-ea"/>
                          <a:cs typeface="+mn-cs"/>
                        </a:rPr>
                        <a:t> with Application Insights.</a:t>
                      </a:r>
                    </a:p>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(Preview) Export </a:t>
                      </a:r>
                      <a:r>
                        <a:rPr lang="en-US" sz="1600" b="0" i="0" u="none" strike="noStrike" kern="1200" dirty="0">
                          <a:solidFill>
                            <a:schemeClr val="tx1"/>
                          </a:solidFill>
                          <a:effectLst/>
                          <a:latin typeface="+mn-lt"/>
                          <a:ea typeface="+mn-ea"/>
                          <a:cs typeface="+mn-cs"/>
                          <a:hlinkClick r:id="rId10"/>
                        </a:rPr>
                        <a:t>environment-level agent telemetry</a:t>
                      </a:r>
                      <a:r>
                        <a:rPr lang="en-US" sz="1600" b="0" i="0" kern="1200" dirty="0">
                          <a:solidFill>
                            <a:schemeClr val="tx1"/>
                          </a:solidFill>
                          <a:effectLst/>
                          <a:latin typeface="+mn-lt"/>
                          <a:ea typeface="+mn-ea"/>
                          <a:cs typeface="+mn-cs"/>
                        </a:rPr>
                        <a:t> to Azure Application Insights through the Power Platform admin center.</a:t>
                      </a:r>
                    </a:p>
                    <a:p>
                      <a:pPr marL="285750" lvl="0" indent="-285750">
                        <a:buFont typeface="Arial" panose="020B0604020202020204" pitchFamily="34" charset="0"/>
                        <a:buChar char="•"/>
                      </a:pPr>
                      <a:r>
                        <a:rPr lang="en-US" sz="1600" b="0" i="0" kern="1200" dirty="0">
                          <a:solidFill>
                            <a:schemeClr val="tx1"/>
                          </a:solidFill>
                          <a:effectLst/>
                          <a:latin typeface="+mn-lt"/>
                          <a:ea typeface="+mn-ea"/>
                          <a:cs typeface="+mn-cs"/>
                        </a:rPr>
                        <a:t>(Preview) Let users </a:t>
                      </a:r>
                      <a:r>
                        <a:rPr lang="en-US" sz="1600" b="0" i="0" u="none" strike="noStrike" kern="1200" dirty="0">
                          <a:solidFill>
                            <a:schemeClr val="tx1"/>
                          </a:solidFill>
                          <a:effectLst/>
                          <a:latin typeface="+mn-lt"/>
                          <a:ea typeface="+mn-ea"/>
                          <a:cs typeface="+mn-cs"/>
                          <a:hlinkClick r:id="rId11"/>
                        </a:rPr>
                        <a:t>attach files</a:t>
                      </a:r>
                      <a:r>
                        <a:rPr lang="en-US" sz="1600" b="0" i="0" kern="1200" dirty="0">
                          <a:solidFill>
                            <a:schemeClr val="tx1"/>
                          </a:solidFill>
                          <a:effectLst/>
                          <a:latin typeface="+mn-lt"/>
                          <a:ea typeface="+mn-ea"/>
                          <a:cs typeface="+mn-cs"/>
                        </a:rPr>
                        <a:t> to a conversation and view </a:t>
                      </a:r>
                      <a:r>
                        <a:rPr lang="en-US" sz="1600" b="0" i="0" u="none" strike="noStrike" kern="1200" dirty="0">
                          <a:solidFill>
                            <a:schemeClr val="tx1"/>
                          </a:solidFill>
                          <a:effectLst/>
                          <a:latin typeface="+mn-lt"/>
                          <a:ea typeface="+mn-ea"/>
                          <a:cs typeface="+mn-cs"/>
                          <a:hlinkClick r:id="rId12"/>
                        </a:rPr>
                        <a:t>files your agent creates</a:t>
                      </a:r>
                      <a:r>
                        <a:rPr lang="en-US" sz="1600" b="0" i="0" kern="1200" dirty="0">
                          <a:solidFill>
                            <a:schemeClr val="tx1"/>
                          </a:solidFill>
                          <a:effectLst/>
                          <a:latin typeface="+mn-lt"/>
                          <a:ea typeface="+mn-ea"/>
                          <a:cs typeface="+mn-cs"/>
                        </a:rPr>
                        <a:t> during a conversation, for agents powered by the GitHub Copilot harness.</a:t>
                      </a:r>
                    </a:p>
                    <a:p>
                      <a:pPr marL="171450" indent="-171450">
                        <a:buFont typeface="Arial" panose="020B0604020202020204" pitchFamily="34" charset="0"/>
                        <a:buChar char="•"/>
                      </a:pPr>
                      <a:endParaRPr lang="en-GB" sz="1200" b="0" i="0" kern="1200" dirty="0">
                        <a:solidFill>
                          <a:schemeClr val="tx1"/>
                        </a:solidFill>
                        <a:effectLst/>
                        <a:latin typeface="+mn-lt"/>
                        <a:ea typeface="+mn-ea"/>
                        <a:cs typeface="+mn-cs"/>
                      </a:endParaRPr>
                    </a:p>
                  </a:txBody>
                  <a:tcPr>
                    <a:lnL w="6350" cap="flat" cmpd="sng" algn="ctr">
                      <a:noFill/>
                      <a:prstDash val="solid"/>
                      <a:round/>
                      <a:headEnd type="none" w="med" len="med"/>
                      <a:tailEnd type="none" w="med" len="med"/>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2324382"/>
                  </a:ext>
                </a:extLst>
              </a:tr>
            </a:tbl>
          </a:graphicData>
        </a:graphic>
      </p:graphicFrame>
      <p:sp>
        <p:nvSpPr>
          <p:cNvPr id="9" name="TextBox 8">
            <a:extLst>
              <a:ext uri="{FF2B5EF4-FFF2-40B4-BE49-F238E27FC236}">
                <a16:creationId xmlns:a16="http://schemas.microsoft.com/office/drawing/2014/main" id="{920D627A-0855-69E0-CA8D-6B37BE9400A7}"/>
              </a:ext>
            </a:extLst>
          </p:cNvPr>
          <p:cNvSpPr txBox="1"/>
          <p:nvPr/>
        </p:nvSpPr>
        <p:spPr>
          <a:xfrm>
            <a:off x="0" y="6360351"/>
            <a:ext cx="12004787"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accent2"/>
                </a:solidFill>
                <a:effectLst/>
                <a:uLnTx/>
                <a:uFillTx/>
                <a:latin typeface="Segoe UI"/>
                <a:ea typeface="+mn-ea"/>
                <a:cs typeface="+mn-cs"/>
                <a:hlinkClick r:id="rId13">
                  <a:extLst>
                    <a:ext uri="{A12FA001-AC4F-418D-AE19-62706E023703}">
                      <ahyp:hlinkClr xmlns:ahyp="http://schemas.microsoft.com/office/drawing/2018/hyperlinkcolor" val="tx"/>
                    </a:ext>
                  </a:extLst>
                </a:hlinkClick>
              </a:rPr>
              <a:t>What's new in Copilot Studio - Microsoft Copilot Studio | Microsoft Learn</a:t>
            </a:r>
            <a:r>
              <a:rPr kumimoji="0" lang="en-US" sz="1600" b="0" i="0" u="none" strike="noStrike" kern="1200" cap="none" spc="0" normalizeH="0" baseline="0" noProof="0" dirty="0">
                <a:ln>
                  <a:noFill/>
                </a:ln>
                <a:solidFill>
                  <a:schemeClr val="accent2"/>
                </a:solidFill>
                <a:effectLst/>
                <a:uLnTx/>
                <a:uFillTx/>
                <a:latin typeface="Segoe UI"/>
                <a:ea typeface="+mn-ea"/>
                <a:cs typeface="+mn-cs"/>
              </a:rPr>
              <a:t> | </a:t>
            </a:r>
            <a:r>
              <a:rPr kumimoji="0" lang="en-US" sz="1600" b="0" i="0" u="none" strike="noStrike" kern="1200" cap="none" spc="0" normalizeH="0" baseline="0" noProof="0" dirty="0">
                <a:ln>
                  <a:noFill/>
                </a:ln>
                <a:solidFill>
                  <a:schemeClr val="accent2"/>
                </a:solidFill>
                <a:effectLst/>
                <a:uLnTx/>
                <a:uFillTx/>
                <a:latin typeface="Segoe UI"/>
                <a:ea typeface="+mn-ea"/>
                <a:cs typeface="+mn-cs"/>
                <a:hlinkClick r:id="rId14">
                  <a:extLst>
                    <a:ext uri="{A12FA001-AC4F-418D-AE19-62706E023703}">
                      <ahyp:hlinkClr xmlns:ahyp="http://schemas.microsoft.com/office/drawing/2018/hyperlinkcolor" val="tx"/>
                    </a:ext>
                  </a:extLst>
                </a:hlinkClick>
              </a:rPr>
              <a:t>Copilot Studio Archive | Microsoft Copilot Blog</a:t>
            </a:r>
            <a:endParaRPr kumimoji="0" lang="en-US" sz="1600" b="0" i="0" u="none" strike="noStrike" kern="1200" cap="none" spc="0" normalizeH="0" baseline="0" noProof="0" dirty="0">
              <a:ln>
                <a:noFill/>
              </a:ln>
              <a:solidFill>
                <a:schemeClr val="accent2"/>
              </a:solidFill>
              <a:effectLst/>
              <a:uLnTx/>
              <a:uFillTx/>
              <a:latin typeface="Segoe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accent2"/>
              </a:solidFill>
              <a:effectLst/>
              <a:uLnTx/>
              <a:uFillTx/>
              <a:latin typeface="Segoe UI"/>
              <a:ea typeface="+mn-ea"/>
              <a:cs typeface="+mn-cs"/>
            </a:endParaRPr>
          </a:p>
        </p:txBody>
      </p:sp>
      <p:pic>
        <p:nvPicPr>
          <p:cNvPr id="3" name="Picture 2">
            <a:extLst>
              <a:ext uri="{FF2B5EF4-FFF2-40B4-BE49-F238E27FC236}">
                <a16:creationId xmlns:a16="http://schemas.microsoft.com/office/drawing/2014/main" id="{9C7996B5-4C45-7CD8-E5C4-185A7C82BF37}"/>
              </a:ext>
              <a:ext uri="{C183D7F6-B498-43B3-948B-1728B52AA6E4}">
                <adec:decorative xmlns:adec="http://schemas.microsoft.com/office/drawing/2017/decorative" val="1"/>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11141014" y="205261"/>
            <a:ext cx="576157" cy="576157"/>
          </a:xfrm>
          <a:prstGeom prst="rect">
            <a:avLst/>
          </a:prstGeom>
        </p:spPr>
      </p:pic>
    </p:spTree>
    <p:extLst>
      <p:ext uri="{BB962C8B-B14F-4D97-AF65-F5344CB8AC3E}">
        <p14:creationId xmlns:p14="http://schemas.microsoft.com/office/powerpoint/2010/main" val="2611860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9125593-988E-BC03-3EF9-1794E63DC7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4E6459-B9EC-198C-EFA2-6805912ED489}"/>
              </a:ext>
            </a:extLst>
          </p:cNvPr>
          <p:cNvSpPr>
            <a:spLocks noGrp="1"/>
          </p:cNvSpPr>
          <p:nvPr>
            <p:ph type="title"/>
          </p:nvPr>
        </p:nvSpPr>
        <p:spPr>
          <a:xfrm>
            <a:off x="584200" y="2516815"/>
            <a:ext cx="9144000" cy="553998"/>
          </a:xfrm>
        </p:spPr>
        <p:txBody>
          <a:bodyPr/>
          <a:lstStyle/>
          <a:p>
            <a:r>
              <a:rPr lang="en-US" sz="400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What's new in Frontier</a:t>
            </a:r>
          </a:p>
        </p:txBody>
      </p:sp>
      <p:sp>
        <p:nvSpPr>
          <p:cNvPr id="3" name="Text Placeholder 2">
            <a:extLst>
              <a:ext uri="{FF2B5EF4-FFF2-40B4-BE49-F238E27FC236}">
                <a16:creationId xmlns:a16="http://schemas.microsoft.com/office/drawing/2014/main" id="{6E543E08-726E-2C72-7DE8-02AC0855EF33}"/>
              </a:ext>
            </a:extLst>
          </p:cNvPr>
          <p:cNvSpPr>
            <a:spLocks noGrp="1"/>
          </p:cNvSpPr>
          <p:nvPr>
            <p:ph type="body" sz="quarter" idx="12"/>
          </p:nvPr>
        </p:nvSpPr>
        <p:spPr>
          <a:xfrm>
            <a:off x="584200" y="3408402"/>
            <a:ext cx="4793916" cy="260684"/>
          </a:xfrm>
        </p:spPr>
        <p:txBody>
          <a:bodyPr/>
          <a:lstStyle/>
          <a:p>
            <a:r>
              <a:rPr lang="en-GB" sz="1800" b="1" noProof="0" dirty="0"/>
              <a:t>Get hands-on with breakthrough preview features, share your insights with product teams, and help shape the future of AI. </a:t>
            </a:r>
          </a:p>
          <a:p>
            <a:endParaRPr lang="en-GB" sz="1800" b="1" dirty="0"/>
          </a:p>
          <a:p>
            <a:r>
              <a:rPr lang="en-GB" sz="1800" b="1" noProof="0" dirty="0"/>
              <a:t>With Frontier, you’re not just adopting new technology, you’re co-creating what comes next.</a:t>
            </a:r>
            <a:endParaRPr lang="en-US" sz="1800" b="1" noProof="0" dirty="0"/>
          </a:p>
        </p:txBody>
      </p:sp>
      <p:pic>
        <p:nvPicPr>
          <p:cNvPr id="5" name="Picture 4">
            <a:extLst>
              <a:ext uri="{FF2B5EF4-FFF2-40B4-BE49-F238E27FC236}">
                <a16:creationId xmlns:a16="http://schemas.microsoft.com/office/drawing/2014/main" id="{B1BF37B2-552E-2F37-27E3-5938C09E0B67}"/>
              </a:ext>
              <a:ext uri="{C183D7F6-B498-43B3-948B-1728B52AA6E4}">
                <adec:decorative xmlns:adec="http://schemas.microsoft.com/office/drawing/2017/decorative" val="1"/>
              </a:ext>
            </a:extLst>
          </p:cNvPr>
          <p:cNvPicPr>
            <a:picLocks noChangeAspect="1"/>
          </p:cNvPicPr>
          <p:nvPr/>
        </p:nvPicPr>
        <p:blipFill>
          <a:blip r:embed="rId3"/>
          <a:srcRect l="12100"/>
          <a:stretch>
            <a:fillRect/>
          </a:stretch>
        </p:blipFill>
        <p:spPr>
          <a:xfrm>
            <a:off x="5895833" y="1853201"/>
            <a:ext cx="6096000" cy="3801005"/>
          </a:xfrm>
          <a:prstGeom prst="rect">
            <a:avLst/>
          </a:prstGeom>
          <a:ln>
            <a:noFill/>
          </a:ln>
          <a:effectLst>
            <a:softEdge rad="112500"/>
          </a:effectLst>
        </p:spPr>
      </p:pic>
      <p:sp>
        <p:nvSpPr>
          <p:cNvPr id="10" name="TextBox 9">
            <a:extLst>
              <a:ext uri="{FF2B5EF4-FFF2-40B4-BE49-F238E27FC236}">
                <a16:creationId xmlns:a16="http://schemas.microsoft.com/office/drawing/2014/main" id="{671D46FB-2B24-7347-4701-B8BA468EF420}"/>
              </a:ext>
            </a:extLst>
          </p:cNvPr>
          <p:cNvSpPr txBox="1"/>
          <p:nvPr/>
        </p:nvSpPr>
        <p:spPr>
          <a:xfrm>
            <a:off x="461371" y="6349896"/>
            <a:ext cx="660551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A1A1A"/>
                </a:solidFill>
                <a:effectLst/>
                <a:uLnTx/>
                <a:uFillTx/>
                <a:latin typeface="Segoe UI"/>
                <a:ea typeface="+mn-ea"/>
                <a:cs typeface="+mn-cs"/>
                <a:hlinkClick r:id="rId4"/>
              </a:rPr>
              <a:t>Frontier program – Microsoft Adoption</a:t>
            </a:r>
            <a:endParaRPr kumimoji="0" lang="en-US" sz="1800" b="0" i="0" u="none" strike="noStrike" kern="1200" cap="none" spc="0" normalizeH="0" baseline="0" noProof="0" dirty="0">
              <a:ln>
                <a:noFill/>
              </a:ln>
              <a:solidFill>
                <a:srgbClr val="1A1A1A"/>
              </a:solidFill>
              <a:effectLst/>
              <a:uLnTx/>
              <a:uFillTx/>
              <a:latin typeface="Segoe UI"/>
              <a:ea typeface="+mn-ea"/>
              <a:cs typeface="+mn-cs"/>
            </a:endParaRPr>
          </a:p>
        </p:txBody>
      </p:sp>
    </p:spTree>
    <p:extLst>
      <p:ext uri="{BB962C8B-B14F-4D97-AF65-F5344CB8AC3E}">
        <p14:creationId xmlns:p14="http://schemas.microsoft.com/office/powerpoint/2010/main" val="6892586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DEB0EDE-4523-576C-E008-B07DBB2AE957}"/>
            </a:ext>
          </a:extLst>
        </p:cNvPr>
        <p:cNvGrpSpPr/>
        <p:nvPr/>
      </p:nvGrpSpPr>
      <p:grpSpPr>
        <a:xfrm>
          <a:off x="0" y="0"/>
          <a:ext cx="0" cy="0"/>
          <a:chOff x="0" y="0"/>
          <a:chExt cx="0" cy="0"/>
        </a:xfrm>
      </p:grpSpPr>
      <p:sp>
        <p:nvSpPr>
          <p:cNvPr id="7" name="Title 14">
            <a:extLst>
              <a:ext uri="{FF2B5EF4-FFF2-40B4-BE49-F238E27FC236}">
                <a16:creationId xmlns:a16="http://schemas.microsoft.com/office/drawing/2014/main" id="{9A3A9525-A063-60ED-B353-F9FAB73056FD}"/>
              </a:ext>
            </a:extLst>
          </p:cNvPr>
          <p:cNvSpPr txBox="1">
            <a:spLocks noGrp="1"/>
          </p:cNvSpPr>
          <p:nvPr>
            <p:ph type="title" idx="4294967295"/>
          </p:nvPr>
        </p:nvSpPr>
        <p:spPr>
          <a:xfrm>
            <a:off x="550689" y="282820"/>
            <a:ext cx="12139699" cy="4985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rtl="0" eaLnBrk="1" fontAlgn="base" latinLnBrk="0" hangingPunct="1">
              <a:lnSpc>
                <a:spcPct val="90000"/>
              </a:lnSpc>
              <a:spcBef>
                <a:spcPct val="0"/>
              </a:spcBef>
              <a:spcAft>
                <a:spcPct val="0"/>
              </a:spcAft>
              <a:buNone/>
              <a:tabLst>
                <a:tab pos="920876" algn="l"/>
              </a:tabLst>
              <a:defRPr lang="en-US" sz="8000" b="1" kern="1200" cap="none" spc="-50" baseline="0">
                <a:ln w="3175">
                  <a:noFill/>
                </a:ln>
                <a:gradFill>
                  <a:gsLst>
                    <a:gs pos="0">
                      <a:srgbClr val="8DC8E8"/>
                    </a:gs>
                    <a:gs pos="100000">
                      <a:srgbClr val="CD98CF"/>
                    </a:gs>
                  </a:gsLst>
                  <a:lin ang="2700000" scaled="0"/>
                </a:gradFill>
                <a:effectLst/>
                <a:latin typeface="Segoe UI Semibold"/>
                <a:ea typeface="+mn-ea"/>
                <a:cs typeface="Segoe UI"/>
              </a:defRPr>
            </a:lvl1pPr>
          </a:lstStyle>
          <a:p>
            <a:pPr marL="0" marR="0" lvl="0" indent="0" algn="l" defTabSz="797999" rtl="0" eaLnBrk="1" fontAlgn="base" latinLnBrk="0" hangingPunct="1">
              <a:lnSpc>
                <a:spcPct val="90000"/>
              </a:lnSpc>
              <a:spcBef>
                <a:spcPct val="0"/>
              </a:spcBef>
              <a:spcAft>
                <a:spcPct val="0"/>
              </a:spcAft>
              <a:buClrTx/>
              <a:buSzTx/>
              <a:buFontTx/>
              <a:buNone/>
              <a:tabLst>
                <a:tab pos="920876" algn="l"/>
              </a:tabLst>
              <a:defRPr/>
            </a:pPr>
            <a:r>
              <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rPr>
              <a:t>What's new in Frontier </a:t>
            </a:r>
            <a:endParaRPr kumimoji="0" lang="en-US" sz="24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14" name="TextBox 13">
            <a:extLst>
              <a:ext uri="{FF2B5EF4-FFF2-40B4-BE49-F238E27FC236}">
                <a16:creationId xmlns:a16="http://schemas.microsoft.com/office/drawing/2014/main" id="{4D8AEA10-2367-C99A-77BF-7E359C71BD0F}"/>
              </a:ext>
            </a:extLst>
          </p:cNvPr>
          <p:cNvSpPr txBox="1"/>
          <p:nvPr/>
        </p:nvSpPr>
        <p:spPr>
          <a:xfrm>
            <a:off x="550689" y="768007"/>
            <a:ext cx="1076942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1A1A1A"/>
                </a:solidFill>
                <a:effectLst/>
                <a:uLnTx/>
                <a:uFillTx/>
                <a:latin typeface="Segoe UI"/>
                <a:ea typeface="+mn-ea"/>
                <a:cs typeface="+mn-cs"/>
              </a:rPr>
              <a:t>Try out the latest agents and features in Microsoft Copilot and see how they can transform your day-to-day.​</a:t>
            </a:r>
            <a:endParaRPr kumimoji="0" lang="en-US" sz="1800" b="0" i="0" u="none" strike="noStrike" kern="1200" cap="none" spc="0" normalizeH="0" baseline="0" noProof="0" dirty="0">
              <a:ln>
                <a:noFill/>
              </a:ln>
              <a:solidFill>
                <a:srgbClr val="1A1A1A"/>
              </a:solidFill>
              <a:effectLst/>
              <a:uLnTx/>
              <a:uFillTx/>
              <a:latin typeface="Segoe UI"/>
              <a:ea typeface="+mn-ea"/>
              <a:cs typeface="+mn-cs"/>
            </a:endParaRPr>
          </a:p>
        </p:txBody>
      </p:sp>
      <p:sp>
        <p:nvSpPr>
          <p:cNvPr id="9" name="TextBox 8">
            <a:extLst>
              <a:ext uri="{FF2B5EF4-FFF2-40B4-BE49-F238E27FC236}">
                <a16:creationId xmlns:a16="http://schemas.microsoft.com/office/drawing/2014/main" id="{2D98EBA9-BC1C-F1E3-06E9-1D3E830F33B5}"/>
              </a:ext>
            </a:extLst>
          </p:cNvPr>
          <p:cNvSpPr txBox="1"/>
          <p:nvPr/>
        </p:nvSpPr>
        <p:spPr>
          <a:xfrm>
            <a:off x="93606" y="6405903"/>
            <a:ext cx="1200478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78D4">
                    <a:lumMod val="75000"/>
                  </a:srgbClr>
                </a:solidFill>
                <a:effectLst/>
                <a:uLnTx/>
                <a:uFillTx/>
                <a:latin typeface="Segoe UI"/>
                <a:ea typeface="+mn-ea"/>
                <a:cs typeface="+mn-cs"/>
                <a:hlinkClick r:id="rId3">
                  <a:extLst>
                    <a:ext uri="{A12FA001-AC4F-418D-AE19-62706E023703}">
                      <ahyp:hlinkClr xmlns:ahyp="http://schemas.microsoft.com/office/drawing/2018/hyperlinkcolor" val="tx"/>
                    </a:ext>
                  </a:extLst>
                </a:hlinkClick>
              </a:rPr>
              <a:t>Frontier Getting started guide</a:t>
            </a:r>
            <a:endParaRPr kumimoji="0" lang="en-US" sz="1600" b="0" i="0" u="none" strike="noStrike" kern="1200" cap="none" spc="0" normalizeH="0" baseline="0" noProof="0" dirty="0">
              <a:ln>
                <a:noFill/>
              </a:ln>
              <a:solidFill>
                <a:srgbClr val="0078D4">
                  <a:lumMod val="75000"/>
                </a:srgbClr>
              </a:solidFill>
              <a:effectLst/>
              <a:uLnTx/>
              <a:uFillTx/>
              <a:latin typeface="Segoe UI"/>
              <a:ea typeface="+mn-ea"/>
              <a:cs typeface="+mn-cs"/>
            </a:endParaRPr>
          </a:p>
        </p:txBody>
      </p:sp>
      <p:sp>
        <p:nvSpPr>
          <p:cNvPr id="2" name="Rectangle: Top Corners Rounded 1">
            <a:extLst>
              <a:ext uri="{FF2B5EF4-FFF2-40B4-BE49-F238E27FC236}">
                <a16:creationId xmlns:a16="http://schemas.microsoft.com/office/drawing/2014/main" id="{82B138F3-D3FC-5315-BFC2-0E08BE61E942}"/>
              </a:ext>
              <a:ext uri="{C183D7F6-B498-43B3-948B-1728B52AA6E4}">
                <adec:decorative xmlns:adec="http://schemas.microsoft.com/office/drawing/2017/decorative" val="1"/>
              </a:ext>
            </a:extLst>
          </p:cNvPr>
          <p:cNvSpPr/>
          <p:nvPr/>
        </p:nvSpPr>
        <p:spPr bwMode="auto">
          <a:xfrm>
            <a:off x="550689" y="1556768"/>
            <a:ext cx="5863759" cy="4635014"/>
          </a:xfrm>
          <a:prstGeom prst="round2SameRect">
            <a:avLst>
              <a:gd name="adj1" fmla="val 3675"/>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marR="0" lvl="0" indent="-342900" algn="l" defTabSz="932472" rtl="0" eaLnBrk="1" fontAlgn="base" latinLnBrk="0" hangingPunct="1">
              <a:lnSpc>
                <a:spcPct val="150000"/>
              </a:lnSpc>
              <a:spcBef>
                <a:spcPct val="0"/>
              </a:spcBef>
              <a:spcAft>
                <a:spcPct val="0"/>
              </a:spcAft>
              <a:buClr>
                <a:srgbClr val="1A1A1A"/>
              </a:buClr>
              <a:buSzTx/>
              <a:buFont typeface="Wingdings" panose="05000000000000000000" pitchFamily="2" charset="2"/>
              <a:buChar char="§"/>
              <a:tabLst/>
              <a:defRPr/>
            </a:pPr>
            <a:r>
              <a:rPr kumimoji="0" lang="en-GB" i="0" u="sng" strike="noStrike" kern="1200" cap="none" spc="0" normalizeH="0" baseline="0" noProof="0" dirty="0">
                <a:ln>
                  <a:noFill/>
                </a:ln>
                <a:solidFill>
                  <a:schemeClr val="tx1"/>
                </a:solidFill>
                <a:effectLst/>
                <a:uLnTx/>
                <a:uFillTx/>
                <a:ea typeface="+mn-ea"/>
                <a:cs typeface="+mn-cs"/>
                <a:hlinkClick r:id="rId4"/>
              </a:rPr>
              <a:t>Communicate project progress more easily with Status Reports in Planner Agent</a:t>
            </a:r>
            <a:endParaRPr kumimoji="0" lang="en-US" sz="1800" b="0" i="0" u="none" strike="noStrike" kern="1200" cap="none" spc="0" normalizeH="0" baseline="0" noProof="0" dirty="0">
              <a:ln>
                <a:noFill/>
              </a:ln>
              <a:solidFill>
                <a:schemeClr val="tx1"/>
              </a:solidFill>
              <a:effectLst/>
              <a:uLnTx/>
              <a:uFillTx/>
              <a:latin typeface="Segoe UI"/>
              <a:ea typeface="+mn-ea"/>
              <a:cs typeface="Segoe UI" pitchFamily="34" charset="0"/>
            </a:endParaRPr>
          </a:p>
        </p:txBody>
      </p:sp>
      <p:pic>
        <p:nvPicPr>
          <p:cNvPr id="8" name="Picture 7">
            <a:extLst>
              <a:ext uri="{FF2B5EF4-FFF2-40B4-BE49-F238E27FC236}">
                <a16:creationId xmlns:a16="http://schemas.microsoft.com/office/drawing/2014/main" id="{32E7746A-05AB-A998-DBD9-22BAE849DA2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749563" y="2268663"/>
            <a:ext cx="5090435" cy="309742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861212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7"/>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5DCFD04-3E43-4F90-1C0A-13FB3732668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690" y="1495406"/>
            <a:ext cx="10887238" cy="4351372"/>
          </a:xfrm>
          <a:prstGeom prst="roundRect">
            <a:avLst>
              <a:gd name="adj" fmla="val 3266"/>
            </a:avLst>
          </a:prstGeom>
          <a:effectLst>
            <a:outerShdw blurRad="50800" dist="38100" dir="5400000" algn="t" rotWithShape="0">
              <a:prstClr val="black">
                <a:alpha val="40000"/>
              </a:prstClr>
            </a:outerShdw>
          </a:effectLst>
        </p:spPr>
      </p:pic>
      <p:sp>
        <p:nvSpPr>
          <p:cNvPr id="4" name="Title 14">
            <a:extLst>
              <a:ext uri="{FF2B5EF4-FFF2-40B4-BE49-F238E27FC236}">
                <a16:creationId xmlns:a16="http://schemas.microsoft.com/office/drawing/2014/main" id="{16794675-EC05-B52C-95A1-D5ADC26ED727}"/>
              </a:ext>
            </a:extLst>
          </p:cNvPr>
          <p:cNvSpPr txBox="1">
            <a:spLocks noGrp="1"/>
          </p:cNvSpPr>
          <p:nvPr>
            <p:ph type="title"/>
          </p:nvPr>
        </p:nvSpPr>
        <p:spPr>
          <a:xfrm>
            <a:off x="1104441" y="2991810"/>
            <a:ext cx="9144000" cy="5539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fontAlgn="base">
              <a:lnSpc>
                <a:spcPct val="90000"/>
              </a:lnSpc>
              <a:spcBef>
                <a:spcPct val="0"/>
              </a:spcBef>
              <a:spcAft>
                <a:spcPct val="0"/>
              </a:spcAft>
              <a:buNone/>
              <a:tabLst>
                <a:tab pos="920876" algn="l"/>
              </a:tabLst>
              <a:defRPr sz="8000" b="1" cap="none" spc="-50" baseline="0">
                <a:ln w="3175">
                  <a:noFill/>
                </a:ln>
                <a:gradFill>
                  <a:gsLst>
                    <a:gs pos="0">
                      <a:srgbClr val="8DC8E8"/>
                    </a:gs>
                    <a:gs pos="100000">
                      <a:srgbClr val="CD98CF"/>
                    </a:gs>
                  </a:gsLst>
                  <a:lin ang="2700000" scaled="0"/>
                </a:gradFill>
                <a:effectLst/>
                <a:latin typeface="Segoe UI Semibold"/>
                <a:cs typeface="Segoe UI"/>
              </a:defRPr>
            </a:lvl1pPr>
          </a:lstStyle>
          <a:p>
            <a:pPr marL="0" marR="0" lvl="0" indent="0" algn="l" defTabSz="797999" rtl="0" eaLnBrk="1" fontAlgn="base" latinLnBrk="0" hangingPunct="1">
              <a:lnSpc>
                <a:spcPct val="90000"/>
              </a:lnSpc>
              <a:spcBef>
                <a:spcPct val="0"/>
              </a:spcBef>
              <a:spcAft>
                <a:spcPct val="0"/>
              </a:spcAft>
              <a:buClrTx/>
              <a:buSzTx/>
              <a:buFontTx/>
              <a:buNone/>
              <a:tabLst>
                <a:tab pos="920876" algn="l"/>
              </a:tabLst>
              <a:defRPr/>
            </a:pPr>
            <a:r>
              <a:rPr lang="en-US" sz="6000" b="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Thank you </a:t>
            </a:r>
            <a:r>
              <a:rPr kumimoji="0" lang="en-US" sz="6000" b="1" i="0" u="none" strike="noStrike" kern="1200" cap="none" spc="-50" normalizeH="0" baseline="0" noProof="0" dirty="0">
                <a:ln w="3175">
                  <a:noFill/>
                </a:ln>
                <a:solidFill>
                  <a:srgbClr val="3A4953"/>
                </a:solidFill>
                <a:effectLst/>
                <a:uLnTx/>
                <a:uFillTx/>
                <a:latin typeface="Segoe UI Semibold"/>
                <a:ea typeface="+mn-ea"/>
                <a:cs typeface="Segoe UI"/>
              </a:rPr>
              <a:t>👏</a:t>
            </a:r>
          </a:p>
        </p:txBody>
      </p:sp>
      <p:sp>
        <p:nvSpPr>
          <p:cNvPr id="2" name="TextBox 1">
            <a:extLst>
              <a:ext uri="{FF2B5EF4-FFF2-40B4-BE49-F238E27FC236}">
                <a16:creationId xmlns:a16="http://schemas.microsoft.com/office/drawing/2014/main" id="{42E90039-4B10-20A2-FE08-C4C34718CE94}"/>
              </a:ext>
            </a:extLst>
          </p:cNvPr>
          <p:cNvSpPr txBox="1"/>
          <p:nvPr/>
        </p:nvSpPr>
        <p:spPr>
          <a:xfrm>
            <a:off x="1104441" y="4745452"/>
            <a:ext cx="4991559" cy="615553"/>
          </a:xfrm>
          <a:prstGeom prst="rect">
            <a:avLst/>
          </a:prstGeom>
          <a:noFill/>
        </p:spPr>
        <p:txBody>
          <a:bodyPr wrap="none" lIns="0" tIns="0" rIns="0" bIns="0" rtlCol="0">
            <a:spAutoFit/>
          </a:bodyPr>
          <a:lstStyle/>
          <a:p>
            <a:pPr algn="l"/>
            <a:r>
              <a:rPr lang="en-US" sz="2000" noProof="0" dirty="0">
                <a:gradFill>
                  <a:gsLst>
                    <a:gs pos="2917">
                      <a:schemeClr val="tx1"/>
                    </a:gs>
                    <a:gs pos="30000">
                      <a:schemeClr val="tx1"/>
                    </a:gs>
                  </a:gsLst>
                  <a:lin ang="5400000" scaled="0"/>
                </a:gradFill>
              </a:rPr>
              <a:t>Got feedback ? </a:t>
            </a:r>
          </a:p>
          <a:p>
            <a:pPr algn="l"/>
            <a:r>
              <a:rPr lang="en-US" sz="2000" noProof="0" dirty="0">
                <a:gradFill>
                  <a:gsLst>
                    <a:gs pos="2917">
                      <a:schemeClr val="tx1"/>
                    </a:gs>
                    <a:gs pos="30000">
                      <a:schemeClr val="tx1"/>
                    </a:gs>
                  </a:gsLst>
                  <a:lin ang="5400000" scaled="0"/>
                </a:gradFill>
                <a:hlinkClick r:id="rId3"/>
              </a:rPr>
              <a:t>https://aka.ms/WhatsNewCopilot/Feedback</a:t>
            </a:r>
            <a:r>
              <a:rPr lang="en-US" sz="2000" noProof="0" dirty="0">
                <a:gradFill>
                  <a:gsLst>
                    <a:gs pos="2917">
                      <a:schemeClr val="tx1"/>
                    </a:gs>
                    <a:gs pos="30000">
                      <a:schemeClr val="tx1"/>
                    </a:gs>
                  </a:gsLst>
                  <a:lin ang="5400000" scaled="0"/>
                </a:gradFill>
              </a:rPr>
              <a:t> </a:t>
            </a:r>
          </a:p>
        </p:txBody>
      </p:sp>
    </p:spTree>
    <p:extLst>
      <p:ext uri="{BB962C8B-B14F-4D97-AF65-F5344CB8AC3E}">
        <p14:creationId xmlns:p14="http://schemas.microsoft.com/office/powerpoint/2010/main" val="1135435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path" presetSubtype="0" decel="100000" fill="hold" grpId="1" nodeType="withEffect">
                                  <p:stCondLst>
                                    <p:cond delay="0"/>
                                  </p:stCondLst>
                                  <p:childTnLst>
                                    <p:animMotion origin="layout" path="M 5E-6 -3.7037E-7 L 5E-6 0.01968 " pathEditMode="relative" rAng="0" ptsTypes="AA">
                                      <p:cBhvr>
                                        <p:cTn id="9" dur="500" spd="-100000" fill="hold"/>
                                        <p:tgtEl>
                                          <p:spTgt spid="4"/>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DE693-9DED-ED27-1B69-355C2458B84F}"/>
              </a:ext>
            </a:extLst>
          </p:cNvPr>
          <p:cNvSpPr>
            <a:spLocks noGrp="1"/>
          </p:cNvSpPr>
          <p:nvPr>
            <p:ph type="title"/>
          </p:nvPr>
        </p:nvSpPr>
        <p:spPr/>
        <p:txBody>
          <a:bodyPr/>
          <a:lstStyle/>
          <a:p>
            <a:r>
              <a:rPr lang="en-US" noProof="0" dirty="0"/>
              <a:t>Feedback Form</a:t>
            </a:r>
          </a:p>
        </p:txBody>
      </p:sp>
      <p:sp>
        <p:nvSpPr>
          <p:cNvPr id="5" name="Text Placeholder 4">
            <a:extLst>
              <a:ext uri="{FF2B5EF4-FFF2-40B4-BE49-F238E27FC236}">
                <a16:creationId xmlns:a16="http://schemas.microsoft.com/office/drawing/2014/main" id="{A23343DB-9254-9901-6D1C-903212590CF9}"/>
              </a:ext>
            </a:extLst>
          </p:cNvPr>
          <p:cNvSpPr>
            <a:spLocks noGrp="1"/>
          </p:cNvSpPr>
          <p:nvPr>
            <p:ph type="body" sz="quarter" idx="12"/>
          </p:nvPr>
        </p:nvSpPr>
        <p:spPr/>
        <p:txBody>
          <a:bodyPr/>
          <a:lstStyle/>
          <a:p>
            <a:endParaRPr lang="en-US"/>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4" name="Add-in 3" title="Forms for PowerPoint">
                <a:extLst>
                  <a:ext uri="{FF2B5EF4-FFF2-40B4-BE49-F238E27FC236}">
                    <a16:creationId xmlns:a16="http://schemas.microsoft.com/office/drawing/2014/main" id="{6F94D3A3-9401-2BB6-DA1F-9195DDB30828}"/>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2"/>
              </a:graphicData>
            </a:graphic>
          </p:graphicFrame>
        </mc:Choice>
        <mc:Fallback xmlns="">
          <p:pic>
            <p:nvPicPr>
              <p:cNvPr id="4" name="Add-in 3" title="Forms for PowerPoint">
                <a:extLst>
                  <a:ext uri="{FF2B5EF4-FFF2-40B4-BE49-F238E27FC236}">
                    <a16:creationId xmlns:a16="http://schemas.microsoft.com/office/drawing/2014/main" id="{6F94D3A3-9401-2BB6-DA1F-9195DDB30828}"/>
                  </a:ext>
                </a:extLst>
              </p:cNvPr>
              <p:cNvPicPr>
                <a:picLocks noGrp="1" noRot="1" noChangeAspect="1" noMove="1" noResize="1" noEditPoints="1" noAdjustHandles="1" noChangeArrowheads="1" noChangeShapeType="1"/>
              </p:cNvPicPr>
              <p:nvPr/>
            </p:nvPicPr>
            <p:blipFill>
              <a:blip r:embed="rId3"/>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1736762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1267068-C6AA-D7F8-7653-36226CFC3BF3}"/>
            </a:ext>
          </a:extLst>
        </p:cNvPr>
        <p:cNvGrpSpPr/>
        <p:nvPr/>
      </p:nvGrpSpPr>
      <p:grpSpPr>
        <a:xfrm>
          <a:off x="0" y="0"/>
          <a:ext cx="0" cy="0"/>
          <a:chOff x="0" y="0"/>
          <a:chExt cx="0" cy="0"/>
        </a:xfrm>
      </p:grpSpPr>
      <p:sp>
        <p:nvSpPr>
          <p:cNvPr id="5" name="Title 14">
            <a:extLst>
              <a:ext uri="{FF2B5EF4-FFF2-40B4-BE49-F238E27FC236}">
                <a16:creationId xmlns:a16="http://schemas.microsoft.com/office/drawing/2014/main" id="{E0346291-0C64-455B-6315-9A22F09E1F3B}"/>
              </a:ext>
            </a:extLst>
          </p:cNvPr>
          <p:cNvSpPr txBox="1">
            <a:spLocks noGrp="1"/>
          </p:cNvSpPr>
          <p:nvPr>
            <p:ph type="title" idx="4294967295"/>
          </p:nvPr>
        </p:nvSpPr>
        <p:spPr>
          <a:xfrm>
            <a:off x="550689" y="282820"/>
            <a:ext cx="12139699" cy="4985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defPPr>
              <a:defRPr lang="en-US"/>
            </a:defPPr>
            <a:lvl1pPr algn="ctr" defTabSz="797999" rtl="0" eaLnBrk="1" fontAlgn="base" latinLnBrk="0" hangingPunct="1">
              <a:lnSpc>
                <a:spcPct val="90000"/>
              </a:lnSpc>
              <a:spcBef>
                <a:spcPct val="0"/>
              </a:spcBef>
              <a:spcAft>
                <a:spcPct val="0"/>
              </a:spcAft>
              <a:buNone/>
              <a:tabLst>
                <a:tab pos="920876" algn="l"/>
              </a:tabLst>
              <a:defRPr lang="en-US" sz="8000" b="1" kern="1200" cap="none" spc="-50" baseline="0">
                <a:ln w="3175">
                  <a:noFill/>
                </a:ln>
                <a:gradFill>
                  <a:gsLst>
                    <a:gs pos="0">
                      <a:srgbClr val="8DC8E8"/>
                    </a:gs>
                    <a:gs pos="100000">
                      <a:srgbClr val="CD98CF"/>
                    </a:gs>
                  </a:gsLst>
                  <a:lin ang="2700000" scaled="0"/>
                </a:gradFill>
                <a:effectLst/>
                <a:latin typeface="Segoe UI Semibold"/>
                <a:ea typeface="+mn-ea"/>
                <a:cs typeface="Segoe UI"/>
              </a:defRPr>
            </a:lvl1pPr>
          </a:lstStyle>
          <a:p>
            <a:pPr marL="0" marR="0" lvl="0" indent="0" algn="l" defTabSz="797999" rtl="0" eaLnBrk="1" fontAlgn="base" latinLnBrk="0" hangingPunct="1">
              <a:lnSpc>
                <a:spcPct val="90000"/>
              </a:lnSpc>
              <a:spcBef>
                <a:spcPct val="0"/>
              </a:spcBef>
              <a:spcAft>
                <a:spcPct val="0"/>
              </a:spcAft>
              <a:buClrTx/>
              <a:buSzTx/>
              <a:buFontTx/>
              <a:buNone/>
              <a:tabLst>
                <a:tab pos="920876" algn="l"/>
              </a:tabLst>
              <a:defRPr/>
            </a:pPr>
            <a:r>
              <a:rPr kumimoji="0" lang="en-US" sz="36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rPr>
              <a:t>Resources</a:t>
            </a:r>
            <a:endParaRPr kumimoji="0" lang="en-US" sz="2400" b="1" i="0" u="none" strike="noStrike" kern="1200" cap="none" spc="-50" normalizeH="0" baseline="0" noProof="0" dirty="0">
              <a:ln w="3175">
                <a:noFill/>
              </a:ln>
              <a:gradFill>
                <a:gsLst>
                  <a:gs pos="971">
                    <a:srgbClr val="2897CE"/>
                  </a:gs>
                  <a:gs pos="100000">
                    <a:srgbClr val="8678D6"/>
                  </a:gs>
                </a:gsLst>
                <a:lin ang="2700000" scaled="0"/>
              </a:gradFill>
              <a:effectLst/>
              <a:uLnTx/>
              <a:uFillTx/>
              <a:latin typeface="Segoe UI Semibold"/>
              <a:ea typeface="+mn-ea"/>
              <a:cs typeface="Segoe UI Semibold"/>
            </a:endParaRPr>
          </a:p>
        </p:txBody>
      </p:sp>
      <p:sp>
        <p:nvSpPr>
          <p:cNvPr id="8" name="Rectangle: Top Corners Rounded 7">
            <a:extLst>
              <a:ext uri="{FF2B5EF4-FFF2-40B4-BE49-F238E27FC236}">
                <a16:creationId xmlns:a16="http://schemas.microsoft.com/office/drawing/2014/main" id="{7408E922-1F7F-AD79-FD02-29EFC4FCA3F8}"/>
              </a:ext>
              <a:ext uri="{C183D7F6-B498-43B3-948B-1728B52AA6E4}">
                <adec:decorative xmlns:adec="http://schemas.microsoft.com/office/drawing/2017/decorative" val="1"/>
              </a:ext>
            </a:extLst>
          </p:cNvPr>
          <p:cNvSpPr/>
          <p:nvPr/>
        </p:nvSpPr>
        <p:spPr bwMode="auto">
          <a:xfrm>
            <a:off x="550689" y="959978"/>
            <a:ext cx="11477848" cy="5678147"/>
          </a:xfrm>
          <a:prstGeom prst="round2SameRect">
            <a:avLst>
              <a:gd name="adj1" fmla="val 0"/>
              <a:gd name="adj2" fmla="val 1919"/>
            </a:avLst>
          </a:prstGeom>
          <a:solidFill>
            <a:schemeClr val="bg1"/>
          </a:solidFill>
          <a:ln>
            <a:noFill/>
            <a:headEnd type="none" w="med" len="med"/>
            <a:tailEnd type="none" w="med" len="med"/>
          </a:ln>
          <a:effectLst>
            <a:outerShdw blurRad="342900" dist="43797" dir="2700000" algn="tl" rotWithShape="0">
              <a:prstClr val="black">
                <a:alpha val="1488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342900" lvl="0" indent="-342900" defTabSz="932472" fontAlgn="base">
              <a:spcBef>
                <a:spcPct val="0"/>
              </a:spcBef>
              <a:spcAft>
                <a:spcPct val="0"/>
              </a:spcAft>
              <a:buClr>
                <a:srgbClr val="1A1A1A"/>
              </a:buClr>
              <a:buFont typeface="Wingdings" panose="05000000000000000000" pitchFamily="2" charset="2"/>
              <a:buChar char="§"/>
              <a:defRPr/>
            </a:pPr>
            <a:r>
              <a:rPr lang="en-US" sz="1600" dirty="0">
                <a:solidFill>
                  <a:srgbClr val="FFFFFF"/>
                </a:solidFill>
                <a:hlinkClick r:id="rId2"/>
              </a:rPr>
              <a:t>Microsoft 365 Copilot Blog | Microsoft Community Hub</a:t>
            </a:r>
            <a:endParaRPr lang="en-US" sz="1600" dirty="0">
              <a:solidFill>
                <a:srgbClr val="FFFFFF"/>
              </a:solidFill>
            </a:endParaRPr>
          </a:p>
          <a:p>
            <a:pPr marL="342900" lvl="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3"/>
              </a:rPr>
              <a:t>What’s New in Microsoft Copilot | August 2026 | Microsoft Community Hub</a:t>
            </a:r>
            <a:endParaRPr lang="en-US" sz="1600" dirty="0"/>
          </a:p>
          <a:p>
            <a:pPr marL="342900" lvl="0" indent="-342900" defTabSz="932472" fontAlgn="base">
              <a:spcBef>
                <a:spcPct val="0"/>
              </a:spcBef>
              <a:spcAft>
                <a:spcPct val="0"/>
              </a:spcAft>
              <a:buClr>
                <a:srgbClr val="1A1A1A"/>
              </a:buClr>
              <a:buFont typeface="Wingdings" panose="05000000000000000000" pitchFamily="2" charset="2"/>
              <a:buChar char="§"/>
              <a:defRPr/>
            </a:pPr>
            <a:r>
              <a:rPr lang="en-GB" sz="1600" dirty="0">
                <a:solidFill>
                  <a:srgbClr val="FFFFFF"/>
                </a:solidFill>
                <a:hlinkClick r:id="rId4"/>
              </a:rPr>
              <a:t>Release Notes for Microsoft 365 Copilot | Microsoft Learn</a:t>
            </a:r>
            <a:endParaRPr lang="en-GB" sz="1600" dirty="0">
              <a:solidFill>
                <a:srgbClr val="FFFFFF"/>
              </a:solidFill>
            </a:endParaRPr>
          </a:p>
          <a:p>
            <a:pPr marL="342900" lvl="0" indent="-342900" defTabSz="932472" fontAlgn="base">
              <a:spcBef>
                <a:spcPct val="0"/>
              </a:spcBef>
              <a:spcAft>
                <a:spcPct val="0"/>
              </a:spcAft>
              <a:buClr>
                <a:srgbClr val="1A1A1A"/>
              </a:buClr>
              <a:buFont typeface="Wingdings" panose="05000000000000000000" pitchFamily="2" charset="2"/>
              <a:buChar char="§"/>
              <a:defRPr/>
            </a:pPr>
            <a:r>
              <a:rPr lang="nn-NO" sz="1600" dirty="0">
                <a:solidFill>
                  <a:srgbClr val="FFFFFF"/>
                </a:solidFill>
                <a:hlinkClick r:id="rId5"/>
              </a:rPr>
              <a:t>Microsoft 365 Roadmap | Microsoft 365</a:t>
            </a:r>
            <a:endParaRPr lang="nn-NO" sz="1600" dirty="0">
              <a:solidFill>
                <a:srgbClr val="FFFFFF"/>
              </a:solidFill>
            </a:endParaRPr>
          </a:p>
          <a:p>
            <a:pPr marL="342900" lvl="0" indent="-342900" defTabSz="932472" fontAlgn="base">
              <a:spcBef>
                <a:spcPct val="0"/>
              </a:spcBef>
              <a:spcAft>
                <a:spcPct val="0"/>
              </a:spcAft>
              <a:buClr>
                <a:srgbClr val="1A1A1A"/>
              </a:buClr>
              <a:buFont typeface="Wingdings" panose="05000000000000000000" pitchFamily="2" charset="2"/>
              <a:buChar char="§"/>
              <a:defRPr/>
            </a:pPr>
            <a:r>
              <a:rPr lang="en-GB" sz="1600" dirty="0">
                <a:solidFill>
                  <a:srgbClr val="FFFFFF"/>
                </a:solidFill>
                <a:hlinkClick r:id="rId6"/>
              </a:rPr>
              <a:t>What's new in Copilot Studio - Microsoft Copilot Studio | Microsoft Learn</a:t>
            </a:r>
            <a:endParaRPr lang="en-GB" sz="1600" dirty="0">
              <a:solidFill>
                <a:srgbClr val="FFFFFF"/>
              </a:solidFill>
            </a:endParaRPr>
          </a:p>
          <a:p>
            <a:pPr marL="342900" lvl="0" indent="-342900" defTabSz="932472" fontAlgn="base">
              <a:spcBef>
                <a:spcPct val="0"/>
              </a:spcBef>
              <a:spcAft>
                <a:spcPct val="0"/>
              </a:spcAft>
              <a:buClr>
                <a:srgbClr val="1A1A1A"/>
              </a:buClr>
              <a:buFont typeface="Wingdings" panose="05000000000000000000" pitchFamily="2" charset="2"/>
              <a:buChar char="§"/>
              <a:defRPr/>
            </a:pPr>
            <a:r>
              <a:rPr lang="en-US" sz="1600" dirty="0">
                <a:solidFill>
                  <a:srgbClr val="FFFFFF"/>
                </a:solidFill>
                <a:hlinkClick r:id="rId7"/>
              </a:rPr>
              <a:t>Copilot Studio | Microsoft Copilot Blog</a:t>
            </a:r>
            <a:endParaRPr lang="en-US" sz="1600" dirty="0">
              <a:solidFill>
                <a:srgbClr val="FFFFFF"/>
              </a:solidFill>
            </a:endParaRPr>
          </a:p>
          <a:p>
            <a:pPr marL="342900" lvl="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8"/>
              </a:rPr>
              <a:t>Available today: Anthropic Claude Fable 5.1 in Microsoft Copilot | Microsoft Community Hub</a:t>
            </a:r>
            <a:endParaRPr lang="en-US" sz="1600" dirty="0"/>
          </a:p>
          <a:p>
            <a:pPr marL="342900" lvl="0" indent="-342900" defTabSz="932472" fontAlgn="base">
              <a:spcBef>
                <a:spcPct val="0"/>
              </a:spcBef>
              <a:spcAft>
                <a:spcPct val="0"/>
              </a:spcAft>
              <a:buClr>
                <a:srgbClr val="1A1A1A"/>
              </a:buClr>
              <a:buFont typeface="Wingdings" panose="05000000000000000000" pitchFamily="2" charset="2"/>
              <a:buChar char="§"/>
              <a:defRPr/>
            </a:pPr>
            <a:r>
              <a:rPr lang="en-US" sz="1600" dirty="0">
                <a:hlinkClick r:id="rId9"/>
              </a:rPr>
              <a:t>Available today: OpenAI GPT-6 Astra in Microsoft Copilot | Microsoft Community Hub</a:t>
            </a:r>
            <a:endParaRPr lang="en-US" sz="1600" dirty="0">
              <a:solidFill>
                <a:srgbClr val="0070C0"/>
              </a:solidFill>
            </a:endParaRPr>
          </a:p>
          <a:p>
            <a:pPr marL="342900" lvl="0" indent="-342900" defTabSz="932472" fontAlgn="base">
              <a:spcBef>
                <a:spcPct val="0"/>
              </a:spcBef>
              <a:spcAft>
                <a:spcPct val="0"/>
              </a:spcAft>
              <a:buClr>
                <a:srgbClr val="1A1A1A"/>
              </a:buClr>
              <a:buFont typeface="Wingdings" panose="05000000000000000000" pitchFamily="2" charset="2"/>
              <a:buChar char="§"/>
              <a:defRPr/>
            </a:pPr>
            <a:endParaRPr kumimoji="0" lang="en-US" sz="1600" b="0" i="0" u="none" strike="noStrike" kern="1200" cap="none" spc="0" normalizeH="0" baseline="0" noProof="0" dirty="0">
              <a:ln>
                <a:noFill/>
              </a:ln>
              <a:solidFill>
                <a:srgbClr val="1A1A1A"/>
              </a:solidFill>
              <a:effectLst/>
              <a:uLnTx/>
              <a:uFillTx/>
              <a:latin typeface="Segoe UI"/>
              <a:ea typeface="+mn-ea"/>
              <a:cs typeface="Segoe UI" pitchFamily="34" charset="0"/>
            </a:endParaRPr>
          </a:p>
        </p:txBody>
      </p:sp>
    </p:spTree>
    <p:extLst>
      <p:ext uri="{BB962C8B-B14F-4D97-AF65-F5344CB8AC3E}">
        <p14:creationId xmlns:p14="http://schemas.microsoft.com/office/powerpoint/2010/main" val="37972306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42" presetClass="path" presetSubtype="0" decel="100000" fill="hold" grpId="1" nodeType="withEffect">
                                  <p:stCondLst>
                                    <p:cond delay="0"/>
                                  </p:stCondLst>
                                  <p:childTnLst>
                                    <p:animMotion origin="layout" path="M 1.25E-6 3.7037E-6 L 1.25E-6 0.01967 " pathEditMode="relative" rAng="0" ptsTypes="AA">
                                      <p:cBhvr>
                                        <p:cTn id="9" dur="500" spd="-100000" fill="hold"/>
                                        <p:tgtEl>
                                          <p:spTgt spid="5"/>
                                        </p:tgtEl>
                                        <p:attrNameLst>
                                          <p:attrName>ppt_x</p:attrName>
                                          <p:attrName>ppt_y</p:attrName>
                                        </p:attrNameLst>
                                      </p:cBhvr>
                                      <p:rCtr x="0" y="97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D1D5BF2-1C18-4D55-E9BC-9C7C7E11E94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A860491-5957-5372-4086-5CC8199DA06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4842193"/>
            <a:ext cx="4788759" cy="1861672"/>
          </a:xfrm>
          <a:prstGeom prst="rect">
            <a:avLst/>
          </a:prstGeom>
        </p:spPr>
      </p:pic>
      <p:sp>
        <p:nvSpPr>
          <p:cNvPr id="4" name="TextBox 3">
            <a:extLst>
              <a:ext uri="{FF2B5EF4-FFF2-40B4-BE49-F238E27FC236}">
                <a16:creationId xmlns:a16="http://schemas.microsoft.com/office/drawing/2014/main" id="{272381CC-C182-08B1-DDC1-824D1F6DCBCC}"/>
              </a:ext>
              <a:ext uri="{C183D7F6-B498-43B3-948B-1728B52AA6E4}">
                <adec:decorative xmlns:adec="http://schemas.microsoft.com/office/drawing/2017/decorative" val="1"/>
              </a:ext>
            </a:extLst>
          </p:cNvPr>
          <p:cNvSpPr txBox="1"/>
          <p:nvPr/>
        </p:nvSpPr>
        <p:spPr>
          <a:xfrm>
            <a:off x="5254988" y="1328227"/>
            <a:ext cx="6855901" cy="5304585"/>
          </a:xfrm>
          <a:prstGeom prst="roundRect">
            <a:avLst>
              <a:gd name="adj" fmla="val 1593"/>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2" name="TextBox 1">
            <a:extLst>
              <a:ext uri="{FF2B5EF4-FFF2-40B4-BE49-F238E27FC236}">
                <a16:creationId xmlns:a16="http://schemas.microsoft.com/office/drawing/2014/main" id="{CE0DFCD3-4206-48DC-0816-C7DF984E6869}"/>
              </a:ext>
              <a:ext uri="{C183D7F6-B498-43B3-948B-1728B52AA6E4}">
                <adec:decorative xmlns:adec="http://schemas.microsoft.com/office/drawing/2017/decorative" val="1"/>
              </a:ext>
            </a:extLst>
          </p:cNvPr>
          <p:cNvSpPr txBox="1"/>
          <p:nvPr/>
        </p:nvSpPr>
        <p:spPr>
          <a:xfrm>
            <a:off x="156604" y="1328227"/>
            <a:ext cx="5003975" cy="3142079"/>
          </a:xfrm>
          <a:prstGeom prst="roundRect">
            <a:avLst>
              <a:gd name="adj" fmla="val 3054"/>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1" name="Title 1">
            <a:extLst>
              <a:ext uri="{FF2B5EF4-FFF2-40B4-BE49-F238E27FC236}">
                <a16:creationId xmlns:a16="http://schemas.microsoft.com/office/drawing/2014/main" id="{CD21D22A-4A2E-C45B-DA01-1CC71C270954}"/>
              </a:ext>
            </a:extLst>
          </p:cNvPr>
          <p:cNvSpPr>
            <a:spLocks noGrp="1"/>
          </p:cNvSpPr>
          <p:nvPr>
            <p:ph type="title" idx="4294967295"/>
          </p:nvPr>
        </p:nvSpPr>
        <p:spPr>
          <a:xfrm>
            <a:off x="1888893" y="96840"/>
            <a:ext cx="7948612" cy="105251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dirty="0">
                <a:ln>
                  <a:noFill/>
                </a:ln>
                <a:effectLst/>
                <a:uLnTx/>
                <a:uFillTx/>
                <a:latin typeface="Segoe UI Semibold" panose="020B0702040204020203" pitchFamily="34" charset="0"/>
                <a:ea typeface="+mj-ea"/>
                <a:cs typeface="Segoe UI Semibold" panose="020B0702040204020203" pitchFamily="34" charset="0"/>
              </a:rPr>
              <a:t>Microsoft 365 Copilot</a:t>
            </a:r>
            <a: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a:t>
            </a:r>
            <a:b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br>
            <a:r>
              <a:rPr lang="en-US" sz="2800" i="1"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June 2026</a:t>
            </a:r>
            <a:endParaRPr kumimoji="0" lang="en-US" sz="2800" b="0" i="1" u="none" strike="noStrike" kern="1200" cap="none" spc="-50" normalizeH="0" baseline="0" noProof="0" dirty="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pic>
        <p:nvPicPr>
          <p:cNvPr id="52" name="!Copilot">
            <a:extLst>
              <a:ext uri="{FF2B5EF4-FFF2-40B4-BE49-F238E27FC236}">
                <a16:creationId xmlns:a16="http://schemas.microsoft.com/office/drawing/2014/main" id="{F14F86A4-3C4A-B9E2-8E83-E96C76E6E4C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4460" y="106931"/>
            <a:ext cx="647975" cy="653562"/>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extBox 2">
            <a:extLst>
              <a:ext uri="{FF2B5EF4-FFF2-40B4-BE49-F238E27FC236}">
                <a16:creationId xmlns:a16="http://schemas.microsoft.com/office/drawing/2014/main" id="{89350A8B-5495-94C4-A1FA-30D0F042765F}"/>
              </a:ext>
            </a:extLst>
          </p:cNvPr>
          <p:cNvSpPr txBox="1"/>
          <p:nvPr/>
        </p:nvSpPr>
        <p:spPr>
          <a:xfrm>
            <a:off x="217075" y="1169708"/>
            <a:ext cx="4110703" cy="297946"/>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Copilot Control System</a:t>
            </a:r>
          </a:p>
        </p:txBody>
      </p:sp>
      <p:sp>
        <p:nvSpPr>
          <p:cNvPr id="18" name="TextBox 17">
            <a:extLst>
              <a:ext uri="{FF2B5EF4-FFF2-40B4-BE49-F238E27FC236}">
                <a16:creationId xmlns:a16="http://schemas.microsoft.com/office/drawing/2014/main" id="{76798B32-ADA7-72FA-DCFA-C244D13FF8E3}"/>
              </a:ext>
            </a:extLst>
          </p:cNvPr>
          <p:cNvSpPr txBox="1"/>
          <p:nvPr/>
        </p:nvSpPr>
        <p:spPr>
          <a:xfrm>
            <a:off x="62195" y="1488009"/>
            <a:ext cx="5003974" cy="2724144"/>
          </a:xfrm>
          <a:prstGeom prst="rect">
            <a:avLst/>
          </a:prstGeom>
          <a:noFill/>
        </p:spPr>
        <p:txBody>
          <a:bodyPr wrap="square">
            <a:spAutoFit/>
          </a:bodyPr>
          <a:lstStyle/>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Organization Prompts in M365 Admin Center</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Cost Management Dashboard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Team-Level Cost Reporting in Insights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 Metrics for Custom Reporting</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Organizational Messages on Hybrid-Joined Devices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Admin Control for Vision</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Purview DLP — Restrict External Emails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Purview Controls for Copilot Cowork</a:t>
            </a:r>
          </a:p>
        </p:txBody>
      </p:sp>
      <p:sp>
        <p:nvSpPr>
          <p:cNvPr id="12" name="TextBox 11">
            <a:extLst>
              <a:ext uri="{FF2B5EF4-FFF2-40B4-BE49-F238E27FC236}">
                <a16:creationId xmlns:a16="http://schemas.microsoft.com/office/drawing/2014/main" id="{35BB99F8-4983-B9F3-781E-939D9976DFAF}"/>
              </a:ext>
              <a:ext uri="{C183D7F6-B498-43B3-948B-1728B52AA6E4}">
                <adec:decorative xmlns:adec="http://schemas.microsoft.com/office/drawing/2017/decorative" val="1"/>
              </a:ext>
            </a:extLst>
          </p:cNvPr>
          <p:cNvSpPr txBox="1"/>
          <p:nvPr/>
        </p:nvSpPr>
        <p:spPr>
          <a:xfrm>
            <a:off x="156605" y="4725050"/>
            <a:ext cx="5003974" cy="1907761"/>
          </a:xfrm>
          <a:prstGeom prst="roundRect">
            <a:avLst>
              <a:gd name="adj" fmla="val 6988"/>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3" name="TextBox 12">
            <a:extLst>
              <a:ext uri="{FF2B5EF4-FFF2-40B4-BE49-F238E27FC236}">
                <a16:creationId xmlns:a16="http://schemas.microsoft.com/office/drawing/2014/main" id="{9ABCE318-3C0E-F16E-F8FD-F0C935935B4F}"/>
              </a:ext>
            </a:extLst>
          </p:cNvPr>
          <p:cNvSpPr txBox="1"/>
          <p:nvPr/>
        </p:nvSpPr>
        <p:spPr>
          <a:xfrm>
            <a:off x="217075" y="4586409"/>
            <a:ext cx="4110703" cy="331253"/>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Agents</a:t>
            </a:r>
          </a:p>
        </p:txBody>
      </p:sp>
      <p:sp>
        <p:nvSpPr>
          <p:cNvPr id="14" name="TextBox 13">
            <a:extLst>
              <a:ext uri="{FF2B5EF4-FFF2-40B4-BE49-F238E27FC236}">
                <a16:creationId xmlns:a16="http://schemas.microsoft.com/office/drawing/2014/main" id="{F1BABFD2-5EE8-999E-3417-24F70A880D92}"/>
              </a:ext>
            </a:extLst>
          </p:cNvPr>
          <p:cNvSpPr txBox="1"/>
          <p:nvPr/>
        </p:nvSpPr>
        <p:spPr>
          <a:xfrm>
            <a:off x="110417" y="4917662"/>
            <a:ext cx="4864252" cy="1246816"/>
          </a:xfrm>
          <a:prstGeom prst="rect">
            <a:avLst/>
          </a:prstGeom>
          <a:noFill/>
        </p:spPr>
        <p:txBody>
          <a:bodyPr wrap="square" numCol="1">
            <a:spAutoFit/>
          </a:bodyPr>
          <a:lstStyle/>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Researcher Model and Mode Choice</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Planner Agent in Microsoft 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Sales Agent — General Availability</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Learning Agent — General Availability</a:t>
            </a:r>
          </a:p>
        </p:txBody>
      </p:sp>
      <p:sp>
        <p:nvSpPr>
          <p:cNvPr id="5" name="TextBox 4">
            <a:extLst>
              <a:ext uri="{FF2B5EF4-FFF2-40B4-BE49-F238E27FC236}">
                <a16:creationId xmlns:a16="http://schemas.microsoft.com/office/drawing/2014/main" id="{C61416EB-B728-4325-91D8-6EEB1431787E}"/>
              </a:ext>
            </a:extLst>
          </p:cNvPr>
          <p:cNvSpPr txBox="1"/>
          <p:nvPr/>
        </p:nvSpPr>
        <p:spPr>
          <a:xfrm>
            <a:off x="6471410" y="1169708"/>
            <a:ext cx="3920326" cy="30605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User capabilities</a:t>
            </a:r>
          </a:p>
        </p:txBody>
      </p:sp>
      <p:sp>
        <p:nvSpPr>
          <p:cNvPr id="6" name="TextBox 5">
            <a:extLst>
              <a:ext uri="{FF2B5EF4-FFF2-40B4-BE49-F238E27FC236}">
                <a16:creationId xmlns:a16="http://schemas.microsoft.com/office/drawing/2014/main" id="{135455C4-36E7-A385-AD14-E0DF62C509CD}"/>
              </a:ext>
            </a:extLst>
          </p:cNvPr>
          <p:cNvSpPr txBox="1"/>
          <p:nvPr/>
        </p:nvSpPr>
        <p:spPr>
          <a:xfrm>
            <a:off x="5236072" y="1493511"/>
            <a:ext cx="6888114" cy="5228098"/>
          </a:xfrm>
          <a:prstGeom prst="rect">
            <a:avLst/>
          </a:prstGeom>
          <a:noFill/>
        </p:spPr>
        <p:txBody>
          <a:bodyPr wrap="square" numCol="2">
            <a:noAutofit/>
          </a:bodyPr>
          <a:lstStyle/>
          <a:p>
            <a:pPr marL="285750" lvl="4"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Cowork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General Availability</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Model Choice</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Expanded Plugins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Custom Skills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Visual Creation </a:t>
            </a:r>
          </a:p>
          <a:p>
            <a:pPr marL="540000" lvl="5" indent="-180000">
              <a:lnSpc>
                <a:spcPct val="108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Edge and Mobile</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Claude Sonnet 5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Power BI Reasoning in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Dataverse Data in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Deep Citations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Regenerate in Copilot Chat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Vision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Suggested Edits for Copilot Pages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Notebooks - References and Access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in Outlook - Settings and Draft Refinement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Model Choice in Copilot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Catchup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Agentic Editing in Copilot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in Word on iOS and Chat Continuity</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Brand Kit Picker in Copilot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Skills in Copilot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SharePoint and OneDrive References in Copilot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Skills in Copilot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Personalization in Copilot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Workbook Rules in Copilot in Excel</a:t>
            </a:r>
          </a:p>
        </p:txBody>
      </p:sp>
      <p:grpSp>
        <p:nvGrpSpPr>
          <p:cNvPr id="8" name="Group 7">
            <a:extLst>
              <a:ext uri="{FF2B5EF4-FFF2-40B4-BE49-F238E27FC236}">
                <a16:creationId xmlns:a16="http://schemas.microsoft.com/office/drawing/2014/main" id="{907225E1-0E3E-8BDD-936C-102AF911F797}"/>
              </a:ext>
              <a:ext uri="{C183D7F6-B498-43B3-948B-1728B52AA6E4}">
                <adec:decorative xmlns:adec="http://schemas.microsoft.com/office/drawing/2017/decorative" val="1"/>
              </a:ext>
            </a:extLst>
          </p:cNvPr>
          <p:cNvGrpSpPr/>
          <p:nvPr/>
        </p:nvGrpSpPr>
        <p:grpSpPr>
          <a:xfrm>
            <a:off x="10814384" y="499"/>
            <a:ext cx="1377615" cy="1219186"/>
            <a:chOff x="10404657" y="488"/>
            <a:chExt cx="1786476" cy="1955102"/>
          </a:xfrm>
          <a:solidFill>
            <a:srgbClr val="727372"/>
          </a:solidFill>
        </p:grpSpPr>
        <p:sp>
          <p:nvSpPr>
            <p:cNvPr id="9" name="Diagonal Stripe 8">
              <a:extLst>
                <a:ext uri="{FF2B5EF4-FFF2-40B4-BE49-F238E27FC236}">
                  <a16:creationId xmlns:a16="http://schemas.microsoft.com/office/drawing/2014/main" id="{378057FC-03B6-5FCA-273C-7093A5228816}"/>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96BF5DD0-FECD-1105-F39B-898E9F95C64E}"/>
                </a:ext>
              </a:extLst>
            </p:cNvPr>
            <p:cNvSpPr txBox="1"/>
            <p:nvPr/>
          </p:nvSpPr>
          <p:spPr>
            <a:xfrm rot="2502686">
              <a:off x="10840588" y="609465"/>
              <a:ext cx="1339051"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6</a:t>
              </a:r>
              <a:r>
                <a:rPr lang="en-US" sz="1100" kern="0" spc="-71" baseline="30000" dirty="0">
                  <a:solidFill>
                    <a:srgbClr val="5C5AD4"/>
                  </a:solidFill>
                  <a:latin typeface="Segoe UI Semibold"/>
                </a:rPr>
                <a:t>th</a:t>
              </a:r>
              <a:r>
                <a:rPr kumimoji="0" lang="en-US" sz="1100" b="0" i="0" u="none" strike="noStrike" kern="0" cap="none" spc="-71" normalizeH="0" baseline="0" dirty="0">
                  <a:ln>
                    <a:noFill/>
                  </a:ln>
                  <a:solidFill>
                    <a:srgbClr val="5C5AD4"/>
                  </a:solidFill>
                  <a:effectLst/>
                  <a:uLnTx/>
                  <a:uFillTx/>
                  <a:latin typeface="Segoe UI Semibold"/>
                </a:rPr>
                <a:t> July</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732679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grpId="1" nodeType="withEffect">
                                  <p:stCondLst>
                                    <p:cond delay="0"/>
                                  </p:stCondLst>
                                  <p:childTnLst>
                                    <p:animMotion origin="layout" path="M -6.25E-7 4.81481E-6 L -6.25E-7 0.03541 " pathEditMode="relative" rAng="0" ptsTypes="AA">
                                      <p:cBhvr>
                                        <p:cTn id="13" dur="700" spd="-100000" fill="hold"/>
                                        <p:tgtEl>
                                          <p:spTgt spid="2"/>
                                        </p:tgtEl>
                                        <p:attrNameLst>
                                          <p:attrName>ppt_x</p:attrName>
                                          <p:attrName>ppt_y</p:attrName>
                                        </p:attrNameLst>
                                      </p:cBhvr>
                                      <p:rCtr x="0" y="1759"/>
                                    </p:animMotion>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42" presetClass="path" presetSubtype="0" decel="100000" fill="hold" grpId="1" nodeType="withEffect">
                                  <p:stCondLst>
                                    <p:cond delay="0"/>
                                  </p:stCondLst>
                                  <p:childTnLst>
                                    <p:animMotion origin="layout" path="M -6.25E-7 7.40741E-7 L -6.25E-7 0.03542 " pathEditMode="relative" rAng="0" ptsTypes="AA">
                                      <p:cBhvr>
                                        <p:cTn id="23" dur="700" spd="-100000" fill="hold"/>
                                        <p:tgtEl>
                                          <p:spTgt spid="12"/>
                                        </p:tgtEl>
                                        <p:attrNameLst>
                                          <p:attrName>ppt_x</p:attrName>
                                          <p:attrName>ppt_y</p:attrName>
                                        </p:attrNameLst>
                                      </p:cBhvr>
                                      <p:rCtr x="0" y="1759"/>
                                    </p:animMotion>
                                  </p:childTnLst>
                                </p:cTn>
                              </p:par>
                            </p:childTnLst>
                          </p:cTn>
                        </p:par>
                        <p:par>
                          <p:cTn id="24" fill="hold">
                            <p:stCondLst>
                              <p:cond delay="14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42" presetClass="path" presetSubtype="0" decel="100000" fill="hold" grpId="1" nodeType="withEffect">
                                  <p:stCondLst>
                                    <p:cond delay="0"/>
                                  </p:stCondLst>
                                  <p:childTnLst>
                                    <p:animMotion origin="layout" path="M 4.79167E-6 -4.07407E-6 L 4.79167E-6 0.03542 " pathEditMode="relative" rAng="0" ptsTypes="AA">
                                      <p:cBhvr>
                                        <p:cTn id="33" dur="700" spd="-100000" fill="hold"/>
                                        <p:tgtEl>
                                          <p:spTgt spid="4"/>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animBg="1"/>
      <p:bldP spid="2" grpId="1" animBg="1"/>
      <p:bldP spid="18" grpId="0"/>
      <p:bldP spid="12" grpId="0" animBg="1"/>
      <p:bldP spid="12" grpId="1" animBg="1"/>
      <p:bldP spid="14" grpId="0"/>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09C45D6-CD9D-FF72-9E11-9B20058879A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01D8636-B465-2303-3B27-34B3F4B45A7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4842193"/>
            <a:ext cx="4788759" cy="1861672"/>
          </a:xfrm>
          <a:prstGeom prst="rect">
            <a:avLst/>
          </a:prstGeom>
        </p:spPr>
      </p:pic>
      <p:sp>
        <p:nvSpPr>
          <p:cNvPr id="4" name="TextBox 3">
            <a:extLst>
              <a:ext uri="{FF2B5EF4-FFF2-40B4-BE49-F238E27FC236}">
                <a16:creationId xmlns:a16="http://schemas.microsoft.com/office/drawing/2014/main" id="{E0267518-1BD0-2C1B-4E46-B78F9E14DECE}"/>
              </a:ext>
              <a:ext uri="{C183D7F6-B498-43B3-948B-1728B52AA6E4}">
                <adec:decorative xmlns:adec="http://schemas.microsoft.com/office/drawing/2017/decorative" val="1"/>
              </a:ext>
            </a:extLst>
          </p:cNvPr>
          <p:cNvSpPr txBox="1"/>
          <p:nvPr/>
        </p:nvSpPr>
        <p:spPr>
          <a:xfrm>
            <a:off x="5254988" y="1328227"/>
            <a:ext cx="6855901" cy="5304585"/>
          </a:xfrm>
          <a:prstGeom prst="roundRect">
            <a:avLst>
              <a:gd name="adj" fmla="val 1593"/>
            </a:avLst>
          </a:prstGeom>
          <a:no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2" name="TextBox 1">
            <a:extLst>
              <a:ext uri="{FF2B5EF4-FFF2-40B4-BE49-F238E27FC236}">
                <a16:creationId xmlns:a16="http://schemas.microsoft.com/office/drawing/2014/main" id="{4EE05670-F21D-E871-B7DD-45213016E7FE}"/>
              </a:ext>
              <a:ext uri="{C183D7F6-B498-43B3-948B-1728B52AA6E4}">
                <adec:decorative xmlns:adec="http://schemas.microsoft.com/office/drawing/2017/decorative" val="1"/>
              </a:ext>
            </a:extLst>
          </p:cNvPr>
          <p:cNvSpPr txBox="1"/>
          <p:nvPr/>
        </p:nvSpPr>
        <p:spPr>
          <a:xfrm>
            <a:off x="156604" y="1328227"/>
            <a:ext cx="5003975" cy="3142079"/>
          </a:xfrm>
          <a:prstGeom prst="roundRect">
            <a:avLst>
              <a:gd name="adj" fmla="val 3054"/>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1" name="Title 1">
            <a:extLst>
              <a:ext uri="{FF2B5EF4-FFF2-40B4-BE49-F238E27FC236}">
                <a16:creationId xmlns:a16="http://schemas.microsoft.com/office/drawing/2014/main" id="{5E775134-1B51-0387-8839-3DEE25321B7F}"/>
              </a:ext>
            </a:extLst>
          </p:cNvPr>
          <p:cNvSpPr>
            <a:spLocks noGrp="1"/>
          </p:cNvSpPr>
          <p:nvPr>
            <p:ph type="title" idx="4294967295"/>
          </p:nvPr>
        </p:nvSpPr>
        <p:spPr>
          <a:xfrm>
            <a:off x="2211955" y="99549"/>
            <a:ext cx="7950200" cy="1050925"/>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a:lstStyle>
          <a:p>
            <a:pPr marL="0" marR="0" lvl="0" indent="0" algn="ctr" defTabSz="932742" rtl="0" eaLnBrk="1" fontAlgn="auto" latinLnBrk="0" hangingPunct="1">
              <a:lnSpc>
                <a:spcPct val="100000"/>
              </a:lnSpc>
              <a:spcBef>
                <a:spcPct val="0"/>
              </a:spcBef>
              <a:spcAft>
                <a:spcPts val="2400"/>
              </a:spcAft>
              <a:buClrTx/>
              <a:buSzTx/>
              <a:buFontTx/>
              <a:buNone/>
              <a:tabLst/>
              <a:defRPr/>
            </a:pPr>
            <a:r>
              <a:rPr kumimoji="0" lang="en-US" sz="2800" b="0" i="0" u="none" strike="noStrike" kern="1200" cap="none" spc="-50" normalizeH="0" baseline="0" noProof="0" dirty="0">
                <a:ln>
                  <a:noFill/>
                </a:ln>
                <a:effectLst/>
                <a:uLnTx/>
                <a:uFillTx/>
                <a:latin typeface="Segoe UI Semibold" panose="020B0702040204020203" pitchFamily="34" charset="0"/>
                <a:ea typeface="+mj-ea"/>
                <a:cs typeface="Segoe UI Semibold" panose="020B0702040204020203" pitchFamily="34" charset="0"/>
              </a:rPr>
              <a:t>Microsoft 365 Copilot</a:t>
            </a:r>
            <a: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 </a:t>
            </a:r>
            <a:br>
              <a:rPr lang="en-US" sz="2800" noProof="0"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br>
            <a:r>
              <a:rPr lang="en-US" sz="2800" i="1" dirty="0">
                <a:ln>
                  <a:noFill/>
                </a:ln>
                <a:gradFill flip="none" rotWithShape="1">
                  <a:gsLst>
                    <a:gs pos="50000">
                      <a:srgbClr val="8661C5"/>
                    </a:gs>
                    <a:gs pos="0">
                      <a:srgbClr val="3E76D4"/>
                    </a:gs>
                    <a:gs pos="100000">
                      <a:srgbClr val="C73ECC"/>
                    </a:gs>
                  </a:gsLst>
                  <a:lin ang="2700000" scaled="1"/>
                  <a:tileRect/>
                </a:gradFill>
                <a:latin typeface="Segoe UI Semibold" panose="020B0702040204020203" pitchFamily="34" charset="0"/>
                <a:ea typeface="+mj-ea"/>
                <a:cs typeface="Segoe UI Semibold" panose="020B0702040204020203" pitchFamily="34" charset="0"/>
              </a:rPr>
              <a:t>July 2026</a:t>
            </a:r>
            <a:endParaRPr kumimoji="0" lang="en-US" sz="2800" b="0" i="1" u="none" strike="noStrike" kern="1200" cap="none" spc="-50" normalizeH="0" baseline="0" noProof="0" dirty="0">
              <a:ln>
                <a:noFill/>
              </a:ln>
              <a:gradFill flip="none" rotWithShape="1">
                <a:gsLst>
                  <a:gs pos="50000">
                    <a:srgbClr val="8661C5"/>
                  </a:gs>
                  <a:gs pos="0">
                    <a:srgbClr val="3E76D4"/>
                  </a:gs>
                  <a:gs pos="100000">
                    <a:srgbClr val="C73ECC"/>
                  </a:gs>
                </a:gsLst>
                <a:lin ang="2700000" scaled="1"/>
                <a:tileRect/>
              </a:gradFill>
              <a:effectLst/>
              <a:uLnTx/>
              <a:uFillTx/>
              <a:latin typeface="Segoe UI Semibold" panose="020B0702040204020203" pitchFamily="34" charset="0"/>
              <a:ea typeface="+mj-ea"/>
              <a:cs typeface="Segoe UI Semibold" panose="020B0702040204020203" pitchFamily="34" charset="0"/>
            </a:endParaRPr>
          </a:p>
        </p:txBody>
      </p:sp>
      <p:pic>
        <p:nvPicPr>
          <p:cNvPr id="52" name="!Copilot">
            <a:extLst>
              <a:ext uri="{FF2B5EF4-FFF2-40B4-BE49-F238E27FC236}">
                <a16:creationId xmlns:a16="http://schemas.microsoft.com/office/drawing/2014/main" id="{E6C0A3A0-F98F-1C75-E2F3-9F3347D59BC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24460" y="106931"/>
            <a:ext cx="647975" cy="653562"/>
          </a:xfrm>
          <a:prstGeom prst="rect">
            <a:avLst/>
          </a:prstGeom>
          <a:noFill/>
          <a:ln>
            <a:noFill/>
            <a:headEnd type="none" w="med" len="med"/>
            <a:tailEnd type="none" w="med" len="med"/>
          </a:ln>
          <a:effectLst>
            <a:outerShdw blurRad="50800" dist="38100" dir="2700000" sx="103000" sy="103000" algn="tl" rotWithShape="0">
              <a:prstClr val="black">
                <a:alpha val="40000"/>
              </a:prstClr>
            </a:outerShdw>
          </a:effectLst>
        </p:spPr>
      </p:pic>
      <p:sp>
        <p:nvSpPr>
          <p:cNvPr id="3" name="TextBox 2">
            <a:extLst>
              <a:ext uri="{FF2B5EF4-FFF2-40B4-BE49-F238E27FC236}">
                <a16:creationId xmlns:a16="http://schemas.microsoft.com/office/drawing/2014/main" id="{5B8B90BC-90F2-0D5E-841D-EF3F1C95B8A8}"/>
              </a:ext>
            </a:extLst>
          </p:cNvPr>
          <p:cNvSpPr txBox="1"/>
          <p:nvPr/>
        </p:nvSpPr>
        <p:spPr>
          <a:xfrm>
            <a:off x="156604" y="1169708"/>
            <a:ext cx="4110703" cy="402019"/>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IT admin capabilities</a:t>
            </a:r>
          </a:p>
        </p:txBody>
      </p:sp>
      <p:sp>
        <p:nvSpPr>
          <p:cNvPr id="18" name="TextBox 17">
            <a:extLst>
              <a:ext uri="{FF2B5EF4-FFF2-40B4-BE49-F238E27FC236}">
                <a16:creationId xmlns:a16="http://schemas.microsoft.com/office/drawing/2014/main" id="{D9DE4A92-B0A9-6149-82DD-E03236CE0CFC}"/>
              </a:ext>
            </a:extLst>
          </p:cNvPr>
          <p:cNvSpPr txBox="1"/>
          <p:nvPr/>
        </p:nvSpPr>
        <p:spPr>
          <a:xfrm>
            <a:off x="59298" y="1542091"/>
            <a:ext cx="5003974" cy="3019609"/>
          </a:xfrm>
          <a:prstGeom prst="rect">
            <a:avLst/>
          </a:prstGeom>
          <a:noFill/>
        </p:spPr>
        <p:txBody>
          <a:bodyPr wrap="square">
            <a:spAutoFit/>
          </a:bodyPr>
          <a:lstStyle/>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Domain exclusion for web grounding</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Purview DLP — restrict external emails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 365 Dashboard in Insights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Connectors usage report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Chat usage report (GCC, GCC High, DoD)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Cost Management updates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Agent Access Insights Heatmap</a:t>
            </a:r>
          </a:p>
          <a:p>
            <a:pPr marL="285750" lvl="4" indent="-180000">
              <a:lnSpc>
                <a:spcPct val="120000"/>
              </a:lnSpc>
              <a:buFont typeface="Arial" panose="020B0604020202020204" pitchFamily="34" charset="0"/>
              <a:buChar char="•"/>
              <a:defRPr/>
            </a:pPr>
            <a:endParaRPr lang="en-GB" sz="1600" dirty="0">
              <a:latin typeface="Segoe UI" panose="020B0502040204020203" pitchFamily="34" charset="0"/>
              <a:cs typeface="Segoe UI" panose="020B0502040204020203" pitchFamily="34" charset="0"/>
            </a:endParaRPr>
          </a:p>
          <a:p>
            <a:pPr marL="285750" lvl="4" indent="-180000">
              <a:lnSpc>
                <a:spcPct val="120000"/>
              </a:lnSpc>
              <a:buFont typeface="Arial" panose="020B0604020202020204" pitchFamily="34" charset="0"/>
              <a:buChar char="•"/>
              <a:defRPr/>
            </a:pPr>
            <a:endParaRPr lang="en-GB" sz="1600" dirty="0">
              <a:latin typeface="Segoe UI" panose="020B0502040204020203" pitchFamily="34" charset="0"/>
              <a:cs typeface="Segoe UI" panose="020B0502040204020203" pitchFamily="34" charset="0"/>
            </a:endParaRPr>
          </a:p>
          <a:p>
            <a:pPr marL="285750" lvl="4" indent="-180000">
              <a:lnSpc>
                <a:spcPct val="120000"/>
              </a:lnSpc>
              <a:buFont typeface="Arial" panose="020B0604020202020204" pitchFamily="34" charset="0"/>
              <a:buChar char="•"/>
              <a:defRPr/>
            </a:pPr>
            <a:endParaRPr lang="en-GB" sz="1600" dirty="0">
              <a:latin typeface="Segoe UI" panose="020B0502040204020203" pitchFamily="34" charset="0"/>
              <a:cs typeface="Segoe UI" panose="020B0502040204020203" pitchFamily="34" charset="0"/>
            </a:endParaRPr>
          </a:p>
        </p:txBody>
      </p:sp>
      <p:sp>
        <p:nvSpPr>
          <p:cNvPr id="12" name="TextBox 11">
            <a:extLst>
              <a:ext uri="{FF2B5EF4-FFF2-40B4-BE49-F238E27FC236}">
                <a16:creationId xmlns:a16="http://schemas.microsoft.com/office/drawing/2014/main" id="{B544DE2A-5476-C10D-89DD-657161665CAC}"/>
              </a:ext>
              <a:ext uri="{C183D7F6-B498-43B3-948B-1728B52AA6E4}">
                <adec:decorative xmlns:adec="http://schemas.microsoft.com/office/drawing/2017/decorative" val="1"/>
              </a:ext>
            </a:extLst>
          </p:cNvPr>
          <p:cNvSpPr txBox="1"/>
          <p:nvPr/>
        </p:nvSpPr>
        <p:spPr>
          <a:xfrm>
            <a:off x="156605" y="4725050"/>
            <a:ext cx="5003974" cy="1907761"/>
          </a:xfrm>
          <a:prstGeom prst="roundRect">
            <a:avLst>
              <a:gd name="adj" fmla="val 6988"/>
            </a:avLst>
          </a:prstGeom>
          <a:solidFill>
            <a:srgbClr val="F2F2F2"/>
          </a:solidFill>
          <a:ln w="12700">
            <a:gradFill flip="none" rotWithShape="1">
              <a:gsLst>
                <a:gs pos="55000">
                  <a:srgbClr val="6D58D0"/>
                </a:gs>
                <a:gs pos="0">
                  <a:srgbClr val="0078D4"/>
                </a:gs>
                <a:gs pos="100000">
                  <a:srgbClr val="C73ECC"/>
                </a:gs>
              </a:gsLst>
              <a:path path="circle">
                <a:fillToRect r="100000" b="100000"/>
              </a:path>
              <a:tileRect l="-100000" t="-100000"/>
            </a:gradFill>
            <a:headEnd type="none" w="med" len="med"/>
            <a:tailEnd type="none" w="med" len="med"/>
          </a:ln>
          <a:effectLst>
            <a:outerShdw blurRad="127000" algn="ctr" rotWithShape="0">
              <a:prstClr val="black">
                <a:alpha val="10000"/>
              </a:prst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defRPr lang="en-US"/>
            </a:defPPr>
            <a:lvl1pPr marR="0" lvl="0" indent="0" defTabSz="932472" fontAlgn="base">
              <a:lnSpc>
                <a:spcPct val="100000"/>
              </a:lnSpc>
              <a:spcBef>
                <a:spcPct val="0"/>
              </a:spcBef>
              <a:spcAft>
                <a:spcPct val="0"/>
              </a:spcAft>
              <a:buClrTx/>
              <a:buSzTx/>
              <a:buFontTx/>
              <a:buNone/>
              <a:tabLst/>
              <a:defRPr kumimoji="0" sz="2000" b="1" i="0" u="none" strike="noStrike" cap="none" spc="0" normalizeH="0" baseline="0">
                <a:ln>
                  <a:noFill/>
                </a:ln>
                <a:solidFill>
                  <a:srgbClr val="FFFFFF"/>
                </a:solidFill>
                <a:effectLst/>
                <a:uLnTx/>
                <a:uFillTx/>
                <a:latin typeface="Segoe UI Variable Display Semibold" pitchFamily="2" charset="0"/>
                <a:cs typeface="Segoe U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Segoe UI Variable Display Semibold" pitchFamily="2" charset="0"/>
              <a:ea typeface="+mn-ea"/>
              <a:cs typeface="Segoe UI" pitchFamily="34" charset="0"/>
            </a:endParaRPr>
          </a:p>
        </p:txBody>
      </p:sp>
      <p:sp>
        <p:nvSpPr>
          <p:cNvPr id="13" name="TextBox 12">
            <a:extLst>
              <a:ext uri="{FF2B5EF4-FFF2-40B4-BE49-F238E27FC236}">
                <a16:creationId xmlns:a16="http://schemas.microsoft.com/office/drawing/2014/main" id="{62FA0DC5-5DF3-A528-F8C6-3797CF2B8C07}"/>
              </a:ext>
            </a:extLst>
          </p:cNvPr>
          <p:cNvSpPr txBox="1"/>
          <p:nvPr/>
        </p:nvSpPr>
        <p:spPr>
          <a:xfrm>
            <a:off x="156604" y="4628826"/>
            <a:ext cx="4110703" cy="413012"/>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Segoe UI Semibold" panose="020B0502040204020203" pitchFamily="34" charset="0"/>
                <a:ea typeface="+mn-ea"/>
                <a:cs typeface="Segoe UI Semibold" panose="020B0502040204020203" pitchFamily="34" charset="0"/>
              </a:rPr>
              <a:t>Agents</a:t>
            </a:r>
          </a:p>
        </p:txBody>
      </p:sp>
      <p:sp>
        <p:nvSpPr>
          <p:cNvPr id="14" name="TextBox 13">
            <a:extLst>
              <a:ext uri="{FF2B5EF4-FFF2-40B4-BE49-F238E27FC236}">
                <a16:creationId xmlns:a16="http://schemas.microsoft.com/office/drawing/2014/main" id="{96E79983-F5D3-62A3-EFD7-A3700BCD876E}"/>
              </a:ext>
            </a:extLst>
          </p:cNvPr>
          <p:cNvSpPr txBox="1"/>
          <p:nvPr/>
        </p:nvSpPr>
        <p:spPr>
          <a:xfrm>
            <a:off x="110416" y="5080306"/>
            <a:ext cx="4952855" cy="1317220"/>
          </a:xfrm>
          <a:prstGeom prst="rect">
            <a:avLst/>
          </a:prstGeom>
          <a:noFill/>
        </p:spPr>
        <p:txBody>
          <a:bodyPr wrap="square" numCol="1">
            <a:spAutoFit/>
          </a:bodyPr>
          <a:lstStyle/>
          <a:p>
            <a:pPr marL="285750" lvl="4" indent="-180000">
              <a:lnSpc>
                <a:spcPct val="120000"/>
              </a:lnSpc>
              <a:buFont typeface="Arial" panose="020B0604020202020204" pitchFamily="34" charset="0"/>
              <a:buChar char="•"/>
              <a:defRPr/>
            </a:pPr>
            <a:r>
              <a:rPr lang="en-GB" sz="1600" dirty="0"/>
              <a:t>Add Word, Excel and PowerPoint agents in Copilot Chat</a:t>
            </a:r>
          </a:p>
          <a:p>
            <a:pPr marL="285750" lvl="4" indent="-180000">
              <a:lnSpc>
                <a:spcPct val="120000"/>
              </a:lnSpc>
              <a:buFont typeface="Arial" panose="020B0604020202020204" pitchFamily="34" charset="0"/>
              <a:buChar char="•"/>
              <a:defRPr/>
            </a:pPr>
            <a:r>
              <a:rPr lang="en-US" sz="1600" dirty="0"/>
              <a:t>Sales Agent - General Availability</a:t>
            </a:r>
            <a:endParaRPr sz="1600" dirty="0"/>
          </a:p>
          <a:p>
            <a:pPr marL="285750" lvl="4" indent="-180000">
              <a:lnSpc>
                <a:spcPct val="120000"/>
              </a:lnSpc>
              <a:buFont typeface="Arial" panose="020B0604020202020204" pitchFamily="34" charset="0"/>
              <a:buChar char="•"/>
              <a:defRPr/>
            </a:pPr>
            <a:endParaRPr dirty="0"/>
          </a:p>
        </p:txBody>
      </p:sp>
      <p:sp>
        <p:nvSpPr>
          <p:cNvPr id="5" name="TextBox 4">
            <a:extLst>
              <a:ext uri="{FF2B5EF4-FFF2-40B4-BE49-F238E27FC236}">
                <a16:creationId xmlns:a16="http://schemas.microsoft.com/office/drawing/2014/main" id="{AAC88F70-7A25-FAFE-8D28-9EEAEA4A9ACA}"/>
              </a:ext>
            </a:extLst>
          </p:cNvPr>
          <p:cNvSpPr txBox="1"/>
          <p:nvPr/>
        </p:nvSpPr>
        <p:spPr>
          <a:xfrm>
            <a:off x="5254988" y="1179946"/>
            <a:ext cx="3920326" cy="413012"/>
          </a:xfrm>
          <a:prstGeom prst="roundRect">
            <a:avLst>
              <a:gd name="adj" fmla="val 50000"/>
            </a:avLst>
          </a:prstGeom>
          <a:gradFill flip="none" rotWithShape="1">
            <a:gsLst>
              <a:gs pos="74000">
                <a:srgbClr val="8661C5"/>
              </a:gs>
              <a:gs pos="100000">
                <a:srgbClr val="C73ECC"/>
              </a:gs>
              <a:gs pos="0">
                <a:srgbClr val="3E76D4"/>
              </a:gs>
            </a:gsLst>
            <a:lin ang="0" scaled="0"/>
            <a:tileRect/>
          </a:gradFill>
          <a:ln>
            <a:noFill/>
            <a:headEnd type="none" w="med" len="med"/>
            <a:tailEnd type="none" w="med" len="med"/>
          </a:ln>
          <a:effectLst>
            <a:outerShdw blurRad="127000" dist="63500" dir="2700000" algn="tl" rotWithShape="0">
              <a:srgbClr val="454142">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8" rIns="0" bIns="45720" numCol="1" spcCol="0" rtlCol="0" fromWordArt="0" anchor="ctr" anchorCtr="0" forceAA="0" compatLnSpc="1">
            <a:prstTxWarp prst="textNoShape">
              <a:avLst/>
            </a:prstTxWarp>
            <a:noAutofit/>
          </a:bodyPr>
          <a:lstStyle>
            <a:defPPr>
              <a:defRPr lang="en-US"/>
            </a:defPPr>
            <a:lvl1pPr marR="0" lvl="0" indent="0" algn="ctr" defTabSz="914367" fontAlgn="base">
              <a:lnSpc>
                <a:spcPct val="100000"/>
              </a:lnSpc>
              <a:spcBef>
                <a:spcPct val="0"/>
              </a:spcBef>
              <a:spcAft>
                <a:spcPct val="0"/>
              </a:spcAft>
              <a:buClrTx/>
              <a:buSzTx/>
              <a:buFontTx/>
              <a:buNone/>
              <a:tabLst/>
              <a:defRPr kumimoji="0" sz="1200" b="1" i="0" u="none" strike="noStrike" cap="none" spc="0" normalizeH="0" baseline="0">
                <a:ln w="3175">
                  <a:noFill/>
                </a:ln>
                <a:gradFill>
                  <a:gsLst>
                    <a:gs pos="38000">
                      <a:srgbClr val="FFFFFF"/>
                    </a:gs>
                    <a:gs pos="53933">
                      <a:srgbClr val="FFFFFF"/>
                    </a:gs>
                  </a:gsLst>
                  <a:path path="circle">
                    <a:fillToRect l="100000" b="100000"/>
                  </a:path>
                </a:gradFill>
                <a:effectLst/>
                <a:uLnTx/>
                <a:uFillTx/>
                <a:latin typeface="Segoe UI Semibold"/>
                <a:cs typeface="Segoe Sans Display Black" panose="020F0502020204030204" pitchFamily="2"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367" rtl="0" eaLnBrk="1" fontAlgn="base" latinLnBrk="0" hangingPunct="1">
              <a:lnSpc>
                <a:spcPct val="100000"/>
              </a:lnSpc>
              <a:spcBef>
                <a:spcPct val="0"/>
              </a:spcBef>
              <a:spcAft>
                <a:spcPct val="0"/>
              </a:spcAft>
              <a:buClrTx/>
              <a:buSzTx/>
              <a:buFontTx/>
              <a:buNone/>
              <a:tabLst/>
              <a:defRPr/>
            </a:pPr>
            <a:r>
              <a:rPr lang="en-US" sz="1800" noProof="0" dirty="0">
                <a:solidFill>
                  <a:srgbClr val="FFFFFF"/>
                </a:solidFill>
                <a:latin typeface="Segoe UI Semibold" panose="020B0502040204020203" pitchFamily="34" charset="0"/>
                <a:cs typeface="Segoe UI Semibold" panose="020B0502040204020203" pitchFamily="34" charset="0"/>
              </a:rPr>
              <a:t>User capabilities</a:t>
            </a:r>
          </a:p>
        </p:txBody>
      </p:sp>
      <p:sp>
        <p:nvSpPr>
          <p:cNvPr id="6" name="TextBox 5">
            <a:extLst>
              <a:ext uri="{FF2B5EF4-FFF2-40B4-BE49-F238E27FC236}">
                <a16:creationId xmlns:a16="http://schemas.microsoft.com/office/drawing/2014/main" id="{8CC1CBB9-DFBB-3AC0-A09D-6DEFA7C6F86F}"/>
              </a:ext>
            </a:extLst>
          </p:cNvPr>
          <p:cNvSpPr txBox="1"/>
          <p:nvPr/>
        </p:nvSpPr>
        <p:spPr>
          <a:xfrm>
            <a:off x="5179583" y="1571727"/>
            <a:ext cx="6953119" cy="5228098"/>
          </a:xfrm>
          <a:prstGeom prst="rect">
            <a:avLst/>
          </a:prstGeom>
          <a:noFill/>
        </p:spPr>
        <p:txBody>
          <a:bodyPr wrap="square" numCol="2">
            <a:normAutofit/>
          </a:bodyPr>
          <a:lstStyle/>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GPT-5.6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Claude Sonnet 5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Claude Opus 5 in M365 Copilot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Search Enhancements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Push Notifications in Copilot App</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Claude Fable 5 in Cowork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Edge Browser Automation in Cowork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Event-Triggered Tasks in Cowork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Skills and Plugins in Cowork</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References in Copilot Notebooks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Review and drafting Workflows in Word</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Brand Kit &amp; Theme Skills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Power BI Context &amp; AutoSave in Excel</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Branded Assets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Custom Skills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Comments and Tasks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Mobile Capabilities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Reference &amp; Restyle in PowerPoint</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Meeting Recaps App in Teams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Audio Summary for SharePoint News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Docs from SharePoint Forms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More Copilot Connectors</a:t>
            </a:r>
          </a:p>
          <a:p>
            <a:pPr marL="285750" lvl="4" indent="-180000">
              <a:lnSpc>
                <a:spcPct val="120000"/>
              </a:lnSpc>
              <a:buFont typeface="Arial" panose="020B0604020202020204" pitchFamily="34" charset="0"/>
              <a:buChar char="•"/>
              <a:defRPr/>
            </a:pPr>
            <a:r>
              <a:rPr lang="en-GB" sz="1600" dirty="0">
                <a:latin typeface="Segoe UI" panose="020B0502040204020203" pitchFamily="34" charset="0"/>
                <a:cs typeface="Segoe UI" panose="020B0502040204020203" pitchFamily="34" charset="0"/>
              </a:rPr>
              <a:t>Copilot Connectors for DoD Clouds</a:t>
            </a:r>
          </a:p>
        </p:txBody>
      </p:sp>
      <p:grpSp>
        <p:nvGrpSpPr>
          <p:cNvPr id="8" name="Group 7">
            <a:extLst>
              <a:ext uri="{FF2B5EF4-FFF2-40B4-BE49-F238E27FC236}">
                <a16:creationId xmlns:a16="http://schemas.microsoft.com/office/drawing/2014/main" id="{E35C918D-8C63-80C8-C82F-9552C218F81E}"/>
              </a:ext>
              <a:ext uri="{C183D7F6-B498-43B3-948B-1728B52AA6E4}">
                <adec:decorative xmlns:adec="http://schemas.microsoft.com/office/drawing/2017/decorative" val="1"/>
              </a:ext>
            </a:extLst>
          </p:cNvPr>
          <p:cNvGrpSpPr/>
          <p:nvPr/>
        </p:nvGrpSpPr>
        <p:grpSpPr>
          <a:xfrm>
            <a:off x="10814383" y="499"/>
            <a:ext cx="1463844" cy="1219186"/>
            <a:chOff x="10404657" y="488"/>
            <a:chExt cx="1898297" cy="1955102"/>
          </a:xfrm>
          <a:solidFill>
            <a:srgbClr val="727372"/>
          </a:solidFill>
        </p:grpSpPr>
        <p:sp>
          <p:nvSpPr>
            <p:cNvPr id="9" name="Diagonal Stripe 8">
              <a:extLst>
                <a:ext uri="{FF2B5EF4-FFF2-40B4-BE49-F238E27FC236}">
                  <a16:creationId xmlns:a16="http://schemas.microsoft.com/office/drawing/2014/main" id="{C4999E1A-1CBD-0739-2FAD-322E9770F8DA}"/>
                </a:ext>
              </a:extLst>
            </p:cNvPr>
            <p:cNvSpPr/>
            <p:nvPr/>
          </p:nvSpPr>
          <p:spPr bwMode="auto">
            <a:xfrm rot="5400000">
              <a:off x="10320344" y="84801"/>
              <a:ext cx="1955102" cy="1786476"/>
            </a:xfrm>
            <a:prstGeom prst="diagStripe">
              <a:avLst/>
            </a:prstGeom>
            <a:solidFill>
              <a:srgbClr val="FFFFFF"/>
            </a:solidFill>
            <a:ln w="10795" cap="flat" cmpd="sng" algn="ctr">
              <a:noFill/>
              <a:prstDash val="solid"/>
            </a:ln>
            <a:effectLst>
              <a:outerShdw blurRad="152400" sx="101000" sy="101000" algn="tl" rotWithShape="0">
                <a:prstClr val="black">
                  <a:alpha val="29000"/>
                </a:prstClr>
              </a:outerShdw>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4102" eaLnBrk="1" fontAlgn="base" latinLnBrk="0" hangingPunct="1">
                <a:lnSpc>
                  <a:spcPct val="90000"/>
                </a:lnSpc>
                <a:spcBef>
                  <a:spcPct val="0"/>
                </a:spcBef>
                <a:spcAft>
                  <a:spcPct val="0"/>
                </a:spcAft>
                <a:buClrTx/>
                <a:buSzTx/>
                <a:buFontTx/>
                <a:buNone/>
                <a:tabLst/>
                <a:defRPr/>
              </a:pPr>
              <a:endParaRPr kumimoji="0" lang="en-US" sz="2000" b="0" i="0" u="none" strike="noStrike" kern="0" cap="none" spc="0" normalizeH="0" baseline="0" noProof="0" dirty="0">
                <a:ln>
                  <a:noFill/>
                </a:ln>
                <a:solidFill>
                  <a:srgbClr val="5C5AD4"/>
                </a:solidFill>
                <a:effectLst/>
                <a:uLnTx/>
                <a:uFillTx/>
                <a:cs typeface="Segoe UI" pitchFamily="34" charset="0"/>
              </a:endParaRPr>
            </a:p>
          </p:txBody>
        </p:sp>
        <p:sp>
          <p:nvSpPr>
            <p:cNvPr id="10" name="TextBox 9">
              <a:extLst>
                <a:ext uri="{FF2B5EF4-FFF2-40B4-BE49-F238E27FC236}">
                  <a16:creationId xmlns:a16="http://schemas.microsoft.com/office/drawing/2014/main" id="{B84F80FF-B8AD-2FD7-BFF8-26BD37CD74A9}"/>
                </a:ext>
              </a:extLst>
            </p:cNvPr>
            <p:cNvSpPr txBox="1"/>
            <p:nvPr/>
          </p:nvSpPr>
          <p:spPr>
            <a:xfrm rot="2502686">
              <a:off x="10717278" y="609465"/>
              <a:ext cx="1585676" cy="271455"/>
            </a:xfrm>
            <a:prstGeom prst="rect">
              <a:avLst/>
            </a:prstGeom>
            <a:noFill/>
          </p:spPr>
          <p:txBody>
            <a:bodyPr wrap="none" lIns="0" tIns="0" rIns="0" bIns="0" rtlCol="0">
              <a:spAutoFit/>
            </a:bodyPr>
            <a:lstStyle/>
            <a:p>
              <a:pPr marL="0" marR="0" lvl="0" indent="0" defTabSz="932509" eaLnBrk="1" fontAlgn="auto" latinLnBrk="0" hangingPunct="1">
                <a:lnSpc>
                  <a:spcPct val="100000"/>
                </a:lnSpc>
                <a:spcBef>
                  <a:spcPts val="0"/>
                </a:spcBef>
                <a:spcAft>
                  <a:spcPts val="0"/>
                </a:spcAft>
                <a:buClrTx/>
                <a:buSzTx/>
                <a:buFontTx/>
                <a:buNone/>
                <a:tabLst/>
                <a:defRPr/>
              </a:pPr>
              <a:r>
                <a:rPr kumimoji="0" lang="en-US" sz="1100" b="0" i="0" u="none" strike="noStrike" kern="0" cap="none" spc="-71" normalizeH="0" baseline="0" noProof="0" dirty="0">
                  <a:ln>
                    <a:noFill/>
                  </a:ln>
                  <a:solidFill>
                    <a:srgbClr val="5C5AD4"/>
                  </a:solidFill>
                  <a:effectLst/>
                  <a:uLnTx/>
                  <a:uFillTx/>
                  <a:latin typeface="Segoe UI Semibold"/>
                </a:rPr>
                <a:t>As of </a:t>
              </a:r>
              <a:r>
                <a:rPr kumimoji="0" lang="en-US" sz="1100" b="0" i="0" u="none" strike="noStrike" kern="0" cap="none" spc="-71" normalizeH="0" baseline="0" dirty="0">
                  <a:ln>
                    <a:noFill/>
                  </a:ln>
                  <a:solidFill>
                    <a:srgbClr val="5C5AD4"/>
                  </a:solidFill>
                  <a:effectLst/>
                  <a:uLnTx/>
                  <a:uFillTx/>
                  <a:latin typeface="Segoe UI Semibold"/>
                </a:rPr>
                <a:t> 5</a:t>
              </a:r>
              <a:r>
                <a:rPr lang="en-US" sz="1100" kern="0" spc="-71" baseline="30000" dirty="0">
                  <a:solidFill>
                    <a:srgbClr val="5C5AD4"/>
                  </a:solidFill>
                  <a:latin typeface="Segoe UI Semibold"/>
                </a:rPr>
                <a:t>th</a:t>
              </a:r>
              <a:r>
                <a:rPr kumimoji="0" lang="en-US" sz="1100" b="0" i="0" u="none" strike="noStrike" kern="0" cap="none" spc="-71" normalizeH="0" baseline="0" dirty="0">
                  <a:ln>
                    <a:noFill/>
                  </a:ln>
                  <a:solidFill>
                    <a:srgbClr val="5C5AD4"/>
                  </a:solidFill>
                  <a:effectLst/>
                  <a:uLnTx/>
                  <a:uFillTx/>
                  <a:latin typeface="Segoe UI Semibold"/>
                </a:rPr>
                <a:t> August</a:t>
              </a:r>
              <a:r>
                <a:rPr kumimoji="0" lang="en-US" sz="1100" b="0" i="0" u="none" strike="noStrike" kern="0" cap="none" spc="-71" normalizeH="0" baseline="0" noProof="0" dirty="0">
                  <a:ln>
                    <a:noFill/>
                  </a:ln>
                  <a:solidFill>
                    <a:srgbClr val="5C5AD4"/>
                  </a:solidFill>
                  <a:effectLst/>
                  <a:uLnTx/>
                  <a:uFillTx/>
                  <a:latin typeface="Segoe UI Semibold"/>
                </a:rPr>
                <a:t> 2026</a:t>
              </a:r>
            </a:p>
          </p:txBody>
        </p:sp>
      </p:grpSp>
    </p:spTree>
    <p:extLst>
      <p:ext uri="{BB962C8B-B14F-4D97-AF65-F5344CB8AC3E}">
        <p14:creationId xmlns:p14="http://schemas.microsoft.com/office/powerpoint/2010/main" val="1920735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par>
                                <p:cTn id="12" presetID="42" presetClass="path" presetSubtype="0" decel="100000" fill="hold" grpId="1" nodeType="withEffect">
                                  <p:stCondLst>
                                    <p:cond delay="0"/>
                                  </p:stCondLst>
                                  <p:childTnLst>
                                    <p:animMotion origin="layout" path="M -6.25E-7 4.81481E-6 L -6.25E-7 0.03541 " pathEditMode="relative" rAng="0" ptsTypes="AA">
                                      <p:cBhvr>
                                        <p:cTn id="13" dur="700" spd="-100000" fill="hold"/>
                                        <p:tgtEl>
                                          <p:spTgt spid="2"/>
                                        </p:tgtEl>
                                        <p:attrNameLst>
                                          <p:attrName>ppt_x</p:attrName>
                                          <p:attrName>ppt_y</p:attrName>
                                        </p:attrNameLst>
                                      </p:cBhvr>
                                      <p:rCtr x="0" y="1759"/>
                                    </p:animMotion>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42" presetClass="path" presetSubtype="0" decel="100000" fill="hold" grpId="1" nodeType="withEffect">
                                  <p:stCondLst>
                                    <p:cond delay="0"/>
                                  </p:stCondLst>
                                  <p:childTnLst>
                                    <p:animMotion origin="layout" path="M -6.25E-7 7.40741E-7 L -6.25E-7 0.03542 " pathEditMode="relative" rAng="0" ptsTypes="AA">
                                      <p:cBhvr>
                                        <p:cTn id="23" dur="700" spd="-100000" fill="hold"/>
                                        <p:tgtEl>
                                          <p:spTgt spid="12"/>
                                        </p:tgtEl>
                                        <p:attrNameLst>
                                          <p:attrName>ppt_x</p:attrName>
                                          <p:attrName>ppt_y</p:attrName>
                                        </p:attrNameLst>
                                      </p:cBhvr>
                                      <p:rCtr x="0" y="1759"/>
                                    </p:animMotion>
                                  </p:childTnLst>
                                </p:cTn>
                              </p:par>
                            </p:childTnLst>
                          </p:cTn>
                        </p:par>
                        <p:par>
                          <p:cTn id="24" fill="hold">
                            <p:stCondLst>
                              <p:cond delay="1400"/>
                            </p:stCondLst>
                            <p:childTnLst>
                              <p:par>
                                <p:cTn id="25" presetID="10"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par>
                                <p:cTn id="28" presetID="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500" fill="hold"/>
                                        <p:tgtEl>
                                          <p:spTgt spid="6"/>
                                        </p:tgtEl>
                                        <p:attrNameLst>
                                          <p:attrName>ppt_x</p:attrName>
                                        </p:attrNameLst>
                                      </p:cBhvr>
                                      <p:tavLst>
                                        <p:tav tm="0">
                                          <p:val>
                                            <p:strVal val="#ppt_x"/>
                                          </p:val>
                                        </p:tav>
                                        <p:tav tm="100000">
                                          <p:val>
                                            <p:strVal val="#ppt_x"/>
                                          </p:val>
                                        </p:tav>
                                      </p:tavLst>
                                    </p:anim>
                                    <p:anim calcmode="lin" valueType="num">
                                      <p:cBhvr additive="base">
                                        <p:cTn id="31" dur="500" fill="hold"/>
                                        <p:tgtEl>
                                          <p:spTgt spid="6"/>
                                        </p:tgtEl>
                                        <p:attrNameLst>
                                          <p:attrName>ppt_y</p:attrName>
                                        </p:attrNameLst>
                                      </p:cBhvr>
                                      <p:tavLst>
                                        <p:tav tm="0">
                                          <p:val>
                                            <p:strVal val="1+#ppt_h/2"/>
                                          </p:val>
                                        </p:tav>
                                        <p:tav tm="100000">
                                          <p:val>
                                            <p:strVal val="#ppt_y"/>
                                          </p:val>
                                        </p:tav>
                                      </p:tavLst>
                                    </p:anim>
                                  </p:childTnLst>
                                </p:cTn>
                              </p:par>
                              <p:par>
                                <p:cTn id="32" presetID="42" presetClass="path" presetSubtype="0" decel="100000" fill="hold" grpId="1" nodeType="withEffect">
                                  <p:stCondLst>
                                    <p:cond delay="0"/>
                                  </p:stCondLst>
                                  <p:childTnLst>
                                    <p:animMotion origin="layout" path="M 4.79167E-6 -4.07407E-6 L 4.79167E-6 0.03542 " pathEditMode="relative" rAng="0" ptsTypes="AA">
                                      <p:cBhvr>
                                        <p:cTn id="33" dur="700" spd="-100000" fill="hold"/>
                                        <p:tgtEl>
                                          <p:spTgt spid="4"/>
                                        </p:tgtEl>
                                        <p:attrNameLst>
                                          <p:attrName>ppt_x</p:attrName>
                                          <p:attrName>ppt_y</p:attrName>
                                        </p:attrNameLst>
                                      </p:cBhvr>
                                      <p:rCtr x="0" y="175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2" grpId="0" animBg="1"/>
      <p:bldP spid="2" grpId="1" animBg="1"/>
      <p:bldP spid="18" grpId="0"/>
      <p:bldP spid="12" grpId="0" animBg="1"/>
      <p:bldP spid="12" grpId="1" animBg="1"/>
      <p:bldP spid="14" grpId="0"/>
      <p:bldP spid="6" grpId="0"/>
    </p:bldLst>
  </p:timing>
</p:sld>
</file>

<file path=ppt/theme/theme1.xml><?xml version="1.0" encoding="utf-8"?>
<a:theme xmlns:a="http://schemas.openxmlformats.org/drawingml/2006/main" name="LIGHT GRAY TEMPLATE">
  <a:themeElements>
    <a:clrScheme name="Custom 3">
      <a:dk1>
        <a:srgbClr val="1A1A1A"/>
      </a:dk1>
      <a:lt1>
        <a:srgbClr val="FFFFFF"/>
      </a:lt1>
      <a:dk2>
        <a:srgbClr val="0D0D0D"/>
      </a:dk2>
      <a:lt2>
        <a:srgbClr val="E6E6E6"/>
      </a:lt2>
      <a:accent1>
        <a:srgbClr val="0078D4"/>
      </a:accent1>
      <a:accent2>
        <a:srgbClr val="243A5E"/>
      </a:accent2>
      <a:accent3>
        <a:srgbClr val="50E6FF"/>
      </a:accent3>
      <a:accent4>
        <a:srgbClr val="515251"/>
      </a:accent4>
      <a:accent5>
        <a:srgbClr val="737373"/>
      </a:accent5>
      <a:accent6>
        <a:srgbClr val="D2D2D2"/>
      </a:accent6>
      <a:hlink>
        <a:srgbClr val="0076D3"/>
      </a:hlink>
      <a:folHlink>
        <a:srgbClr val="0078D4"/>
      </a:folHlink>
    </a:clrScheme>
    <a:fontScheme name="Segoe UI Semibold - Segoe UI">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SM_LightGray_Sept_2018.potx" id="{0FAF9FBA-50E5-4B89-8F50-EB458E088334}" vid="{09DABCF3-FBBE-41E3-8EAE-8A81552DAA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webextension1.xml><?xml version="1.0" encoding="utf-8"?>
<we:webextension xmlns:we="http://schemas.microsoft.com/office/webextensions/webextension/2010/11" id="{203C46FC-7C3D-4E10-8524-314DC258450C}">
  <we:reference id="wa104381526" version="1.0.0.2" store="en-US" storeType="OMEX"/>
  <we:alternateReferences>
    <we:reference id="WA104381526" version="1.0.0.2" store="WA104381526" storeType="OMEX"/>
  </we:alternateReferences>
  <we:properties>
    <we:property name="FormID" value="&quot;v4j5cvGGr0GRqy180BHbR_NTQNdOCXRIugBi8qtpOzpUOE9HWVZFR0ZMNDYzTlpaQTBQM0JRUk43MS4u&quot;"/>
    <we:property name="FormMode" value="&quot;Runtime&quot;"/>
  </we:properties>
  <we:bindings/>
  <we:snapshot xmlns:r="http://schemas.openxmlformats.org/officeDocument/2006/relationships"/>
</we:webextension>
</file>

<file path=docMetadata/LabelInfo.xml><?xml version="1.0" encoding="utf-8"?>
<clbl:labelList xmlns:clbl="http://schemas.microsoft.com/office/2020/mipLabelMetadata">
  <clbl:label id="{87867195-f2b8-4ac2-b0b6-6bb73cb33afc}" enabled="1" method="Privilege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0</TotalTime>
  <Words>8806</Words>
  <Application>Microsoft Office PowerPoint</Application>
  <PresentationFormat>Widescreen</PresentationFormat>
  <Paragraphs>838</Paragraphs>
  <Slides>50</Slides>
  <Notes>41</Notes>
  <HiddenSlides>9</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50</vt:i4>
      </vt:variant>
    </vt:vector>
  </HeadingPairs>
  <TitlesOfParts>
    <vt:vector size="60" baseType="lpstr">
      <vt:lpstr>-apple-system</vt:lpstr>
      <vt:lpstr>Arial</vt:lpstr>
      <vt:lpstr>Calibri</vt:lpstr>
      <vt:lpstr>Segoe Sans Display Semibold</vt:lpstr>
      <vt:lpstr>Segoe UI</vt:lpstr>
      <vt:lpstr>Segoe UI Semibold</vt:lpstr>
      <vt:lpstr>Segoe UI Variable display Semibold</vt:lpstr>
      <vt:lpstr>Segoe UI Variable display Semibold</vt:lpstr>
      <vt:lpstr>Wingdings</vt:lpstr>
      <vt:lpstr>LIGHT GRAY TEMPLATE</vt:lpstr>
      <vt:lpstr>What’s new in Microsoft Copilot</vt:lpstr>
      <vt:lpstr>What's new in Microsoft Copilot updates</vt:lpstr>
      <vt:lpstr>What’s new in Microsoft Copilot  August 2026</vt:lpstr>
      <vt:lpstr>User capabilities</vt:lpstr>
      <vt:lpstr>Claude Fable 5.1 is available in Copilot Cowork and Copilot Studio</vt:lpstr>
      <vt:lpstr>OpenAI GPT-6 Astra is available in Copilot Cowork and Copilot Studio</vt:lpstr>
      <vt:lpstr>More control for effort level and cost in Cowork</vt:lpstr>
      <vt:lpstr>The /cost skill shows how much of the monthly credit limit is left</vt:lpstr>
      <vt:lpstr>Automations in Cowork</vt:lpstr>
      <vt:lpstr>Text selections in Copilot Chat</vt:lpstr>
      <vt:lpstr>Chat sessions and individual responses can be shared by link</vt:lpstr>
      <vt:lpstr>Copilot answers questions from Power BI reports and semantic models</vt:lpstr>
      <vt:lpstr>New model-driven answer cards</vt:lpstr>
      <vt:lpstr>Users can retry a prompt with the same or a different model</vt:lpstr>
      <vt:lpstr>Mobile users turn an idea into an Outlook draft inside Copilot Chat</vt:lpstr>
      <vt:lpstr>Copilot Notebooks now spans the Copilot app and OneNote</vt:lpstr>
      <vt:lpstr>Copilot Notebooks recommends the artifacts to create next</vt:lpstr>
      <vt:lpstr>Multimodal capture brings audio, images, and notes into Copilot Notebooks</vt:lpstr>
      <vt:lpstr>Users can change the language of a Teams meeting recap</vt:lpstr>
      <vt:lpstr>Hyperlinks, image understanding, and edit highlights for Copilot in Word</vt:lpstr>
      <vt:lpstr>Brand curation for Copilot in PowerPoint</vt:lpstr>
      <vt:lpstr>Collaboration, translation, and SmartArt for Copilot in PowerPoint</vt:lpstr>
      <vt:lpstr>Chat history and change history skill for Copilot in Excel</vt:lpstr>
      <vt:lpstr>Personal skills in Copilot in SharePoint</vt:lpstr>
      <vt:lpstr>Natural-language email and calendar management in Copilot in Outlook</vt:lpstr>
      <vt:lpstr>Improved file capabilities with Copilot in OneDrive</vt:lpstr>
      <vt:lpstr>New connectors and plugins</vt:lpstr>
      <vt:lpstr>Agents</vt:lpstr>
      <vt:lpstr>Custom engine agents are available directly in Outlook</vt:lpstr>
      <vt:lpstr>Planner Agent turns plan data into a stakeholder-ready status report</vt:lpstr>
      <vt:lpstr>Copilot creates and queries Planner tasks</vt:lpstr>
      <vt:lpstr>IT admin capabilities</vt:lpstr>
      <vt:lpstr>Admins can export row-level Copilot and Agent 365 usage data</vt:lpstr>
      <vt:lpstr>The Consumption Dashboard now tracks GitHub Copilot AI Credits</vt:lpstr>
      <vt:lpstr>Microsoft Copilot  Public Roadmap  Changes this month</vt:lpstr>
      <vt:lpstr>Microsoft Copilot Public Roadmap   </vt:lpstr>
      <vt:lpstr>Microsoft Copilot Public Roadmap  </vt:lpstr>
      <vt:lpstr>Microsoft Copilot Public Roadmap </vt:lpstr>
      <vt:lpstr>Microsoft Copilot release notes</vt:lpstr>
      <vt:lpstr>Microsoft Copilot release notes – August 2026</vt:lpstr>
      <vt:lpstr>Microsoft Copilot release notes – August 2026 </vt:lpstr>
      <vt:lpstr>Whats new in Copilot Studio</vt:lpstr>
      <vt:lpstr>What's new in Copilot Studio  </vt:lpstr>
      <vt:lpstr>What's new in Frontier</vt:lpstr>
      <vt:lpstr>What's new in Frontier </vt:lpstr>
      <vt:lpstr>Thank you 👏</vt:lpstr>
      <vt:lpstr>Feedback Form</vt:lpstr>
      <vt:lpstr>Resources</vt:lpstr>
      <vt:lpstr>Microsoft 365 Copilot  June 2026</vt:lpstr>
      <vt:lpstr>Microsoft 365 Copilot  July 2026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2026-07-07T10:54:45Z</dcterms:created>
  <dcterms:modified xsi:type="dcterms:W3CDTF">2026-09-08T16:27:24Z</dcterms:modified>
</cp:coreProperties>
</file>