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85" r:id="rId1"/>
  </p:sldMasterIdLst>
  <p:notesMasterIdLst>
    <p:notesMasterId r:id="rId40"/>
  </p:notesMasterIdLst>
  <p:sldIdLst>
    <p:sldId id="290" r:id="rId2"/>
    <p:sldId id="291" r:id="rId3"/>
    <p:sldId id="292" r:id="rId4"/>
    <p:sldId id="323" r:id="rId5"/>
    <p:sldId id="364" r:id="rId6"/>
    <p:sldId id="365" r:id="rId7"/>
    <p:sldId id="366" r:id="rId8"/>
    <p:sldId id="359" r:id="rId9"/>
    <p:sldId id="367" r:id="rId10"/>
    <p:sldId id="368" r:id="rId11"/>
    <p:sldId id="369" r:id="rId12"/>
    <p:sldId id="293" r:id="rId13"/>
    <p:sldId id="340" r:id="rId14"/>
    <p:sldId id="341" r:id="rId15"/>
    <p:sldId id="342" r:id="rId16"/>
    <p:sldId id="343" r:id="rId17"/>
    <p:sldId id="344" r:id="rId18"/>
    <p:sldId id="345" r:id="rId19"/>
    <p:sldId id="348" r:id="rId20"/>
    <p:sldId id="349" r:id="rId21"/>
    <p:sldId id="350" r:id="rId22"/>
    <p:sldId id="352" r:id="rId23"/>
    <p:sldId id="353" r:id="rId24"/>
    <p:sldId id="355" r:id="rId25"/>
    <p:sldId id="358" r:id="rId26"/>
    <p:sldId id="361" r:id="rId27"/>
    <p:sldId id="362" r:id="rId28"/>
    <p:sldId id="339" r:id="rId29"/>
    <p:sldId id="319" r:id="rId30"/>
    <p:sldId id="295" r:id="rId31"/>
    <p:sldId id="322" r:id="rId32"/>
    <p:sldId id="335" r:id="rId33"/>
    <p:sldId id="2147483347" r:id="rId34"/>
    <p:sldId id="2147483346" r:id="rId35"/>
    <p:sldId id="332" r:id="rId36"/>
    <p:sldId id="256" r:id="rId37"/>
    <p:sldId id="257" r:id="rId38"/>
    <p:sldId id="33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408C979-34B4-4127-A687-B32ACA2C3319}">
          <p14:sldIdLst>
            <p14:sldId id="290"/>
            <p14:sldId id="291"/>
          </p14:sldIdLst>
        </p14:section>
        <p14:section name="July 2026 - Summary" id="{54C6D055-432D-4232-8D62-4355EF9AA227}">
          <p14:sldIdLst>
            <p14:sldId id="292"/>
            <p14:sldId id="323"/>
            <p14:sldId id="364"/>
            <p14:sldId id="365"/>
            <p14:sldId id="366"/>
            <p14:sldId id="359"/>
            <p14:sldId id="367"/>
            <p14:sldId id="368"/>
            <p14:sldId id="369"/>
          </p14:sldIdLst>
        </p14:section>
        <p14:section name="User capabilities" id="{482405B2-9E5B-41AC-AE47-87962FE1F1DF}">
          <p14:sldIdLst>
            <p14:sldId id="293"/>
            <p14:sldId id="340"/>
            <p14:sldId id="341"/>
            <p14:sldId id="342"/>
            <p14:sldId id="343"/>
            <p14:sldId id="344"/>
            <p14:sldId id="345"/>
            <p14:sldId id="348"/>
            <p14:sldId id="349"/>
            <p14:sldId id="350"/>
            <p14:sldId id="352"/>
            <p14:sldId id="353"/>
            <p14:sldId id="355"/>
            <p14:sldId id="358"/>
            <p14:sldId id="361"/>
            <p14:sldId id="362"/>
            <p14:sldId id="339"/>
          </p14:sldIdLst>
        </p14:section>
        <p14:section name="Agents" id="{D52165B4-2610-4321-B70B-5D59F3021206}">
          <p14:sldIdLst>
            <p14:sldId id="319"/>
            <p14:sldId id="295"/>
            <p14:sldId id="322"/>
          </p14:sldIdLst>
        </p14:section>
        <p14:section name="IT admin capabilities" id="{3945C342-2DE8-4A9D-AA7E-F1282AB3B069}">
          <p14:sldIdLst/>
        </p14:section>
        <p14:section name="Roadmap" id="{2154919D-A2E9-4489-9B19-A62298A5D09F}">
          <p14:sldIdLst>
            <p14:sldId id="335"/>
            <p14:sldId id="2147483347"/>
            <p14:sldId id="2147483346"/>
          </p14:sldIdLst>
        </p14:section>
        <p14:section name="Copilot release notes" id="{A0C2B4B2-C430-4475-96F8-1EBAEC3D3347}">
          <p14:sldIdLst>
            <p14:sldId id="332"/>
            <p14:sldId id="256"/>
            <p14:sldId id="257"/>
          </p14:sldIdLst>
        </p14:section>
        <p14:section name="Copilot Studio" id="{6124AE51-BFA3-4EC1-A852-986A3EF4210B}">
          <p14:sldIdLst/>
        </p14:section>
        <p14:section name="What's new in Frontier" id="{55284739-5612-4CE2-8C75-534FE7D1ADC5}">
          <p14:sldIdLst/>
        </p14:section>
        <p14:section name="Thank you and close" id="{4277D367-5B90-4428-8E23-A260378610E8}">
          <p14:sldIdLst>
            <p14:sldId id="333"/>
          </p14:sldIdLst>
        </p14:section>
        <p14:section name="Feedback" id="{8C8E1B71-2E78-46B8-A245-40B6350AA8E0}">
          <p14:sldIdLst/>
        </p14:section>
        <p14:section name="Resources" id="{6D584383-4176-4679-B5FD-038BEEA9FE2A}">
          <p14:sldIdLst/>
        </p14:section>
        <p14:section name="June 2026 - Summary" id="{2379EA04-205E-4F9A-8185-FB37CC2C32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C440CC"/>
    <a:srgbClr val="BC36C4"/>
    <a:srgbClr val="5C5AD4"/>
    <a:srgbClr val="1C96DF"/>
    <a:srgbClr val="280046"/>
    <a:srgbClr val="EFF0F2"/>
    <a:srgbClr val="232323"/>
    <a:srgbClr val="4FE5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92" autoAdjust="0"/>
    <p:restoredTop sz="78616" autoAdjust="0"/>
  </p:normalViewPr>
  <p:slideViewPr>
    <p:cSldViewPr snapToGrid="0">
      <p:cViewPr varScale="1">
        <p:scale>
          <a:sx n="120" d="100"/>
          <a:sy n="120" d="100"/>
        </p:scale>
        <p:origin x="13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EF9CC-2080-4F19-B950-EAF880E7ABC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01081-E19D-419D-B0AB-F3E6317950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4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5</a:t>
            </a:r>
            <a:r>
              <a:rPr lang="en-US" baseline="30000" dirty="0"/>
              <a:t>th</a:t>
            </a:r>
            <a:r>
              <a:rPr lang="en-US" dirty="0"/>
              <a:t> August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01081-E19D-419D-B0AB-F3E63179501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42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Domain exclusion for web grounding</a:t>
            </a:r>
          </a:p>
          <a:p>
            <a:endParaRPr dirty="0"/>
          </a:p>
          <a:p>
            <a:r>
              <a:rPr dirty="0"/>
              <a:t>Admins can exclude specified domains from Copilot web grounding for more governed web-grounded answers.</a:t>
            </a:r>
          </a:p>
          <a:p>
            <a:endParaRPr dirty="0"/>
          </a:p>
          <a:p>
            <a:r>
              <a:rPr dirty="0"/>
              <a:t>• Exclude Up To 1,000 Domains — Define domains that are not used in Copilot responses relying on web grounding.</a:t>
            </a:r>
          </a:p>
          <a:p>
            <a:r>
              <a:rPr dirty="0"/>
              <a:t>• Targeted Control — Sits between broad web grounding and turning web search off entirely, across Copilot and Copilot Chat.</a:t>
            </a:r>
          </a:p>
          <a:p>
            <a:r>
              <a:rPr dirty="0"/>
              <a:t>• Admin-Configured — Not enabled by default; configured via a PowerShell script by a Search or Global Administrator.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More control over web grounding with Domain Exclusion for Microsoft 365 Copilot — https://techcommunity.microsoft.com/blog/microsoft365copilotblog/more-control-over-web-grounding-with-domain-exclusion-for-microsoft-365-copilot/4540151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400607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Purview DLP for external emails</a:t>
            </a:r>
          </a:p>
          <a:p>
            <a:endParaRPr dirty="0"/>
          </a:p>
          <a:p>
            <a:r>
              <a:rPr dirty="0"/>
              <a:t>Microsoft Purview DLP can prevent external emails from being referenced in Copilot responses.</a:t>
            </a:r>
          </a:p>
          <a:p>
            <a:endParaRPr dirty="0"/>
          </a:p>
          <a:p>
            <a:r>
              <a:rPr dirty="0"/>
              <a:t>• Exclude External Senders — Admins can stop messages from external senders being summarized, referenced, or used as grounding data.</a:t>
            </a:r>
          </a:p>
          <a:p>
            <a:r>
              <a:rPr dirty="0"/>
              <a:t>• Purview DLP Extension — Extends Microsoft Purview DLP for Microsoft 365 Copilot and Copilot Chat.</a:t>
            </a:r>
          </a:p>
          <a:p>
            <a:r>
              <a:rPr dirty="0"/>
              <a:t>• Greater Control — Gives organizations greater control over how email data is used in Copilot responses.</a:t>
            </a:r>
          </a:p>
          <a:p>
            <a:endParaRPr dirty="0"/>
          </a:p>
          <a:p>
            <a:r>
              <a:rPr dirty="0"/>
              <a:t>June Preview — Rolled out to Public Preview in June.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94092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Agent 365 Dashboard in Insights</a:t>
            </a:r>
          </a:p>
          <a:p>
            <a:endParaRPr dirty="0"/>
          </a:p>
          <a:p>
            <a:r>
              <a:rPr dirty="0"/>
              <a:t>The Agent 365 Dashboard helps leaders track agent usage and adoption across their teams.</a:t>
            </a:r>
          </a:p>
          <a:p>
            <a:endParaRPr dirty="0"/>
          </a:p>
          <a:p>
            <a:r>
              <a:rPr dirty="0"/>
              <a:t>• Unified Agent Data — Unifies data from Agent 365 across sources and agent types.</a:t>
            </a:r>
          </a:p>
          <a:p>
            <a:r>
              <a:rPr dirty="0"/>
              <a:t>• Adoption And Trends — View adoption by group, track retention, identify top agents, and compare usage trends.</a:t>
            </a:r>
          </a:p>
          <a:p>
            <a:r>
              <a:rPr dirty="0"/>
              <a:t>• Org-Wide Reporting — Analysts can filter org-wide; historical reporting for Copilot Studio agents is available via a toggle.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20570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Agent Access Insights heatmap</a:t>
            </a:r>
          </a:p>
          <a:p>
            <a:endParaRPr dirty="0"/>
          </a:p>
          <a:p>
            <a:r>
              <a:rPr dirty="0"/>
              <a:t>A new Agent Access Insights heatmap shows agent activity across SharePoint and OneDrive sites.</a:t>
            </a:r>
          </a:p>
          <a:p>
            <a:endParaRPr dirty="0"/>
          </a:p>
          <a:p>
            <a:r>
              <a:rPr dirty="0"/>
              <a:t>• Visual Heatmap — Visualizes agent activity across SharePoint and OneDrive sites.</a:t>
            </a:r>
          </a:p>
          <a:p>
            <a:r>
              <a:rPr dirty="0"/>
              <a:t>• Detect Patterns — Helps admins quickly spot patterns, hotspots, and unusual access behavior.</a:t>
            </a:r>
          </a:p>
          <a:p>
            <a:r>
              <a:rPr dirty="0"/>
              <a:t>• Targeted Adoption — Gives IT teams a clearer path to support rollout and adoption.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45425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Copilot Connectors usage report</a:t>
            </a:r>
          </a:p>
          <a:p>
            <a:endParaRPr dirty="0"/>
          </a:p>
          <a:p>
            <a:r>
              <a:rPr dirty="0"/>
              <a:t>A new Copilot Connectors usage report shows how connected knowledge is used across Copilot.</a:t>
            </a:r>
          </a:p>
          <a:p>
            <a:endParaRPr dirty="0"/>
          </a:p>
          <a:p>
            <a:r>
              <a:rPr dirty="0"/>
              <a:t>• Grounding Insights — Shows how often Copilot Chat, Copilot Search, and agents ground responses in connector content.</a:t>
            </a:r>
          </a:p>
          <a:p>
            <a:r>
              <a:rPr dirty="0"/>
              <a:t>• Adoption View — Reveals connector adoption, engagement, usage patterns, and connector-level impact.</a:t>
            </a:r>
          </a:p>
          <a:p>
            <a:r>
              <a:rPr dirty="0"/>
              <a:t>• Optimize Deployment — Helps admins evaluate which sources drive value and refine connector strategy.</a:t>
            </a:r>
          </a:p>
          <a:p>
            <a:endParaRPr dirty="0"/>
          </a:p>
          <a:p>
            <a:r>
              <a:rPr dirty="0"/>
              <a:t>June Preview — Available in Public Preview in the Microsoft 365 admin center; rolled out in June.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50688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Copilot Chat usage report for gov clouds</a:t>
            </a:r>
          </a:p>
          <a:p>
            <a:endParaRPr dirty="0"/>
          </a:p>
          <a:p>
            <a:r>
              <a:rPr dirty="0"/>
              <a:t>Government cloud customers can now track Copilot Chat adoption in the Microsoft 365 admin center.</a:t>
            </a:r>
          </a:p>
          <a:p>
            <a:endParaRPr dirty="0"/>
          </a:p>
          <a:p>
            <a:r>
              <a:rPr dirty="0"/>
              <a:t>• Org And User Views — View organization-level trends and user-level details to inform licensing decisions.</a:t>
            </a:r>
          </a:p>
          <a:p>
            <a:r>
              <a:rPr dirty="0"/>
              <a:t>• Detailed Metrics — Includes total active users, usage per Microsoft 365 app, and anonymized user-level activity.</a:t>
            </a:r>
          </a:p>
          <a:p>
            <a:r>
              <a:rPr dirty="0"/>
              <a:t>• Drive Adoption — Helps government customers understand and drive Copilot Chat adoption.</a:t>
            </a:r>
          </a:p>
          <a:p>
            <a:endParaRPr dirty="0"/>
          </a:p>
          <a:p>
            <a:r>
              <a:rPr dirty="0"/>
              <a:t>July Rollout — Rolled out in July for GCC, GCC High, and DoD.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34175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Cost Management updates in admin center</a:t>
            </a:r>
          </a:p>
          <a:p>
            <a:endParaRPr dirty="0"/>
          </a:p>
          <a:p>
            <a:r>
              <a:rPr dirty="0"/>
              <a:t>Cost Management updates improve spending controls for usage-based billing services.</a:t>
            </a:r>
          </a:p>
          <a:p>
            <a:endParaRPr dirty="0"/>
          </a:p>
          <a:p>
            <a:r>
              <a:rPr dirty="0"/>
              <a:t>• Reliable Alerts — Improved spending alerts help admins act when consumption approaches policy thresholds.</a:t>
            </a:r>
          </a:p>
          <a:p>
            <a:r>
              <a:rPr dirty="0"/>
              <a:t>• Clearer Enforcement — Better policy enforcement, overage handling, and visibility into Copilot Credits.</a:t>
            </a:r>
          </a:p>
          <a:p>
            <a:r>
              <a:rPr dirty="0"/>
              <a:t>• Confident Cost Control — More confidence managing AI consumption across services such as Cowork and Work IQ APIs.</a:t>
            </a:r>
          </a:p>
          <a:p>
            <a:endParaRPr dirty="0"/>
          </a:p>
          <a:p>
            <a:r>
              <a:rPr dirty="0"/>
              <a:t>Action Needed — Admins should recreate alerts on existing spending policies where notifications are required.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76870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Push notifications in the Copilot app</a:t>
            </a:r>
          </a:p>
          <a:p>
            <a:endParaRPr dirty="0"/>
          </a:p>
          <a:p>
            <a:r>
              <a:rPr dirty="0"/>
              <a:t>The Microsoft 365 Copilot mobile app now sends push notifications so users can catch up on work items quickly.</a:t>
            </a:r>
          </a:p>
          <a:p>
            <a:endParaRPr dirty="0"/>
          </a:p>
          <a:p>
            <a:r>
              <a:rPr dirty="0"/>
              <a:t>• Timely Prompts — Users receive prompts such as Your Day at a Glance and Items waiting for you on iOS and Android.</a:t>
            </a:r>
          </a:p>
          <a:p>
            <a:r>
              <a:rPr dirty="0"/>
              <a:t>• Answer On Open — Opening a notification launches the app with the prompt's response already on screen.</a:t>
            </a:r>
          </a:p>
          <a:p>
            <a:r>
              <a:rPr dirty="0"/>
              <a:t>• Less App-Hopping — Reduces the need to manually check across Outlook, Teams, and other Microsoft 365 experiences.</a:t>
            </a:r>
          </a:p>
          <a:p>
            <a:endParaRPr dirty="0"/>
          </a:p>
          <a:p>
            <a:r>
              <a:rPr dirty="0"/>
              <a:t>July Rollout — Available for users with Microsoft 365 Copilot licenses;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Claude Fable 5 in Copilot Cowork</a:t>
            </a:r>
          </a:p>
          <a:p>
            <a:endParaRPr dirty="0"/>
          </a:p>
          <a:p>
            <a:r>
              <a:rPr dirty="0"/>
              <a:t>Anthropic's Claude Fable 5 is available in Copilot Cowork for longer, more complex, long-running work.</a:t>
            </a:r>
          </a:p>
          <a:p>
            <a:endParaRPr dirty="0"/>
          </a:p>
          <a:p>
            <a:r>
              <a:rPr dirty="0"/>
              <a:t>• Sustained Reasoning — Built for ambitious, long-running projects with deeper context handling.</a:t>
            </a:r>
          </a:p>
          <a:p>
            <a:r>
              <a:rPr dirty="0"/>
              <a:t>• Plan, Execute, Check — Plans, executes, and checks work across multi-stage tasks with less step-by-step supervision.</a:t>
            </a:r>
          </a:p>
          <a:p>
            <a:r>
              <a:rPr dirty="0"/>
              <a:t>• More Model Choice — Gives Cowork users another option for agentic work that needs persistence and depth.</a:t>
            </a:r>
          </a:p>
          <a:p>
            <a:endParaRPr dirty="0"/>
          </a:p>
          <a:p>
            <a:r>
              <a:rPr dirty="0"/>
              <a:t>July Rollout — Off by default;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Local browser automation with Edge</a:t>
            </a:r>
          </a:p>
          <a:p>
            <a:endParaRPr dirty="0"/>
          </a:p>
          <a:p>
            <a:r>
              <a:rPr dirty="0"/>
              <a:t>Copilot Cowork can now act across web-based systems in Microsoft Edge on the user's behalf.</a:t>
            </a:r>
          </a:p>
          <a:p>
            <a:endParaRPr dirty="0"/>
          </a:p>
          <a:p>
            <a:r>
              <a:rPr dirty="0"/>
              <a:t>• Works In Edge — Signed-in users let Cowork work across SaaS tools, internal portals, and other websites.</a:t>
            </a:r>
          </a:p>
          <a:p>
            <a:r>
              <a:rPr dirty="0"/>
              <a:t>• Acts For You — Cowork performs actions across sites so users switch tabs less.</a:t>
            </a:r>
          </a:p>
          <a:p>
            <a:r>
              <a:rPr dirty="0"/>
              <a:t>• Less Manual Work — Users spend less time moving between web systems to get work done.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Event-triggered tasks in Cowork</a:t>
            </a:r>
          </a:p>
          <a:p>
            <a:endParaRPr dirty="0"/>
          </a:p>
          <a:p>
            <a:r>
              <a:rPr dirty="0"/>
              <a:t>Cowork can watch mail and Teams for the moments that matter and have a response ready before users ask.</a:t>
            </a:r>
          </a:p>
          <a:p>
            <a:endParaRPr dirty="0"/>
          </a:p>
          <a:p>
            <a:r>
              <a:rPr dirty="0"/>
              <a:t>• Plain-Language Triggers — Create event-driven tasks triggered by a sender, an @mention, a keyword or topic, or an event name.</a:t>
            </a:r>
          </a:p>
          <a:p>
            <a:r>
              <a:rPr dirty="0"/>
              <a:t>• Across Work Surfaces — Triggers execute across Teams chats, channels, Outlook email, and meetings.</a:t>
            </a:r>
          </a:p>
          <a:p>
            <a:r>
              <a:rPr dirty="0"/>
              <a:t>• No More Refreshing — Cowork catches the moment it lands, so users stop constantly checking their inbox.</a:t>
            </a:r>
          </a:p>
          <a:p>
            <a:endParaRPr dirty="0"/>
          </a:p>
          <a:p>
            <a:r>
              <a:rPr dirty="0"/>
              <a:t>July Rollout (Frontier) — Rolled out in July to the Frontier program.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Skills and plugins in Cowork</a:t>
            </a:r>
          </a:p>
          <a:p>
            <a:endParaRPr dirty="0"/>
          </a:p>
          <a:p>
            <a:r>
              <a:rPr dirty="0"/>
              <a:t>Users can tailor Cowork with custom skills and plugins from the Customize tab and share them across the org.</a:t>
            </a:r>
          </a:p>
          <a:p>
            <a:endParaRPr dirty="0"/>
          </a:p>
          <a:p>
            <a:r>
              <a:rPr dirty="0"/>
              <a:t>• Guided Skill Creation — Add a skill through a Create new flow or drag and drop an .md, .zip, or .skill file to upload.</a:t>
            </a:r>
          </a:p>
          <a:p>
            <a:r>
              <a:rPr dirty="0"/>
              <a:t>• Plugin Packaging — Claude or Open-Plugin zips are auto-converted into publishable packages with bundled skills and MCP connectors.</a:t>
            </a:r>
          </a:p>
          <a:p>
            <a:r>
              <a:rPr dirty="0"/>
              <a:t>• Owner-Controlled Sharing — Share any skill or plugin with specific people while remaining the owner, so every edit flows out automatically.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Reference support for Copilot Notebooks</a:t>
            </a:r>
          </a:p>
          <a:p>
            <a:endParaRPr dirty="0"/>
          </a:p>
          <a:p>
            <a:r>
              <a:rPr dirty="0"/>
              <a:t>Copilot Notebooks now accept Markdown, TXT, and RTF files as references to reason over more project context.</a:t>
            </a:r>
          </a:p>
          <a:p>
            <a:endParaRPr dirty="0"/>
          </a:p>
          <a:p>
            <a:r>
              <a:rPr dirty="0"/>
              <a:t>• New File Types — Add .md, .txt, and .rtf files such as software documentation, video transcripts, and rich-text notes.</a:t>
            </a:r>
          </a:p>
          <a:p>
            <a:r>
              <a:rPr dirty="0"/>
              <a:t>• Project Context — Reason over additional project context directly inside the notebook.</a:t>
            </a:r>
          </a:p>
          <a:p>
            <a:r>
              <a:rPr dirty="0"/>
              <a:t>• Turn Inputs Into Artifacts — Use Copilot to turn added references into helpful project artifacts.</a:t>
            </a:r>
          </a:p>
          <a:p>
            <a:endParaRPr dirty="0"/>
          </a:p>
          <a:p>
            <a:r>
              <a:rPr dirty="0"/>
              <a:t>Rollout Timing — TXT and RTF support rolled out in July; Markdown support rolls out in August.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Brand kit skill for Copilot in Excel</a:t>
            </a:r>
          </a:p>
          <a:p>
            <a:endParaRPr dirty="0"/>
          </a:p>
          <a:p>
            <a:r>
              <a:rPr dirty="0"/>
              <a:t>Copilot in Excel can format workbooks with an organization's Brand Kit for on-brand, presentation-ready reports.</a:t>
            </a:r>
          </a:p>
          <a:p>
            <a:endParaRPr dirty="0"/>
          </a:p>
          <a:p>
            <a:r>
              <a:rPr dirty="0"/>
              <a:t>• Approved Brand Elements — Applies approved colors, fonts, and logo from the Microsoft 365 brand center to tables and charts.</a:t>
            </a:r>
          </a:p>
          <a:p>
            <a:r>
              <a:rPr dirty="0"/>
              <a:t>• On-Brand Reports — Ask Copilot to brand a sheet for a polished report that follows company guidelines.</a:t>
            </a:r>
          </a:p>
          <a:p>
            <a:r>
              <a:rPr dirty="0"/>
              <a:t>• No Manual Formatting — Reports follow branding without manual styling.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Theme design skill for Copilot in Excel</a:t>
            </a:r>
          </a:p>
          <a:p>
            <a:endParaRPr dirty="0"/>
          </a:p>
          <a:p>
            <a:r>
              <a:rPr dirty="0"/>
              <a:t>Copilot in Excel can apply a coordinated design theme so key insights stand out.</a:t>
            </a:r>
          </a:p>
          <a:p>
            <a:endParaRPr dirty="0"/>
          </a:p>
          <a:p>
            <a:r>
              <a:rPr dirty="0"/>
              <a:t>• Harmonized Design — Choose a harmonized color palette, style charts, and structure the layout.</a:t>
            </a:r>
          </a:p>
          <a:p>
            <a:r>
              <a:rPr dirty="0"/>
              <a:t>• Clear Visual Hierarchy — The theme-design skill turns raw data into a clean, readable report.</a:t>
            </a:r>
          </a:p>
          <a:p>
            <a:r>
              <a:rPr dirty="0"/>
              <a:t>• Less Manual Design — Copilot delivers formatting so users skip the manual design work.</a:t>
            </a:r>
          </a:p>
          <a:p>
            <a:endParaRPr dirty="0"/>
          </a:p>
          <a:p>
            <a:r>
              <a:rPr dirty="0"/>
              <a:t>August Rollout — Rolls out in August.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Power BI context for Copilot in Excel</a:t>
            </a:r>
          </a:p>
          <a:p>
            <a:endParaRPr dirty="0"/>
          </a:p>
          <a:p>
            <a:r>
              <a:rPr dirty="0"/>
              <a:t>Copilot in Excel can ground analysis in governed Power BI data directly in the Excel grid.</a:t>
            </a:r>
          </a:p>
          <a:p>
            <a:endParaRPr dirty="0"/>
          </a:p>
          <a:p>
            <a:r>
              <a:rPr dirty="0"/>
              <a:t>• Trusted Business Metrics — Attach a Power BI report from the work content selector to bring governed data into Excel.</a:t>
            </a:r>
          </a:p>
          <a:p>
            <a:r>
              <a:rPr dirty="0"/>
              <a:t>• Analyze In Place — Ask Copilot to analyze performance, identify trends, and build summaries or supporting calculations.</a:t>
            </a:r>
          </a:p>
          <a:p>
            <a:r>
              <a:rPr dirty="0"/>
              <a:t>• Security Respected — Works with report data while respecting existing row-level security, with no exporting or reconciling.</a:t>
            </a:r>
          </a:p>
          <a:p>
            <a:endParaRPr dirty="0"/>
          </a:p>
          <a:p>
            <a:r>
              <a:rPr dirty="0"/>
              <a:t>August Rollout — Rolls out in August.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Branded assets for Copilot in PowerPoint</a:t>
            </a:r>
          </a:p>
          <a:p>
            <a:endParaRPr dirty="0"/>
          </a:p>
          <a:p>
            <a:r>
              <a:rPr dirty="0"/>
              <a:t>Users can apply their company's branded assets from the Microsoft 365 Brand kit in Copilot in PowerPoint.</a:t>
            </a:r>
          </a:p>
          <a:p>
            <a:endParaRPr dirty="0"/>
          </a:p>
          <a:p>
            <a:r>
              <a:rPr dirty="0"/>
              <a:t>• Brand Kit Assets — Use logos, icons, themes, and fonts from the Microsoft 365 Brand kit.</a:t>
            </a:r>
          </a:p>
          <a:p>
            <a:r>
              <a:rPr dirty="0"/>
              <a:t>• Managed By Brand Owners — Brand managers securely update and roll out the preferred brand kit for consistent design.</a:t>
            </a:r>
          </a:p>
          <a:p>
            <a:r>
              <a:rPr dirty="0"/>
              <a:t>• On-Brand Presentations — Apply company templates, brand colors, images, and icons within PowerPoint.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Custom user skills in PowerPoint</a:t>
            </a:r>
          </a:p>
          <a:p>
            <a:endParaRPr dirty="0"/>
          </a:p>
          <a:p>
            <a:r>
              <a:rPr dirty="0"/>
              <a:t>Users can create, upload, and update their own custom skills for Copilot in PowerPoint.</a:t>
            </a:r>
          </a:p>
          <a:p>
            <a:endParaRPr dirty="0"/>
          </a:p>
          <a:p>
            <a:r>
              <a:rPr dirty="0"/>
              <a:t>• Reusable Guidance — Skills turn repeated instructions into reusable guidance Copilot applies in the flow of work.</a:t>
            </a:r>
          </a:p>
          <a:p>
            <a:r>
              <a:rPr dirty="0"/>
              <a:t>• Stored In OneDrive — Create, upload, and update custom skills in OneDrive.</a:t>
            </a:r>
          </a:p>
          <a:p>
            <a:r>
              <a:rPr dirty="0"/>
              <a:t>• In-Flow Application — Copilot applies your skills in the flow of presentation work.</a:t>
            </a:r>
          </a:p>
          <a:p>
            <a:endParaRPr dirty="0"/>
          </a:p>
          <a:p>
            <a:r>
              <a:rPr dirty="0"/>
              <a:t>August Rollout — Rolls out in August.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Assign tasks in PowerPoint comments</a:t>
            </a:r>
          </a:p>
          <a:p>
            <a:endParaRPr dirty="0"/>
          </a:p>
          <a:p>
            <a:r>
              <a:rPr dirty="0"/>
              <a:t>Copilot in PowerPoint will let users assign tasks and notify stakeholders from within comments.</a:t>
            </a:r>
          </a:p>
          <a:p>
            <a:endParaRPr dirty="0"/>
          </a:p>
          <a:p>
            <a:r>
              <a:rPr dirty="0"/>
              <a:t>• Feedback To Follow-Ups — Ask Copilot to turn feedback into assigned follow-ups.</a:t>
            </a:r>
          </a:p>
          <a:p>
            <a:r>
              <a:rPr dirty="0"/>
              <a:t>• Bring In The Right People — Notify relevant stakeholders directly from the comment thread.</a:t>
            </a:r>
          </a:p>
          <a:p>
            <a:r>
              <a:rPr dirty="0"/>
              <a:t>• Track Next Steps — Helps teams move from feedback to action and keeps reviews organized.</a:t>
            </a:r>
          </a:p>
          <a:p>
            <a:endParaRPr dirty="0"/>
          </a:p>
          <a:p>
            <a:r>
              <a:rPr dirty="0"/>
              <a:t>August Rollout — Rolls out in August.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Meeting recaps app for Copilot in Teams</a:t>
            </a:r>
          </a:p>
          <a:p>
            <a:endParaRPr dirty="0"/>
          </a:p>
          <a:p>
            <a:r>
              <a:rPr dirty="0"/>
              <a:t>A new Meeting recaps app brings AI-generated recaps together in one pinnable Teams app.</a:t>
            </a:r>
          </a:p>
          <a:p>
            <a:endParaRPr dirty="0"/>
          </a:p>
          <a:p>
            <a:r>
              <a:rPr dirty="0"/>
              <a:t>• One Place To Catch Up — Pin the app in the Teams sidebar to find recaps easily.</a:t>
            </a:r>
          </a:p>
          <a:p>
            <a:r>
              <a:rPr dirty="0"/>
              <a:t>• Filter And Revisit — Apply quick filters and browse recaps from the past 30 days.</a:t>
            </a:r>
          </a:p>
          <a:p>
            <a:r>
              <a:rPr dirty="0"/>
              <a:t>• Audio Recaps — Generate an audio recap to catch up on highlights on the go.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Document generation from SharePoint forms</a:t>
            </a:r>
          </a:p>
          <a:p>
            <a:endParaRPr dirty="0"/>
          </a:p>
          <a:p>
            <a:r>
              <a:rPr dirty="0"/>
              <a:t>A new Power Automate action generates documents from DocGen forms in SharePoint.</a:t>
            </a:r>
          </a:p>
          <a:p>
            <a:endParaRPr dirty="0"/>
          </a:p>
          <a:p>
            <a:r>
              <a:rPr dirty="0"/>
              <a:t>• Automated Generation — A new Power Automate action automates document generation in SharePoint.</a:t>
            </a:r>
          </a:p>
          <a:p>
            <a:r>
              <a:rPr dirty="0"/>
              <a:t>• DocGen Forms — Generate documents from a template using document generation (DocGen) forms.</a:t>
            </a:r>
          </a:p>
          <a:p>
            <a:r>
              <a:rPr dirty="0"/>
              <a:t>• Map Data To Fields — Generate document from form (Preview) maps data inputs to predefined template fields.</a:t>
            </a:r>
          </a:p>
          <a:p>
            <a:endParaRPr dirty="0"/>
          </a:p>
          <a:p>
            <a:r>
              <a:rPr dirty="0"/>
              <a:t>June Rollout — Rolled out in June.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More Copilot connectors</a:t>
            </a:r>
          </a:p>
          <a:p>
            <a:endParaRPr dirty="0"/>
          </a:p>
          <a:p>
            <a:r>
              <a:rPr dirty="0"/>
              <a:t>New industry-specific Copilot connectors bring specialized enterprise data into the flow of work.</a:t>
            </a:r>
          </a:p>
          <a:p>
            <a:endParaRPr dirty="0"/>
          </a:p>
          <a:p>
            <a:r>
              <a:rPr dirty="0"/>
              <a:t>• Industry Coverage — New connectors span financial services, professional services, industrial, software, healthcare, retail, and cross-industry sources.</a:t>
            </a:r>
          </a:p>
          <a:p>
            <a:r>
              <a:rPr dirty="0"/>
              <a:t>• Discover And Scope — Discover and connect sources from the Add and manage sources menu and scope prompts to a specific connector.</a:t>
            </a:r>
          </a:p>
          <a:p>
            <a:r>
              <a:rPr dirty="0"/>
              <a:t>• Governed Access — Honors existing security, compliance, and permissions; now generally available for admins to manage.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Copilot Search answer enhancements</a:t>
            </a:r>
          </a:p>
          <a:p>
            <a:endParaRPr dirty="0"/>
          </a:p>
          <a:p>
            <a:r>
              <a:rPr dirty="0"/>
              <a:t>Copilot answers in the Copilot Search module are now more concise and connect users into Copilot Chat.</a:t>
            </a:r>
          </a:p>
          <a:p>
            <a:endParaRPr dirty="0"/>
          </a:p>
          <a:p>
            <a:r>
              <a:rPr dirty="0"/>
              <a:t>• More Concise Answers — Copilot answers now provide shorter, more targeted responses.</a:t>
            </a:r>
          </a:p>
          <a:p>
            <a:r>
              <a:rPr dirty="0"/>
              <a:t>• Continue In Chat — Answers highlight more prominently that users can continue the conversation in Copilot Chat on the sidebar.</a:t>
            </a:r>
          </a:p>
          <a:p>
            <a:r>
              <a:rPr dirty="0"/>
              <a:t>• Smoother Adoption — Less manual effort for users and a clearer path for IT teams to support rollout.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41639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Adding agents in Copilot Chat</a:t>
            </a:r>
          </a:p>
          <a:p>
            <a:endParaRPr dirty="0"/>
          </a:p>
          <a:p>
            <a:r>
              <a:rPr dirty="0"/>
              <a:t>Users can add the Word, Excel, and PowerPoint agents directly into Copilot Chat to create files without leaving the app.</a:t>
            </a:r>
          </a:p>
          <a:p>
            <a:endParaRPr dirty="0"/>
          </a:p>
          <a:p>
            <a:r>
              <a:rPr dirty="0"/>
              <a:t>• In-Chat Mention — Open Copilot and @mention the Word, Excel, or PowerPoint agent to add it to the chat.</a:t>
            </a:r>
          </a:p>
          <a:p>
            <a:r>
              <a:rPr dirty="0"/>
              <a:t>• Create In Place — Build documents, spreadsheets, and presentations without leaving the Copilot app.</a:t>
            </a:r>
          </a:p>
          <a:p>
            <a:r>
              <a:rPr dirty="0"/>
              <a:t>• Fewer App Switches — Keep the whole creation flow inside a single Copilot conversation.</a:t>
            </a:r>
          </a:p>
          <a:p>
            <a:endParaRPr dirty="0"/>
          </a:p>
          <a:p>
            <a:r>
              <a:rPr dirty="0"/>
              <a:t>July Rollout — Rolled out in July.</a:t>
            </a:r>
          </a:p>
          <a:p>
            <a:endParaRPr dirty="0"/>
          </a:p>
          <a:p>
            <a:r>
              <a:rPr dirty="0"/>
              <a:t>Source: What's New in Microsoft 365 Copilot | July 2026 — https://techcommunity.microsoft.com/blog/microsoft365copilotblog/what%E2%80%99s-new-in-microsoft-365-copilot--july-2026/4538332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46320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Sales Agent — General Availability</a:t>
            </a:r>
          </a:p>
          <a:p>
            <a:endParaRPr dirty="0"/>
          </a:p>
          <a:p>
            <a:r>
              <a:rPr dirty="0"/>
              <a:t>Sales Agent is generally available in Microsoft 365 Copilot, bringing customer and deal intelligence into the flow of work.</a:t>
            </a:r>
          </a:p>
          <a:p>
            <a:endParaRPr dirty="0"/>
          </a:p>
          <a:p>
            <a:r>
              <a:rPr dirty="0"/>
              <a:t>• Conversational CRM — Sellers use natural language to search, summarize, and act on sales data across connected CRM and past customer conversations.</a:t>
            </a:r>
          </a:p>
          <a:p>
            <a:r>
              <a:rPr dirty="0"/>
              <a:t>• Grounded in Context — Combines CRM records such as opportunities and contacts with Microsoft 365 data such as emails, meetings, and calendars.</a:t>
            </a:r>
          </a:p>
          <a:p>
            <a:r>
              <a:rPr dirty="0"/>
              <a:t>• Works Where Sellers Work — Same capabilities and shared context across Outlook, Teams, and Dynamics 365, respecting each user's CRM access level.</a:t>
            </a:r>
          </a:p>
          <a:p>
            <a:endParaRPr dirty="0"/>
          </a:p>
          <a:p>
            <a:r>
              <a:rPr dirty="0"/>
              <a:t>Now Generally Available — GA following public preview; admins control which environments, users, and applications have access.</a:t>
            </a:r>
          </a:p>
          <a:p>
            <a:endParaRPr dirty="0"/>
          </a:p>
          <a:p>
            <a:r>
              <a:rPr dirty="0"/>
              <a:t>Source: Sales Agent — General Availability — https://techcommunity.microsoft.com/blog/microsoft365copilotblog/sales-agent-is-now-generally-available-bringing-customer-and-deal-intelligence-i/4532629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41799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5D354-51C1-CC0D-43F2-81366FD43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B2E8FD-207C-4DF6-F399-C048FE173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DF3BD-C169-359D-1781-3F2826F35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As of 6</a:t>
            </a:r>
            <a:r>
              <a:rPr lang="en-US" b="0" i="0" baseline="30000" dirty="0">
                <a:solidFill>
                  <a:srgbClr val="111111"/>
                </a:solidFill>
                <a:effectLst/>
                <a:latin typeface="-apple-system"/>
              </a:rPr>
              <a:t>th</a:t>
            </a: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 July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9BD21-8613-1CDF-34C7-891F0A4FF2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6CC9AB-C7F4-4106-BD7F-6816938D19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41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85F9-3F52-169E-700B-C264B4FF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85E5F-1797-CF20-92E9-61609B30D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C7F85-4942-8A55-AB83-FA2608C67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As of 6</a:t>
            </a:r>
            <a:r>
              <a:rPr lang="en-US" b="0" i="0" baseline="30000" dirty="0">
                <a:solidFill>
                  <a:srgbClr val="111111"/>
                </a:solidFill>
                <a:effectLst/>
                <a:latin typeface="-apple-system"/>
              </a:rPr>
              <a:t>th</a:t>
            </a: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 July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4DCA-3132-E378-1929-8D9087810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01081-E19D-419D-B0AB-F3E6317950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3217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85F9-3F52-169E-700B-C264B4FF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85E5F-1797-CF20-92E9-61609B30D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C7F85-4942-8A55-AB83-FA2608C67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As of 6</a:t>
            </a:r>
            <a:r>
              <a:rPr lang="en-US" b="0" i="0" baseline="30000" dirty="0">
                <a:solidFill>
                  <a:srgbClr val="111111"/>
                </a:solidFill>
                <a:effectLst/>
                <a:latin typeface="-apple-system"/>
              </a:rPr>
              <a:t>th</a:t>
            </a:r>
            <a:r>
              <a:rPr lang="en-US" b="0" i="0" dirty="0">
                <a:solidFill>
                  <a:srgbClr val="111111"/>
                </a:solidFill>
                <a:effectLst/>
                <a:latin typeface="-apple-system"/>
              </a:rPr>
              <a:t> July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24DCA-3132-E378-1929-8D9087810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01081-E19D-419D-B0AB-F3E6317950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1943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501081-E19D-419D-B0AB-F3E63179501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389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S logo gray - EMF">
            <a:extLst>
              <a:ext uri="{FF2B5EF4-FFF2-40B4-BE49-F238E27FC236}">
                <a16:creationId xmlns:a16="http://schemas.microsoft.com/office/drawing/2014/main" id="{D3453B0B-33DE-4ED0-A610-D76D0E610F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83297" y="281709"/>
            <a:ext cx="2440148" cy="902855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979778"/>
            <a:ext cx="9144000" cy="553998"/>
          </a:xfrm>
          <a:noFill/>
        </p:spPr>
        <p:txBody>
          <a:bodyPr lIns="0" tIns="0" rIns="0" bIns="0" anchor="b" anchorCtr="0">
            <a:spAutoFit/>
          </a:bodyPr>
          <a:lstStyle>
            <a:lvl1pPr>
              <a:defRPr sz="3600" spc="-50" baseline="0">
                <a:solidFill>
                  <a:srgbClr val="000000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566A25-E9FF-13D9-3DE5-B46D7E583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l="3678" r="19088" b="1398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81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3" name="Picture 2" descr="Background pattern  Description automatically generated">
            <a:extLst>
              <a:ext uri="{FF2B5EF4-FFF2-40B4-BE49-F238E27FC236}">
                <a16:creationId xmlns:a16="http://schemas.microsoft.com/office/drawing/2014/main" id="{0C0D1EE3-6FD1-59E8-0027-ABC6638AAD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11018838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BEC747-F656-4889-B40A-20D505960366}"/>
              </a:ext>
            </a:extLst>
          </p:cNvPr>
          <p:cNvSpPr/>
          <p:nvPr userDrawn="1"/>
        </p:nvSpPr>
        <p:spPr>
          <a:xfrm>
            <a:off x="0" y="6692900"/>
            <a:ext cx="12192000" cy="165100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061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0E4C3F-09CE-5F47-F682-BC81E68C53C7}"/>
              </a:ext>
            </a:extLst>
          </p:cNvPr>
          <p:cNvSpPr/>
          <p:nvPr userDrawn="1"/>
        </p:nvSpPr>
        <p:spPr>
          <a:xfrm>
            <a:off x="0" y="6692900"/>
            <a:ext cx="12192000" cy="165100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1654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4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23DB3A-52AD-5804-E6F5-4DE010B844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56DE36-7F8D-87EC-93A4-8774336F8898}"/>
              </a:ext>
            </a:extLst>
          </p:cNvPr>
          <p:cNvSpPr/>
          <p:nvPr userDrawn="1"/>
        </p:nvSpPr>
        <p:spPr>
          <a:xfrm>
            <a:off x="0" y="6692900"/>
            <a:ext cx="12192000" cy="165100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075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0E4C3F-09CE-5F47-F682-BC81E68C53C7}"/>
              </a:ext>
            </a:extLst>
          </p:cNvPr>
          <p:cNvSpPr/>
          <p:nvPr userDrawn="1"/>
        </p:nvSpPr>
        <p:spPr>
          <a:xfrm>
            <a:off x="0" y="6692900"/>
            <a:ext cx="12192000" cy="165100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1654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272">
          <p15:clr>
            <a:srgbClr val="5ACBF0"/>
          </p15:clr>
        </p15:guide>
        <p15:guide id="2" orient="horz" pos="904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23DB3A-52AD-5804-E6F5-4DE010B844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56DE36-7F8D-87EC-93A4-8774336F8898}"/>
              </a:ext>
            </a:extLst>
          </p:cNvPr>
          <p:cNvSpPr/>
          <p:nvPr userDrawn="1"/>
        </p:nvSpPr>
        <p:spPr>
          <a:xfrm>
            <a:off x="0" y="6692900"/>
            <a:ext cx="12192000" cy="165100"/>
          </a:xfrm>
          <a:prstGeom prst="rect">
            <a:avLst/>
          </a:prstGeom>
          <a:gradFill flip="none" rotWithShape="1">
            <a:gsLst>
              <a:gs pos="20000">
                <a:srgbClr val="8661C5"/>
              </a:gs>
              <a:gs pos="100000">
                <a:srgbClr val="C03BC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075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sz="quarter" idx="17" hasCustomPrompt="1"/>
          </p:nvPr>
        </p:nvSpPr>
        <p:spPr>
          <a:xfrm>
            <a:off x="584200" y="1599722"/>
            <a:ext cx="3490176" cy="3099393"/>
          </a:xfr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196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Place photo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545447"/>
            <a:ext cx="11306469" cy="403137"/>
          </a:xfr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/>
              <a:t>Text option 3: three columns images and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4927922"/>
            <a:ext cx="3490176" cy="1186064"/>
          </a:xfr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1176"/>
              </a:spcBef>
              <a:buNone/>
              <a:defRPr lang="en-US" sz="1200" b="0" kern="1200" spc="0" baseline="0" dirty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200">
                <a:solidFill>
                  <a:srgbClr val="000000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>
                <a:solidFill>
                  <a:schemeClr val="tx2"/>
                </a:solidFill>
                <a:latin typeface="+mj-lt"/>
              </a:rPr>
              <a:t> 12/14</a:t>
            </a:r>
          </a:p>
          <a:p>
            <a:pPr lvl="1"/>
            <a:r>
              <a:rPr lang="en-US"/>
              <a:t>Body copy Segoe Regular 12/14.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144083" y="4927922"/>
            <a:ext cx="3465305" cy="1182568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765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200" b="0" kern="1200" spc="0" baseline="0" dirty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200">
                <a:solidFill>
                  <a:srgbClr val="000000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>
                <a:solidFill>
                  <a:schemeClr val="tx2"/>
                </a:solidFill>
                <a:latin typeface="+mj-lt"/>
              </a:rPr>
              <a:t> 12/14</a:t>
            </a:r>
          </a:p>
          <a:p>
            <a:pPr lvl="1"/>
            <a:r>
              <a:rPr lang="en-US"/>
              <a:t>Body copy Segoe Regular 12/14.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</a:t>
            </a:r>
          </a:p>
        </p:txBody>
      </p:sp>
      <p:sp>
        <p:nvSpPr>
          <p:cNvPr id="25" name="Content Placeholder 15">
            <a:extLst>
              <a:ext uri="{FF2B5EF4-FFF2-40B4-BE49-F238E27FC236}">
                <a16:creationId xmlns:a16="http://schemas.microsoft.com/office/drawing/2014/main" id="{FF38BC9F-387A-498E-A040-4619A490AED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303151" y="1599722"/>
            <a:ext cx="3618381" cy="3099393"/>
          </a:xfr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196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Place photo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EEF5E46D-3409-4544-8C4E-211F133E580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144083" y="1599722"/>
            <a:ext cx="3465305" cy="3099394"/>
          </a:xfr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196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Place photo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97742EC-5845-4BB1-84A3-00C1CF8901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03151" y="4927922"/>
            <a:ext cx="3618381" cy="1182568"/>
          </a:xfrm>
        </p:spPr>
        <p:txBody>
          <a:bodyPr lIns="0" tIns="0" rIns="0" bIns="0"/>
          <a:lstStyle>
            <a:lvl1pPr marL="0" marR="0" indent="0" algn="l" defTabSz="932742" rtl="0" eaLnBrk="1" fontAlgn="auto" latinLnBrk="0" hangingPunct="1">
              <a:lnSpc>
                <a:spcPts val="1765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200" b="0" kern="1200" spc="0" baseline="0" dirty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200">
                <a:solidFill>
                  <a:srgbClr val="000000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>
              <a:spcBef>
                <a:spcPts val="1200"/>
              </a:spcBef>
            </a:pPr>
            <a:r>
              <a:rPr lang="en-US" b="0">
                <a:solidFill>
                  <a:schemeClr val="tx2"/>
                </a:solidFill>
                <a:latin typeface="+mj-lt"/>
              </a:rPr>
              <a:t>Paragraph title Segoe UI </a:t>
            </a:r>
            <a:r>
              <a:rPr lang="en-US" b="0" err="1">
                <a:solidFill>
                  <a:schemeClr val="tx2"/>
                </a:solidFill>
                <a:latin typeface="+mj-lt"/>
              </a:rPr>
              <a:t>Semibold</a:t>
            </a:r>
            <a:r>
              <a:rPr lang="en-US" b="0">
                <a:solidFill>
                  <a:schemeClr val="tx2"/>
                </a:solidFill>
                <a:latin typeface="+mj-lt"/>
              </a:rPr>
              <a:t> 12/14</a:t>
            </a:r>
          </a:p>
          <a:p>
            <a:pPr lvl="1"/>
            <a:r>
              <a:rPr lang="en-US"/>
              <a:t>Body copy Segoe Regular 12/14.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 ape </a:t>
            </a:r>
            <a:r>
              <a:rPr lang="en-US" err="1"/>
              <a:t>est</a:t>
            </a:r>
            <a:r>
              <a:rPr lang="en-US"/>
              <a:t>, qui </a:t>
            </a:r>
            <a:r>
              <a:rPr lang="en-US" err="1"/>
              <a:t>sinc</a:t>
            </a:r>
            <a:r>
              <a:rPr lang="en-US"/>
              <a:t>, </a:t>
            </a:r>
            <a:r>
              <a:rPr lang="en-US" err="1"/>
              <a:t>omnimusdae</a:t>
            </a:r>
            <a:r>
              <a:rPr lang="en-US"/>
              <a:t>. </a:t>
            </a:r>
            <a:r>
              <a:rPr lang="en-US" err="1"/>
              <a:t>Boribus</a:t>
            </a:r>
            <a:r>
              <a:rPr lang="en-US"/>
              <a:t> </a:t>
            </a:r>
            <a:r>
              <a:rPr lang="en-US" err="1"/>
              <a:t>sinctius</a:t>
            </a:r>
            <a:r>
              <a:rPr lang="en-US"/>
              <a:t> </a:t>
            </a:r>
            <a:r>
              <a:rPr lang="en-US" err="1"/>
              <a:t>nimaxime</a:t>
            </a:r>
            <a:r>
              <a:rPr lang="en-US"/>
              <a:t> sit et </a:t>
            </a:r>
            <a:r>
              <a:rPr lang="en-US" err="1"/>
              <a:t>nonsequibus</a:t>
            </a:r>
            <a:r>
              <a:rPr lang="en-US"/>
              <a:t> </a:t>
            </a:r>
            <a:r>
              <a:rPr lang="en-US" err="1"/>
              <a:t>dollendis</a:t>
            </a:r>
            <a:r>
              <a:rPr lang="en-US"/>
              <a:t> as </a:t>
            </a:r>
            <a:r>
              <a:rPr lang="en-US" err="1"/>
              <a:t>autestiatur</a:t>
            </a:r>
            <a:r>
              <a:rPr lang="en-US"/>
              <a:t>.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AE158E7B-0220-41AE-9E99-77C380735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838" y="6450194"/>
            <a:ext cx="11586711" cy="118296"/>
          </a:xfrm>
          <a:prstGeom prst="rect">
            <a:avLst/>
          </a:prstGeom>
        </p:spPr>
        <p:txBody>
          <a:bodyPr vert="horz" lIns="91440" tIns="45720" rIns="91440" bIns="45720" numCol="2" rtlCol="0" anchor="ctr"/>
          <a:lstStyle>
            <a:lvl1pPr algn="l">
              <a:defRPr sz="686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© Microsoft Corporation                                                                                  								                      Microsoft 365 </a:t>
            </a:r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09245482-DD91-29DD-6A0F-9BF061DBE2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5866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74816" y="510988"/>
            <a:ext cx="11018520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1268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9" name="NEW Brand Colors 2018">
            <a:extLst>
              <a:ext uri="{FF2B5EF4-FFF2-40B4-BE49-F238E27FC236}">
                <a16:creationId xmlns:a16="http://schemas.microsoft.com/office/drawing/2014/main" id="{9D5783B5-1069-4509-929A-C02C0B0887F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8988" y="2942644"/>
            <a:ext cx="6858000" cy="972712"/>
          </a:xfrm>
          <a:prstGeom prst="rect">
            <a:avLst/>
          </a:prstGeom>
        </p:spPr>
      </p:pic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55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9" r:id="rId1"/>
    <p:sldLayoutId id="2147484608" r:id="rId2"/>
    <p:sldLayoutId id="2147484964" r:id="rId3"/>
    <p:sldLayoutId id="2147484968" r:id="rId4"/>
    <p:sldLayoutId id="2147484969" r:id="rId5"/>
    <p:sldLayoutId id="2147484971" r:id="rId6"/>
    <p:sldLayoutId id="2147484970" r:id="rId7"/>
    <p:sldLayoutId id="2147484966" r:id="rId8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2800" b="0" kern="1200" cap="none" spc="-50" baseline="0" dirty="0" smtClean="0">
          <a:ln w="3175">
            <a:noFill/>
          </a:ln>
          <a:solidFill>
            <a:srgbClr val="000000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rgbClr val="000000"/>
          </a:solidFill>
          <a:latin typeface="+mn-lt"/>
          <a:ea typeface="+mn-ea"/>
          <a:cs typeface="Segoe UI Semilight" panose="020B04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rgbClr val="000000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rgbClr val="000000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200" kern="1200" spc="0" baseline="0">
          <a:solidFill>
            <a:srgbClr val="000000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000" kern="1200" spc="0" baseline="0">
          <a:solidFill>
            <a:srgbClr val="000000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microsoft.com/en-us/microsoft-365/roadmap?filters=Microsoft%20Copilot%20for%20Microsoft%20365&amp;searchterms=0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aka.ms/WhatsNewCopilot/Feedbac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echcommunity.microsoft.com/blog/microsoft365copilotblog/more-control-over-web-grounding-with-domain-exclusion-for-microsoft-365-copilot/4540151" TargetMode="Externa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community.microsoft.com/blog/microsoft365copilotblog/what%E2%80%99s-new-in-microsoft-365-copilot--june-2026/4529572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excel/copilot/copilot-in-excel-power-bi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echcommunity.microsoft.com/blog/microsoft365copilotblog/what%E2%80%99s-new-in-microsoft-365-copilot--june-2026/4529572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techcommunity.microsoft.com/blog/microsoft365copilotblog/what%E2%80%99s-new-in-microsoft-365-copilot--june-2026/4529572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microsoft.com/office/2017/04/relationships/track" Target="../media/track1.vtt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powerpoint/copilot/copilot-in-powerpoint-skill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echcommunity.microsoft.com/blog/microsoft365copilotblog/what%E2%80%99s-new-in-microsoft-365-copilot--june-2026/4529572" TargetMode="Externa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community.microsoft.com/blog/microsoft365copilotblog/what%E2%80%99s-new-in-microsoft-365-copilot--june-2026/4529572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techcommunity.microsoft.com/blog/microsoft365copilotblog/what%E2%80%99s-new-in-microsoft-365-copilot--june-2026/4529572" TargetMode="Externa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microsoft.com/office/2017/04/relationships/track" Target="../media/track1.vtt"/><Relationship Id="rId4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chcommunity.microsoft.com/blog/microsoft365copilotblog/what%E2%80%99s-new-in-microsoft-365-copilot--june-2026/4529572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community.microsoft.com/blog/microsoft365copilotblog/sales-agent-is-now-generally-available-bringing-customer-and-deal-intelligence-i/4532629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gb/microsoft-365/roadmap?filters=Microsoft%20Copilot%20for%20Microsoft%20365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en-us/microsoft-365/roadmap?filters=&amp;searchterms=503590" TargetMode="External"/><Relationship Id="rId13" Type="http://schemas.openxmlformats.org/officeDocument/2006/relationships/hyperlink" Target="https://www.microsoft.com/en-us/microsoft-365/roadmap?filters=&amp;searchterms=557255" TargetMode="External"/><Relationship Id="rId18" Type="http://schemas.openxmlformats.org/officeDocument/2006/relationships/hyperlink" Target="https://www.microsoft.com/en-us/microsoft-365/roadmap?filters=&amp;searchterms=553136" TargetMode="External"/><Relationship Id="rId26" Type="http://schemas.openxmlformats.org/officeDocument/2006/relationships/image" Target="../media/image43.svg"/><Relationship Id="rId3" Type="http://schemas.openxmlformats.org/officeDocument/2006/relationships/image" Target="../media/image11.png"/><Relationship Id="rId21" Type="http://schemas.openxmlformats.org/officeDocument/2006/relationships/hyperlink" Target="https://www.microsoft.com/en-us/microsoft-365/roadmap?filters=&amp;searchterms=494809" TargetMode="External"/><Relationship Id="rId7" Type="http://schemas.openxmlformats.org/officeDocument/2006/relationships/hyperlink" Target="https://www.microsoft.com/en-us/microsoft-365/roadmap?filters=&amp;searchterms=566470" TargetMode="External"/><Relationship Id="rId12" Type="http://schemas.openxmlformats.org/officeDocument/2006/relationships/hyperlink" Target="https://www.microsoft.com/en-us/microsoft-365/roadmap?filters=&amp;searchterms=503144" TargetMode="External"/><Relationship Id="rId17" Type="http://schemas.openxmlformats.org/officeDocument/2006/relationships/hyperlink" Target="https://www.microsoft.com/en-us/microsoft-365/roadmap?filters=&amp;searchterms=512428" TargetMode="External"/><Relationship Id="rId25" Type="http://schemas.openxmlformats.org/officeDocument/2006/relationships/hyperlink" Target="https://www.microsoft.com/en-us/microsoft-365/roadmap?filters=&amp;searchterms=567302" TargetMode="External"/><Relationship Id="rId2" Type="http://schemas.openxmlformats.org/officeDocument/2006/relationships/notesSlide" Target="../notesSlides/notesSlide28.xml"/><Relationship Id="rId16" Type="http://schemas.openxmlformats.org/officeDocument/2006/relationships/hyperlink" Target="https://www.microsoft.com/en-us/microsoft-365/roadmap?filters=&amp;searchterms=566302" TargetMode="External"/><Relationship Id="rId20" Type="http://schemas.openxmlformats.org/officeDocument/2006/relationships/hyperlink" Target="https://www.microsoft.com/en-us/microsoft-365/roadmap?filters=&amp;searchterms=515144" TargetMode="External"/><Relationship Id="rId29" Type="http://schemas.openxmlformats.org/officeDocument/2006/relationships/image" Target="../media/image46.sv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microsoft.com/en-us/microsoft-365/roadmap?filters=&amp;searchterms=553219" TargetMode="External"/><Relationship Id="rId11" Type="http://schemas.openxmlformats.org/officeDocument/2006/relationships/hyperlink" Target="https://www.microsoft.com/en-us/microsoft-365/roadmap?filters=&amp;searchterms=564606" TargetMode="External"/><Relationship Id="rId24" Type="http://schemas.openxmlformats.org/officeDocument/2006/relationships/image" Target="../media/image42.png"/><Relationship Id="rId5" Type="http://schemas.openxmlformats.org/officeDocument/2006/relationships/hyperlink" Target="https://www.microsoft.com/en-us/microsoft-365/roadmap?filters=&amp;searchterms=380842" TargetMode="External"/><Relationship Id="rId15" Type="http://schemas.openxmlformats.org/officeDocument/2006/relationships/hyperlink" Target="https://www.microsoft.com/en-us/microsoft-365/roadmap?filters=&amp;searchterms=559110" TargetMode="External"/><Relationship Id="rId23" Type="http://schemas.openxmlformats.org/officeDocument/2006/relationships/hyperlink" Target="https://www.microsoft.com/en-us/microsoft-365/roadmap?filters=&amp;searchterms=486695" TargetMode="External"/><Relationship Id="rId28" Type="http://schemas.openxmlformats.org/officeDocument/2006/relationships/image" Target="../media/image45.svg"/><Relationship Id="rId10" Type="http://schemas.openxmlformats.org/officeDocument/2006/relationships/hyperlink" Target="https://www.microsoft.com/en-us/microsoft-365/roadmap?filters=&amp;searchterms=512429" TargetMode="External"/><Relationship Id="rId19" Type="http://schemas.openxmlformats.org/officeDocument/2006/relationships/hyperlink" Target="https://www.microsoft.com/en-us/microsoft-365/roadmap?filters=&amp;searchterms=503587" TargetMode="External"/><Relationship Id="rId4" Type="http://schemas.openxmlformats.org/officeDocument/2006/relationships/hyperlink" Target="https://www.microsoft.com/en-us/microsoft-365/roadmap?filters=&amp;searchterms=559996" TargetMode="External"/><Relationship Id="rId9" Type="http://schemas.openxmlformats.org/officeDocument/2006/relationships/hyperlink" Target="https://www.microsoft.com/en-us/microsoft-365/roadmap?filters=&amp;searchterms=537281" TargetMode="External"/><Relationship Id="rId14" Type="http://schemas.openxmlformats.org/officeDocument/2006/relationships/hyperlink" Target="https://www.microsoft.com/en-us/microsoft-365/roadmap?filters=&amp;searchterms=561920" TargetMode="External"/><Relationship Id="rId22" Type="http://schemas.openxmlformats.org/officeDocument/2006/relationships/hyperlink" Target="https://www.microsoft.com/en-us/microsoft-365/roadmap?filters=&amp;searchterms=499428" TargetMode="External"/><Relationship Id="rId27" Type="http://schemas.openxmlformats.org/officeDocument/2006/relationships/image" Target="../media/image44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en-us/microsoft-365/roadmap?filters=&amp;searchterms=567895" TargetMode="External"/><Relationship Id="rId13" Type="http://schemas.openxmlformats.org/officeDocument/2006/relationships/hyperlink" Target="https://www.microsoft.com/en-us/microsoft-365/roadmap?filters=&amp;searchterms=567458" TargetMode="External"/><Relationship Id="rId18" Type="http://schemas.openxmlformats.org/officeDocument/2006/relationships/hyperlink" Target="https://www.microsoft.com/en-us/microsoft-365/roadmap?filters=&amp;searchterms=567002" TargetMode="External"/><Relationship Id="rId26" Type="http://schemas.openxmlformats.org/officeDocument/2006/relationships/image" Target="../media/image48.svg"/><Relationship Id="rId3" Type="http://schemas.openxmlformats.org/officeDocument/2006/relationships/image" Target="../media/image11.png"/><Relationship Id="rId21" Type="http://schemas.openxmlformats.org/officeDocument/2006/relationships/hyperlink" Target="https://www.microsoft.com/en-us/microsoft-365/roadmap?filters=&amp;searchterms=567315" TargetMode="External"/><Relationship Id="rId7" Type="http://schemas.openxmlformats.org/officeDocument/2006/relationships/hyperlink" Target="https://www.microsoft.com/en-us/microsoft-365/roadmap?filters=&amp;searchterms=567007" TargetMode="External"/><Relationship Id="rId12" Type="http://schemas.openxmlformats.org/officeDocument/2006/relationships/hyperlink" Target="https://www.microsoft.com/en-us/microsoft-365/roadmap?filters=&amp;searchterms=567671" TargetMode="External"/><Relationship Id="rId17" Type="http://schemas.openxmlformats.org/officeDocument/2006/relationships/hyperlink" Target="https://www.microsoft.com/en-us/microsoft-365/roadmap?filters=&amp;searchterms=567003" TargetMode="External"/><Relationship Id="rId25" Type="http://schemas.openxmlformats.org/officeDocument/2006/relationships/image" Target="../media/image47.svg"/><Relationship Id="rId2" Type="http://schemas.openxmlformats.org/officeDocument/2006/relationships/notesSlide" Target="../notesSlides/notesSlide29.xml"/><Relationship Id="rId16" Type="http://schemas.openxmlformats.org/officeDocument/2006/relationships/hyperlink" Target="https://www.microsoft.com/en-us/microsoft-365/roadmap?filters=&amp;searchterms=567004" TargetMode="External"/><Relationship Id="rId20" Type="http://schemas.openxmlformats.org/officeDocument/2006/relationships/hyperlink" Target="https://www.microsoft.com/en-us/microsoft-365/roadmap?filters=&amp;searchterms=567000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microsoft.com/en-us/microsoft-365/roadmap?filters=&amp;searchterms=515145" TargetMode="External"/><Relationship Id="rId11" Type="http://schemas.openxmlformats.org/officeDocument/2006/relationships/hyperlink" Target="https://www.microsoft.com/en-us/microsoft-365/roadmap?filters=&amp;searchterms=562353" TargetMode="External"/><Relationship Id="rId24" Type="http://schemas.openxmlformats.org/officeDocument/2006/relationships/hyperlink" Target="https://www.microsoft.com/en-us/microsoft-365/roadmap?filters=&amp;searchterms=567120" TargetMode="External"/><Relationship Id="rId5" Type="http://schemas.openxmlformats.org/officeDocument/2006/relationships/hyperlink" Target="https://www.microsoft.com/en-us/microsoft-365/roadmap?filters=&amp;searchterms=567008" TargetMode="External"/><Relationship Id="rId15" Type="http://schemas.openxmlformats.org/officeDocument/2006/relationships/hyperlink" Target="https://www.microsoft.com/en-us/microsoft-365/roadmap?filters=&amp;searchterms=566704" TargetMode="External"/><Relationship Id="rId23" Type="http://schemas.openxmlformats.org/officeDocument/2006/relationships/hyperlink" Target="https://www.microsoft.com/en-us/microsoft-365/roadmap?filters=&amp;searchterms=567121" TargetMode="External"/><Relationship Id="rId10" Type="http://schemas.openxmlformats.org/officeDocument/2006/relationships/hyperlink" Target="https://www.microsoft.com/en-us/microsoft-365/roadmap?filters=&amp;searchterms=567670" TargetMode="External"/><Relationship Id="rId19" Type="http://schemas.openxmlformats.org/officeDocument/2006/relationships/hyperlink" Target="https://www.microsoft.com/en-us/microsoft-365/roadmap?filters=&amp;searchterms=567001" TargetMode="External"/><Relationship Id="rId4" Type="http://schemas.openxmlformats.org/officeDocument/2006/relationships/hyperlink" Target="https://www.microsoft.com/en-us/microsoft-365/roadmap?filters=&amp;searchterms=567886" TargetMode="External"/><Relationship Id="rId9" Type="http://schemas.openxmlformats.org/officeDocument/2006/relationships/hyperlink" Target="https://www.microsoft.com/en-us/microsoft-365/roadmap?filters=&amp;searchterms=567891" TargetMode="External"/><Relationship Id="rId14" Type="http://schemas.openxmlformats.org/officeDocument/2006/relationships/hyperlink" Target="https://www.microsoft.com/en-us/microsoft-365/roadmap?filters=&amp;searchterms=566999" TargetMode="External"/><Relationship Id="rId22" Type="http://schemas.openxmlformats.org/officeDocument/2006/relationships/hyperlink" Target="https://www.microsoft.com/en-us/microsoft-365/roadmap?filters=&amp;searchterms=566859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gb/copilot/microsoft-365/release-notes?tabs=all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en-us/microsoft-365/roadmap?filters=&amp;searchterms=508527" TargetMode="External"/><Relationship Id="rId13" Type="http://schemas.openxmlformats.org/officeDocument/2006/relationships/hyperlink" Target="https://www.microsoft.com/en-us/microsoft-365/roadmap?filters=&amp;searchterms=557947" TargetMode="External"/><Relationship Id="rId18" Type="http://schemas.openxmlformats.org/officeDocument/2006/relationships/hyperlink" Target="https://www.microsoft.com/en-us/microsoft-365/roadmap?filters=&amp;searchterms=559095" TargetMode="External"/><Relationship Id="rId26" Type="http://schemas.openxmlformats.org/officeDocument/2006/relationships/hyperlink" Target="https://learn.microsoft.com/en-us/copilot/microsoft-365/release-notes" TargetMode="External"/><Relationship Id="rId3" Type="http://schemas.openxmlformats.org/officeDocument/2006/relationships/image" Target="../media/image49.png"/><Relationship Id="rId21" Type="http://schemas.openxmlformats.org/officeDocument/2006/relationships/hyperlink" Target="https://www.microsoft.com/en-us/microsoft-365/roadmap?filters=&amp;searchterms=555885" TargetMode="External"/><Relationship Id="rId7" Type="http://schemas.openxmlformats.org/officeDocument/2006/relationships/hyperlink" Target="https://www.microsoft.com/en-us/microsoft-365/roadmap?filters=&amp;searchterms=559029" TargetMode="External"/><Relationship Id="rId12" Type="http://schemas.openxmlformats.org/officeDocument/2006/relationships/hyperlink" Target="https://www.microsoft.com/en-us/microsoft-365/roadmap?filters=&amp;searchterms=505438" TargetMode="External"/><Relationship Id="rId17" Type="http://schemas.openxmlformats.org/officeDocument/2006/relationships/hyperlink" Target="https://www.microsoft.com/en-us/microsoft-365/roadmap?filters=&amp;searchterms=511797" TargetMode="External"/><Relationship Id="rId25" Type="http://schemas.openxmlformats.org/officeDocument/2006/relationships/hyperlink" Target="https://www.microsoft.com/en-us/microsoft-365/roadmap?filters=&amp;searchterms=523206" TargetMode="External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www.microsoft.com/en-us/microsoft-365/roadmap?filters=&amp;searchterms=548641" TargetMode="External"/><Relationship Id="rId20" Type="http://schemas.openxmlformats.org/officeDocument/2006/relationships/hyperlink" Target="https://www.microsoft.com/en-us/microsoft-365/roadmap?filters=&amp;searchterms=55587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microsoft.com/en-us/microsoft-365/roadmap?filters=&amp;searchterms=558938" TargetMode="External"/><Relationship Id="rId11" Type="http://schemas.openxmlformats.org/officeDocument/2006/relationships/hyperlink" Target="https://www.microsoft.com/en-us/microsoft-365/roadmap?filters=&amp;searchterms=559480" TargetMode="External"/><Relationship Id="rId24" Type="http://schemas.openxmlformats.org/officeDocument/2006/relationships/hyperlink" Target="https://www.microsoft.com/en-us/microsoft-365/roadmap?filters=&amp;searchterms=558111" TargetMode="External"/><Relationship Id="rId5" Type="http://schemas.openxmlformats.org/officeDocument/2006/relationships/hyperlink" Target="https://www.microsoft.com/en-us/microsoft-365/roadmap?filters=&amp;searchterms=531759" TargetMode="External"/><Relationship Id="rId15" Type="http://schemas.openxmlformats.org/officeDocument/2006/relationships/hyperlink" Target="https://www.microsoft.com/en-us/microsoft-365/roadmap?filters=&amp;searchterms=559475" TargetMode="External"/><Relationship Id="rId23" Type="http://schemas.openxmlformats.org/officeDocument/2006/relationships/hyperlink" Target="https://www.microsoft.com/en-us/microsoft-365/roadmap?filters=&amp;searchterms=516044" TargetMode="External"/><Relationship Id="rId10" Type="http://schemas.openxmlformats.org/officeDocument/2006/relationships/hyperlink" Target="https://www.microsoft.com/en-us/microsoft-365/roadmap?filters=&amp;searchterms=558934" TargetMode="External"/><Relationship Id="rId19" Type="http://schemas.openxmlformats.org/officeDocument/2006/relationships/hyperlink" Target="https://www.microsoft.com/en-us/microsoft-365/roadmap?filters=&amp;searchterms=511794" TargetMode="External"/><Relationship Id="rId4" Type="http://schemas.openxmlformats.org/officeDocument/2006/relationships/hyperlink" Target="https://www.microsoft.com/en-us/microsoft-365/roadmap?filters=&amp;searchterms=547831" TargetMode="External"/><Relationship Id="rId9" Type="http://schemas.openxmlformats.org/officeDocument/2006/relationships/hyperlink" Target="https://www.microsoft.com/en-us/microsoft-365/roadmap?filters=&amp;searchterms=485724" TargetMode="External"/><Relationship Id="rId14" Type="http://schemas.openxmlformats.org/officeDocument/2006/relationships/hyperlink" Target="https://www.microsoft.com/en-us/microsoft-365/roadmap?filters=&amp;searchterms=531910" TargetMode="External"/><Relationship Id="rId22" Type="http://schemas.openxmlformats.org/officeDocument/2006/relationships/hyperlink" Target="https://www.microsoft.com/en-us/microsoft-365/roadmap?filters=&amp;searchterms=555887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crosoft.com/en-us/microsoft-365/roadmap?filters=&amp;searchterms=422308" TargetMode="External"/><Relationship Id="rId13" Type="http://schemas.openxmlformats.org/officeDocument/2006/relationships/hyperlink" Target="https://www.microsoft.com/en-us/microsoft-365/roadmap?filters=&amp;searchterms=513432" TargetMode="External"/><Relationship Id="rId3" Type="http://schemas.openxmlformats.org/officeDocument/2006/relationships/image" Target="../media/image49.png"/><Relationship Id="rId7" Type="http://schemas.openxmlformats.org/officeDocument/2006/relationships/hyperlink" Target="https://www.microsoft.com/en-us/microsoft-365/roadmap?filters=&amp;searchterms=557173" TargetMode="External"/><Relationship Id="rId12" Type="http://schemas.openxmlformats.org/officeDocument/2006/relationships/hyperlink" Target="https://www.microsoft.com/en-us/microsoft-365/roadmap?filters=&amp;searchterms=56192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microsoft.com/en-us/microsoft-365/roadmap?filters=&amp;searchterms=559993" TargetMode="External"/><Relationship Id="rId11" Type="http://schemas.openxmlformats.org/officeDocument/2006/relationships/hyperlink" Target="https://www.microsoft.com/en-us/microsoft-365/roadmap?filters=&amp;searchterms=503590" TargetMode="External"/><Relationship Id="rId5" Type="http://schemas.openxmlformats.org/officeDocument/2006/relationships/hyperlink" Target="https://www.microsoft.com/en-us/microsoft-365/roadmap?filters=&amp;searchterms=486695" TargetMode="External"/><Relationship Id="rId10" Type="http://schemas.openxmlformats.org/officeDocument/2006/relationships/hyperlink" Target="https://www.microsoft.com/en-us/microsoft-365/roadmap?filters=&amp;searchterms=558105" TargetMode="External"/><Relationship Id="rId4" Type="http://schemas.openxmlformats.org/officeDocument/2006/relationships/hyperlink" Target="https://www.microsoft.com/en-us/microsoft-365/roadmap?filters=&amp;searchterms=503587" TargetMode="External"/><Relationship Id="rId9" Type="http://schemas.openxmlformats.org/officeDocument/2006/relationships/hyperlink" Target="https://www.microsoft.com/en-us/microsoft-365/roadmap?filters=&amp;searchterms=497909" TargetMode="External"/><Relationship Id="rId14" Type="http://schemas.openxmlformats.org/officeDocument/2006/relationships/hyperlink" Target="https://learn.microsoft.com/en-us/copilot/microsoft-365/release-notes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ka.ms/WhatsNewCopilot/Feedback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D2CFE0-4705-B317-5688-50B2AD214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0" y="1495406"/>
            <a:ext cx="10887238" cy="4351372"/>
          </a:xfrm>
          <a:prstGeom prst="roundRect">
            <a:avLst>
              <a:gd name="adj" fmla="val 3266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00BB8770-6A7F-CC19-4552-B4C8A239BE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95513" y="2336721"/>
            <a:ext cx="9148762" cy="13542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i="0" kern="1200" cap="none" spc="-50" baseline="0">
                <a:ln w="3175">
                  <a:noFill/>
                </a:ln>
                <a:gradFill>
                  <a:gsLst>
                    <a:gs pos="62564">
                      <a:schemeClr val="tx1"/>
                    </a:gs>
                    <a:gs pos="55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00000">
                      <a:srgbClr val="8678D6"/>
                    </a:gs>
                    <a:gs pos="971">
                      <a:srgbClr val="2897CE"/>
                    </a:gs>
                  </a:gsLst>
                  <a:lin ang="2700000" scaled="0"/>
                </a:gradFill>
                <a:effectLst/>
                <a:uLnTx/>
                <a:uFillTx/>
                <a:latin typeface="Segoe UI Semibold"/>
                <a:ea typeface="+mn-ea"/>
                <a:cs typeface="Segoe UI Semibold" panose="020B0702040204020203" pitchFamily="34" charset="0"/>
              </a:rPr>
              <a:t>What’s new in </a:t>
            </a:r>
            <a:br>
              <a:rPr kumimoji="0" lang="en-US" sz="4400" b="0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100000">
                      <a:srgbClr val="8678D6"/>
                    </a:gs>
                    <a:gs pos="971">
                      <a:srgbClr val="2897CE"/>
                    </a:gs>
                  </a:gsLst>
                  <a:lin ang="2700000" scaled="0"/>
                </a:gradFill>
                <a:effectLst/>
                <a:uLnTx/>
                <a:uFillTx/>
                <a:latin typeface="Segoe UI Semibold"/>
                <a:ea typeface="+mn-ea"/>
                <a:cs typeface="Segoe UI Semibold" panose="020B0702040204020203" pitchFamily="34" charset="0"/>
              </a:rPr>
            </a:br>
            <a:r>
              <a:rPr lang="en-US" sz="4400" noProof="0" dirty="0">
                <a:ln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Microsoft 365 Copilot</a:t>
            </a:r>
            <a:endParaRPr lang="en-US" noProof="0" dirty="0">
              <a:ln>
                <a:noFill/>
              </a:ln>
              <a:gradFill flip="none" rotWithShape="1">
                <a:gsLst>
                  <a:gs pos="50000">
                    <a:srgbClr val="8661C5"/>
                  </a:gs>
                  <a:gs pos="0">
                    <a:srgbClr val="3E76D4"/>
                  </a:gs>
                  <a:gs pos="100000">
                    <a:srgbClr val="C73ECC"/>
                  </a:gs>
                </a:gsLst>
                <a:lin ang="2700000" scaled="1"/>
                <a:tileRect/>
              </a:gradFill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FFFA6F-5E5A-7CA9-2217-8D9F023D9E04}"/>
              </a:ext>
            </a:extLst>
          </p:cNvPr>
          <p:cNvSpPr txBox="1"/>
          <p:nvPr/>
        </p:nvSpPr>
        <p:spPr>
          <a:xfrm>
            <a:off x="2155010" y="389171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50" dirty="0">
                <a:ln w="3175">
                  <a:noFill/>
                </a:ln>
                <a:solidFill>
                  <a:srgbClr val="1A1A1A"/>
                </a:solidFill>
                <a:latin typeface="Segoe UI Semibold"/>
                <a:cs typeface="Segoe UI" panose="020B0502040204020203" pitchFamily="34" charset="0"/>
              </a:rPr>
              <a:t>July </a:t>
            </a:r>
            <a:r>
              <a:rPr lang="en-US" sz="3200" spc="-50" noProof="0" dirty="0">
                <a:ln w="3175">
                  <a:noFill/>
                </a:ln>
                <a:solidFill>
                  <a:srgbClr val="1A1A1A"/>
                </a:solidFill>
                <a:latin typeface="Segoe UI Semibold"/>
                <a:cs typeface="Segoe UI" panose="020B0502040204020203" pitchFamily="34" charset="0"/>
              </a:rPr>
              <a:t>2026</a:t>
            </a:r>
            <a:endParaRPr kumimoji="0" lang="en-US" sz="3200" b="0" i="0" u="none" strike="noStrike" kern="1200" cap="none" spc="-50" normalizeH="0" baseline="0" noProof="0" dirty="0">
              <a:ln w="3175">
                <a:noFill/>
              </a:ln>
              <a:solidFill>
                <a:srgbClr val="1A1A1A"/>
              </a:solidFill>
              <a:effectLst/>
              <a:uLnTx/>
              <a:uFillTx/>
              <a:latin typeface="Segoe UI Semibold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2" name="!Copilot">
            <a:extLst>
              <a:ext uri="{FF2B5EF4-FFF2-40B4-BE49-F238E27FC236}">
                <a16:creationId xmlns:a16="http://schemas.microsoft.com/office/drawing/2014/main" id="{6A8B7F56-CF49-CDCD-D5D2-DEC0A2485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568" y="2487911"/>
            <a:ext cx="1042904" cy="105189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C12BFCC-CB4B-0CA2-66ED-7D0ED097A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4" y="499"/>
            <a:ext cx="1463845" cy="1219186"/>
            <a:chOff x="10404657" y="488"/>
            <a:chExt cx="1898298" cy="1955102"/>
          </a:xfrm>
          <a:solidFill>
            <a:srgbClr val="727372"/>
          </a:solidFill>
        </p:grpSpPr>
        <p:sp>
          <p:nvSpPr>
            <p:cNvPr id="9" name="Diagonal Stripe 8">
              <a:extLst>
                <a:ext uri="{FF2B5EF4-FFF2-40B4-BE49-F238E27FC236}">
                  <a16:creationId xmlns:a16="http://schemas.microsoft.com/office/drawing/2014/main" id="{8CBC0496-0759-C06F-C230-C2424282A01C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cs typeface="Segoe UI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C43B430-8535-6D5D-3EE0-C24785A288B7}"/>
                </a:ext>
              </a:extLst>
            </p:cNvPr>
            <p:cNvSpPr txBox="1"/>
            <p:nvPr/>
          </p:nvSpPr>
          <p:spPr>
            <a:xfrm rot="2502686">
              <a:off x="10717279" y="609465"/>
              <a:ext cx="1585676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325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As of </a:t>
              </a:r>
              <a:r>
                <a:rPr kumimoji="0" lang="en-US" sz="1100" b="0" i="0" u="none" strike="noStrike" kern="0" cap="none" spc="-71" normalizeH="0" baseline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 5</a:t>
              </a:r>
              <a:r>
                <a:rPr lang="en-US" sz="1100" kern="0" spc="-71" baseline="30000" dirty="0">
                  <a:solidFill>
                    <a:srgbClr val="5C5AD4"/>
                  </a:solidFill>
                  <a:latin typeface="Segoe UI Semibold"/>
                </a:rPr>
                <a:t>th</a:t>
              </a:r>
              <a:r>
                <a:rPr kumimoji="0" lang="en-US" sz="1100" b="0" i="0" u="none" strike="noStrike" kern="0" cap="none" spc="-71" normalizeH="0" baseline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 August</a:t>
              </a:r>
              <a:r>
                <a:rPr kumimoji="0" lang="en-US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2194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1.66667E-6 0.03542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2.70833E-6 0.03542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314A981D-A9DB-B305-FF56-5DC4F910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noProof="0" dirty="0">
                <a:ln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What's new in Microsoft 365 Copilot</a:t>
            </a:r>
            <a:endParaRPr lang="en-US" sz="4000" noProof="0" dirty="0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237F18A5-2E31-0EDE-EDDE-8E1DC093B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312826"/>
            <a:ext cx="11018520" cy="2232348"/>
          </a:xfrm>
          <a:prstGeom prst="homePlate">
            <a:avLst>
              <a:gd name="adj" fmla="val 26675"/>
            </a:avLst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9EC152A7-90BE-9F2F-0BAC-0E2616BCA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312826"/>
            <a:ext cx="1930399" cy="2232348"/>
          </a:xfrm>
          <a:prstGeom prst="homePlate">
            <a:avLst>
              <a:gd name="adj" fmla="val 2553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5524CA-0BEF-B0E7-9631-341379DFE24B}"/>
              </a:ext>
            </a:extLst>
          </p:cNvPr>
          <p:cNvSpPr txBox="1"/>
          <p:nvPr/>
        </p:nvSpPr>
        <p:spPr>
          <a:xfrm>
            <a:off x="2221979" y="2852062"/>
            <a:ext cx="8240742" cy="11510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Updates listed in this document are selected based on relevance to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Microsoft 365 Copilot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</a:t>
            </a: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Release dates and timings are subject to change.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595E11-CF22-BACF-22FB-E6FB05D68259}"/>
              </a:ext>
            </a:extLst>
          </p:cNvPr>
          <p:cNvSpPr txBox="1"/>
          <p:nvPr/>
        </p:nvSpPr>
        <p:spPr>
          <a:xfrm>
            <a:off x="394445" y="5042378"/>
            <a:ext cx="9936909" cy="8186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For a complete list of Copilot for Microsoft 365 roadmap items refer to </a:t>
            </a: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 Semibold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 Roadmap | Microsoft 365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C5AD4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!Copilot">
            <a:extLst>
              <a:ext uri="{FF2B5EF4-FFF2-40B4-BE49-F238E27FC236}">
                <a16:creationId xmlns:a16="http://schemas.microsoft.com/office/drawing/2014/main" id="{C4157A37-0CB5-C155-1849-CE2FF7CCD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580" y="2901656"/>
            <a:ext cx="1042904" cy="1051896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705756-E92A-D09C-4A25-D781D37D4A82}"/>
              </a:ext>
            </a:extLst>
          </p:cNvPr>
          <p:cNvSpPr txBox="1"/>
          <p:nvPr/>
        </p:nvSpPr>
        <p:spPr>
          <a:xfrm>
            <a:off x="8203216" y="6112046"/>
            <a:ext cx="39887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noProof="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Got feedback ? </a:t>
            </a:r>
          </a:p>
          <a:p>
            <a:pPr algn="l"/>
            <a:r>
              <a:rPr lang="en-US" sz="1600" noProof="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4"/>
              </a:rPr>
              <a:t>https://aka.ms/WhatsNewCopilot/Feedback</a:t>
            </a:r>
            <a:r>
              <a:rPr lang="en-US" sz="1600" noProof="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2277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1.11111E-6 L 3.95833E-6 -0.03704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-3.75E-6 -0.0370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-3.75E-6 -0.03704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2" grpId="0"/>
      <p:bldP spid="22" grpId="1"/>
      <p:bldP spid="23" grpId="0"/>
      <p:bldP spid="23" grpId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D5BF2-1C18-4D55-E9BC-9C7C7E11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A860491-5957-5372-4086-5CC8199DA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2193"/>
            <a:ext cx="4788759" cy="18616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2381CC-C182-08B1-DDC1-824D1F6DC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54988" y="1328227"/>
            <a:ext cx="6855901" cy="5304585"/>
          </a:xfrm>
          <a:prstGeom prst="roundRect">
            <a:avLst>
              <a:gd name="adj" fmla="val 1593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0DFCD3-4206-48DC-0816-C7DF984E6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604" y="1328227"/>
            <a:ext cx="5003975" cy="3142079"/>
          </a:xfrm>
          <a:prstGeom prst="roundRect">
            <a:avLst>
              <a:gd name="adj" fmla="val 3054"/>
            </a:avLst>
          </a:prstGeom>
          <a:solidFill>
            <a:srgbClr val="F2F2F2"/>
          </a:solidFill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D21D22A-4A2E-C45B-DA01-1CC71C2709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11955" y="99549"/>
            <a:ext cx="7950200" cy="10509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What’s new in Microsoft 365 Copilot</a:t>
            </a:r>
            <a:r>
              <a:rPr lang="en-US" sz="2800" noProof="0" dirty="0">
                <a:ln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 </a:t>
            </a:r>
            <a:br>
              <a:rPr lang="en-US" sz="2800" noProof="0" dirty="0">
                <a:ln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</a:br>
            <a:r>
              <a:rPr lang="en-US" sz="2800" i="1" dirty="0">
                <a:ln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July 2026</a:t>
            </a:r>
            <a:endParaRPr kumimoji="0" lang="en-US" sz="2800" b="0" i="1" u="none" strike="noStrike" kern="1200" cap="none" spc="-50" normalizeH="0" baseline="0" noProof="0" dirty="0">
              <a:ln>
                <a:noFill/>
              </a:ln>
              <a:gradFill flip="none" rotWithShape="1">
                <a:gsLst>
                  <a:gs pos="50000">
                    <a:srgbClr val="8661C5"/>
                  </a:gs>
                  <a:gs pos="0">
                    <a:srgbClr val="3E76D4"/>
                  </a:gs>
                  <a:gs pos="100000">
                    <a:srgbClr val="C73ECC"/>
                  </a:gs>
                </a:gsLst>
                <a:lin ang="2700000" scaled="1"/>
                <a:tileRect/>
              </a:gradFill>
              <a:effectLst/>
              <a:uLnTx/>
              <a:uFillTx/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</p:txBody>
      </p:sp>
      <p:pic>
        <p:nvPicPr>
          <p:cNvPr id="52" name="!Copilot">
            <a:extLst>
              <a:ext uri="{FF2B5EF4-FFF2-40B4-BE49-F238E27FC236}">
                <a16:creationId xmlns:a16="http://schemas.microsoft.com/office/drawing/2014/main" id="{F14F86A4-3C4A-B9E2-8E83-E96C76E6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4460" y="106931"/>
            <a:ext cx="647975" cy="65356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350A8B-5495-94C4-A1FA-30D0F042765F}"/>
              </a:ext>
            </a:extLst>
          </p:cNvPr>
          <p:cNvSpPr txBox="1"/>
          <p:nvPr/>
        </p:nvSpPr>
        <p:spPr>
          <a:xfrm>
            <a:off x="156604" y="1169708"/>
            <a:ext cx="4110703" cy="40201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noProof="0" dirty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IT admin capabilities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798B32-ADA7-72FA-DCFA-C244D13FF8E3}"/>
              </a:ext>
            </a:extLst>
          </p:cNvPr>
          <p:cNvSpPr txBox="1"/>
          <p:nvPr/>
        </p:nvSpPr>
        <p:spPr>
          <a:xfrm>
            <a:off x="59298" y="1542091"/>
            <a:ext cx="5003974" cy="3019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Domain exclusion for web grounding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Purview DLP — restrict external emails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Agent 365 Dashboard in Insights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Copilot Connectors usage report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Copilot Chat usage report (GCC, GCC High, DoD)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Cost Management updates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Agent Access Insights Heatmap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GB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GB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GB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B99F8-4983-B9F3-781E-939D9976D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605" y="4725050"/>
            <a:ext cx="5003974" cy="1907761"/>
          </a:xfrm>
          <a:prstGeom prst="roundRect">
            <a:avLst>
              <a:gd name="adj" fmla="val 6988"/>
            </a:avLst>
          </a:prstGeom>
          <a:solidFill>
            <a:srgbClr val="F2F2F2"/>
          </a:solidFill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CE318-3C0E-F16E-F8FD-F0C935935B4F}"/>
              </a:ext>
            </a:extLst>
          </p:cNvPr>
          <p:cNvSpPr txBox="1"/>
          <p:nvPr/>
        </p:nvSpPr>
        <p:spPr>
          <a:xfrm>
            <a:off x="156604" y="4628826"/>
            <a:ext cx="4110703" cy="41301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Agents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ABFD2-5EE8-999E-3417-24F70A880D92}"/>
              </a:ext>
            </a:extLst>
          </p:cNvPr>
          <p:cNvSpPr txBox="1"/>
          <p:nvPr/>
        </p:nvSpPr>
        <p:spPr>
          <a:xfrm>
            <a:off x="110416" y="5080306"/>
            <a:ext cx="4952855" cy="131722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/>
              <a:t>Add Word, Excel and PowerPoint agents in Copilot Chat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Sales Agent - General Availability</a:t>
            </a:r>
            <a:endParaRPr sz="1600" dirty="0"/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416EB-B728-4325-91D8-6EEB1431787E}"/>
              </a:ext>
            </a:extLst>
          </p:cNvPr>
          <p:cNvSpPr txBox="1"/>
          <p:nvPr/>
        </p:nvSpPr>
        <p:spPr>
          <a:xfrm>
            <a:off x="5254988" y="1179946"/>
            <a:ext cx="3920326" cy="41301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noProof="0" dirty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User capabilities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5455C4-36E7-A385-AD14-E0DF62C509CD}"/>
              </a:ext>
            </a:extLst>
          </p:cNvPr>
          <p:cNvSpPr txBox="1"/>
          <p:nvPr/>
        </p:nvSpPr>
        <p:spPr>
          <a:xfrm>
            <a:off x="5179583" y="1571727"/>
            <a:ext cx="6953119" cy="5228098"/>
          </a:xfrm>
          <a:prstGeom prst="rect">
            <a:avLst/>
          </a:prstGeom>
          <a:noFill/>
        </p:spPr>
        <p:txBody>
          <a:bodyPr wrap="square" numCol="2">
            <a:normAutofit/>
          </a:bodyPr>
          <a:lstStyle/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GPT-5.6 in M365 Copilot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Claude Sonnet 5 in M365 Copilot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Claude Opus 5 in M365 Copilot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Copilot Search Enhancements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Push Notifications in Copilot App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Claude Fable 5 in Cowork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Edge Browser Automation in Cowork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Event-Triggered Tasks in Cowork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Skills and Plugins in Cowork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References in Copilot Notebooks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Review and drafting Workflows in Word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Brand Kit &amp; Theme Skills in Excel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Power BI Context &amp; AutoSave in Excel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Branded Assets in PowerPoint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Custom Skills in PowerPoint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Comments and Tasks in PowerPoint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Mobile Capabilities in PowerPoint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Reference &amp; Restyle in PowerPoint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Meeting Recaps App in Teams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Audio Summary for SharePoint News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Docs from SharePoint Forms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More Copilot Connectors</a:t>
            </a:r>
          </a:p>
          <a:p>
            <a:pPr marL="285750" lvl="4" indent="-1800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latin typeface="Segoe UI" panose="020B0502040204020203" pitchFamily="34" charset="0"/>
                <a:cs typeface="Segoe UI" panose="020B0502040204020203" pitchFamily="34" charset="0"/>
              </a:rPr>
              <a:t>Copilot Connectors for DoD Clouds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7225E1-0E3E-8BDD-936C-102AF911F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3" y="499"/>
            <a:ext cx="1463844" cy="1219186"/>
            <a:chOff x="10404657" y="488"/>
            <a:chExt cx="1898297" cy="1955102"/>
          </a:xfrm>
          <a:solidFill>
            <a:srgbClr val="727372"/>
          </a:solidFill>
        </p:grpSpPr>
        <p:sp>
          <p:nvSpPr>
            <p:cNvPr id="9" name="Diagonal Stripe 8">
              <a:extLst>
                <a:ext uri="{FF2B5EF4-FFF2-40B4-BE49-F238E27FC236}">
                  <a16:creationId xmlns:a16="http://schemas.microsoft.com/office/drawing/2014/main" id="{378057FC-03B6-5FCA-273C-7093A5228816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cs typeface="Segoe UI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BF5DD0-FECD-1105-F39B-898E9F95C64E}"/>
                </a:ext>
              </a:extLst>
            </p:cNvPr>
            <p:cNvSpPr txBox="1"/>
            <p:nvPr/>
          </p:nvSpPr>
          <p:spPr>
            <a:xfrm rot="2502686">
              <a:off x="10717278" y="609465"/>
              <a:ext cx="1585676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325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As of </a:t>
              </a:r>
              <a:r>
                <a:rPr kumimoji="0" lang="en-US" sz="1100" b="0" i="0" u="none" strike="noStrike" kern="0" cap="none" spc="-71" normalizeH="0" baseline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 5</a:t>
              </a:r>
              <a:r>
                <a:rPr lang="en-US" sz="1100" kern="0" spc="-71" baseline="30000" dirty="0">
                  <a:solidFill>
                    <a:srgbClr val="5C5AD4"/>
                  </a:solidFill>
                  <a:latin typeface="Segoe UI Semibold"/>
                </a:rPr>
                <a:t>th</a:t>
              </a:r>
              <a:r>
                <a:rPr kumimoji="0" lang="en-US" sz="1100" b="0" i="0" u="none" strike="noStrike" kern="0" cap="none" spc="-71" normalizeH="0" baseline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 August</a:t>
              </a:r>
              <a:r>
                <a:rPr kumimoji="0" lang="en-US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</a:rPr>
                <a:t>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642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-6.25E-7 0.03541 " pathEditMode="relative" rAng="0" ptsTypes="AA">
                                      <p:cBhvr>
                                        <p:cTn id="13" dur="7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7.40741E-7 L -6.25E-7 0.03542 " pathEditMode="relative" rAng="0" ptsTypes="AA">
                                      <p:cBhvr>
                                        <p:cTn id="23" dur="7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4.79167E-6 0.03542 " pathEditMode="relative" rAng="0" ptsTypes="AA">
                                      <p:cBhvr>
                                        <p:cTn id="33" dur="7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" grpId="0" animBg="1"/>
      <p:bldP spid="2" grpId="1" animBg="1"/>
      <p:bldP spid="18" grpId="0"/>
      <p:bldP spid="12" grpId="0" animBg="1"/>
      <p:bldP spid="12" grpId="1" animBg="1"/>
      <p:bldP spid="1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47332-CE4D-2B91-478B-A887B50CA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ECC105-FFE3-BC12-2508-0FB0C3386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0" y="1495406"/>
            <a:ext cx="10887238" cy="4351372"/>
          </a:xfrm>
          <a:prstGeom prst="roundRect">
            <a:avLst>
              <a:gd name="adj" fmla="val 3266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44AE99E-337E-41DB-9B59-990878017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900" y="3392281"/>
            <a:ext cx="9144000" cy="498598"/>
          </a:xfrm>
        </p:spPr>
        <p:txBody>
          <a:bodyPr/>
          <a:lstStyle/>
          <a:p>
            <a:r>
              <a:rPr lang="en-US" noProof="0" dirty="0"/>
              <a:t>IT admin capabilities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9E818-54BC-FE88-14E9-7770A772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28" y="3213413"/>
            <a:ext cx="856334" cy="85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5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36" y="507746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Domain exclusion gives admins more control over web grounding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063319" y="1389740"/>
            <a:ext cx="6827145" cy="504079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01536" y="1036860"/>
            <a:ext cx="4529771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Admins can exclude specified domains from Copilot web grounding for more governed web-grounded answers.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Exclude Up To 1,000 Domains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Define domains that are not used in Copilot responses relying on web grounding.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Targeted Control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Sits between broad web grounding and turning web search off entirely, across Copilot and Copilot Chat.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Admin-Configured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Not enabled by default; configured via a PowerShell script by a Search or Global Administrator.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821782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Domain exclusion for web grounding</a:t>
            </a:r>
          </a:p>
        </p:txBody>
      </p:sp>
      <p:pic>
        <p:nvPicPr>
          <p:cNvPr id="3" name="Picture 2" descr="Info tip for users showing that Admin policy may restrict certain sources with Domain Exclusion for Microsoft 365 Copilot and Copilot Chat">
            <a:extLst>
              <a:ext uri="{FF2B5EF4-FFF2-40B4-BE49-F238E27FC236}">
                <a16:creationId xmlns:a16="http://schemas.microsoft.com/office/drawing/2014/main" id="{6BA267E0-B917-DE3E-60B7-330356445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437" y="1997169"/>
            <a:ext cx="5826908" cy="30888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453929" y="5296585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D54C18-0636-97E3-5166-F87279ACA8D3}"/>
              </a:ext>
            </a:extLst>
          </p:cNvPr>
          <p:cNvSpPr txBox="1"/>
          <p:nvPr/>
        </p:nvSpPr>
        <p:spPr>
          <a:xfrm>
            <a:off x="5093436" y="5863558"/>
            <a:ext cx="6739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More control over web grounding with Domain Exclusion for Microsoft 365 Copilot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B2D27F-634E-93E1-0A48-B34F758D0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MC1411435</a:t>
            </a:r>
          </a:p>
        </p:txBody>
      </p:sp>
    </p:spTree>
    <p:extLst>
      <p:ext uri="{BB962C8B-B14F-4D97-AF65-F5344CB8AC3E}">
        <p14:creationId xmlns:p14="http://schemas.microsoft.com/office/powerpoint/2010/main" val="3633587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Purview DLP can restrict external emails from Copilot responses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72501" y="1389740"/>
            <a:ext cx="6717963" cy="480437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483883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Microsoft Purview DLP can prevent external emails from being referenced in Copilot responses.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Exclude External Senders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Admins can stop messages from external senders being summarized, referenced, or used as grounding data.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Purview DLP Extension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Extends Microsoft Purview DLP for Microsoft 365 Copilot and Copilot Chat.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Greater Control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Gives organizations greater control over how email data is used in Copilot responses.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June Preview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to Public Preview in June.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825750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Purview DLP for external emails</a:t>
            </a:r>
          </a:p>
        </p:txBody>
      </p:sp>
      <p:pic>
        <p:nvPicPr>
          <p:cNvPr id="3" name="Picture 2" descr="Microsoft Purview Data Loss Prevention to restrict external emails from being referenced">
            <a:extLst>
              <a:ext uri="{FF2B5EF4-FFF2-40B4-BE49-F238E27FC236}">
                <a16:creationId xmlns:a16="http://schemas.microsoft.com/office/drawing/2014/main" id="{B50D3BB5-A46C-2E83-1B71-E091BB447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122" y="1842132"/>
            <a:ext cx="6077472" cy="35467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457897" y="5662160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1484301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The Agent 365 Dashboard tracks agent usage and adoption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40239" y="1389740"/>
            <a:ext cx="7250225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3975053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The Agent 365 Dashboard helps leaders track agent usage and adoption across their teams.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Unified Agent Data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Unifies data from Agent 365 across sources and agent types.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Adoption And Trends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View adoption by group, track retention, identify top agents, and compare usage trends.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Org-Wide Reporting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Analysts can filter org-wide; historical reporting for Copilot Studio agents is available via a toggle.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610242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Agent 365 Dashboard in Insights</a:t>
            </a:r>
          </a:p>
        </p:txBody>
      </p:sp>
      <p:pic>
        <p:nvPicPr>
          <p:cNvPr id="3" name="Picture 2" descr="Agent 365 Dashboard in Insights">
            <a:extLst>
              <a:ext uri="{FF2B5EF4-FFF2-40B4-BE49-F238E27FC236}">
                <a16:creationId xmlns:a16="http://schemas.microsoft.com/office/drawing/2014/main" id="{D8A81FEC-1894-8E6D-0DCA-86219AD8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430" y="1897635"/>
            <a:ext cx="4265838" cy="39583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242388" y="5956085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1386483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The Agent Access Insights heatmap reveals agent activity for admins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29577" y="1389740"/>
            <a:ext cx="7060887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207834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 new Agent Access Insights heatmap shows agent activity across SharePoint and OneDrive sites.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Visual Heatmap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Visualizes agent activity across SharePoint and OneDrive sites.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Detect Patterns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Helps admins quickly spot patterns, hotspots, and unusual access behavior.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Targeted Adoption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Gives IT teams a clearer path to support rollout and adoption.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704910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Agent Access Insights heatmap</a:t>
            </a:r>
          </a:p>
        </p:txBody>
      </p:sp>
      <p:pic>
        <p:nvPicPr>
          <p:cNvPr id="3" name="Picture 2" descr="A screenshot of the SharePoint Admin Center displaying an insights report with a heatmap and site access analytics.">
            <a:extLst>
              <a:ext uri="{FF2B5EF4-FFF2-40B4-BE49-F238E27FC236}">
                <a16:creationId xmlns:a16="http://schemas.microsoft.com/office/drawing/2014/main" id="{01F8A617-370B-A810-A27E-892A9FF74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002" y="2077859"/>
            <a:ext cx="6371382" cy="35843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337058" y="5886342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3344716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786427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Copilot Connectors usage report shows connected-knowledge impact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38508" y="1389740"/>
            <a:ext cx="6051956" cy="515725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405573" y="1064090"/>
            <a:ext cx="500276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 new Copilot Connectors usage report shows how connected knowledge is used across Copilot.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Grounding Insights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Shows how often Copilot Chat, Copilot Search, and agents ground responses in connector content.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Adoption View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Reveals connector adoption, engagement, usage patterns, and connector-level impact.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Optimize Deployment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Helps admins evaluate which sources drive value and refine connector strategy.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June Preview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Available in Public Preview in the Microsoft 365 admin center; rolled out in June.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209377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Copilot Connectors usage report</a:t>
            </a:r>
          </a:p>
        </p:txBody>
      </p:sp>
      <p:pic>
        <p:nvPicPr>
          <p:cNvPr id="3" name="Picture 2" descr="A view of the Copilot Connectors usage report in Microsoft 365 admin center.">
            <a:extLst>
              <a:ext uri="{FF2B5EF4-FFF2-40B4-BE49-F238E27FC236}">
                <a16:creationId xmlns:a16="http://schemas.microsoft.com/office/drawing/2014/main" id="{C8158ADD-EFEB-8266-8B76-2768FC0E6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235" y="1837287"/>
            <a:ext cx="5368502" cy="40357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618968" y="6056145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1084936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Copilot Chat usage reports arrive for GCC, GCC High, and DoD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38508" y="1389740"/>
            <a:ext cx="6051956" cy="4451501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500276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Government cloud customers can now track Copilot Chat adoption in the Microsoft 365 admin center.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Org And User Views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View organization-level trends and user-level details to inform licensing decisions.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Detailed Metrics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Includes total active users, usage per Microsoft 365 app, and anonymized user-level activity.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Drive Adoption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Helps government customers understand and drive Copilot Chat adoption.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 for GCC, GCC High, and DoD.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209377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Copilot Chat usage report for gov clouds</a:t>
            </a:r>
          </a:p>
        </p:txBody>
      </p:sp>
      <p:pic>
        <p:nvPicPr>
          <p:cNvPr id="3" name="Picture 2" descr="Copilot Chat usage report in M365 admin center">
            <a:extLst>
              <a:ext uri="{FF2B5EF4-FFF2-40B4-BE49-F238E27FC236}">
                <a16:creationId xmlns:a16="http://schemas.microsoft.com/office/drawing/2014/main" id="{375CD61C-AE6A-F79B-869F-6EFCB77D4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252" y="2012405"/>
            <a:ext cx="5404855" cy="2833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866719" y="5333068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3881519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Cost Management updates sharpen usage-based billing controls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63069" y="1389740"/>
            <a:ext cx="7127395" cy="480437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300219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Cost Management updates improve spending controls for usage-based billing services.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Reliable Alerts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Improved spending alerts help admins act when consumption approaches policy thresholds.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Clearer Enforcement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Better policy enforcement, overage handling, and visibility into Copilot Credits.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Confident Cost Control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More confidence managing AI consumption across services such as Cowork and Work IQ APIs.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Action Needed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Admins should recreate alerts on existing spending policies where notifications are required.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681006" y="1200242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Cost Management updates in admin center</a:t>
            </a:r>
          </a:p>
        </p:txBody>
      </p:sp>
      <p:pic>
        <p:nvPicPr>
          <p:cNvPr id="3" name="Picture 2" descr="Cost Management in Microsoft 365 admin center">
            <a:extLst>
              <a:ext uri="{FF2B5EF4-FFF2-40B4-BE49-F238E27FC236}">
                <a16:creationId xmlns:a16="http://schemas.microsoft.com/office/drawing/2014/main" id="{86BB890F-8B37-9957-6D81-510C98D7C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375" y="1940233"/>
            <a:ext cx="6627481" cy="33966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303804" y="5690875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1744673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710EC-32DE-69A4-9CD8-0E8E4A59F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E63E17-A06A-C77C-47FF-F7B6DC2C0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0" y="1495406"/>
            <a:ext cx="10887238" cy="4018290"/>
          </a:xfrm>
          <a:prstGeom prst="roundRect">
            <a:avLst>
              <a:gd name="adj" fmla="val 3266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74EEA5F-E383-1E77-84D1-24344F2C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214" y="3421793"/>
            <a:ext cx="9144000" cy="498598"/>
          </a:xfrm>
        </p:spPr>
        <p:txBody>
          <a:bodyPr/>
          <a:lstStyle/>
          <a:p>
            <a:r>
              <a:rPr lang="en-US" noProof="0" dirty="0"/>
              <a:t>User capabilities</a:t>
            </a:r>
          </a:p>
        </p:txBody>
      </p:sp>
      <p:pic>
        <p:nvPicPr>
          <p:cNvPr id="5" name="!!CopilotLogo1" descr="Microsoft 365 Copilot UI Icon">
            <a:extLst>
              <a:ext uri="{FF2B5EF4-FFF2-40B4-BE49-F238E27FC236}">
                <a16:creationId xmlns:a16="http://schemas.microsoft.com/office/drawing/2014/main" id="{6DD4DC1D-FCBF-DE42-43A4-10762714C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72" y="3255685"/>
            <a:ext cx="655760" cy="66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6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Push notifications help users catch up in the Copilot app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38508" y="1389740"/>
            <a:ext cx="6051956" cy="515725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500276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The Microsoft 365 Copilot mobile app now sends push notifications so users can catch up on work items quickly.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Timely Prompts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Users receive prompts such as Your Day at a Glance and Items waiting for you on iOS and Android.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Answer On Open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Opening a notification launches the app with the prompt's response already on screen.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Less App-Hopping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Reduces the need to manually check across Outlook, Teams, and other Microsoft 365 experiences.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Available for users with Microsoft 365 Copilot licenses; 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209377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Push notifications in the Copilot app</a:t>
            </a:r>
          </a:p>
        </p:txBody>
      </p:sp>
      <p:pic>
        <p:nvPicPr>
          <p:cNvPr id="6" name="Picture 5" descr="Screenshot of a “Your day at a glance” push notification from Copilot on a mobile device, and the response that user will see in the Copilot app after opening the notification.">
            <a:extLst>
              <a:ext uri="{FF2B5EF4-FFF2-40B4-BE49-F238E27FC236}">
                <a16:creationId xmlns:a16="http://schemas.microsoft.com/office/drawing/2014/main" id="{45F095A9-BB9C-7851-CB60-ACA2458CD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221" y="1777539"/>
            <a:ext cx="4072929" cy="4172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841524" y="6194119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A77BBA-E54C-C40B-F07C-7DE1D44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ID 560339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Claude Fable 5 comes to Cowork for long-running 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38508" y="1389740"/>
            <a:ext cx="6051956" cy="4451501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500276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Anthropic's Claude Fable 5 is available in Copilot Cowork for longer, more complex, long-running work.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Sustained Reasoning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Built for ambitious, long-running projects with deeper context handling.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Plan, Execute, Check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Plans, executes, and checks work across multi-stage tasks with less step-by-step supervision.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More Model Choice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Gives Cowork users another option for agentic work that needs persistence and depth.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Off by default; 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209377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Claude Fable 5 in Copilot Cowork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866719" y="5333068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C89D60-5B55-1D60-5DB7-3154CE07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133" y="1862789"/>
            <a:ext cx="4698633" cy="31324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Cowork automates web work in Microsoft Edge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0941" y="1389740"/>
            <a:ext cx="7049772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259350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Cowork can now act across web-based systems in Microsoft Edge on the user's behalf.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Works In Edge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Signed-in users let Cowork work across SaaS tools, internal portals, and other websites.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Acts For You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Cowork performs actions across sites so users switch tabs less.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Less Manual Work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Users spend less time moving between web systems to get work done.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660716" y="1195839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Local browser automation with Edge</a:t>
            </a:r>
          </a:p>
        </p:txBody>
      </p:sp>
      <p:pic>
        <p:nvPicPr>
          <p:cNvPr id="3" name="Picture 2" descr="A Copilot chat with the Cowork toggle on and a prompt asking for the user to add their email and password for the browser.">
            <a:extLst>
              <a:ext uri="{FF2B5EF4-FFF2-40B4-BE49-F238E27FC236}">
                <a16:creationId xmlns:a16="http://schemas.microsoft.com/office/drawing/2014/main" id="{AC05237C-B8F8-E38E-ABDE-98E196E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5" y="2005486"/>
            <a:ext cx="6658981" cy="37426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292865" y="5915834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Event-triggered tasks let Cowork watch for the moments that matter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71245" y="1389740"/>
            <a:ext cx="6919219" cy="480437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388138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Cowork can watch e-mail and Teams for the moments that matter and have a response ready before users ask.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Plain-Language Triggers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Create event-driven tasks triggered by a sender, an @mention, a keyword or topic, or an event name.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Across Work Surfaces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Triggers execute across Teams chats, channels, Outlook email, and meetings.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No More Refreshing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Cowork catches the moment it lands, so users stop constantly checking their inbox.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 (Frontier)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 to the Frontier program.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775743" y="12116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Event-triggered tasks in Cowork</a:t>
            </a:r>
          </a:p>
        </p:txBody>
      </p:sp>
      <p:pic>
        <p:nvPicPr>
          <p:cNvPr id="3" name="Picture 2" descr="Screenshot of Cowork showing an event-triggered task being defined in plain language">
            <a:extLst>
              <a:ext uri="{FF2B5EF4-FFF2-40B4-BE49-F238E27FC236}">
                <a16:creationId xmlns:a16="http://schemas.microsoft.com/office/drawing/2014/main" id="{282DC778-82CE-7CAA-8858-9B33794C7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875" y="1827834"/>
            <a:ext cx="6051957" cy="35753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407890" y="5687349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Custom skills and plugins tailor Cowork and share across the org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0941" y="1389740"/>
            <a:ext cx="7099523" cy="480437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272228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Users can tailor Cowork with custom skills and plugins from the Customize tab and share them across the org.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Guided Skill Creation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Add a skill through a Create new flow or drag and drop an .md, .zip, or .skill file to upload.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Plugin Packaging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Claude or Open-Plugin zips are auto-converted into publishable packages with bundled skills and MCP connectors.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Owner-Controlled Sharing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Share any skill or plugin with specific people while remaining the owner, so every edit flows out automatically.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471377" y="119098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Skills and plugins in Cowork</a:t>
            </a:r>
          </a:p>
        </p:txBody>
      </p:sp>
      <p:pic>
        <p:nvPicPr>
          <p:cNvPr id="3" name="Picture 2" descr="Screenshot of the Cowork Customize tab showing options to Create new or Upload a skill and manage plugins">
            <a:extLst>
              <a:ext uri="{FF2B5EF4-FFF2-40B4-BE49-F238E27FC236}">
                <a16:creationId xmlns:a16="http://schemas.microsoft.com/office/drawing/2014/main" id="{5886A6B2-809E-A862-C432-AB5F6A7DF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533" y="1691587"/>
            <a:ext cx="6198337" cy="38906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103525" y="5734289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Copilot Notebooks accept Markdown, TXT, and RTF references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38508" y="1389740"/>
            <a:ext cx="6051956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500276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Notebooks now accept Markdown, TXT, and RTF files as references to reason over more project context.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New File Types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Add .md, .txt, and .rtf files such as software documentation, video transcripts, and rich-text notes.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Project Context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Reason over additional project context directly inside the notebook.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Turn Inputs Into Artifacts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 Copilot to turn added references into helpful project artifacts.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Rollout Timing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TXT and RTF support rolled out in July; Markdown support rolls out in August.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209377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Reference support for Copilot Notebooks</a:t>
            </a:r>
          </a:p>
        </p:txBody>
      </p:sp>
      <p:pic>
        <p:nvPicPr>
          <p:cNvPr id="3" name="Picture 2" descr="Screen shows Markdown, TXT, and RTF files added as a reference to a Copilot Notebook.">
            <a:extLst>
              <a:ext uri="{FF2B5EF4-FFF2-40B4-BE49-F238E27FC236}">
                <a16:creationId xmlns:a16="http://schemas.microsoft.com/office/drawing/2014/main" id="{667F9918-2C06-63A9-F79D-2EDF5C1B3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36" y="1825508"/>
            <a:ext cx="5272698" cy="38069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841524" y="5886342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9DF0E1-2231-B7F2-CF59-8620B69ED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MC1420894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The Brand kit skill formats Excel workbooks on-brand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32608" y="1389740"/>
            <a:ext cx="6957856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6" y="1036860"/>
            <a:ext cx="4234361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in Excel can format workbooks with an organization's Brand Kit for on-brand, presentation-ready reports.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Approved Brand Elements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Applies approved colors, fonts, and logo from the Microsoft 365 brand center to tables and charts.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On-Brand Reports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Ask Copilot to brand a sheet for a polished report that follows company guidelines.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No Manual Formatting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Reports follow branding without manual styling.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756426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Brand kit skill for Copilot in Excel</a:t>
            </a:r>
          </a:p>
        </p:txBody>
      </p:sp>
      <p:pic>
        <p:nvPicPr>
          <p:cNvPr id="3" name="Picture 2" descr="Copilot in Excel applies an organization’s brand kit, including approved colors, fonts, and logo, to format a workbook.">
            <a:extLst>
              <a:ext uri="{FF2B5EF4-FFF2-40B4-BE49-F238E27FC236}">
                <a16:creationId xmlns:a16="http://schemas.microsoft.com/office/drawing/2014/main" id="{DFA72A5A-0020-B5D6-5C98-65069602A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167" y="1780023"/>
            <a:ext cx="5546657" cy="39365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388574" y="5886342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The theme design skill makes Excel insights stand out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97758" y="1389740"/>
            <a:ext cx="7292706" cy="515725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405573" y="1190748"/>
            <a:ext cx="4011222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in Excel can apply a coordinated design theme so key insights stand out.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Harmonized Design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Choose a harmonized color palette, style charts, and structure the layout.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Clear Visual Hierarchy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The theme-design skill turns raw data into a clean, readable report.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Less Manual Design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delivers formatting so users skip the manual design work.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August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Rolls out in August.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589002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Theme design skill for Copilot in Excel</a:t>
            </a:r>
          </a:p>
        </p:txBody>
      </p:sp>
      <p:pic>
        <p:nvPicPr>
          <p:cNvPr id="3" name="Picture 2" descr="An ESG-themed report in Excel formatted with a coordinated green color palette, styled charts, and a clear visual hierarchy.">
            <a:extLst>
              <a:ext uri="{FF2B5EF4-FFF2-40B4-BE49-F238E27FC236}">
                <a16:creationId xmlns:a16="http://schemas.microsoft.com/office/drawing/2014/main" id="{613862B1-1674-39F9-A544-B516C5269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976" y="1789750"/>
            <a:ext cx="3278269" cy="41982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103525" y="6194119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Copilot in Excel grounds analysis in governed Power BI data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68287" y="1389740"/>
            <a:ext cx="6322177" cy="4451501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500276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in Excel can ground analysis in governed Power BI data directly in the Excel grid.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Trusted Business Metrics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Attach a Power BI report from the work content selector to bring governed data into Excel.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Analyze In Place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Ask Copilot to analyze performance, identify trends, and build summaries or supporting calculations.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Security Respected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Works with report data while respecting existing row-level security, with no exporting or reconciling.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August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Rolls out in August.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lang="en-GB" sz="1600" dirty="0">
              <a:solidFill>
                <a:srgbClr val="1A1A1A"/>
              </a:solidFill>
              <a:latin typeface="Segoe UI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234571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Power BI context for Copilot in Excel</a:t>
            </a:r>
          </a:p>
        </p:txBody>
      </p:sp>
      <p:pic>
        <p:nvPicPr>
          <p:cNvPr id="3" name="Picture 2" descr="Screenshot of the Copilot in Excel 'Add work content' menu, with 'More' and then 'Other' highlighted.">
            <a:extLst>
              <a:ext uri="{FF2B5EF4-FFF2-40B4-BE49-F238E27FC236}">
                <a16:creationId xmlns:a16="http://schemas.microsoft.com/office/drawing/2014/main" id="{D550A890-3F7B-9A8D-A46E-F99DE0209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973" y="2275177"/>
            <a:ext cx="5712803" cy="26806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866719" y="5333068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ECEDF9-BA5F-518F-8C16-73225871B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ID 567891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Branded assets bring company brand kits into Copilot in PowerPoint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20485" y="1389740"/>
            <a:ext cx="7369979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3961406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Users can apply their company's branded assets from the Microsoft 365 Brand kit in Copilot in PowerPoint.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Brand Kit Assets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 logos, icons, themes, and fonts from the Microsoft 365 Brand kit.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Managed By Brand Owners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Brand managers securely update and roll out the preferred brand kit for consistent design.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On-Brand Presentations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Apply company templates, brand colors, images, and icons within PowerPoint.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550364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Branded assets for Copilot in PowerPoint</a:t>
            </a:r>
          </a:p>
        </p:txBody>
      </p:sp>
      <p:pic>
        <p:nvPicPr>
          <p:cNvPr id="3" name="20260803-1631-49.2279220" descr="Branded assets in PowerPoint video">
            <a:hlinkClick r:id="" action="ppaction://media"/>
            <a:extLst>
              <a:ext uri="{FF2B5EF4-FFF2-40B4-BE49-F238E27FC236}">
                <a16:creationId xmlns:a16="http://schemas.microsoft.com/office/drawing/2014/main" id="{139334FB-EC91-179D-ADFE-3BFD8E8A72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642536F0-9FE9-4B25-921A-D7D0D46C05C4}" label="noaudio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03227" y="2017114"/>
            <a:ext cx="6404491" cy="36152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A1C2CB-B402-0556-4347-108E75825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1034378" y="240146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MC1405505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182512" y="5886342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7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Custom user skills come to Copilot in PowerPoint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327301" y="1389740"/>
            <a:ext cx="7563163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3788392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Users can create, upload, and update their own custom skills for Copilot in PowerPoint.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Reusable Guidance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Skills turn repeated instructions into reusable guidance Copilot applies in the flow of work.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Stored In OneDrive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Create, upload, and update custom skills in OneDrive.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In-Flow Application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applies your skills in the flow of presentation work.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August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Rolls out in August.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lang="en-GB" sz="1600" dirty="0">
              <a:solidFill>
                <a:schemeClr val="accent2"/>
              </a:solidFill>
              <a:latin typeface="Segoe UI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463852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Custom user skills in PowerPoint</a:t>
            </a:r>
          </a:p>
        </p:txBody>
      </p:sp>
      <p:pic>
        <p:nvPicPr>
          <p:cNvPr id="3" name="Picture 2" descr="A PowerPoint presentation with a Copilot chat opened and Custom skills are being created and used.">
            <a:extLst>
              <a:ext uri="{FF2B5EF4-FFF2-40B4-BE49-F238E27FC236}">
                <a16:creationId xmlns:a16="http://schemas.microsoft.com/office/drawing/2014/main" id="{42EB8675-96D5-C80F-09F4-3516155A7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079" y="1855633"/>
            <a:ext cx="7167763" cy="38065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085920" y="5862247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Assign tasks and notify stakeholders from PowerPoint comments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63821" y="1389740"/>
            <a:ext cx="5977719" cy="480437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48175" y="1195840"/>
            <a:ext cx="4589204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in PowerPoint will let users assign tasks and notify stakeholders from within comments.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Feedback To Follow-Ups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Ask Copilot to turn feedback into assigned follow-ups.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Bring In The Right People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Notify relevant stakeholders directly from the comment thread.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Track Next Steps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Helps teams move from feedback to action and keeps reviews organized.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August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Rolls out in August.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942980" y="119584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Assign tasks in PowerPoint comments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629718" y="5468260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FD9E42-0563-C053-9F40-36AC4429D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032" y="2071714"/>
            <a:ext cx="3958907" cy="3010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The Meeting recaps app brings Teams recaps into one place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20485" y="1389740"/>
            <a:ext cx="7369979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3821468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 new Meeting recaps app brings AI-generated recaps together in one pinnable Teams app.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One Place To Catch Up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Pin the app in the Teams sidebar to find recaps easily.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Filter And Revisit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Apply quick filters and browse recaps from the past 30 days.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Audio Recaps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Generate an audio recap to catch up on highlights on the go.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549265" y="1195839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Meeting recaps app for Copilot in Teams</a:t>
            </a:r>
          </a:p>
        </p:txBody>
      </p:sp>
      <p:pic>
        <p:nvPicPr>
          <p:cNvPr id="3" name="Picture 2" descr="The Teams app on the Recap tab with a summary of all meeting recaps.">
            <a:extLst>
              <a:ext uri="{FF2B5EF4-FFF2-40B4-BE49-F238E27FC236}">
                <a16:creationId xmlns:a16="http://schemas.microsoft.com/office/drawing/2014/main" id="{C2C96DD4-5537-352A-21A5-AA733FD08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791" y="1888985"/>
            <a:ext cx="7017166" cy="39756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5987615" y="5976022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5B95B8E-7BC0-DBF3-0FA6-14D56230D033}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MC1404322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Generate documents from SharePoint forms with Power Automate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45487" y="1389740"/>
            <a:ext cx="6944977" cy="4804379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243764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 new Power Automate action generates documents from DocGen forms in SharePoint.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Automated Generation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 new Power Automate action automates document generation in SharePoint.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DocGen Forms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Generate documents from a template using document generation (DocGen) forms.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Map Data To Fields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Generate document from form (Preview) maps data inputs to predefined template fields.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June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June.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762865" y="123729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Document generation from SharePoint forms</a:t>
            </a:r>
          </a:p>
        </p:txBody>
      </p:sp>
      <p:pic>
        <p:nvPicPr>
          <p:cNvPr id="3" name="Picture 2" descr="A document preview generated from a form.">
            <a:extLst>
              <a:ext uri="{FF2B5EF4-FFF2-40B4-BE49-F238E27FC236}">
                <a16:creationId xmlns:a16="http://schemas.microsoft.com/office/drawing/2014/main" id="{FE471816-3D55-DBEF-4B28-87549D63A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432" y="1860439"/>
            <a:ext cx="6011084" cy="38629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395013" y="5756149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More Copilot connectors bring industry knowledge into the flow of 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12913" y="1389740"/>
            <a:ext cx="6777551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509399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New industry-specific Copilot connectors bring specialized enterprise data into the flow of work.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Industry Coverage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New connectors span financial services, professional services, industrial, software, healthcare, retail, and cross-industry sources.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Discover And Scope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Discover and connect sources from the Add and manage sources menu and scope prompts to a specific connector.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Governed Access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Honors existing security, compliance, and permissions; now generally available for admins to manage.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846579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More Copilot connectors</a:t>
            </a:r>
          </a:p>
        </p:txBody>
      </p:sp>
      <p:pic>
        <p:nvPicPr>
          <p:cNvPr id="3" name="20260803-1640-33.1159741" descr="Copilot Connectors video">
            <a:hlinkClick r:id="" action="ppaction://media"/>
            <a:extLst>
              <a:ext uri="{FF2B5EF4-FFF2-40B4-BE49-F238E27FC236}">
                <a16:creationId xmlns:a16="http://schemas.microsoft.com/office/drawing/2014/main" id="{F659ED1A-E917-0551-3217-EF5BEA5B7B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3D25F4A3-4C52-4FB4-B2B3-263013A2D443}" label="noaudio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4557" y="2112818"/>
            <a:ext cx="5974260" cy="33522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478726" y="5841238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272763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Copilot Search answers get more concise and connect to Chat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04263" y="1389740"/>
            <a:ext cx="6786201" cy="4974182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631897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answers in the Copilot Search module are now more concise and connect users into Copilot Chat.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More Concise Answers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Copilot answers now provide shorter, more targeted responses.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Continue In Chat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Answers highlight more prominently that users can continue the conversation in Copilot Chat on the sidebar.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Smoother Adoption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Less manual effort for users and a clearer path for IT teams to support rollout.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842254" y="1186300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Copilot Search answer enhancements</a:t>
            </a:r>
          </a:p>
        </p:txBody>
      </p:sp>
      <p:pic>
        <p:nvPicPr>
          <p:cNvPr id="3" name="Picture 2" descr="A Copilot app on the Search module with multiple sources listed on the right side.">
            <a:extLst>
              <a:ext uri="{FF2B5EF4-FFF2-40B4-BE49-F238E27FC236}">
                <a16:creationId xmlns:a16="http://schemas.microsoft.com/office/drawing/2014/main" id="{33B327B8-CAF1-B086-2155-6A6078E61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216" y="1850059"/>
            <a:ext cx="6178290" cy="38629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B17E7D2-C888-2BC9-D851-541075081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ID 562354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474400" y="5841237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</p:spTree>
    <p:extLst>
      <p:ext uri="{BB962C8B-B14F-4D97-AF65-F5344CB8AC3E}">
        <p14:creationId xmlns:p14="http://schemas.microsoft.com/office/powerpoint/2010/main" val="1908336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F1E76-9D4C-088B-1EDF-F2E92E59C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D27E90-21EC-5390-4FEE-B56C236AE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0" y="1495406"/>
            <a:ext cx="10887238" cy="4351372"/>
          </a:xfrm>
          <a:prstGeom prst="roundRect">
            <a:avLst>
              <a:gd name="adj" fmla="val 3266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F93C550-B488-39EA-F750-11CA658C6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467" y="3421792"/>
            <a:ext cx="9144000" cy="498598"/>
          </a:xfrm>
        </p:spPr>
        <p:txBody>
          <a:bodyPr/>
          <a:lstStyle/>
          <a:p>
            <a:r>
              <a:rPr lang="en-US" noProof="0" dirty="0"/>
              <a:t>Agents</a:t>
            </a:r>
          </a:p>
        </p:txBody>
      </p:sp>
      <p:pic>
        <p:nvPicPr>
          <p:cNvPr id="5" name="Graphic 60">
            <a:extLst>
              <a:ext uri="{FF2B5EF4-FFF2-40B4-BE49-F238E27FC236}">
                <a16:creationId xmlns:a16="http://schemas.microsoft.com/office/drawing/2014/main" id="{D1E262DF-E7A7-6245-DD76-C8D3DC009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4072" y="3291379"/>
            <a:ext cx="752013" cy="7594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2969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73" y="49407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Add Word, Excel, and PowerPoint agents in Copilot Chat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10637" y="1389740"/>
            <a:ext cx="7279827" cy="4451501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51287" y="1036860"/>
            <a:ext cx="4117682" cy="515725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Users can add the Word, Excel, and PowerPoint agents directly into Copilot Chat to create files without leaving the app.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45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In-Chat Mention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Open Copilot and @mention the Word, Excel, or PowerPoint agent to add it to the chat.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Create In Place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Build documents, spreadsheets, and presentations without leaving the Copilot app.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Fewer App Switches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Keep the whole creation flow inside a single Copilot conversation.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July Rollout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Rolled out in July.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5595440" y="121715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Adding agents in Copilot Chat</a:t>
            </a:r>
          </a:p>
        </p:txBody>
      </p:sp>
      <p:pic>
        <p:nvPicPr>
          <p:cNvPr id="6" name="Picture 5" descr="A screenshot of the Copilot app with the Word agent @mentioned in the prompt window and the option to select the Word agent.">
            <a:extLst>
              <a:ext uri="{FF2B5EF4-FFF2-40B4-BE49-F238E27FC236}">
                <a16:creationId xmlns:a16="http://schemas.microsoft.com/office/drawing/2014/main" id="{67CCF7EE-7A95-A630-56A3-C424EBA5B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823" y="2129385"/>
            <a:ext cx="6385453" cy="29722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227587" y="5301680"/>
            <a:ext cx="4045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July 2026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806F24A-F0FD-90C2-488A-4C039A8FC8D0}"/>
              </a:ext>
            </a:extLst>
          </p:cNvPr>
          <p:cNvSpPr/>
          <p:nvPr/>
        </p:nvSpPr>
        <p:spPr bwMode="auto">
          <a:xfrm>
            <a:off x="10911548" y="351481"/>
            <a:ext cx="978916" cy="2154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/>
                </a:solidFill>
                <a:cs typeface="Segoe Sans Display Semibold" pitchFamily="2" charset="0"/>
              </a:rPr>
              <a:t>ID 548641</a:t>
            </a:r>
          </a:p>
        </p:txBody>
      </p:sp>
    </p:spTree>
    <p:extLst>
      <p:ext uri="{BB962C8B-B14F-4D97-AF65-F5344CB8AC3E}">
        <p14:creationId xmlns:p14="http://schemas.microsoft.com/office/powerpoint/2010/main" val="3010706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0 L 3.541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B74AB-8855-DB19-79DA-4F70FB6E5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6102-B8EA-7516-F227-D8FA39C7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48" y="477328"/>
            <a:ext cx="11395904" cy="387798"/>
          </a:xfrm>
        </p:spPr>
        <p:txBody>
          <a:bodyPr/>
          <a:lstStyle/>
          <a:p>
            <a:pPr defTabSz="914400" fontAlgn="base">
              <a:lnSpc>
                <a:spcPct val="90000"/>
              </a:lnSpc>
              <a:spcAft>
                <a:spcPct val="0"/>
              </a:spcAft>
            </a:pPr>
            <a:r>
              <a:rPr lang="en-GB" sz="2800" b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latin typeface="Segoe UI Semibold"/>
                <a:cs typeface="Segoe UI Semibold"/>
              </a:rPr>
              <a:t>Sales Agent — General Availability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70F07-D518-A64F-382B-FCBB6AD55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10462" y="1389740"/>
            <a:ext cx="6380001" cy="4451501"/>
          </a:xfrm>
          <a:prstGeom prst="roundRect">
            <a:avLst>
              <a:gd name="adj" fmla="val 3054"/>
            </a:avLst>
          </a:prstGeom>
          <a:noFill/>
          <a:ln w="12700">
            <a:gradFill flip="none" rotWithShape="1">
              <a:gsLst>
                <a:gs pos="55000">
                  <a:srgbClr val="6D58D0"/>
                </a:gs>
                <a:gs pos="0">
                  <a:srgbClr val="0078D4"/>
                </a:gs>
                <a:gs pos="100000">
                  <a:srgbClr val="C73ECC"/>
                </a:gs>
              </a:gsLst>
              <a:path path="circle">
                <a:fillToRect r="100000" b="100000"/>
              </a:path>
              <a:tileRect l="-100000" t="-100000"/>
            </a:gradFill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Variable Display Semibold" pitchFamily="2" charset="0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Variable Display Semibold" pitchFamily="2" charset="0"/>
              <a:ea typeface="+mn-ea"/>
              <a:cs typeface="Segoe UI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566FD9-CFBA-24BF-67E3-F02797B26B4E}"/>
              </a:ext>
            </a:extLst>
          </p:cNvPr>
          <p:cNvSpPr txBox="1">
            <a:spLocks/>
          </p:cNvSpPr>
          <p:nvPr/>
        </p:nvSpPr>
        <p:spPr>
          <a:xfrm>
            <a:off x="301537" y="1016759"/>
            <a:ext cx="5310218" cy="5651616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7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25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Sales Agent is generally available in Microsoft 365 Copilot, bringing customer and deal intelligence into the flow of work.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Conversational CRM</a:t>
            </a:r>
            <a:r>
              <a:rPr lang="en-GB" sz="1600" noProof="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Sellers use natural language to search, summarize, and act on sales data across connected CRM and past customer conversations.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Grounded in Context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Combines CRM records such as opportunities and contacts with Microsoft 365 data such as emails, meetings, and calendars.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Works Where Sellers Work</a:t>
            </a:r>
            <a:r>
              <a:rPr lang="en-GB" sz="1600" dirty="0">
                <a:solidFill>
                  <a:srgbClr val="1A1A1A"/>
                </a:solidFill>
                <a:latin typeface="Segoe UI"/>
              </a:rPr>
              <a:t>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Same capabilities and shared context across Outlook, Teams, and Dynamics 365, respecting each user's CRM access level.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Now Generally Available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GA following public preview; admins control which environments, users, and applications have access.</a:t>
            </a:r>
          </a:p>
          <a:p>
            <a:pPr marL="0" marR="0" lvl="0" indent="0" algn="l" defTabSz="932742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GB" sz="1600" dirty="0">
                <a:solidFill>
                  <a:srgbClr val="0070C0"/>
                </a:solidFill>
                <a:latin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C82261-01C1-15D0-7E3B-4132A7B49B4F}"/>
              </a:ext>
            </a:extLst>
          </p:cNvPr>
          <p:cNvSpPr txBox="1"/>
          <p:nvPr/>
        </p:nvSpPr>
        <p:spPr>
          <a:xfrm>
            <a:off x="6045353" y="1224515"/>
            <a:ext cx="5310218" cy="3877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R="0" lvl="0" indent="0" algn="ctr" defTabSz="91436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 w="3175">
                  <a:noFill/>
                </a:ln>
                <a:gradFill>
                  <a:gsLst>
                    <a:gs pos="38000">
                      <a:srgbClr val="FFFFFF"/>
                    </a:gs>
                    <a:gs pos="53933">
                      <a:srgbClr val="FFFFFF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Semibold"/>
                <a:cs typeface="Segoe Sans Display Black" panose="020F0502020204030204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3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Sales Agent — General Availability</a:t>
            </a:r>
          </a:p>
        </p:txBody>
      </p:sp>
      <p:pic>
        <p:nvPicPr>
          <p:cNvPr id="3" name="Picture 2" descr="[UI of Sales Agent home in Microsoft 365 Copilot]">
            <a:extLst>
              <a:ext uri="{FF2B5EF4-FFF2-40B4-BE49-F238E27FC236}">
                <a16:creationId xmlns:a16="http://schemas.microsoft.com/office/drawing/2014/main" id="{FFE78BA4-CAA2-66FB-788C-F4B8D5DBD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220" y="1913018"/>
            <a:ext cx="5418483" cy="30319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655F66-F859-4D6E-D85D-BE28A0081AD1}"/>
              </a:ext>
            </a:extLst>
          </p:cNvPr>
          <p:cNvSpPr txBox="1"/>
          <p:nvPr/>
        </p:nvSpPr>
        <p:spPr>
          <a:xfrm>
            <a:off x="6673312" y="5325708"/>
            <a:ext cx="4054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What's New in Microsoft 365 Copilot | June 2026</a:t>
            </a:r>
          </a:p>
        </p:txBody>
      </p:sp>
    </p:spTree>
    <p:extLst>
      <p:ext uri="{BB962C8B-B14F-4D97-AF65-F5344CB8AC3E}">
        <p14:creationId xmlns:p14="http://schemas.microsoft.com/office/powerpoint/2010/main" val="3823943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66667E-6 -3.33333E-6 L -1.66667E-6 0.03542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875E-6 -4.07407E-6 L -1.875E-6 0.03542 " pathEditMode="relative" rAng="0" ptsTypes="AA">
                                      <p:cBhvr>
                                        <p:cTn id="14" dur="7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34C7C-C9F3-92CE-88C6-BB828E402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4">
            <a:extLst>
              <a:ext uri="{FF2B5EF4-FFF2-40B4-BE49-F238E27FC236}">
                <a16:creationId xmlns:a16="http://schemas.microsoft.com/office/drawing/2014/main" id="{91E53B4F-B9CF-735F-0D12-04CE78162F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0" y="2070593"/>
            <a:ext cx="9144000" cy="299158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defTabSz="7979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920876" algn="l"/>
              </a:tabLst>
              <a:defRPr sz="8000" b="1" cap="none" spc="-50" baseline="0">
                <a:ln w="3175">
                  <a:noFill/>
                </a:ln>
                <a:gradFill>
                  <a:gsLst>
                    <a:gs pos="0">
                      <a:srgbClr val="8DC8E8"/>
                    </a:gs>
                    <a:gs pos="100000">
                      <a:srgbClr val="CD98CF"/>
                    </a:gs>
                  </a:gsLst>
                  <a:lin ang="2700000" scaled="0"/>
                </a:gradFill>
                <a:effectLst/>
                <a:latin typeface="Segoe UI Semibold"/>
                <a:cs typeface="Segoe UI"/>
              </a:defRPr>
            </a:lvl1pPr>
          </a:lstStyle>
          <a:p>
            <a:pPr lvl="0"/>
            <a:r>
              <a:rPr lang="en-US" sz="6000" b="0" spc="0" noProof="0" dirty="0"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+mj-lt"/>
                <a:cs typeface="Segoe UI" pitchFamily="34" charset="0"/>
              </a:rPr>
              <a:t>Microsoft 365 Copilot Public Roadmap</a:t>
            </a:r>
            <a:br>
              <a:rPr lang="en-US" sz="6000" b="0" spc="0" noProof="0" dirty="0"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+mj-lt"/>
                <a:cs typeface="Segoe UI" pitchFamily="34" charset="0"/>
              </a:rPr>
            </a:br>
            <a:br>
              <a:rPr lang="en-US" sz="6000" b="0" spc="0" noProof="0" dirty="0"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+mj-lt"/>
                <a:cs typeface="Segoe UI" pitchFamily="34" charset="0"/>
              </a:rPr>
            </a:br>
            <a:r>
              <a:rPr lang="en-US" sz="3600" i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cs typeface="Segoe UI Semibold"/>
              </a:rPr>
              <a:t>Changes this month</a:t>
            </a:r>
            <a:endParaRPr lang="en-US" sz="3200" i="1" noProof="0" dirty="0">
              <a:gradFill>
                <a:gsLst>
                  <a:gs pos="971">
                    <a:srgbClr val="2897CE"/>
                  </a:gs>
                  <a:gs pos="100000">
                    <a:srgbClr val="8678D6"/>
                  </a:gs>
                </a:gsLst>
                <a:lin ang="2700000" scaled="0"/>
              </a:gradFill>
              <a:cs typeface="Segoe UI Semi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EA88F9-8847-E8B5-59B0-967D11A89673}"/>
              </a:ext>
            </a:extLst>
          </p:cNvPr>
          <p:cNvSpPr txBox="1"/>
          <p:nvPr/>
        </p:nvSpPr>
        <p:spPr>
          <a:xfrm>
            <a:off x="2793242" y="6373083"/>
            <a:ext cx="6605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 Roadmap - See What's Coming | Microsoft 365</a:t>
            </a:r>
            <a:endParaRPr lang="en-US" noProof="0" dirty="0">
              <a:solidFill>
                <a:srgbClr val="7030A0"/>
              </a:solidFill>
            </a:endParaRPr>
          </a:p>
        </p:txBody>
      </p:sp>
      <p:pic>
        <p:nvPicPr>
          <p:cNvPr id="2" name="!Copilot">
            <a:extLst>
              <a:ext uri="{FF2B5EF4-FFF2-40B4-BE49-F238E27FC236}">
                <a16:creationId xmlns:a16="http://schemas.microsoft.com/office/drawing/2014/main" id="{19BDC4B2-0F63-95F5-9061-5BC3CCD2A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383" y="2070593"/>
            <a:ext cx="870186" cy="877689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B608E38-8D94-162C-2ACA-188FC540BB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5" y="499"/>
            <a:ext cx="1468589" cy="1219186"/>
            <a:chOff x="10404657" y="488"/>
            <a:chExt cx="1904450" cy="1955102"/>
          </a:xfrm>
          <a:solidFill>
            <a:srgbClr val="727372"/>
          </a:solidFill>
        </p:grpSpPr>
        <p:sp>
          <p:nvSpPr>
            <p:cNvPr id="9" name="Diagonal Stripe 8">
              <a:extLst>
                <a:ext uri="{FF2B5EF4-FFF2-40B4-BE49-F238E27FC236}">
                  <a16:creationId xmlns:a16="http://schemas.microsoft.com/office/drawing/2014/main" id="{55830440-06AF-F814-00F2-C46C68DEB582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340111-344D-47F3-095C-02CC7912074F}"/>
                </a:ext>
              </a:extLst>
            </p:cNvPr>
            <p:cNvSpPr txBox="1"/>
            <p:nvPr/>
          </p:nvSpPr>
          <p:spPr>
            <a:xfrm rot="2502686">
              <a:off x="10711126" y="609465"/>
              <a:ext cx="1597981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32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As of 5th August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4510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0196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6C2D4-F52C-C28A-3B9F-58BDE4A7D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D484FA0E-9BAA-1CE0-97C9-09D013F81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72895" y="1335505"/>
            <a:ext cx="8525974" cy="5444067"/>
          </a:xfrm>
          <a:prstGeom prst="roundRect">
            <a:avLst>
              <a:gd name="adj" fmla="val 2274"/>
            </a:avLst>
          </a:prstGeom>
          <a:solidFill>
            <a:srgbClr val="F4F3F5"/>
          </a:solidFill>
          <a:ln>
            <a:solidFill>
              <a:srgbClr val="D9D9D6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pic>
        <p:nvPicPr>
          <p:cNvPr id="24" name="!Copilot">
            <a:extLst>
              <a:ext uri="{FF2B5EF4-FFF2-40B4-BE49-F238E27FC236}">
                <a16:creationId xmlns:a16="http://schemas.microsoft.com/office/drawing/2014/main" id="{C6AEAC14-E149-FCF5-C284-7B6178AE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0197" y="285708"/>
            <a:ext cx="571728" cy="576658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7233BDB-98A6-4B84-DA3F-7F879A9863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7937" y="316580"/>
            <a:ext cx="11530376" cy="498598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ln w="3175">
                  <a:noFill/>
                </a:ln>
                <a:gradFill>
                  <a:gsLst>
                    <a:gs pos="77528">
                      <a:srgbClr val="000000"/>
                    </a:gs>
                    <a:gs pos="53933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latin typeface="+mj-lt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 defTabSz="914400">
              <a:defRPr/>
            </a:pPr>
            <a:r>
              <a:rPr lang="en-US" sz="3600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cs typeface="Segoe UI Semibold"/>
              </a:rPr>
              <a:t>Microsoft 365 Copilot Public Roadmap   </a:t>
            </a:r>
            <a:endParaRPr kumimoji="0" lang="en-US" sz="3600" b="1" i="0" u="none" strike="noStrike" kern="1200" cap="none" spc="-50" normalizeH="0" baseline="0" noProof="0" dirty="0">
              <a:ln w="3175">
                <a:noFill/>
              </a:ln>
              <a:gradFill>
                <a:gsLst>
                  <a:gs pos="971">
                    <a:srgbClr val="2897CE"/>
                  </a:gs>
                  <a:gs pos="100000">
                    <a:srgbClr val="8678D6"/>
                  </a:gs>
                </a:gsLst>
                <a:lin ang="2700000" scaled="0"/>
              </a:gra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30" name="Rounded Rectangle 18">
            <a:extLst>
              <a:ext uri="{FF2B5EF4-FFF2-40B4-BE49-F238E27FC236}">
                <a16:creationId xmlns:a16="http://schemas.microsoft.com/office/drawing/2014/main" id="{2E6AF427-07F3-BFC0-DFE8-8A632DCD8A94}"/>
              </a:ext>
            </a:extLst>
          </p:cNvPr>
          <p:cNvSpPr>
            <a:spLocks/>
          </p:cNvSpPr>
          <p:nvPr/>
        </p:nvSpPr>
        <p:spPr bwMode="auto">
          <a:xfrm>
            <a:off x="2670412" y="858627"/>
            <a:ext cx="6851176" cy="3123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8DC8E8"/>
              </a:gs>
              <a:gs pos="10000">
                <a:srgbClr val="D59ED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/>
          </a:ln>
          <a:effectLst>
            <a:outerShdw blurRad="63500" dist="127000" dir="2700000" algn="tl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Launched</a:t>
            </a:r>
            <a:r>
              <a:rPr kumimoji="0" lang="en-US" b="0" i="0" u="none" strike="noStrike" kern="1200" cap="none" spc="0" normalizeH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 and Rolling Out </a:t>
            </a:r>
            <a:r>
              <a:rPr kumimoji="0" lang="en-US" b="0" i="1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“Changed within</a:t>
            </a:r>
            <a:r>
              <a:rPr kumimoji="0" lang="en-US" b="0" i="1" u="none" strike="noStrike" kern="1200" cap="none" spc="0" normalizeH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 last month”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</a:endParaRP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D5B0BE91-45FE-BC10-FDE3-A064C893540A}"/>
              </a:ext>
            </a:extLst>
          </p:cNvPr>
          <p:cNvSpPr txBox="1"/>
          <p:nvPr/>
        </p:nvSpPr>
        <p:spPr>
          <a:xfrm>
            <a:off x="279801" y="1622222"/>
            <a:ext cx="8419068" cy="5235778"/>
          </a:xfrm>
          <a:prstGeom prst="rect">
            <a:avLst/>
          </a:prstGeom>
          <a:noFill/>
        </p:spPr>
        <p:txBody>
          <a:bodyPr wrap="square" lIns="0" tIns="0" rIns="0" bIns="0" numCol="2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70C0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Viva: New Overview experience in Agent Dashboard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Referenced sources are cited in drafted content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365: New profile cards for buildings, rooms and desks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Viva: Insights for GitHub Copilot spend and usage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Admins can now edit user mappings and query filters for ServiceNow Connector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[Copilot Search] [Copilot Search] Copilot Chat available when using Copilot Search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Seamless Search and Chat Integration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Declarative agents with Actions available in GCC High and DoD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Domain exclusion for web grounding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Purview: Data Loss Prevention to prevent Microsoft 365 Copilot processing content with sensitivity labels supports all storage locations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SharePoint list support in Agent Builder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meetings based on topics and keywords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Viva: Copilot Analytics - Insights in Cowork and WorkIQ spend and usage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connectors are available for U.S. Department of Defense environment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Surveys Agent and Copilot Chat in Microsoft Forms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Admins can manage access more precisely with support for nested permissions in Jira, Confluence, and ServiceNow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Engage private content in M365 Copilot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Frontier and Microsoft agent user request approval flow in Microsoft 365 admin center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 Mode in Word for Enhanced document editing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Prompt Gallery - Company-wide prompt publishing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49623DC-E533-AF2F-E115-E701B43A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91942" y="1363028"/>
            <a:ext cx="3193017" cy="394335"/>
          </a:xfrm>
          <a:prstGeom prst="roundRect">
            <a:avLst>
              <a:gd name="adj" fmla="val 11034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>
                <a:solidFill>
                  <a:srgbClr val="0078D4"/>
                </a:solidFill>
                <a:latin typeface="Segoe UI Semibold"/>
              </a:rPr>
              <a:t>       </a:t>
            </a:r>
            <a:r>
              <a:rPr lang="en-US" sz="1600" noProof="0" dirty="0">
                <a:solidFill>
                  <a:srgbClr val="0078D4"/>
                </a:solidFill>
                <a:latin typeface="Segoe UI Semibold"/>
              </a:rPr>
              <a:t>Launched </a:t>
            </a:r>
            <a:r>
              <a:rPr lang="en-US" sz="1600" i="1" noProof="0" dirty="0">
                <a:solidFill>
                  <a:srgbClr val="0078D4"/>
                </a:solidFill>
                <a:latin typeface="Segoe UI Semibold"/>
              </a:rPr>
              <a:t>(20) 🚀</a:t>
            </a: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UI Semibold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884B25-AF47-7742-C3F9-680176A28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937" y="1396057"/>
            <a:ext cx="303921" cy="306542"/>
          </a:xfrm>
          <a:prstGeom prst="rect">
            <a:avLst/>
          </a:prstGeom>
        </p:spPr>
      </p:pic>
      <p:sp>
        <p:nvSpPr>
          <p:cNvPr id="5" name="Freeform 8">
            <a:extLst>
              <a:ext uri="{FF2B5EF4-FFF2-40B4-BE49-F238E27FC236}">
                <a16:creationId xmlns:a16="http://schemas.microsoft.com/office/drawing/2014/main" id="{A2EBF85E-E902-F2C5-1BD6-33EC12C5A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8828843" y="1335506"/>
            <a:ext cx="3219364" cy="5444066"/>
          </a:xfrm>
          <a:prstGeom prst="roundRect">
            <a:avLst>
              <a:gd name="adj" fmla="val 2274"/>
            </a:avLst>
          </a:prstGeom>
          <a:solidFill>
            <a:srgbClr val="F4F3F5"/>
          </a:solidFill>
          <a:ln>
            <a:solidFill>
              <a:srgbClr val="D9D9D6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6F7321-62E7-9BC7-3995-506140FA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828843" y="1354317"/>
            <a:ext cx="3187332" cy="361474"/>
          </a:xfrm>
          <a:prstGeom prst="roundRect">
            <a:avLst>
              <a:gd name="adj" fmla="val 11034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9324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noProof="0" dirty="0">
                <a:solidFill>
                  <a:srgbClr val="0078D4"/>
                </a:solidFill>
                <a:latin typeface="Segoe UI Semibold"/>
              </a:rPr>
              <a:t>Rolling Out </a:t>
            </a:r>
            <a:r>
              <a:rPr lang="en-US" sz="1600" i="1" dirty="0">
                <a:solidFill>
                  <a:srgbClr val="0078D4"/>
                </a:solidFill>
                <a:latin typeface="Segoe UI Semibold"/>
              </a:rPr>
              <a:t>(9</a:t>
            </a:r>
            <a:r>
              <a:rPr lang="en-US" sz="1600" i="1" noProof="0" dirty="0">
                <a:solidFill>
                  <a:srgbClr val="0078D4"/>
                </a:solidFill>
                <a:latin typeface="Segoe UI Semibold"/>
              </a:rPr>
              <a:t>)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UI Semibold"/>
            </a:endParaRP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8A455321-1A56-5C98-7105-A46F484090DD}"/>
              </a:ext>
            </a:extLst>
          </p:cNvPr>
          <p:cNvSpPr txBox="1"/>
          <p:nvPr/>
        </p:nvSpPr>
        <p:spPr>
          <a:xfrm>
            <a:off x="8938516" y="1831611"/>
            <a:ext cx="3044703" cy="978701"/>
          </a:xfrm>
          <a:prstGeom prst="rect">
            <a:avLst/>
          </a:prstGeom>
          <a:noFill/>
        </p:spPr>
        <p:txBody>
          <a:bodyPr wrap="square" lIns="0" tIns="0" rIns="0" bIns="0" numCol="1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Ability for IT admins to customize the user notification messages for recording and transcription in calls</a:t>
            </a:r>
            <a:endParaRPr lang="en-US" sz="1600" dirty="0">
              <a:solidFill>
                <a:srgbClr val="0070C0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4C4C58C-4F86-D291-880F-B354220C5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235371" y="1462973"/>
            <a:ext cx="550456" cy="172709"/>
            <a:chOff x="8673838" y="1451867"/>
            <a:chExt cx="550456" cy="172709"/>
          </a:xfrm>
        </p:grpSpPr>
        <p:pic>
          <p:nvPicPr>
            <p:cNvPr id="21" name="Graphic 20" descr="Stop with solid fill">
              <a:extLst>
                <a:ext uri="{FF2B5EF4-FFF2-40B4-BE49-F238E27FC236}">
                  <a16:creationId xmlns:a16="http://schemas.microsoft.com/office/drawing/2014/main" id="{C6E8F5BB-9574-AE78-5713-3F272DCCD2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8863230" y="1451867"/>
              <a:ext cx="172709" cy="172709"/>
            </a:xfrm>
            <a:prstGeom prst="rect">
              <a:avLst/>
            </a:prstGeom>
          </p:spPr>
        </p:pic>
        <p:pic>
          <p:nvPicPr>
            <p:cNvPr id="33" name="Graphic 32" descr="Stop with solid fill">
              <a:extLst>
                <a:ext uri="{FF2B5EF4-FFF2-40B4-BE49-F238E27FC236}">
                  <a16:creationId xmlns:a16="http://schemas.microsoft.com/office/drawing/2014/main" id="{30AD3202-B7D2-3DAB-CDDC-1B132C8A9F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9051585" y="1451867"/>
              <a:ext cx="172709" cy="172709"/>
            </a:xfrm>
            <a:prstGeom prst="rect">
              <a:avLst/>
            </a:prstGeom>
          </p:spPr>
        </p:pic>
        <p:pic>
          <p:nvPicPr>
            <p:cNvPr id="34" name="Graphic 33" descr="Stop with solid fill">
              <a:extLst>
                <a:ext uri="{FF2B5EF4-FFF2-40B4-BE49-F238E27FC236}">
                  <a16:creationId xmlns:a16="http://schemas.microsoft.com/office/drawing/2014/main" id="{751188D7-C436-EA59-72D0-6E41A3A1F4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8673838" y="1451867"/>
              <a:ext cx="172709" cy="17270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C885BA8-F7DC-248F-958D-D2204DAAD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12521" y="1473841"/>
            <a:ext cx="550456" cy="172709"/>
            <a:chOff x="8673838" y="1451867"/>
            <a:chExt cx="550456" cy="172709"/>
          </a:xfrm>
        </p:grpSpPr>
        <p:pic>
          <p:nvPicPr>
            <p:cNvPr id="37" name="Graphic 36" descr="Stop with solid fill">
              <a:extLst>
                <a:ext uri="{FF2B5EF4-FFF2-40B4-BE49-F238E27FC236}">
                  <a16:creationId xmlns:a16="http://schemas.microsoft.com/office/drawing/2014/main" id="{635B12FE-DEE3-DC47-99A6-607D6462B1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8863230" y="1451867"/>
              <a:ext cx="172709" cy="172709"/>
            </a:xfrm>
            <a:prstGeom prst="rect">
              <a:avLst/>
            </a:prstGeom>
          </p:spPr>
        </p:pic>
        <p:pic>
          <p:nvPicPr>
            <p:cNvPr id="38" name="Graphic 37" descr="Stop with solid fill">
              <a:extLst>
                <a:ext uri="{FF2B5EF4-FFF2-40B4-BE49-F238E27FC236}">
                  <a16:creationId xmlns:a16="http://schemas.microsoft.com/office/drawing/2014/main" id="{D36FB53F-CDDD-6CD8-E7CD-9FB15C07F8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051585" y="1451867"/>
              <a:ext cx="172709" cy="172709"/>
            </a:xfrm>
            <a:prstGeom prst="rect">
              <a:avLst/>
            </a:prstGeom>
          </p:spPr>
        </p:pic>
        <p:pic>
          <p:nvPicPr>
            <p:cNvPr id="39" name="Graphic 38" descr="Stop with solid fill">
              <a:extLst>
                <a:ext uri="{FF2B5EF4-FFF2-40B4-BE49-F238E27FC236}">
                  <a16:creationId xmlns:a16="http://schemas.microsoft.com/office/drawing/2014/main" id="{543CC00C-5253-0134-85B7-0C69A4F925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8673838" y="1451867"/>
              <a:ext cx="172709" cy="17270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FC2C4F9-7099-218E-E174-9A3565021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5" y="499"/>
            <a:ext cx="1468589" cy="1219186"/>
            <a:chOff x="10404657" y="488"/>
            <a:chExt cx="1904450" cy="1955102"/>
          </a:xfrm>
          <a:solidFill>
            <a:srgbClr val="727372"/>
          </a:solidFill>
        </p:grpSpPr>
        <p:sp>
          <p:nvSpPr>
            <p:cNvPr id="11" name="Diagonal Stripe 10">
              <a:extLst>
                <a:ext uri="{FF2B5EF4-FFF2-40B4-BE49-F238E27FC236}">
                  <a16:creationId xmlns:a16="http://schemas.microsoft.com/office/drawing/2014/main" id="{1665B725-A9B4-5F8D-1C3C-A66B36E6E902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8AC7C5-659A-4BE3-E9DE-B9F7006212D5}"/>
                </a:ext>
              </a:extLst>
            </p:cNvPr>
            <p:cNvSpPr txBox="1"/>
            <p:nvPr/>
          </p:nvSpPr>
          <p:spPr>
            <a:xfrm rot="2502686">
              <a:off x="10711126" y="609465"/>
              <a:ext cx="1597981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32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As of 5th August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73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0.03541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3473 L -4.58333E-6 3.7037E-6 " pathEditMode="relative" rAng="0" ptsTypes="AA">
                                      <p:cBhvr>
                                        <p:cTn id="22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3473 L -4.58333E-6 3.7037E-6 " pathEditMode="relative" rAng="0" ptsTypes="AA">
                                      <p:cBhvr>
                                        <p:cTn id="34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3889 L -2.08333E-7 3.7037E-6 " pathEditMode="relative" rAng="0" ptsTypes="AA">
                                      <p:cBhvr>
                                        <p:cTn id="39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3473 L -4.58333E-6 3.7037E-6 " pathEditMode="relative" rAng="0" ptsTypes="AA">
                                      <p:cBhvr>
                                        <p:cTn id="5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3473 L -4.58333E-6 3.7037E-6 " pathEditMode="relative" rAng="0" ptsTypes="AA">
                                      <p:cBhvr>
                                        <p:cTn id="5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.03889 L 2.08333E-6 3.7037E-6 " pathEditMode="relative" rAng="0" ptsTypes="AA">
                                      <p:cBhvr>
                                        <p:cTn id="6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30" grpId="0" animBg="1"/>
      <p:bldP spid="30" grpId="1" animBg="1"/>
      <p:bldP spid="26" grpId="0"/>
      <p:bldP spid="26" grpId="1"/>
      <p:bldP spid="17" grpId="0" animBg="1"/>
      <p:bldP spid="17" grpId="1" animBg="1"/>
      <p:bldP spid="5" grpId="0" animBg="1"/>
      <p:bldP spid="10" grpId="0" animBg="1"/>
      <p:bldP spid="10" grpId="1" animBg="1"/>
      <p:bldP spid="12" grpId="0"/>
      <p:bldP spid="1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6C2D4-F52C-C28A-3B9F-58BDE4A7D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604E9DF-CD4A-CFA8-6AB7-E2F52271E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39729" y="1421848"/>
            <a:ext cx="11949049" cy="5359986"/>
          </a:xfrm>
          <a:prstGeom prst="roundRect">
            <a:avLst>
              <a:gd name="adj" fmla="val 2274"/>
            </a:avLst>
          </a:prstGeom>
          <a:solidFill>
            <a:srgbClr val="F4F3F5"/>
          </a:solidFill>
          <a:ln>
            <a:solidFill>
              <a:srgbClr val="D9D9D6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pic>
        <p:nvPicPr>
          <p:cNvPr id="24" name="!Copilot">
            <a:extLst>
              <a:ext uri="{FF2B5EF4-FFF2-40B4-BE49-F238E27FC236}">
                <a16:creationId xmlns:a16="http://schemas.microsoft.com/office/drawing/2014/main" id="{C6AEAC14-E149-FCF5-C284-7B6178AE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0197" y="285708"/>
            <a:ext cx="571728" cy="576658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7233BDB-98A6-4B84-DA3F-7F879A9863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7937" y="316580"/>
            <a:ext cx="11530376" cy="498598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ln w="3175">
                  <a:noFill/>
                </a:ln>
                <a:gradFill>
                  <a:gsLst>
                    <a:gs pos="77528">
                      <a:srgbClr val="000000"/>
                    </a:gs>
                    <a:gs pos="53933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latin typeface="+mj-lt"/>
                <a:cs typeface="Segoe U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50" normalizeH="0" baseline="0" noProof="0" dirty="0">
                <a:ln w="3175">
                  <a:noFill/>
                </a:ln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Microsoft 365 Copilot Public</a:t>
            </a:r>
            <a:r>
              <a:rPr kumimoji="0" lang="en-US" sz="3600" b="1" i="0" u="none" strike="noStrike" kern="1200" cap="none" spc="-50" normalizeH="0" noProof="0" dirty="0">
                <a:ln w="3175">
                  <a:noFill/>
                </a:ln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effectLst/>
                <a:uLnTx/>
                <a:uFillTx/>
                <a:latin typeface="Segoe UI Semibold"/>
                <a:ea typeface="+mn-ea"/>
                <a:cs typeface="Segoe UI Semibold"/>
              </a:rPr>
              <a:t> Roadmap  </a:t>
            </a:r>
            <a:endParaRPr kumimoji="0" lang="en-US" sz="3600" b="1" i="0" u="none" strike="noStrike" kern="1200" cap="none" spc="-50" normalizeH="0" baseline="0" noProof="0" dirty="0">
              <a:ln w="3175">
                <a:noFill/>
              </a:ln>
              <a:gradFill>
                <a:gsLst>
                  <a:gs pos="971">
                    <a:srgbClr val="2897CE"/>
                  </a:gs>
                  <a:gs pos="100000">
                    <a:srgbClr val="8678D6"/>
                  </a:gs>
                </a:gsLst>
                <a:lin ang="2700000" scaled="0"/>
              </a:gra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19D6472-F7BD-4F4E-9DB3-A0958A961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39729" y="1368011"/>
            <a:ext cx="5731291" cy="361474"/>
          </a:xfrm>
          <a:prstGeom prst="roundRect">
            <a:avLst>
              <a:gd name="adj" fmla="val 11034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324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UI Semibold"/>
              </a:rPr>
              <a:t>New items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UI Semibold"/>
              </a:rPr>
              <a:t>– In</a:t>
            </a:r>
            <a:r>
              <a:rPr kumimoji="0" lang="en-US" sz="1600" b="0" i="1" u="none" strike="noStrike" kern="1200" cap="none" spc="0" normalizeH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UI Semibold"/>
              </a:rPr>
              <a:t> development (</a:t>
            </a:r>
            <a:r>
              <a:rPr lang="en-US" sz="1600" i="1" noProof="0" dirty="0">
                <a:solidFill>
                  <a:srgbClr val="0078D4"/>
                </a:solidFill>
                <a:latin typeface="Segoe UI Semibold"/>
              </a:rPr>
              <a:t>21</a:t>
            </a:r>
            <a:r>
              <a:rPr kumimoji="0" lang="en-US" sz="1600" b="0" i="1" u="none" strike="noStrike" kern="1200" cap="none" spc="0" normalizeH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UI Semibold"/>
              </a:rPr>
              <a:t>)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UI Semibold"/>
            </a:endParaRPr>
          </a:p>
        </p:txBody>
      </p:sp>
      <p:sp>
        <p:nvSpPr>
          <p:cNvPr id="30" name="Rounded Rectangle 18">
            <a:extLst>
              <a:ext uri="{FF2B5EF4-FFF2-40B4-BE49-F238E27FC236}">
                <a16:creationId xmlns:a16="http://schemas.microsoft.com/office/drawing/2014/main" id="{2E6AF427-07F3-BFC0-DFE8-8A632DCD8A94}"/>
              </a:ext>
            </a:extLst>
          </p:cNvPr>
          <p:cNvSpPr>
            <a:spLocks/>
          </p:cNvSpPr>
          <p:nvPr/>
        </p:nvSpPr>
        <p:spPr bwMode="auto">
          <a:xfrm>
            <a:off x="2670412" y="858627"/>
            <a:ext cx="6851176" cy="3123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8DC8E8"/>
              </a:gs>
              <a:gs pos="10000">
                <a:srgbClr val="D59ED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prstDash/>
          </a:ln>
          <a:effectLst>
            <a:outerShdw blurRad="63500" dist="127000" dir="2700000" algn="tl" rotWithShape="0">
              <a:srgbClr val="000000">
                <a:alpha val="50000"/>
              </a:srgbClr>
            </a:outerShdw>
          </a:effectLst>
        </p:spPr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New items added </a:t>
            </a:r>
            <a:r>
              <a:rPr lang="en-US" i="1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latin typeface="Segoe UI Variable display Semibold"/>
                <a:cs typeface="Segoe UI"/>
              </a:rPr>
              <a:t>“</a:t>
            </a:r>
            <a:r>
              <a:rPr kumimoji="0" lang="en-US" b="0" i="1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New within the</a:t>
            </a:r>
            <a:r>
              <a:rPr kumimoji="0" lang="en-US" b="0" i="1" u="none" strike="noStrike" kern="1200" cap="none" spc="0" normalizeH="0" noProof="0" dirty="0">
                <a:ln w="3175">
                  <a:noFill/>
                </a:ln>
                <a:gradFill>
                  <a:gsLst>
                    <a:gs pos="1124">
                      <a:srgbClr val="000000"/>
                    </a:gs>
                    <a:gs pos="17416">
                      <a:srgbClr val="000000"/>
                    </a:gs>
                  </a:gsLst>
                  <a:path path="circle">
                    <a:fillToRect l="100000" b="100000"/>
                  </a:path>
                </a:gradFill>
                <a:effectLst/>
                <a:uLnTx/>
                <a:uFillTx/>
                <a:latin typeface="Segoe UI Variable display Semibold"/>
                <a:ea typeface="+mn-ea"/>
                <a:cs typeface="Segoe UI"/>
              </a:rPr>
              <a:t> last month”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UI"/>
              <a:ea typeface="+mn-ea"/>
            </a:endParaRP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D5B0BE91-45FE-BC10-FDE3-A064C893540A}"/>
              </a:ext>
            </a:extLst>
          </p:cNvPr>
          <p:cNvSpPr txBox="1"/>
          <p:nvPr/>
        </p:nvSpPr>
        <p:spPr>
          <a:xfrm>
            <a:off x="227868" y="1826355"/>
            <a:ext cx="11506931" cy="4955479"/>
          </a:xfrm>
          <a:prstGeom prst="rect">
            <a:avLst/>
          </a:prstGeom>
          <a:noFill/>
        </p:spPr>
        <p:txBody>
          <a:bodyPr wrap="square" lIns="0" tIns="0" rIns="0" bIns="0" numCol="2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Planner: AI-generated Status Reports in Planner Agent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Rich Answer Cards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Workforce Insights Agent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Outlook: New Copilot entry point in Classic Outlook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OneNote: Multimodal capture in Copilot Notebooks (Android)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 BI integration in M365 Copilot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 Agent 365 agents within Microsoft 365 Copilot Chat and Declarative Agents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Session and Response Sharing in M365 Copilot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Planner: Planner Agent chat in Basic Plans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Multilingual recap available with translation button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Copilot Studio: Enable express mode for flows invoked by an agent or app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 app: New Copilot Notebooks design in the Microsoft 365 Copilot App (Android)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meetings to CRM records automatically with AI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Enrich Sales agent meeting prep with more data sources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 custom insights to record summaries in Sales agent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Engage customers across multiple channels (web, voice, SMS &amp; email)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Engage prospects faster with Sales Agent-enriched leads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Planner: Capabilities in Microsoft Cowork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Copilot Studio: Use SharePoint lists as a knowledge source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 admin center - Usage reports - Copilot Chat for GCC, GCC High and DoD</a:t>
            </a:r>
            <a:endParaRPr lang="en-US" sz="16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 admin center – New Microsoft 365 Copilot usage report for GCC High &amp; DoD</a:t>
            </a:r>
            <a:endParaRPr lang="en-US" sz="1600" dirty="0">
              <a:solidFill>
                <a:srgbClr val="0070C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6351D45-45D2-90F1-ED78-8FD0EAF8B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82197" y="1461645"/>
            <a:ext cx="550456" cy="172709"/>
            <a:chOff x="8673838" y="1451867"/>
            <a:chExt cx="550456" cy="172709"/>
          </a:xfrm>
        </p:grpSpPr>
        <p:pic>
          <p:nvPicPr>
            <p:cNvPr id="7" name="Graphic 6" descr="Stop with solid fill">
              <a:extLst>
                <a:ext uri="{FF2B5EF4-FFF2-40B4-BE49-F238E27FC236}">
                  <a16:creationId xmlns:a16="http://schemas.microsoft.com/office/drawing/2014/main" id="{61CF4470-1A35-BAB4-BD54-2747AA3A7C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8863230" y="1451867"/>
              <a:ext cx="172709" cy="172709"/>
            </a:xfrm>
            <a:prstGeom prst="rect">
              <a:avLst/>
            </a:prstGeom>
          </p:spPr>
        </p:pic>
        <p:pic>
          <p:nvPicPr>
            <p:cNvPr id="8" name="Graphic 7" descr="Stop with solid fill">
              <a:extLst>
                <a:ext uri="{FF2B5EF4-FFF2-40B4-BE49-F238E27FC236}">
                  <a16:creationId xmlns:a16="http://schemas.microsoft.com/office/drawing/2014/main" id="{F5FAA50F-83A7-8BD3-A9CE-B57959C475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9051585" y="1451867"/>
              <a:ext cx="172709" cy="172709"/>
            </a:xfrm>
            <a:prstGeom prst="rect">
              <a:avLst/>
            </a:prstGeom>
          </p:spPr>
        </p:pic>
        <p:pic>
          <p:nvPicPr>
            <p:cNvPr id="9" name="Graphic 8" descr="Stop with solid fill">
              <a:extLst>
                <a:ext uri="{FF2B5EF4-FFF2-40B4-BE49-F238E27FC236}">
                  <a16:creationId xmlns:a16="http://schemas.microsoft.com/office/drawing/2014/main" id="{6628A0DC-05E6-7D0C-A5DB-C7D289AFE5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8673838" y="1451867"/>
              <a:ext cx="172709" cy="172709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266779-332D-A891-7AB7-2DAEF850A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5" y="499"/>
            <a:ext cx="1468589" cy="1219186"/>
            <a:chOff x="10404657" y="488"/>
            <a:chExt cx="1904450" cy="1955102"/>
          </a:xfrm>
          <a:solidFill>
            <a:srgbClr val="727372"/>
          </a:solidFill>
        </p:grpSpPr>
        <p:sp>
          <p:nvSpPr>
            <p:cNvPr id="11" name="Diagonal Stripe 10">
              <a:extLst>
                <a:ext uri="{FF2B5EF4-FFF2-40B4-BE49-F238E27FC236}">
                  <a16:creationId xmlns:a16="http://schemas.microsoft.com/office/drawing/2014/main" id="{59D2BD3F-412E-8698-30A1-CDC3836851F4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646819-1ADE-7B36-7D88-210BF3A8640C}"/>
                </a:ext>
              </a:extLst>
            </p:cNvPr>
            <p:cNvSpPr txBox="1"/>
            <p:nvPr/>
          </p:nvSpPr>
          <p:spPr>
            <a:xfrm rot="2502686">
              <a:off x="10711126" y="609465"/>
              <a:ext cx="1597981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32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As of 5th August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4659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0.03541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.03889 L 3.75E-6 2.96296E-6 " pathEditMode="relative" rAng="0" ptsTypes="AA">
                                      <p:cBhvr>
                                        <p:cTn id="21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23" grpId="0" animBg="1"/>
      <p:bldP spid="30" grpId="0" animBg="1"/>
      <p:bldP spid="30" grpId="1" animBg="1"/>
      <p:bldP spid="26" grpId="0"/>
      <p:bldP spid="26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340C2-2DD4-95F3-5550-99EFF4D7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4">
            <a:extLst>
              <a:ext uri="{FF2B5EF4-FFF2-40B4-BE49-F238E27FC236}">
                <a16:creationId xmlns:a16="http://schemas.microsoft.com/office/drawing/2014/main" id="{F2DC8435-D16F-514F-2773-40B23EC189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6737" y="2293993"/>
            <a:ext cx="11018520" cy="430887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defTabSz="7979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920876" algn="l"/>
              </a:tabLst>
              <a:defRPr sz="8000" b="1" cap="none" spc="-50" baseline="0">
                <a:ln w="3175">
                  <a:noFill/>
                </a:ln>
                <a:gradFill>
                  <a:gsLst>
                    <a:gs pos="0">
                      <a:srgbClr val="8DC8E8"/>
                    </a:gs>
                    <a:gs pos="100000">
                      <a:srgbClr val="CD98CF"/>
                    </a:gs>
                  </a:gsLst>
                  <a:lin ang="2700000" scaled="0"/>
                </a:gradFill>
                <a:effectLst/>
                <a:latin typeface="Segoe UI Semibold"/>
                <a:cs typeface="Segoe UI"/>
              </a:defRPr>
            </a:lvl1pPr>
          </a:lstStyle>
          <a:p>
            <a:pPr lvl="0"/>
            <a:r>
              <a:rPr lang="en-US" sz="6000" b="0" spc="0" noProof="0" dirty="0"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+mj-lt"/>
                <a:cs typeface="Segoe UI" pitchFamily="34" charset="0"/>
              </a:rPr>
              <a:t>Microsoft 365 Copilot</a:t>
            </a:r>
            <a:br>
              <a:rPr lang="en-US" sz="6000" b="0" spc="0" noProof="0" dirty="0"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+mj-lt"/>
                <a:cs typeface="Segoe UI" pitchFamily="34" charset="0"/>
              </a:rPr>
            </a:br>
            <a:r>
              <a:rPr lang="en-US" sz="6000" i="1" noProof="0" dirty="0">
                <a:gradFill>
                  <a:gsLst>
                    <a:gs pos="971">
                      <a:srgbClr val="2897CE"/>
                    </a:gs>
                    <a:gs pos="100000">
                      <a:srgbClr val="8678D6"/>
                    </a:gs>
                  </a:gsLst>
                  <a:lin ang="2700000" scaled="0"/>
                </a:gradFill>
                <a:cs typeface="Segoe UI Semibold"/>
              </a:rPr>
              <a:t>release notes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AED0B6-C914-1283-B0E3-29DE9A1F9B6D}"/>
              </a:ext>
            </a:extLst>
          </p:cNvPr>
          <p:cNvSpPr txBox="1"/>
          <p:nvPr/>
        </p:nvSpPr>
        <p:spPr>
          <a:xfrm>
            <a:off x="2647424" y="6263905"/>
            <a:ext cx="689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noProof="0" dirty="0">
                <a:solidFill>
                  <a:srgbClr val="BC36C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Release Notes for Microsoft 365 Copilot | Microsoft Learn</a:t>
            </a:r>
            <a:endParaRPr lang="en-US" sz="2000" noProof="0" dirty="0">
              <a:solidFill>
                <a:srgbClr val="BC36C4"/>
              </a:solidFill>
            </a:endParaRPr>
          </a:p>
        </p:txBody>
      </p:sp>
      <p:pic>
        <p:nvPicPr>
          <p:cNvPr id="2" name="!Copilot">
            <a:extLst>
              <a:ext uri="{FF2B5EF4-FFF2-40B4-BE49-F238E27FC236}">
                <a16:creationId xmlns:a16="http://schemas.microsoft.com/office/drawing/2014/main" id="{B755829F-AE14-C81A-94BC-BCB471640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8004" y="2198616"/>
            <a:ext cx="870186" cy="877689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425984-FC3D-26AB-D6F8-9C3E3BDE1B0E}"/>
              </a:ext>
            </a:extLst>
          </p:cNvPr>
          <p:cNvSpPr txBox="1"/>
          <p:nvPr/>
        </p:nvSpPr>
        <p:spPr>
          <a:xfrm>
            <a:off x="2008190" y="4171369"/>
            <a:ext cx="8175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noProof="0" dirty="0">
                <a:solidFill>
                  <a:srgbClr val="161616"/>
                </a:solidFill>
                <a:latin typeface="Segoe UI" panose="020B0502040204020203" pitchFamily="34" charset="0"/>
              </a:rPr>
              <a:t>L</a:t>
            </a:r>
            <a:r>
              <a:rPr lang="en-US" sz="2400" b="0" i="1" noProof="0" dirty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atest features and improvements for Microsoft 365 Copilot. </a:t>
            </a:r>
          </a:p>
          <a:p>
            <a:pPr algn="ctr"/>
            <a:r>
              <a:rPr lang="en-US" sz="2400" b="0" i="1" noProof="0" dirty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It includes changes that are generally available </a:t>
            </a:r>
          </a:p>
          <a:p>
            <a:pPr algn="ctr"/>
            <a:r>
              <a:rPr lang="en-US" sz="2400" b="0" i="1" noProof="0" dirty="0">
                <a:solidFill>
                  <a:srgbClr val="161616"/>
                </a:solidFill>
                <a:effectLst/>
                <a:latin typeface="Segoe UI" panose="020B0502040204020203" pitchFamily="34" charset="0"/>
              </a:rPr>
              <a:t>(Current Channel for Microsoft 365 apps) </a:t>
            </a:r>
            <a:endParaRPr lang="en-US" sz="2400" i="1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780DDE-C555-84D0-796F-4875DEF1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5" y="499"/>
            <a:ext cx="1468589" cy="1219186"/>
            <a:chOff x="10404657" y="488"/>
            <a:chExt cx="1904450" cy="1955102"/>
          </a:xfrm>
          <a:solidFill>
            <a:srgbClr val="727372"/>
          </a:solidFill>
        </p:grpSpPr>
        <p:sp>
          <p:nvSpPr>
            <p:cNvPr id="10" name="Diagonal Stripe 9">
              <a:extLst>
                <a:ext uri="{FF2B5EF4-FFF2-40B4-BE49-F238E27FC236}">
                  <a16:creationId xmlns:a16="http://schemas.microsoft.com/office/drawing/2014/main" id="{A7248AB6-9076-BA0A-6996-A312613AA7F9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F041F54-8668-BD17-07EA-9EC457BF65BB}"/>
                </a:ext>
              </a:extLst>
            </p:cNvPr>
            <p:cNvSpPr txBox="1"/>
            <p:nvPr/>
          </p:nvSpPr>
          <p:spPr>
            <a:xfrm rot="2502686">
              <a:off x="10711126" y="609465"/>
              <a:ext cx="1597981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32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As of 5th August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7630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0.01967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0.01968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/>
      <p:bldP spid="9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19456"/>
            <a:ext cx="566928" cy="566928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886968" y="268172"/>
            <a:ext cx="8961438" cy="5127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Microsoft 365 Copilot release notes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B2FC9"/>
                </a:solidFill>
                <a:effectLst/>
                <a:uLnTx/>
                <a:uFillTx/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– July 2026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097280"/>
            <a:ext cx="11551615" cy="274320"/>
          </a:xfrm>
          <a:prstGeom prst="roundRect">
            <a:avLst>
              <a:gd name="adj" fmla="val 13333"/>
            </a:avLst>
          </a:prstGeom>
          <a:solidFill>
            <a:srgbClr val="EAE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57200" y="109728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B3FC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July 01, 2026</a:t>
            </a:r>
            <a:r>
              <a:rPr lang="en-US" sz="1100" dirty="0">
                <a:solidFill>
                  <a:srgbClr val="5B3FC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   ·   27 updates</a:t>
            </a:r>
            <a:endParaRPr lang="en-US" sz="11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580083"/>
            <a:ext cx="5638648" cy="1792224"/>
          </a:xfrm>
          <a:prstGeom prst="roundRect">
            <a:avLst>
              <a:gd name="adj" fmla="val 3469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11480" y="1463040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app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47472" y="1755648"/>
            <a:ext cx="5656936" cy="15983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4" tooltip="Roadmap 5478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Enable watermarks for AI-generated content for Microsoft 365 Copilot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[Android, Windows, iOS, Mac,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View long running agent tasks in Windows taskbar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5" tooltip="Roadmap 53175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Scheduled prompts for Agents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Mac,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6" tooltip="Roadmap 5589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PowerPoint presentations from Copilot Notebooks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7" tooltip="Roadmap 5590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Mind maps in Copilot Notebooks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Generated files inherit sensitivity labels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[Android, Windows, iOS, Mac,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8" tooltip="Roadmap 5085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Search Matches on People's Department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9" tooltip="Roadmap 4857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Quickly launch the Microsoft 365 Copilot app on your iOS device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[iOS]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0" tooltip="Roadmap 5589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Word documents from Copilot Notebooks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1" tooltip="Roadmap 55948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Excel spreadsheets from Copilot Notebooks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Customize employee self-service agent landing page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21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3606394"/>
            <a:ext cx="5638648" cy="526694"/>
          </a:xfrm>
          <a:prstGeom prst="roundRect">
            <a:avLst>
              <a:gd name="adj" fmla="val 11806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411480" y="3489350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extensibility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347472" y="3781958"/>
            <a:ext cx="5382616" cy="332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2" tooltip="Roadmap 5054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Edit capability for selecting permission reading option for existing ServiceNow Knowledge &amp; Catalog Connections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24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4367174"/>
            <a:ext cx="5638648" cy="402336"/>
          </a:xfrm>
          <a:prstGeom prst="roundRect">
            <a:avLst>
              <a:gd name="adj" fmla="val 15455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11480" y="4250131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Studio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347472" y="4542739"/>
            <a:ext cx="5382616" cy="208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3" tooltip="Roadmap 55794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 agents to Teams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30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5003597"/>
            <a:ext cx="5638648" cy="526694"/>
          </a:xfrm>
          <a:prstGeom prst="roundRect">
            <a:avLst>
              <a:gd name="adj" fmla="val 11806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11480" y="4886554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Outlook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347472" y="5179162"/>
            <a:ext cx="5382616" cy="332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4" tooltip="Roadmap 5319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Chat in Outlook expands to reason over inbox, calendar, and enterprise data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[Android, Windows, iOS, Mac, Web]</a:t>
            </a:r>
            <a:endParaRPr lang="en-US" sz="900" dirty="0"/>
          </a:p>
        </p:txBody>
      </p:sp>
      <p:sp>
        <p:nvSpPr>
          <p:cNvPr id="36" name="Shape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5764378"/>
            <a:ext cx="5638648" cy="402336"/>
          </a:xfrm>
          <a:prstGeom prst="roundRect">
            <a:avLst>
              <a:gd name="adj" fmla="val 15455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411480" y="5647334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Viva Insights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347472" y="5939942"/>
            <a:ext cx="5382616" cy="208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5" tooltip="Roadmap 55947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Analytics: "All"- licensed user page Copilot dashboard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1580083"/>
            <a:ext cx="5638648" cy="680314"/>
          </a:xfrm>
          <a:prstGeom prst="roundRect">
            <a:avLst>
              <a:gd name="adj" fmla="val 9140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324448" y="1463040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Chat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3)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361024" y="1755648"/>
            <a:ext cx="5382616" cy="486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MAI‑Image‑2‑Efficient is now available in Copilot in PowerPoint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Mac,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Apply brand kit and style to visual creations in Copilot chat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Mac, 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6" tooltip="Roadmap 54864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Word, Excel, and PowerPoint, and PDF files in Copilot Chat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Mac, Web]</a:t>
            </a:r>
            <a:endParaRPr lang="en-US" sz="900" dirty="0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2494483"/>
            <a:ext cx="5638648" cy="680314"/>
          </a:xfrm>
          <a:prstGeom prst="roundRect">
            <a:avLst>
              <a:gd name="adj" fmla="val 9140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324448" y="2377440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OneNote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3)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361024" y="2670048"/>
            <a:ext cx="5382616" cy="486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7" tooltip="Roadmap 51179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OneNote: Copilot Notebooks available in OneNote on Web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8" tooltip="Roadmap 55909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Multimodal capture in Copilot Notebooks (iPhone)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[iOS]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9" tooltip="Roadmap 51179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Notebook in OneNote for iPhone and iPad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[iOS]</a:t>
            </a:r>
            <a:endParaRPr lang="en-US" sz="900" dirty="0"/>
          </a:p>
        </p:txBody>
      </p:sp>
      <p:sp>
        <p:nvSpPr>
          <p:cNvPr id="18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3408883"/>
            <a:ext cx="5638648" cy="929030"/>
          </a:xfrm>
          <a:prstGeom prst="roundRect">
            <a:avLst>
              <a:gd name="adj" fmla="val 6693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324448" y="3291840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PowerPoint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3)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361024" y="3584448"/>
            <a:ext cx="5382616" cy="735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0" tooltip="Roadmap 55587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presentations with Work IQ using Agent Mode in Copilot in PowerPoint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1" tooltip="Roadmap 55588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Reference a Teams meeting or chat when creating a presentation with Agent Mode in PowerPoint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Web, Mac]</a:t>
            </a:r>
            <a:endParaRPr lang="en-US" sz="900" dirty="0"/>
          </a:p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2" tooltip="Roadmap 55588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Reuse content and style from existing PowerPoint presentations with Copilot in PowerPoint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Web, Mac]</a:t>
            </a:r>
            <a:endParaRPr lang="en-US" sz="900" dirty="0"/>
          </a:p>
        </p:txBody>
      </p:sp>
      <p:sp>
        <p:nvSpPr>
          <p:cNvPr id="27" name="Shap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4572000"/>
            <a:ext cx="5638648" cy="402336"/>
          </a:xfrm>
          <a:prstGeom prst="roundRect">
            <a:avLst>
              <a:gd name="adj" fmla="val 15455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6324448" y="4454957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SharePoint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28" name="Text 2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361024" y="4747566"/>
            <a:ext cx="5510632" cy="175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3" tooltip="Roadmap 51604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Metadata understanding support for queries scoped to SharePoint document libraries or folders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33" name="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5208422"/>
            <a:ext cx="5638648" cy="402336"/>
          </a:xfrm>
          <a:prstGeom prst="roundRect">
            <a:avLst>
              <a:gd name="adj" fmla="val 15455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324448" y="5091379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Viva Glint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6361024" y="5383987"/>
            <a:ext cx="5382616" cy="208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4" tooltip="Roadmap 5581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AI-generated survey insights with Copilot Highlights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39" name="Shape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5844845"/>
            <a:ext cx="5638648" cy="402336"/>
          </a:xfrm>
          <a:prstGeom prst="roundRect">
            <a:avLst>
              <a:gd name="adj" fmla="val 15455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6324448" y="5727802"/>
            <a:ext cx="5455768" cy="234086"/>
          </a:xfrm>
          <a:prstGeom prst="roundRect">
            <a:avLst>
              <a:gd name="adj" fmla="val 54688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Word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6361024" y="6020410"/>
            <a:ext cx="5382616" cy="208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21920" indent="-121920" algn="l">
              <a:lnSpc>
                <a:spcPts val="979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5" tooltip="Roadmap 52320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Real-time voice interactions with Audio Overview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8DCB8B-7374-2F49-6BE4-6F52553F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5" y="499"/>
            <a:ext cx="1468589" cy="1219186"/>
            <a:chOff x="10404657" y="488"/>
            <a:chExt cx="1904450" cy="1955102"/>
          </a:xfrm>
          <a:solidFill>
            <a:srgbClr val="727372"/>
          </a:solidFill>
        </p:grpSpPr>
        <p:sp>
          <p:nvSpPr>
            <p:cNvPr id="43" name="Diagonal Stripe 42">
              <a:extLst>
                <a:ext uri="{FF2B5EF4-FFF2-40B4-BE49-F238E27FC236}">
                  <a16:creationId xmlns:a16="http://schemas.microsoft.com/office/drawing/2014/main" id="{77803052-1FE4-0D3F-1C77-B6CFEF4374B9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0FE0C32-DF1B-9BC5-BDA4-3AFE33D68C67}"/>
                </a:ext>
              </a:extLst>
            </p:cNvPr>
            <p:cNvSpPr txBox="1"/>
            <p:nvPr/>
          </p:nvSpPr>
          <p:spPr>
            <a:xfrm rot="2502686">
              <a:off x="10711126" y="609465"/>
              <a:ext cx="1597981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32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As of 5th August 2026</a:t>
              </a:r>
            </a:p>
          </p:txBody>
        </p:sp>
      </p:grpSp>
      <p:sp>
        <p:nvSpPr>
          <p:cNvPr id="5" name="Tex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509758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u="sng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</a:t>
            </a: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|  Release Notes for Microsoft 365 Copilot</a:t>
            </a:r>
            <a:endParaRPr lang="en-US" sz="900" dirty="0"/>
          </a:p>
        </p:txBody>
      </p:sp>
      <p:sp>
        <p:nvSpPr>
          <p:cNvPr id="6" name="Tex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9406" y="6509758"/>
            <a:ext cx="68922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Latest features and improvements for Microsoft 365 Copilot generally available on Current Channel for Microsoft 365 apps. 27 updates.</a:t>
            </a:r>
            <a:endParaRPr lang="en-US" sz="900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19456"/>
            <a:ext cx="566928" cy="566928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914400" y="256032"/>
            <a:ext cx="8961120" cy="5120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Microsoft 365 Copilot release notes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B2FC9"/>
                </a:solidFill>
                <a:effectLst/>
                <a:uLnTx/>
                <a:uFillTx/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– July 2026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097280"/>
            <a:ext cx="11551615" cy="274320"/>
          </a:xfrm>
          <a:prstGeom prst="roundRect">
            <a:avLst>
              <a:gd name="adj" fmla="val 13333"/>
            </a:avLst>
          </a:prstGeom>
          <a:solidFill>
            <a:srgbClr val="EAE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57200" y="109728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B3FC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July 15, 2026</a:t>
            </a:r>
            <a:r>
              <a:rPr lang="en-US" sz="1100" dirty="0">
                <a:solidFill>
                  <a:srgbClr val="5B3FC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   ·   7 updates</a:t>
            </a:r>
            <a:endParaRPr lang="en-US" sz="11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594714"/>
            <a:ext cx="5638648" cy="905256"/>
          </a:xfrm>
          <a:prstGeom prst="roundRect">
            <a:avLst>
              <a:gd name="adj" fmla="val 7475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11480" y="1463040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Extensibility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3)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48056" y="1792224"/>
            <a:ext cx="5382616" cy="6803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Access agents with Model Context Protocol in Office apps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4" tooltip="Roadmap 50358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Admins can manage access more precisely with support for nested permissions in Confluence and ServiceNow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Manage Federated Copilot Connectors in Microsoft 365 admin center connectors tab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18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2763317"/>
            <a:ext cx="5638648" cy="452628"/>
          </a:xfrm>
          <a:prstGeom prst="roundRect">
            <a:avLst>
              <a:gd name="adj" fmla="val 14949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11480" y="2631643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App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48056" y="2960827"/>
            <a:ext cx="5382616" cy="227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Create brand kits from your brand guidelines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1594714"/>
            <a:ext cx="5638648" cy="60899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324448" y="1463040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2)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361024" y="1792224"/>
            <a:ext cx="538261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5" tooltip="Roadmap 48669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Prompt Gallery - Company-wide prompt publishing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6" tooltip="Roadmap 55999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Edge: v.149 - Modern, unified, and updated Look and Feel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2467051"/>
            <a:ext cx="5638648" cy="452628"/>
          </a:xfrm>
          <a:prstGeom prst="roundRect">
            <a:avLst>
              <a:gd name="adj" fmla="val 14949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324448" y="2335378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admin center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361024" y="2664562"/>
            <a:ext cx="5382616" cy="227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7" tooltip="Roadmap 55717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Submit agent to Agent Store from Agent Builder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</p:txBody>
      </p:sp>
      <p:sp>
        <p:nvSpPr>
          <p:cNvPr id="21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3530498"/>
            <a:ext cx="11551615" cy="274320"/>
          </a:xfrm>
          <a:prstGeom prst="roundRect">
            <a:avLst>
              <a:gd name="adj" fmla="val 13333"/>
            </a:avLst>
          </a:prstGeom>
          <a:solidFill>
            <a:srgbClr val="EAE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57200" y="3530498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B3FC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July 29, 2026</a:t>
            </a:r>
            <a:r>
              <a:rPr lang="en-US" sz="1100" dirty="0">
                <a:solidFill>
                  <a:srgbClr val="5B3FC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   ·   10 updates</a:t>
            </a:r>
            <a:endParaRPr lang="en-US" sz="1100" dirty="0"/>
          </a:p>
        </p:txBody>
      </p:sp>
      <p:sp>
        <p:nvSpPr>
          <p:cNvPr id="23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4027932"/>
            <a:ext cx="5638648" cy="765353"/>
          </a:xfrm>
          <a:prstGeom prst="roundRect">
            <a:avLst>
              <a:gd name="adj" fmla="val 8841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11480" y="3896258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Chat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3)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448056" y="4225442"/>
            <a:ext cx="5382616" cy="540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8" tooltip="Roadmap 42230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Lists in Context IQ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9" tooltip="Roadmap 49790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 email attachments in Microsoft 365 Copilot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[Android, Windows, iOS, Mac, 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0" tooltip="Roadmap 55810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Take Screenshot in Copilot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[Windows]</a:t>
            </a:r>
            <a:endParaRPr lang="en-US" sz="900" dirty="0"/>
          </a:p>
        </p:txBody>
      </p:sp>
      <p:sp>
        <p:nvSpPr>
          <p:cNvPr id="26" name="Shap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4027932"/>
            <a:ext cx="5638648" cy="765353"/>
          </a:xfrm>
          <a:prstGeom prst="roundRect">
            <a:avLst>
              <a:gd name="adj" fmla="val 8841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324448" y="3896258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extensibility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3)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6361024" y="4225442"/>
            <a:ext cx="5382616" cy="540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1" tooltip="Roadmap 50359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Admins can now edit user mappings and query filters for ServiceNow Connector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2" tooltip="Roadmap 5619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SharePoint list support in Agent Builder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Enable adaptive card refresh in custom engine agents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29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5056632"/>
            <a:ext cx="5638648" cy="60899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411480" y="4924958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SharePoint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2)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448056" y="5254142"/>
            <a:ext cx="538261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Plan and build solutions on SharePoint with Copilot in SharePoint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u="sng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3" tooltip="Roadmap 5134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Floating Copilot icon in File Previewer for OneDrive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[Web]</a:t>
            </a:r>
            <a:endParaRPr lang="en-US" sz="900" dirty="0"/>
          </a:p>
        </p:txBody>
      </p:sp>
      <p:sp>
        <p:nvSpPr>
          <p:cNvPr id="32" name="Shap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5056632"/>
            <a:ext cx="5638648" cy="452628"/>
          </a:xfrm>
          <a:prstGeom prst="roundRect">
            <a:avLst>
              <a:gd name="adj" fmla="val 14949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6324448" y="4924958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Microsoft 365 Copilot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6361024" y="5254142"/>
            <a:ext cx="5382616" cy="227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Surface rich images inline within responses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Web]</a:t>
            </a:r>
            <a:endParaRPr lang="en-US" sz="900" dirty="0"/>
          </a:p>
        </p:txBody>
      </p:sp>
      <p:sp>
        <p:nvSpPr>
          <p:cNvPr id="35" name="Shape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8" y="5772607"/>
            <a:ext cx="5638648" cy="452628"/>
          </a:xfrm>
          <a:prstGeom prst="roundRect">
            <a:avLst>
              <a:gd name="adj" fmla="val 14949"/>
            </a:avLst>
          </a:prstGeom>
          <a:solidFill>
            <a:srgbClr val="FFFFFF"/>
          </a:solidFill>
          <a:ln w="12700">
            <a:solidFill>
              <a:srgbClr val="E2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6324448" y="5640934"/>
            <a:ext cx="5455768" cy="263347"/>
          </a:xfrm>
          <a:prstGeom prst="roundRect">
            <a:avLst>
              <a:gd name="adj" fmla="val 48611"/>
            </a:avLst>
          </a:prstGeom>
          <a:gradFill flip="none" rotWithShape="1">
            <a:gsLst>
              <a:gs pos="74000">
                <a:srgbClr val="8661C5"/>
              </a:gs>
              <a:gs pos="100000">
                <a:srgbClr val="C73ECC"/>
              </a:gs>
              <a:gs pos="0">
                <a:srgbClr val="3E76D4"/>
              </a:gs>
            </a:gsLst>
            <a:lin ang="0" scaled="0"/>
            <a:tileRect/>
          </a:gradFill>
          <a:ln>
            <a:noFill/>
            <a:headEnd type="none" w="med" len="med"/>
            <a:tailEnd type="none" w="med" len="med"/>
          </a:ln>
          <a:effectLst>
            <a:outerShdw blurRad="127000" dist="63500" dir="2700000" algn="tl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67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OneNote (</a:t>
            </a:r>
            <a:r>
              <a:rPr lang="en-US" sz="1100" b="1">
                <a:ln w="3175">
                  <a:noFill/>
                </a:ln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1)</a:t>
            </a:r>
            <a:endParaRPr lang="en-US" sz="1100" b="1" dirty="0">
              <a:ln w="3175">
                <a:noFill/>
              </a:ln>
              <a:solidFill>
                <a:srgbClr val="FFFFFF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6361024" y="5970118"/>
            <a:ext cx="5382616" cy="227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37160" indent="-137160" algn="l">
              <a:lnSpc>
                <a:spcPts val="1102"/>
              </a:lnSpc>
              <a:buSzPct val="100000"/>
              <a:buChar char="•"/>
            </a:pPr>
            <a:r>
              <a:rPr lang="en-US" sz="9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Redesign Overview experience in Copilot notebooks in OneNote</a:t>
            </a:r>
            <a:r>
              <a:rPr lang="en-US" sz="900" i="1" dirty="0">
                <a:solidFill>
                  <a:srgbClr val="5B5B6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[Windows, Mac, Web]</a:t>
            </a:r>
            <a:endParaRPr lang="en-US" sz="9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CCB6435-FFA0-7A58-ADE9-E5E4688D7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14385" y="499"/>
            <a:ext cx="1468589" cy="1219186"/>
            <a:chOff x="10404657" y="488"/>
            <a:chExt cx="1904450" cy="1955102"/>
          </a:xfrm>
          <a:solidFill>
            <a:srgbClr val="727372"/>
          </a:solidFill>
        </p:grpSpPr>
        <p:sp>
          <p:nvSpPr>
            <p:cNvPr id="42" name="Diagonal Stripe 41">
              <a:extLst>
                <a:ext uri="{FF2B5EF4-FFF2-40B4-BE49-F238E27FC236}">
                  <a16:creationId xmlns:a16="http://schemas.microsoft.com/office/drawing/2014/main" id="{5706B038-A9E4-3ADE-9977-26B2DB5DEA4E}"/>
                </a:ext>
              </a:extLst>
            </p:cNvPr>
            <p:cNvSpPr/>
            <p:nvPr/>
          </p:nvSpPr>
          <p:spPr bwMode="auto">
            <a:xfrm rot="5400000">
              <a:off x="10320344" y="84801"/>
              <a:ext cx="1955102" cy="1786476"/>
            </a:xfrm>
            <a:prstGeom prst="diagStrip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</a:ln>
            <a:effectLst>
              <a:outerShdw blurRad="152400" sx="101000" sy="101000" algn="tl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10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C5AD4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0C6EA9-BDF3-86DD-5BB8-D0C8B232B974}"/>
                </a:ext>
              </a:extLst>
            </p:cNvPr>
            <p:cNvSpPr txBox="1"/>
            <p:nvPr/>
          </p:nvSpPr>
          <p:spPr>
            <a:xfrm rot="2502686">
              <a:off x="10711126" y="609465"/>
              <a:ext cx="1597981" cy="2714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32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-71" normalizeH="0" baseline="0" noProof="0" dirty="0">
                  <a:ln>
                    <a:noFill/>
                  </a:ln>
                  <a:solidFill>
                    <a:srgbClr val="5C5AD4"/>
                  </a:solidFill>
                  <a:effectLst/>
                  <a:uLnTx/>
                  <a:uFillTx/>
                  <a:latin typeface="Segoe UI Semibold"/>
                  <a:ea typeface="+mn-ea"/>
                  <a:cs typeface="+mn-cs"/>
                </a:rPr>
                <a:t>As of 5th August 2026</a:t>
              </a:r>
            </a:p>
          </p:txBody>
        </p:sp>
      </p:grpSp>
      <p:sp>
        <p:nvSpPr>
          <p:cNvPr id="5" name="Text 2"/>
          <p:cNvSpPr/>
          <p:nvPr/>
        </p:nvSpPr>
        <p:spPr>
          <a:xfrm>
            <a:off x="0" y="6511442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u="sng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</a:t>
            </a: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|  Release Notes for Microsoft 365 Copilot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336124" y="6511442"/>
            <a:ext cx="684698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Latest features and improvements for Microsoft 365 Copilot generally available on Current Channel for Microsoft 365 apps. 17 updates.</a:t>
            </a:r>
            <a:endParaRPr lang="en-US" sz="900" dirty="0"/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DCFD04-3E43-4F90-1C0A-13FB37326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0" y="1495406"/>
            <a:ext cx="10887238" cy="4351372"/>
          </a:xfrm>
          <a:prstGeom prst="roundRect">
            <a:avLst>
              <a:gd name="adj" fmla="val 3266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itle 14">
            <a:extLst>
              <a:ext uri="{FF2B5EF4-FFF2-40B4-BE49-F238E27FC236}">
                <a16:creationId xmlns:a16="http://schemas.microsoft.com/office/drawing/2014/main" id="{16794675-EC05-B52C-95A1-D5ADC26ED7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4441" y="2991810"/>
            <a:ext cx="9144000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ctr" defTabSz="7979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920876" algn="l"/>
              </a:tabLst>
              <a:defRPr sz="8000" b="1" cap="none" spc="-50" baseline="0">
                <a:ln w="3175">
                  <a:noFill/>
                </a:ln>
                <a:gradFill>
                  <a:gsLst>
                    <a:gs pos="0">
                      <a:srgbClr val="8DC8E8"/>
                    </a:gs>
                    <a:gs pos="100000">
                      <a:srgbClr val="CD98CF"/>
                    </a:gs>
                  </a:gsLst>
                  <a:lin ang="2700000" scaled="0"/>
                </a:gradFill>
                <a:effectLst/>
                <a:latin typeface="Segoe UI Semibold"/>
                <a:cs typeface="Segoe UI"/>
              </a:defRPr>
            </a:lvl1pPr>
          </a:lstStyle>
          <a:p>
            <a:pPr marL="0" marR="0" lvl="0" indent="0" algn="l" defTabSz="79799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0876" algn="l"/>
              </a:tabLst>
              <a:defRPr/>
            </a:pPr>
            <a:r>
              <a:rPr lang="en-US" sz="6000" b="0" noProof="0" dirty="0">
                <a:ln>
                  <a:noFill/>
                </a:ln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rPr>
              <a:t>Thank you </a:t>
            </a:r>
            <a:r>
              <a:rPr kumimoji="0" lang="en-US" sz="6000" b="1" i="0" u="none" strike="noStrike" kern="1200" cap="none" spc="-50" normalizeH="0" baseline="0" noProof="0" dirty="0">
                <a:ln w="3175">
                  <a:noFill/>
                </a:ln>
                <a:solidFill>
                  <a:srgbClr val="3A4953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90039-4B10-20A2-FE08-C4C34718CE94}"/>
              </a:ext>
            </a:extLst>
          </p:cNvPr>
          <p:cNvSpPr txBox="1"/>
          <p:nvPr/>
        </p:nvSpPr>
        <p:spPr>
          <a:xfrm>
            <a:off x="1104441" y="4745452"/>
            <a:ext cx="499155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noProof="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Got feedback ? </a:t>
            </a:r>
          </a:p>
          <a:p>
            <a:pPr algn="l"/>
            <a:r>
              <a:rPr lang="en-US" sz="2000" noProof="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3"/>
              </a:rPr>
              <a:t>https://aka.ms/WhatsNewCopilot/Feedback</a:t>
            </a:r>
            <a:r>
              <a:rPr lang="en-US" sz="2000" noProof="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5435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5E-6 0.01968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LIGHT GRAY TEMPLATE">
  <a:themeElements>
    <a:clrScheme name="Custom 3">
      <a:dk1>
        <a:srgbClr val="1A1A1A"/>
      </a:dk1>
      <a:lt1>
        <a:srgbClr val="FFFFFF"/>
      </a:lt1>
      <a:dk2>
        <a:srgbClr val="0D0D0D"/>
      </a:dk2>
      <a:lt2>
        <a:srgbClr val="E6E6E6"/>
      </a:lt2>
      <a:accent1>
        <a:srgbClr val="0078D4"/>
      </a:accent1>
      <a:accent2>
        <a:srgbClr val="243A5E"/>
      </a:accent2>
      <a:accent3>
        <a:srgbClr val="50E6FF"/>
      </a:accent3>
      <a:accent4>
        <a:srgbClr val="515251"/>
      </a:accent4>
      <a:accent5>
        <a:srgbClr val="737373"/>
      </a:accent5>
      <a:accent6>
        <a:srgbClr val="D2D2D2"/>
      </a:accent6>
      <a:hlink>
        <a:srgbClr val="0076D3"/>
      </a:hlink>
      <a:folHlink>
        <a:srgbClr val="0078D4"/>
      </a:folHlink>
    </a:clrScheme>
    <a:fontScheme name="Segoe UI Semibold - 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M_LightGray_Sept_2018.potx" id="{0FAF9FBA-50E5-4B89-8F50-EB458E088334}" vid="{09DABCF3-FBBE-41E3-8EAE-8A81552DAA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7369</Words>
  <Application>Microsoft Office PowerPoint</Application>
  <PresentationFormat>Widescreen</PresentationFormat>
  <Paragraphs>790</Paragraphs>
  <Slides>38</Slides>
  <Notes>32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-apple-system</vt:lpstr>
      <vt:lpstr>Arial</vt:lpstr>
      <vt:lpstr>Calibri</vt:lpstr>
      <vt:lpstr>Segoe Sans Display Semibold</vt:lpstr>
      <vt:lpstr>Segoe UI</vt:lpstr>
      <vt:lpstr>Segoe UI Semibold</vt:lpstr>
      <vt:lpstr>Segoe UI Variable Display Semibold</vt:lpstr>
      <vt:lpstr>Segoe UI Variable Display Semibold</vt:lpstr>
      <vt:lpstr>Wingdings</vt:lpstr>
      <vt:lpstr>LIGHT GRAY TEMPLATE</vt:lpstr>
      <vt:lpstr>What’s new in  Microsoft 365 Copilot</vt:lpstr>
      <vt:lpstr>What's new in Microsoft 365 Copilot</vt:lpstr>
      <vt:lpstr>What’s new in Microsoft 365 Copilot  July 2026</vt:lpstr>
      <vt:lpstr>IT admin capabilities</vt:lpstr>
      <vt:lpstr>Domain exclusion gives admins more control over web grounding</vt:lpstr>
      <vt:lpstr>Purview DLP can restrict external emails from Copilot responses</vt:lpstr>
      <vt:lpstr>The Agent 365 Dashboard tracks agent usage and adoption</vt:lpstr>
      <vt:lpstr>The Agent Access Insights heatmap reveals agent activity for admins</vt:lpstr>
      <vt:lpstr>Copilot Connectors usage report shows connected-knowledge impact</vt:lpstr>
      <vt:lpstr>Copilot Chat usage reports arrive for GCC, GCC High, and DoD</vt:lpstr>
      <vt:lpstr>Cost Management updates sharpen usage-based billing controls</vt:lpstr>
      <vt:lpstr>User capabilities</vt:lpstr>
      <vt:lpstr>Push notifications help users catch up in the Copilot app</vt:lpstr>
      <vt:lpstr>Claude Fable 5 comes to Cowork for long-running work</vt:lpstr>
      <vt:lpstr>Cowork automates web work in Microsoft Edge</vt:lpstr>
      <vt:lpstr>Event-triggered tasks let Cowork watch for the moments that matter</vt:lpstr>
      <vt:lpstr>Custom skills and plugins tailor Cowork and share across the org</vt:lpstr>
      <vt:lpstr>Copilot Notebooks accept Markdown, TXT, and RTF references</vt:lpstr>
      <vt:lpstr>The Brand kit skill formats Excel workbooks on-brand</vt:lpstr>
      <vt:lpstr>The theme design skill makes Excel insights stand out</vt:lpstr>
      <vt:lpstr>Copilot in Excel grounds analysis in governed Power BI data</vt:lpstr>
      <vt:lpstr>Branded assets bring company brand kits into Copilot in PowerPoint</vt:lpstr>
      <vt:lpstr>Custom user skills come to Copilot in PowerPoint</vt:lpstr>
      <vt:lpstr>Assign tasks and notify stakeholders from PowerPoint comments</vt:lpstr>
      <vt:lpstr>The Meeting recaps app brings Teams recaps into one place</vt:lpstr>
      <vt:lpstr>Generate documents from SharePoint forms with Power Automate</vt:lpstr>
      <vt:lpstr>More Copilot connectors bring industry knowledge into the flow of work</vt:lpstr>
      <vt:lpstr>Copilot Search answers get more concise and connect to Chat</vt:lpstr>
      <vt:lpstr>Agents</vt:lpstr>
      <vt:lpstr>Add Word, Excel, and PowerPoint agents in Copilot Chat</vt:lpstr>
      <vt:lpstr>Sales Agent — General Availability</vt:lpstr>
      <vt:lpstr>Microsoft 365 Copilot Public Roadmap  Changes this month</vt:lpstr>
      <vt:lpstr>Microsoft 365 Copilot Public Roadmap   </vt:lpstr>
      <vt:lpstr>Microsoft 365 Copilot Public Roadmap  </vt:lpstr>
      <vt:lpstr>Microsoft 365 Copilot release notes</vt:lpstr>
      <vt:lpstr>Microsoft 365 Copilot release notes – July 2026</vt:lpstr>
      <vt:lpstr>Microsoft 365 Copilot release notes – July 2026 </vt:lpstr>
      <vt:lpstr>Thank you 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Ondrej Stefka</cp:lastModifiedBy>
  <cp:revision>3</cp:revision>
  <dcterms:created xsi:type="dcterms:W3CDTF">2026-07-07T10:54:45Z</dcterms:created>
  <dcterms:modified xsi:type="dcterms:W3CDTF">2026-09-16T20:57:14Z</dcterms:modified>
</cp:coreProperties>
</file>