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webextensions/webextension1.xml" ContentType="application/vnd.ms-office.webextension+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585" r:id="rId1"/>
  </p:sldMasterIdLst>
  <p:notesMasterIdLst>
    <p:notesMasterId r:id="rId65"/>
  </p:notesMasterIdLst>
  <p:sldIdLst>
    <p:sldId id="290" r:id="rId2"/>
    <p:sldId id="291" r:id="rId3"/>
    <p:sldId id="292" r:id="rId4"/>
    <p:sldId id="1041" r:id="rId5"/>
    <p:sldId id="1006" r:id="rId6"/>
    <p:sldId id="2147483385" r:id="rId7"/>
    <p:sldId id="1008" r:id="rId8"/>
    <p:sldId id="1027" r:id="rId9"/>
    <p:sldId id="1007" r:id="rId10"/>
    <p:sldId id="1009" r:id="rId11"/>
    <p:sldId id="1010" r:id="rId12"/>
    <p:sldId id="1042" r:id="rId13"/>
    <p:sldId id="293" r:id="rId14"/>
    <p:sldId id="1043" r:id="rId15"/>
    <p:sldId id="1000" r:id="rId16"/>
    <p:sldId id="1004" r:id="rId17"/>
    <p:sldId id="1002" r:id="rId18"/>
    <p:sldId id="1005" r:id="rId19"/>
    <p:sldId id="1001" r:id="rId20"/>
    <p:sldId id="1013" r:id="rId21"/>
    <p:sldId id="1014" r:id="rId22"/>
    <p:sldId id="1015" r:id="rId23"/>
    <p:sldId id="1020" r:id="rId24"/>
    <p:sldId id="1019" r:id="rId25"/>
    <p:sldId id="1012" r:id="rId26"/>
    <p:sldId id="1018" r:id="rId27"/>
    <p:sldId id="1016" r:id="rId28"/>
    <p:sldId id="1021" r:id="rId29"/>
    <p:sldId id="1022" r:id="rId30"/>
    <p:sldId id="1023" r:id="rId31"/>
    <p:sldId id="1024" r:id="rId32"/>
    <p:sldId id="1025" r:id="rId33"/>
    <p:sldId id="1026" r:id="rId34"/>
    <p:sldId id="319" r:id="rId35"/>
    <p:sldId id="1028" r:id="rId36"/>
    <p:sldId id="1031" r:id="rId37"/>
    <p:sldId id="323" r:id="rId38"/>
    <p:sldId id="1032" r:id="rId39"/>
    <p:sldId id="1033" r:id="rId40"/>
    <p:sldId id="1034" r:id="rId41"/>
    <p:sldId id="1035" r:id="rId42"/>
    <p:sldId id="1036" r:id="rId43"/>
    <p:sldId id="1017" r:id="rId44"/>
    <p:sldId id="1039" r:id="rId45"/>
    <p:sldId id="1040" r:id="rId46"/>
    <p:sldId id="335" r:id="rId47"/>
    <p:sldId id="2147483347" r:id="rId48"/>
    <p:sldId id="2147483346" r:id="rId49"/>
    <p:sldId id="2147483382" r:id="rId50"/>
    <p:sldId id="332" r:id="rId51"/>
    <p:sldId id="1044" r:id="rId52"/>
    <p:sldId id="256" r:id="rId53"/>
    <p:sldId id="257" r:id="rId54"/>
    <p:sldId id="283" r:id="rId55"/>
    <p:sldId id="284" r:id="rId56"/>
    <p:sldId id="285" r:id="rId57"/>
    <p:sldId id="286" r:id="rId58"/>
    <p:sldId id="333" r:id="rId59"/>
    <p:sldId id="288" r:id="rId60"/>
    <p:sldId id="289" r:id="rId61"/>
    <p:sldId id="2147483383" r:id="rId62"/>
    <p:sldId id="2147483384" r:id="rId63"/>
    <p:sldId id="2147483386"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408C979-34B4-4127-A687-B32ACA2C3319}">
          <p14:sldIdLst>
            <p14:sldId id="290"/>
            <p14:sldId id="291"/>
          </p14:sldIdLst>
        </p14:section>
        <p14:section name="September 2026 - Summary" id="{54C6D055-432D-4232-8D62-4355EF9AA227}">
          <p14:sldIdLst>
            <p14:sldId id="292"/>
          </p14:sldIdLst>
        </p14:section>
        <p14:section name="The new Copilot" id="{E5FB8318-0EF4-4164-B156-B28EF084DE17}">
          <p14:sldIdLst>
            <p14:sldId id="1041"/>
            <p14:sldId id="1006"/>
            <p14:sldId id="2147483385"/>
            <p14:sldId id="1008"/>
            <p14:sldId id="1027"/>
            <p14:sldId id="1007"/>
            <p14:sldId id="1009"/>
            <p14:sldId id="1010"/>
            <p14:sldId id="1042"/>
          </p14:sldIdLst>
        </p14:section>
        <p14:section name="User capabilities" id="{482405B2-9E5B-41AC-AE47-87962FE1F1DF}">
          <p14:sldIdLst>
            <p14:sldId id="293"/>
            <p14:sldId id="1043"/>
            <p14:sldId id="1000"/>
            <p14:sldId id="1004"/>
            <p14:sldId id="1002"/>
            <p14:sldId id="1005"/>
            <p14:sldId id="1001"/>
            <p14:sldId id="1013"/>
            <p14:sldId id="1014"/>
            <p14:sldId id="1015"/>
            <p14:sldId id="1020"/>
            <p14:sldId id="1019"/>
            <p14:sldId id="1012"/>
            <p14:sldId id="1018"/>
            <p14:sldId id="1016"/>
            <p14:sldId id="1021"/>
            <p14:sldId id="1022"/>
            <p14:sldId id="1023"/>
            <p14:sldId id="1024"/>
            <p14:sldId id="1025"/>
            <p14:sldId id="1026"/>
          </p14:sldIdLst>
        </p14:section>
        <p14:section name="Agents" id="{D52165B4-2610-4321-B70B-5D59F3021206}">
          <p14:sldIdLst>
            <p14:sldId id="319"/>
            <p14:sldId id="1028"/>
            <p14:sldId id="1031"/>
          </p14:sldIdLst>
        </p14:section>
        <p14:section name="IT admin capabilities" id="{3945C342-2DE8-4A9D-AA7E-F1282AB3B069}">
          <p14:sldIdLst>
            <p14:sldId id="323"/>
            <p14:sldId id="1032"/>
            <p14:sldId id="1033"/>
            <p14:sldId id="1034"/>
            <p14:sldId id="1035"/>
            <p14:sldId id="1036"/>
            <p14:sldId id="1017"/>
            <p14:sldId id="1039"/>
            <p14:sldId id="1040"/>
          </p14:sldIdLst>
        </p14:section>
        <p14:section name="Roadmap" id="{2154919D-A2E9-4489-9B19-A62298A5D09F}">
          <p14:sldIdLst>
            <p14:sldId id="335"/>
            <p14:sldId id="2147483347"/>
            <p14:sldId id="2147483346"/>
            <p14:sldId id="2147483382"/>
          </p14:sldIdLst>
        </p14:section>
        <p14:section name="Copilot release notes" id="{A0C2B4B2-C430-4475-96F8-1EBAEC3D3347}">
          <p14:sldIdLst>
            <p14:sldId id="332"/>
            <p14:sldId id="1044"/>
            <p14:sldId id="256"/>
            <p14:sldId id="257"/>
          </p14:sldIdLst>
        </p14:section>
        <p14:section name="Copilot Studio" id="{6124AE51-BFA3-4EC1-A852-986A3EF4210B}">
          <p14:sldIdLst>
            <p14:sldId id="283"/>
            <p14:sldId id="284"/>
          </p14:sldIdLst>
        </p14:section>
        <p14:section name="What's new in Frontier" id="{55284739-5612-4CE2-8C75-534FE7D1ADC5}">
          <p14:sldIdLst>
            <p14:sldId id="285"/>
            <p14:sldId id="286"/>
          </p14:sldIdLst>
        </p14:section>
        <p14:section name="Thank you and close" id="{4277D367-5B90-4428-8E23-A260378610E8}">
          <p14:sldIdLst>
            <p14:sldId id="333"/>
          </p14:sldIdLst>
        </p14:section>
        <p14:section name="Feedback" id="{8C8E1B71-2E78-46B8-A245-40B6350AA8E0}">
          <p14:sldIdLst>
            <p14:sldId id="288"/>
          </p14:sldIdLst>
        </p14:section>
        <p14:section name="Resources" id="{6D584383-4176-4679-B5FD-038BEEA9FE2A}">
          <p14:sldIdLst>
            <p14:sldId id="289"/>
          </p14:sldIdLst>
        </p14:section>
        <p14:section name="June 2026 - Summary" id="{2379EA04-205E-4F9A-8185-FB37CC2C32F7}">
          <p14:sldIdLst>
            <p14:sldId id="2147483383"/>
          </p14:sldIdLst>
        </p14:section>
        <p14:section name="July 2026 - Summary" id="{28DB8DE2-B87D-4D36-B2BD-7E7538C26DF0}">
          <p14:sldIdLst>
            <p14:sldId id="2147483384"/>
          </p14:sldIdLst>
        </p14:section>
        <p14:section name="August 2026" id="{14CF8D0B-CD01-45A5-B299-00B15E375C2F}">
          <p14:sldIdLst>
            <p14:sldId id="2147483386"/>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40CC"/>
    <a:srgbClr val="BC36C4"/>
    <a:srgbClr val="1C96DF"/>
    <a:srgbClr val="00B0F0"/>
    <a:srgbClr val="5C5AD4"/>
    <a:srgbClr val="280046"/>
    <a:srgbClr val="EFF0F2"/>
    <a:srgbClr val="232323"/>
    <a:srgbClr val="4FE5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A450A-CE40-46DE-B268-E4C37B3089B8}" v="4" dt="2026-10-07T12:07:06.784"/>
    <p1510:client id="{4CD2D72F-74E6-453A-9769-8EEE63CFC2E8}" v="144" dt="2026-10-08T11:13:58.0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08" autoAdjust="0"/>
  </p:normalViewPr>
  <p:slideViewPr>
    <p:cSldViewPr snapToGrid="0">
      <p:cViewPr>
        <p:scale>
          <a:sx n="70" d="100"/>
          <a:sy n="70" d="100"/>
        </p:scale>
        <p:origin x="2118" y="7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F9CC-2080-4F19-B950-EAF880E7ABCF}"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01081-E19D-419D-B0AB-F3E631795016}" type="slidenum">
              <a:rPr lang="en-US" smtClean="0"/>
              <a:t>‹#›</a:t>
            </a:fld>
            <a:endParaRPr lang="en-US"/>
          </a:p>
        </p:txBody>
      </p:sp>
    </p:spTree>
    <p:extLst>
      <p:ext uri="{BB962C8B-B14F-4D97-AF65-F5344CB8AC3E}">
        <p14:creationId xmlns:p14="http://schemas.microsoft.com/office/powerpoint/2010/main" val="111064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of 7</a:t>
            </a:r>
            <a:r>
              <a:rPr lang="en-US" baseline="30000"/>
              <a:t>th</a:t>
            </a:r>
            <a:r>
              <a:rPr lang="en-US"/>
              <a:t> October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1</a:t>
            </a:fld>
            <a:endParaRPr lang="en-US"/>
          </a:p>
        </p:txBody>
      </p:sp>
    </p:spTree>
    <p:extLst>
      <p:ext uri="{BB962C8B-B14F-4D97-AF65-F5344CB8AC3E}">
        <p14:creationId xmlns:p14="http://schemas.microsoft.com/office/powerpoint/2010/main" val="943429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of 7</a:t>
            </a:r>
            <a:r>
              <a:rPr lang="en-US" baseline="30000"/>
              <a:t>th</a:t>
            </a:r>
            <a:r>
              <a:rPr lang="en-US"/>
              <a:t> October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3</a:t>
            </a:fld>
            <a:endParaRPr lang="en-US"/>
          </a:p>
        </p:txBody>
      </p:sp>
    </p:spTree>
    <p:extLst>
      <p:ext uri="{BB962C8B-B14F-4D97-AF65-F5344CB8AC3E}">
        <p14:creationId xmlns:p14="http://schemas.microsoft.com/office/powerpoint/2010/main" val="3304917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Home is the new starting point in Copilot, where Chat and Cowork come together in one place. Users can review recent activity, get suggestions on what Copilot can help with, and pick up work right where they left off. Chat is instant and conversational, while Cowork runs a delegated task end-to-end and returns a completed result such as an RFP response or customer briefing; coming soon, Copilot will route work to Chat, Cowork, or Code automatically.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Home starts rolling out in the Frontier program in the coming weeks.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MC1479277</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Code moves solution-building beyond developers: users describe an app, tracker, dashboard, automation, or workflow in natural language, and Copilot chooses an approach and builds it, from desktop widgets and interactive dashboards to cloud-hosted internal apps shared with the team. Code is powered by the same underlying technology as GitHub Copilot, runs in a sandboxed environment, and can be hosted securely within the tenant. With Microsoft IQ, what users create is grounded in their work context and plugins sync automatically.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Code rolls out to Frontier at the end of the month with broad availability in the coming weeks, and will be in preview for Microsoft 365 Premium and Pro subscribers later this year.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MC1479277</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Autopilot, previously called Scout, is a persistent, proactive, and personal agent: give it a name, a role, and a goal, and it watches channels, follows up on threads, runs recurring work, and picks projects back up days later without waiting for a prompt. For example, it can set up and manage a supplier review process, from building the schedule and workback plan to handling prep, meetings, and follow-ups. It is cloud-hosted and lives in the tenant with its own identity, memory, computer, and workspace, built on Microsoft IQ, and shows up in Teams, Outlook, chats, channels, and documents with permissions, audit, and governance behind it.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Autopilot is expanding to private preview at the end of the month. Source: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Introducing the new Copilot with Home, Code and Autopilot — https://blogs.microsoft.com/blog/2026/09/25/introducing-the-new-copilot-with-home-code-and-autopilot/</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With Office in Copilot, the full power of Word, Excel, and PowerPoint is built into the Copilot experience. From Home, users can ask Copilot to draft a launch brief, model a budget, build a deck, or pick up a file their team is already working on, and Copilot creates or updates a real, editable file that is live for the whole team. Users refine it side by side with the conversation, or @mention a teammate whose edits show up as they make them, and everything stays in sync with the Office apps.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new Copilot is rolling out through the Frontier program.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Coming soon in Home, Today is a proactive, personalized command center across mail, calendar, Teams threads, meetings, and tasks. It shows what users missed, what needs attention now, and what can wait. Today does not just surface the work: the draft is written and ready to edit, the schedule change is proposed, and the forgotten follow-up is waiting to be sent, with context to catch up quickly.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Today enters private preview in October in Copilot and will also come to Outlook and Teams; this was presented as a sneak peek.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When users invoke @Copilot in Teams, the entire team gets the shared context and permissions of the channel, group chat, or meeting. Ask why a product decision was made and Copilot pulls the background from across conversations. When that decision affects other functions, Copilot can offer to prepare a cross-functional review with dependencies, owners, open questions, and decisions so the team stays aligned.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@Copilot capability will be in private preview in Teams by the end of the month.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For everyday AI such as quick answers, first drafts, summaries, and analysis, the user subscription license (USL) gives the best possible quality at a fixed cost: Copilot in Chat and across Word, Excel, PowerPoint, Outlook, and Teams, model selection, and new capabilities and models, with Auto weighing accuracy, speed, and cost on each request to route to the best-suited model.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Agentic work requires a different type of spend, so usage-based billing (UBB) gives full control to choose models and match cost to value; Cowork, Code, Autopilot, new long-running agentic capabilities, and frontier models like Astra and Fable all run on UBB. FinOps for AI is a shared discipline for managing AI spend and optimizing it for business value, and Microsoft is introducing new capabilities across Agent 365, Insights, and Microsoft Copilot to support it.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Cost management in Agent 365 expands beyond Cowork and Work IQ APIs to Code and Copilot Managed Runtime (Copilot Studio agents planned for October); admins can manage spending policies with API access, route end-user credit requests into approval workflows, and set which model families groups can use; business leaders and admins can understand which Cowork tasks generate the strongest outcomes; and end users can view credit usage, remaining balances, and usage history in Copilot.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new Copilot with Home, Code and Autopilot — https://blogs.microsoft.com/blog/2026/09/25/introducing-the-new-copilot-with-home-code-and-autopilot/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Detail slides: pricing model, Agent 365 cost management, model access and consumption insights (IT admin), and end-user credit visibility (User capabilities).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OpenAI GPT-6 Astra began rolling out on September 4 in Copilot Cowork and Copilot Studio, where frontier models like Astra run on usage-based billing with Copilot Credits.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Grok models from </a:t>
            </a:r>
            <a:r>
              <a:rPr lang="en-US" sz="1200" b="0" i="0" kern="1200" dirty="0" err="1">
                <a:solidFill>
                  <a:schemeClr val="tx1"/>
                </a:solidFill>
                <a:effectLst/>
                <a:latin typeface="+mn-lt"/>
                <a:ea typeface="+mn-ea"/>
                <a:cs typeface="+mn-cs"/>
              </a:rPr>
              <a:t>SpaceXAI</a:t>
            </a:r>
            <a:r>
              <a:rPr lang="en-US" sz="1200" b="0" i="0" kern="1200" dirty="0">
                <a:solidFill>
                  <a:schemeClr val="tx1"/>
                </a:solidFill>
                <a:effectLst/>
                <a:latin typeface="+mn-lt"/>
                <a:ea typeface="+mn-ea"/>
                <a:cs typeface="+mn-cs"/>
              </a:rPr>
              <a:t> are rolling out in Word, Excel, and PowerPoint through the Frontier program, behind a dedicated admin setting that is disabled by default, and are not available in the EU, EFTA, and UK during the preview.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Anthropic Claude Opus 5.5 and OpenAI GPT-6 Sol began rolling out on September 22 across Word, Excel, PowerPoint, Chat, Cowork, and Copilot Studio; availability may vary by license, access, and region.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OpenAI GPT-6.1 Sol and Anthropic Claude Sonnet 5.5 began rolling out on September 30 with usage-based billing in Copilot Cowork and Copilot Studio, and roll out in phases across Word, Excel, PowerPoint, and Chat under the user subscription license, with limits.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Sources: Available today: OpenAI GPT-6 Astra in Microsoft Copilot — https://techcommunity.microsoft.com/blog/microsoft-copilot-blog/available-today-openai-gpt-6-astra-in-microsoft-copilot/4552808;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Expanding model choice in Copilot with Grok — https://techcommunity.microsoft.com/blog/microsoft-copilot-blog/expanding-model-choice-in-copilot-with-grok/4555749; </a:t>
            </a:r>
          </a:p>
          <a:p>
            <a:r>
              <a:rPr lang="en-US" sz="1200" b="0" i="0" kern="1200" dirty="0">
                <a:solidFill>
                  <a:schemeClr val="tx1"/>
                </a:solidFill>
                <a:effectLst/>
                <a:latin typeface="+mn-lt"/>
                <a:ea typeface="+mn-ea"/>
                <a:cs typeface="+mn-cs"/>
              </a:rPr>
              <a:t>More Models, One Copilot — https://techcommunity.microsoft.com/blog/microsoft-copilot-blog/more-models-one-copilot/4559035;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Available today: OpenAI's GPT-6.1 Sol and Claude Sonnet 5.5 in Microsoft Copilot — https://techcommunity.microsoft.com/blog/microsoft-copilot-blog/available-today-openais-gpt-6-1-sol-and-claude-sonnet-5-5-in-microsoft-copilot/4560801</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OpenAI's GPT-6 Astra is rolling out in Copilot Cowork and Copilot Studio, announced on September 4. Frontier models like Astra and Fable run on usage-based billing with Copilot Credits, alongside Cowork, Code and Autopilot.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Available today: OpenAI GPT-6 Astra in Microsoft Copilot — https://techcommunity.microsoft.com/blog/microsoft-copilot-blog/available-today-openai-gpt-6-astra-in-microsoft-copilot/4552808</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GPT-6.1 Sol continues the expansion of model choice in Copilot, following Claude Opus 5.5 and GPT-6 Sol earlier in the month. It begins rolling out with usage-based billing in Copilot Cowork and Copilot Studio, and in phases across Word, Excel, PowerPoint, and Chat in the coming week as part of the user subscription license. Limits apply but are designed so the vast majority of users do not reach them; users are warned as they approach a limit and can switch to Auto or select another model. Work IQ grounds the model in the organization's files, meetings, chats, and business data.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Available today: OpenAI's GPT-6.1 Sol and Claude Sonnet 5.5 in Microsoft Copilot — https://techcommunity.microsoft.com/blog/microsoft-copilot-blog/available-today-openais-gpt-6-1-sol-and-claude-sonnet-5-5-in-microsoft-copilot/4560801</a:t>
            </a:r>
          </a:p>
          <a:p>
            <a:endParaRPr lang="en-US" sz="1200" dirty="0"/>
          </a:p>
          <a:p>
            <a:r>
              <a:rPr lang="en-US" sz="1200" b="0" i="0" kern="1200" dirty="0">
                <a:solidFill>
                  <a:schemeClr val="tx1"/>
                </a:solidFill>
                <a:effectLst/>
                <a:latin typeface="+mn-lt"/>
                <a:ea typeface="+mn-ea"/>
                <a:cs typeface="+mn-cs"/>
              </a:rPr>
              <a:t>MC ID: 1483844</a:t>
            </a:r>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Anthropic's Claude Opus 5.5 is rolling out to Microsoft Copilot across Word, Excel, PowerPoint, Chat, Cowork, and Copilot Studio. Microsoft is expanding model choice so customers can benefit from the strengths of different models in a familiar, enterprise-ready experience, because no single model is ideal for every task. Through Work IQ, Copilot grounds responses in the organization's files, meetings, chats, and business data. Rollout began on September 22, and availability may vary by license, access, and region.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More Models, One Copilot — https://techcommunity.microsoft.com/blog/microsoft-copilot-blog/more-models-one-copilot/4559035</a:t>
            </a:r>
          </a:p>
          <a:p>
            <a:endParaRPr lang="en-US" sz="1200" dirty="0"/>
          </a:p>
          <a:p>
            <a:r>
              <a:rPr lang="en-US" sz="1200" b="0" i="0" kern="1200" dirty="0">
                <a:solidFill>
                  <a:schemeClr val="tx1"/>
                </a:solidFill>
                <a:effectLst/>
                <a:latin typeface="+mn-lt"/>
                <a:ea typeface="+mn-ea"/>
                <a:cs typeface="+mn-cs"/>
              </a:rPr>
              <a:t>MC ID: 1483844</a:t>
            </a:r>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Claude Sonnet 5.5 arrives in Microsoft Copilot together with GPT-6.1 Sol, giving users more options for how they delegate work. It begins rolling out with usage-based billing in Copilot Cowork and Copilot Studio, and will roll out in phases across Word, Excel, PowerPoint, and Chat in the coming week as part of the user subscription license. Limits apply, users are warned as they approach them, and they can switch to Auto or select another model. Availability and usage may vary by license, access, and region.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Available today: OpenAI's GPT-6.1 Sol and Claude Sonnet 5.5 in Microsoft Copilot — https://techcommunity.microsoft.com/blog/microsoft-copilot-blog/available-today-openais-gpt-6-1-sol-and-claude-sonnet-5-5-in-microsoft-copilot/4560801</a:t>
            </a:r>
          </a:p>
          <a:p>
            <a:endParaRPr lang="en-US" sz="1200" dirty="0"/>
          </a:p>
          <a:p>
            <a:r>
              <a:rPr lang="en-US" sz="1200" b="0" i="0" kern="1200" dirty="0">
                <a:solidFill>
                  <a:schemeClr val="tx1"/>
                </a:solidFill>
                <a:effectLst/>
                <a:latin typeface="+mn-lt"/>
                <a:ea typeface="+mn-ea"/>
                <a:cs typeface="+mn-cs"/>
              </a:rPr>
              <a:t>MC ID: MC1483844</a:t>
            </a:r>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Microsoft is expanding model choice in Copilot with Grok models from </a:t>
            </a:r>
            <a:r>
              <a:rPr lang="en-US" sz="1200" b="0" i="0" kern="1200" dirty="0" err="1">
                <a:solidFill>
                  <a:schemeClr val="tx1"/>
                </a:solidFill>
                <a:effectLst/>
                <a:latin typeface="+mn-lt"/>
                <a:ea typeface="+mn-ea"/>
                <a:cs typeface="+mn-cs"/>
              </a:rPr>
              <a:t>SpaceXAI</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SpaceXAI</a:t>
            </a:r>
            <a:r>
              <a:rPr lang="en-US" sz="1200" b="0" i="0" kern="1200" dirty="0">
                <a:solidFill>
                  <a:schemeClr val="tx1"/>
                </a:solidFill>
                <a:effectLst/>
                <a:latin typeface="+mn-lt"/>
                <a:ea typeface="+mn-ea"/>
                <a:cs typeface="+mn-cs"/>
              </a:rPr>
              <a:t> has been added to the Online Services </a:t>
            </a:r>
            <a:r>
              <a:rPr lang="en-US" sz="1200" b="0" i="0" kern="1200" dirty="0" err="1">
                <a:solidFill>
                  <a:schemeClr val="tx1"/>
                </a:solidFill>
                <a:effectLst/>
                <a:latin typeface="+mn-lt"/>
                <a:ea typeface="+mn-ea"/>
                <a:cs typeface="+mn-cs"/>
              </a:rPr>
              <a:t>Subprocessor</a:t>
            </a:r>
            <a:r>
              <a:rPr lang="en-US" sz="1200" b="0" i="0" kern="1200" dirty="0">
                <a:solidFill>
                  <a:schemeClr val="tx1"/>
                </a:solidFill>
                <a:effectLst/>
                <a:latin typeface="+mn-lt"/>
                <a:ea typeface="+mn-ea"/>
                <a:cs typeface="+mn-cs"/>
              </a:rPr>
              <a:t> List. Access is managed through a dedicated administrative setting that is disabled by default, so organizations enable it first and admins keep transparency and control over the data processed. Grok is rolling out through the Microsoft Frontier program in Word, Excel, and PowerPoint as a focused release to gather feedback, and is not available to Frontier customers in the EU, EFTA, and the UK during the preview. Microsoft will evaluate feedback, usage, and product fit before broadening availability.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Expanding model choice in Copilot with Grok — https://techcommunity.microsoft.com/blog/microsoft-copilot-blog/expanding-model-choice-in-copilot-with-grok/4555749</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experiences in Teams and Outlook get a refreshed look aligned with the broader Copilot app, simplifying navigation, streamlining chat, and adding new ways to organize work, in both the full-screen experience and the side pane. Users can also bring agents and skills directly into prompts by typing '/' for agents or '@' for skills, so they can compose prompts in one continuous flow. Copilot Chat now better matches search results from scanned PDFs, reducing time spent searching manually through documents. All three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a:p>
            <a:r>
              <a:rPr lang="en-US" sz="1200" b="0" i="0" kern="1200" dirty="0">
                <a:solidFill>
                  <a:schemeClr val="tx1"/>
                </a:solidFill>
                <a:effectLst/>
                <a:latin typeface="+mn-lt"/>
                <a:ea typeface="+mn-ea"/>
                <a:cs typeface="+mn-cs"/>
              </a:rPr>
              <a:t>MC ID (scanned PDF search): 559613</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upgraded Copilot new tab page in Edge brings search, chat, and web exploration together in a single search box. Copilot-suggested actions and curated work content sit alongside it. This helps users move to the next task without hunting for the right entry point. The feature rolls out in October. Source: What's New in Microsoft Copilot | September 2026 — https://techcommunity.microsoft.com/blog/microsoft-copilot-blog/what%E2%80%99s-new-in-microsoft-copilot--september-2026/4559107</a:t>
            </a:r>
          </a:p>
          <a:p>
            <a:endParaRPr lang="en-US" sz="1200" dirty="0"/>
          </a:p>
          <a:p>
            <a:r>
              <a:rPr lang="en-US" sz="1200" b="0" i="0" kern="1200" dirty="0">
                <a:solidFill>
                  <a:schemeClr val="tx1"/>
                </a:solidFill>
                <a:effectLst/>
                <a:latin typeface="+mn-lt"/>
                <a:ea typeface="+mn-ea"/>
                <a:cs typeface="+mn-cs"/>
              </a:rPr>
              <a:t>Link title: What's New in Microsoft Copilot | September 2026</a:t>
            </a:r>
          </a:p>
          <a:p>
            <a:r>
              <a:rPr lang="en-US" sz="1200" b="0" i="0" kern="1200" dirty="0">
                <a:solidFill>
                  <a:schemeClr val="tx1"/>
                </a:solidFill>
                <a:effectLst/>
                <a:latin typeface="+mn-lt"/>
                <a:ea typeface="+mn-ea"/>
                <a:cs typeface="+mn-cs"/>
              </a:rPr>
              <a:t>Link URL: https://techcommunity.microsoft.com/blog/microsoft-copilot-blog/what%E2%80%99s-new-in-microsoft-copilot--september-2026/4559107</a:t>
            </a:r>
          </a:p>
          <a:p>
            <a:r>
              <a:rPr lang="en-US" sz="1200" b="0" i="0" kern="1200" dirty="0">
                <a:solidFill>
                  <a:schemeClr val="tx1"/>
                </a:solidFill>
                <a:effectLst/>
                <a:latin typeface="+mn-lt"/>
                <a:ea typeface="+mn-ea"/>
                <a:cs typeface="+mn-cs"/>
              </a:rPr>
              <a:t>Roadmap ID: 566703</a:t>
            </a:r>
          </a:p>
          <a:p>
            <a:r>
              <a:rPr lang="en-US" sz="1200" b="0" i="0" kern="1200" dirty="0">
                <a:solidFill>
                  <a:schemeClr val="tx1"/>
                </a:solidFill>
                <a:effectLst/>
                <a:latin typeface="+mn-lt"/>
                <a:ea typeface="+mn-ea"/>
                <a:cs typeface="+mn-cs"/>
              </a:rPr>
              <a:t>MC ID: MC1440972</a:t>
            </a:r>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in Word, PowerPoint, and Excel on Android brings Copilot-powered editing to mobile devices. Users can make changes with Copilot wherever they are working. This creates a more seamless editing experience and makes it easier to stay productive on the go.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feature rolled out on iOS earlier this year and on Android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Roadmap ID 518290</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Citations in Copilot responses in Word let users see the sources behind Copilot's answers, with citations to relevant web and work content directly in the response, so they understand where the information comes from. Users can also arrange and modify images and shapes directly within Word documents, and Copilot makes it easier to create layouts where visual elements look polished and well organized. This helps users create professional-looking documents with less manual effort. Both features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With Record in the Microsoft Copilot mobile app, users can capture in-person conversations and voice notes on the go. Record brings real-world audio into Copilot and provides an AI-generated transcript and summary in Copilot Chat, preserving conversations that might otherwise get lost. Users can then ask follow-up questions, extract action items, or continue working with the content directly in Copilot.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feature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a:p>
            <a:r>
              <a:rPr lang="en-US" sz="1200" b="0" i="0" kern="1200" dirty="0">
                <a:solidFill>
                  <a:schemeClr val="tx1"/>
                </a:solidFill>
                <a:effectLst/>
                <a:latin typeface="+mn-lt"/>
                <a:ea typeface="+mn-ea"/>
                <a:cs typeface="+mn-cs"/>
              </a:rPr>
              <a:t>Roadmap ID: 498640</a:t>
            </a:r>
          </a:p>
          <a:p>
            <a:r>
              <a:rPr lang="en-US" sz="1200" b="0" i="0" kern="1200" dirty="0">
                <a:solidFill>
                  <a:schemeClr val="tx1"/>
                </a:solidFill>
                <a:effectLst/>
                <a:latin typeface="+mn-lt"/>
                <a:ea typeface="+mn-ea"/>
                <a:cs typeface="+mn-cs"/>
              </a:rPr>
              <a:t>MC ID: MC1437679</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Work IQ now grounds Microsoft Copilot and agents in core business data from Dynamics 365 and Power Platform, with business applications remaining the systems of record. A sales lead can start in Copilot Home and ask which renewals need attention; Copilot connects the opportunity across Dynamics 365 Sales, Customer Service, and custom apps, plus emails and Teams meetings, and links to the underlying sources. Semantic models combine a focused data scope, semantic indexing, and business logic from views, forms, relationships, and a glossary for faster, more accurate, and consistent answers. It is available in preview starting September 30, with rollout continuing through October; Finance and Operations apps roll out in late October. Also covered in Introducing the new Copilot with Home, Code and Autopilot.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Work IQ: Business and workplace intelligence in the flow of work — https://www.microsoft.com/en-us/dynamics-365/blog/it-professional/2026/09/25/work-iq-business-and-workplace-intelligence-in-the-flow-of-work/</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Apps built with SharePoint Framework can now include interactive UI directly in Copilot chat as UX components, so users can view information, interact with controls, and take action without leaving the conversation. SharePoint content and action tools are also coming to Work IQ, enabling Copilot to use SharePoint content intelligence and take action on that content.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Both features are rolling out to Frontier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New connectors, plugins, and agents help users get more value from Copilot by bringing business data and industry knowledge into everyday workflows. This month's additions include Autodesk for manufacturing; Morningstar Credit Analytics, S&amp;P Global Kensho, and D&amp;B for financial services; PubMed, </a:t>
            </a:r>
            <a:r>
              <a:rPr lang="en-US" sz="1200" b="0" i="0" kern="1200" dirty="0" err="1">
                <a:solidFill>
                  <a:schemeClr val="tx1"/>
                </a:solidFill>
                <a:effectLst/>
                <a:latin typeface="+mn-lt"/>
                <a:ea typeface="+mn-ea"/>
                <a:cs typeface="+mn-cs"/>
              </a:rPr>
              <a:t>DrugBank</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BioRender</a:t>
            </a:r>
            <a:r>
              <a:rPr lang="en-US" sz="1200" b="0" i="0" kern="1200" dirty="0">
                <a:solidFill>
                  <a:schemeClr val="tx1"/>
                </a:solidFill>
                <a:effectLst/>
                <a:latin typeface="+mn-lt"/>
                <a:ea typeface="+mn-ea"/>
                <a:cs typeface="+mn-cs"/>
              </a:rPr>
              <a:t> for healthcare and life sciences; Rystad Energy; </a:t>
            </a:r>
            <a:r>
              <a:rPr lang="en-US" sz="1200" b="0" i="0" kern="1200" dirty="0" err="1">
                <a:solidFill>
                  <a:schemeClr val="tx1"/>
                </a:solidFill>
                <a:effectLst/>
                <a:latin typeface="+mn-lt"/>
                <a:ea typeface="+mn-ea"/>
                <a:cs typeface="+mn-cs"/>
              </a:rPr>
              <a:t>TechWolf</a:t>
            </a:r>
            <a:r>
              <a:rPr lang="en-US" sz="1200" b="0" i="0" kern="1200" dirty="0">
                <a:solidFill>
                  <a:schemeClr val="tx1"/>
                </a:solidFill>
                <a:effectLst/>
                <a:latin typeface="+mn-lt"/>
                <a:ea typeface="+mn-ea"/>
                <a:cs typeface="+mn-cs"/>
              </a:rPr>
              <a:t> for HR; </a:t>
            </a:r>
            <a:r>
              <a:rPr lang="en-US" sz="1200" b="0" i="0" kern="1200" dirty="0" err="1">
                <a:solidFill>
                  <a:schemeClr val="tx1"/>
                </a:solidFill>
                <a:effectLst/>
                <a:latin typeface="+mn-lt"/>
                <a:ea typeface="+mn-ea"/>
                <a:cs typeface="+mn-cs"/>
              </a:rPr>
              <a:t>Webflow</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NielsenIQ</a:t>
            </a:r>
            <a:r>
              <a:rPr lang="en-US" sz="1200" b="0" i="0" kern="1200" dirty="0">
                <a:solidFill>
                  <a:schemeClr val="tx1"/>
                </a:solidFill>
                <a:effectLst/>
                <a:latin typeface="+mn-lt"/>
                <a:ea typeface="+mn-ea"/>
                <a:cs typeface="+mn-cs"/>
              </a:rPr>
              <a:t> for retail. The plugin registry post adds that more than 100 plugins are already available, connecting Copilot to services such as HubSpot, Linear, Atlassian, Asana, </a:t>
            </a:r>
            <a:r>
              <a:rPr lang="en-US" sz="1200" b="0" i="0" kern="1200" dirty="0" err="1">
                <a:solidFill>
                  <a:schemeClr val="tx1"/>
                </a:solidFill>
                <a:effectLst/>
                <a:latin typeface="+mn-lt"/>
                <a:ea typeface="+mn-ea"/>
                <a:cs typeface="+mn-cs"/>
              </a:rPr>
              <a:t>Webflow</a:t>
            </a:r>
            <a:r>
              <a:rPr lang="en-US" sz="1200" b="0" i="0" kern="1200" dirty="0">
                <a:solidFill>
                  <a:schemeClr val="tx1"/>
                </a:solidFill>
                <a:effectLst/>
                <a:latin typeface="+mn-lt"/>
                <a:ea typeface="+mn-ea"/>
                <a:cs typeface="+mn-cs"/>
              </a:rPr>
              <a:t>, Canva, Notion, MongoDB, IDC, </a:t>
            </a:r>
            <a:r>
              <a:rPr lang="en-US" sz="1200" b="0" i="0" kern="1200" dirty="0" err="1">
                <a:solidFill>
                  <a:schemeClr val="tx1"/>
                </a:solidFill>
                <a:effectLst/>
                <a:latin typeface="+mn-lt"/>
                <a:ea typeface="+mn-ea"/>
                <a:cs typeface="+mn-cs"/>
              </a:rPr>
              <a:t>NielsenIQ</a:t>
            </a:r>
            <a:r>
              <a:rPr lang="en-US" sz="1200" b="0" i="0" kern="1200" dirty="0">
                <a:solidFill>
                  <a:schemeClr val="tx1"/>
                </a:solidFill>
                <a:effectLst/>
                <a:latin typeface="+mn-lt"/>
                <a:ea typeface="+mn-ea"/>
                <a:cs typeface="+mn-cs"/>
              </a:rPr>
              <a:t>, and CAS. Some connectors are still in the process of rolling out. Also covered in Introducing the plugin registry - one place to discover and govern plugins for Microsoft Copilot.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Brand Kit brings the organization's templates, imagery, icons, fonts, and other assets into PowerPoint creation; users choose an approved Brand Kit and Copilot draws on its templates and assets as it builds or updates slides. For regulated presentations, a stricter brand adherence mode makes Copilot follow approved layouts instead of suggesting creative ones, and brand managers can add slide-by-slide direction that lives inside the Brand Kit. Per the September monthly post, brand managers can also include Skills that capture repeated team processes alongside guidance on how presentations should look; this rolls out in October.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Brand Kit in PowerPoint is generally available with a Microsoft 365 Copilot license.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Brand Kit and Skills in Copilot in PowerPoint — https://techcommunity.microsoft.com/blog/microsoft-copilot-blog/brand-kit-and-skills-in-copilot-in-powerpoint/4554932</a:t>
            </a:r>
          </a:p>
          <a:p>
            <a:endParaRPr lang="en-US" sz="1200" dirty="0"/>
          </a:p>
          <a:p>
            <a:r>
              <a:rPr lang="en-US" sz="1200" b="0" i="0" kern="1200" dirty="0">
                <a:solidFill>
                  <a:schemeClr val="tx1"/>
                </a:solidFill>
                <a:effectLst/>
                <a:latin typeface="+mn-lt"/>
                <a:ea typeface="+mn-ea"/>
                <a:cs typeface="+mn-cs"/>
              </a:rPr>
              <a:t>Roadmap ID (Skills in Brand Kit): 569018</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Skills in Copilot for PowerPoint package multi-step workflows into reusable capabilities, so users call on a Skill instead of rebuilding the process prompt by prompt, producing more cohesive presentations. Prebuilt Skills cover common tasks: Explain this presentation assesses narrative, audience fit, and flow, and Sharpen slide titles rewrites titles to summarize each slide; the Brand Kit post also lists Prepare for Questions, Review Presentation, and Visualize Slide. Administrators can publish approved Skills to specific users, groups, or the entire organization, so workflows are available without each person creating or uploading them. These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Connectors in Copilot for PowerPoint let users bring information from the apps and sources they already work with into their presentations, so decks are grounded in the information they use across their work. Copilot in PowerPoint can also continue working on long-running tasks after users leave PowerPoint, switch devices, go offline, or end their workday. Notifications let users know when Copilot has finished or needs attention, giving more flexibility across desktop, web, and mobile.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Connectors rolled out in September and long-running tasks roll out in October.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in SharePoint is generally available and helps teams create and organize content, ask questions grounded in SharePoint, enrich libraries with AI-generated metadata, and build reusable skills for repeatable business processes. Advanced capabilities in sites and libraries include image generation and editing, AI-generated site analytics reports, and near real-time metadata autofill. Copilot Search is also becoming the default search experience across SharePoint and OneDrive, combining natural language understanding, semantic retrieval, and AI-generated answers grounded in content users are authorized to access.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Copilot in SharePoint rolled out in September; Copilot Search as default is rolling out to Frontier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MC1311968</a:t>
            </a:r>
          </a:p>
          <a:p>
            <a:endParaRPr lang="en-US" sz="1200" b="0" i="0" kern="1200" dirty="0">
              <a:solidFill>
                <a:schemeClr val="tx1"/>
              </a:solidFill>
              <a:effectLst/>
              <a:latin typeface="+mn-lt"/>
              <a:ea typeface="+mn-ea"/>
              <a:cs typeface="+mn-cs"/>
            </a:endParaRP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in OneDrive has been rebuilt on the same foundation as Copilot in SharePoint. This creates a more consistent experience for creating content, organizing information, and working with files wherever content lives. Copilot in OneDrive follows the same licensing approach as Copilot in SharePoint.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updated capabilities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As part of the new FinOps for AI capabilities, end users can view credit usage, remaining balances, and usage history directly in Microsoft Copilot. This helps them manage their own AI usage within organizational guardrails. It complements the admin cost-management controls covered in the IT admin section.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New FinOps for AI capabilities: Control spend, measure value, and optimize for impact — https://techcommunity.microsoft.com/blog/ai-finops-blog/new-finops-for-ai-capabilities-control-spend-measure-value-and-optimize-for-impa/4559660</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Teams Phone Agent is an AI-powered calling receptionist for customer-facing organizations and departments using Teams Phone, such as bank branches or IT help desks. With support for over 60 languages, it picks up incoming calls to answer common questions or book and reschedule appointments, so employees can focus on conversations that need a human touch. It can also route callers to the right department or employee with an AI-generated summary, so customers do not navigate phone menus or repeat themselves.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feature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This is guidance, not a new feature: agent adoption is framed as a change management challenge rather than a technical one, and Agent Builder in Microsoft 365 Copilot lets anyone create an agent with natural language, manual configuration, or templates such as Plan my Day. The suggested operating model has three phases: plan (executive sponsorship, audience segmentation, success metrics such as Users by creator type in the Agents Usage Report), prepare (license and access checks, real-work use cases), and execute (teach by building, with champions and follow-up). </a:t>
            </a:r>
            <a:r>
              <a:rPr lang="en-US" sz="1200" b="0" i="0" kern="1200" dirty="0" err="1">
                <a:solidFill>
                  <a:schemeClr val="tx1"/>
                </a:solidFill>
                <a:effectLst/>
                <a:latin typeface="+mn-lt"/>
                <a:ea typeface="+mn-ea"/>
                <a:cs typeface="+mn-cs"/>
              </a:rPr>
              <a:t>HCLTech</a:t>
            </a:r>
            <a:r>
              <a:rPr lang="en-US" sz="1200" b="0" i="0" kern="1200" dirty="0">
                <a:solidFill>
                  <a:schemeClr val="tx1"/>
                </a:solidFill>
                <a:effectLst/>
                <a:latin typeface="+mn-lt"/>
                <a:ea typeface="+mn-ea"/>
                <a:cs typeface="+mn-cs"/>
              </a:rPr>
              <a:t> invited more than 80,000 employees between mid-May and the end of June 2026 and saw active agent users rise from 3,056 to 13,727, a 349% increase. Key takeaways include measuring both makers and users, using champion-led co-build sessions, and securing leadership sponsorship.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Change Management Best Practices to Drive Value with Agent Builder — https://techcommunity.microsoft.com/blog/microsoft-copilot-blog/change-management-best-practices-to-drive-value-with-agent-builder/4559753</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pricing is evolving to combine predictable per-user pricing with usage-based pricing. Everyday AI is covered by the Copilot user subscription license, priced per user per month with no change to existing value; Auto routes each request to the best-suited model, model selection is included, and usage limits are set so the vast majority never reach them, with a warning and a choice to switch to Auto or move to credits. Advanced AI, such as Cowork, Code, Autopilot, new advanced SharePoint experiences, and frontier models like Fable and Astra, runs on usage-based billing with Copilot Credits, which builds on the user subscription license.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For enterprise customers, usage-based services stay off until an admin creates a spending policy in the Microsoft 365 admin center.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Also covered in Introducing the new Copilot with Home, Code and Autopilot. Source: Evolution of the Copilot pricing model — https://techcommunity.microsoft.com/blog/microsoft-copilot-blog/evolution-of-the-copilot-pricing-model/4559416</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Expanding beyond Cowork and Work IQ APIs, cost management in Agent 365 now supports Code and Copilot Managed Runtime, and beginning in October will support agents built with Copilot Studio, with more AI workloads to follow. Admins can manage spending policies at scale with Microsoft Graph API in their own business intelligence and FinOps tools. Admins can also route credit requests from end users into existing approval and automation workflows. This builds on the existing foundation of off-by-default usage-based services, tenant, group, and user-level spending controls, departmental billing, and detailed usage reporting.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Also covered in Evolution of the Copilot pricing model and Introducing the new Copilot with Home, Code and Autopilot.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New FinOps for AI capabilities: Control spend, measure value, and optimize for impact — https://techcommunity.microsoft.com/blog/ai-finops-blog/new-finops-for-ai-capabilities-control-spend-measure-value-and-optimize-for-impa/4559660</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Admins can tailor model family access for different groups of users, matching the right models to the right users or scenarios, and those settings also shape which models Auto can select from. This is rolling out in Cowork, with plans to expand to additional workloads. Consumption insights for Cowork show which scenarios are driving credit consumption and what they produced, so business leaders and admins can decide where to sustain, expand, or optimize usage.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New FinOps for AI capabilities: Control spend, measure value, and optimize for impact — https://techcommunity.microsoft.com/blog/ai-finops-blog/new-finops-for-ai-capabilities-control-spend-measure-value-and-optimize-for-impa/4559660</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Microsoft Copilot Managed Runtime is an enterprise-grade platform in public preview to run code within the Microsoft 365 tenant boundary, governed by IT, with the sharing, live data connections, and easy access users expect. It already powers apps built in Copilot Cowork, Copilot Code, and Copilot Studio, bringing together Microsoft-operated cloud hosting, Entra identity, organizational policies for connectors and data, Git-based version control, and lifecycle management. The Copilot Managed Runtime SDK and CLI let Microsoft and third-party tools, such as Lovable, scaffold, preview, deploy, and version apps against the host. The host and SDK are in public preview. Also covered in Introducing the new Copilot with Home, Code and Autopilot. Source: Build where you want, run with confidence: Now Microsoft hosts and manages the code created by Copilot — https://www.microsoft.com/en-us/copilot/blog/copilot-studio/build-where-you-want-run-with-confidence-now-microsoft-hosts-and-manages-the-code-created-by-copilot/</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Apps hosted with Copilot Managed Runtime appear in the new Apps experience in the Microsoft 365 admin center, giving administrators a central inventory and a consistent place to review access, usage, health, and policy. The same model applies regardless of where the app was built, so IT does not need a separate governance playbook for every creation tool. Administrators can enable and disable apps and review the default policies in the Apps experience. It is part of the Copilot Managed Runtime public preview. Source: Build where you want, run with confidence: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Now Microsoft hosts and manages the code created by Copilot — https://www.microsoft.com/en-us/copilot/blog/copilot-studio/build-where-you-want-run-with-confidence-now-microsoft-hosts-and-manages-the-code-created-by-copilot/</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Microsoft plugin registry is a unified catalog of Microsoft, partner, and custom-built plugins that work across the Copilot app and Microsoft 365 apps, where plugins bring skills, connectors, and agents to Copilot. Users discover enabled plugins through a consistent Plugins page in Home (Chat and Cowork), Code, Autopilot, and supported Microsoft 365 apps; it replaces and expands the existing Agents page, so agents remain available alongside skills and connectors. This reduces repeated discovery and setup as users move across apps.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registry is rolling out now, with general availability across surfaces in the coming weeks; admin controls are covered in the IT admin section.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Also covered in What's New in Microsoft Copilot | September 2026 and Introducing the new Copilot with Home, Code and Autopilot.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Introducing the plugin registry - one place to discover and govern plugins for Microsoft Copilot — https://techcommunity.microsoft.com/blog/microsoft-copilot-blog/introducing-the-plugin-registry---one-place-to-discover-and-govern-plugins-for-m/4559682</a:t>
            </a:r>
          </a:p>
          <a:p>
            <a:endParaRPr lang="en-US" sz="1200"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2743414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Admins can now manage authoritative sources for Copilot Search in the Microsoft 365 admin center. They can designate up to 100 SharePoint sites as authoritative, signaling that the sites contain verified, official content and helping improve the relevance and trustworthiness of Copilot Search and Chat results. From this centralized governance layer, admins can view, add, remove, and bulk import or export authoritative sources.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feature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Leaders can now launch targeted Pulse surveys in the Copilot Dashboard using dynamic survey lists to understand Copilot adoption and impact. Survey audiences are created dynamically from Copilot adoption data and can be filtered using existing criteria, so there is no need to build and maintain lists manually. Bringing employee sentiment together with adoption insights helps organizations understand how users experience AI and identify ways to improve adoption and impact, while privacy is maintained through aggregated, population-level reporting.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feature rolled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September 2026 — https://techcommunity.microsoft.com/blog/microsoft-copilot-blog/what%E2%80%99s-new-in-microsoft-copilot--september-2026/4559107</a:t>
            </a:r>
          </a:p>
          <a:p>
            <a:endParaRPr lang="en-US" sz="1200" dirty="0"/>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D354-51C1-CC0D-43F2-81366FD43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2E8FD-207C-4DF6-F399-C048FE173D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BDF3BD-C169-359D-1781-3F2826F35D50}"/>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October 2026</a:t>
            </a:r>
          </a:p>
        </p:txBody>
      </p:sp>
      <p:sp>
        <p:nvSpPr>
          <p:cNvPr id="4" name="Slide Number Placeholder 3">
            <a:extLst>
              <a:ext uri="{FF2B5EF4-FFF2-40B4-BE49-F238E27FC236}">
                <a16:creationId xmlns:a16="http://schemas.microsoft.com/office/drawing/2014/main" id="{EDB9BD21-8613-1CDF-34C7-891F0A4FF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CC9AB-C7F4-4106-BD7F-6816938D19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941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October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3217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October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94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0585-A2E6-2F7C-03DC-F5F6579B6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C052-4638-640A-7FE0-C4326AC93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4E676B-1DCE-E841-F2EA-A1586FBADBF1}"/>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October 2026</a:t>
            </a:r>
          </a:p>
        </p:txBody>
      </p:sp>
      <p:sp>
        <p:nvSpPr>
          <p:cNvPr id="4" name="Slide Number Placeholder 3">
            <a:extLst>
              <a:ext uri="{FF2B5EF4-FFF2-40B4-BE49-F238E27FC236}">
                <a16:creationId xmlns:a16="http://schemas.microsoft.com/office/drawing/2014/main" id="{F0A51027-F55A-7625-F097-BCF086CF6C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6687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111111"/>
                </a:solidFill>
                <a:effectLst/>
                <a:latin typeface="-apple-system"/>
              </a:rPr>
              <a:t>As of 7</a:t>
            </a:r>
            <a:r>
              <a:rPr lang="en-US" b="0" i="0" baseline="30000">
                <a:solidFill>
                  <a:srgbClr val="111111"/>
                </a:solidFill>
                <a:effectLst/>
                <a:latin typeface="-apple-system"/>
              </a:rPr>
              <a:t>th</a:t>
            </a:r>
            <a:r>
              <a:rPr lang="en-US" b="0" i="0">
                <a:solidFill>
                  <a:srgbClr val="111111"/>
                </a:solidFill>
                <a:effectLst/>
                <a:latin typeface="-apple-system"/>
              </a:rPr>
              <a:t> October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50</a:t>
            </a:fld>
            <a:endParaRPr lang="en-US"/>
          </a:p>
        </p:txBody>
      </p:sp>
    </p:spTree>
    <p:extLst>
      <p:ext uri="{BB962C8B-B14F-4D97-AF65-F5344CB8AC3E}">
        <p14:creationId xmlns:p14="http://schemas.microsoft.com/office/powerpoint/2010/main" val="1882738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Release notes summary, October 6, 2026 batch: 7 updates across 5 product groups, released between September 22, 2026, and October 06, 2026. Source: Release Notes for Microsoft 365 Copilot — https://learn.microsoft.com/en-us/copilot/microsoft-365/release-notes#october-6-2026. Preview of next month: this batch will also appear in the October 2026 deck.</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Release notes summary, September 23, 2026 batch (1 of 2): 26 updates across 10 product groups, released between August 26, 2026, and September 22, 2026. </a:t>
            </a:r>
          </a:p>
          <a:p>
            <a:endParaRPr lang="en-US" sz="1200" dirty="0"/>
          </a:p>
          <a:p>
            <a:r>
              <a:rPr lang="en-US" sz="1200" dirty="0"/>
              <a:t>Source: Release Notes for Microsoft 365 Copilot — https://learn.microsoft.com/en-us/copilot/microsoft-365/release-notes#september-23-2026</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Release notes summary, September 23, 2026 batch (2 of 2): 26 updates across 10 product groups, released between August 26, 2026, and September 22, 2026. </a:t>
            </a:r>
          </a:p>
          <a:p>
            <a:endParaRPr lang="en-US" sz="1200" dirty="0"/>
          </a:p>
          <a:p>
            <a:r>
              <a:rPr lang="en-US" sz="1200" dirty="0"/>
              <a:t>Source: Release Notes for Microsoft 365 Copilot — https://learn.microsoft.com/en-us/copilot/microsoft-365/release-notes#september-23-2026</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transition — Copilot Studio.</a:t>
            </a:r>
          </a:p>
          <a:p>
            <a:endParaRPr/>
          </a:p>
          <a:p>
            <a:r>
              <a:t>Use this slide to pivot from end-user features to the maker/IT story. Copilot Studio is where teams build, orchestrate, and manage custom agents. The next slide lists what shipped, by month of release.</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What’s new in Copilot Studio — release table.</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Frontier — what it is.</a:t>
            </a:r>
          </a:p>
          <a:p>
            <a:endParaRPr/>
          </a:p>
          <a:p>
            <a:r>
              <a:t>Frame Frontier as Microsoft’s early-access program: “you’re not just adopting new technology, you’re co-creating what comes next.” Customers in Frontier get the newest agents and features first and help shape them through feedback. Mention it ties into Microsoft Adoption resources.</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Frontier — try it out.</a:t>
            </a:r>
          </a:p>
          <a:p>
            <a:endParaRPr dirty="0"/>
          </a:p>
          <a:p>
            <a:r>
              <a:rPr dirty="0"/>
              <a:t>Encourage the audience to get hands-on. Point them to the Frontier getting-started guide and the newest items</a:t>
            </a:r>
            <a:r>
              <a:rPr lang="en-GB" dirty="0"/>
              <a:t>.</a:t>
            </a:r>
          </a:p>
          <a:p>
            <a:endParaRPr dirty="0"/>
          </a:p>
          <a:p>
            <a:r>
              <a:rPr dirty="0"/>
              <a:t>Close by inviting them to try these in their own day-to-day and share feedback.</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8</a:t>
            </a:r>
            <a:r>
              <a:rPr lang="en-US" baseline="30000" dirty="0"/>
              <a:t>th</a:t>
            </a:r>
            <a:r>
              <a:rPr lang="en-US" dirty="0"/>
              <a:t> September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63</a:t>
            </a:fld>
            <a:endParaRPr lang="en-US" dirty="0"/>
          </a:p>
        </p:txBody>
      </p:sp>
    </p:spTree>
    <p:extLst>
      <p:ext uri="{BB962C8B-B14F-4D97-AF65-F5344CB8AC3E}">
        <p14:creationId xmlns:p14="http://schemas.microsoft.com/office/powerpoint/2010/main" val="3304917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2F566A25-E9FF-13D9-3DE5-B46D7E583BA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17028815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4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Rectangle 2">
            <a:extLst>
              <a:ext uri="{FF2B5EF4-FFF2-40B4-BE49-F238E27FC236}">
                <a16:creationId xmlns:a16="http://schemas.microsoft.com/office/drawing/2014/main" id="{A6BEC747-F656-4889-B40A-20D50596036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1061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21654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907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21654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3907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pic>
        <p:nvPicPr>
          <p:cNvPr id="3" name="Picture 2" descr="Background pattern&#10;&#10;Description automatically generated">
            <a:extLst>
              <a:ext uri="{FF2B5EF4-FFF2-40B4-BE49-F238E27FC236}">
                <a16:creationId xmlns:a16="http://schemas.microsoft.com/office/drawing/2014/main" id="{09245482-DD91-29DD-6A0F-9BF061DBE24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655866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88552335"/>
      </p:ext>
    </p:extLst>
  </p:cSld>
  <p:clrMap bg1="lt1" tx1="dk1" bg2="lt2" tx2="dk2" accent1="accent1" accent2="accent2" accent3="accent3" accent4="accent4" accent5="accent5" accent6="accent6" hlink="hlink" folHlink="folHlink"/>
  <p:sldLayoutIdLst>
    <p:sldLayoutId id="2147484589" r:id="rId1"/>
    <p:sldLayoutId id="2147484608" r:id="rId2"/>
    <p:sldLayoutId id="2147484964" r:id="rId3"/>
    <p:sldLayoutId id="2147484968" r:id="rId4"/>
    <p:sldLayoutId id="2147484969" r:id="rId5"/>
    <p:sldLayoutId id="2147484971" r:id="rId6"/>
    <p:sldLayoutId id="2147484970" r:id="rId7"/>
    <p:sldLayoutId id="2147484966" r:id="rId8"/>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hyperlink" Target="https://www.microsoft.com/en-us/microsoft-365/roadmap?filters=Microsoft%20Copilot%20for%20Microsoft%20365&amp;searchterms=0" TargetMode="Externa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blogs.microsoft.com/blog/2026/09/25/introducing-the-new-copilot-with-home-code-and-autopilo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mgSFs9rkqJs?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blogs.microsoft.com/blog/2026/09/25/introducing-the-new-copilot-with-home-code-and-autopilo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blogs.microsoft.com/blog/2026/09/25/introducing-the-new-copilot-with-home-code-and-autopilo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blogs.microsoft.com/blog/2026/09/25/introducing-the-new-copilot-with-home-code-and-autopilot/"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ideo" Target="https://www.youtube.com/embed/Jv-iQSZ3YVY?feature=oembed" TargetMode="External"/><Relationship Id="rId5" Type="http://schemas.openxmlformats.org/officeDocument/2006/relationships/hyperlink" Target="https://blogs.microsoft.com/blog/2026/09/25/introducing-the-new-copilot-with-home-code-and-autopilot/" TargetMode="Externa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ideo" Target="https://www.youtube.com/embed/KVDlhOI7WGo?feature=oembed" TargetMode="External"/><Relationship Id="rId5" Type="http://schemas.openxmlformats.org/officeDocument/2006/relationships/hyperlink" Target="https://blogs.microsoft.com/blog/2026/09/25/introducing-the-new-copilot-with-home-code-and-autopilot/" TargetMode="Externa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hyperlink" Target="https://techcommunity.microsoft.com/blog/ai-finops-blog/new-finops-for-ai-capabilities-control-spend-measure-value-and-optimize-for-impa/4559660"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blogs.microsoft.com/blog/2026/09/25/introducing-the-new-copilot-with-home-code-and-autopilot/" TargetMode="Externa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echcommunity.microsoft.com/blog/microsoft-copilot-blog/more-models-one-copilot/4559035"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hyperlink" Target="https://techcommunity.microsoft.com/blog/microsoft-copilot-blog/available-today-openai-gpt-6-astra-in-microsoft-copilot/4552808"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available-today-openais-gpt-6-1-sol-and-claude-sonnet-5-5-in-microsoft-copilot/4560801"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more-models-one-copilot/4559035"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available-today-openais-gpt-6-1-sol-and-claude-sonnet-5-5-in-microsoft-copilot/456080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expanding-model-choice-in-copilot-with-grok/455574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techcommunity.microsoft.com/blog/microsoft-copilot-blog/what%E2%80%99s-new-in-microsoft-copilot--september-2026/4559107"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hyperlink" Target="https://techcommunity.microsoft.com/blog/microsoft-copilot-blog/what%E2%80%99s-new-in-microsoft-copilot--september-2026/4559107" TargetMode="Externa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www.microsoft.com/en-us/dynamics-365/blog/it-professional/2026/09/25/work-iq-business-and-workplace-intelligence-in-the-flow-of-wor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techcommunity.microsoft.com/blog/microsoft-copilot-blog/what%E2%80%99s-new-in-microsoft-copilot--september-2026/4559107"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1.png"/><Relationship Id="rId5" Type="http://schemas.openxmlformats.org/officeDocument/2006/relationships/hyperlink" Target="https://techcommunity.microsoft.com/blog/microsoft-copilot-blog/brand-kit-and-skills-in-copilot-in-powerpoint/4554932" TargetMode="External"/><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techcommunity.microsoft.com/blog/microsoft-copilot-blog/what%E2%80%99s-new-in-microsoft-copilot--september-2026/4559107" TargetMode="External"/><Relationship Id="rId5" Type="http://schemas.openxmlformats.org/officeDocument/2006/relationships/image" Target="../media/image42.pn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s://techcommunity.microsoft.com/blog/ai-finops-blog/new-finops-for-ai-capabilities-control-spend-measure-value-and-optimize-for-impa/455966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techcommunity.microsoft.com/blog/microsoft-copilot-blog/what%E2%80%99s-new-in-microsoft-copilot--september-2026/4559107"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hyperlink" Target="https://techcommunity.microsoft.com/blog/microsoft-copilot-blog/change-management-best-practices-to-drive-value-with-agent-builder/4559753"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techcommunity.microsoft.com/blog/microsoft-copilot-blog/evolution-of-the-copilot-pricing-model/4559416"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https://techcommunity.microsoft.com/blog/ai-finops-blog/new-finops-for-ai-capabilities-control-spend-measure-value-and-optimize-for-impa/4559660"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hyperlink" Target="https://techcommunity.microsoft.com/blog/ai-finops-blog/new-finops-for-ai-capabilities-control-spend-measure-value-and-optimize-for-impa/4559660" TargetMode="Externa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www.microsoft.com/en-us/copilot/blog/copilot-studio/build-where-you-want-run-with-confidence-now-microsoft-hosts-and-manages-the-code-created-by-copilot/"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hyperlink" Target="https://www.microsoft.com/en-us/copilot/blog/copilot-studio/build-where-you-want-run-with-confidence-now-microsoft-hosts-and-manages-the-code-created-by-copilot/"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techcommunity.microsoft.com/blog/microsoft-copilot-blog/introducing-the-plugin-registry---one-place-to-discover-and-govern-plugins-for-m/4559682"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hyperlink" Target="https://techcommunity.microsoft.com/blog/microsoft-copilot-blog/what%E2%80%99s-new-in-microsoft-copilot--september-2026/4559107"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microsoft.com/en-gb/microsoft-365/roadmap?filters=Microsoft%20Copilot%20for%20Microsoft%20365"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55897" TargetMode="External"/><Relationship Id="rId18" Type="http://schemas.openxmlformats.org/officeDocument/2006/relationships/hyperlink" Target="https://www.microsoft.com/en-us/microsoft-365/roadmap?filters=&amp;searchterms=503772" TargetMode="External"/><Relationship Id="rId26" Type="http://schemas.openxmlformats.org/officeDocument/2006/relationships/hyperlink" Target="https://www.microsoft.com/en-us/microsoft-365/roadmap?filters=&amp;searchterms=501111" TargetMode="External"/><Relationship Id="rId39" Type="http://schemas.openxmlformats.org/officeDocument/2006/relationships/image" Target="../media/image60.svg"/><Relationship Id="rId21" Type="http://schemas.openxmlformats.org/officeDocument/2006/relationships/hyperlink" Target="https://www.microsoft.com/en-us/microsoft-365/roadmap?filters=&amp;searchterms=516044" TargetMode="External"/><Relationship Id="rId34" Type="http://schemas.openxmlformats.org/officeDocument/2006/relationships/hyperlink" Target="https://www.microsoft.com/en-us/microsoft-365/roadmap?filters=&amp;searchterms=562353" TargetMode="External"/><Relationship Id="rId42" Type="http://schemas.openxmlformats.org/officeDocument/2006/relationships/image" Target="../media/image63.svg"/><Relationship Id="rId7" Type="http://schemas.openxmlformats.org/officeDocument/2006/relationships/hyperlink" Target="https://www.microsoft.com/en-us/microsoft-365/roadmap?filters=&amp;searchterms=555852" TargetMode="External"/><Relationship Id="rId2" Type="http://schemas.openxmlformats.org/officeDocument/2006/relationships/notesSlide" Target="../notesSlides/notesSlide41.xml"/><Relationship Id="rId16" Type="http://schemas.openxmlformats.org/officeDocument/2006/relationships/hyperlink" Target="https://www.microsoft.com/en-us/microsoft-365/roadmap?filters=&amp;searchterms=562017" TargetMode="External"/><Relationship Id="rId20" Type="http://schemas.openxmlformats.org/officeDocument/2006/relationships/hyperlink" Target="https://www.microsoft.com/en-us/microsoft-365/roadmap?filters=&amp;searchterms=510099" TargetMode="External"/><Relationship Id="rId29" Type="http://schemas.openxmlformats.org/officeDocument/2006/relationships/hyperlink" Target="https://www.microsoft.com/en-us/microsoft-365/roadmap?filters=&amp;searchterms=550513" TargetMode="External"/><Relationship Id="rId41" Type="http://schemas.openxmlformats.org/officeDocument/2006/relationships/image" Target="../media/image62.svg"/><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60539" TargetMode="External"/><Relationship Id="rId11" Type="http://schemas.openxmlformats.org/officeDocument/2006/relationships/hyperlink" Target="https://www.microsoft.com/en-us/microsoft-365/roadmap?filters=&amp;searchterms=502858" TargetMode="External"/><Relationship Id="rId24" Type="http://schemas.openxmlformats.org/officeDocument/2006/relationships/hyperlink" Target="https://www.microsoft.com/en-us/microsoft-365/roadmap?filters=&amp;searchterms=529864" TargetMode="External"/><Relationship Id="rId32" Type="http://schemas.openxmlformats.org/officeDocument/2006/relationships/hyperlink" Target="https://www.microsoft.com/en-us/microsoft-365/roadmap?filters=&amp;searchterms=516577" TargetMode="External"/><Relationship Id="rId37" Type="http://schemas.openxmlformats.org/officeDocument/2006/relationships/hyperlink" Target="https://www.microsoft.com/en-us/microsoft-365/roadmap?filters=&amp;searchterms=567671" TargetMode="External"/><Relationship Id="rId40" Type="http://schemas.openxmlformats.org/officeDocument/2006/relationships/image" Target="../media/image61.svg"/><Relationship Id="rId5" Type="http://schemas.openxmlformats.org/officeDocument/2006/relationships/hyperlink" Target="https://www.microsoft.com/en-us/microsoft-365/roadmap?filters=&amp;searchterms=489825" TargetMode="External"/><Relationship Id="rId15" Type="http://schemas.openxmlformats.org/officeDocument/2006/relationships/hyperlink" Target="https://www.microsoft.com/en-us/microsoft-365/roadmap?filters=&amp;searchterms=559017" TargetMode="External"/><Relationship Id="rId23" Type="http://schemas.openxmlformats.org/officeDocument/2006/relationships/hyperlink" Target="https://www.microsoft.com/en-us/microsoft-365/roadmap?filters=&amp;searchterms=537269" TargetMode="External"/><Relationship Id="rId28" Type="http://schemas.openxmlformats.org/officeDocument/2006/relationships/hyperlink" Target="https://www.microsoft.com/en-us/microsoft-365/roadmap?filters=&amp;searchterms=557560" TargetMode="External"/><Relationship Id="rId36" Type="http://schemas.openxmlformats.org/officeDocument/2006/relationships/hyperlink" Target="https://www.microsoft.com/en-us/microsoft-365/roadmap?filters=&amp;searchterms=567008" TargetMode="External"/><Relationship Id="rId10" Type="http://schemas.openxmlformats.org/officeDocument/2006/relationships/hyperlink" Target="https://www.microsoft.com/en-us/microsoft-365/roadmap?filters=&amp;searchterms=543422" TargetMode="External"/><Relationship Id="rId19" Type="http://schemas.openxmlformats.org/officeDocument/2006/relationships/hyperlink" Target="https://www.microsoft.com/en-us/microsoft-365/roadmap?filters=&amp;searchterms=560705" TargetMode="External"/><Relationship Id="rId31" Type="http://schemas.openxmlformats.org/officeDocument/2006/relationships/hyperlink" Target="https://www.microsoft.com/en-us/microsoft-365/roadmap?filters=&amp;searchterms=559613" TargetMode="External"/><Relationship Id="rId4" Type="http://schemas.openxmlformats.org/officeDocument/2006/relationships/hyperlink" Target="https://www.microsoft.com/en-us/microsoft-365/roadmap?filters=&amp;searchterms=502541" TargetMode="External"/><Relationship Id="rId9" Type="http://schemas.openxmlformats.org/officeDocument/2006/relationships/hyperlink" Target="https://www.microsoft.com/en-us/microsoft-365/roadmap?filters=&amp;searchterms=567121" TargetMode="External"/><Relationship Id="rId14" Type="http://schemas.openxmlformats.org/officeDocument/2006/relationships/hyperlink" Target="https://www.microsoft.com/en-us/microsoft-365/roadmap?filters=&amp;searchterms=555890" TargetMode="External"/><Relationship Id="rId22" Type="http://schemas.openxmlformats.org/officeDocument/2006/relationships/hyperlink" Target="https://www.microsoft.com/en-us/microsoft-365/roadmap?filters=&amp;searchterms=561325" TargetMode="External"/><Relationship Id="rId27" Type="http://schemas.openxmlformats.org/officeDocument/2006/relationships/hyperlink" Target="https://www.microsoft.com/en-us/microsoft-365/roadmap?filters=&amp;searchterms=567005" TargetMode="External"/><Relationship Id="rId30" Type="http://schemas.openxmlformats.org/officeDocument/2006/relationships/hyperlink" Target="https://www.microsoft.com/en-us/microsoft-365/roadmap?filters=&amp;searchterms=545896" TargetMode="External"/><Relationship Id="rId35" Type="http://schemas.openxmlformats.org/officeDocument/2006/relationships/hyperlink" Target="https://www.microsoft.com/en-us/microsoft-365/roadmap?filters=&amp;searchterms=566870" TargetMode="External"/><Relationship Id="rId8" Type="http://schemas.openxmlformats.org/officeDocument/2006/relationships/hyperlink" Target="https://www.microsoft.com/en-us/microsoft-365/roadmap?filters=&amp;searchterms=568933" TargetMode="External"/><Relationship Id="rId3" Type="http://schemas.openxmlformats.org/officeDocument/2006/relationships/image" Target="../media/image14.png"/><Relationship Id="rId12" Type="http://schemas.openxmlformats.org/officeDocument/2006/relationships/hyperlink" Target="https://www.microsoft.com/en-us/microsoft-365/roadmap?filters=&amp;searchterms=567895" TargetMode="External"/><Relationship Id="rId17" Type="http://schemas.openxmlformats.org/officeDocument/2006/relationships/hyperlink" Target="https://www.microsoft.com/en-us/microsoft-365/roadmap?filters=&amp;searchterms=560076" TargetMode="External"/><Relationship Id="rId25" Type="http://schemas.openxmlformats.org/officeDocument/2006/relationships/hyperlink" Target="https://www.microsoft.com/en-us/microsoft-365/roadmap?filters=&amp;searchterms=502533" TargetMode="External"/><Relationship Id="rId33" Type="http://schemas.openxmlformats.org/officeDocument/2006/relationships/hyperlink" Target="https://www.microsoft.com/en-us/microsoft-365/roadmap?filters=&amp;searchterms=522616" TargetMode="External"/><Relationship Id="rId38" Type="http://schemas.openxmlformats.org/officeDocument/2006/relationships/hyperlink" Target="https://www.microsoft.com/en-us/microsoft-365/roadmap?filters=&amp;searchterms=499153"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www.microsoft.com/en-us/microsoft-365/roadmap?filters=&amp;searchterms=561040" TargetMode="External"/><Relationship Id="rId13" Type="http://schemas.openxmlformats.org/officeDocument/2006/relationships/hyperlink" Target="https://www.microsoft.com/en-us/microsoft-365/roadmap?filters=&amp;searchterms=571308" TargetMode="External"/><Relationship Id="rId18" Type="http://schemas.openxmlformats.org/officeDocument/2006/relationships/hyperlink" Target="https://www.microsoft.com/en-us/microsoft-365/roadmap?filters=&amp;searchterms=571637" TargetMode="External"/><Relationship Id="rId3" Type="http://schemas.openxmlformats.org/officeDocument/2006/relationships/image" Target="../media/image14.png"/><Relationship Id="rId21" Type="http://schemas.openxmlformats.org/officeDocument/2006/relationships/hyperlink" Target="https://www.microsoft.com/en-us/microsoft-365/roadmap?filters=&amp;searchterms=570427" TargetMode="External"/><Relationship Id="rId7" Type="http://schemas.openxmlformats.org/officeDocument/2006/relationships/hyperlink" Target="https://www.microsoft.com/en-us/microsoft-365/roadmap?filters=&amp;searchterms=571394" TargetMode="External"/><Relationship Id="rId12" Type="http://schemas.openxmlformats.org/officeDocument/2006/relationships/hyperlink" Target="https://www.microsoft.com/en-us/microsoft-365/roadmap?filters=&amp;searchterms=571884" TargetMode="External"/><Relationship Id="rId17" Type="http://schemas.openxmlformats.org/officeDocument/2006/relationships/hyperlink" Target="https://www.microsoft.com/en-us/microsoft-365/roadmap?filters=&amp;searchterms=571886" TargetMode="External"/><Relationship Id="rId2" Type="http://schemas.openxmlformats.org/officeDocument/2006/relationships/notesSlide" Target="../notesSlides/notesSlide42.xml"/><Relationship Id="rId16" Type="http://schemas.openxmlformats.org/officeDocument/2006/relationships/hyperlink" Target="https://www.microsoft.com/en-us/microsoft-365/roadmap?filters=&amp;searchterms=570964" TargetMode="External"/><Relationship Id="rId20" Type="http://schemas.openxmlformats.org/officeDocument/2006/relationships/hyperlink" Target="https://www.microsoft.com/en-us/microsoft-365/roadmap?filters=&amp;searchterms=570469" TargetMode="External"/><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71400" TargetMode="External"/><Relationship Id="rId11" Type="http://schemas.openxmlformats.org/officeDocument/2006/relationships/hyperlink" Target="https://www.microsoft.com/en-us/microsoft-365/roadmap?filters=&amp;searchterms=570853" TargetMode="External"/><Relationship Id="rId5" Type="http://schemas.openxmlformats.org/officeDocument/2006/relationships/image" Target="../media/image65.svg"/><Relationship Id="rId15" Type="http://schemas.openxmlformats.org/officeDocument/2006/relationships/hyperlink" Target="https://www.microsoft.com/en-us/microsoft-365/roadmap?filters=&amp;searchterms=569018" TargetMode="External"/><Relationship Id="rId10" Type="http://schemas.openxmlformats.org/officeDocument/2006/relationships/hyperlink" Target="https://www.microsoft.com/en-us/microsoft-365/roadmap?filters=&amp;searchterms=570854" TargetMode="External"/><Relationship Id="rId19" Type="http://schemas.openxmlformats.org/officeDocument/2006/relationships/hyperlink" Target="https://www.microsoft.com/en-us/microsoft-365/roadmap?filters=&amp;searchterms=570277" TargetMode="External"/><Relationship Id="rId4" Type="http://schemas.openxmlformats.org/officeDocument/2006/relationships/image" Target="../media/image64.svg"/><Relationship Id="rId9" Type="http://schemas.openxmlformats.org/officeDocument/2006/relationships/hyperlink" Target="https://www.microsoft.com/en-us/microsoft-365/roadmap?filters=&amp;searchterms=565216" TargetMode="External"/><Relationship Id="rId14" Type="http://schemas.openxmlformats.org/officeDocument/2006/relationships/hyperlink" Target="https://www.microsoft.com/en-us/microsoft-365/roadmap?filters=&amp;searchterms=570963" TargetMode="External"/></Relationships>
</file>

<file path=ppt/slides/_rels/slide49.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71394" TargetMode="External"/><Relationship Id="rId18" Type="http://schemas.openxmlformats.org/officeDocument/2006/relationships/hyperlink" Target="https://www.microsoft.com/en-us/microsoft-365/roadmap?filters=&amp;searchterms=570854" TargetMode="External"/><Relationship Id="rId26" Type="http://schemas.openxmlformats.org/officeDocument/2006/relationships/hyperlink" Target="https://www.microsoft.com/en-us/microsoft-365/roadmap?filters=&amp;searchterms=567007" TargetMode="External"/><Relationship Id="rId39" Type="http://schemas.openxmlformats.org/officeDocument/2006/relationships/hyperlink" Target="https://www.microsoft.com/en-us/microsoft-365/roadmap?filters=&amp;searchterms=487852" TargetMode="External"/><Relationship Id="rId21" Type="http://schemas.openxmlformats.org/officeDocument/2006/relationships/hyperlink" Target="https://www.microsoft.com/en-us/microsoft-365/roadmap?filters=&amp;searchterms=560538" TargetMode="External"/><Relationship Id="rId34" Type="http://schemas.openxmlformats.org/officeDocument/2006/relationships/hyperlink" Target="https://www.microsoft.com/en-us/microsoft-365/roadmap?filters=&amp;searchterms=570964" TargetMode="External"/><Relationship Id="rId42" Type="http://schemas.openxmlformats.org/officeDocument/2006/relationships/hyperlink" Target="https://www.microsoft.com/en-us/microsoft-365/roadmap?filters=&amp;searchterms=500872" TargetMode="External"/><Relationship Id="rId47" Type="http://schemas.openxmlformats.org/officeDocument/2006/relationships/hyperlink" Target="https://www.microsoft.com/en-us/microsoft-365/roadmap?filters=&amp;searchterms=542181" TargetMode="External"/><Relationship Id="rId7" Type="http://schemas.openxmlformats.org/officeDocument/2006/relationships/hyperlink" Target="https://www.microsoft.com/en-us/microsoft-365/roadmap?filters=&amp;searchterms=537284" TargetMode="External"/><Relationship Id="rId2" Type="http://schemas.openxmlformats.org/officeDocument/2006/relationships/notesSlide" Target="../notesSlides/notesSlide43.xml"/><Relationship Id="rId16" Type="http://schemas.openxmlformats.org/officeDocument/2006/relationships/hyperlink" Target="https://www.microsoft.com/en-us/microsoft-365/roadmap?filters=&amp;searchterms=422324" TargetMode="External"/><Relationship Id="rId29" Type="http://schemas.openxmlformats.org/officeDocument/2006/relationships/hyperlink" Target="https://www.microsoft.com/en-us/microsoft-365/roadmap?filters=&amp;searchterms=499423" TargetMode="External"/><Relationship Id="rId11" Type="http://schemas.openxmlformats.org/officeDocument/2006/relationships/hyperlink" Target="https://www.microsoft.com/en-us/microsoft-365/roadmap?filters=&amp;searchterms=506749" TargetMode="External"/><Relationship Id="rId24" Type="http://schemas.openxmlformats.org/officeDocument/2006/relationships/hyperlink" Target="https://www.microsoft.com/en-us/microsoft-365/roadmap?filters=&amp;searchterms=570963" TargetMode="External"/><Relationship Id="rId32" Type="http://schemas.openxmlformats.org/officeDocument/2006/relationships/hyperlink" Target="https://www.microsoft.com/en-us/microsoft-365/roadmap?filters=&amp;searchterms=569018" TargetMode="External"/><Relationship Id="rId37" Type="http://schemas.openxmlformats.org/officeDocument/2006/relationships/hyperlink" Target="https://www.microsoft.com/en-us/microsoft-365/roadmap?filters=&amp;searchterms=566702" TargetMode="External"/><Relationship Id="rId40" Type="http://schemas.openxmlformats.org/officeDocument/2006/relationships/hyperlink" Target="https://www.microsoft.com/en-us/microsoft-365/roadmap?filters=&amp;searchterms=570427" TargetMode="External"/><Relationship Id="rId45" Type="http://schemas.openxmlformats.org/officeDocument/2006/relationships/hyperlink" Target="https://www.microsoft.com/en-us/microsoft-365/roadmap?filters=&amp;searchterms=567315" TargetMode="External"/><Relationship Id="rId5" Type="http://schemas.openxmlformats.org/officeDocument/2006/relationships/image" Target="../media/image65.svg"/><Relationship Id="rId15" Type="http://schemas.openxmlformats.org/officeDocument/2006/relationships/hyperlink" Target="https://www.microsoft.com/en-us/microsoft-365/roadmap?filters=&amp;searchterms=523223" TargetMode="External"/><Relationship Id="rId23" Type="http://schemas.openxmlformats.org/officeDocument/2006/relationships/hyperlink" Target="https://www.microsoft.com/en-us/microsoft-365/roadmap?filters=&amp;searchterms=571308" TargetMode="External"/><Relationship Id="rId28" Type="http://schemas.openxmlformats.org/officeDocument/2006/relationships/hyperlink" Target="https://www.microsoft.com/en-us/microsoft-365/roadmap?filters=&amp;searchterms=501451" TargetMode="External"/><Relationship Id="rId36" Type="http://schemas.openxmlformats.org/officeDocument/2006/relationships/hyperlink" Target="https://www.microsoft.com/en-us/microsoft-365/roadmap?filters=&amp;searchterms=571637" TargetMode="External"/><Relationship Id="rId49" Type="http://schemas.openxmlformats.org/officeDocument/2006/relationships/hyperlink" Target="https://www.microsoft.com/en-us/microsoft-365/roadmap?filters=&amp;searchterms=547749" TargetMode="External"/><Relationship Id="rId10" Type="http://schemas.openxmlformats.org/officeDocument/2006/relationships/hyperlink" Target="https://www.microsoft.com/en-us/microsoft-365/roadmap?filters=&amp;searchterms=503771" TargetMode="External"/><Relationship Id="rId19" Type="http://schemas.openxmlformats.org/officeDocument/2006/relationships/hyperlink" Target="https://www.microsoft.com/en-us/microsoft-365/roadmap?filters=&amp;searchterms=570853" TargetMode="External"/><Relationship Id="rId31" Type="http://schemas.openxmlformats.org/officeDocument/2006/relationships/hyperlink" Target="https://www.microsoft.com/en-us/microsoft-365/roadmap?filters=&amp;searchterms=560700" TargetMode="External"/><Relationship Id="rId44" Type="http://schemas.openxmlformats.org/officeDocument/2006/relationships/hyperlink" Target="https://www.microsoft.com/en-us/microsoft-365/roadmap?filters=&amp;searchterms=566703" TargetMode="External"/><Relationship Id="rId4" Type="http://schemas.openxmlformats.org/officeDocument/2006/relationships/image" Target="../media/image64.svg"/><Relationship Id="rId9" Type="http://schemas.openxmlformats.org/officeDocument/2006/relationships/hyperlink" Target="https://www.microsoft.com/en-us/microsoft-365/roadmap?filters=&amp;searchterms=565216" TargetMode="External"/><Relationship Id="rId14" Type="http://schemas.openxmlformats.org/officeDocument/2006/relationships/hyperlink" Target="https://www.microsoft.com/en-us/microsoft-365/roadmap?filters=&amp;searchterms=561040" TargetMode="External"/><Relationship Id="rId22" Type="http://schemas.openxmlformats.org/officeDocument/2006/relationships/hyperlink" Target="https://www.microsoft.com/en-us/microsoft-365/roadmap?filters=&amp;searchterms=571884" TargetMode="External"/><Relationship Id="rId27" Type="http://schemas.openxmlformats.org/officeDocument/2006/relationships/hyperlink" Target="https://www.microsoft.com/en-us/microsoft-365/roadmap?filters=&amp;searchterms=554934" TargetMode="External"/><Relationship Id="rId30" Type="http://schemas.openxmlformats.org/officeDocument/2006/relationships/hyperlink" Target="https://www.microsoft.com/en-us/microsoft-365/roadmap?filters=&amp;searchterms=566322" TargetMode="External"/><Relationship Id="rId35" Type="http://schemas.openxmlformats.org/officeDocument/2006/relationships/hyperlink" Target="https://www.microsoft.com/en-us/microsoft-365/roadmap?filters=&amp;searchterms=558933" TargetMode="External"/><Relationship Id="rId43" Type="http://schemas.openxmlformats.org/officeDocument/2006/relationships/hyperlink" Target="https://www.microsoft.com/en-us/microsoft-365/roadmap?filters=&amp;searchterms=569928" TargetMode="External"/><Relationship Id="rId48" Type="http://schemas.openxmlformats.org/officeDocument/2006/relationships/hyperlink" Target="https://www.microsoft.com/en-us/microsoft-365/roadmap?filters=&amp;searchterms=472030" TargetMode="External"/><Relationship Id="rId8" Type="http://schemas.openxmlformats.org/officeDocument/2006/relationships/hyperlink" Target="https://www.microsoft.com/en-us/microsoft-365/roadmap?filters=&amp;searchterms=567886" TargetMode="External"/><Relationship Id="rId3" Type="http://schemas.openxmlformats.org/officeDocument/2006/relationships/image" Target="../media/image14.png"/><Relationship Id="rId12" Type="http://schemas.openxmlformats.org/officeDocument/2006/relationships/hyperlink" Target="https://www.microsoft.com/en-us/microsoft-365/roadmap?filters=&amp;searchterms=571400" TargetMode="External"/><Relationship Id="rId17" Type="http://schemas.openxmlformats.org/officeDocument/2006/relationships/hyperlink" Target="https://www.microsoft.com/en-us/microsoft-365/roadmap?filters=&amp;searchterms=422323" TargetMode="External"/><Relationship Id="rId25" Type="http://schemas.openxmlformats.org/officeDocument/2006/relationships/hyperlink" Target="https://www.microsoft.com/en-us/microsoft-365/roadmap?filters=&amp;searchterms=570469" TargetMode="External"/><Relationship Id="rId33" Type="http://schemas.openxmlformats.org/officeDocument/2006/relationships/hyperlink" Target="https://www.microsoft.com/en-us/microsoft-365/roadmap?filters=&amp;searchterms=571886" TargetMode="External"/><Relationship Id="rId38" Type="http://schemas.openxmlformats.org/officeDocument/2006/relationships/hyperlink" Target="https://www.microsoft.com/en-us/microsoft-365/roadmap?filters=&amp;searchterms=561322" TargetMode="External"/><Relationship Id="rId46" Type="http://schemas.openxmlformats.org/officeDocument/2006/relationships/hyperlink" Target="https://www.microsoft.com/en-us/microsoft-365/roadmap?filters=&amp;searchterms=570277" TargetMode="External"/><Relationship Id="rId20" Type="http://schemas.openxmlformats.org/officeDocument/2006/relationships/hyperlink" Target="https://www.microsoft.com/en-us/microsoft-365/roadmap?filters=&amp;searchterms=569425" TargetMode="External"/><Relationship Id="rId41" Type="http://schemas.openxmlformats.org/officeDocument/2006/relationships/hyperlink" Target="https://www.microsoft.com/en-us/microsoft-365/roadmap?filters=&amp;searchterms=566864" TargetMode="External"/><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15145"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learn.microsoft.com/en-gb/copilot/microsoft-365/release-notes?tabs=all"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hyperlink" Target="https://learn.microsoft.com/en-us/copilot/microsoft-365/release-notes"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https://learn.microsoft.com/en-us/copilot/microsoft-365/release-notes"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hyperlink" Target="https://learn.microsoft.com/en-us/copilot/microsoft-365/release-note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hyperlink" Target="https://learn.microsoft.com/en-us/microsoft-copilot-studio/agents-experience/knowledge-add-dataverse-tables" TargetMode="External"/><Relationship Id="rId3" Type="http://schemas.openxmlformats.org/officeDocument/2006/relationships/hyperlink" Target="https://learn.microsoft.com/en-us/microsoft-copilot-studio/workflows-experience/extract-node-workflow" TargetMode="External"/><Relationship Id="rId7" Type="http://schemas.openxmlformats.org/officeDocument/2006/relationships/hyperlink" Target="https://learn.microsoft.com/en-us/microsoft-copilot-studio/agents-experience/attachments-overview"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hyperlink" Target="https://learn.microsoft.com/en-us/microsoft-copilot-studio/analytics-agent-evaluation-overview#content-safety" TargetMode="External"/><Relationship Id="rId11" Type="http://schemas.openxmlformats.org/officeDocument/2006/relationships/image" Target="../media/image67.png"/><Relationship Id="rId5" Type="http://schemas.openxmlformats.org/officeDocument/2006/relationships/hyperlink" Target="https://learn.microsoft.com/en-us/microsoft-copilot-studio/agents-experience/authoring-agent-model-availability" TargetMode="External"/><Relationship Id="rId10" Type="http://schemas.openxmlformats.org/officeDocument/2006/relationships/hyperlink" Target="https://www.microsoft.com/en-us/microsoft-copilot/blog/copilot-studio/" TargetMode="External"/><Relationship Id="rId4" Type="http://schemas.openxmlformats.org/officeDocument/2006/relationships/hyperlink" Target="https://learn.microsoft.com/en-us/microsoft-copilot-studio/workflows-experience/microsoft-365-copilot-node-workflow" TargetMode="External"/><Relationship Id="rId9" Type="http://schemas.openxmlformats.org/officeDocument/2006/relationships/hyperlink" Target="https://learn.microsoft.com/en-us/microsoft-copilot-studio/whats-new"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hyperlink" Target="https://adoption.microsoft.com/en-us/copilot/frontier-program/"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aka.ms/Frontier/GettingStartedGuide" TargetMode="External"/><Relationship Id="rId3" Type="http://schemas.openxmlformats.org/officeDocument/2006/relationships/hyperlink" Target="https://aka.ms/CopilotChat_Reasoning_Support" TargetMode="External"/><Relationship Id="rId7" Type="http://schemas.openxmlformats.org/officeDocument/2006/relationships/hyperlink" Target="https://www.microsoft.com/en-gb/microsoft-365-copilot/frontier-features?sortBy=newest-oldest&amp;filters=view%3ALatest#Whats-new"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hyperlink" Target="https://go.microsoft.com/fwlink/?LinkId=2383431" TargetMode="External"/><Relationship Id="rId4" Type="http://schemas.openxmlformats.org/officeDocument/2006/relationships/hyperlink" Target="https://aka.ms/coworkinprogress"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80.png"/><Relationship Id="rId2" Type="http://schemas.microsoft.com/office/2011/relationships/webextension" Target="../webextensions/webextension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hyperlink" Target="https://techcommunity.microsoft.com/blog/microsoft-copilot-blog/more-models-one-copilot/4559035" TargetMode="External"/><Relationship Id="rId13" Type="http://schemas.openxmlformats.org/officeDocument/2006/relationships/hyperlink" Target="https://www.microsoft.com/en-us/dynamics-365/blog/it-professional/2026/09/25/work-iq-business-and-workplace-intelligence-in-the-flow-of-work/" TargetMode="External"/><Relationship Id="rId18" Type="http://schemas.openxmlformats.org/officeDocument/2006/relationships/hyperlink" Target="https://learn.microsoft.com/en-us/microsoft-copilot-studio/whats-new" TargetMode="External"/><Relationship Id="rId3" Type="http://schemas.openxmlformats.org/officeDocument/2006/relationships/hyperlink" Target="https://blogs.microsoft.com/blog/2026/09/25/introducing-the-new-copilot-with-home-code-and-autopilot/" TargetMode="External"/><Relationship Id="rId7" Type="http://schemas.openxmlformats.org/officeDocument/2006/relationships/hyperlink" Target="https://techcommunity.microsoft.com/blog/microsoft-copilot-blog/evolution-of-the-copilot-pricing-model/4559416" TargetMode="External"/><Relationship Id="rId12" Type="http://schemas.openxmlformats.org/officeDocument/2006/relationships/hyperlink" Target="https://www.microsoft.com/en-us/copilot/blog/copilot-studio/build-where-you-want-run-with-confidence-now-microsoft-hosts-and-manages-the-code-created-by-copilot/" TargetMode="External"/><Relationship Id="rId17" Type="http://schemas.openxmlformats.org/officeDocument/2006/relationships/hyperlink" Target="https://www.microsoft.com/en-us/microsoft-365/roadmap?msockid=14c6111019866f7b3794053f18936e28&amp;filters=%5B%22Microsoft+Copilot+%28Microsoft+365%29%22%2C%22Changed+within%3A+last-month%22%5D" TargetMode="External"/><Relationship Id="rId2" Type="http://schemas.openxmlformats.org/officeDocument/2006/relationships/hyperlink" Target="https://techcommunity.microsoft.com/blog/microsoft-copilot-blog/what%E2%80%99s-new-in-microsoft-copilot--september-2026/4559107" TargetMode="External"/><Relationship Id="rId16" Type="http://schemas.openxmlformats.org/officeDocument/2006/relationships/hyperlink" Target="https://learn.microsoft.com/en-us/copilot/microsoft-365/release-notes?tabs=all" TargetMode="External"/><Relationship Id="rId1" Type="http://schemas.openxmlformats.org/officeDocument/2006/relationships/slideLayout" Target="../slideLayouts/slideLayout1.xml"/><Relationship Id="rId6" Type="http://schemas.openxmlformats.org/officeDocument/2006/relationships/hyperlink" Target="https://techcommunity.microsoft.com/blog/microsoft-copilot-blog/change-management-best-practices-to-drive-value-with-agent-builder/4559753" TargetMode="External"/><Relationship Id="rId11" Type="http://schemas.openxmlformats.org/officeDocument/2006/relationships/hyperlink" Target="https://techcommunity.microsoft.com/blog/microsoft-copilot-blog/available-today-openai-gpt-6-astra-in-microsoft-copilot/4552808" TargetMode="External"/><Relationship Id="rId5" Type="http://schemas.openxmlformats.org/officeDocument/2006/relationships/hyperlink" Target="https://techcommunity.microsoft.com/blog/microsoft-copilot-blog/introducing-the-plugin-registry---one-place-to-discover-and-govern-plugins-for-m/4559682" TargetMode="External"/><Relationship Id="rId15" Type="http://schemas.openxmlformats.org/officeDocument/2006/relationships/hyperlink" Target="https://techcommunity.microsoft.com/category/microsoft365copilot/blog/microsoft365copilotblog" TargetMode="External"/><Relationship Id="rId10" Type="http://schemas.openxmlformats.org/officeDocument/2006/relationships/hyperlink" Target="https://techcommunity.microsoft.com/blog/microsoft-copilot-blog/expanding-model-choice-in-copilot-with-grok/4555749" TargetMode="External"/><Relationship Id="rId19" Type="http://schemas.openxmlformats.org/officeDocument/2006/relationships/hyperlink" Target="https://www.microsoft.com/en-us/microsoft-copilot/blog/copilot-studio/" TargetMode="External"/><Relationship Id="rId4" Type="http://schemas.openxmlformats.org/officeDocument/2006/relationships/hyperlink" Target="https://techcommunity.microsoft.com/blog/microsoft-copilot-blog/available-today-openais-gpt-6-1-sol-and-claude-sonnet-5-5-in-microsoft-copilot/4560801" TargetMode="External"/><Relationship Id="rId9" Type="http://schemas.openxmlformats.org/officeDocument/2006/relationships/hyperlink" Target="https://techcommunity.microsoft.com/blog/microsoft-copilot-blog/brand-kit-and-skills-in-copilot-in-powerpoint/4554932" TargetMode="External"/><Relationship Id="rId14" Type="http://schemas.openxmlformats.org/officeDocument/2006/relationships/hyperlink" Target="https://techcommunity.microsoft.com/blog/ai-finops-blog/new-finops-for-ai-capabilities-control-spend-measure-value-and-optimize-for-impa/4559660"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D2CFE0-4705-B317-5688-50B2AD2144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12" name="Title 3">
            <a:extLst>
              <a:ext uri="{FF2B5EF4-FFF2-40B4-BE49-F238E27FC236}">
                <a16:creationId xmlns:a16="http://schemas.microsoft.com/office/drawing/2014/main" id="{00BB8770-6A7F-CC19-4552-B4C8A239BEC1}"/>
              </a:ext>
            </a:extLst>
          </p:cNvPr>
          <p:cNvSpPr txBox="1">
            <a:spLocks noGrp="1"/>
          </p:cNvSpPr>
          <p:nvPr>
            <p:ph type="title" idx="4294967295"/>
          </p:nvPr>
        </p:nvSpPr>
        <p:spPr>
          <a:xfrm>
            <a:off x="2295105" y="3056590"/>
            <a:ext cx="8115835" cy="67710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i="0" kern="1200" cap="none" spc="-50" baseline="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pPr marL="0" marR="0" lvl="0" indent="0" fontAlgn="auto">
              <a:spcAft>
                <a:spcPts val="0"/>
              </a:spcAft>
              <a:buClrTx/>
              <a:buSzTx/>
              <a:tabLst/>
              <a:defRPr/>
            </a:pPr>
            <a:r>
              <a:rPr lang="en-US" sz="440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Copilot</a:t>
            </a:r>
          </a:p>
        </p:txBody>
      </p:sp>
      <p:sp>
        <p:nvSpPr>
          <p:cNvPr id="13" name="TextBox 12">
            <a:extLst>
              <a:ext uri="{FF2B5EF4-FFF2-40B4-BE49-F238E27FC236}">
                <a16:creationId xmlns:a16="http://schemas.microsoft.com/office/drawing/2014/main" id="{0FFFFA6F-5E5A-7CA9-2217-8D9F023D9E04}"/>
              </a:ext>
            </a:extLst>
          </p:cNvPr>
          <p:cNvSpPr txBox="1"/>
          <p:nvPr/>
        </p:nvSpPr>
        <p:spPr>
          <a:xfrm>
            <a:off x="2265180" y="3930003"/>
            <a:ext cx="6096000" cy="584775"/>
          </a:xfrm>
          <a:prstGeom prst="rect">
            <a:avLst/>
          </a:prstGeom>
          <a:noFill/>
        </p:spPr>
        <p:txBody>
          <a:bodyPr wrap="square">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200" spc="-50">
                <a:ln w="3175">
                  <a:noFill/>
                </a:ln>
                <a:latin typeface="Segoe UI Semibold"/>
                <a:cs typeface="Segoe UI" panose="020B0502040204020203" pitchFamily="34" charset="0"/>
              </a:rPr>
              <a:t>September </a:t>
            </a:r>
            <a:r>
              <a:rPr lang="en-US" sz="3200" spc="-50" noProof="0">
                <a:ln w="3175">
                  <a:noFill/>
                </a:ln>
                <a:latin typeface="Segoe UI Semibold"/>
                <a:cs typeface="Segoe UI" panose="020B0502040204020203" pitchFamily="34" charset="0"/>
              </a:rPr>
              <a:t>2026</a:t>
            </a:r>
            <a:endParaRPr kumimoji="0" lang="en-US" sz="3200" b="0" i="0" u="none" strike="noStrike" kern="1200" cap="none" spc="-50" normalizeH="0" baseline="0" noProof="0">
              <a:ln w="3175">
                <a:noFill/>
              </a:ln>
              <a:effectLst/>
              <a:uLnTx/>
              <a:uFillTx/>
              <a:latin typeface="Segoe UI Semibold"/>
              <a:cs typeface="Segoe UI" panose="020B0502040204020203" pitchFamily="34" charset="0"/>
            </a:endParaRPr>
          </a:p>
        </p:txBody>
      </p:sp>
      <p:sp>
        <p:nvSpPr>
          <p:cNvPr id="5" name="Text Placeholder 6">
            <a:extLst>
              <a:ext uri="{FF2B5EF4-FFF2-40B4-BE49-F238E27FC236}">
                <a16:creationId xmlns:a16="http://schemas.microsoft.com/office/drawing/2014/main" id="{4D144DE0-7435-9AD3-2BC3-64BB707C7E42}"/>
              </a:ext>
            </a:extLst>
          </p:cNvPr>
          <p:cNvSpPr txBox="1">
            <a:spLocks/>
          </p:cNvSpPr>
          <p:nvPr/>
        </p:nvSpPr>
        <p:spPr>
          <a:xfrm>
            <a:off x="2295105" y="4688334"/>
            <a:ext cx="7244918" cy="49244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Presenter name</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Title</a:t>
            </a:r>
          </a:p>
        </p:txBody>
      </p:sp>
      <p:grpSp>
        <p:nvGrpSpPr>
          <p:cNvPr id="8" name="Group 7">
            <a:extLst>
              <a:ext uri="{FF2B5EF4-FFF2-40B4-BE49-F238E27FC236}">
                <a16:creationId xmlns:a16="http://schemas.microsoft.com/office/drawing/2014/main" id="{EC12BFCC-CB4B-0CA2-66ED-7D0ED097A3E5}"/>
              </a:ext>
              <a:ext uri="{C183D7F6-B498-43B3-948B-1728B52AA6E4}">
                <adec:decorative xmlns:adec="http://schemas.microsoft.com/office/drawing/2017/decorative" val="1"/>
              </a:ext>
            </a:extLst>
          </p:cNvPr>
          <p:cNvGrpSpPr/>
          <p:nvPr/>
        </p:nvGrpSpPr>
        <p:grpSpPr>
          <a:xfrm>
            <a:off x="10814384" y="499"/>
            <a:ext cx="1389594" cy="1219186"/>
            <a:chOff x="10404657" y="488"/>
            <a:chExt cx="1802010" cy="1955102"/>
          </a:xfrm>
          <a:solidFill>
            <a:srgbClr val="727372"/>
          </a:solidFill>
        </p:grpSpPr>
        <p:sp>
          <p:nvSpPr>
            <p:cNvPr id="9" name="Diagonal Stripe 8">
              <a:extLst>
                <a:ext uri="{FF2B5EF4-FFF2-40B4-BE49-F238E27FC236}">
                  <a16:creationId xmlns:a16="http://schemas.microsoft.com/office/drawing/2014/main" id="{8CBC0496-0759-C06F-C230-C2424282A01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8C43B430-8535-6D5D-3EE0-C24785A288B7}"/>
                </a:ext>
              </a:extLst>
            </p:cNvPr>
            <p:cNvSpPr txBox="1"/>
            <p:nvPr/>
          </p:nvSpPr>
          <p:spPr>
            <a:xfrm rot="2502686">
              <a:off x="10813568" y="609465"/>
              <a:ext cx="139309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a:ln>
                    <a:noFill/>
                  </a:ln>
                  <a:solidFill>
                    <a:srgbClr val="5C5AD4"/>
                  </a:solidFill>
                  <a:effectLst/>
                  <a:uLnTx/>
                  <a:uFillTx/>
                  <a:latin typeface="Segoe UI Semibold"/>
                </a:rPr>
                <a:t>As of </a:t>
              </a:r>
              <a:r>
                <a:rPr kumimoji="0" lang="en-US" sz="1100" b="0" i="0" u="none" strike="noStrike" kern="0" cap="none" spc="-71" normalizeH="0" baseline="0">
                  <a:ln>
                    <a:noFill/>
                  </a:ln>
                  <a:solidFill>
                    <a:srgbClr val="5C5AD4"/>
                  </a:solidFill>
                  <a:effectLst/>
                  <a:uLnTx/>
                  <a:uFillTx/>
                  <a:latin typeface="Segoe UI Semibold"/>
                </a:rPr>
                <a:t> </a:t>
              </a:r>
              <a:r>
                <a:rPr lang="en-US" sz="1100" kern="0" spc="-71">
                  <a:solidFill>
                    <a:srgbClr val="5C5AD4"/>
                  </a:solidFill>
                  <a:latin typeface="Segoe UI Semibold"/>
                </a:rPr>
                <a:t>7</a:t>
              </a:r>
              <a:r>
                <a:rPr lang="en-US" sz="1100" kern="0" spc="-71" baseline="30000">
                  <a:solidFill>
                    <a:srgbClr val="5C5AD4"/>
                  </a:solidFill>
                  <a:latin typeface="Segoe UI Semibold"/>
                </a:rPr>
                <a:t>th</a:t>
              </a:r>
              <a:r>
                <a:rPr lang="en-US" sz="1100" kern="0" spc="-71">
                  <a:solidFill>
                    <a:srgbClr val="5C5AD4"/>
                  </a:solidFill>
                  <a:latin typeface="Segoe UI Semibold"/>
                </a:rPr>
                <a:t> Oct</a:t>
              </a:r>
              <a:r>
                <a:rPr kumimoji="0" lang="en-US" sz="1100" b="0" i="0" u="none" strike="noStrike" kern="0" cap="none" spc="-71" normalizeH="0" baseline="0" noProof="0">
                  <a:ln>
                    <a:noFill/>
                  </a:ln>
                  <a:solidFill>
                    <a:srgbClr val="5C5AD4"/>
                  </a:solidFill>
                  <a:effectLst/>
                  <a:uLnTx/>
                  <a:uFillTx/>
                  <a:latin typeface="Segoe UI Semibold"/>
                </a:rPr>
                <a:t> 2026</a:t>
              </a:r>
            </a:p>
          </p:txBody>
        </p:sp>
      </p:grpSp>
      <p:pic>
        <p:nvPicPr>
          <p:cNvPr id="14" name="Picture 13">
            <a:extLst>
              <a:ext uri="{FF2B5EF4-FFF2-40B4-BE49-F238E27FC236}">
                <a16:creationId xmlns:a16="http://schemas.microsoft.com/office/drawing/2014/main" id="{81F2BB44-002D-5D1B-045B-1E9758649EF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957454" y="3029467"/>
            <a:ext cx="1307726" cy="1283250"/>
          </a:xfrm>
          <a:prstGeom prst="rect">
            <a:avLst/>
          </a:prstGeom>
        </p:spPr>
      </p:pic>
    </p:spTree>
    <p:extLst>
      <p:ext uri="{BB962C8B-B14F-4D97-AF65-F5344CB8AC3E}">
        <p14:creationId xmlns:p14="http://schemas.microsoft.com/office/powerpoint/2010/main" val="1502194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42" presetClass="path" presetSubtype="0" decel="100000" fill="hold" grpId="1" nodeType="withEffect">
                                  <p:stCondLst>
                                    <p:cond delay="0"/>
                                  </p:stCondLst>
                                  <p:childTnLst>
                                    <p:animMotion origin="layout" path="M -3.75E-6 2.59259E-6 L -3.75E-6 0.03541 " pathEditMode="relative" rAng="0" ptsTypes="AA">
                                      <p:cBhvr>
                                        <p:cTn id="9" dur="1000" spd="-100000" fill="hold"/>
                                        <p:tgtEl>
                                          <p:spTgt spid="12"/>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par>
                                <p:cTn id="13" presetID="42" presetClass="path" presetSubtype="0" decel="100000" fill="hold" grpId="1" nodeType="withEffect">
                                  <p:stCondLst>
                                    <p:cond delay="0"/>
                                  </p:stCondLst>
                                  <p:childTnLst>
                                    <p:animMotion origin="layout" path="M 2.70833E-6 -7.40741E-7 L 2.70833E-6 0.03542 " pathEditMode="relative" rAng="0" ptsTypes="AA">
                                      <p:cBhvr>
                                        <p:cTn id="14" dur="1000" spd="-100000" fill="hold"/>
                                        <p:tgtEl>
                                          <p:spTgt spid="13"/>
                                        </p:tgtEl>
                                        <p:attrNameLst>
                                          <p:attrName>ppt_x</p:attrName>
                                          <p:attrName>ppt_y</p:attrName>
                                        </p:attrNameLst>
                                      </p:cBhvr>
                                      <p:rCtr x="0" y="1759"/>
                                    </p:animMotion>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par>
                                <p:cTn id="18" presetID="42" presetClass="path" presetSubtype="0" decel="100000" fill="hold" grpId="1" nodeType="withEffect">
                                  <p:stCondLst>
                                    <p:cond delay="0"/>
                                  </p:stCondLst>
                                  <p:childTnLst>
                                    <p:animMotion origin="layout" path="M 3.54167E-6 -4.44444E-6 L 3.54167E-6 0.03542 " pathEditMode="relative" rAng="0" ptsTypes="AA">
                                      <p:cBhvr>
                                        <p:cTn id="19" dur="10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4A981D-A9DB-B305-FF56-5DC4F910A62D}"/>
              </a:ext>
            </a:extLst>
          </p:cNvPr>
          <p:cNvSpPr>
            <a:spLocks noGrp="1"/>
          </p:cNvSpPr>
          <p:nvPr>
            <p:ph type="title"/>
          </p:nvPr>
        </p:nvSpPr>
        <p:spPr>
          <a:xfrm>
            <a:off x="475664" y="913837"/>
            <a:ext cx="11018520" cy="677108"/>
          </a:xfrm>
        </p:spPr>
        <p:txBody>
          <a:bodyPr/>
          <a:lstStyle/>
          <a:p>
            <a:r>
              <a:rPr lang="en-US" sz="440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Copilot</a:t>
            </a:r>
            <a:r>
              <a:rPr lang="en-US" sz="440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updates</a:t>
            </a:r>
            <a:endParaRPr lang="en-US" sz="4400" noProof="0"/>
          </a:p>
        </p:txBody>
      </p:sp>
      <p:sp>
        <p:nvSpPr>
          <p:cNvPr id="17" name="Arrow: Pentagon 16">
            <a:extLst>
              <a:ext uri="{FF2B5EF4-FFF2-40B4-BE49-F238E27FC236}">
                <a16:creationId xmlns:a16="http://schemas.microsoft.com/office/drawing/2014/main" id="{237F18A5-2E31-0EDE-EDDE-8E1DC093B4BC}"/>
              </a:ext>
              <a:ext uri="{C183D7F6-B498-43B3-948B-1728B52AA6E4}">
                <adec:decorative xmlns:adec="http://schemas.microsoft.com/office/drawing/2017/decorative" val="1"/>
              </a:ext>
            </a:extLst>
          </p:cNvPr>
          <p:cNvSpPr/>
          <p:nvPr/>
        </p:nvSpPr>
        <p:spPr bwMode="auto">
          <a:xfrm>
            <a:off x="0" y="2312826"/>
            <a:ext cx="11018520" cy="2232348"/>
          </a:xfrm>
          <a:prstGeom prst="homePlate">
            <a:avLst>
              <a:gd name="adj" fmla="val 26675"/>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8" name="Arrow: Pentagon 17">
            <a:extLst>
              <a:ext uri="{FF2B5EF4-FFF2-40B4-BE49-F238E27FC236}">
                <a16:creationId xmlns:a16="http://schemas.microsoft.com/office/drawing/2014/main" id="{9EC152A7-90BE-9F2F-0BAC-0E2616BCAEFA}"/>
              </a:ext>
              <a:ext uri="{C183D7F6-B498-43B3-948B-1728B52AA6E4}">
                <adec:decorative xmlns:adec="http://schemas.microsoft.com/office/drawing/2017/decorative" val="1"/>
              </a:ext>
            </a:extLst>
          </p:cNvPr>
          <p:cNvSpPr/>
          <p:nvPr/>
        </p:nvSpPr>
        <p:spPr bwMode="auto">
          <a:xfrm>
            <a:off x="0" y="2312826"/>
            <a:ext cx="1930399" cy="2232348"/>
          </a:xfrm>
          <a:prstGeom prst="homePlate">
            <a:avLst>
              <a:gd name="adj" fmla="val 25537"/>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AA5524CA-0BEF-B0E7-9631-341379DFE24B}"/>
              </a:ext>
            </a:extLst>
          </p:cNvPr>
          <p:cNvSpPr txBox="1"/>
          <p:nvPr/>
        </p:nvSpPr>
        <p:spPr>
          <a:xfrm>
            <a:off x="2221979" y="2852062"/>
            <a:ext cx="8240742" cy="1151084"/>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a:ea typeface="+mn-ea"/>
                <a:cs typeface="+mn-cs"/>
              </a:rPr>
              <a:t>Updates listed in this document are selected based on relevance to</a:t>
            </a:r>
            <a:r>
              <a:rPr kumimoji="0" lang="en-US" sz="2400" b="0" i="0" u="none" strike="noStrike" kern="1200" cap="none" spc="0" normalizeH="0" noProof="0">
                <a:ln>
                  <a:noFill/>
                </a:ln>
                <a:solidFill>
                  <a:srgbClr val="000000"/>
                </a:solidFill>
                <a:effectLst/>
                <a:uLnTx/>
                <a:uFillTx/>
                <a:latin typeface="Segoe UI"/>
                <a:ea typeface="+mn-ea"/>
                <a:cs typeface="+mn-cs"/>
              </a:rPr>
              <a:t> Microsoft Copilot</a:t>
            </a:r>
            <a:r>
              <a:rPr kumimoji="0" lang="en-US" sz="2400" b="0" i="0" u="none" strike="noStrike" kern="1200" cap="none" spc="0" normalizeH="0" baseline="0" noProof="0">
                <a:ln>
                  <a:noFill/>
                </a:ln>
                <a:solidFill>
                  <a:srgbClr val="000000"/>
                </a:solidFill>
                <a:effectLst/>
                <a:uLnTx/>
                <a:uFillTx/>
                <a:latin typeface="Segoe UI"/>
                <a:ea typeface="+mn-ea"/>
                <a:cs typeface="+mn-cs"/>
              </a:rPr>
              <a:t>.</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1" i="0" u="sng" strike="noStrike" kern="1200" cap="none" spc="0" normalizeH="0" baseline="0" noProof="0">
                <a:ln>
                  <a:noFill/>
                </a:ln>
                <a:solidFill>
                  <a:srgbClr val="000000"/>
                </a:solidFill>
                <a:effectLst/>
                <a:uLnTx/>
                <a:uFillTx/>
                <a:latin typeface="Segoe UI"/>
                <a:ea typeface="+mn-ea"/>
                <a:cs typeface="+mn-cs"/>
              </a:rPr>
              <a:t>Release dates and timings are subject to change.</a:t>
            </a:r>
            <a:endParaRPr kumimoji="0" lang="en-US" sz="2400" b="1" i="0" u="sng" strike="noStrike" kern="1200" cap="none" spc="0" normalizeH="0" baseline="0" noProof="0">
              <a:ln>
                <a:noFill/>
              </a:ln>
              <a:solidFill>
                <a:srgbClr val="000000"/>
              </a:solidFill>
              <a:effectLst/>
              <a:uLnTx/>
              <a:uFillTx/>
              <a:latin typeface="Segoe UI"/>
              <a:ea typeface="+mn-ea"/>
              <a:cs typeface="Segoe UI"/>
            </a:endParaRPr>
          </a:p>
        </p:txBody>
      </p:sp>
      <p:sp>
        <p:nvSpPr>
          <p:cNvPr id="23" name="TextBox 22">
            <a:extLst>
              <a:ext uri="{FF2B5EF4-FFF2-40B4-BE49-F238E27FC236}">
                <a16:creationId xmlns:a16="http://schemas.microsoft.com/office/drawing/2014/main" id="{EC595E11-CF22-BACF-22FB-E6FB05D68259}"/>
              </a:ext>
            </a:extLst>
          </p:cNvPr>
          <p:cNvSpPr txBox="1"/>
          <p:nvPr/>
        </p:nvSpPr>
        <p:spPr>
          <a:xfrm>
            <a:off x="394445" y="5042378"/>
            <a:ext cx="9936909" cy="818686"/>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Semibold"/>
                <a:ea typeface="+mn-ea"/>
                <a:cs typeface="+mn-cs"/>
              </a:rPr>
              <a:t>For a complete list of Microsoft Copilot roadmap items refer to </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a:ln>
                  <a:noFill/>
                </a:ln>
                <a:solidFill>
                  <a:srgbClr val="5C5AD4"/>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Microsoft 365 Roadmap | Microsoft 365</a:t>
            </a:r>
            <a:endParaRPr kumimoji="0" lang="en-US" sz="2400" b="0" i="0" u="none" strike="noStrike" kern="1200" cap="none" spc="0" normalizeH="0" baseline="0" noProof="0">
              <a:ln>
                <a:noFill/>
              </a:ln>
              <a:solidFill>
                <a:srgbClr val="5C5AD4"/>
              </a:solidFill>
              <a:effectLst/>
              <a:uLnTx/>
              <a:uFillTx/>
              <a:latin typeface="Segoe UI Semibold"/>
              <a:ea typeface="+mn-ea"/>
              <a:cs typeface="+mn-cs"/>
            </a:endParaRPr>
          </a:p>
        </p:txBody>
      </p:sp>
      <p:sp>
        <p:nvSpPr>
          <p:cNvPr id="2" name="TextBox 1">
            <a:extLst>
              <a:ext uri="{FF2B5EF4-FFF2-40B4-BE49-F238E27FC236}">
                <a16:creationId xmlns:a16="http://schemas.microsoft.com/office/drawing/2014/main" id="{AB705756-E92A-D09C-4A25-D781D37D4A82}"/>
              </a:ext>
            </a:extLst>
          </p:cNvPr>
          <p:cNvSpPr txBox="1"/>
          <p:nvPr/>
        </p:nvSpPr>
        <p:spPr>
          <a:xfrm>
            <a:off x="8203216" y="6112046"/>
            <a:ext cx="3988784" cy="492443"/>
          </a:xfrm>
          <a:prstGeom prst="rect">
            <a:avLst/>
          </a:prstGeom>
          <a:noFill/>
        </p:spPr>
        <p:txBody>
          <a:bodyPr wrap="none" lIns="0" tIns="0" rIns="0" bIns="0" rtlCol="0">
            <a:spAutoFit/>
          </a:bodyPr>
          <a:lstStyle/>
          <a:p>
            <a:pPr algn="l"/>
            <a:r>
              <a:rPr lang="en-US" sz="1600" noProof="0" dirty="0">
                <a:gradFill>
                  <a:gsLst>
                    <a:gs pos="2917">
                      <a:schemeClr val="tx1"/>
                    </a:gs>
                    <a:gs pos="30000">
                      <a:schemeClr val="tx1"/>
                    </a:gs>
                  </a:gsLst>
                  <a:lin ang="5400000" scaled="0"/>
                </a:gradFill>
              </a:rPr>
              <a:t>Got feedback? </a:t>
            </a:r>
          </a:p>
          <a:p>
            <a:pPr algn="l"/>
            <a:r>
              <a:rPr lang="en-US" sz="1600" noProof="0" dirty="0">
                <a:gradFill>
                  <a:gsLst>
                    <a:gs pos="2917">
                      <a:schemeClr val="tx1"/>
                    </a:gs>
                    <a:gs pos="30000">
                      <a:schemeClr val="tx1"/>
                    </a:gs>
                  </a:gsLst>
                  <a:lin ang="5400000" scaled="0"/>
                </a:gradFill>
                <a:hlinkClick r:id="rId3"/>
              </a:rPr>
              <a:t>https://aka.ms/WhatsNewCopilot/Feedback</a:t>
            </a:r>
            <a:r>
              <a:rPr lang="en-US" sz="1600" noProof="0" dirty="0">
                <a:gradFill>
                  <a:gsLst>
                    <a:gs pos="2917">
                      <a:schemeClr val="tx1"/>
                    </a:gs>
                    <a:gs pos="30000">
                      <a:schemeClr val="tx1"/>
                    </a:gs>
                  </a:gsLst>
                  <a:lin ang="5400000" scaled="0"/>
                </a:gradFill>
              </a:rPr>
              <a:t> </a:t>
            </a:r>
          </a:p>
        </p:txBody>
      </p:sp>
      <p:pic>
        <p:nvPicPr>
          <p:cNvPr id="8" name="Picture 7">
            <a:extLst>
              <a:ext uri="{FF2B5EF4-FFF2-40B4-BE49-F238E27FC236}">
                <a16:creationId xmlns:a16="http://schemas.microsoft.com/office/drawing/2014/main" id="{59660FF0-5479-A203-B248-271A030A6ED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27" y="2376432"/>
            <a:ext cx="3044443" cy="2102343"/>
          </a:xfrm>
          <a:prstGeom prst="rect">
            <a:avLst/>
          </a:prstGeom>
        </p:spPr>
      </p:pic>
    </p:spTree>
    <p:extLst>
      <p:ext uri="{BB962C8B-B14F-4D97-AF65-F5344CB8AC3E}">
        <p14:creationId xmlns:p14="http://schemas.microsoft.com/office/powerpoint/2010/main" val="2902277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42" presetClass="path" presetSubtype="0" decel="100000" fill="hold" grpId="1" nodeType="withEffect">
                                  <p:stCondLst>
                                    <p:cond delay="500"/>
                                  </p:stCondLst>
                                  <p:childTnLst>
                                    <p:animMotion origin="layout" path="M 3.95833E-6 -1.11111E-6 L 3.95833E-6 -0.03704 " pathEditMode="relative" rAng="0" ptsTypes="AA">
                                      <p:cBhvr>
                                        <p:cTn id="17" dur="750" spd="-100000" fill="hold"/>
                                        <p:tgtEl>
                                          <p:spTgt spid="22"/>
                                        </p:tgtEl>
                                        <p:attrNameLst>
                                          <p:attrName>ppt_x</p:attrName>
                                          <p:attrName>ppt_y</p:attrName>
                                        </p:attrNameLst>
                                      </p:cBhvr>
                                      <p:rCtr x="0" y="-1852"/>
                                    </p:animMotion>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42" presetClass="path" presetSubtype="0" decel="100000" fill="hold" grpId="1" nodeType="withEffect">
                                  <p:stCondLst>
                                    <p:cond delay="0"/>
                                  </p:stCondLst>
                                  <p:childTnLst>
                                    <p:animMotion origin="layout" path="M -3.75E-6 2.59259E-6 L -3.75E-6 -0.03704 " pathEditMode="relative" rAng="0" ptsTypes="AA">
                                      <p:cBhvr>
                                        <p:cTn id="23" dur="750" spd="-100000" fill="hold"/>
                                        <p:tgtEl>
                                          <p:spTgt spid="23"/>
                                        </p:tgtEl>
                                        <p:attrNameLst>
                                          <p:attrName>ppt_x</p:attrName>
                                          <p:attrName>ppt_y</p:attrName>
                                        </p:attrNameLst>
                                      </p:cBhvr>
                                      <p:rCtr x="0" y="-1852"/>
                                    </p:animMotion>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42" presetClass="path" presetSubtype="0" decel="100000" fill="hold" grpId="1" nodeType="withEffect">
                                  <p:stCondLst>
                                    <p:cond delay="0"/>
                                  </p:stCondLst>
                                  <p:childTnLst>
                                    <p:animMotion origin="layout" path="M -3.75E-6 2.59259E-6 L -3.75E-6 -0.03704 " pathEditMode="relative" rAng="0" ptsTypes="AA">
                                      <p:cBhvr>
                                        <p:cTn id="29" dur="750" spd="-100000" fill="hold"/>
                                        <p:tgtEl>
                                          <p:spTgt spid="2"/>
                                        </p:tgtEl>
                                        <p:attrNameLst>
                                          <p:attrName>ppt_x</p:attrName>
                                          <p:attrName>ppt_y</p:attrName>
                                        </p:attrNameLst>
                                      </p:cBhvr>
                                      <p:rCtr x="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2" grpId="1"/>
      <p:bldP spid="23" grpId="0"/>
      <p:bldP spid="23" grpId="1"/>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5659164" y="1328226"/>
            <a:ext cx="6451725" cy="528287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1" name="TextBox 22">
            <a:extLst>
              <a:ext uri="{FF2B5EF4-FFF2-40B4-BE49-F238E27FC236}">
                <a16:creationId xmlns:a16="http://schemas.microsoft.com/office/drawing/2014/main" id="{C2250C3E-1C50-41B9-A0A9-2D69851E8D9A}"/>
              </a:ext>
              <a:ext uri="{C183D7F6-B498-43B3-948B-1728B52AA6E4}">
                <adec:decorative xmlns:adec="http://schemas.microsoft.com/office/drawing/2017/decorative" val="1"/>
              </a:ext>
            </a:extLst>
          </p:cNvPr>
          <p:cNvSpPr txBox="1"/>
          <p:nvPr/>
        </p:nvSpPr>
        <p:spPr>
          <a:xfrm>
            <a:off x="156604" y="4139902"/>
            <a:ext cx="5310844" cy="2471199"/>
          </a:xfrm>
          <a:prstGeom prst="roundRect">
            <a:avLst>
              <a:gd name="adj" fmla="val 1593"/>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310844" cy="2465796"/>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211955" y="99549"/>
            <a:ext cx="7950200" cy="105092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a:ln>
                  <a:noFill/>
                </a:ln>
                <a:effectLst/>
                <a:uLnTx/>
                <a:uFillTx/>
                <a:latin typeface="Segoe UI Semibold" panose="020B0702040204020203" pitchFamily="34" charset="0"/>
                <a:ea typeface="+mj-ea"/>
                <a:cs typeface="Segoe UI Semibold" panose="020B0702040204020203" pitchFamily="34" charset="0"/>
              </a:rPr>
              <a:t>What’s new in Microsoft Copilot</a:t>
            </a:r>
            <a:r>
              <a:rPr lang="en-US" sz="280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September 2026</a:t>
            </a:r>
            <a:endParaRPr kumimoji="0" lang="en-US" sz="2800" b="0" i="1" u="none" strike="noStrike" kern="1200" cap="none" spc="-50" normalizeH="0" baseline="0" noProof="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sp>
        <p:nvSpPr>
          <p:cNvPr id="19" name="TextBox 20">
            <a:extLst>
              <a:ext uri="{FF2B5EF4-FFF2-40B4-BE49-F238E27FC236}">
                <a16:creationId xmlns:a16="http://schemas.microsoft.com/office/drawing/2014/main" id="{65CB24B6-4874-4A05-A2BD-D04EB7719E1F}"/>
              </a:ext>
            </a:extLst>
          </p:cNvPr>
          <p:cNvSpPr txBox="1"/>
          <p:nvPr/>
        </p:nvSpPr>
        <p:spPr>
          <a:xfrm>
            <a:off x="156604" y="1169708"/>
            <a:ext cx="5188148" cy="40201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The new Copilot: Home, Code and Autopilot</a:t>
            </a:r>
          </a:p>
        </p:txBody>
      </p:sp>
      <p:sp>
        <p:nvSpPr>
          <p:cNvPr id="20" name="TextBox 21">
            <a:extLst>
              <a:ext uri="{FF2B5EF4-FFF2-40B4-BE49-F238E27FC236}">
                <a16:creationId xmlns:a16="http://schemas.microsoft.com/office/drawing/2014/main" id="{53EA5315-A7DA-4314-9613-8C5C3BD9B82E}"/>
              </a:ext>
            </a:extLst>
          </p:cNvPr>
          <p:cNvSpPr txBox="1"/>
          <p:nvPr/>
        </p:nvSpPr>
        <p:spPr>
          <a:xfrm>
            <a:off x="59298" y="1515587"/>
            <a:ext cx="5285454" cy="2299412"/>
          </a:xfrm>
          <a:prstGeom prst="rect">
            <a:avLst/>
          </a:prstGeom>
          <a:noFill/>
        </p:spPr>
        <p:txBody>
          <a:bodyPr wrap="square">
            <a:spAutoFit/>
          </a:bodyPr>
          <a:lstStyle/>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Home brings Chat and Cowork together</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Code: build apps, dashboards, and automations</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Autopilot, a persistent and proactive agent</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Office in Copilot: Word, Excel, and PowerPoint</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Today in Home: what needs attention</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Teams with shared team context</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AI spend: licensing, billing, and FinOps</a:t>
            </a:r>
          </a:p>
        </p:txBody>
      </p:sp>
      <p:sp>
        <p:nvSpPr>
          <p:cNvPr id="3" name="TextBox 2">
            <a:extLst>
              <a:ext uri="{FF2B5EF4-FFF2-40B4-BE49-F238E27FC236}">
                <a16:creationId xmlns:a16="http://schemas.microsoft.com/office/drawing/2014/main" id="{89350A8B-5495-94C4-A1FA-30D0F042765F}"/>
              </a:ext>
            </a:extLst>
          </p:cNvPr>
          <p:cNvSpPr txBox="1"/>
          <p:nvPr/>
        </p:nvSpPr>
        <p:spPr>
          <a:xfrm>
            <a:off x="134790" y="3932602"/>
            <a:ext cx="5209961"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IT admin capabilities</a:t>
            </a:r>
          </a:p>
        </p:txBody>
      </p:sp>
      <p:sp>
        <p:nvSpPr>
          <p:cNvPr id="18" name="TextBox 17">
            <a:extLst>
              <a:ext uri="{FF2B5EF4-FFF2-40B4-BE49-F238E27FC236}">
                <a16:creationId xmlns:a16="http://schemas.microsoft.com/office/drawing/2014/main" id="{76798B32-ADA7-72FA-DCFA-C244D13FF8E3}"/>
              </a:ext>
            </a:extLst>
          </p:cNvPr>
          <p:cNvSpPr txBox="1"/>
          <p:nvPr/>
        </p:nvSpPr>
        <p:spPr>
          <a:xfrm>
            <a:off x="33908" y="4311578"/>
            <a:ext cx="5433540" cy="1624486"/>
          </a:xfrm>
          <a:prstGeom prst="rect">
            <a:avLst/>
          </a:prstGeom>
          <a:noFill/>
        </p:spPr>
        <p:txBody>
          <a:bodyPr wrap="square" numCol="2">
            <a:noAutofit/>
          </a:bodyPr>
          <a:lstStyle/>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Evolution of the Copilot pricing model</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in Agent 365 </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access controls and Cowork consumption insights</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Managed Runtime and the Apps experience</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Authoritative sources for Copilot Search</a:t>
            </a:r>
          </a:p>
          <a:p>
            <a:pPr marL="285750" lvl="4" indent="-180000">
              <a:lnSpc>
                <a:spcPct val="13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Targeted surveys in the Copilot Dashboard</a:t>
            </a:r>
          </a:p>
        </p:txBody>
      </p:sp>
      <p:sp>
        <p:nvSpPr>
          <p:cNvPr id="5" name="TextBox 4">
            <a:extLst>
              <a:ext uri="{FF2B5EF4-FFF2-40B4-BE49-F238E27FC236}">
                <a16:creationId xmlns:a16="http://schemas.microsoft.com/office/drawing/2014/main" id="{C61416EB-B728-4325-91D8-6EEB1431787E}"/>
              </a:ext>
            </a:extLst>
          </p:cNvPr>
          <p:cNvSpPr txBox="1"/>
          <p:nvPr/>
        </p:nvSpPr>
        <p:spPr>
          <a:xfrm>
            <a:off x="5757377" y="1164211"/>
            <a:ext cx="4404778"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709265" y="1620326"/>
            <a:ext cx="6423437" cy="4822477"/>
          </a:xfrm>
          <a:prstGeom prst="rect">
            <a:avLst/>
          </a:prstGeom>
          <a:noFill/>
        </p:spPr>
        <p:txBody>
          <a:bodyPr wrap="square" numCol="2">
            <a:noAutofit/>
          </a:bodyPr>
          <a:lstStyle/>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OpenAI GPT-6 Astra, GPT-6.1 Sol and Claude Opus 5.5, Sonnet 5.5 in Microsoft Copilot</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Grok models in Word, Excel, and PowerPoint</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Work IQ grounding in Dynamics 365 and Power Platform</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New design, Edge new tab page, and Android for Copilot</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Connectors, plugins, and the new plugin registry</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Record in the Microsoft Copilot mobile app</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Citations and image modifications for Copilot in Word</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Brand Kit, Skills, and more for Copilot in PowerPoint</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Copilot in SharePoint and OneDrive general availability</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Credit usage and balances in Copilot</a:t>
            </a:r>
          </a:p>
          <a:p>
            <a:pPr marL="285750" lvl="4" indent="-180000">
              <a:lnSpc>
                <a:spcPct val="130000"/>
              </a:lnSpc>
              <a:buFont typeface="Arial" panose="020B0604020202020204" pitchFamily="34" charset="0"/>
              <a:buChar char="•"/>
              <a:defRPr/>
            </a:pPr>
            <a:r>
              <a:rPr lang="en-US" sz="1600" dirty="0">
                <a:latin typeface="Segoe UI" panose="020B0502040204020203" pitchFamily="34" charset="0"/>
                <a:cs typeface="Segoe UI" panose="020B0502040204020203" pitchFamily="34" charset="0"/>
              </a:rPr>
              <a:t>Teams Phone Agent</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89594" cy="1219186"/>
            <a:chOff x="10404657" y="488"/>
            <a:chExt cx="1802010"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13568" y="609465"/>
              <a:ext cx="139309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a:ln>
                    <a:noFill/>
                  </a:ln>
                  <a:solidFill>
                    <a:srgbClr val="5C5AD4"/>
                  </a:solidFill>
                  <a:effectLst/>
                  <a:uLnTx/>
                  <a:uFillTx/>
                  <a:latin typeface="Segoe UI Semibold"/>
                </a:rPr>
                <a:t>As of </a:t>
              </a:r>
              <a:r>
                <a:rPr kumimoji="0" lang="en-US" sz="1100" b="0" i="0" u="none" strike="noStrike" kern="0" cap="none" spc="-71" normalizeH="0" baseline="0">
                  <a:ln>
                    <a:noFill/>
                  </a:ln>
                  <a:solidFill>
                    <a:srgbClr val="5C5AD4"/>
                  </a:solidFill>
                  <a:effectLst/>
                  <a:uLnTx/>
                  <a:uFillTx/>
                  <a:latin typeface="Segoe UI Semibold"/>
                </a:rPr>
                <a:t> 7</a:t>
              </a:r>
              <a:r>
                <a:rPr lang="en-US" sz="1100" kern="0" spc="-71" baseline="30000">
                  <a:solidFill>
                    <a:srgbClr val="5C5AD4"/>
                  </a:solidFill>
                  <a:latin typeface="Segoe UI Semibold"/>
                </a:rPr>
                <a:t>th</a:t>
              </a:r>
              <a:r>
                <a:rPr kumimoji="0" lang="en-US" sz="1100" b="0" i="0" u="none" strike="noStrike" kern="0" cap="none" spc="-71" normalizeH="0" baseline="0">
                  <a:ln>
                    <a:noFill/>
                  </a:ln>
                  <a:solidFill>
                    <a:srgbClr val="5C5AD4"/>
                  </a:solidFill>
                  <a:effectLst/>
                  <a:uLnTx/>
                  <a:uFillTx/>
                  <a:latin typeface="Segoe UI Semibold"/>
                </a:rPr>
                <a:t> Oct</a:t>
              </a:r>
              <a:r>
                <a:rPr kumimoji="0" lang="en-US" sz="1100" b="0" i="0" u="none" strike="noStrike" kern="0" cap="none" spc="-71" normalizeH="0" baseline="0" noProof="0">
                  <a:ln>
                    <a:noFill/>
                  </a:ln>
                  <a:solidFill>
                    <a:srgbClr val="5C5AD4"/>
                  </a:solidFill>
                  <a:effectLst/>
                  <a:uLnTx/>
                  <a:uFillTx/>
                  <a:latin typeface="Segoe UI Semibold"/>
                </a:rPr>
                <a:t> 2026</a:t>
              </a:r>
            </a:p>
          </p:txBody>
        </p:sp>
      </p:grpSp>
      <p:pic>
        <p:nvPicPr>
          <p:cNvPr id="15" name="!Copilot">
            <a:extLst>
              <a:ext uri="{FF2B5EF4-FFF2-40B4-BE49-F238E27FC236}">
                <a16:creationId xmlns:a16="http://schemas.microsoft.com/office/drawing/2014/main" id="{7F5200A3-3C4E-2426-C9B6-2824FB945D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86843" y="146569"/>
            <a:ext cx="561464" cy="55096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3004642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4.79167E-6 -4.07407E-6 L 4.79167E-6 0.03542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42" presetClass="path" presetSubtype="0" decel="100000" fill="hold" grpId="1" nodeType="withEffect">
                                  <p:stCondLst>
                                    <p:cond delay="0"/>
                                  </p:stCondLst>
                                  <p:childTnLst>
                                    <p:animMotion origin="layout" path="M 4.79167E-6 -4.07407E-6 L 4.79167E-6 0.03542 " pathEditMode="relative" rAng="0" ptsTypes="AA">
                                      <p:cBhvr>
                                        <p:cTn id="22" dur="700" spd="-100000" fill="hold"/>
                                        <p:tgtEl>
                                          <p:spTgt spid="21"/>
                                        </p:tgtEl>
                                        <p:attrNameLst>
                                          <p:attrName>ppt_x</p:attrName>
                                          <p:attrName>ppt_y</p:attrName>
                                        </p:attrNameLst>
                                      </p:cBhvr>
                                      <p:rCtr x="0" y="1759"/>
                                    </p:animMotion>
                                  </p:childTnLst>
                                </p:cTn>
                              </p:par>
                            </p:childTnLst>
                          </p:cTn>
                        </p:par>
                        <p:par>
                          <p:cTn id="23" fill="hold">
                            <p:stCondLst>
                              <p:cond delay="1400"/>
                            </p:stCondLst>
                            <p:childTnLst>
                              <p:par>
                                <p:cTn id="24" presetID="10"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42" presetClass="path" presetSubtype="0" decel="100000" fill="hold" grpId="1" nodeType="withEffect">
                                  <p:stCondLst>
                                    <p:cond delay="0"/>
                                  </p:stCondLst>
                                  <p:childTnLst>
                                    <p:animMotion origin="layout" path="M 4.79167E-6 -4.07407E-6 L 4.79167E-6 0.03542 " pathEditMode="relative" rAng="0" ptsTypes="AA">
                                      <p:cBhvr>
                                        <p:cTn id="28" dur="700" spd="-100000" fill="hold"/>
                                        <p:tgtEl>
                                          <p:spTgt spid="4"/>
                                        </p:tgtEl>
                                        <p:attrNameLst>
                                          <p:attrName>ppt_x</p:attrName>
                                          <p:attrName>ppt_y</p:attrName>
                                        </p:attrNameLst>
                                      </p:cBhvr>
                                      <p:rCtr x="0" y="1759"/>
                                    </p:animMotion>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1" grpId="0" animBg="1"/>
      <p:bldP spid="21" grpId="1" animBg="1"/>
      <p:bldP spid="2" grpId="0" animBg="1"/>
      <p:bldP spid="2" grpId="1" animBg="1"/>
      <p:bldP spid="20" grpId="0"/>
      <p:bldP spid="1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0EC-32DE-69A4-9CD8-0E8E4A59F722}"/>
            </a:ext>
          </a:extLst>
        </p:cNvPr>
        <p:cNvGrpSpPr/>
        <p:nvPr/>
      </p:nvGrpSpPr>
      <p:grpSpPr>
        <a:xfrm>
          <a:off x="0" y="0"/>
          <a:ext cx="0" cy="0"/>
          <a:chOff x="0" y="0"/>
          <a:chExt cx="0" cy="0"/>
        </a:xfrm>
      </p:grpSpPr>
      <p:pic>
        <p:nvPicPr>
          <p:cNvPr id="5" name="Picture 4" descr="Collection of Copilot logos featuring tagline The AI built for work.">
            <a:extLst>
              <a:ext uri="{FF2B5EF4-FFF2-40B4-BE49-F238E27FC236}">
                <a16:creationId xmlns:a16="http://schemas.microsoft.com/office/drawing/2014/main" id="{8C62E0F3-D975-3204-DED3-6C4BF37D2A16}"/>
              </a:ext>
            </a:extLst>
          </p:cNvPr>
          <p:cNvPicPr>
            <a:picLocks noChangeAspect="1"/>
          </p:cNvPicPr>
          <p:nvPr/>
        </p:nvPicPr>
        <p:blipFill>
          <a:blip r:embed="rId2"/>
          <a:stretch>
            <a:fillRect/>
          </a:stretch>
        </p:blipFill>
        <p:spPr>
          <a:xfrm>
            <a:off x="0" y="0"/>
            <a:ext cx="12192000" cy="6858000"/>
          </a:xfrm>
          <a:prstGeom prst="rect">
            <a:avLst/>
          </a:prstGeom>
          <a:gradFill>
            <a:gsLst>
              <a:gs pos="0">
                <a:schemeClr val="accent1">
                  <a:lumMod val="5000"/>
                  <a:lumOff val="95000"/>
                </a:schemeClr>
              </a:gs>
              <a:gs pos="7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2" name="Picture 1">
            <a:extLst>
              <a:ext uri="{FF2B5EF4-FFF2-40B4-BE49-F238E27FC236}">
                <a16:creationId xmlns:a16="http://schemas.microsoft.com/office/drawing/2014/main" id="{57E63E17-A06A-C77C-47FF-F7B6DC2C04A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90" y="1495406"/>
            <a:ext cx="10887238" cy="4018290"/>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774EEA5F-E383-1E77-84D1-24344F2C71B1}"/>
              </a:ext>
            </a:extLst>
          </p:cNvPr>
          <p:cNvSpPr>
            <a:spLocks noGrp="1"/>
          </p:cNvSpPr>
          <p:nvPr>
            <p:ph type="title"/>
          </p:nvPr>
        </p:nvSpPr>
        <p:spPr>
          <a:xfrm>
            <a:off x="1613214" y="3421793"/>
            <a:ext cx="9144000" cy="498598"/>
          </a:xfrm>
        </p:spPr>
        <p:txBody>
          <a:bodyPr/>
          <a:lstStyle/>
          <a:p>
            <a:r>
              <a:rPr lang="en-US" noProof="0"/>
              <a:t>The new Copilot: Home, Code and Autopilot</a:t>
            </a:r>
          </a:p>
        </p:txBody>
      </p:sp>
      <p:pic>
        <p:nvPicPr>
          <p:cNvPr id="3" name="!Copilot">
            <a:extLst>
              <a:ext uri="{FF2B5EF4-FFF2-40B4-BE49-F238E27FC236}">
                <a16:creationId xmlns:a16="http://schemas.microsoft.com/office/drawing/2014/main" id="{63923702-6216-96B6-83B2-A45E90D83C8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4072" y="3333681"/>
            <a:ext cx="687675" cy="67482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260446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A0D3-697A-401E-B496-BC4F89C0A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7DEBA-2470-4DE8-BAD7-11852BB21239}"/>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Introducing the new Copilot with Home, Code and Autopilot</a:t>
            </a:r>
          </a:p>
        </p:txBody>
      </p:sp>
      <p:sp>
        <p:nvSpPr>
          <p:cNvPr id="18" name="TextBox 17">
            <a:extLst>
              <a:ext uri="{FF2B5EF4-FFF2-40B4-BE49-F238E27FC236}">
                <a16:creationId xmlns:a16="http://schemas.microsoft.com/office/drawing/2014/main" id="{87A52660-1A1D-485C-BA2D-B9298B7ECE7A}"/>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84B74321-9A56-4C1A-B275-02C1C1280072}"/>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Home is the new starting point in Copilot, where users get their bearings and move between quick answers and delegated work.</a:t>
            </a:r>
          </a:p>
          <a:p>
            <a:pPr marL="0" indent="0">
              <a:buNone/>
            </a:pPr>
            <a:endParaRPr lang="en-US" sz="1600" b="1" dirty="0"/>
          </a:p>
          <a:p>
            <a:pPr lvl="0"/>
            <a:r>
              <a:rPr lang="en-US" sz="1600" b="1" dirty="0"/>
              <a:t>One Starting Point</a:t>
            </a:r>
            <a:r>
              <a:rPr lang="en-US" sz="1600" dirty="0"/>
              <a:t> — Review recent activity, get suggestions, and pick up work where you left off.</a:t>
            </a:r>
          </a:p>
          <a:p>
            <a:pPr lvl="0"/>
            <a:endParaRPr lang="en-US" sz="1600" dirty="0"/>
          </a:p>
          <a:p>
            <a:pPr lvl="0"/>
            <a:r>
              <a:rPr lang="en-US" sz="1600" b="1" dirty="0"/>
              <a:t>Chat and Cowork</a:t>
            </a:r>
            <a:r>
              <a:rPr lang="en-US" sz="1600" dirty="0"/>
              <a:t> — Chat handles quick questions and drafts; Cowork runs delegated tasks end-to-end to a completed result.</a:t>
            </a:r>
          </a:p>
          <a:p>
            <a:pPr lvl="0"/>
            <a:endParaRPr lang="en-US" sz="1600" dirty="0"/>
          </a:p>
          <a:p>
            <a:pPr lvl="0"/>
            <a:r>
              <a:rPr lang="en-US" sz="1600" b="1" dirty="0"/>
              <a:t>Automatic Routing</a:t>
            </a:r>
            <a:r>
              <a:rPr lang="en-US" sz="1600" dirty="0"/>
              <a:t> — Coming soon, Copilot routes work to Chat, Cowork, or Code without users choosing a mode.</a:t>
            </a:r>
          </a:p>
          <a:p>
            <a:pPr lvl="0"/>
            <a:endParaRPr lang="en-US" sz="1600" dirty="0"/>
          </a:p>
          <a:p>
            <a:pPr lvl="0"/>
            <a:r>
              <a:rPr lang="en-US" sz="1600" b="1" dirty="0"/>
              <a:t>Frontier Rollout</a:t>
            </a:r>
            <a:r>
              <a:rPr lang="en-US" sz="1600" dirty="0"/>
              <a:t> — Starts rolling out in the Frontier program in the coming weeks.</a:t>
            </a:r>
          </a:p>
        </p:txBody>
      </p:sp>
      <p:sp>
        <p:nvSpPr>
          <p:cNvPr id="19" name="TextBox 18">
            <a:extLst>
              <a:ext uri="{FF2B5EF4-FFF2-40B4-BE49-F238E27FC236}">
                <a16:creationId xmlns:a16="http://schemas.microsoft.com/office/drawing/2014/main" id="{38C49AD2-E5F2-4B33-8490-E6494E6BED12}"/>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Home in Copilot</a:t>
            </a:r>
          </a:p>
        </p:txBody>
      </p:sp>
      <p:pic>
        <p:nvPicPr>
          <p:cNvPr id="10" name="Picture 9" descr="Screenshot of new home page on Copilot.">
            <a:extLst>
              <a:ext uri="{FF2B5EF4-FFF2-40B4-BE49-F238E27FC236}">
                <a16:creationId xmlns:a16="http://schemas.microsoft.com/office/drawing/2014/main" id="{A635E081-910F-68FE-6B7F-612208FAE985}"/>
              </a:ext>
            </a:extLst>
          </p:cNvPr>
          <p:cNvPicPr>
            <a:picLocks noChangeAspect="1"/>
          </p:cNvPicPr>
          <p:nvPr/>
        </p:nvPicPr>
        <p:blipFill>
          <a:blip r:embed="rId3"/>
          <a:stretch>
            <a:fillRect/>
          </a:stretch>
        </p:blipFill>
        <p:spPr>
          <a:xfrm>
            <a:off x="5167732" y="1952064"/>
            <a:ext cx="6345940" cy="356959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44747F13-093C-42C4-BC64-8AE655551A62}"/>
              </a:ext>
            </a:extLst>
          </p:cNvPr>
          <p:cNvSpPr txBox="1"/>
          <p:nvPr/>
        </p:nvSpPr>
        <p:spPr>
          <a:xfrm>
            <a:off x="5449860" y="5668889"/>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
        <p:nvSpPr>
          <p:cNvPr id="12" name="Rectangle: Rounded Corners 11">
            <a:extLst>
              <a:ext uri="{FF2B5EF4-FFF2-40B4-BE49-F238E27FC236}">
                <a16:creationId xmlns:a16="http://schemas.microsoft.com/office/drawing/2014/main" id="{A4472E61-FBF4-329A-11D2-0B17C8555607}"/>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MC1479277</a:t>
            </a:r>
          </a:p>
        </p:txBody>
      </p:sp>
    </p:spTree>
    <p:extLst>
      <p:ext uri="{BB962C8B-B14F-4D97-AF65-F5344CB8AC3E}">
        <p14:creationId xmlns:p14="http://schemas.microsoft.com/office/powerpoint/2010/main" val="2636671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3381E-AF2A-21FC-8DC6-50DCF8CFB923}"/>
              </a:ext>
            </a:extLst>
          </p:cNvPr>
          <p:cNvSpPr>
            <a:spLocks noGrp="1"/>
          </p:cNvSpPr>
          <p:nvPr>
            <p:ph type="title"/>
          </p:nvPr>
        </p:nvSpPr>
        <p:spPr>
          <a:xfrm>
            <a:off x="276606" y="171450"/>
            <a:ext cx="12033504" cy="582930"/>
          </a:xfrm>
        </p:spPr>
        <p:txBody>
          <a:bodyPr/>
          <a:lstStyle/>
          <a:p>
            <a:br>
              <a:rPr lang="en-GB" dirty="0"/>
            </a:br>
            <a:r>
              <a:rPr lang="en-GB" dirty="0"/>
              <a:t>The new Copilot: where AI-powered work comes together</a:t>
            </a:r>
            <a:endParaRPr lang="en-US" dirty="0"/>
          </a:p>
        </p:txBody>
      </p:sp>
      <p:pic>
        <p:nvPicPr>
          <p:cNvPr id="3" name="Online Media 2" title="The new Copilot: where AI-powered work comes together">
            <a:hlinkClick r:id="" action="ppaction://media"/>
            <a:extLst>
              <a:ext uri="{FF2B5EF4-FFF2-40B4-BE49-F238E27FC236}">
                <a16:creationId xmlns:a16="http://schemas.microsoft.com/office/drawing/2014/main" id="{030DB693-C246-6384-3721-89687830AAC5}"/>
              </a:ext>
            </a:extLst>
          </p:cNvPr>
          <p:cNvPicPr>
            <a:picLocks noRot="1" noChangeAspect="1"/>
          </p:cNvPicPr>
          <p:nvPr>
            <a:videoFile r:link="rId1"/>
          </p:nvPr>
        </p:nvPicPr>
        <p:blipFill>
          <a:blip r:embed="rId3"/>
          <a:stretch>
            <a:fillRect/>
          </a:stretch>
        </p:blipFill>
        <p:spPr>
          <a:xfrm>
            <a:off x="1566704" y="1134106"/>
            <a:ext cx="9058592" cy="5118104"/>
          </a:xfrm>
          <a:prstGeom prst="rect">
            <a:avLst/>
          </a:prstGeom>
        </p:spPr>
      </p:pic>
    </p:spTree>
    <p:extLst>
      <p:ext uri="{BB962C8B-B14F-4D97-AF65-F5344CB8AC3E}">
        <p14:creationId xmlns:p14="http://schemas.microsoft.com/office/powerpoint/2010/main" val="423493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F0DCC-A09E-4D48-8CA2-766A889F7A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1B837-6A42-422B-AFBE-E9956B950673}"/>
              </a:ext>
            </a:extLst>
          </p:cNvPr>
          <p:cNvSpPr>
            <a:spLocks noGrp="1"/>
          </p:cNvSpPr>
          <p:nvPr>
            <p:ph type="title"/>
          </p:nvPr>
        </p:nvSpPr>
        <p:spPr>
          <a:xfrm>
            <a:off x="405573" y="416261"/>
            <a:ext cx="11140105" cy="83000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Code lets anyone build apps, dashboards, and automations in Copilot</a:t>
            </a:r>
          </a:p>
        </p:txBody>
      </p:sp>
      <p:sp>
        <p:nvSpPr>
          <p:cNvPr id="18" name="TextBox 17">
            <a:extLst>
              <a:ext uri="{FF2B5EF4-FFF2-40B4-BE49-F238E27FC236}">
                <a16:creationId xmlns:a16="http://schemas.microsoft.com/office/drawing/2014/main" id="{5AA824CF-FEA8-4F64-A520-048EE9AFD6E6}"/>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D9315D7D-0720-41CD-B7D9-633D158CCEB8}"/>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Code lets anyone describe a solution in natural language and have Copilot build and run it safely.</a:t>
            </a:r>
          </a:p>
          <a:p>
            <a:pPr marL="0" indent="0">
              <a:buNone/>
            </a:pPr>
            <a:endParaRPr lang="en-US" sz="1600" b="1" dirty="0"/>
          </a:p>
          <a:p>
            <a:pPr lvl="0"/>
            <a:r>
              <a:rPr lang="en-US" sz="1600" b="1" dirty="0"/>
              <a:t>Build From Description</a:t>
            </a:r>
            <a:r>
              <a:rPr lang="en-US" sz="1600" dirty="0"/>
              <a:t> — Describe an app, tracker, dashboard, automation, or workflow and Copilot builds it.</a:t>
            </a:r>
          </a:p>
          <a:p>
            <a:pPr lvl="0"/>
            <a:endParaRPr lang="en-US" sz="1600" dirty="0"/>
          </a:p>
          <a:p>
            <a:pPr lvl="0"/>
            <a:r>
              <a:rPr lang="en-US" sz="1600" b="1" dirty="0"/>
              <a:t>Safe by Design</a:t>
            </a:r>
            <a:r>
              <a:rPr lang="en-US" sz="1600" dirty="0"/>
              <a:t> — Built on the same technology as GitHub Copilot, Code runs in a sandbox and can be hosted in your tenant.</a:t>
            </a:r>
          </a:p>
          <a:p>
            <a:pPr lvl="0"/>
            <a:endParaRPr lang="en-US" sz="1600" dirty="0"/>
          </a:p>
          <a:p>
            <a:pPr lvl="0"/>
            <a:r>
              <a:rPr lang="en-US" sz="1600" b="1" dirty="0"/>
              <a:t>Grounded and Connected</a:t>
            </a:r>
            <a:r>
              <a:rPr lang="en-US" sz="1600" dirty="0"/>
              <a:t> — Microsoft IQ grounds what you create in your work context, and plugins sync automatically.</a:t>
            </a:r>
          </a:p>
          <a:p>
            <a:pPr lvl="0"/>
            <a:endParaRPr lang="en-US" sz="1600" dirty="0"/>
          </a:p>
          <a:p>
            <a:pPr lvl="0"/>
            <a:r>
              <a:rPr lang="en-US" sz="1600" b="1" dirty="0"/>
              <a:t>Frontier Rollout</a:t>
            </a:r>
            <a:r>
              <a:rPr lang="en-US" sz="1600" dirty="0"/>
              <a:t> — Rolling out to Frontier at the end of September, with broad availability in the coming weeks.</a:t>
            </a:r>
            <a:r>
              <a:rPr lang="en-US" sz="1600" b="1" dirty="0"/>
              <a:t> </a:t>
            </a:r>
            <a:endParaRPr lang="en-US" sz="1600" dirty="0"/>
          </a:p>
        </p:txBody>
      </p:sp>
      <p:sp>
        <p:nvSpPr>
          <p:cNvPr id="19" name="TextBox 18">
            <a:extLst>
              <a:ext uri="{FF2B5EF4-FFF2-40B4-BE49-F238E27FC236}">
                <a16:creationId xmlns:a16="http://schemas.microsoft.com/office/drawing/2014/main" id="{6785F230-F426-42B2-8A80-00164E9A8181}"/>
              </a:ext>
            </a:extLst>
          </p:cNvPr>
          <p:cNvSpPr txBox="1"/>
          <p:nvPr/>
        </p:nvSpPr>
        <p:spPr>
          <a:xfrm>
            <a:off x="5375161" y="1192816"/>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Code in Copilot</a:t>
            </a:r>
          </a:p>
        </p:txBody>
      </p:sp>
      <p:pic>
        <p:nvPicPr>
          <p:cNvPr id="3" name="Picture 2" descr="Black image with Code at top showing new feature in Copilot.">
            <a:extLst>
              <a:ext uri="{FF2B5EF4-FFF2-40B4-BE49-F238E27FC236}">
                <a16:creationId xmlns:a16="http://schemas.microsoft.com/office/drawing/2014/main" id="{4B72468E-552F-B4BE-7E46-9E904C445A2B}"/>
              </a:ext>
            </a:extLst>
          </p:cNvPr>
          <p:cNvPicPr>
            <a:picLocks noChangeAspect="1"/>
          </p:cNvPicPr>
          <p:nvPr/>
        </p:nvPicPr>
        <p:blipFill>
          <a:blip r:embed="rId3"/>
          <a:stretch>
            <a:fillRect/>
          </a:stretch>
        </p:blipFill>
        <p:spPr>
          <a:xfrm>
            <a:off x="5167732" y="1955819"/>
            <a:ext cx="6345940" cy="356959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5B9BD34C-8D5B-49DE-9DEA-E71BF92F40B7}"/>
              </a:ext>
            </a:extLst>
          </p:cNvPr>
          <p:cNvSpPr txBox="1"/>
          <p:nvPr/>
        </p:nvSpPr>
        <p:spPr>
          <a:xfrm>
            <a:off x="5758543" y="5746725"/>
            <a:ext cx="496859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Tree>
    <p:extLst>
      <p:ext uri="{BB962C8B-B14F-4D97-AF65-F5344CB8AC3E}">
        <p14:creationId xmlns:p14="http://schemas.microsoft.com/office/powerpoint/2010/main" val="3360125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1.66667E-6 3.33333E-6 L -1.66667E-6 0.03541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B5ED4-1A0B-4EA6-BC9C-123035B98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E1051-8F2A-4659-8B0F-9C18E672C4CE}"/>
              </a:ext>
            </a:extLst>
          </p:cNvPr>
          <p:cNvSpPr>
            <a:spLocks noGrp="1"/>
          </p:cNvSpPr>
          <p:nvPr>
            <p:ph type="title"/>
          </p:nvPr>
        </p:nvSpPr>
        <p:spPr>
          <a:xfrm>
            <a:off x="451293" y="435589"/>
            <a:ext cx="10380000" cy="83000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Autopilot is a persistent, proactive agent that works for you</a:t>
            </a:r>
          </a:p>
        </p:txBody>
      </p:sp>
      <p:sp>
        <p:nvSpPr>
          <p:cNvPr id="18" name="TextBox 17">
            <a:extLst>
              <a:ext uri="{FF2B5EF4-FFF2-40B4-BE49-F238E27FC236}">
                <a16:creationId xmlns:a16="http://schemas.microsoft.com/office/drawing/2014/main" id="{E04818C7-FC3F-4475-90BE-AC991AA857E5}"/>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4C5BAC04-B98C-4533-BEB5-458914A68BB9}"/>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Autopilot, previously called Scout, is a cloud-hosted digital teammate that keeps working toward a goal without waiting for a prompt.</a:t>
            </a:r>
          </a:p>
          <a:p>
            <a:pPr marL="0" indent="0">
              <a:buNone/>
            </a:pPr>
            <a:endParaRPr lang="en-US" sz="1600" b="1" dirty="0"/>
          </a:p>
          <a:p>
            <a:pPr lvl="0"/>
            <a:r>
              <a:rPr lang="en-US" sz="1600" b="1" dirty="0"/>
              <a:t>Goal-Driven Teammate</a:t>
            </a:r>
            <a:r>
              <a:rPr lang="en-US" sz="1600" dirty="0"/>
              <a:t> — Give it a name, role, and goal; it follows up on threads, runs recurring work, and resumes projects.</a:t>
            </a:r>
          </a:p>
          <a:p>
            <a:pPr lvl="0"/>
            <a:endParaRPr lang="en-US" sz="1600" dirty="0"/>
          </a:p>
          <a:p>
            <a:pPr lvl="0"/>
            <a:r>
              <a:rPr lang="en-US" sz="1600" b="1" dirty="0"/>
              <a:t>In Your Apps</a:t>
            </a:r>
            <a:r>
              <a:rPr lang="en-US" sz="1600" dirty="0"/>
              <a:t> — @mention it in Teams, Outlook, chats, channels, and documents like a colleague.</a:t>
            </a:r>
          </a:p>
          <a:p>
            <a:pPr lvl="0"/>
            <a:endParaRPr lang="en-US" sz="1600" dirty="0"/>
          </a:p>
          <a:p>
            <a:pPr lvl="0"/>
            <a:r>
              <a:rPr lang="en-US" sz="1600" b="1" dirty="0"/>
              <a:t>Governed by Design</a:t>
            </a:r>
            <a:r>
              <a:rPr lang="en-US" sz="1600" dirty="0"/>
              <a:t> — Lives in your tenant with its own identity and memory, plus permissions, audit, and governance.</a:t>
            </a:r>
          </a:p>
          <a:p>
            <a:pPr lvl="0"/>
            <a:endParaRPr lang="en-US" sz="1600" dirty="0"/>
          </a:p>
          <a:p>
            <a:pPr lvl="0"/>
            <a:r>
              <a:rPr lang="en-US" sz="1600" b="1" dirty="0"/>
              <a:t>Private Preview</a:t>
            </a:r>
            <a:r>
              <a:rPr lang="en-US" sz="1600" dirty="0"/>
              <a:t> — Expanding to private preview at the end of September.</a:t>
            </a:r>
          </a:p>
        </p:txBody>
      </p:sp>
      <p:sp>
        <p:nvSpPr>
          <p:cNvPr id="19" name="TextBox 18">
            <a:extLst>
              <a:ext uri="{FF2B5EF4-FFF2-40B4-BE49-F238E27FC236}">
                <a16:creationId xmlns:a16="http://schemas.microsoft.com/office/drawing/2014/main" id="{D76DEEAF-CFD8-4D49-B1DD-8D9997C27DA4}"/>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Autopilot</a:t>
            </a:r>
          </a:p>
        </p:txBody>
      </p:sp>
      <p:pic>
        <p:nvPicPr>
          <p:cNvPr id="3" name="Picture 2" descr="Screenshot of the Autopilot interface in Copilot, showing an overview page with a prompt to “Run the supplier review,” along with navigation for routines, plugins and recent sessions.">
            <a:extLst>
              <a:ext uri="{FF2B5EF4-FFF2-40B4-BE49-F238E27FC236}">
                <a16:creationId xmlns:a16="http://schemas.microsoft.com/office/drawing/2014/main" id="{78593FD2-738B-B0BC-551E-A6D0F78D7A44}"/>
              </a:ext>
            </a:extLst>
          </p:cNvPr>
          <p:cNvPicPr>
            <a:picLocks noChangeAspect="1"/>
          </p:cNvPicPr>
          <p:nvPr/>
        </p:nvPicPr>
        <p:blipFill>
          <a:blip r:embed="rId3"/>
          <a:stretch>
            <a:fillRect/>
          </a:stretch>
        </p:blipFill>
        <p:spPr>
          <a:xfrm>
            <a:off x="5167732" y="1952064"/>
            <a:ext cx="6345940" cy="356959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C3FDC702-8B82-46A3-A244-66DDD210C054}"/>
              </a:ext>
            </a:extLst>
          </p:cNvPr>
          <p:cNvSpPr txBox="1"/>
          <p:nvPr/>
        </p:nvSpPr>
        <p:spPr>
          <a:xfrm>
            <a:off x="5744895" y="5668889"/>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Tree>
    <p:extLst>
      <p:ext uri="{BB962C8B-B14F-4D97-AF65-F5344CB8AC3E}">
        <p14:creationId xmlns:p14="http://schemas.microsoft.com/office/powerpoint/2010/main" val="940155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95833E-6 -4.07407E-6 L -3.95833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1AF9E-C756-4F2A-948D-5CAEE97C2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BA5F1-1FFF-4C35-BA67-491D292415F8}"/>
              </a:ext>
            </a:extLst>
          </p:cNvPr>
          <p:cNvSpPr>
            <a:spLocks noGrp="1"/>
          </p:cNvSpPr>
          <p:nvPr>
            <p:ph type="title"/>
          </p:nvPr>
        </p:nvSpPr>
        <p:spPr>
          <a:xfrm>
            <a:off x="351287" y="411940"/>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Office in Copilot brings Word, Excel, and PowerPoint into Copilot</a:t>
            </a:r>
          </a:p>
        </p:txBody>
      </p:sp>
      <p:sp>
        <p:nvSpPr>
          <p:cNvPr id="18" name="TextBox 17">
            <a:extLst>
              <a:ext uri="{FF2B5EF4-FFF2-40B4-BE49-F238E27FC236}">
                <a16:creationId xmlns:a16="http://schemas.microsoft.com/office/drawing/2014/main" id="{B5BFA518-9020-435E-AABD-62ACBFD95961}"/>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8DF34C07-1EBA-4F68-962C-6F7B41D4A64B}"/>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Office in Copilot creates and updates real, editable documents, workbooks, and presentations directly from the Copilot experience.</a:t>
            </a:r>
          </a:p>
          <a:p>
            <a:pPr marL="0" indent="0">
              <a:buNone/>
            </a:pPr>
            <a:endParaRPr lang="en-US" sz="1600" b="1" dirty="0"/>
          </a:p>
          <a:p>
            <a:pPr lvl="0"/>
            <a:r>
              <a:rPr lang="en-US" sz="1600" b="1" dirty="0"/>
              <a:t>Real Office Files</a:t>
            </a:r>
            <a:r>
              <a:rPr lang="en-US" sz="1600" dirty="0"/>
              <a:t> — Ask Copilot from Home to draft, model, or build, and get a live, editable file for the whole team.</a:t>
            </a:r>
          </a:p>
          <a:p>
            <a:pPr lvl="0"/>
            <a:endParaRPr lang="en-US" sz="1600" dirty="0"/>
          </a:p>
          <a:p>
            <a:pPr lvl="0"/>
            <a:r>
              <a:rPr lang="en-US" sz="1600" b="1" dirty="0"/>
              <a:t>Side-by-Side Refinement</a:t>
            </a:r>
            <a:r>
              <a:rPr lang="en-US" sz="1600" dirty="0"/>
              <a:t> — Refine the file next to the conversation, or @mention a teammate and see their edits as they happen.</a:t>
            </a:r>
          </a:p>
          <a:p>
            <a:pPr lvl="0"/>
            <a:endParaRPr lang="en-US" sz="1600" dirty="0"/>
          </a:p>
          <a:p>
            <a:pPr lvl="0"/>
            <a:r>
              <a:rPr lang="en-US" sz="1600" b="1" dirty="0"/>
              <a:t>Stays in Sync</a:t>
            </a:r>
            <a:r>
              <a:rPr lang="en-US" sz="1600" dirty="0"/>
              <a:t> — Changes stay in sync between Copilot and the Office apps, with no broken formatting or stray versions.</a:t>
            </a:r>
          </a:p>
        </p:txBody>
      </p:sp>
      <p:sp>
        <p:nvSpPr>
          <p:cNvPr id="19" name="TextBox 18">
            <a:extLst>
              <a:ext uri="{FF2B5EF4-FFF2-40B4-BE49-F238E27FC236}">
                <a16:creationId xmlns:a16="http://schemas.microsoft.com/office/drawing/2014/main" id="{10E31D51-72A9-4B8D-A605-7D5EB2C21AB0}"/>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Office in Copilot</a:t>
            </a:r>
          </a:p>
        </p:txBody>
      </p:sp>
      <p:pic>
        <p:nvPicPr>
          <p:cNvPr id="9" name="Picture 8" descr="Spreadsheet screenshot presents a supplier-tracker table with green headers for Supplier Name, Location, Status, Output, and OTIF, alongside a Copilot planning panel. Eleven suppliers show mostly “On Track” status, outputs ranging from 20,000 to 60,000, and OTIF rates from 88.4% to 98.1%, with Fabrikam marked “Watch” and Trey Research recording lowest OTIF.">
            <a:extLst>
              <a:ext uri="{FF2B5EF4-FFF2-40B4-BE49-F238E27FC236}">
                <a16:creationId xmlns:a16="http://schemas.microsoft.com/office/drawing/2014/main" id="{F09919A7-2717-E9D5-BAEE-478EEC6A1DEC}"/>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154703" y="1867877"/>
            <a:ext cx="6371997" cy="373796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F5B7C331-A350-49C7-9DA2-502D9B111571}"/>
              </a:ext>
            </a:extLst>
          </p:cNvPr>
          <p:cNvSpPr txBox="1"/>
          <p:nvPr/>
        </p:nvSpPr>
        <p:spPr>
          <a:xfrm>
            <a:off x="5958672" y="5668889"/>
            <a:ext cx="4952876"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Tree>
    <p:extLst>
      <p:ext uri="{BB962C8B-B14F-4D97-AF65-F5344CB8AC3E}">
        <p14:creationId xmlns:p14="http://schemas.microsoft.com/office/powerpoint/2010/main" val="403358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A2CFC-AB08-4E2F-B73B-50789304C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77A4CB-9F90-4E67-864A-CAD8361E4338}"/>
              </a:ext>
            </a:extLst>
          </p:cNvPr>
          <p:cNvSpPr>
            <a:spLocks noGrp="1"/>
          </p:cNvSpPr>
          <p:nvPr>
            <p:ph type="title"/>
          </p:nvPr>
        </p:nvSpPr>
        <p:spPr>
          <a:xfrm>
            <a:off x="351287" y="421140"/>
            <a:ext cx="10380000" cy="83000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Today in Home shows what needs attention and prepares the work</a:t>
            </a:r>
          </a:p>
        </p:txBody>
      </p:sp>
      <p:sp>
        <p:nvSpPr>
          <p:cNvPr id="18" name="TextBox 17">
            <a:extLst>
              <a:ext uri="{FF2B5EF4-FFF2-40B4-BE49-F238E27FC236}">
                <a16:creationId xmlns:a16="http://schemas.microsoft.com/office/drawing/2014/main" id="{0208627F-E1E0-4A61-BC81-F16A176E35BA}"/>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FD8C4877-67F7-4568-AFDA-4A023A0A4ABB}"/>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Today is an upcoming, personalized command center in Home that surfaces what needs attention and gets the work started.</a:t>
            </a:r>
          </a:p>
          <a:p>
            <a:pPr marL="0" indent="0">
              <a:buNone/>
            </a:pPr>
            <a:endParaRPr lang="en-US" sz="1600" b="1" dirty="0"/>
          </a:p>
          <a:p>
            <a:pPr lvl="0"/>
            <a:r>
              <a:rPr lang="en-US" sz="1600" b="1" dirty="0"/>
              <a:t>Personal Command Center</a:t>
            </a:r>
            <a:r>
              <a:rPr lang="en-US" sz="1600" dirty="0"/>
              <a:t> — Brings mail, calendar, Teams threads, meetings, and tasks into one view.</a:t>
            </a:r>
          </a:p>
          <a:p>
            <a:pPr lvl="0"/>
            <a:endParaRPr lang="en-US" sz="1600" dirty="0"/>
          </a:p>
          <a:p>
            <a:pPr lvl="0"/>
            <a:r>
              <a:rPr lang="en-US" sz="1600" b="1" dirty="0"/>
              <a:t>Clear Priorities</a:t>
            </a:r>
            <a:r>
              <a:rPr lang="en-US" sz="1600" dirty="0"/>
              <a:t> — Shows what you missed, what needs attention now, and what can wait.</a:t>
            </a:r>
          </a:p>
          <a:p>
            <a:pPr lvl="0"/>
            <a:endParaRPr lang="en-US" sz="1600" dirty="0"/>
          </a:p>
          <a:p>
            <a:pPr lvl="0"/>
            <a:r>
              <a:rPr lang="en-US" sz="1600" b="1" dirty="0"/>
              <a:t>Prepared Work</a:t>
            </a:r>
            <a:r>
              <a:rPr lang="en-US" sz="1600" dirty="0"/>
              <a:t> — Drafts, proposed schedule changes, and follow-ups are ready to review and send.</a:t>
            </a:r>
          </a:p>
          <a:p>
            <a:pPr lvl="0"/>
            <a:endParaRPr lang="en-US" sz="1600" dirty="0"/>
          </a:p>
          <a:p>
            <a:pPr lvl="0"/>
            <a:r>
              <a:rPr lang="en-US" sz="1600" b="1" dirty="0"/>
              <a:t>October Private Preview</a:t>
            </a:r>
            <a:r>
              <a:rPr lang="en-US" sz="1600" dirty="0"/>
              <a:t> — Enters private preview in Copilot in October, with Outlook and Teams to follow.</a:t>
            </a:r>
          </a:p>
        </p:txBody>
      </p:sp>
      <p:sp>
        <p:nvSpPr>
          <p:cNvPr id="19" name="TextBox 18">
            <a:extLst>
              <a:ext uri="{FF2B5EF4-FFF2-40B4-BE49-F238E27FC236}">
                <a16:creationId xmlns:a16="http://schemas.microsoft.com/office/drawing/2014/main" id="{9B258960-D552-41BB-87F4-1202BB5A57DC}"/>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Today in Home</a:t>
            </a:r>
          </a:p>
        </p:txBody>
      </p:sp>
      <p:pic>
        <p:nvPicPr>
          <p:cNvPr id="3" name="Online Media 2" title="Meet Today in Microsoft Copilot">
            <a:hlinkClick r:id="" action="ppaction://media"/>
            <a:extLst>
              <a:ext uri="{FF2B5EF4-FFF2-40B4-BE49-F238E27FC236}">
                <a16:creationId xmlns:a16="http://schemas.microsoft.com/office/drawing/2014/main" id="{09BCBBBA-A508-8C5C-DBFD-E7DAA3391E9B}"/>
              </a:ext>
            </a:extLst>
          </p:cNvPr>
          <p:cNvPicPr>
            <a:picLocks noRot="1" noChangeAspect="1"/>
          </p:cNvPicPr>
          <p:nvPr>
            <a:videoFile r:link="rId1"/>
          </p:nvPr>
        </p:nvPicPr>
        <p:blipFill>
          <a:blip r:embed="rId4"/>
          <a:stretch>
            <a:fillRect/>
          </a:stretch>
        </p:blipFill>
        <p:spPr>
          <a:xfrm>
            <a:off x="5293148" y="2011928"/>
            <a:ext cx="6096712" cy="344464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DE168B8-543B-45D5-B360-96A926AF1551}"/>
              </a:ext>
            </a:extLst>
          </p:cNvPr>
          <p:cNvSpPr txBox="1"/>
          <p:nvPr/>
        </p:nvSpPr>
        <p:spPr>
          <a:xfrm>
            <a:off x="5958672" y="5770981"/>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Tree>
    <p:extLst>
      <p:ext uri="{BB962C8B-B14F-4D97-AF65-F5344CB8AC3E}">
        <p14:creationId xmlns:p14="http://schemas.microsoft.com/office/powerpoint/2010/main" val="1606713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1.875E-6 1.11111E-6 L -1.875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2A283-73C6-4CC3-9899-587B8D2D1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EC404-04DC-415F-A496-4B54077933F8}"/>
              </a:ext>
            </a:extLst>
          </p:cNvPr>
          <p:cNvSpPr>
            <a:spLocks noGrp="1"/>
          </p:cNvSpPr>
          <p:nvPr>
            <p:ph type="title"/>
          </p:nvPr>
        </p:nvSpPr>
        <p:spPr>
          <a:xfrm>
            <a:off x="451538" y="490218"/>
            <a:ext cx="10380000" cy="387799"/>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Teams works with the shared context of the team</a:t>
            </a:r>
          </a:p>
        </p:txBody>
      </p:sp>
      <p:sp>
        <p:nvSpPr>
          <p:cNvPr id="18" name="TextBox 17">
            <a:extLst>
              <a:ext uri="{FF2B5EF4-FFF2-40B4-BE49-F238E27FC236}">
                <a16:creationId xmlns:a16="http://schemas.microsoft.com/office/drawing/2014/main" id="{2889716C-A016-4CA2-9028-A90679255779}"/>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6774FB5E-777F-4E91-9E2E-AB2C9486038C}"/>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600" b="1" dirty="0"/>
              <a:t>When users invoke @Copilot in Teams, the whole team gets the shared context and permissions of the channel, group chat, or meeting.</a:t>
            </a:r>
          </a:p>
          <a:p>
            <a:pPr marL="0" indent="0">
              <a:buNone/>
            </a:pPr>
            <a:endParaRPr lang="en-US" sz="1600" b="1" dirty="0"/>
          </a:p>
          <a:p>
            <a:pPr lvl="0"/>
            <a:r>
              <a:rPr lang="en-US" sz="1400" b="1" dirty="0"/>
              <a:t>Shared Team Context</a:t>
            </a:r>
            <a:r>
              <a:rPr lang="en-US" sz="1400" dirty="0"/>
              <a:t> — Copilot pulls background from across conversations, so no one has to dig or re-explain.</a:t>
            </a:r>
          </a:p>
          <a:p>
            <a:pPr lvl="0"/>
            <a:endParaRPr lang="en-US" sz="1400" dirty="0"/>
          </a:p>
          <a:p>
            <a:pPr lvl="0"/>
            <a:r>
              <a:rPr lang="en-US" sz="1400" b="1" dirty="0"/>
              <a:t>Cross-Functional Reviews</a:t>
            </a:r>
            <a:r>
              <a:rPr lang="en-US" sz="1400" dirty="0"/>
              <a:t> — Copilot can prepare a review with dependencies, owners, open questions, and decisions.</a:t>
            </a:r>
          </a:p>
          <a:p>
            <a:pPr lvl="0"/>
            <a:endParaRPr lang="en-US" sz="1400" dirty="0"/>
          </a:p>
          <a:p>
            <a:pPr lvl="0"/>
            <a:r>
              <a:rPr lang="en-US" sz="1400" b="1" dirty="0"/>
              <a:t>Aligned Teams</a:t>
            </a:r>
            <a:r>
              <a:rPr lang="en-US" sz="1400" dirty="0"/>
              <a:t> — Everyone sees how their work connects and what still needs resolving.</a:t>
            </a:r>
          </a:p>
          <a:p>
            <a:pPr lvl="0"/>
            <a:endParaRPr lang="en-US" sz="1400" dirty="0"/>
          </a:p>
          <a:p>
            <a:pPr lvl="0"/>
            <a:r>
              <a:rPr lang="en-US" sz="1400" b="1" dirty="0"/>
              <a:t>Private Preview</a:t>
            </a:r>
            <a:r>
              <a:rPr lang="en-US" sz="1400" dirty="0"/>
              <a:t> — Expected in private preview in Teams by the end of September.</a:t>
            </a:r>
          </a:p>
        </p:txBody>
      </p:sp>
      <p:sp>
        <p:nvSpPr>
          <p:cNvPr id="19" name="TextBox 18">
            <a:extLst>
              <a:ext uri="{FF2B5EF4-FFF2-40B4-BE49-F238E27FC236}">
                <a16:creationId xmlns:a16="http://schemas.microsoft.com/office/drawing/2014/main" id="{540A1BEE-A7D7-480F-912E-CDEF2EBEC1B5}"/>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Teams</a:t>
            </a:r>
          </a:p>
        </p:txBody>
      </p:sp>
      <p:pic>
        <p:nvPicPr>
          <p:cNvPr id="3" name="Online Media 2" title="Meet @Copilot in Teams">
            <a:hlinkClick r:id="" action="ppaction://media"/>
            <a:extLst>
              <a:ext uri="{FF2B5EF4-FFF2-40B4-BE49-F238E27FC236}">
                <a16:creationId xmlns:a16="http://schemas.microsoft.com/office/drawing/2014/main" id="{A33FD28F-FC2C-E079-4176-6AE6825D63B7}"/>
              </a:ext>
            </a:extLst>
          </p:cNvPr>
          <p:cNvPicPr>
            <a:picLocks noRot="1" noChangeAspect="1"/>
          </p:cNvPicPr>
          <p:nvPr>
            <a:videoFile r:link="rId1"/>
          </p:nvPr>
        </p:nvPicPr>
        <p:blipFill>
          <a:blip r:embed="rId4"/>
          <a:stretch>
            <a:fillRect/>
          </a:stretch>
        </p:blipFill>
        <p:spPr>
          <a:xfrm>
            <a:off x="5139300" y="1910016"/>
            <a:ext cx="6297777" cy="355824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CB7ED35F-B071-4EC2-9206-E0DB5226F51F}"/>
              </a:ext>
            </a:extLst>
          </p:cNvPr>
          <p:cNvSpPr txBox="1"/>
          <p:nvPr/>
        </p:nvSpPr>
        <p:spPr>
          <a:xfrm>
            <a:off x="5449860" y="5668889"/>
            <a:ext cx="6095818" cy="307777"/>
          </a:xfrm>
          <a:prstGeom prst="rect">
            <a:avLst/>
          </a:prstGeom>
          <a:noFill/>
        </p:spPr>
        <p:txBody>
          <a:bodyPr wrap="square">
            <a:spAutoFit/>
          </a:bodyPr>
          <a:lstStyle/>
          <a:p>
            <a:pPr lvl="0">
              <a:defRPr/>
            </a:pPr>
            <a:r>
              <a:rPr lang="en-US" sz="1400">
                <a:solidFill>
                  <a:schemeClr val="accent1">
                    <a:lumMod val="75000"/>
                  </a:schemeClr>
                </a:solidFill>
                <a:hlinkClick r:id="rId5">
                  <a:extLst>
                    <a:ext uri="{A12FA001-AC4F-418D-AE19-62706E023703}">
                      <ahyp:hlinkClr xmlns:ahyp="http://schemas.microsoft.com/office/drawing/2018/hyperlinkcolor" val="tx"/>
                    </a:ext>
                  </a:extLst>
                </a:hlinkClick>
              </a:rPr>
              <a:t>Introducing the new Copilot with Home, Code and Autopilot</a:t>
            </a:r>
            <a:endParaRPr lang="en-US" sz="1400">
              <a:solidFill>
                <a:schemeClr val="accent1">
                  <a:lumMod val="75000"/>
                </a:schemeClr>
              </a:solidFill>
            </a:endParaRPr>
          </a:p>
        </p:txBody>
      </p:sp>
    </p:spTree>
    <p:extLst>
      <p:ext uri="{BB962C8B-B14F-4D97-AF65-F5344CB8AC3E}">
        <p14:creationId xmlns:p14="http://schemas.microsoft.com/office/powerpoint/2010/main" val="3504765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04E3B-ED0F-4D82-A780-3B0F59FF6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8E3EE-4AA3-4868-BA2F-EB4CCF46084D}"/>
              </a:ext>
            </a:extLst>
          </p:cNvPr>
          <p:cNvSpPr>
            <a:spLocks noGrp="1"/>
          </p:cNvSpPr>
          <p:nvPr>
            <p:ph type="title"/>
          </p:nvPr>
        </p:nvSpPr>
        <p:spPr>
          <a:xfrm>
            <a:off x="451293" y="421140"/>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AI spend you can see and control</a:t>
            </a:r>
          </a:p>
        </p:txBody>
      </p:sp>
      <p:sp>
        <p:nvSpPr>
          <p:cNvPr id="18" name="TextBox 17">
            <a:extLst>
              <a:ext uri="{FF2B5EF4-FFF2-40B4-BE49-F238E27FC236}">
                <a16:creationId xmlns:a16="http://schemas.microsoft.com/office/drawing/2014/main" id="{40AD118C-2B5E-4B70-8414-0525658D462F}"/>
              </a:ext>
              <a:ext uri="{C183D7F6-B498-43B3-948B-1728B52AA6E4}">
                <adec:decorative xmlns:adec="http://schemas.microsoft.com/office/drawing/2017/decorative" val="1"/>
              </a:ext>
            </a:extLst>
          </p:cNvPr>
          <p:cNvSpPr txBox="1"/>
          <p:nvPr/>
        </p:nvSpPr>
        <p:spPr>
          <a:xfrm>
            <a:off x="5960672" y="1389741"/>
            <a:ext cx="5929792" cy="4359550"/>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2383322-8FD2-4911-88EC-840F6B3F6353}"/>
              </a:ext>
            </a:extLst>
          </p:cNvPr>
          <p:cNvSpPr txBox="1">
            <a:spLocks/>
          </p:cNvSpPr>
          <p:nvPr/>
        </p:nvSpPr>
        <p:spPr>
          <a:xfrm>
            <a:off x="351286" y="1036860"/>
            <a:ext cx="5401906"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pairs a fixed-cost license for everyday AI with usage-based billing for agentic work, plus new FinOps for AI capabilities to manage spend.</a:t>
            </a:r>
          </a:p>
          <a:p>
            <a:pPr marL="0" indent="0">
              <a:buNone/>
            </a:pPr>
            <a:endParaRPr lang="en-US" sz="1600" b="1" dirty="0"/>
          </a:p>
          <a:p>
            <a:pPr lvl="0"/>
            <a:r>
              <a:rPr lang="en-US" sz="1600" b="1" dirty="0"/>
              <a:t>Per-User License</a:t>
            </a:r>
            <a:r>
              <a:rPr lang="en-US" sz="1600" dirty="0"/>
              <a:t> — Everyday AI at a fixed cost, with Auto routing each request to the model best suited for the job.</a:t>
            </a:r>
          </a:p>
          <a:p>
            <a:pPr lvl="0"/>
            <a:endParaRPr lang="en-US" sz="1600" dirty="0"/>
          </a:p>
          <a:p>
            <a:pPr lvl="0"/>
            <a:r>
              <a:rPr lang="en-US" sz="1600" b="1" dirty="0"/>
              <a:t>Usage-Based Billing</a:t>
            </a:r>
            <a:r>
              <a:rPr lang="en-US" sz="1600" dirty="0"/>
              <a:t> — Cowork, Code, Autopilot, and frontier models run on usage-based billing, so you choose models and match cost to value.</a:t>
            </a:r>
          </a:p>
          <a:p>
            <a:pPr lvl="0"/>
            <a:endParaRPr lang="en-US" sz="1600" dirty="0"/>
          </a:p>
          <a:p>
            <a:pPr lvl="0"/>
            <a:r>
              <a:rPr lang="en-US" sz="1600" b="1" dirty="0"/>
              <a:t>FinOps for AI</a:t>
            </a:r>
            <a:r>
              <a:rPr lang="en-US" sz="1600" dirty="0"/>
              <a:t> — New capabilities across Agent 365, Insights, and Microsoft Copilot help organizations manage spend and value.</a:t>
            </a:r>
          </a:p>
          <a:p>
            <a:pPr lvl="0"/>
            <a:endParaRPr lang="en-US" sz="1600" dirty="0"/>
          </a:p>
          <a:p>
            <a:pPr lvl="0"/>
            <a:r>
              <a:rPr lang="en-US" sz="1600" b="1" dirty="0"/>
              <a:t>Rollout Timing</a:t>
            </a:r>
            <a:r>
              <a:rPr lang="en-US" sz="1600" dirty="0"/>
              <a:t> — Introduced September 25; Copilot Studio agents join Agent 365 cost management, planned for October.</a:t>
            </a:r>
          </a:p>
          <a:p>
            <a:pPr marL="0" lvl="0" indent="0">
              <a:buNone/>
            </a:pPr>
            <a:r>
              <a:rPr lang="en-US" sz="1600" dirty="0">
                <a:solidFill>
                  <a:schemeClr val="accent2"/>
                </a:solidFill>
                <a:hlinkClick r:id="rId3">
                  <a:extLst>
                    <a:ext uri="{A12FA001-AC4F-418D-AE19-62706E023703}">
                      <ahyp:hlinkClr xmlns:ahyp="http://schemas.microsoft.com/office/drawing/2018/hyperlinkcolor" val="tx"/>
                    </a:ext>
                  </a:extLst>
                </a:hlinkClick>
              </a:rPr>
              <a:t>Learn more</a:t>
            </a:r>
            <a:endParaRPr lang="en-US" sz="1600" dirty="0">
              <a:solidFill>
                <a:schemeClr val="accent2"/>
              </a:solidFill>
            </a:endParaRPr>
          </a:p>
        </p:txBody>
      </p:sp>
      <p:sp>
        <p:nvSpPr>
          <p:cNvPr id="19" name="TextBox 18">
            <a:extLst>
              <a:ext uri="{FF2B5EF4-FFF2-40B4-BE49-F238E27FC236}">
                <a16:creationId xmlns:a16="http://schemas.microsoft.com/office/drawing/2014/main" id="{2B532F58-AED0-442C-9849-9B555C112EEE}"/>
              </a:ext>
            </a:extLst>
          </p:cNvPr>
          <p:cNvSpPr txBox="1"/>
          <p:nvPr/>
        </p:nvSpPr>
        <p:spPr>
          <a:xfrm>
            <a:off x="6376900" y="1230707"/>
            <a:ext cx="5222452"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AI spend and FinOps for AI</a:t>
            </a:r>
          </a:p>
        </p:txBody>
      </p:sp>
      <p:pic>
        <p:nvPicPr>
          <p:cNvPr id="3" name="Picture 2">
            <a:extLst>
              <a:ext uri="{FF2B5EF4-FFF2-40B4-BE49-F238E27FC236}">
                <a16:creationId xmlns:a16="http://schemas.microsoft.com/office/drawing/2014/main" id="{E03EA0D2-5859-18BA-64C0-AAB2B3A755D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93268" y="2392516"/>
            <a:ext cx="5389716" cy="207296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270DEC67-B9C2-4E52-A16A-F73711F0FE24}"/>
              </a:ext>
            </a:extLst>
          </p:cNvPr>
          <p:cNvSpPr txBox="1"/>
          <p:nvPr/>
        </p:nvSpPr>
        <p:spPr>
          <a:xfrm>
            <a:off x="6500779" y="5098007"/>
            <a:ext cx="5098573"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Introducing the new Copilot with Home, Code and Autopilot</a:t>
            </a:r>
            <a:endParaRPr lang="en-US" sz="1400" dirty="0">
              <a:solidFill>
                <a:schemeClr val="accent1">
                  <a:lumMod val="75000"/>
                </a:schemeClr>
              </a:solidFill>
            </a:endParaRPr>
          </a:p>
        </p:txBody>
      </p:sp>
    </p:spTree>
    <p:extLst>
      <p:ext uri="{BB962C8B-B14F-4D97-AF65-F5344CB8AC3E}">
        <p14:creationId xmlns:p14="http://schemas.microsoft.com/office/powerpoint/2010/main" val="231300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0EC-32DE-69A4-9CD8-0E8E4A59F7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E63E17-A06A-C77C-47FF-F7B6DC2C04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018290"/>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774EEA5F-E383-1E77-84D1-24344F2C71B1}"/>
              </a:ext>
            </a:extLst>
          </p:cNvPr>
          <p:cNvSpPr>
            <a:spLocks noGrp="1"/>
          </p:cNvSpPr>
          <p:nvPr>
            <p:ph type="title"/>
          </p:nvPr>
        </p:nvSpPr>
        <p:spPr>
          <a:xfrm>
            <a:off x="1613214" y="3421793"/>
            <a:ext cx="9144000" cy="498598"/>
          </a:xfrm>
        </p:spPr>
        <p:txBody>
          <a:bodyPr/>
          <a:lstStyle/>
          <a:p>
            <a:r>
              <a:rPr lang="en-US" noProof="0"/>
              <a:t>User capabilities</a:t>
            </a:r>
          </a:p>
        </p:txBody>
      </p:sp>
      <p:pic>
        <p:nvPicPr>
          <p:cNvPr id="3" name="!Copilot">
            <a:extLst>
              <a:ext uri="{FF2B5EF4-FFF2-40B4-BE49-F238E27FC236}">
                <a16:creationId xmlns:a16="http://schemas.microsoft.com/office/drawing/2014/main" id="{63923702-6216-96B6-83B2-A45E90D83C8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4072" y="3333681"/>
            <a:ext cx="687675" cy="67482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260446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F565E-3C9D-4E0E-9B44-D7659896A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DEC87-68CA-46E4-9875-1169FB15FAD8}"/>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More model choice in Microsoft Copilot</a:t>
            </a:r>
          </a:p>
        </p:txBody>
      </p:sp>
      <p:sp>
        <p:nvSpPr>
          <p:cNvPr id="18" name="TextBox 17">
            <a:extLst>
              <a:ext uri="{FF2B5EF4-FFF2-40B4-BE49-F238E27FC236}">
                <a16:creationId xmlns:a16="http://schemas.microsoft.com/office/drawing/2014/main" id="{1B8182ED-C463-486A-A1FD-8327AC250718}"/>
              </a:ext>
              <a:ext uri="{C183D7F6-B498-43B3-948B-1728B52AA6E4}">
                <adec:decorative xmlns:adec="http://schemas.microsoft.com/office/drawing/2017/decorative" val="1"/>
              </a:ext>
            </a:extLst>
          </p:cNvPr>
          <p:cNvSpPr txBox="1"/>
          <p:nvPr/>
        </p:nvSpPr>
        <p:spPr>
          <a:xfrm>
            <a:off x="5383748" y="1389740"/>
            <a:ext cx="6506716"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B56C9F65-11F9-495D-9BD1-DB7176A0B91F}"/>
              </a:ext>
            </a:extLst>
          </p:cNvPr>
          <p:cNvSpPr txBox="1">
            <a:spLocks/>
          </p:cNvSpPr>
          <p:nvPr/>
        </p:nvSpPr>
        <p:spPr>
          <a:xfrm>
            <a:off x="351286" y="1036860"/>
            <a:ext cx="4941861"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Six new models from OpenAI, Anthropic, and </a:t>
            </a:r>
            <a:r>
              <a:rPr kumimoji="0" lang="en-US" sz="1800" b="1" i="0" u="none" strike="noStrike" kern="1200" cap="none" spc="0" normalizeH="0" baseline="0" noProof="0" dirty="0" err="1">
                <a:ln>
                  <a:noFill/>
                </a:ln>
                <a:solidFill>
                  <a:srgbClr val="1A1A1A"/>
                </a:solidFill>
                <a:effectLst/>
                <a:uLnTx/>
                <a:uFillTx/>
                <a:latin typeface="Segoe UI"/>
                <a:ea typeface="+mn-ea"/>
                <a:cs typeface="Segoe UI" panose="020B0502040204020203" pitchFamily="34" charset="0"/>
              </a:rPr>
              <a:t>SpaceXAI</a:t>
            </a:r>
            <a:r>
              <a:rPr kumimoji="0" lang="en-US" sz="18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give users more model choice in Copilot.</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Office Apps and Chat</a:t>
            </a:r>
            <a:r>
              <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 Claude Opus 5.5 and GPT-6 Sol roll out across Word, Excel, PowerPoint, and Chat; GPT-6.1 Sol and Sonnet 5.5 follow in phases.</a:t>
            </a: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Cowork and Copilot Studio</a:t>
            </a:r>
            <a:r>
              <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 GPT-6 Astra joins Opus 5.5, GPT-6 Sol, GPT-6.1 Sol, and Sonnet 5.5 in Copilot Cowork and Copilot Studio.</a:t>
            </a: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Grok for Frontier</a:t>
            </a:r>
            <a:r>
              <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 Grok models from </a:t>
            </a:r>
            <a:r>
              <a:rPr kumimoji="0" lang="en-US" sz="1600" b="0" i="0" u="none" strike="noStrike" kern="1200" cap="none" spc="0" normalizeH="0" baseline="0" noProof="0" dirty="0" err="1">
                <a:ln>
                  <a:noFill/>
                </a:ln>
                <a:solidFill>
                  <a:srgbClr val="1A1A1A"/>
                </a:solidFill>
                <a:effectLst/>
                <a:uLnTx/>
                <a:uFillTx/>
                <a:latin typeface="Segoe UI"/>
                <a:ea typeface="+mn-ea"/>
                <a:cs typeface="Segoe UI" panose="020B0502040204020203" pitchFamily="34" charset="0"/>
              </a:rPr>
              <a:t>SpaceXAI</a:t>
            </a:r>
            <a:r>
              <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reach Word, Excel, and PowerPoint through Frontier, behind an admin setting.</a:t>
            </a: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endParaRP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r>
              <a:rPr kumimoji="0" lang="en-US" sz="1600" b="1"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September Rollout</a:t>
            </a:r>
            <a:r>
              <a:rPr kumimoji="0" lang="en-US" sz="1600" b="0" i="0" u="none" strike="noStrike" kern="1200" cap="none" spc="0" normalizeH="0" baseline="0" noProof="0" dirty="0">
                <a:ln>
                  <a:noFill/>
                </a:ln>
                <a:solidFill>
                  <a:srgbClr val="1A1A1A"/>
                </a:solidFill>
                <a:effectLst/>
                <a:uLnTx/>
                <a:uFillTx/>
                <a:latin typeface="Segoe UI"/>
                <a:ea typeface="+mn-ea"/>
                <a:cs typeface="Segoe UI" panose="020B0502040204020203" pitchFamily="34" charset="0"/>
              </a:rPr>
              <a:t> — Began rolling out September 4–30; availability may vary by license, access, and region.</a:t>
            </a:r>
          </a:p>
        </p:txBody>
      </p:sp>
      <p:sp>
        <p:nvSpPr>
          <p:cNvPr id="19" name="TextBox 18">
            <a:extLst>
              <a:ext uri="{FF2B5EF4-FFF2-40B4-BE49-F238E27FC236}">
                <a16:creationId xmlns:a16="http://schemas.microsoft.com/office/drawing/2014/main" id="{4F6E4E4B-EA6A-462A-B5B4-551A165BD875}"/>
              </a:ext>
            </a:extLst>
          </p:cNvPr>
          <p:cNvSpPr txBox="1"/>
          <p:nvPr/>
        </p:nvSpPr>
        <p:spPr>
          <a:xfrm>
            <a:off x="5680152" y="117387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New models in Microsoft Copilot</a:t>
            </a:r>
          </a:p>
        </p:txBody>
      </p:sp>
      <p:sp>
        <p:nvSpPr>
          <p:cNvPr id="8" name="Rectangle: Rounded Corners 7">
            <a:extLst>
              <a:ext uri="{FF2B5EF4-FFF2-40B4-BE49-F238E27FC236}">
                <a16:creationId xmlns:a16="http://schemas.microsoft.com/office/drawing/2014/main" id="{59150FD6-B663-4D04-B5D8-67FEA9DCF0F9}"/>
              </a:ext>
              <a:ext uri="{C183D7F6-B498-43B3-948B-1728B52AA6E4}">
                <adec:decorative xmlns:adec="http://schemas.microsoft.com/office/drawing/2017/decorative" val="1"/>
              </a:ext>
            </a:extLst>
          </p:cNvPr>
          <p:cNvSpPr/>
          <p:nvPr/>
        </p:nvSpPr>
        <p:spPr bwMode="auto">
          <a:xfrm>
            <a:off x="10640464" y="351481"/>
            <a:ext cx="1250000"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rgbClr val="0078D4"/>
                </a:solidFill>
                <a:effectLst/>
                <a:uLnTx/>
                <a:uFillTx/>
                <a:latin typeface="Segoe UI"/>
                <a:ea typeface="+mn-ea"/>
                <a:cs typeface="Segoe Sans Display Semibold" pitchFamily="2" charset="0"/>
              </a:rPr>
              <a:t>See detail slides</a:t>
            </a:r>
          </a:p>
        </p:txBody>
      </p:sp>
      <p:sp>
        <p:nvSpPr>
          <p:cNvPr id="7" name="TextBox 6">
            <a:extLst>
              <a:ext uri="{FF2B5EF4-FFF2-40B4-BE49-F238E27FC236}">
                <a16:creationId xmlns:a16="http://schemas.microsoft.com/office/drawing/2014/main" id="{5CE1EF3A-2906-4EFA-8248-DC365A951708}"/>
              </a:ext>
            </a:extLst>
          </p:cNvPr>
          <p:cNvSpPr txBox="1"/>
          <p:nvPr/>
        </p:nvSpPr>
        <p:spPr>
          <a:xfrm>
            <a:off x="7456081" y="5748912"/>
            <a:ext cx="238395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8D4">
                    <a:lumMod val="75000"/>
                  </a:srgb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More Models, One Copilot</a:t>
            </a:r>
            <a:endParaRPr kumimoji="0" lang="en-US" sz="1400" b="0" i="0" u="none" strike="noStrike" kern="1200" cap="none" spc="0" normalizeH="0" baseline="0" noProof="0" dirty="0">
              <a:ln>
                <a:noFill/>
              </a:ln>
              <a:solidFill>
                <a:srgbClr val="0078D4">
                  <a:lumMod val="75000"/>
                </a:srgbClr>
              </a:solidFill>
              <a:effectLst/>
              <a:uLnTx/>
              <a:uFillTx/>
              <a:latin typeface="Segoe UI"/>
              <a:ea typeface="+mn-ea"/>
              <a:cs typeface="+mn-cs"/>
            </a:endParaRPr>
          </a:p>
        </p:txBody>
      </p:sp>
      <p:pic>
        <p:nvPicPr>
          <p:cNvPr id="6" name="Picture 5">
            <a:extLst>
              <a:ext uri="{FF2B5EF4-FFF2-40B4-BE49-F238E27FC236}">
                <a16:creationId xmlns:a16="http://schemas.microsoft.com/office/drawing/2014/main" id="{9DE6C344-4F3F-AC68-F436-74B407A7FA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680152" y="2009501"/>
            <a:ext cx="5913908" cy="345471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53735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4.79167E-6 1.85185E-6 L -4.79167E-6 0.03541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A044D6-7F31-4720-A478-DA55C3881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B314B-CCB1-4088-97F7-09733D88CF77}"/>
              </a:ext>
            </a:extLst>
          </p:cNvPr>
          <p:cNvSpPr>
            <a:spLocks noGrp="1"/>
          </p:cNvSpPr>
          <p:nvPr>
            <p:ph type="title"/>
          </p:nvPr>
        </p:nvSpPr>
        <p:spPr>
          <a:xfrm>
            <a:off x="440911" y="435589"/>
            <a:ext cx="11310177" cy="830000"/>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OpenAI GPT-6 Astra is available in Copilot Cowork and Copilot Studio</a:t>
            </a:r>
          </a:p>
        </p:txBody>
      </p:sp>
      <p:sp>
        <p:nvSpPr>
          <p:cNvPr id="18" name="TextBox 17">
            <a:extLst>
              <a:ext uri="{FF2B5EF4-FFF2-40B4-BE49-F238E27FC236}">
                <a16:creationId xmlns:a16="http://schemas.microsoft.com/office/drawing/2014/main" id="{B0EC8E04-9FB6-44E0-B60A-D6AE9C2D5845}"/>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7CB8A19C-CB5E-459F-B4A0-1FA7162E5E42}"/>
              </a:ext>
            </a:extLst>
          </p:cNvPr>
          <p:cNvSpPr txBox="1">
            <a:spLocks/>
          </p:cNvSpPr>
          <p:nvPr/>
        </p:nvSpPr>
        <p:spPr>
          <a:xfrm>
            <a:off x="351287" y="1036860"/>
            <a:ext cx="4026403"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OpenAI's GPT-6 Astra is rolling out in Copilot Cowork and Copilot Studio, adding another frontier model for advanced, delegated work.</a:t>
            </a:r>
          </a:p>
          <a:p>
            <a:pPr marL="0" indent="0">
              <a:buNone/>
            </a:pPr>
            <a:endParaRPr lang="en-US" sz="1800" b="1" dirty="0"/>
          </a:p>
          <a:p>
            <a:pPr lvl="0"/>
            <a:r>
              <a:rPr lang="en-US" sz="1600" b="1" dirty="0"/>
              <a:t>Frontier Model Choice</a:t>
            </a:r>
            <a:r>
              <a:rPr lang="en-US" sz="1600" dirty="0"/>
              <a:t> — GPT-6 Astra joins the models available in Copilot Cowork and Copilot Studio.</a:t>
            </a:r>
          </a:p>
          <a:p>
            <a:pPr lvl="0"/>
            <a:endParaRPr lang="en-US" sz="1600" dirty="0"/>
          </a:p>
          <a:p>
            <a:pPr lvl="0"/>
            <a:r>
              <a:rPr lang="en-US" sz="1600" b="1" dirty="0"/>
              <a:t>Advanced AI Billing</a:t>
            </a:r>
            <a:r>
              <a:rPr lang="en-US" sz="1600" dirty="0"/>
              <a:t> — Frontier models like Astra run on usage-based billing (UBB) with Copilot Credits.</a:t>
            </a:r>
          </a:p>
          <a:p>
            <a:pPr lvl="0"/>
            <a:endParaRPr lang="en-US" sz="1600" dirty="0"/>
          </a:p>
          <a:p>
            <a:pPr lvl="0"/>
            <a:r>
              <a:rPr lang="en-US" sz="1600" b="1" dirty="0"/>
              <a:t>September Rollout</a:t>
            </a:r>
            <a:r>
              <a:rPr lang="en-US" sz="1600" dirty="0"/>
              <a:t> — Began rolling out on September 4 in Copilot Cowork and Copilot Studio.</a:t>
            </a:r>
          </a:p>
        </p:txBody>
      </p:sp>
      <p:sp>
        <p:nvSpPr>
          <p:cNvPr id="19" name="TextBox 18">
            <a:extLst>
              <a:ext uri="{FF2B5EF4-FFF2-40B4-BE49-F238E27FC236}">
                <a16:creationId xmlns:a16="http://schemas.microsoft.com/office/drawing/2014/main" id="{60B7D6B9-8BD5-4506-A994-811ECD4199D8}"/>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OpenAI GPT-6 Astra</a:t>
            </a:r>
          </a:p>
        </p:txBody>
      </p:sp>
      <p:sp>
        <p:nvSpPr>
          <p:cNvPr id="7" name="TextBox 6">
            <a:extLst>
              <a:ext uri="{FF2B5EF4-FFF2-40B4-BE49-F238E27FC236}">
                <a16:creationId xmlns:a16="http://schemas.microsoft.com/office/drawing/2014/main" id="{3025813F-E4FE-4C97-B7FC-CDEB6CB4C940}"/>
              </a:ext>
            </a:extLst>
          </p:cNvPr>
          <p:cNvSpPr txBox="1"/>
          <p:nvPr/>
        </p:nvSpPr>
        <p:spPr>
          <a:xfrm>
            <a:off x="6095999" y="5668889"/>
            <a:ext cx="4682491" cy="307777"/>
          </a:xfrm>
          <a:prstGeom prst="rect">
            <a:avLst/>
          </a:prstGeom>
          <a:noFill/>
        </p:spPr>
        <p:txBody>
          <a:bodyPr wrap="square">
            <a:spAutoFit/>
          </a:bodyPr>
          <a:lstStyle/>
          <a:p>
            <a:pPr lvl="0">
              <a:defRPr/>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Available today: OpenAI GPT-6 Astra in Microsoft Copilot</a:t>
            </a:r>
            <a:endParaRPr lang="en-US" sz="1400" dirty="0">
              <a:solidFill>
                <a:schemeClr val="accent1">
                  <a:lumMod val="75000"/>
                </a:schemeClr>
              </a:solidFill>
            </a:endParaRPr>
          </a:p>
        </p:txBody>
      </p:sp>
      <p:pic>
        <p:nvPicPr>
          <p:cNvPr id="9" name="Picture 8">
            <a:extLst>
              <a:ext uri="{FF2B5EF4-FFF2-40B4-BE49-F238E27FC236}">
                <a16:creationId xmlns:a16="http://schemas.microsoft.com/office/drawing/2014/main" id="{7347EE8F-612B-74D0-8E51-20687ADB77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383748" y="1996718"/>
            <a:ext cx="5913908" cy="345471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027935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D608DD-5F07-44DF-9B36-F10D1DCFA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687BD-7D3F-43F2-B1C9-AB72F6BDC0FC}"/>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GPT-6.1 Sol is available in Microsoft Copilot</a:t>
            </a:r>
          </a:p>
        </p:txBody>
      </p:sp>
      <p:sp>
        <p:nvSpPr>
          <p:cNvPr id="18" name="TextBox 17">
            <a:extLst>
              <a:ext uri="{FF2B5EF4-FFF2-40B4-BE49-F238E27FC236}">
                <a16:creationId xmlns:a16="http://schemas.microsoft.com/office/drawing/2014/main" id="{9224EF17-85B9-4DA1-A585-8FB28720B669}"/>
              </a:ext>
              <a:ext uri="{C183D7F6-B498-43B3-948B-1728B52AA6E4}">
                <adec:decorative xmlns:adec="http://schemas.microsoft.com/office/drawing/2017/decorative" val="1"/>
              </a:ext>
            </a:extLst>
          </p:cNvPr>
          <p:cNvSpPr txBox="1"/>
          <p:nvPr/>
        </p:nvSpPr>
        <p:spPr>
          <a:xfrm>
            <a:off x="4790941" y="1389740"/>
            <a:ext cx="7099523"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17A7EB4-B832-4C36-AD22-976003E1D0DA}"/>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OpenAI's GPT-6.1 Sol gives users another model option for how they delegate work to Copilot.</a:t>
            </a:r>
          </a:p>
          <a:p>
            <a:pPr marL="0" indent="0">
              <a:buNone/>
            </a:pPr>
            <a:endParaRPr lang="en-US" sz="1600" b="1" dirty="0"/>
          </a:p>
          <a:p>
            <a:pPr lvl="0"/>
            <a:r>
              <a:rPr lang="en-US" sz="1600" b="1" dirty="0"/>
              <a:t>Cowork and Studio</a:t>
            </a:r>
            <a:r>
              <a:rPr lang="en-US" sz="1600" dirty="0"/>
              <a:t> — Available with usage-based billing in Copilot Cowork and Copilot Studio.</a:t>
            </a:r>
          </a:p>
          <a:p>
            <a:pPr lvl="0"/>
            <a:endParaRPr lang="en-US" sz="1600" dirty="0"/>
          </a:p>
          <a:p>
            <a:pPr lvl="0"/>
            <a:r>
              <a:rPr lang="en-US" sz="1600" b="1" dirty="0"/>
              <a:t>Everyday Apps</a:t>
            </a:r>
            <a:r>
              <a:rPr lang="en-US" sz="1600" dirty="0"/>
              <a:t> — Rolling out in phases across Word, Excel, PowerPoint, and Chat as part of the user subscription license, with limits.</a:t>
            </a:r>
          </a:p>
          <a:p>
            <a:pPr lvl="0"/>
            <a:endParaRPr lang="en-US" sz="1600" dirty="0"/>
          </a:p>
          <a:p>
            <a:pPr lvl="0"/>
            <a:r>
              <a:rPr lang="en-US" sz="1600" b="1" dirty="0"/>
              <a:t>Clear Usage Limits</a:t>
            </a:r>
            <a:r>
              <a:rPr lang="en-US" sz="1600" dirty="0"/>
              <a:t> — Users are warned near a limit and can switch to Auto or select another model.</a:t>
            </a:r>
          </a:p>
          <a:p>
            <a:pPr lvl="0"/>
            <a:endParaRPr lang="en-US" sz="1600" dirty="0"/>
          </a:p>
          <a:p>
            <a:pPr lvl="0"/>
            <a:r>
              <a:rPr lang="en-US" sz="1600" b="1" dirty="0"/>
              <a:t>September Rollout</a:t>
            </a:r>
            <a:r>
              <a:rPr lang="en-US" sz="1600" dirty="0"/>
              <a:t> — Began rolling out on September 30; the Office apps and Chat follow in the coming week.</a:t>
            </a:r>
          </a:p>
        </p:txBody>
      </p:sp>
      <p:sp>
        <p:nvSpPr>
          <p:cNvPr id="19" name="TextBox 18">
            <a:extLst>
              <a:ext uri="{FF2B5EF4-FFF2-40B4-BE49-F238E27FC236}">
                <a16:creationId xmlns:a16="http://schemas.microsoft.com/office/drawing/2014/main" id="{D811EB27-CAEF-48D4-A84F-C29F2D3AA8D1}"/>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OpenAI GPT-6.1 Sol</a:t>
            </a:r>
          </a:p>
        </p:txBody>
      </p:sp>
      <p:sp>
        <p:nvSpPr>
          <p:cNvPr id="8" name="Rectangle: Rounded Corners 7">
            <a:extLst>
              <a:ext uri="{FF2B5EF4-FFF2-40B4-BE49-F238E27FC236}">
                <a16:creationId xmlns:a16="http://schemas.microsoft.com/office/drawing/2014/main" id="{C118C401-FACA-4FFC-8171-BB0FC5274F90}"/>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MC1483844</a:t>
            </a:r>
          </a:p>
        </p:txBody>
      </p:sp>
      <p:pic>
        <p:nvPicPr>
          <p:cNvPr id="9" name="Picture 8">
            <a:extLst>
              <a:ext uri="{FF2B5EF4-FFF2-40B4-BE49-F238E27FC236}">
                <a16:creationId xmlns:a16="http://schemas.microsoft.com/office/drawing/2014/main" id="{FE29344B-2E00-475E-8282-4B6E6480C3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87652" y="1799475"/>
            <a:ext cx="4106099" cy="387477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8060D53A-4CC1-4309-AD7D-C3EAFFE7F315}"/>
              </a:ext>
            </a:extLst>
          </p:cNvPr>
          <p:cNvSpPr txBox="1"/>
          <p:nvPr/>
        </p:nvSpPr>
        <p:spPr>
          <a:xfrm>
            <a:off x="5029200" y="5896810"/>
            <a:ext cx="6861264"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Available today: OpenAI's GPT-6.1 Sol and Claude Sonnet 5.5 in Microsoft Copilot</a:t>
            </a:r>
            <a:endParaRPr lang="en-US" sz="1400" dirty="0">
              <a:solidFill>
                <a:schemeClr val="accent1">
                  <a:lumMod val="75000"/>
                </a:schemeClr>
              </a:solidFill>
            </a:endParaRPr>
          </a:p>
        </p:txBody>
      </p:sp>
    </p:spTree>
    <p:extLst>
      <p:ext uri="{BB962C8B-B14F-4D97-AF65-F5344CB8AC3E}">
        <p14:creationId xmlns:p14="http://schemas.microsoft.com/office/powerpoint/2010/main" val="30733656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F0F565E-3C9D-4E0E-9B44-D7659896A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DEC87-68CA-46E4-9875-1169FB15FAD8}"/>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Claude Opus 5.5 is available in Microsoft Copilot</a:t>
            </a:r>
          </a:p>
        </p:txBody>
      </p:sp>
      <p:sp>
        <p:nvSpPr>
          <p:cNvPr id="18" name="TextBox 17">
            <a:extLst>
              <a:ext uri="{FF2B5EF4-FFF2-40B4-BE49-F238E27FC236}">
                <a16:creationId xmlns:a16="http://schemas.microsoft.com/office/drawing/2014/main" id="{1B8182ED-C463-486A-A1FD-8327AC250718}"/>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B56C9F65-11F9-495D-9BD1-DB7176A0B91F}"/>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Anthropic's Claude Opus 5.5 joins model choice in Microsoft Copilot, so users can pick the model that best fits the work.</a:t>
            </a:r>
          </a:p>
          <a:p>
            <a:pPr marL="0" indent="0">
              <a:buNone/>
            </a:pPr>
            <a:endParaRPr lang="en-US" sz="1600" b="1" dirty="0"/>
          </a:p>
          <a:p>
            <a:pPr lvl="0"/>
            <a:r>
              <a:rPr lang="en-US" sz="1600" b="1" dirty="0"/>
              <a:t>Broad Availability</a:t>
            </a:r>
            <a:r>
              <a:rPr lang="en-US" sz="1600" dirty="0"/>
              <a:t> — Rolling out across Word, Excel, PowerPoint, Chat, Cowork, and Copilot Studio.</a:t>
            </a:r>
          </a:p>
          <a:p>
            <a:pPr lvl="0"/>
            <a:endParaRPr lang="en-US" sz="1600" dirty="0"/>
          </a:p>
          <a:p>
            <a:pPr lvl="0"/>
            <a:r>
              <a:rPr lang="en-US" sz="1600" b="1" dirty="0"/>
              <a:t>Task-Fit Choice</a:t>
            </a:r>
            <a:r>
              <a:rPr lang="en-US" sz="1600" dirty="0"/>
              <a:t> — Users can choose among multiple frontier models, since no single model is ideal for every task.</a:t>
            </a:r>
          </a:p>
          <a:p>
            <a:pPr lvl="0"/>
            <a:endParaRPr lang="en-US" sz="1600" dirty="0"/>
          </a:p>
          <a:p>
            <a:pPr lvl="0"/>
            <a:r>
              <a:rPr lang="en-US" sz="1600" b="1" dirty="0"/>
              <a:t>Work IQ Grounding</a:t>
            </a:r>
            <a:r>
              <a:rPr lang="en-US" sz="1600" dirty="0"/>
              <a:t> — Responses draw on the organization's files, meetings, chats, and business data.</a:t>
            </a:r>
          </a:p>
          <a:p>
            <a:pPr lvl="0"/>
            <a:endParaRPr lang="en-US" sz="1600" dirty="0"/>
          </a:p>
          <a:p>
            <a:pPr lvl="0"/>
            <a:r>
              <a:rPr lang="en-US" sz="1600" b="1" dirty="0"/>
              <a:t>September Rollout</a:t>
            </a:r>
            <a:r>
              <a:rPr lang="en-US" sz="1600" dirty="0"/>
              <a:t> — Began rolling out on September 22; availability may vary by license, access, and region.</a:t>
            </a:r>
          </a:p>
        </p:txBody>
      </p:sp>
      <p:sp>
        <p:nvSpPr>
          <p:cNvPr id="19" name="TextBox 18">
            <a:extLst>
              <a:ext uri="{FF2B5EF4-FFF2-40B4-BE49-F238E27FC236}">
                <a16:creationId xmlns:a16="http://schemas.microsoft.com/office/drawing/2014/main" id="{4F6E4E4B-EA6A-462A-B5B4-551A165BD875}"/>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Claude Opus 5.5</a:t>
            </a:r>
          </a:p>
        </p:txBody>
      </p:sp>
      <p:sp>
        <p:nvSpPr>
          <p:cNvPr id="8" name="Rectangle: Rounded Corners 7">
            <a:extLst>
              <a:ext uri="{FF2B5EF4-FFF2-40B4-BE49-F238E27FC236}">
                <a16:creationId xmlns:a16="http://schemas.microsoft.com/office/drawing/2014/main" id="{59150FD6-B663-4D04-B5D8-67FEA9DCF0F9}"/>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MC1483844</a:t>
            </a:r>
          </a:p>
        </p:txBody>
      </p:sp>
      <p:pic>
        <p:nvPicPr>
          <p:cNvPr id="6" name="Picture 5">
            <a:extLst>
              <a:ext uri="{FF2B5EF4-FFF2-40B4-BE49-F238E27FC236}">
                <a16:creationId xmlns:a16="http://schemas.microsoft.com/office/drawing/2014/main" id="{8A798171-CB70-3954-F27B-D65B47F02C8A}"/>
              </a:ext>
              <a:ext uri="{C183D7F6-B498-43B3-948B-1728B52AA6E4}">
                <adec:decorative xmlns:adec="http://schemas.microsoft.com/office/drawing/2017/decorative" val="1"/>
              </a:ext>
            </a:extLst>
          </p:cNvPr>
          <p:cNvPicPr>
            <a:picLocks noChangeAspect="1"/>
          </p:cNvPicPr>
          <p:nvPr/>
        </p:nvPicPr>
        <p:blipFill>
          <a:blip r:embed="rId3"/>
          <a:srcRect l="11122"/>
          <a:stretch>
            <a:fillRect/>
          </a:stretch>
        </p:blipFill>
        <p:spPr>
          <a:xfrm>
            <a:off x="6217057" y="1958324"/>
            <a:ext cx="4247289" cy="3557072"/>
          </a:xfrm>
          <a:prstGeom prst="rect">
            <a:avLst/>
          </a:prstGeom>
        </p:spPr>
      </p:pic>
      <p:sp>
        <p:nvSpPr>
          <p:cNvPr id="7" name="TextBox 6">
            <a:extLst>
              <a:ext uri="{FF2B5EF4-FFF2-40B4-BE49-F238E27FC236}">
                <a16:creationId xmlns:a16="http://schemas.microsoft.com/office/drawing/2014/main" id="{5CE1EF3A-2906-4EFA-8248-DC365A951708}"/>
              </a:ext>
            </a:extLst>
          </p:cNvPr>
          <p:cNvSpPr txBox="1"/>
          <p:nvPr/>
        </p:nvSpPr>
        <p:spPr>
          <a:xfrm>
            <a:off x="7079877" y="5715483"/>
            <a:ext cx="235567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More Models, One Copilot</a:t>
            </a:r>
            <a:endParaRPr lang="en-US" sz="1400" dirty="0">
              <a:solidFill>
                <a:schemeClr val="accent1">
                  <a:lumMod val="75000"/>
                </a:schemeClr>
              </a:solidFill>
            </a:endParaRPr>
          </a:p>
        </p:txBody>
      </p:sp>
    </p:spTree>
    <p:extLst>
      <p:ext uri="{BB962C8B-B14F-4D97-AF65-F5344CB8AC3E}">
        <p14:creationId xmlns:p14="http://schemas.microsoft.com/office/powerpoint/2010/main" val="35745564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6DD510-F401-458B-9706-DC2D5927CF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EEF98-F98B-4610-A95B-2D2698AFD76A}"/>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Claude Sonnet 5.5 is available in Microsoft Copilot</a:t>
            </a:r>
          </a:p>
        </p:txBody>
      </p:sp>
      <p:sp>
        <p:nvSpPr>
          <p:cNvPr id="18" name="TextBox 17">
            <a:extLst>
              <a:ext uri="{FF2B5EF4-FFF2-40B4-BE49-F238E27FC236}">
                <a16:creationId xmlns:a16="http://schemas.microsoft.com/office/drawing/2014/main" id="{D7AE1D2E-D46B-4C3E-8EA6-543D7A2995E1}"/>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49EAFD2F-5826-41A5-896C-21FC41BAAB7C}"/>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Anthropic's Claude Sonnet 5.5 adds more model choice in Copilot for both delegated and everyday work.</a:t>
            </a:r>
          </a:p>
          <a:p>
            <a:pPr marL="0" indent="0">
              <a:buNone/>
            </a:pPr>
            <a:endParaRPr lang="en-US" sz="1600" b="1" dirty="0"/>
          </a:p>
          <a:p>
            <a:pPr lvl="0"/>
            <a:r>
              <a:rPr lang="en-US" sz="1600" b="1" dirty="0"/>
              <a:t>Cowork and Studio</a:t>
            </a:r>
            <a:r>
              <a:rPr lang="en-US" sz="1600" dirty="0"/>
              <a:t> — Available with usage-based billing in Copilot Cowork and Copilot Studio.</a:t>
            </a:r>
          </a:p>
          <a:p>
            <a:pPr lvl="0"/>
            <a:endParaRPr lang="en-US" sz="1600" dirty="0"/>
          </a:p>
          <a:p>
            <a:pPr lvl="0"/>
            <a:r>
              <a:rPr lang="en-US" sz="1600" b="1" dirty="0"/>
              <a:t>Everyday Apps</a:t>
            </a:r>
            <a:r>
              <a:rPr lang="en-US" sz="1600" dirty="0"/>
              <a:t> — Rolling out in phases across Word, Excel, PowerPoint, and Chat under the user subscription license, with limits.</a:t>
            </a:r>
          </a:p>
          <a:p>
            <a:pPr lvl="0"/>
            <a:endParaRPr lang="en-US" sz="1600" dirty="0"/>
          </a:p>
          <a:p>
            <a:pPr lvl="0"/>
            <a:r>
              <a:rPr lang="en-US" sz="1600" b="1" dirty="0"/>
              <a:t>Flexible Switching</a:t>
            </a:r>
            <a:r>
              <a:rPr lang="en-US" sz="1600" dirty="0"/>
              <a:t> — Near a limit, users can switch to Auto or choose another model to keep working.</a:t>
            </a:r>
          </a:p>
          <a:p>
            <a:pPr lvl="0"/>
            <a:endParaRPr lang="en-US" sz="1600" dirty="0"/>
          </a:p>
          <a:p>
            <a:pPr lvl="0"/>
            <a:r>
              <a:rPr lang="en-US" sz="1600" b="1" dirty="0"/>
              <a:t>September Rollout</a:t>
            </a:r>
            <a:r>
              <a:rPr lang="en-US" sz="1600" dirty="0"/>
              <a:t> — Began rolling out on September 30; the Office apps and Chat follow in the coming week.</a:t>
            </a:r>
          </a:p>
        </p:txBody>
      </p:sp>
      <p:sp>
        <p:nvSpPr>
          <p:cNvPr id="19" name="TextBox 18">
            <a:extLst>
              <a:ext uri="{FF2B5EF4-FFF2-40B4-BE49-F238E27FC236}">
                <a16:creationId xmlns:a16="http://schemas.microsoft.com/office/drawing/2014/main" id="{94610CA6-BA00-4656-99D2-43BCFC5AFA89}"/>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Claude Sonnet 5.5</a:t>
            </a:r>
          </a:p>
        </p:txBody>
      </p:sp>
      <p:sp>
        <p:nvSpPr>
          <p:cNvPr id="8" name="Rectangle: Rounded Corners 7">
            <a:extLst>
              <a:ext uri="{FF2B5EF4-FFF2-40B4-BE49-F238E27FC236}">
                <a16:creationId xmlns:a16="http://schemas.microsoft.com/office/drawing/2014/main" id="{227A6BC0-EE7F-4888-91EA-11CD869184F3}"/>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MC1483844</a:t>
            </a:r>
          </a:p>
        </p:txBody>
      </p:sp>
      <p:pic>
        <p:nvPicPr>
          <p:cNvPr id="6" name="Picture 5">
            <a:extLst>
              <a:ext uri="{FF2B5EF4-FFF2-40B4-BE49-F238E27FC236}">
                <a16:creationId xmlns:a16="http://schemas.microsoft.com/office/drawing/2014/main" id="{B4289E1B-A0A3-A3CB-97C6-88409E9830D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88813" y="1748917"/>
            <a:ext cx="4703777" cy="3892572"/>
          </a:xfrm>
          <a:prstGeom prst="rect">
            <a:avLst/>
          </a:prstGeom>
        </p:spPr>
      </p:pic>
      <p:sp>
        <p:nvSpPr>
          <p:cNvPr id="7" name="TextBox 6">
            <a:extLst>
              <a:ext uri="{FF2B5EF4-FFF2-40B4-BE49-F238E27FC236}">
                <a16:creationId xmlns:a16="http://schemas.microsoft.com/office/drawing/2014/main" id="{AB9CF0EA-4DFD-47DF-A428-12DCCA8F08C0}"/>
              </a:ext>
            </a:extLst>
          </p:cNvPr>
          <p:cNvSpPr txBox="1"/>
          <p:nvPr/>
        </p:nvSpPr>
        <p:spPr>
          <a:xfrm>
            <a:off x="5053888" y="5741803"/>
            <a:ext cx="657362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Available today: OpenAI's GPT-6.1 Sol and Claude Sonnet 5.5 in Microsoft Copilot</a:t>
            </a:r>
            <a:endParaRPr lang="en-US" sz="1400" dirty="0">
              <a:solidFill>
                <a:schemeClr val="accent1">
                  <a:lumMod val="75000"/>
                </a:schemeClr>
              </a:solidFill>
            </a:endParaRPr>
          </a:p>
        </p:txBody>
      </p:sp>
    </p:spTree>
    <p:extLst>
      <p:ext uri="{BB962C8B-B14F-4D97-AF65-F5344CB8AC3E}">
        <p14:creationId xmlns:p14="http://schemas.microsoft.com/office/powerpoint/2010/main" val="5605168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1A870E-E495-4598-A53B-1C3E798DC9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8947D-9B17-49BC-B046-301A2C285E43}"/>
              </a:ext>
            </a:extLst>
          </p:cNvPr>
          <p:cNvSpPr>
            <a:spLocks noGrp="1"/>
          </p:cNvSpPr>
          <p:nvPr>
            <p:ph type="title"/>
          </p:nvPr>
        </p:nvSpPr>
        <p:spPr>
          <a:xfrm>
            <a:off x="413583" y="424428"/>
            <a:ext cx="9972867" cy="387799"/>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Expanding model choice in Copilot with Grok</a:t>
            </a:r>
          </a:p>
        </p:txBody>
      </p:sp>
      <p:sp>
        <p:nvSpPr>
          <p:cNvPr id="18" name="TextBox 17">
            <a:extLst>
              <a:ext uri="{FF2B5EF4-FFF2-40B4-BE49-F238E27FC236}">
                <a16:creationId xmlns:a16="http://schemas.microsoft.com/office/drawing/2014/main" id="{6D0502B6-60AD-416E-BF36-BEF585C974C3}"/>
              </a:ext>
              <a:ext uri="{C183D7F6-B498-43B3-948B-1728B52AA6E4}">
                <adec:decorative xmlns:adec="http://schemas.microsoft.com/office/drawing/2017/decorative" val="1"/>
              </a:ext>
            </a:extLst>
          </p:cNvPr>
          <p:cNvSpPr txBox="1"/>
          <p:nvPr/>
        </p:nvSpPr>
        <p:spPr>
          <a:xfrm>
            <a:off x="5086350" y="1389740"/>
            <a:ext cx="6804114"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EA781277-6BBB-4D96-A270-DB21CC1F80C0}"/>
              </a:ext>
            </a:extLst>
          </p:cNvPr>
          <p:cNvSpPr txBox="1">
            <a:spLocks/>
          </p:cNvSpPr>
          <p:nvPr/>
        </p:nvSpPr>
        <p:spPr>
          <a:xfrm>
            <a:off x="351287" y="1036860"/>
            <a:ext cx="4563614"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expands model choice with Grok models from </a:t>
            </a:r>
            <a:r>
              <a:rPr lang="en-US" sz="1800" b="1" dirty="0" err="1"/>
              <a:t>SpaceXAI</a:t>
            </a:r>
            <a:r>
              <a:rPr lang="en-US" sz="1800" b="1" dirty="0"/>
              <a:t> in Word, Excel, and PowerPoint, with access controlled by admins.</a:t>
            </a:r>
          </a:p>
          <a:p>
            <a:pPr marL="0" indent="0">
              <a:buNone/>
            </a:pPr>
            <a:endParaRPr lang="en-US" sz="1600" b="1" dirty="0"/>
          </a:p>
          <a:p>
            <a:pPr lvl="0"/>
            <a:r>
              <a:rPr lang="en-US" sz="1600" b="1" dirty="0"/>
              <a:t>Expanded Model Choice</a:t>
            </a:r>
            <a:r>
              <a:rPr lang="en-US" sz="1600" dirty="0"/>
              <a:t> — Grok models from </a:t>
            </a:r>
            <a:r>
              <a:rPr lang="en-US" sz="1600" dirty="0" err="1"/>
              <a:t>SpaceXAI</a:t>
            </a:r>
            <a:r>
              <a:rPr lang="en-US" sz="1600" dirty="0"/>
              <a:t> join Copilot in Word, Excel, and PowerPoint.</a:t>
            </a:r>
          </a:p>
          <a:p>
            <a:pPr lvl="0"/>
            <a:endParaRPr lang="en-US" sz="1600" dirty="0"/>
          </a:p>
          <a:p>
            <a:pPr lvl="0"/>
            <a:r>
              <a:rPr lang="en-US" sz="1600" b="1" dirty="0"/>
              <a:t>Admin Opt-In</a:t>
            </a:r>
            <a:r>
              <a:rPr lang="en-US" sz="1600" dirty="0"/>
              <a:t> — A dedicated admin setting, disabled by default, must be enabled before users can access </a:t>
            </a:r>
            <a:r>
              <a:rPr lang="en-US" sz="1600" dirty="0" err="1"/>
              <a:t>SpaceXAI</a:t>
            </a:r>
            <a:r>
              <a:rPr lang="en-US" sz="1600" dirty="0"/>
              <a:t> models.</a:t>
            </a:r>
          </a:p>
          <a:p>
            <a:pPr lvl="0"/>
            <a:endParaRPr lang="en-US" sz="1600" dirty="0"/>
          </a:p>
          <a:p>
            <a:pPr lvl="0"/>
            <a:r>
              <a:rPr lang="en-US" sz="1600" b="1" dirty="0"/>
              <a:t>Data Transparency</a:t>
            </a:r>
            <a:r>
              <a:rPr lang="en-US" sz="1600" dirty="0"/>
              <a:t> — </a:t>
            </a:r>
            <a:r>
              <a:rPr lang="en-US" sz="1600" dirty="0" err="1"/>
              <a:t>SpaceXAI</a:t>
            </a:r>
            <a:r>
              <a:rPr lang="en-US" sz="1600" dirty="0"/>
              <a:t> is added to Microsoft's Online Services </a:t>
            </a:r>
            <a:r>
              <a:rPr lang="en-US" sz="1600" dirty="0" err="1"/>
              <a:t>Subprocessor</a:t>
            </a:r>
            <a:r>
              <a:rPr lang="en-US" sz="1600" dirty="0"/>
              <a:t> List, so admins keep visibility of data processing.</a:t>
            </a:r>
          </a:p>
          <a:p>
            <a:pPr lvl="0"/>
            <a:endParaRPr lang="en-US" sz="1600" dirty="0"/>
          </a:p>
          <a:p>
            <a:pPr lvl="0"/>
            <a:r>
              <a:rPr lang="en-US" sz="1600" b="1" dirty="0"/>
              <a:t>Frontier Preview</a:t>
            </a:r>
            <a:r>
              <a:rPr lang="en-US" sz="1600" dirty="0"/>
              <a:t> — Rolling out through the Frontier program; not available in the EU, EFTA, and UK during the preview.</a:t>
            </a:r>
          </a:p>
        </p:txBody>
      </p:sp>
      <p:sp>
        <p:nvSpPr>
          <p:cNvPr id="19" name="TextBox 18">
            <a:extLst>
              <a:ext uri="{FF2B5EF4-FFF2-40B4-BE49-F238E27FC236}">
                <a16:creationId xmlns:a16="http://schemas.microsoft.com/office/drawing/2014/main" id="{FD51AAE4-96E8-4AA6-BBFB-8C5998A037E2}"/>
              </a:ext>
            </a:extLst>
          </p:cNvPr>
          <p:cNvSpPr txBox="1"/>
          <p:nvPr/>
        </p:nvSpPr>
        <p:spPr>
          <a:xfrm>
            <a:off x="5522866" y="1182380"/>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Grok models in Word, Excel, and PowerPoint</a:t>
            </a:r>
          </a:p>
        </p:txBody>
      </p:sp>
      <p:pic>
        <p:nvPicPr>
          <p:cNvPr id="6" name="Picture 5" descr="Screenshot of a model-selection menu for general use, showing Auto selected with automatic model choice. Expandable options include GPT, Claude, and Grok, with Grok highlighted and a cursor nearby.">
            <a:extLst>
              <a:ext uri="{FF2B5EF4-FFF2-40B4-BE49-F238E27FC236}">
                <a16:creationId xmlns:a16="http://schemas.microsoft.com/office/drawing/2014/main" id="{5FF4139C-B8EE-873F-1D41-D0E0D24E34BD}"/>
              </a:ext>
            </a:extLst>
          </p:cNvPr>
          <p:cNvPicPr>
            <a:picLocks noChangeAspect="1"/>
          </p:cNvPicPr>
          <p:nvPr/>
        </p:nvPicPr>
        <p:blipFill>
          <a:blip r:embed="rId3"/>
          <a:stretch>
            <a:fillRect/>
          </a:stretch>
        </p:blipFill>
        <p:spPr>
          <a:xfrm>
            <a:off x="5400017" y="2156968"/>
            <a:ext cx="5881368" cy="326992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9961B8C9-8726-45D7-8774-A94A44EFA6FD}"/>
              </a:ext>
            </a:extLst>
          </p:cNvPr>
          <p:cNvSpPr txBox="1"/>
          <p:nvPr/>
        </p:nvSpPr>
        <p:spPr>
          <a:xfrm>
            <a:off x="6442196" y="5753697"/>
            <a:ext cx="379701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Expanding model choice in Copilot with Grok</a:t>
            </a:r>
            <a:endParaRPr lang="en-US" sz="1400" dirty="0">
              <a:solidFill>
                <a:schemeClr val="accent1">
                  <a:lumMod val="75000"/>
                </a:schemeClr>
              </a:solidFill>
            </a:endParaRPr>
          </a:p>
        </p:txBody>
      </p:sp>
    </p:spTree>
    <p:extLst>
      <p:ext uri="{BB962C8B-B14F-4D97-AF65-F5344CB8AC3E}">
        <p14:creationId xmlns:p14="http://schemas.microsoft.com/office/powerpoint/2010/main" val="21934063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4ED35-668F-438E-B17A-AEDCE6E6E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C79CB-BE82-4801-A947-E6614E2F60B4}"/>
              </a:ext>
            </a:extLst>
          </p:cNvPr>
          <p:cNvSpPr>
            <a:spLocks noGrp="1"/>
          </p:cNvSpPr>
          <p:nvPr>
            <p:ph type="title"/>
          </p:nvPr>
        </p:nvSpPr>
        <p:spPr>
          <a:xfrm>
            <a:off x="351288" y="432603"/>
            <a:ext cx="10872942"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New design, inline agents and skills, and PDF search for Copilot Chat</a:t>
            </a:r>
          </a:p>
        </p:txBody>
      </p:sp>
      <p:sp>
        <p:nvSpPr>
          <p:cNvPr id="18" name="TextBox 17">
            <a:extLst>
              <a:ext uri="{FF2B5EF4-FFF2-40B4-BE49-F238E27FC236}">
                <a16:creationId xmlns:a16="http://schemas.microsoft.com/office/drawing/2014/main" id="{DD81CAB0-C8C2-4121-93F0-1BB248AFF641}"/>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F218A67E-AD41-45A9-9224-58C85058B6F5}"/>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Chat gets a refreshed design and faster ways to bring in agents, skills, and file content.</a:t>
            </a:r>
          </a:p>
          <a:p>
            <a:pPr marL="0" indent="0">
              <a:buNone/>
            </a:pPr>
            <a:endParaRPr lang="en-US" sz="1600" b="1" dirty="0"/>
          </a:p>
          <a:p>
            <a:pPr lvl="0"/>
            <a:r>
              <a:rPr lang="en-US" sz="1600" b="1" dirty="0"/>
              <a:t>Refreshed Design</a:t>
            </a:r>
            <a:r>
              <a:rPr lang="en-US" sz="1600" dirty="0"/>
              <a:t> — Copilot in Teams and Outlook aligns with the Copilot app, simplifying navigation in full screen and the side pane.</a:t>
            </a:r>
          </a:p>
          <a:p>
            <a:pPr lvl="0"/>
            <a:endParaRPr lang="en-US" sz="1600" dirty="0"/>
          </a:p>
          <a:p>
            <a:pPr lvl="0"/>
            <a:r>
              <a:rPr lang="en-US" sz="1600" b="1" dirty="0"/>
              <a:t>Inline Agents, Skills</a:t>
            </a:r>
            <a:r>
              <a:rPr lang="en-US" sz="1600" dirty="0"/>
              <a:t> — Type '/' for agents or '@' for skills to compose prompts in one continuous flow.</a:t>
            </a:r>
          </a:p>
          <a:p>
            <a:pPr lvl="0"/>
            <a:endParaRPr lang="en-US" sz="1600" dirty="0"/>
          </a:p>
          <a:p>
            <a:pPr lvl="0"/>
            <a:r>
              <a:rPr lang="en-US" sz="1600" b="1" dirty="0"/>
              <a:t>Scanned PDF Search</a:t>
            </a:r>
            <a:r>
              <a:rPr lang="en-US" sz="1600" dirty="0"/>
              <a:t> — Copilot Chat better matches search results from scanned PDFs, so information surfaces faster.</a:t>
            </a:r>
          </a:p>
          <a:p>
            <a:pPr lvl="0"/>
            <a:endParaRPr lang="en-US" sz="1600" dirty="0"/>
          </a:p>
          <a:p>
            <a:pPr lvl="0"/>
            <a:r>
              <a:rPr lang="en-US" sz="1600" b="1" dirty="0"/>
              <a:t>September Rollout</a:t>
            </a:r>
            <a:r>
              <a:rPr lang="en-US" sz="1600" dirty="0"/>
              <a:t> — All three rolled out in September.</a:t>
            </a:r>
          </a:p>
        </p:txBody>
      </p:sp>
      <p:sp>
        <p:nvSpPr>
          <p:cNvPr id="19" name="TextBox 18">
            <a:extLst>
              <a:ext uri="{FF2B5EF4-FFF2-40B4-BE49-F238E27FC236}">
                <a16:creationId xmlns:a16="http://schemas.microsoft.com/office/drawing/2014/main" id="{571A4732-0997-43CF-8A6C-BC925206FCCF}"/>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Refreshed Copilot Chat</a:t>
            </a:r>
          </a:p>
        </p:txBody>
      </p:sp>
      <p:pic>
        <p:nvPicPr>
          <p:cNvPr id="3" name="Picture 2" descr="A screenshot of the Teams app on the Copilot tab showing the new design.">
            <a:extLst>
              <a:ext uri="{FF2B5EF4-FFF2-40B4-BE49-F238E27FC236}">
                <a16:creationId xmlns:a16="http://schemas.microsoft.com/office/drawing/2014/main" id="{A8D244AE-FECA-981C-F314-50A1BF288637}"/>
              </a:ext>
            </a:extLst>
          </p:cNvPr>
          <p:cNvPicPr>
            <a:picLocks noChangeAspect="1"/>
          </p:cNvPicPr>
          <p:nvPr/>
        </p:nvPicPr>
        <p:blipFill>
          <a:blip r:embed="rId3"/>
          <a:stretch>
            <a:fillRect/>
          </a:stretch>
        </p:blipFill>
        <p:spPr>
          <a:xfrm>
            <a:off x="5022189" y="1776021"/>
            <a:ext cx="5513200" cy="3454718"/>
          </a:xfrm>
          <a:prstGeom prst="rect">
            <a:avLst/>
          </a:prstGeom>
          <a:effectLst>
            <a:outerShdw blurRad="63500" sx="102000" sy="102000" algn="ctr" rotWithShape="0">
              <a:prstClr val="black">
                <a:alpha val="40000"/>
              </a:prstClr>
            </a:outerShdw>
          </a:effectLst>
        </p:spPr>
      </p:pic>
      <p:pic>
        <p:nvPicPr>
          <p:cNvPr id="6" name="Picture 5" descr="A screenshot of the Teams app on the Copilot tab showing the new design.">
            <a:extLst>
              <a:ext uri="{FF2B5EF4-FFF2-40B4-BE49-F238E27FC236}">
                <a16:creationId xmlns:a16="http://schemas.microsoft.com/office/drawing/2014/main" id="{4E163A5F-6E8D-EDC1-B9E1-38B996743352}"/>
              </a:ext>
            </a:extLst>
          </p:cNvPr>
          <p:cNvPicPr>
            <a:picLocks noChangeAspect="1"/>
          </p:cNvPicPr>
          <p:nvPr/>
        </p:nvPicPr>
        <p:blipFill>
          <a:blip r:embed="rId4"/>
          <a:stretch>
            <a:fillRect/>
          </a:stretch>
        </p:blipFill>
        <p:spPr>
          <a:xfrm>
            <a:off x="6184437" y="2281543"/>
            <a:ext cx="5085512" cy="3186717"/>
          </a:xfrm>
          <a:prstGeom prst="rect">
            <a:avLst/>
          </a:prstGeom>
          <a:effectLst>
            <a:outerShdw blurRad="63500" sx="102000" sy="102000" algn="ctr" rotWithShape="0">
              <a:prstClr val="black">
                <a:alpha val="40000"/>
              </a:prstClr>
            </a:outerShdw>
          </a:effectLst>
        </p:spPr>
      </p:pic>
      <p:pic>
        <p:nvPicPr>
          <p:cNvPr id="9" name="Picture 8" descr="A Copilot Chat window showing a prompt asking to search a scanned PDF.">
            <a:extLst>
              <a:ext uri="{FF2B5EF4-FFF2-40B4-BE49-F238E27FC236}">
                <a16:creationId xmlns:a16="http://schemas.microsoft.com/office/drawing/2014/main" id="{55C1C659-B552-2420-5ABB-716D9752585A}"/>
              </a:ext>
            </a:extLst>
          </p:cNvPr>
          <p:cNvPicPr>
            <a:picLocks noChangeAspect="1"/>
          </p:cNvPicPr>
          <p:nvPr/>
        </p:nvPicPr>
        <p:blipFill>
          <a:blip r:embed="rId5"/>
          <a:stretch>
            <a:fillRect/>
          </a:stretch>
        </p:blipFill>
        <p:spPr>
          <a:xfrm>
            <a:off x="8112889" y="3840480"/>
            <a:ext cx="3321055" cy="182840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97B28923-9E2A-4026-903B-8F2BD537DA89}"/>
              </a:ext>
            </a:extLst>
          </p:cNvPr>
          <p:cNvSpPr txBox="1"/>
          <p:nvPr/>
        </p:nvSpPr>
        <p:spPr>
          <a:xfrm>
            <a:off x="5861340" y="5745779"/>
            <a:ext cx="4174200" cy="307777"/>
          </a:xfrm>
          <a:prstGeom prst="rect">
            <a:avLst/>
          </a:prstGeom>
          <a:noFill/>
        </p:spPr>
        <p:txBody>
          <a:bodyPr wrap="square">
            <a:spAutoFit/>
          </a:bodyPr>
          <a:lstStyle/>
          <a:p>
            <a:pPr lvl="0">
              <a:defRPr/>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2445540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685C4-5796-41AA-87AB-1DDEF36C7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95C98-CA8A-48A7-B68F-75B85FC9ACBF}"/>
              </a:ext>
            </a:extLst>
          </p:cNvPr>
          <p:cNvSpPr>
            <a:spLocks noGrp="1"/>
          </p:cNvSpPr>
          <p:nvPr>
            <p:ph type="title"/>
          </p:nvPr>
        </p:nvSpPr>
        <p:spPr>
          <a:xfrm>
            <a:off x="351283" y="515611"/>
            <a:ext cx="11786427"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The Copilot new tab page in Edge brings search, chat, and web together</a:t>
            </a:r>
          </a:p>
        </p:txBody>
      </p:sp>
      <p:sp>
        <p:nvSpPr>
          <p:cNvPr id="18" name="TextBox 17">
            <a:extLst>
              <a:ext uri="{FF2B5EF4-FFF2-40B4-BE49-F238E27FC236}">
                <a16:creationId xmlns:a16="http://schemas.microsoft.com/office/drawing/2014/main" id="{1672F70B-C2A0-4C46-808B-698507A90C3F}"/>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0BC0D49-1B6B-492D-A89D-B587BD36A71F}"/>
              </a:ext>
            </a:extLst>
          </p:cNvPr>
          <p:cNvSpPr txBox="1">
            <a:spLocks/>
          </p:cNvSpPr>
          <p:nvPr/>
        </p:nvSpPr>
        <p:spPr>
          <a:xfrm>
            <a:off x="351283" y="1189111"/>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The upgraded Copilot new tab page in Edge combines search, chat, and web exploration in a single search box.</a:t>
            </a:r>
          </a:p>
          <a:p>
            <a:pPr marL="0" indent="0">
              <a:buNone/>
            </a:pPr>
            <a:endParaRPr lang="en-US" sz="1600" b="1" dirty="0"/>
          </a:p>
          <a:p>
            <a:pPr lvl="0"/>
            <a:r>
              <a:rPr lang="en-US" sz="1600" b="1" dirty="0"/>
              <a:t>Single Search Box</a:t>
            </a:r>
            <a:r>
              <a:rPr lang="en-US" sz="1600" dirty="0"/>
              <a:t> — Search, chat, and web exploration start from one place.</a:t>
            </a:r>
          </a:p>
          <a:p>
            <a:pPr lvl="0"/>
            <a:endParaRPr lang="en-US" sz="1600" dirty="0"/>
          </a:p>
          <a:p>
            <a:pPr lvl="0"/>
            <a:r>
              <a:rPr lang="en-US" sz="1600" b="1" dirty="0"/>
              <a:t>Suggested Next Steps</a:t>
            </a:r>
            <a:r>
              <a:rPr lang="en-US" sz="1600" dirty="0"/>
              <a:t> — Copilot-suggested actions and curated work content sit alongside the search box.</a:t>
            </a:r>
          </a:p>
          <a:p>
            <a:pPr lvl="0"/>
            <a:endParaRPr lang="en-US" sz="1600" dirty="0"/>
          </a:p>
          <a:p>
            <a:pPr lvl="0"/>
            <a:r>
              <a:rPr lang="en-US" sz="1600" b="1" dirty="0"/>
              <a:t>Faster Task Switching</a:t>
            </a:r>
            <a:r>
              <a:rPr lang="en-US" sz="1600" dirty="0"/>
              <a:t> — Users move to the next task without hunting for the right entry point.</a:t>
            </a:r>
          </a:p>
          <a:p>
            <a:pPr lvl="0"/>
            <a:endParaRPr lang="en-US" sz="1600" dirty="0"/>
          </a:p>
          <a:p>
            <a:pPr lvl="0"/>
            <a:r>
              <a:rPr lang="en-US" sz="1600" b="1" dirty="0"/>
              <a:t>October Rollout</a:t>
            </a:r>
            <a:r>
              <a:rPr lang="en-US" sz="1600" dirty="0"/>
              <a:t> — Rolls out in October.</a:t>
            </a:r>
          </a:p>
        </p:txBody>
      </p:sp>
      <p:sp>
        <p:nvSpPr>
          <p:cNvPr id="19" name="TextBox 18">
            <a:extLst>
              <a:ext uri="{FF2B5EF4-FFF2-40B4-BE49-F238E27FC236}">
                <a16:creationId xmlns:a16="http://schemas.microsoft.com/office/drawing/2014/main" id="{062A29B5-45CB-43C3-8F5F-AFFF3FE6F410}"/>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new tab page in Edge</a:t>
            </a:r>
          </a:p>
        </p:txBody>
      </p:sp>
      <p:sp>
        <p:nvSpPr>
          <p:cNvPr id="8" name="Rectangle: Rounded Corners 7">
            <a:extLst>
              <a:ext uri="{FF2B5EF4-FFF2-40B4-BE49-F238E27FC236}">
                <a16:creationId xmlns:a16="http://schemas.microsoft.com/office/drawing/2014/main" id="{72DFD741-9721-44EA-87B8-A3EAF2CFC608}"/>
              </a:ext>
              <a:ext uri="{C183D7F6-B498-43B3-948B-1728B52AA6E4}">
                <adec:decorative xmlns:adec="http://schemas.microsoft.com/office/drawing/2017/decorative" val="1"/>
              </a:ext>
            </a:extLst>
          </p:cNvPr>
          <p:cNvSpPr/>
          <p:nvPr/>
        </p:nvSpPr>
        <p:spPr bwMode="auto">
          <a:xfrm>
            <a:off x="10495722" y="6342388"/>
            <a:ext cx="1641988" cy="339001"/>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566703 | MC1440972</a:t>
            </a:r>
          </a:p>
        </p:txBody>
      </p:sp>
      <p:pic>
        <p:nvPicPr>
          <p:cNvPr id="3" name="Picture 2" descr="The Microsoft Edge app on a new tab featuring the Copilot web app.">
            <a:extLst>
              <a:ext uri="{FF2B5EF4-FFF2-40B4-BE49-F238E27FC236}">
                <a16:creationId xmlns:a16="http://schemas.microsoft.com/office/drawing/2014/main" id="{634DCB29-0907-C8F5-2438-150058BE37DB}"/>
              </a:ext>
            </a:extLst>
          </p:cNvPr>
          <p:cNvPicPr>
            <a:picLocks noChangeAspect="1"/>
          </p:cNvPicPr>
          <p:nvPr/>
        </p:nvPicPr>
        <p:blipFill>
          <a:blip r:embed="rId3"/>
          <a:stretch>
            <a:fillRect/>
          </a:stretch>
        </p:blipFill>
        <p:spPr>
          <a:xfrm>
            <a:off x="5145987" y="1932080"/>
            <a:ext cx="6389429" cy="371969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5D9DC79C-0A21-4AF7-94AC-AD5EC0334017}"/>
              </a:ext>
            </a:extLst>
          </p:cNvPr>
          <p:cNvSpPr txBox="1"/>
          <p:nvPr/>
        </p:nvSpPr>
        <p:spPr>
          <a:xfrm>
            <a:off x="6247971" y="5698518"/>
            <a:ext cx="4185459" cy="307777"/>
          </a:xfrm>
          <a:prstGeom prst="rect">
            <a:avLst/>
          </a:prstGeom>
          <a:noFill/>
        </p:spPr>
        <p:txBody>
          <a:bodyPr wrap="square">
            <a:spAutoFit/>
          </a:bodyPr>
          <a:lstStyle/>
          <a:p>
            <a:pPr lvl="0">
              <a:defRPr/>
            </a:pPr>
            <a:r>
              <a:rPr lang="en-US" sz="140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a:solidFill>
                <a:schemeClr val="accent1">
                  <a:lumMod val="75000"/>
                </a:schemeClr>
              </a:solidFill>
            </a:endParaRPr>
          </a:p>
        </p:txBody>
      </p:sp>
    </p:spTree>
    <p:extLst>
      <p:ext uri="{BB962C8B-B14F-4D97-AF65-F5344CB8AC3E}">
        <p14:creationId xmlns:p14="http://schemas.microsoft.com/office/powerpoint/2010/main" val="1124410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F247C-DE62-4E53-83C0-1780157B7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47E110-F3A4-4A11-96B3-7D334BA5584D}"/>
              </a:ext>
            </a:extLst>
          </p:cNvPr>
          <p:cNvSpPr>
            <a:spLocks noGrp="1"/>
          </p:cNvSpPr>
          <p:nvPr>
            <p:ph type="title"/>
          </p:nvPr>
        </p:nvSpPr>
        <p:spPr>
          <a:xfrm>
            <a:off x="351285" y="320321"/>
            <a:ext cx="10296221" cy="775597"/>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Copilot-powered editing in Word, PowerPoint, and Excel is available on Android</a:t>
            </a:r>
          </a:p>
        </p:txBody>
      </p:sp>
      <p:sp>
        <p:nvSpPr>
          <p:cNvPr id="18" name="TextBox 17">
            <a:extLst>
              <a:ext uri="{FF2B5EF4-FFF2-40B4-BE49-F238E27FC236}">
                <a16:creationId xmlns:a16="http://schemas.microsoft.com/office/drawing/2014/main" id="{361E3B4C-B399-4221-BD33-E8ED05F54E8A}"/>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45D5575-63BA-4C8D-9990-48FD940D40FE}"/>
              </a:ext>
            </a:extLst>
          </p:cNvPr>
          <p:cNvSpPr txBox="1">
            <a:spLocks/>
          </p:cNvSpPr>
          <p:nvPr/>
        </p:nvSpPr>
        <p:spPr>
          <a:xfrm>
            <a:off x="351285" y="1255266"/>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Copilot-powered editing in Word, PowerPoint, and Excel comes to Android, so users can make changes with Copilot on the go.</a:t>
            </a:r>
          </a:p>
          <a:p>
            <a:pPr marL="0" indent="0">
              <a:buNone/>
            </a:pPr>
            <a:endParaRPr lang="en-US" sz="1800" b="1" dirty="0"/>
          </a:p>
          <a:p>
            <a:pPr lvl="0"/>
            <a:r>
              <a:rPr lang="en-US" sz="1600" b="1" dirty="0"/>
              <a:t>Mobile Editing</a:t>
            </a:r>
            <a:r>
              <a:rPr lang="en-US" sz="1600" dirty="0"/>
              <a:t> — Users make changes with Copilot in Word, PowerPoint, and Excel on Android devices.</a:t>
            </a:r>
          </a:p>
          <a:p>
            <a:pPr lvl="0"/>
            <a:endParaRPr lang="en-US" sz="1600" dirty="0"/>
          </a:p>
          <a:p>
            <a:pPr lvl="0"/>
            <a:r>
              <a:rPr lang="en-US" sz="1600" b="1" dirty="0"/>
              <a:t>Productive Anywhere</a:t>
            </a:r>
            <a:r>
              <a:rPr lang="en-US" sz="1600" dirty="0"/>
              <a:t> — A more seamless editing experience makes it easier to stay productive away from the desk.</a:t>
            </a:r>
          </a:p>
          <a:p>
            <a:pPr lvl="0"/>
            <a:endParaRPr lang="en-US" sz="1600" dirty="0"/>
          </a:p>
          <a:p>
            <a:pPr lvl="0"/>
            <a:r>
              <a:rPr lang="en-US" sz="1600" b="1" dirty="0"/>
              <a:t>September Rollout (Android)</a:t>
            </a:r>
            <a:r>
              <a:rPr lang="en-US" sz="1600" dirty="0"/>
              <a:t> — Rolled out on Android in September, following iOS earlier this year.</a:t>
            </a:r>
          </a:p>
        </p:txBody>
      </p:sp>
      <p:sp>
        <p:nvSpPr>
          <p:cNvPr id="19" name="TextBox 18">
            <a:extLst>
              <a:ext uri="{FF2B5EF4-FFF2-40B4-BE49-F238E27FC236}">
                <a16:creationId xmlns:a16="http://schemas.microsoft.com/office/drawing/2014/main" id="{D18E5456-E26D-4E07-A26C-CB23939A8384}"/>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on Android</a:t>
            </a:r>
          </a:p>
        </p:txBody>
      </p:sp>
      <p:pic>
        <p:nvPicPr>
          <p:cNvPr id="6" name="Picture 5" descr="Three-panel mobile app screenshot presents document titled “The Green Office Revolution,” featuring an office photo, introduction, statistics, and sustainability-focused writing. Middle panel shows editing and prompt controls, while right panel displays an AI-generated summary with green section headings and action buttons.">
            <a:extLst>
              <a:ext uri="{FF2B5EF4-FFF2-40B4-BE49-F238E27FC236}">
                <a16:creationId xmlns:a16="http://schemas.microsoft.com/office/drawing/2014/main" id="{67551C73-E2BA-67E9-D608-656D72709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1106" y="1976650"/>
            <a:ext cx="6287860" cy="353692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7A2DBF31-805F-420A-822A-339B4F1259CA}"/>
              </a:ext>
            </a:extLst>
          </p:cNvPr>
          <p:cNvSpPr txBox="1"/>
          <p:nvPr/>
        </p:nvSpPr>
        <p:spPr>
          <a:xfrm>
            <a:off x="6230742" y="5699956"/>
            <a:ext cx="421992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
        <p:nvSpPr>
          <p:cNvPr id="10" name="Rectangle: Rounded Corners 9">
            <a:extLst>
              <a:ext uri="{FF2B5EF4-FFF2-40B4-BE49-F238E27FC236}">
                <a16:creationId xmlns:a16="http://schemas.microsoft.com/office/drawing/2014/main" id="{474AA806-AA62-DDE8-0E3A-8CA0EDDA1053}"/>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 ID 518290</a:t>
            </a:r>
          </a:p>
        </p:txBody>
      </p:sp>
    </p:spTree>
    <p:extLst>
      <p:ext uri="{BB962C8B-B14F-4D97-AF65-F5344CB8AC3E}">
        <p14:creationId xmlns:p14="http://schemas.microsoft.com/office/powerpoint/2010/main" val="2996938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EDD6C-8ED1-477D-B932-894F58992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EE7F2-41F3-40EC-865C-F126DD9FB866}"/>
              </a:ext>
            </a:extLst>
          </p:cNvPr>
          <p:cNvSpPr>
            <a:spLocks noGrp="1"/>
          </p:cNvSpPr>
          <p:nvPr>
            <p:ph type="title"/>
          </p:nvPr>
        </p:nvSpPr>
        <p:spPr>
          <a:xfrm>
            <a:off x="351287" y="438167"/>
            <a:ext cx="10380000" cy="37457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Citations and image modifications for Copilot in Word</a:t>
            </a:r>
          </a:p>
        </p:txBody>
      </p:sp>
      <p:sp>
        <p:nvSpPr>
          <p:cNvPr id="18" name="TextBox 17">
            <a:extLst>
              <a:ext uri="{FF2B5EF4-FFF2-40B4-BE49-F238E27FC236}">
                <a16:creationId xmlns:a16="http://schemas.microsoft.com/office/drawing/2014/main" id="{5695E1BE-B448-472B-823F-2C9D451B2FD5}"/>
              </a:ext>
              <a:ext uri="{C183D7F6-B498-43B3-948B-1728B52AA6E4}">
                <adec:decorative xmlns:adec="http://schemas.microsoft.com/office/drawing/2017/decorative" val="1"/>
              </a:ext>
            </a:extLst>
          </p:cNvPr>
          <p:cNvSpPr txBox="1"/>
          <p:nvPr/>
        </p:nvSpPr>
        <p:spPr>
          <a:xfrm>
            <a:off x="3863340" y="1383010"/>
            <a:ext cx="7977373" cy="516356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D70EBD3B-3285-4FBE-BCC9-B57346CC7F75}"/>
              </a:ext>
            </a:extLst>
          </p:cNvPr>
          <p:cNvSpPr txBox="1">
            <a:spLocks/>
          </p:cNvSpPr>
          <p:nvPr/>
        </p:nvSpPr>
        <p:spPr>
          <a:xfrm>
            <a:off x="351287" y="1036860"/>
            <a:ext cx="3424533"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Word shows where its answers come from and helps users lay out images and shapes with less effort.</a:t>
            </a:r>
          </a:p>
          <a:p>
            <a:pPr marL="0" indent="0">
              <a:buNone/>
            </a:pPr>
            <a:endParaRPr lang="en-US" sz="1600" b="1" dirty="0"/>
          </a:p>
          <a:p>
            <a:pPr lvl="0"/>
            <a:r>
              <a:rPr lang="en-US" sz="1600" b="1" dirty="0"/>
              <a:t>Response Citations</a:t>
            </a:r>
            <a:r>
              <a:rPr lang="en-US" sz="1600" dirty="0"/>
              <a:t> — Users see citations to relevant web and work content in Copilot's responses, for more transparency.</a:t>
            </a:r>
          </a:p>
          <a:p>
            <a:pPr lvl="0"/>
            <a:endParaRPr lang="en-US" sz="1600" dirty="0"/>
          </a:p>
          <a:p>
            <a:pPr lvl="0"/>
            <a:r>
              <a:rPr lang="en-US" sz="1600" b="1" dirty="0"/>
              <a:t>Images and Shapes</a:t>
            </a:r>
            <a:r>
              <a:rPr lang="en-US" sz="1600" dirty="0"/>
              <a:t> — Copilot helps arrange and modify images and shapes for polished, well-organized layouts.</a:t>
            </a:r>
          </a:p>
          <a:p>
            <a:pPr lvl="0"/>
            <a:endParaRPr lang="en-US" sz="1600" dirty="0"/>
          </a:p>
          <a:p>
            <a:pPr lvl="0"/>
            <a:r>
              <a:rPr lang="en-US" sz="1600" b="1" dirty="0"/>
              <a:t>September Rollout</a:t>
            </a:r>
            <a:r>
              <a:rPr lang="en-US" sz="1600" dirty="0"/>
              <a:t> — Both rolled out in September.</a:t>
            </a:r>
          </a:p>
        </p:txBody>
      </p:sp>
      <p:sp>
        <p:nvSpPr>
          <p:cNvPr id="19" name="TextBox 18">
            <a:extLst>
              <a:ext uri="{FF2B5EF4-FFF2-40B4-BE49-F238E27FC236}">
                <a16:creationId xmlns:a16="http://schemas.microsoft.com/office/drawing/2014/main" id="{50FA93BB-31AF-4728-9C2A-26560BFF714B}"/>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Word</a:t>
            </a:r>
          </a:p>
        </p:txBody>
      </p:sp>
      <p:pic>
        <p:nvPicPr>
          <p:cNvPr id="3" name="Picture 2" descr="A Word document with a Copilot window open instructing to write a report with citations.">
            <a:extLst>
              <a:ext uri="{FF2B5EF4-FFF2-40B4-BE49-F238E27FC236}">
                <a16:creationId xmlns:a16="http://schemas.microsoft.com/office/drawing/2014/main" id="{D7CF4669-C404-CB84-E273-E51CF51AE849}"/>
              </a:ext>
            </a:extLst>
          </p:cNvPr>
          <p:cNvPicPr>
            <a:picLocks noChangeAspect="1"/>
          </p:cNvPicPr>
          <p:nvPr/>
        </p:nvPicPr>
        <p:blipFill>
          <a:blip r:embed="rId3"/>
          <a:stretch>
            <a:fillRect/>
          </a:stretch>
        </p:blipFill>
        <p:spPr>
          <a:xfrm>
            <a:off x="4140962" y="1798778"/>
            <a:ext cx="4946704" cy="2515441"/>
          </a:xfrm>
          <a:prstGeom prst="rect">
            <a:avLst/>
          </a:prstGeom>
          <a:effectLst>
            <a:outerShdw blurRad="63500" sx="102000" sy="102000" algn="ctr" rotWithShape="0">
              <a:prstClr val="black">
                <a:alpha val="40000"/>
              </a:prstClr>
            </a:outerShdw>
          </a:effectLst>
        </p:spPr>
      </p:pic>
      <p:pic>
        <p:nvPicPr>
          <p:cNvPr id="6" name="Picture 5" descr="A Word document with an image of a coffee cup and a Copilot chat open with the instruction to resize the image.">
            <a:extLst>
              <a:ext uri="{FF2B5EF4-FFF2-40B4-BE49-F238E27FC236}">
                <a16:creationId xmlns:a16="http://schemas.microsoft.com/office/drawing/2014/main" id="{EADB7FB9-226B-5238-526F-BA2B88CC68DF}"/>
              </a:ext>
            </a:extLst>
          </p:cNvPr>
          <p:cNvPicPr>
            <a:picLocks noChangeAspect="1"/>
          </p:cNvPicPr>
          <p:nvPr/>
        </p:nvPicPr>
        <p:blipFill>
          <a:blip r:embed="rId4"/>
          <a:stretch>
            <a:fillRect/>
          </a:stretch>
        </p:blipFill>
        <p:spPr>
          <a:xfrm>
            <a:off x="7146849" y="3227318"/>
            <a:ext cx="4436877" cy="277582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BC56E53-333B-4280-A2C4-463C07E6A6DE}"/>
              </a:ext>
            </a:extLst>
          </p:cNvPr>
          <p:cNvSpPr txBox="1"/>
          <p:nvPr/>
        </p:nvSpPr>
        <p:spPr>
          <a:xfrm>
            <a:off x="5541287" y="6159191"/>
            <a:ext cx="4208490"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2930838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683D9-4C25-4D96-B86B-042556D363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B9581-B7EE-49B9-AD3B-D5429D37D26B}"/>
              </a:ext>
            </a:extLst>
          </p:cNvPr>
          <p:cNvSpPr>
            <a:spLocks noGrp="1"/>
          </p:cNvSpPr>
          <p:nvPr>
            <p:ph type="title"/>
          </p:nvPr>
        </p:nvSpPr>
        <p:spPr>
          <a:xfrm>
            <a:off x="371283" y="421140"/>
            <a:ext cx="10380000" cy="26114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Record in the Copilot mobile app turns conversations into content</a:t>
            </a:r>
          </a:p>
        </p:txBody>
      </p:sp>
      <p:sp>
        <p:nvSpPr>
          <p:cNvPr id="18" name="TextBox 17">
            <a:extLst>
              <a:ext uri="{FF2B5EF4-FFF2-40B4-BE49-F238E27FC236}">
                <a16:creationId xmlns:a16="http://schemas.microsoft.com/office/drawing/2014/main" id="{2B19CC22-93B9-4B3C-A021-CA7C0006291F}"/>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D3FC8F48-D665-42C1-A94D-CE63690B03E0}"/>
              </a:ext>
            </a:extLst>
          </p:cNvPr>
          <p:cNvSpPr txBox="1">
            <a:spLocks/>
          </p:cNvSpPr>
          <p:nvPr/>
        </p:nvSpPr>
        <p:spPr>
          <a:xfrm>
            <a:off x="371283" y="1036860"/>
            <a:ext cx="4052127"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Record in the Microsoft Copilot mobile app captures in-person conversations and voice notes and turns them into content users can act on.</a:t>
            </a:r>
          </a:p>
          <a:p>
            <a:pPr marL="0" indent="0">
              <a:buNone/>
            </a:pPr>
            <a:endParaRPr lang="en-US" sz="1600" b="1" dirty="0"/>
          </a:p>
          <a:p>
            <a:pPr lvl="0"/>
            <a:r>
              <a:rPr lang="en-US" sz="1600" b="1" dirty="0"/>
              <a:t>Mobile Capture</a:t>
            </a:r>
            <a:r>
              <a:rPr lang="en-US" sz="1600" dirty="0"/>
              <a:t> — Record hallway conversations, customer visits, and ideas from the mobile app.</a:t>
            </a:r>
          </a:p>
          <a:p>
            <a:pPr lvl="0"/>
            <a:endParaRPr lang="en-US" sz="1600" dirty="0"/>
          </a:p>
          <a:p>
            <a:pPr lvl="0"/>
            <a:r>
              <a:rPr lang="en-US" sz="1600" b="1" dirty="0"/>
              <a:t>Transcript and Summary</a:t>
            </a:r>
            <a:r>
              <a:rPr lang="en-US" sz="1600" dirty="0"/>
              <a:t> — Copilot Chat provides an AI-generated transcript and summary of the recording.</a:t>
            </a:r>
          </a:p>
          <a:p>
            <a:pPr lvl="0"/>
            <a:endParaRPr lang="en-US" sz="1600" dirty="0"/>
          </a:p>
          <a:p>
            <a:pPr lvl="0"/>
            <a:r>
              <a:rPr lang="en-US" sz="1600" b="1" dirty="0"/>
              <a:t>Follow-Up Actions</a:t>
            </a:r>
            <a:r>
              <a:rPr lang="en-US" sz="1600" dirty="0"/>
              <a:t> — Ask follow-up questions, extract action items, or keep working with the content in Copilot.</a:t>
            </a:r>
          </a:p>
          <a:p>
            <a:pPr lvl="0"/>
            <a:endParaRPr lang="en-US" sz="1600" dirty="0"/>
          </a:p>
          <a:p>
            <a:pPr lvl="0"/>
            <a:r>
              <a:rPr lang="en-US" sz="1600" b="1" dirty="0"/>
              <a:t>September Rollout</a:t>
            </a:r>
            <a:r>
              <a:rPr lang="en-US" sz="1600" dirty="0"/>
              <a:t> — Rolled out in September.</a:t>
            </a:r>
          </a:p>
        </p:txBody>
      </p:sp>
      <p:sp>
        <p:nvSpPr>
          <p:cNvPr id="19" name="TextBox 18">
            <a:extLst>
              <a:ext uri="{FF2B5EF4-FFF2-40B4-BE49-F238E27FC236}">
                <a16:creationId xmlns:a16="http://schemas.microsoft.com/office/drawing/2014/main" id="{BC72BED4-D85E-4B69-92AF-A691F03B048A}"/>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Record in the Copilot mobile app</a:t>
            </a:r>
          </a:p>
        </p:txBody>
      </p:sp>
      <p:sp>
        <p:nvSpPr>
          <p:cNvPr id="8" name="Rectangle: Rounded Corners 7">
            <a:extLst>
              <a:ext uri="{FF2B5EF4-FFF2-40B4-BE49-F238E27FC236}">
                <a16:creationId xmlns:a16="http://schemas.microsoft.com/office/drawing/2014/main" id="{05060558-4504-4939-943F-24E6D929F920}"/>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 ID 498640</a:t>
            </a:r>
          </a:p>
        </p:txBody>
      </p:sp>
      <p:pic>
        <p:nvPicPr>
          <p:cNvPr id="3" name="Picture 2" descr="Mobile screens show Record in Copilot, recording audio and uploading to Copilot for summarization.">
            <a:extLst>
              <a:ext uri="{FF2B5EF4-FFF2-40B4-BE49-F238E27FC236}">
                <a16:creationId xmlns:a16="http://schemas.microsoft.com/office/drawing/2014/main" id="{47CE7B75-12F8-F8D9-DEFB-5CBA48700B62}"/>
              </a:ext>
            </a:extLst>
          </p:cNvPr>
          <p:cNvPicPr>
            <a:picLocks noChangeAspect="1"/>
          </p:cNvPicPr>
          <p:nvPr/>
        </p:nvPicPr>
        <p:blipFill>
          <a:blip r:embed="rId3"/>
          <a:stretch>
            <a:fillRect/>
          </a:stretch>
        </p:blipFill>
        <p:spPr>
          <a:xfrm>
            <a:off x="5363891" y="1746360"/>
            <a:ext cx="5953621" cy="398100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6766D79A-E678-44A3-AB23-4672FE8E8EE0}"/>
              </a:ext>
            </a:extLst>
          </p:cNvPr>
          <p:cNvSpPr txBox="1"/>
          <p:nvPr/>
        </p:nvSpPr>
        <p:spPr>
          <a:xfrm>
            <a:off x="6227100" y="5806851"/>
            <a:ext cx="421992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813113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E8FA-FC19-48D5-B3D9-1BCC4682B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136E9-64FF-4F7A-BED3-D3D489B37B9C}"/>
              </a:ext>
            </a:extLst>
          </p:cNvPr>
          <p:cNvSpPr>
            <a:spLocks noGrp="1"/>
          </p:cNvSpPr>
          <p:nvPr>
            <p:ph type="title"/>
          </p:nvPr>
        </p:nvSpPr>
        <p:spPr>
          <a:xfrm>
            <a:off x="410869" y="516061"/>
            <a:ext cx="10990137" cy="5029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Work IQ grounds Copilot in Dynamics 365 and Power Platform data</a:t>
            </a:r>
          </a:p>
        </p:txBody>
      </p:sp>
      <p:sp>
        <p:nvSpPr>
          <p:cNvPr id="18" name="TextBox 17">
            <a:extLst>
              <a:ext uri="{FF2B5EF4-FFF2-40B4-BE49-F238E27FC236}">
                <a16:creationId xmlns:a16="http://schemas.microsoft.com/office/drawing/2014/main" id="{6384E901-2789-4F0E-935E-3FFD9980C05D}"/>
              </a:ext>
              <a:ext uri="{C183D7F6-B498-43B3-948B-1728B52AA6E4}">
                <adec:decorative xmlns:adec="http://schemas.microsoft.com/office/drawing/2017/decorative" val="1"/>
              </a:ext>
            </a:extLst>
          </p:cNvPr>
          <p:cNvSpPr txBox="1"/>
          <p:nvPr/>
        </p:nvSpPr>
        <p:spPr>
          <a:xfrm>
            <a:off x="5189220" y="1389740"/>
            <a:ext cx="6701244"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B18D1F67-7EEE-4E66-83E5-7F88C712FB47}"/>
              </a:ext>
            </a:extLst>
          </p:cNvPr>
          <p:cNvSpPr txBox="1">
            <a:spLocks/>
          </p:cNvSpPr>
          <p:nvPr/>
        </p:nvSpPr>
        <p:spPr>
          <a:xfrm>
            <a:off x="351286" y="1036860"/>
            <a:ext cx="4753787"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can now reason across business data from Dynamics 365 and Power Platform, so users ask about the business instead of navigating apps.</a:t>
            </a:r>
          </a:p>
          <a:p>
            <a:pPr marL="0" indent="0">
              <a:buNone/>
            </a:pPr>
            <a:endParaRPr lang="en-US" sz="1400" b="1" dirty="0"/>
          </a:p>
          <a:p>
            <a:pPr lvl="0"/>
            <a:r>
              <a:rPr lang="en-US" sz="1600" b="1" dirty="0"/>
              <a:t>Ask the Business</a:t>
            </a:r>
            <a:r>
              <a:rPr lang="en-US" sz="1600" dirty="0"/>
              <a:t> — Ask in Copilot Home which renewals need attention and get one answer across systems of record.</a:t>
            </a:r>
          </a:p>
          <a:p>
            <a:pPr lvl="0"/>
            <a:endParaRPr lang="en-US" sz="1600" dirty="0"/>
          </a:p>
          <a:p>
            <a:pPr lvl="0"/>
            <a:r>
              <a:rPr lang="en-US" sz="1600" b="1" dirty="0"/>
              <a:t>Shared Business Understanding</a:t>
            </a:r>
            <a:r>
              <a:rPr lang="en-US" sz="1600" dirty="0"/>
              <a:t> — Semantic models use views, forms, relationships, and a glossary for more accurate, consistent answers.</a:t>
            </a:r>
          </a:p>
          <a:p>
            <a:pPr lvl="0"/>
            <a:endParaRPr lang="en-US" sz="1600" dirty="0"/>
          </a:p>
          <a:p>
            <a:pPr lvl="0"/>
            <a:r>
              <a:rPr lang="en-US" sz="1600" b="1" dirty="0"/>
              <a:t>Linked Sources</a:t>
            </a:r>
            <a:r>
              <a:rPr lang="en-US" sz="1600" dirty="0"/>
              <a:t> — Responses bring data together and link back to the underlying records.</a:t>
            </a:r>
          </a:p>
          <a:p>
            <a:pPr lvl="0"/>
            <a:endParaRPr lang="en-US" sz="1600" dirty="0"/>
          </a:p>
          <a:p>
            <a:pPr lvl="0"/>
            <a:r>
              <a:rPr lang="en-US" sz="1600" b="1" dirty="0"/>
              <a:t>Public Preview</a:t>
            </a:r>
            <a:r>
              <a:rPr lang="en-US" sz="1600" dirty="0"/>
              <a:t> — Available in preview from September 30, with rollout continuing through October.</a:t>
            </a:r>
          </a:p>
        </p:txBody>
      </p:sp>
      <p:sp>
        <p:nvSpPr>
          <p:cNvPr id="19" name="TextBox 18">
            <a:extLst>
              <a:ext uri="{FF2B5EF4-FFF2-40B4-BE49-F238E27FC236}">
                <a16:creationId xmlns:a16="http://schemas.microsoft.com/office/drawing/2014/main" id="{5324FE7D-4D0C-4491-9D87-599622C21C3E}"/>
              </a:ext>
            </a:extLst>
          </p:cNvPr>
          <p:cNvSpPr txBox="1"/>
          <p:nvPr/>
        </p:nvSpPr>
        <p:spPr>
          <a:xfrm>
            <a:off x="5532228" y="1195840"/>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Work IQ business data grounding</a:t>
            </a:r>
          </a:p>
        </p:txBody>
      </p:sp>
      <p:pic>
        <p:nvPicPr>
          <p:cNvPr id="6" name="Picture 5" descr="A diagram showing Work IQ as the intelligence layer for Copilot and agents, connecting Microsoft 365 apps, Dynamics 365 apps, and Copilot.">
            <a:extLst>
              <a:ext uri="{FF2B5EF4-FFF2-40B4-BE49-F238E27FC236}">
                <a16:creationId xmlns:a16="http://schemas.microsoft.com/office/drawing/2014/main" id="{D5B83984-B96E-7FCE-58FB-53D79B9B13AB}"/>
              </a:ext>
            </a:extLst>
          </p:cNvPr>
          <p:cNvPicPr>
            <a:picLocks noChangeAspect="1"/>
          </p:cNvPicPr>
          <p:nvPr/>
        </p:nvPicPr>
        <p:blipFill>
          <a:blip r:embed="rId3"/>
          <a:stretch>
            <a:fillRect/>
          </a:stretch>
        </p:blipFill>
        <p:spPr>
          <a:xfrm>
            <a:off x="5819032" y="2519935"/>
            <a:ext cx="5441619" cy="243384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98AE870-044D-42A9-8A23-80D22670B2E9}"/>
              </a:ext>
            </a:extLst>
          </p:cNvPr>
          <p:cNvSpPr txBox="1"/>
          <p:nvPr/>
        </p:nvSpPr>
        <p:spPr>
          <a:xfrm>
            <a:off x="6035505" y="5662161"/>
            <a:ext cx="5365501"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Work IQ: Business and workplace intelligence in the flow of work</a:t>
            </a:r>
            <a:endParaRPr lang="en-US" sz="1400" dirty="0">
              <a:solidFill>
                <a:schemeClr val="accent1">
                  <a:lumMod val="75000"/>
                </a:schemeClr>
              </a:solidFill>
            </a:endParaRPr>
          </a:p>
        </p:txBody>
      </p:sp>
    </p:spTree>
    <p:extLst>
      <p:ext uri="{BB962C8B-B14F-4D97-AF65-F5344CB8AC3E}">
        <p14:creationId xmlns:p14="http://schemas.microsoft.com/office/powerpoint/2010/main" val="1568111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695C3-5C90-46EB-8F75-FFA8685AE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1AF46-98A2-48AA-AEF3-76BA2FBBD2CB}"/>
              </a:ext>
            </a:extLst>
          </p:cNvPr>
          <p:cNvSpPr>
            <a:spLocks noGrp="1"/>
          </p:cNvSpPr>
          <p:nvPr>
            <p:ph type="title"/>
          </p:nvPr>
        </p:nvSpPr>
        <p:spPr>
          <a:xfrm>
            <a:off x="351287" y="421140"/>
            <a:ext cx="1229001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SharePoint Framework apps and SharePoint tools in Work IQ for Copilot</a:t>
            </a:r>
          </a:p>
        </p:txBody>
      </p:sp>
      <p:sp>
        <p:nvSpPr>
          <p:cNvPr id="18" name="TextBox 17">
            <a:extLst>
              <a:ext uri="{FF2B5EF4-FFF2-40B4-BE49-F238E27FC236}">
                <a16:creationId xmlns:a16="http://schemas.microsoft.com/office/drawing/2014/main" id="{37DDB5C0-48FE-4C71-8434-8585771C5728}"/>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3B5D627E-B0FA-4024-A989-1B6A8D836DD1}"/>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SharePoint content and apps become more actionable inside Copilot, with interactive UI and new tools in Work IQ.</a:t>
            </a:r>
          </a:p>
          <a:p>
            <a:pPr marL="0" indent="0">
              <a:buNone/>
            </a:pPr>
            <a:endParaRPr lang="en-US" sz="1600" b="1" dirty="0"/>
          </a:p>
          <a:p>
            <a:pPr lvl="0"/>
            <a:r>
              <a:rPr lang="en-US" sz="1600" b="1" dirty="0"/>
              <a:t>Interactive SPFx UI</a:t>
            </a:r>
            <a:r>
              <a:rPr lang="en-US" sz="1600" dirty="0"/>
              <a:t> — Apps built with SharePoint Framework can show interactive UI in Copilot chat, so users act without leaving the conversation.</a:t>
            </a:r>
          </a:p>
          <a:p>
            <a:pPr lvl="0"/>
            <a:endParaRPr lang="en-US" sz="1600" dirty="0"/>
          </a:p>
          <a:p>
            <a:pPr lvl="0"/>
            <a:r>
              <a:rPr lang="en-US" sz="1600" b="1" dirty="0"/>
              <a:t>SharePoint Work IQ Tools</a:t>
            </a:r>
            <a:r>
              <a:rPr lang="en-US" sz="1600" dirty="0"/>
              <a:t> — SharePoint content and action tools let Copilot use SharePoint content intelligence and act on content.</a:t>
            </a:r>
          </a:p>
          <a:p>
            <a:pPr lvl="0"/>
            <a:endParaRPr lang="en-US" sz="1600" dirty="0"/>
          </a:p>
          <a:p>
            <a:pPr lvl="0"/>
            <a:r>
              <a:rPr lang="en-US" sz="1600" b="1" dirty="0"/>
              <a:t>Frontier Rollout</a:t>
            </a:r>
            <a:r>
              <a:rPr lang="en-US" sz="1600" dirty="0"/>
              <a:t> — Both are rolling out to Frontier in September.</a:t>
            </a:r>
          </a:p>
        </p:txBody>
      </p:sp>
      <p:sp>
        <p:nvSpPr>
          <p:cNvPr id="19" name="TextBox 18">
            <a:extLst>
              <a:ext uri="{FF2B5EF4-FFF2-40B4-BE49-F238E27FC236}">
                <a16:creationId xmlns:a16="http://schemas.microsoft.com/office/drawing/2014/main" id="{509B0E32-A8B1-4537-9CF2-9882ED29F5DD}"/>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SharePoint in Work IQ</a:t>
            </a:r>
          </a:p>
        </p:txBody>
      </p:sp>
      <p:pic>
        <p:nvPicPr>
          <p:cNvPr id="3" name="Picture 2" descr="The Copilot App open to show a chat with components taken from SharePoint.">
            <a:extLst>
              <a:ext uri="{FF2B5EF4-FFF2-40B4-BE49-F238E27FC236}">
                <a16:creationId xmlns:a16="http://schemas.microsoft.com/office/drawing/2014/main" id="{3D348940-E664-4D6B-5FA0-886E78B09228}"/>
              </a:ext>
            </a:extLst>
          </p:cNvPr>
          <p:cNvPicPr>
            <a:picLocks noChangeAspect="1"/>
          </p:cNvPicPr>
          <p:nvPr/>
        </p:nvPicPr>
        <p:blipFill>
          <a:blip r:embed="rId3"/>
          <a:stretch>
            <a:fillRect/>
          </a:stretch>
        </p:blipFill>
        <p:spPr>
          <a:xfrm>
            <a:off x="5107061" y="1928027"/>
            <a:ext cx="6467282" cy="341814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803129B4-F7D4-4835-9CD7-E8B2ED9DC94F}"/>
              </a:ext>
            </a:extLst>
          </p:cNvPr>
          <p:cNvSpPr txBox="1"/>
          <p:nvPr/>
        </p:nvSpPr>
        <p:spPr>
          <a:xfrm>
            <a:off x="6160158" y="5697287"/>
            <a:ext cx="419706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1826128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3AC81-8737-41B5-AA18-AAD8FA3A60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2D3F67-0AD1-468D-B802-F606338C5F43}"/>
              </a:ext>
            </a:extLst>
          </p:cNvPr>
          <p:cNvSpPr>
            <a:spLocks noGrp="1"/>
          </p:cNvSpPr>
          <p:nvPr>
            <p:ph type="title"/>
          </p:nvPr>
        </p:nvSpPr>
        <p:spPr>
          <a:xfrm>
            <a:off x="398048" y="360559"/>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New connectors and plugins</a:t>
            </a:r>
          </a:p>
        </p:txBody>
      </p:sp>
      <p:sp>
        <p:nvSpPr>
          <p:cNvPr id="18" name="TextBox 17">
            <a:extLst>
              <a:ext uri="{FF2B5EF4-FFF2-40B4-BE49-F238E27FC236}">
                <a16:creationId xmlns:a16="http://schemas.microsoft.com/office/drawing/2014/main" id="{A5CEE440-D6D8-49FA-99CA-910744943FDC}"/>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D5D2035E-7F2C-4EDE-B0AF-B600D0A70512}"/>
              </a:ext>
            </a:extLst>
          </p:cNvPr>
          <p:cNvSpPr txBox="1">
            <a:spLocks/>
          </p:cNvSpPr>
          <p:nvPr/>
        </p:nvSpPr>
        <p:spPr>
          <a:xfrm>
            <a:off x="351286" y="1036860"/>
            <a:ext cx="4552183"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New connectors, plugins, and agents bring business data and industry knowledge into everyday Copilot workflows.</a:t>
            </a:r>
          </a:p>
          <a:p>
            <a:pPr marL="0" indent="0">
              <a:buNone/>
            </a:pPr>
            <a:endParaRPr lang="en-US" sz="1600" b="1" dirty="0"/>
          </a:p>
          <a:p>
            <a:pPr lvl="0"/>
            <a:r>
              <a:rPr lang="en-US" sz="1600" b="1" dirty="0"/>
              <a:t>Industry Connectors</a:t>
            </a:r>
            <a:r>
              <a:rPr lang="en-US" sz="1600" dirty="0"/>
              <a:t> — New options across manufacturing, financial services, healthcare and life sciences, energy, HR, software, and retail.</a:t>
            </a:r>
          </a:p>
          <a:p>
            <a:pPr lvl="0"/>
            <a:endParaRPr lang="en-US" sz="1600" dirty="0"/>
          </a:p>
          <a:p>
            <a:pPr lvl="0"/>
            <a:r>
              <a:rPr lang="en-US" sz="1600" b="1" dirty="0"/>
              <a:t>100+ Plugins</a:t>
            </a:r>
            <a:r>
              <a:rPr lang="en-US" sz="1600" dirty="0"/>
              <a:t> — More than 100 plugins are available, covering finance, sales, project management, creative work, and more.</a:t>
            </a:r>
          </a:p>
          <a:p>
            <a:pPr lvl="0"/>
            <a:endParaRPr lang="en-US" sz="1600" dirty="0"/>
          </a:p>
          <a:p>
            <a:pPr lvl="0"/>
            <a:r>
              <a:rPr lang="en-US" sz="1600" b="1" dirty="0"/>
              <a:t>Familiar Business Tools</a:t>
            </a:r>
            <a:r>
              <a:rPr lang="en-US" sz="1600" dirty="0"/>
              <a:t> — Plugins connect Copilot to services such as HubSpot, Asana, Canva, Notion, and MongoDB.</a:t>
            </a:r>
          </a:p>
          <a:p>
            <a:pPr lvl="0"/>
            <a:endParaRPr lang="en-US" sz="1600" dirty="0"/>
          </a:p>
          <a:p>
            <a:pPr lvl="0"/>
            <a:r>
              <a:rPr lang="en-US" sz="1600" b="1" dirty="0"/>
              <a:t>September Rollout</a:t>
            </a:r>
            <a:r>
              <a:rPr lang="en-US" sz="1600" dirty="0"/>
              <a:t> — Available now; some connectors are still rolling out.</a:t>
            </a:r>
          </a:p>
        </p:txBody>
      </p:sp>
      <p:sp>
        <p:nvSpPr>
          <p:cNvPr id="19" name="TextBox 18">
            <a:extLst>
              <a:ext uri="{FF2B5EF4-FFF2-40B4-BE49-F238E27FC236}">
                <a16:creationId xmlns:a16="http://schemas.microsoft.com/office/drawing/2014/main" id="{1A945118-A0A9-44A3-877D-CF17B8DA3965}"/>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New connectors and plugins</a:t>
            </a:r>
          </a:p>
        </p:txBody>
      </p:sp>
      <p:sp>
        <p:nvSpPr>
          <p:cNvPr id="7" name="TextBox 6">
            <a:extLst>
              <a:ext uri="{FF2B5EF4-FFF2-40B4-BE49-F238E27FC236}">
                <a16:creationId xmlns:a16="http://schemas.microsoft.com/office/drawing/2014/main" id="{4391AEB5-02A1-4B4C-96DB-09DA1ADBB448}"/>
              </a:ext>
            </a:extLst>
          </p:cNvPr>
          <p:cNvSpPr txBox="1"/>
          <p:nvPr/>
        </p:nvSpPr>
        <p:spPr>
          <a:xfrm>
            <a:off x="6225027" y="5708899"/>
            <a:ext cx="4231350" cy="307777"/>
          </a:xfrm>
          <a:prstGeom prst="rect">
            <a:avLst/>
          </a:prstGeom>
          <a:noFill/>
        </p:spPr>
        <p:txBody>
          <a:bodyPr wrap="square">
            <a:spAutoFit/>
          </a:bodyPr>
          <a:lstStyle/>
          <a:p>
            <a:pPr lvl="0">
              <a:defRPr/>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pic>
        <p:nvPicPr>
          <p:cNvPr id="6" name="Picture 5">
            <a:extLst>
              <a:ext uri="{FF2B5EF4-FFF2-40B4-BE49-F238E27FC236}">
                <a16:creationId xmlns:a16="http://schemas.microsoft.com/office/drawing/2014/main" id="{DF6A9578-DFCB-E3DC-83E2-C6C4660B290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13958" y="1966746"/>
            <a:ext cx="6253488" cy="349293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72543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CE94B-4FBE-4C04-8725-15DD99C9F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5C706-C331-4B7F-9179-9C65AE58FB41}"/>
              </a:ext>
            </a:extLst>
          </p:cNvPr>
          <p:cNvSpPr>
            <a:spLocks noGrp="1"/>
          </p:cNvSpPr>
          <p:nvPr>
            <p:ph type="title"/>
          </p:nvPr>
        </p:nvSpPr>
        <p:spPr>
          <a:xfrm>
            <a:off x="405573" y="379485"/>
            <a:ext cx="11484891" cy="568792"/>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Brand Kit, brand adherence, and brand skills for Copilot in PowerPoint</a:t>
            </a:r>
          </a:p>
        </p:txBody>
      </p:sp>
      <p:sp>
        <p:nvSpPr>
          <p:cNvPr id="18" name="TextBox 17">
            <a:extLst>
              <a:ext uri="{FF2B5EF4-FFF2-40B4-BE49-F238E27FC236}">
                <a16:creationId xmlns:a16="http://schemas.microsoft.com/office/drawing/2014/main" id="{8CA989ED-16E0-4C3E-92A1-38F82E939471}"/>
              </a:ext>
              <a:ext uri="{C183D7F6-B498-43B3-948B-1728B52AA6E4}">
                <adec:decorative xmlns:adec="http://schemas.microsoft.com/office/drawing/2017/decorative" val="1"/>
              </a:ext>
            </a:extLst>
          </p:cNvPr>
          <p:cNvSpPr txBox="1"/>
          <p:nvPr/>
        </p:nvSpPr>
        <p:spPr>
          <a:xfrm>
            <a:off x="4948361" y="1389740"/>
            <a:ext cx="694210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94C090FC-0D43-4655-A771-9046ECFD7A89}"/>
              </a:ext>
            </a:extLst>
          </p:cNvPr>
          <p:cNvSpPr txBox="1">
            <a:spLocks/>
          </p:cNvSpPr>
          <p:nvPr/>
        </p:nvSpPr>
        <p:spPr>
          <a:xfrm>
            <a:off x="351286" y="1036860"/>
            <a:ext cx="4597075"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Brand Kit helps Copilot in PowerPoint start every presentation with the organization's look and ways of working.</a:t>
            </a:r>
          </a:p>
          <a:p>
            <a:pPr marL="0" indent="0">
              <a:buNone/>
            </a:pPr>
            <a:endParaRPr lang="en-US" sz="1600" b="1" dirty="0"/>
          </a:p>
          <a:p>
            <a:pPr lvl="0"/>
            <a:r>
              <a:rPr lang="en-US" sz="1600" b="1" dirty="0"/>
              <a:t>Brand Kit</a:t>
            </a:r>
            <a:r>
              <a:rPr lang="en-US" sz="1600" dirty="0"/>
              <a:t> — Copilot uses approved templates, imagery, icons, and fonts from the start, not as a cleanup pass.</a:t>
            </a:r>
          </a:p>
          <a:p>
            <a:pPr lvl="0"/>
            <a:endParaRPr lang="en-US" sz="1600" dirty="0"/>
          </a:p>
          <a:p>
            <a:pPr lvl="0"/>
            <a:r>
              <a:rPr lang="en-US" sz="1600" b="1" dirty="0"/>
              <a:t>Stricter Brand Adherence</a:t>
            </a:r>
            <a:r>
              <a:rPr lang="en-US" sz="1600" dirty="0"/>
              <a:t> — A stricter mode follows approved layouts, and brand managers can add slide-by-slide direction.</a:t>
            </a:r>
          </a:p>
          <a:p>
            <a:pPr lvl="0"/>
            <a:endParaRPr lang="en-US" sz="1600" dirty="0"/>
          </a:p>
          <a:p>
            <a:pPr lvl="0"/>
            <a:r>
              <a:rPr lang="en-US" sz="1600" b="1" dirty="0"/>
              <a:t>Brand Kit Skills</a:t>
            </a:r>
            <a:r>
              <a:rPr lang="en-US" sz="1600" dirty="0"/>
              <a:t> — Brand managers can include reusable Skills alongside visual guidance (rolls out in October).</a:t>
            </a:r>
          </a:p>
          <a:p>
            <a:pPr lvl="0"/>
            <a:endParaRPr lang="en-US" sz="1600" dirty="0"/>
          </a:p>
          <a:p>
            <a:r>
              <a:rPr lang="en-US" sz="1600" b="1" dirty="0"/>
              <a:t>Rollout Timing</a:t>
            </a:r>
            <a:r>
              <a:rPr lang="en-US" sz="1600" dirty="0"/>
              <a:t> — Brand Kit is generally available with a Microsoft 365 Copilot license; Skills in Brand Kit arrive in October. </a:t>
            </a:r>
          </a:p>
          <a:p>
            <a:pPr marL="0" indent="0">
              <a:buNone/>
            </a:pPr>
            <a:r>
              <a:rPr lang="en-US" sz="1600" dirty="0">
                <a:solidFill>
                  <a:schemeClr val="accent2"/>
                </a:solidFill>
                <a:hlinkClick r:id="rId5">
                  <a:extLst>
                    <a:ext uri="{A12FA001-AC4F-418D-AE19-62706E023703}">
                      <ahyp:hlinkClr xmlns:ahyp="http://schemas.microsoft.com/office/drawing/2018/hyperlinkcolor" val="tx"/>
                    </a:ext>
                  </a:extLst>
                </a:hlinkClick>
              </a:rPr>
              <a:t>Learn more</a:t>
            </a:r>
            <a:endParaRPr lang="en-US" sz="1600" dirty="0">
              <a:solidFill>
                <a:schemeClr val="accent2"/>
              </a:solidFill>
            </a:endParaRPr>
          </a:p>
          <a:p>
            <a:pPr lvl="0"/>
            <a:endParaRPr lang="en-US" sz="1600" dirty="0"/>
          </a:p>
        </p:txBody>
      </p:sp>
      <p:sp>
        <p:nvSpPr>
          <p:cNvPr id="19" name="TextBox 18">
            <a:extLst>
              <a:ext uri="{FF2B5EF4-FFF2-40B4-BE49-F238E27FC236}">
                <a16:creationId xmlns:a16="http://schemas.microsoft.com/office/drawing/2014/main" id="{6582B953-1790-4C74-B961-FB0CB2854E1C}"/>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Brand Kit in PowerPoint</a:t>
            </a:r>
          </a:p>
        </p:txBody>
      </p:sp>
      <p:pic>
        <p:nvPicPr>
          <p:cNvPr id="9" name="20261007-1705-41.0481873" descr="Video of Brand Kit in PowerPoint">
            <a:hlinkClick r:id="" action="ppaction://media"/>
            <a:extLst>
              <a:ext uri="{FF2B5EF4-FFF2-40B4-BE49-F238E27FC236}">
                <a16:creationId xmlns:a16="http://schemas.microsoft.com/office/drawing/2014/main" id="{806EBB7E-1E20-3C5E-293B-AD03B4C0EFB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293148" y="2037229"/>
            <a:ext cx="6102984" cy="343103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77644A6B-1FE1-4D42-AE55-C598CD19DF84}"/>
              </a:ext>
            </a:extLst>
          </p:cNvPr>
          <p:cNvSpPr txBox="1"/>
          <p:nvPr/>
        </p:nvSpPr>
        <p:spPr>
          <a:xfrm>
            <a:off x="6570000" y="5742921"/>
            <a:ext cx="3659850"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Brand Kit and Skills in Copilot in PowerPoint</a:t>
            </a:r>
            <a:endParaRPr lang="en-US" sz="1400" dirty="0">
              <a:solidFill>
                <a:schemeClr val="accent1">
                  <a:lumMod val="75000"/>
                </a:schemeClr>
              </a:solidFill>
            </a:endParaRPr>
          </a:p>
        </p:txBody>
      </p:sp>
    </p:spTree>
    <p:extLst>
      <p:ext uri="{BB962C8B-B14F-4D97-AF65-F5344CB8AC3E}">
        <p14:creationId xmlns:p14="http://schemas.microsoft.com/office/powerpoint/2010/main" val="643221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887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9"/>
                </p:tgtEl>
              </p:cMediaNode>
            </p:video>
            <p:seq concurrent="1" nextAc="seek">
              <p:cTn id="15" restart="whenNotActive" fill="hold" evtFilter="cancelBubble" nodeType="interactiveSeq">
                <p:stCondLst>
                  <p:cond evt="onClick" delay="0">
                    <p:tgtEl>
                      <p:spTgt spid="9"/>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9"/>
                                        </p:tgtEl>
                                      </p:cBhvr>
                                    </p:cmd>
                                  </p:childTnLst>
                                </p:cTn>
                              </p:par>
                            </p:childTnLst>
                          </p:cTn>
                        </p:par>
                      </p:childTnLst>
                    </p:cTn>
                  </p:par>
                </p:childTnLst>
              </p:cTn>
              <p:nextCondLst>
                <p:cond evt="onClick" delay="0">
                  <p:tgtEl>
                    <p:spTgt spid="9"/>
                  </p:tgtEl>
                </p:cond>
              </p:nextCondLst>
            </p:seq>
          </p:childTnLst>
        </p:cTn>
      </p:par>
    </p:tnLst>
    <p:bldLst>
      <p:bldP spid="7" grpId="0"/>
      <p:bldP spid="7"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17E49-1257-4AA5-A1DE-77C217D30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E1DBC-D727-4CB9-BC29-5EF8D293DA1B}"/>
              </a:ext>
            </a:extLst>
          </p:cNvPr>
          <p:cNvSpPr>
            <a:spLocks noGrp="1"/>
          </p:cNvSpPr>
          <p:nvPr>
            <p:ph type="title"/>
          </p:nvPr>
        </p:nvSpPr>
        <p:spPr>
          <a:xfrm>
            <a:off x="423078" y="476715"/>
            <a:ext cx="10380000" cy="26114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Prebuilt, custom, and organization Skills for Copilot in PowerPoint</a:t>
            </a:r>
          </a:p>
        </p:txBody>
      </p:sp>
      <p:sp>
        <p:nvSpPr>
          <p:cNvPr id="18" name="TextBox 17">
            <a:extLst>
              <a:ext uri="{FF2B5EF4-FFF2-40B4-BE49-F238E27FC236}">
                <a16:creationId xmlns:a16="http://schemas.microsoft.com/office/drawing/2014/main" id="{B3E92408-6CC7-4B56-B22B-4270407FB3D6}"/>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17B1A78-1D81-437E-9BA0-B3E0BD77B587}"/>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Skills package multi-step presentation workflows into reusable capabilities, so users get consistent results without rebuilding prompts.</a:t>
            </a:r>
          </a:p>
          <a:p>
            <a:pPr marL="0" indent="0">
              <a:buNone/>
            </a:pPr>
            <a:endParaRPr lang="en-US" sz="1600" b="1" dirty="0"/>
          </a:p>
          <a:p>
            <a:pPr lvl="0"/>
            <a:r>
              <a:rPr lang="en-US" sz="1600" b="1" dirty="0"/>
              <a:t>Custom Skills</a:t>
            </a:r>
            <a:r>
              <a:rPr lang="en-US" sz="1600" dirty="0"/>
              <a:t> — Users call on a Skill to guide Copilot through each step instead of prompting step by step.</a:t>
            </a:r>
          </a:p>
          <a:p>
            <a:pPr lvl="0"/>
            <a:endParaRPr lang="en-US" sz="1600" dirty="0"/>
          </a:p>
          <a:p>
            <a:pPr lvl="0"/>
            <a:r>
              <a:rPr lang="en-US" sz="1600" b="1" dirty="0"/>
              <a:t>Prebuilt Skills</a:t>
            </a:r>
            <a:r>
              <a:rPr lang="en-US" sz="1600" dirty="0"/>
              <a:t> — Ready-made Skills such as Explain this presentation and Sharpen slide titles refine decks quickly.</a:t>
            </a:r>
          </a:p>
          <a:p>
            <a:pPr lvl="0"/>
            <a:endParaRPr lang="en-US" sz="1600" dirty="0"/>
          </a:p>
          <a:p>
            <a:pPr lvl="0"/>
            <a:r>
              <a:rPr lang="en-US" sz="1600" b="1" dirty="0"/>
              <a:t>Organization Skills</a:t>
            </a:r>
            <a:r>
              <a:rPr lang="en-US" sz="1600" dirty="0"/>
              <a:t> — Admins publish approved Skills to users, groups, or the whole organization.</a:t>
            </a:r>
          </a:p>
          <a:p>
            <a:pPr lvl="0"/>
            <a:endParaRPr lang="en-US" sz="1600" dirty="0"/>
          </a:p>
          <a:p>
            <a:pPr lvl="0"/>
            <a:r>
              <a:rPr lang="en-US" sz="1600" b="1" dirty="0"/>
              <a:t>September Rollout</a:t>
            </a:r>
            <a:r>
              <a:rPr lang="en-US" sz="1600" dirty="0"/>
              <a:t> — All three rolled out in September. </a:t>
            </a:r>
          </a:p>
        </p:txBody>
      </p:sp>
      <p:sp>
        <p:nvSpPr>
          <p:cNvPr id="19" name="TextBox 18">
            <a:extLst>
              <a:ext uri="{FF2B5EF4-FFF2-40B4-BE49-F238E27FC236}">
                <a16:creationId xmlns:a16="http://schemas.microsoft.com/office/drawing/2014/main" id="{686179A9-A133-4E8C-B6E0-48AA0A417948}"/>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Skills in PowerPoint</a:t>
            </a:r>
          </a:p>
        </p:txBody>
      </p:sp>
      <p:pic>
        <p:nvPicPr>
          <p:cNvPr id="6" name="20261007-1700-36.8476777" descr="Video of Skill in PowerPoint">
            <a:hlinkClick r:id="" action="ppaction://media"/>
            <a:extLst>
              <a:ext uri="{FF2B5EF4-FFF2-40B4-BE49-F238E27FC236}">
                <a16:creationId xmlns:a16="http://schemas.microsoft.com/office/drawing/2014/main" id="{C0CAAEC5-49E6-F015-2EF0-6A0665E95C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05719" y="2099125"/>
            <a:ext cx="6069965" cy="338560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8BD58C8B-4BCE-4105-ADD5-5A4E71C7D833}"/>
              </a:ext>
            </a:extLst>
          </p:cNvPr>
          <p:cNvSpPr txBox="1"/>
          <p:nvPr/>
        </p:nvSpPr>
        <p:spPr>
          <a:xfrm>
            <a:off x="6162162" y="5812368"/>
            <a:ext cx="4357080" cy="307777"/>
          </a:xfrm>
          <a:prstGeom prst="rect">
            <a:avLst/>
          </a:prstGeom>
          <a:noFill/>
        </p:spPr>
        <p:txBody>
          <a:bodyPr wrap="square">
            <a:spAutoFit/>
          </a:bodyPr>
          <a:lstStyle/>
          <a:p>
            <a:pPr lvl="0">
              <a:defRPr/>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3912818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5414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childTnLst>
        </p:cTn>
      </p:par>
    </p:tnLst>
    <p:bldLst>
      <p:bldP spid="7" grpId="0"/>
      <p:bldP spid="7"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E46A7-64EF-45BF-B00A-CBDA4EB86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15AE5E-2E64-4057-AEB4-8E83C8FD1078}"/>
              </a:ext>
            </a:extLst>
          </p:cNvPr>
          <p:cNvSpPr>
            <a:spLocks noGrp="1"/>
          </p:cNvSpPr>
          <p:nvPr>
            <p:ph type="title"/>
          </p:nvPr>
        </p:nvSpPr>
        <p:spPr>
          <a:xfrm>
            <a:off x="351287" y="471094"/>
            <a:ext cx="10380000" cy="406923"/>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Connectors and long-running tasks for Copilot in PowerPoint</a:t>
            </a:r>
          </a:p>
        </p:txBody>
      </p:sp>
      <p:sp>
        <p:nvSpPr>
          <p:cNvPr id="18" name="TextBox 17">
            <a:extLst>
              <a:ext uri="{FF2B5EF4-FFF2-40B4-BE49-F238E27FC236}">
                <a16:creationId xmlns:a16="http://schemas.microsoft.com/office/drawing/2014/main" id="{5915169F-944E-4C62-8EAC-342A7AF5F873}"/>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E64A0A3-97E9-4729-B2A0-43FC935F86B5}"/>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PowerPoint brings in information from connected sources and keeps working on long tasks while users move on.</a:t>
            </a:r>
          </a:p>
          <a:p>
            <a:pPr marL="0" indent="0">
              <a:buNone/>
            </a:pPr>
            <a:endParaRPr lang="en-US" sz="1600" b="1" dirty="0"/>
          </a:p>
          <a:p>
            <a:pPr lvl="0"/>
            <a:r>
              <a:rPr lang="en-US" sz="1600" b="1" dirty="0"/>
              <a:t>Connectors in PowerPoint</a:t>
            </a:r>
            <a:r>
              <a:rPr lang="en-US" sz="1600" dirty="0"/>
              <a:t> — Users bring information from the apps and sources they already use into their slides (rolled out in September).</a:t>
            </a:r>
          </a:p>
          <a:p>
            <a:pPr lvl="0"/>
            <a:endParaRPr lang="en-US" sz="1600" dirty="0"/>
          </a:p>
          <a:p>
            <a:pPr lvl="0"/>
            <a:r>
              <a:rPr lang="en-US" sz="1600" b="1" dirty="0"/>
              <a:t>Long-Running Tasks</a:t>
            </a:r>
            <a:r>
              <a:rPr lang="en-US" sz="1600" dirty="0"/>
              <a:t> — Copilot keeps working after users leave PowerPoint, switch devices, or go offline, and notifies them when done (rolls out in October).</a:t>
            </a:r>
          </a:p>
          <a:p>
            <a:pPr lvl="0"/>
            <a:endParaRPr lang="en-US" sz="1600" dirty="0"/>
          </a:p>
          <a:p>
            <a:pPr lvl="0"/>
            <a:r>
              <a:rPr lang="en-US" sz="1600" b="1" dirty="0"/>
              <a:t>Rollout Timing</a:t>
            </a:r>
            <a:r>
              <a:rPr lang="en-US" sz="1600" dirty="0"/>
              <a:t> — Connectors rolled out in September; long-running tasks roll out in October.</a:t>
            </a:r>
          </a:p>
        </p:txBody>
      </p:sp>
      <p:sp>
        <p:nvSpPr>
          <p:cNvPr id="19" name="TextBox 18">
            <a:extLst>
              <a:ext uri="{FF2B5EF4-FFF2-40B4-BE49-F238E27FC236}">
                <a16:creationId xmlns:a16="http://schemas.microsoft.com/office/drawing/2014/main" id="{6FB69278-1705-4AFF-A0EC-2475E48D29BD}"/>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Connectors and long-running tasks</a:t>
            </a:r>
          </a:p>
        </p:txBody>
      </p:sp>
      <p:pic>
        <p:nvPicPr>
          <p:cNvPr id="3" name="Picture 2" descr="A list of a menu in Copilot in PowerPoint showing options to change data sources.">
            <a:extLst>
              <a:ext uri="{FF2B5EF4-FFF2-40B4-BE49-F238E27FC236}">
                <a16:creationId xmlns:a16="http://schemas.microsoft.com/office/drawing/2014/main" id="{9876269F-AA14-EFEA-98EA-FC14B523249D}"/>
              </a:ext>
            </a:extLst>
          </p:cNvPr>
          <p:cNvPicPr>
            <a:picLocks noChangeAspect="1"/>
          </p:cNvPicPr>
          <p:nvPr/>
        </p:nvPicPr>
        <p:blipFill>
          <a:blip r:embed="rId3"/>
          <a:stretch>
            <a:fillRect/>
          </a:stretch>
        </p:blipFill>
        <p:spPr>
          <a:xfrm>
            <a:off x="6453909" y="1777539"/>
            <a:ext cx="3609557" cy="377022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3C71F0A4-3C14-4376-9D73-2AA1920CF81F}"/>
              </a:ext>
            </a:extLst>
          </p:cNvPr>
          <p:cNvSpPr txBox="1"/>
          <p:nvPr/>
        </p:nvSpPr>
        <p:spPr>
          <a:xfrm>
            <a:off x="6202167" y="5717050"/>
            <a:ext cx="427707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289910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B275F-8E4F-41C9-A3F5-47C9A9037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F98D3-3946-4A2F-966F-1EF2A7A9385A}"/>
              </a:ext>
            </a:extLst>
          </p:cNvPr>
          <p:cNvSpPr>
            <a:spLocks noGrp="1"/>
          </p:cNvSpPr>
          <p:nvPr>
            <p:ph type="title"/>
          </p:nvPr>
        </p:nvSpPr>
        <p:spPr>
          <a:xfrm>
            <a:off x="439863" y="373511"/>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SharePoint GA and Copilot Search as the default search</a:t>
            </a:r>
          </a:p>
        </p:txBody>
      </p:sp>
      <p:sp>
        <p:nvSpPr>
          <p:cNvPr id="18" name="TextBox 17">
            <a:extLst>
              <a:ext uri="{FF2B5EF4-FFF2-40B4-BE49-F238E27FC236}">
                <a16:creationId xmlns:a16="http://schemas.microsoft.com/office/drawing/2014/main" id="{9376968C-7CFD-422A-921F-D20E85FBB56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DC71DD0A-0A06-4186-AC68-633CE12AA6C9}"/>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SharePoint helps teams create, organize, and understand content, and Copilot Search becomes the default search in SharePoint and OneDrive.</a:t>
            </a:r>
          </a:p>
          <a:p>
            <a:pPr marL="0" indent="0">
              <a:buNone/>
            </a:pPr>
            <a:endParaRPr lang="en-US" sz="1600" b="1" dirty="0"/>
          </a:p>
          <a:p>
            <a:pPr lvl="0"/>
            <a:r>
              <a:rPr lang="en-US" sz="1600" b="1" dirty="0"/>
              <a:t>Copilot in SharePoint</a:t>
            </a:r>
            <a:r>
              <a:rPr lang="en-US" sz="1600" dirty="0"/>
              <a:t> — Create and organize content, ask grounded questions, generate images, run site analytics, and autofill metadata.</a:t>
            </a:r>
          </a:p>
          <a:p>
            <a:pPr lvl="0"/>
            <a:endParaRPr lang="en-US" sz="1600" dirty="0"/>
          </a:p>
          <a:p>
            <a:pPr lvl="0"/>
            <a:r>
              <a:rPr lang="en-US" sz="1600" b="1" dirty="0"/>
              <a:t>Copilot Search Default</a:t>
            </a:r>
            <a:r>
              <a:rPr lang="en-US" sz="1600" dirty="0"/>
              <a:t> — Natural-language questions return grounded answers from content users are authorized to access.</a:t>
            </a:r>
          </a:p>
          <a:p>
            <a:pPr lvl="0"/>
            <a:endParaRPr lang="en-US" sz="1600" dirty="0"/>
          </a:p>
          <a:p>
            <a:pPr lvl="0"/>
            <a:r>
              <a:rPr lang="en-US" sz="1600" b="1" dirty="0"/>
              <a:t>Rollout Timing</a:t>
            </a:r>
            <a:r>
              <a:rPr lang="en-US" sz="1600" dirty="0"/>
              <a:t> — Copilot in SharePoint rolled out in September; Copilot Search as default is rolling out to Frontier in September.</a:t>
            </a:r>
          </a:p>
        </p:txBody>
      </p:sp>
      <p:sp>
        <p:nvSpPr>
          <p:cNvPr id="19" name="TextBox 18">
            <a:extLst>
              <a:ext uri="{FF2B5EF4-FFF2-40B4-BE49-F238E27FC236}">
                <a16:creationId xmlns:a16="http://schemas.microsoft.com/office/drawing/2014/main" id="{A473E8F9-745A-4FE1-9C3C-6E3609BD4D68}"/>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SharePoint</a:t>
            </a:r>
          </a:p>
        </p:txBody>
      </p:sp>
      <p:pic>
        <p:nvPicPr>
          <p:cNvPr id="3" name="Picture 2" descr="A SharePoint site with a Copilot prompt open.">
            <a:extLst>
              <a:ext uri="{FF2B5EF4-FFF2-40B4-BE49-F238E27FC236}">
                <a16:creationId xmlns:a16="http://schemas.microsoft.com/office/drawing/2014/main" id="{81E59F3B-7BD9-F0A6-25AA-A5952AABEE7B}"/>
              </a:ext>
            </a:extLst>
          </p:cNvPr>
          <p:cNvPicPr>
            <a:picLocks noChangeAspect="1"/>
          </p:cNvPicPr>
          <p:nvPr/>
        </p:nvPicPr>
        <p:blipFill>
          <a:blip r:embed="rId3"/>
          <a:stretch>
            <a:fillRect/>
          </a:stretch>
        </p:blipFill>
        <p:spPr>
          <a:xfrm>
            <a:off x="5045480" y="1935662"/>
            <a:ext cx="6426415" cy="3602395"/>
          </a:xfrm>
          <a:prstGeom prst="rect">
            <a:avLst/>
          </a:prstGeom>
          <a:effectLst>
            <a:outerShdw blurRad="63500" sx="102000" sy="102000" algn="ctr" rotWithShape="0">
              <a:prstClr val="black">
                <a:alpha val="40000"/>
              </a:prstClr>
            </a:outerShdw>
          </a:effectLst>
        </p:spPr>
      </p:pic>
      <p:sp>
        <p:nvSpPr>
          <p:cNvPr id="9" name="Rectangle: Rounded Corners 8">
            <a:extLst>
              <a:ext uri="{FF2B5EF4-FFF2-40B4-BE49-F238E27FC236}">
                <a16:creationId xmlns:a16="http://schemas.microsoft.com/office/drawing/2014/main" id="{07F702F3-0365-F809-4657-C1F258FDE94F}"/>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 ID 501451</a:t>
            </a:r>
          </a:p>
        </p:txBody>
      </p:sp>
      <p:sp>
        <p:nvSpPr>
          <p:cNvPr id="7" name="TextBox 6">
            <a:extLst>
              <a:ext uri="{FF2B5EF4-FFF2-40B4-BE49-F238E27FC236}">
                <a16:creationId xmlns:a16="http://schemas.microsoft.com/office/drawing/2014/main" id="{E215720C-045E-400D-B9D4-487905B4DAFF}"/>
              </a:ext>
            </a:extLst>
          </p:cNvPr>
          <p:cNvSpPr txBox="1"/>
          <p:nvPr/>
        </p:nvSpPr>
        <p:spPr>
          <a:xfrm>
            <a:off x="6160157" y="5742920"/>
            <a:ext cx="419706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642402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B6AAC-158F-4DD9-8152-367379B32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A4D659-7D13-4213-ADA0-B54E5A069B97}"/>
              </a:ext>
            </a:extLst>
          </p:cNvPr>
          <p:cNvSpPr>
            <a:spLocks noGrp="1"/>
          </p:cNvSpPr>
          <p:nvPr>
            <p:ph type="title"/>
          </p:nvPr>
        </p:nvSpPr>
        <p:spPr>
          <a:xfrm>
            <a:off x="351287" y="411940"/>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in OneDrive is generally available on a new foundation</a:t>
            </a:r>
          </a:p>
        </p:txBody>
      </p:sp>
      <p:sp>
        <p:nvSpPr>
          <p:cNvPr id="18" name="TextBox 17">
            <a:extLst>
              <a:ext uri="{FF2B5EF4-FFF2-40B4-BE49-F238E27FC236}">
                <a16:creationId xmlns:a16="http://schemas.microsoft.com/office/drawing/2014/main" id="{CD7C1399-693B-4437-93E7-66F72E6DE417}"/>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E9325D22-4E87-49BF-9813-0E39F7719E2E}"/>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OneDrive has been rebuilt on the same foundation as Copilot in SharePoint for a consistent experience wherever files live.</a:t>
            </a:r>
          </a:p>
          <a:p>
            <a:pPr marL="0" indent="0">
              <a:buNone/>
            </a:pPr>
            <a:endParaRPr lang="en-US" sz="1600" b="1" dirty="0"/>
          </a:p>
          <a:p>
            <a:pPr lvl="0"/>
            <a:r>
              <a:rPr lang="en-US" sz="1600" b="1" dirty="0"/>
              <a:t>Consistent Experience</a:t>
            </a:r>
            <a:r>
              <a:rPr lang="en-US" sz="1600" dirty="0"/>
              <a:t> — Shared foundation with Copilot in SharePoint for creating content and organizing information.</a:t>
            </a:r>
          </a:p>
          <a:p>
            <a:pPr lvl="0"/>
            <a:endParaRPr lang="en-US" sz="1600" dirty="0"/>
          </a:p>
          <a:p>
            <a:pPr lvl="0"/>
            <a:r>
              <a:rPr lang="en-US" sz="1600" b="1" dirty="0"/>
              <a:t>Work With Files</a:t>
            </a:r>
            <a:r>
              <a:rPr lang="en-US" sz="1600" dirty="0"/>
              <a:t> — Users work with files the same way wherever their content lives.</a:t>
            </a:r>
          </a:p>
          <a:p>
            <a:pPr lvl="0"/>
            <a:endParaRPr lang="en-US" sz="1600" dirty="0"/>
          </a:p>
          <a:p>
            <a:pPr lvl="0"/>
            <a:r>
              <a:rPr lang="en-US" sz="1600" b="1" dirty="0"/>
              <a:t>Aligned Licensing</a:t>
            </a:r>
            <a:r>
              <a:rPr lang="en-US" sz="1600" dirty="0"/>
              <a:t> — Copilot in OneDrive follows the same licensing approach as Copilot in SharePoint.</a:t>
            </a:r>
          </a:p>
          <a:p>
            <a:pPr lvl="0"/>
            <a:endParaRPr lang="en-US" sz="1600" dirty="0"/>
          </a:p>
          <a:p>
            <a:pPr lvl="0"/>
            <a:r>
              <a:rPr lang="en-US" sz="1600" b="1" dirty="0"/>
              <a:t>September Rollout</a:t>
            </a:r>
            <a:r>
              <a:rPr lang="en-US" sz="1600" dirty="0"/>
              <a:t> — Updated capabilities rolled out in September.</a:t>
            </a:r>
          </a:p>
        </p:txBody>
      </p:sp>
      <p:sp>
        <p:nvSpPr>
          <p:cNvPr id="19" name="TextBox 18">
            <a:extLst>
              <a:ext uri="{FF2B5EF4-FFF2-40B4-BE49-F238E27FC236}">
                <a16:creationId xmlns:a16="http://schemas.microsoft.com/office/drawing/2014/main" id="{5A7034F8-1F24-4756-84E4-AC0FCFCE651D}"/>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in OneDrive</a:t>
            </a:r>
          </a:p>
        </p:txBody>
      </p:sp>
      <p:pic>
        <p:nvPicPr>
          <p:cNvPr id="3" name="Picture 2" descr="A OneDrive folder with a Copilot prompt open.">
            <a:extLst>
              <a:ext uri="{FF2B5EF4-FFF2-40B4-BE49-F238E27FC236}">
                <a16:creationId xmlns:a16="http://schemas.microsoft.com/office/drawing/2014/main" id="{52118932-F7FF-5202-E762-544974E5911A}"/>
              </a:ext>
            </a:extLst>
          </p:cNvPr>
          <p:cNvPicPr>
            <a:picLocks noChangeAspect="1"/>
          </p:cNvPicPr>
          <p:nvPr/>
        </p:nvPicPr>
        <p:blipFill>
          <a:blip r:embed="rId3"/>
          <a:stretch>
            <a:fillRect/>
          </a:stretch>
        </p:blipFill>
        <p:spPr>
          <a:xfrm>
            <a:off x="5318650" y="1952064"/>
            <a:ext cx="6044104" cy="356959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DE97A590-4DFE-4DA9-980D-F6926961C3FF}"/>
              </a:ext>
            </a:extLst>
          </p:cNvPr>
          <p:cNvSpPr txBox="1"/>
          <p:nvPr/>
        </p:nvSpPr>
        <p:spPr>
          <a:xfrm>
            <a:off x="6227782" y="5703999"/>
            <a:ext cx="4362881"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1636785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3.33333E-6 L -3.54167E-6 0.03541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7F1D617-3CBB-4851-8215-BEBC71610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8B495-F834-4E77-AFCF-2497153B4B97}"/>
              </a:ext>
            </a:extLst>
          </p:cNvPr>
          <p:cNvSpPr>
            <a:spLocks noGrp="1"/>
          </p:cNvSpPr>
          <p:nvPr>
            <p:ph type="title"/>
          </p:nvPr>
        </p:nvSpPr>
        <p:spPr>
          <a:xfrm>
            <a:off x="373926" y="421140"/>
            <a:ext cx="10380000" cy="55051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Users can view their credit usage and balances in Copilot</a:t>
            </a:r>
          </a:p>
        </p:txBody>
      </p:sp>
      <p:sp>
        <p:nvSpPr>
          <p:cNvPr id="18" name="TextBox 17">
            <a:extLst>
              <a:ext uri="{FF2B5EF4-FFF2-40B4-BE49-F238E27FC236}">
                <a16:creationId xmlns:a16="http://schemas.microsoft.com/office/drawing/2014/main" id="{7A41765A-9B7E-42A7-B14E-0A1A2DE47E5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F4937028-0D64-41F8-9808-F9E64D4C5C1F}"/>
              </a:ext>
            </a:extLst>
          </p:cNvPr>
          <p:cNvSpPr txBox="1">
            <a:spLocks/>
          </p:cNvSpPr>
          <p:nvPr/>
        </p:nvSpPr>
        <p:spPr>
          <a:xfrm>
            <a:off x="351287" y="1036860"/>
            <a:ext cx="409486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End users can see their own credit usage, remaining balance, and usage history directly in Microsoft Copilot.</a:t>
            </a:r>
          </a:p>
          <a:p>
            <a:pPr marL="0" indent="0">
              <a:buNone/>
            </a:pPr>
            <a:endParaRPr lang="en-US" sz="1800" b="1" dirty="0"/>
          </a:p>
          <a:p>
            <a:pPr lvl="0"/>
            <a:r>
              <a:rPr lang="en-US" sz="1600" b="1" dirty="0"/>
              <a:t>Spend Visibility</a:t>
            </a:r>
            <a:r>
              <a:rPr lang="en-US" sz="1600" dirty="0"/>
              <a:t> — Credit usage, remaining credits, and usage history are shown in Microsoft Copilot.</a:t>
            </a:r>
          </a:p>
          <a:p>
            <a:pPr lvl="0"/>
            <a:endParaRPr lang="en-US" sz="1600" dirty="0"/>
          </a:p>
          <a:p>
            <a:pPr lvl="0"/>
            <a:r>
              <a:rPr lang="en-US" sz="1600" b="1" dirty="0"/>
              <a:t>Self-Managed Usage</a:t>
            </a:r>
            <a:r>
              <a:rPr lang="en-US" sz="1600" dirty="0"/>
              <a:t> — Users manage their own AI usage within organizational guardrails.</a:t>
            </a:r>
          </a:p>
          <a:p>
            <a:pPr lvl="0"/>
            <a:endParaRPr lang="en-US" sz="1600" dirty="0"/>
          </a:p>
          <a:p>
            <a:pPr lvl="0"/>
            <a:r>
              <a:rPr lang="en-US" sz="1600" b="1" dirty="0"/>
              <a:t>Rollout Timing</a:t>
            </a:r>
            <a:r>
              <a:rPr lang="en-US" sz="1600" dirty="0"/>
              <a:t> — Announced on September 25 as part of new FinOps for AI capabilities.</a:t>
            </a:r>
          </a:p>
        </p:txBody>
      </p:sp>
      <p:sp>
        <p:nvSpPr>
          <p:cNvPr id="19" name="TextBox 18">
            <a:extLst>
              <a:ext uri="{FF2B5EF4-FFF2-40B4-BE49-F238E27FC236}">
                <a16:creationId xmlns:a16="http://schemas.microsoft.com/office/drawing/2014/main" id="{EC90A229-180E-41C2-975E-84BB1BD0AD5F}"/>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Credit usage and balances</a:t>
            </a:r>
          </a:p>
        </p:txBody>
      </p:sp>
      <p:pic>
        <p:nvPicPr>
          <p:cNvPr id="3" name="Picture 2" descr="End user usage pop up by typing in ">
            <a:extLst>
              <a:ext uri="{FF2B5EF4-FFF2-40B4-BE49-F238E27FC236}">
                <a16:creationId xmlns:a16="http://schemas.microsoft.com/office/drawing/2014/main" id="{1D41FF42-747E-7787-63E8-893FE96450DA}"/>
              </a:ext>
            </a:extLst>
          </p:cNvPr>
          <p:cNvPicPr>
            <a:picLocks noChangeAspect="1"/>
          </p:cNvPicPr>
          <p:nvPr/>
        </p:nvPicPr>
        <p:blipFill>
          <a:blip r:embed="rId3"/>
          <a:stretch>
            <a:fillRect/>
          </a:stretch>
        </p:blipFill>
        <p:spPr>
          <a:xfrm>
            <a:off x="6638693" y="1814776"/>
            <a:ext cx="3239990" cy="353618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8A84B08-D9BF-441B-9D8B-5CE71D5D25E9}"/>
              </a:ext>
            </a:extLst>
          </p:cNvPr>
          <p:cNvSpPr txBox="1"/>
          <p:nvPr/>
        </p:nvSpPr>
        <p:spPr>
          <a:xfrm>
            <a:off x="5449860" y="5560000"/>
            <a:ext cx="6095818" cy="523220"/>
          </a:xfrm>
          <a:prstGeom prst="rect">
            <a:avLst/>
          </a:prstGeom>
          <a:noFill/>
        </p:spPr>
        <p:txBody>
          <a:bodyPr wrap="square">
            <a:spAutoFit/>
          </a:bodyPr>
          <a:lstStyle/>
          <a:p>
            <a:pPr lvl="0" algn="ctr">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New FinOps for AI capabilities: Control spend, measure value, and optimize for impact</a:t>
            </a:r>
            <a:endParaRPr lang="en-US" sz="1400" dirty="0">
              <a:solidFill>
                <a:schemeClr val="accent1">
                  <a:lumMod val="75000"/>
                </a:schemeClr>
              </a:solidFill>
            </a:endParaRPr>
          </a:p>
        </p:txBody>
      </p:sp>
    </p:spTree>
    <p:extLst>
      <p:ext uri="{BB962C8B-B14F-4D97-AF65-F5344CB8AC3E}">
        <p14:creationId xmlns:p14="http://schemas.microsoft.com/office/powerpoint/2010/main" val="23163981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1E76-9D4C-088B-1EDF-F2E92E59C1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D27E90-21EC-5390-4FEE-B56C236AEF7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2F93C550-B488-39EA-F750-11CA658C668B}"/>
              </a:ext>
            </a:extLst>
          </p:cNvPr>
          <p:cNvSpPr>
            <a:spLocks noGrp="1"/>
          </p:cNvSpPr>
          <p:nvPr>
            <p:ph type="title"/>
          </p:nvPr>
        </p:nvSpPr>
        <p:spPr>
          <a:xfrm>
            <a:off x="1709467" y="3421792"/>
            <a:ext cx="9144000" cy="498598"/>
          </a:xfrm>
        </p:spPr>
        <p:txBody>
          <a:bodyPr/>
          <a:lstStyle/>
          <a:p>
            <a:r>
              <a:rPr lang="en-US" noProof="0"/>
              <a:t>Agents</a:t>
            </a:r>
          </a:p>
        </p:txBody>
      </p:sp>
      <p:pic>
        <p:nvPicPr>
          <p:cNvPr id="5" name="Graphic 60">
            <a:extLst>
              <a:ext uri="{FF2B5EF4-FFF2-40B4-BE49-F238E27FC236}">
                <a16:creationId xmlns:a16="http://schemas.microsoft.com/office/drawing/2014/main" id="{D1E262DF-E7A7-6245-DD76-C8D3DC0092B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54072" y="3291379"/>
            <a:ext cx="752013" cy="759425"/>
          </a:xfrm>
          <a:prstGeom prst="rect">
            <a:avLst/>
          </a:prstGeom>
          <a:effectLst/>
        </p:spPr>
      </p:pic>
    </p:spTree>
    <p:extLst>
      <p:ext uri="{BB962C8B-B14F-4D97-AF65-F5344CB8AC3E}">
        <p14:creationId xmlns:p14="http://schemas.microsoft.com/office/powerpoint/2010/main" val="372969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F2528-5418-4762-8AF8-D7D2FDF88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050310-7F86-4D5E-B4F6-62A15E5CC99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Teams Phone Agent answers and routes customer calls</a:t>
            </a:r>
          </a:p>
        </p:txBody>
      </p:sp>
      <p:sp>
        <p:nvSpPr>
          <p:cNvPr id="18" name="TextBox 17">
            <a:extLst>
              <a:ext uri="{FF2B5EF4-FFF2-40B4-BE49-F238E27FC236}">
                <a16:creationId xmlns:a16="http://schemas.microsoft.com/office/drawing/2014/main" id="{57C49892-DF56-4E2B-8967-6B8F241A09B1}"/>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C585365-C7F2-47A4-A98C-5DF02CA99635}"/>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helps customers get answers and the right support faster with Teams Phone Agent, an AI-powered calling receptionist.</a:t>
            </a:r>
          </a:p>
          <a:p>
            <a:pPr marL="0" indent="0">
              <a:buNone/>
            </a:pPr>
            <a:endParaRPr lang="en-US" sz="1600" b="1" dirty="0"/>
          </a:p>
          <a:p>
            <a:pPr lvl="0"/>
            <a:r>
              <a:rPr lang="en-US" sz="1600" b="1" dirty="0"/>
              <a:t>Handles Repetitive Calls</a:t>
            </a:r>
            <a:r>
              <a:rPr lang="en-US" sz="1600" dirty="0"/>
              <a:t> — Answers common questions and books or reschedules appointments, in over 60 languages.</a:t>
            </a:r>
          </a:p>
          <a:p>
            <a:pPr lvl="0"/>
            <a:endParaRPr lang="en-US" sz="1600" dirty="0"/>
          </a:p>
          <a:p>
            <a:pPr lvl="0"/>
            <a:r>
              <a:rPr lang="en-US" sz="1600" b="1" dirty="0"/>
              <a:t>Smart Call Routing</a:t>
            </a:r>
            <a:r>
              <a:rPr lang="en-US" sz="1600" dirty="0"/>
              <a:t> — Routes callers to the right department or person with an AI-generated summary of the conversation.</a:t>
            </a:r>
          </a:p>
          <a:p>
            <a:pPr lvl="0"/>
            <a:endParaRPr lang="en-US" sz="1600" dirty="0"/>
          </a:p>
          <a:p>
            <a:pPr lvl="0"/>
            <a:r>
              <a:rPr lang="en-US" sz="1600" b="1" dirty="0"/>
              <a:t>Focus for Employees</a:t>
            </a:r>
            <a:r>
              <a:rPr lang="en-US" sz="1600" dirty="0"/>
              <a:t> — Staff in bank branches or IT help desks focus on calls that need a human touch.</a:t>
            </a:r>
          </a:p>
          <a:p>
            <a:pPr lvl="0"/>
            <a:endParaRPr lang="en-US" sz="1600" dirty="0"/>
          </a:p>
          <a:p>
            <a:pPr lvl="0"/>
            <a:r>
              <a:rPr lang="en-US" sz="1600" b="1" dirty="0"/>
              <a:t>September Rollout</a:t>
            </a:r>
            <a:r>
              <a:rPr lang="en-US" sz="1600" dirty="0"/>
              <a:t> — Rolled out in September.</a:t>
            </a:r>
          </a:p>
        </p:txBody>
      </p:sp>
      <p:sp>
        <p:nvSpPr>
          <p:cNvPr id="19" name="TextBox 18">
            <a:extLst>
              <a:ext uri="{FF2B5EF4-FFF2-40B4-BE49-F238E27FC236}">
                <a16:creationId xmlns:a16="http://schemas.microsoft.com/office/drawing/2014/main" id="{C57F505B-476A-4300-9DE2-34649DE36BC7}"/>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Teams Phone Agent</a:t>
            </a:r>
          </a:p>
        </p:txBody>
      </p:sp>
      <p:sp>
        <p:nvSpPr>
          <p:cNvPr id="7" name="TextBox 6">
            <a:extLst>
              <a:ext uri="{FF2B5EF4-FFF2-40B4-BE49-F238E27FC236}">
                <a16:creationId xmlns:a16="http://schemas.microsoft.com/office/drawing/2014/main" id="{9A9811E4-3FC2-41DC-A442-4AEA4AF29F63}"/>
              </a:ext>
            </a:extLst>
          </p:cNvPr>
          <p:cNvSpPr txBox="1"/>
          <p:nvPr/>
        </p:nvSpPr>
        <p:spPr>
          <a:xfrm>
            <a:off x="6230741" y="5636512"/>
            <a:ext cx="4219920" cy="307777"/>
          </a:xfrm>
          <a:prstGeom prst="rect">
            <a:avLst/>
          </a:prstGeom>
          <a:noFill/>
        </p:spPr>
        <p:txBody>
          <a:bodyPr wrap="square">
            <a:spAutoFit/>
          </a:bodyPr>
          <a:lstStyle/>
          <a:p>
            <a:pPr lvl="0">
              <a:defRPr/>
            </a:pPr>
            <a:r>
              <a:rPr lang="en-US" sz="1400">
                <a:solidFill>
                  <a:schemeClr val="accent1">
                    <a:lumMod val="75000"/>
                  </a:schemeClr>
                </a:solidFill>
                <a:hlinkClick r:id="rId3">
                  <a:extLst>
                    <a:ext uri="{A12FA001-AC4F-418D-AE19-62706E023703}">
                      <ahyp:hlinkClr xmlns:ahyp="http://schemas.microsoft.com/office/drawing/2018/hyperlinkcolor" val="tx"/>
                    </a:ext>
                  </a:extLst>
                </a:hlinkClick>
              </a:rPr>
              <a:t>What's New in Microsoft Copilot | September 2026</a:t>
            </a:r>
            <a:endParaRPr lang="en-US" sz="1400">
              <a:solidFill>
                <a:schemeClr val="accent1">
                  <a:lumMod val="75000"/>
                </a:schemeClr>
              </a:solidFill>
            </a:endParaRPr>
          </a:p>
        </p:txBody>
      </p:sp>
      <p:pic>
        <p:nvPicPr>
          <p:cNvPr id="3" name="Picture 2" descr="The Teams Phone agent summarizing the topics discussed in a phone call">
            <a:extLst>
              <a:ext uri="{FF2B5EF4-FFF2-40B4-BE49-F238E27FC236}">
                <a16:creationId xmlns:a16="http://schemas.microsoft.com/office/drawing/2014/main" id="{C10FBE86-FFA2-EDCF-1DFD-B78C9F1353A5}"/>
              </a:ext>
            </a:extLst>
          </p:cNvPr>
          <p:cNvPicPr>
            <a:picLocks noChangeAspect="1"/>
          </p:cNvPicPr>
          <p:nvPr/>
        </p:nvPicPr>
        <p:blipFill>
          <a:blip r:embed="rId4"/>
          <a:stretch>
            <a:fillRect/>
          </a:stretch>
        </p:blipFill>
        <p:spPr>
          <a:xfrm>
            <a:off x="5002117" y="1793457"/>
            <a:ext cx="6677169" cy="399694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67671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2DFC082-9F6D-46B3-BB74-A2C64DAA9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9F162C-B078-4B63-BCF3-494B5D4E5357}"/>
              </a:ext>
            </a:extLst>
          </p:cNvPr>
          <p:cNvSpPr>
            <a:spLocks noGrp="1"/>
          </p:cNvSpPr>
          <p:nvPr>
            <p:ph type="title"/>
          </p:nvPr>
        </p:nvSpPr>
        <p:spPr>
          <a:xfrm>
            <a:off x="351287" y="374136"/>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Change management best practices drive Agent Builder adoption</a:t>
            </a:r>
          </a:p>
        </p:txBody>
      </p:sp>
      <p:sp>
        <p:nvSpPr>
          <p:cNvPr id="18" name="TextBox 17">
            <a:extLst>
              <a:ext uri="{FF2B5EF4-FFF2-40B4-BE49-F238E27FC236}">
                <a16:creationId xmlns:a16="http://schemas.microsoft.com/office/drawing/2014/main" id="{662DA1A8-836F-4080-BC26-B9833A4D63D5}"/>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78AE49E8-33D1-412A-BF95-9E31DD15F942}"/>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a:t>Microsoft shares a practical plan, prepare, and execute approach to scale agent creation and usage with Agent Builder.</a:t>
            </a:r>
          </a:p>
          <a:p>
            <a:pPr marL="0" indent="0">
              <a:buNone/>
            </a:pPr>
            <a:endParaRPr lang="en-US" sz="1800" b="1"/>
          </a:p>
          <a:p>
            <a:pPr lvl="0"/>
            <a:r>
              <a:rPr lang="en-US" sz="1600" b="1"/>
              <a:t>Three-Phase Model</a:t>
            </a:r>
            <a:r>
              <a:rPr lang="en-US" sz="1600"/>
              <a:t> — Plan with sponsorship and metrics, prepare by clearing access issues, and execute with hands-on co-build sessions.</a:t>
            </a:r>
          </a:p>
          <a:p>
            <a:pPr lvl="0"/>
            <a:endParaRPr lang="en-US" sz="1600"/>
          </a:p>
          <a:p>
            <a:pPr lvl="0"/>
            <a:r>
              <a:rPr lang="en-US" sz="1600" b="1"/>
              <a:t>Makers and Users</a:t>
            </a:r>
            <a:r>
              <a:rPr lang="en-US" sz="1600"/>
              <a:t> — Track the Users by creator type metric in the Agents Usage Report in the Microsoft 365 admin center.</a:t>
            </a:r>
          </a:p>
          <a:p>
            <a:pPr lvl="0"/>
            <a:endParaRPr lang="en-US" sz="1600"/>
          </a:p>
          <a:p>
            <a:pPr lvl="0"/>
            <a:r>
              <a:rPr lang="en-US" sz="1600" b="1"/>
              <a:t>Proven at Scale</a:t>
            </a:r>
            <a:r>
              <a:rPr lang="en-US" sz="1600"/>
              <a:t> — At HCLTech, active agent users rose from 3,056 to 13,727 during a structured campaign.</a:t>
            </a:r>
          </a:p>
        </p:txBody>
      </p:sp>
      <p:sp>
        <p:nvSpPr>
          <p:cNvPr id="19" name="TextBox 18">
            <a:extLst>
              <a:ext uri="{FF2B5EF4-FFF2-40B4-BE49-F238E27FC236}">
                <a16:creationId xmlns:a16="http://schemas.microsoft.com/office/drawing/2014/main" id="{9124977E-7777-4807-A62C-69EF4DA2BD68}"/>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Change Management Operating Model</a:t>
            </a:r>
          </a:p>
        </p:txBody>
      </p:sp>
      <p:sp>
        <p:nvSpPr>
          <p:cNvPr id="7" name="TextBox 6">
            <a:extLst>
              <a:ext uri="{FF2B5EF4-FFF2-40B4-BE49-F238E27FC236}">
                <a16:creationId xmlns:a16="http://schemas.microsoft.com/office/drawing/2014/main" id="{451F3155-F926-4384-8E0A-78E1F858765A}"/>
              </a:ext>
            </a:extLst>
          </p:cNvPr>
          <p:cNvSpPr txBox="1"/>
          <p:nvPr/>
        </p:nvSpPr>
        <p:spPr>
          <a:xfrm>
            <a:off x="5449860" y="5560000"/>
            <a:ext cx="6095818" cy="307777"/>
          </a:xfrm>
          <a:prstGeom prst="rect">
            <a:avLst/>
          </a:prstGeom>
          <a:noFill/>
        </p:spPr>
        <p:txBody>
          <a:bodyPr wrap="square">
            <a:spAutoFit/>
          </a:bodyPr>
          <a:lstStyle/>
          <a:p>
            <a:pPr lvl="0">
              <a:defRPr/>
            </a:pPr>
            <a:r>
              <a:rPr lang="en-US" sz="1400">
                <a:solidFill>
                  <a:schemeClr val="accent1">
                    <a:lumMod val="75000"/>
                  </a:schemeClr>
                </a:solidFill>
                <a:hlinkClick r:id="rId3">
                  <a:extLst>
                    <a:ext uri="{A12FA001-AC4F-418D-AE19-62706E023703}">
                      <ahyp:hlinkClr xmlns:ahyp="http://schemas.microsoft.com/office/drawing/2018/hyperlinkcolor" val="tx"/>
                    </a:ext>
                  </a:extLst>
                </a:hlinkClick>
              </a:rPr>
              <a:t>Change Management Best Practices to Drive Value with Agent Builder</a:t>
            </a:r>
            <a:endParaRPr lang="en-US" sz="1400">
              <a:solidFill>
                <a:schemeClr val="accent1">
                  <a:lumMod val="75000"/>
                </a:schemeClr>
              </a:solidFill>
            </a:endParaRPr>
          </a:p>
        </p:txBody>
      </p:sp>
      <p:pic>
        <p:nvPicPr>
          <p:cNvPr id="3" name="Picture 2">
            <a:extLst>
              <a:ext uri="{FF2B5EF4-FFF2-40B4-BE49-F238E27FC236}">
                <a16:creationId xmlns:a16="http://schemas.microsoft.com/office/drawing/2014/main" id="{2CB4EA03-788B-49C6-FC2F-C592F9201F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36060" y="2088633"/>
            <a:ext cx="6351583" cy="3198044"/>
          </a:xfrm>
          <a:prstGeom prst="rect">
            <a:avLst/>
          </a:prstGeom>
        </p:spPr>
      </p:pic>
    </p:spTree>
    <p:extLst>
      <p:ext uri="{BB962C8B-B14F-4D97-AF65-F5344CB8AC3E}">
        <p14:creationId xmlns:p14="http://schemas.microsoft.com/office/powerpoint/2010/main" val="2514717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7332-CE4D-2B91-478B-A887B50CA64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ECC105-FFE3-BC12-2508-0FB0C33869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C44AE99E-337E-41DB-9B59-990878017072}"/>
              </a:ext>
            </a:extLst>
          </p:cNvPr>
          <p:cNvSpPr>
            <a:spLocks noGrp="1"/>
          </p:cNvSpPr>
          <p:nvPr>
            <p:ph type="title"/>
          </p:nvPr>
        </p:nvSpPr>
        <p:spPr>
          <a:xfrm>
            <a:off x="1959900" y="3392281"/>
            <a:ext cx="9144000" cy="498598"/>
          </a:xfrm>
        </p:spPr>
        <p:txBody>
          <a:bodyPr/>
          <a:lstStyle/>
          <a:p>
            <a:r>
              <a:rPr lang="en-US" noProof="0"/>
              <a:t>IT admin capabilities</a:t>
            </a:r>
          </a:p>
        </p:txBody>
      </p:sp>
      <p:pic>
        <p:nvPicPr>
          <p:cNvPr id="5" name="Picture 4">
            <a:extLst>
              <a:ext uri="{FF2B5EF4-FFF2-40B4-BE49-F238E27FC236}">
                <a16:creationId xmlns:a16="http://schemas.microsoft.com/office/drawing/2014/main" id="{F969E818-54BC-FE88-14E9-7770A772DBD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7128" y="3213413"/>
            <a:ext cx="856334" cy="856334"/>
          </a:xfrm>
          <a:prstGeom prst="rect">
            <a:avLst/>
          </a:prstGeom>
        </p:spPr>
      </p:pic>
    </p:spTree>
    <p:extLst>
      <p:ext uri="{BB962C8B-B14F-4D97-AF65-F5344CB8AC3E}">
        <p14:creationId xmlns:p14="http://schemas.microsoft.com/office/powerpoint/2010/main" val="35336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46D2AF2-A8EC-4B8D-919B-D8D825FB3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928A5-A0DC-4C74-BA4E-45D9B879A33F}"/>
              </a:ext>
            </a:extLst>
          </p:cNvPr>
          <p:cNvSpPr>
            <a:spLocks noGrp="1"/>
          </p:cNvSpPr>
          <p:nvPr>
            <p:ph type="title"/>
          </p:nvPr>
        </p:nvSpPr>
        <p:spPr>
          <a:xfrm>
            <a:off x="351287" y="437090"/>
            <a:ext cx="10898697" cy="477120"/>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pricing combines per-user licensing with usage-based billing</a:t>
            </a:r>
          </a:p>
        </p:txBody>
      </p:sp>
      <p:sp>
        <p:nvSpPr>
          <p:cNvPr id="18" name="TextBox 17">
            <a:extLst>
              <a:ext uri="{FF2B5EF4-FFF2-40B4-BE49-F238E27FC236}">
                <a16:creationId xmlns:a16="http://schemas.microsoft.com/office/drawing/2014/main" id="{DCF1B222-75E5-4BBF-82A1-CE253C34694A}"/>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7576A36F-C6B1-4DCB-97BA-37F42F4ABE9D}"/>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pricing evolves to pair a fixed per-user license for everyday AI with usage-based billing for advanced, agentic work.</a:t>
            </a:r>
          </a:p>
          <a:p>
            <a:pPr marL="0" indent="0">
              <a:buNone/>
            </a:pPr>
            <a:endParaRPr lang="en-US" sz="1600" b="1" dirty="0"/>
          </a:p>
          <a:p>
            <a:pPr lvl="0"/>
            <a:r>
              <a:rPr lang="en-US" sz="1600" b="1" dirty="0"/>
              <a:t>Everyday AI</a:t>
            </a:r>
            <a:r>
              <a:rPr lang="en-US" sz="1600" dirty="0"/>
              <a:t> — The user subscription license covers Chat, the Office apps, Auto, and model selection, with fair-use limits.</a:t>
            </a:r>
          </a:p>
          <a:p>
            <a:pPr lvl="0"/>
            <a:endParaRPr lang="en-US" sz="1600" dirty="0"/>
          </a:p>
          <a:p>
            <a:pPr lvl="0"/>
            <a:r>
              <a:rPr lang="en-US" sz="1600" b="1" dirty="0"/>
              <a:t>Advanced AI</a:t>
            </a:r>
            <a:r>
              <a:rPr lang="en-US" sz="1600" dirty="0"/>
              <a:t> — Cowork, Code, Autopilot, and frontier models like Fable and Astra run on Copilot Credits.</a:t>
            </a:r>
          </a:p>
          <a:p>
            <a:pPr lvl="0"/>
            <a:endParaRPr lang="en-US" sz="1600" dirty="0"/>
          </a:p>
          <a:p>
            <a:pPr lvl="0"/>
            <a:r>
              <a:rPr lang="en-US" sz="1600" b="1" dirty="0"/>
              <a:t>Admin in Control</a:t>
            </a:r>
            <a:r>
              <a:rPr lang="en-US" sz="1600" dirty="0"/>
              <a:t> — Usage-based services stay off until an admin creates a spending policy; nothing is billed before then.</a:t>
            </a:r>
          </a:p>
        </p:txBody>
      </p:sp>
      <p:sp>
        <p:nvSpPr>
          <p:cNvPr id="19" name="TextBox 18">
            <a:extLst>
              <a:ext uri="{FF2B5EF4-FFF2-40B4-BE49-F238E27FC236}">
                <a16:creationId xmlns:a16="http://schemas.microsoft.com/office/drawing/2014/main" id="{512E955B-F748-40AC-ACDB-F05ADF746DD8}"/>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pricing model</a:t>
            </a:r>
          </a:p>
        </p:txBody>
      </p:sp>
      <p:sp>
        <p:nvSpPr>
          <p:cNvPr id="7" name="TextBox 6">
            <a:extLst>
              <a:ext uri="{FF2B5EF4-FFF2-40B4-BE49-F238E27FC236}">
                <a16:creationId xmlns:a16="http://schemas.microsoft.com/office/drawing/2014/main" id="{2FB66058-B66D-4B12-BD57-10DA639C9BD6}"/>
              </a:ext>
            </a:extLst>
          </p:cNvPr>
          <p:cNvSpPr txBox="1"/>
          <p:nvPr/>
        </p:nvSpPr>
        <p:spPr>
          <a:xfrm>
            <a:off x="6832890" y="5668889"/>
            <a:ext cx="3225510" cy="307777"/>
          </a:xfrm>
          <a:prstGeom prst="rect">
            <a:avLst/>
          </a:prstGeom>
          <a:noFill/>
        </p:spPr>
        <p:txBody>
          <a:bodyPr wrap="square">
            <a:spAutoFit/>
          </a:bodyPr>
          <a:lstStyle/>
          <a:p>
            <a:pPr lvl="0">
              <a:defRPr/>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Evolution of the Copilot pricing model</a:t>
            </a:r>
            <a:endParaRPr lang="en-US" sz="1400" dirty="0">
              <a:solidFill>
                <a:schemeClr val="accent1">
                  <a:lumMod val="75000"/>
                </a:schemeClr>
              </a:solidFill>
            </a:endParaRPr>
          </a:p>
        </p:txBody>
      </p:sp>
      <p:pic>
        <p:nvPicPr>
          <p:cNvPr id="3" name="Picture 2">
            <a:extLst>
              <a:ext uri="{FF2B5EF4-FFF2-40B4-BE49-F238E27FC236}">
                <a16:creationId xmlns:a16="http://schemas.microsoft.com/office/drawing/2014/main" id="{39C77C79-C4F5-CEAB-4FC6-76DBD592C37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42710" y="1976650"/>
            <a:ext cx="6258296" cy="3082211"/>
          </a:xfrm>
          <a:prstGeom prst="rect">
            <a:avLst/>
          </a:prstGeom>
        </p:spPr>
      </p:pic>
    </p:spTree>
    <p:extLst>
      <p:ext uri="{BB962C8B-B14F-4D97-AF65-F5344CB8AC3E}">
        <p14:creationId xmlns:p14="http://schemas.microsoft.com/office/powerpoint/2010/main" val="28361790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A9D5A-9704-434D-9808-841C00284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28FA2-C0DA-497A-8C1F-40055BC47157}"/>
              </a:ext>
            </a:extLst>
          </p:cNvPr>
          <p:cNvSpPr>
            <a:spLocks noGrp="1"/>
          </p:cNvSpPr>
          <p:nvPr>
            <p:ph type="title"/>
          </p:nvPr>
        </p:nvSpPr>
        <p:spPr>
          <a:xfrm>
            <a:off x="351285" y="453975"/>
            <a:ext cx="11653905" cy="387799"/>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Agent 365 cost management expands to Code and Managed Runtime</a:t>
            </a:r>
          </a:p>
        </p:txBody>
      </p:sp>
      <p:sp>
        <p:nvSpPr>
          <p:cNvPr id="18" name="TextBox 17">
            <a:extLst>
              <a:ext uri="{FF2B5EF4-FFF2-40B4-BE49-F238E27FC236}">
                <a16:creationId xmlns:a16="http://schemas.microsoft.com/office/drawing/2014/main" id="{36DA3C62-D3DB-4E9B-AEC1-28E85326E3F5}"/>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062D466C-6B22-409D-86F5-FD00B36D8D15}"/>
              </a:ext>
            </a:extLst>
          </p:cNvPr>
          <p:cNvSpPr txBox="1">
            <a:spLocks/>
          </p:cNvSpPr>
          <p:nvPr/>
        </p:nvSpPr>
        <p:spPr>
          <a:xfrm>
            <a:off x="351284" y="1091929"/>
            <a:ext cx="4452405"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Cost management in Agent 365 covers more AI workloads and gives admins programmatic and workflow-based control of spend.</a:t>
            </a:r>
          </a:p>
          <a:p>
            <a:pPr marL="0" indent="0">
              <a:buNone/>
            </a:pPr>
            <a:endParaRPr lang="en-US" sz="1600" b="1" dirty="0"/>
          </a:p>
          <a:p>
            <a:pPr lvl="0"/>
            <a:r>
              <a:rPr lang="en-US" sz="1600" b="1" dirty="0"/>
              <a:t>More Workloads</a:t>
            </a:r>
            <a:r>
              <a:rPr lang="en-US" sz="1600" dirty="0"/>
              <a:t> — Now covers Code and Copilot Managed Runtime alongside Cowork and Work IQ APIs; Copilot Studio agents follow in October.</a:t>
            </a:r>
          </a:p>
          <a:p>
            <a:pPr lvl="0"/>
            <a:endParaRPr lang="en-US" sz="1600" dirty="0"/>
          </a:p>
          <a:p>
            <a:pPr lvl="0"/>
            <a:r>
              <a:rPr lang="en-US" sz="1600" b="1" dirty="0"/>
              <a:t>Policies via API</a:t>
            </a:r>
            <a:r>
              <a:rPr lang="en-US" sz="1600" dirty="0"/>
              <a:t> — Manage spending policies at scale with Microsoft Graph API in your own BI and FinOps tools.</a:t>
            </a:r>
          </a:p>
          <a:p>
            <a:pPr lvl="0"/>
            <a:endParaRPr lang="en-US" sz="1600" dirty="0"/>
          </a:p>
          <a:p>
            <a:pPr lvl="0"/>
            <a:r>
              <a:rPr lang="en-US" sz="1600" b="1" dirty="0"/>
              <a:t>Credit Request Workflows</a:t>
            </a:r>
            <a:r>
              <a:rPr lang="en-US" sz="1600" dirty="0"/>
              <a:t> — Route end-user credit requests into existing approval and automation workflows.</a:t>
            </a:r>
          </a:p>
          <a:p>
            <a:pPr lvl="0"/>
            <a:endParaRPr lang="en-US" sz="1600" dirty="0"/>
          </a:p>
          <a:p>
            <a:pPr lvl="0"/>
            <a:r>
              <a:rPr lang="en-US" sz="1600" b="1" dirty="0"/>
              <a:t>Rollout Timing</a:t>
            </a:r>
            <a:r>
              <a:rPr lang="en-US" sz="1600" dirty="0"/>
              <a:t> — Rolling out now; Copilot Studio agent support begins in October.</a:t>
            </a:r>
          </a:p>
        </p:txBody>
      </p:sp>
      <p:sp>
        <p:nvSpPr>
          <p:cNvPr id="19" name="TextBox 18">
            <a:extLst>
              <a:ext uri="{FF2B5EF4-FFF2-40B4-BE49-F238E27FC236}">
                <a16:creationId xmlns:a16="http://schemas.microsoft.com/office/drawing/2014/main" id="{77DC4E8E-7185-434B-80A9-8CFDBA4E2CE4}"/>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Cost management in Agent 365</a:t>
            </a:r>
          </a:p>
        </p:txBody>
      </p:sp>
      <p:pic>
        <p:nvPicPr>
          <p:cNvPr id="3" name="Picture 2" descr="Cost management dashboard showing total copilot credit usage and top actions">
            <a:extLst>
              <a:ext uri="{FF2B5EF4-FFF2-40B4-BE49-F238E27FC236}">
                <a16:creationId xmlns:a16="http://schemas.microsoft.com/office/drawing/2014/main" id="{94864C1E-43A6-EFED-E23E-41C7E473623D}"/>
              </a:ext>
            </a:extLst>
          </p:cNvPr>
          <p:cNvPicPr>
            <a:picLocks noChangeAspect="1"/>
          </p:cNvPicPr>
          <p:nvPr/>
        </p:nvPicPr>
        <p:blipFill>
          <a:blip r:embed="rId3"/>
          <a:stretch>
            <a:fillRect/>
          </a:stretch>
        </p:blipFill>
        <p:spPr>
          <a:xfrm>
            <a:off x="5107830" y="1827065"/>
            <a:ext cx="6465743" cy="364119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A7C4A69-95CB-49AF-AD27-DFEFEF1624DA}"/>
              </a:ext>
            </a:extLst>
          </p:cNvPr>
          <p:cNvSpPr txBox="1"/>
          <p:nvPr/>
        </p:nvSpPr>
        <p:spPr>
          <a:xfrm>
            <a:off x="5754586" y="5569579"/>
            <a:ext cx="5646420" cy="523220"/>
          </a:xfrm>
          <a:prstGeom prst="rect">
            <a:avLst/>
          </a:prstGeom>
          <a:noFill/>
        </p:spPr>
        <p:txBody>
          <a:bodyPr wrap="square">
            <a:spAutoFit/>
          </a:bodyPr>
          <a:lstStyle/>
          <a:p>
            <a:pPr lvl="0" algn="ctr">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New FinOps for AI capabilities: Control spend, measure value, and optimize for impact</a:t>
            </a:r>
            <a:endParaRPr lang="en-US" sz="1400" dirty="0">
              <a:solidFill>
                <a:schemeClr val="accent1">
                  <a:lumMod val="75000"/>
                </a:schemeClr>
              </a:solidFill>
            </a:endParaRPr>
          </a:p>
        </p:txBody>
      </p:sp>
    </p:spTree>
    <p:extLst>
      <p:ext uri="{BB962C8B-B14F-4D97-AF65-F5344CB8AC3E}">
        <p14:creationId xmlns:p14="http://schemas.microsoft.com/office/powerpoint/2010/main" val="1890784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93509-C15A-43BC-8E54-1C3155586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5A547-3AA6-4B31-9F8D-09FFC876826A}"/>
              </a:ext>
            </a:extLst>
          </p:cNvPr>
          <p:cNvSpPr>
            <a:spLocks noGrp="1"/>
          </p:cNvSpPr>
          <p:nvPr>
            <p:ph type="title"/>
          </p:nvPr>
        </p:nvSpPr>
        <p:spPr>
          <a:xfrm>
            <a:off x="351287" y="447844"/>
            <a:ext cx="11600897" cy="521106"/>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Admins control model access and see Cowork consumption insights</a:t>
            </a:r>
          </a:p>
        </p:txBody>
      </p:sp>
      <p:sp>
        <p:nvSpPr>
          <p:cNvPr id="18" name="TextBox 17">
            <a:extLst>
              <a:ext uri="{FF2B5EF4-FFF2-40B4-BE49-F238E27FC236}">
                <a16:creationId xmlns:a16="http://schemas.microsoft.com/office/drawing/2014/main" id="{6389BE70-7343-439B-9351-DB285F324571}"/>
              </a:ext>
              <a:ext uri="{C183D7F6-B498-43B3-948B-1728B52AA6E4}">
                <adec:decorative xmlns:adec="http://schemas.microsoft.com/office/drawing/2017/decorative" val="1"/>
              </a:ext>
            </a:extLst>
          </p:cNvPr>
          <p:cNvSpPr txBox="1"/>
          <p:nvPr/>
        </p:nvSpPr>
        <p:spPr>
          <a:xfrm>
            <a:off x="4206241" y="1389740"/>
            <a:ext cx="7684224" cy="5047120"/>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AB597B2B-5D2F-4349-92CB-7E2DF465BB2F}"/>
              </a:ext>
            </a:extLst>
          </p:cNvPr>
          <p:cNvSpPr txBox="1">
            <a:spLocks/>
          </p:cNvSpPr>
          <p:nvPr/>
        </p:nvSpPr>
        <p:spPr>
          <a:xfrm>
            <a:off x="351287" y="1036860"/>
            <a:ext cx="3660643"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Admins can match model families to user groups and see which Cowork scenarios drive credit consumption and value.</a:t>
            </a:r>
          </a:p>
          <a:p>
            <a:pPr marL="0" indent="0">
              <a:buNone/>
            </a:pPr>
            <a:endParaRPr lang="en-US" sz="1600" b="1" dirty="0"/>
          </a:p>
          <a:p>
            <a:pPr lvl="0"/>
            <a:r>
              <a:rPr lang="en-US" sz="1600" b="1" dirty="0"/>
              <a:t>Group Model Access</a:t>
            </a:r>
            <a:r>
              <a:rPr lang="en-US" sz="1600" dirty="0"/>
              <a:t> — Set which model families different groups can use; these settings also shape what Auto selects from.</a:t>
            </a:r>
          </a:p>
          <a:p>
            <a:pPr lvl="0"/>
            <a:endParaRPr lang="en-US" sz="1600" dirty="0"/>
          </a:p>
          <a:p>
            <a:pPr lvl="0"/>
            <a:r>
              <a:rPr lang="en-US" sz="1600" b="1" dirty="0"/>
              <a:t>Cowork Consumption Insights</a:t>
            </a:r>
            <a:r>
              <a:rPr lang="en-US" sz="1600" dirty="0"/>
              <a:t> — See which scenarios drive credit use and what they produced, to sustain, expand, or optimize.</a:t>
            </a:r>
          </a:p>
          <a:p>
            <a:pPr lvl="0"/>
            <a:endParaRPr lang="en-US" sz="1600" dirty="0"/>
          </a:p>
          <a:p>
            <a:pPr lvl="0"/>
            <a:r>
              <a:rPr lang="en-US" sz="1600" b="1" dirty="0"/>
              <a:t>Rollout Timing</a:t>
            </a:r>
            <a:r>
              <a:rPr lang="en-US" sz="1600" dirty="0"/>
              <a:t> — Model access controls are rolling out in Cowork, with plans to expand to more workloads.</a:t>
            </a:r>
          </a:p>
        </p:txBody>
      </p:sp>
      <p:sp>
        <p:nvSpPr>
          <p:cNvPr id="19" name="TextBox 18">
            <a:extLst>
              <a:ext uri="{FF2B5EF4-FFF2-40B4-BE49-F238E27FC236}">
                <a16:creationId xmlns:a16="http://schemas.microsoft.com/office/drawing/2014/main" id="{CE736013-092B-4D3A-95A5-1EB8942E08C1}"/>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Model access and Cowork insights</a:t>
            </a:r>
          </a:p>
        </p:txBody>
      </p:sp>
      <p:pic>
        <p:nvPicPr>
          <p:cNvPr id="3" name="Picture 2" descr="Add spending policy toggle in the Microsoft Admin Center to select the model a policy can use.">
            <a:extLst>
              <a:ext uri="{FF2B5EF4-FFF2-40B4-BE49-F238E27FC236}">
                <a16:creationId xmlns:a16="http://schemas.microsoft.com/office/drawing/2014/main" id="{4FA25AE1-57D8-1AB7-8565-6E170C63F56A}"/>
              </a:ext>
            </a:extLst>
          </p:cNvPr>
          <p:cNvPicPr>
            <a:picLocks noChangeAspect="1"/>
          </p:cNvPicPr>
          <p:nvPr/>
        </p:nvPicPr>
        <p:blipFill>
          <a:blip r:embed="rId3"/>
          <a:stretch>
            <a:fillRect/>
          </a:stretch>
        </p:blipFill>
        <p:spPr>
          <a:xfrm>
            <a:off x="4432074" y="1812817"/>
            <a:ext cx="4731244" cy="2429245"/>
          </a:xfrm>
          <a:prstGeom prst="rect">
            <a:avLst/>
          </a:prstGeom>
          <a:effectLst>
            <a:outerShdw blurRad="63500" sx="102000" sy="102000" algn="ctr" rotWithShape="0">
              <a:prstClr val="black">
                <a:alpha val="40000"/>
              </a:prstClr>
            </a:outerShdw>
          </a:effectLst>
        </p:spPr>
      </p:pic>
      <p:pic>
        <p:nvPicPr>
          <p:cNvPr id="6" name="Picture 5" descr="View of total usage and average assisted value per task category">
            <a:extLst>
              <a:ext uri="{FF2B5EF4-FFF2-40B4-BE49-F238E27FC236}">
                <a16:creationId xmlns:a16="http://schemas.microsoft.com/office/drawing/2014/main" id="{4503AE0D-4000-AF77-C492-286C89C8BD52}"/>
              </a:ext>
            </a:extLst>
          </p:cNvPr>
          <p:cNvPicPr>
            <a:picLocks noChangeAspect="1"/>
          </p:cNvPicPr>
          <p:nvPr/>
        </p:nvPicPr>
        <p:blipFill>
          <a:blip r:embed="rId4"/>
          <a:stretch>
            <a:fillRect/>
          </a:stretch>
        </p:blipFill>
        <p:spPr>
          <a:xfrm>
            <a:off x="5883174" y="3551712"/>
            <a:ext cx="5769292" cy="240872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6C608E69-1611-4F19-97E4-5431CA7A53B6}"/>
              </a:ext>
            </a:extLst>
          </p:cNvPr>
          <p:cNvSpPr txBox="1"/>
          <p:nvPr/>
        </p:nvSpPr>
        <p:spPr>
          <a:xfrm>
            <a:off x="4615575" y="5983300"/>
            <a:ext cx="7225138"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New FinOps for AI capabilities: Control spend, measure value, and optimize for impact</a:t>
            </a:r>
            <a:endParaRPr lang="en-US" sz="1400" dirty="0">
              <a:solidFill>
                <a:schemeClr val="accent1">
                  <a:lumMod val="75000"/>
                </a:schemeClr>
              </a:solidFill>
            </a:endParaRPr>
          </a:p>
        </p:txBody>
      </p:sp>
    </p:spTree>
    <p:extLst>
      <p:ext uri="{BB962C8B-B14F-4D97-AF65-F5344CB8AC3E}">
        <p14:creationId xmlns:p14="http://schemas.microsoft.com/office/powerpoint/2010/main" val="2663459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E7051-95A2-42AF-8235-6E5976929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8C240-E885-42D6-A22D-A740E1B3E904}"/>
              </a:ext>
            </a:extLst>
          </p:cNvPr>
          <p:cNvSpPr>
            <a:spLocks noGrp="1"/>
          </p:cNvSpPr>
          <p:nvPr>
            <p:ph type="title"/>
          </p:nvPr>
        </p:nvSpPr>
        <p:spPr>
          <a:xfrm>
            <a:off x="351287" y="358888"/>
            <a:ext cx="10380000" cy="503881"/>
          </a:xfrm>
        </p:spPr>
        <p:txBody>
          <a:bodyPr/>
          <a:lstStyle/>
          <a:p>
            <a:pPr defTabSz="914400" fontAlgn="base">
              <a:lnSpc>
                <a:spcPct val="90000"/>
              </a:lnSpc>
              <a:spcAft>
                <a:spcPct val="0"/>
              </a:spcAft>
            </a:pPr>
            <a:r>
              <a:rPr lang="en-GB" sz="2800" b="1" noProof="0">
                <a:gradFill>
                  <a:gsLst>
                    <a:gs pos="971">
                      <a:srgbClr val="2897CE"/>
                    </a:gs>
                    <a:gs pos="100000">
                      <a:srgbClr val="8678D6"/>
                    </a:gs>
                  </a:gsLst>
                  <a:lin ang="2700000" scaled="0"/>
                </a:gradFill>
                <a:latin typeface="Segoe UI Semibold"/>
                <a:cs typeface="Segoe UI Semibold"/>
              </a:rPr>
              <a:t>Copilot Managed Runtime hosts Copilot-built apps in your tenant</a:t>
            </a:r>
          </a:p>
        </p:txBody>
      </p:sp>
      <p:sp>
        <p:nvSpPr>
          <p:cNvPr id="18" name="TextBox 17">
            <a:extLst>
              <a:ext uri="{FF2B5EF4-FFF2-40B4-BE49-F238E27FC236}">
                <a16:creationId xmlns:a16="http://schemas.microsoft.com/office/drawing/2014/main" id="{474B805A-40A7-4879-88AE-B1ECF8BD389A}"/>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2AD33C9B-95D5-408D-8BC0-8C0E93D323D9}"/>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Managed Runtime runs code created with Copilot inside the Microsoft 365 tenant boundary, governed by IT.</a:t>
            </a:r>
          </a:p>
          <a:p>
            <a:pPr marL="0" indent="0">
              <a:buNone/>
            </a:pPr>
            <a:endParaRPr lang="en-US" sz="1600" b="1" dirty="0"/>
          </a:p>
          <a:p>
            <a:pPr lvl="0"/>
            <a:r>
              <a:rPr lang="en-US" sz="1600" b="1" dirty="0"/>
              <a:t>Managed Hosting</a:t>
            </a:r>
            <a:r>
              <a:rPr lang="en-US" sz="1600" dirty="0"/>
              <a:t> — Microsoft-operated hosting with Entra identity, governed data access, and lifecycle management.</a:t>
            </a:r>
          </a:p>
          <a:p>
            <a:pPr lvl="0"/>
            <a:endParaRPr lang="en-US" sz="1600" dirty="0"/>
          </a:p>
          <a:p>
            <a:pPr lvl="0"/>
            <a:r>
              <a:rPr lang="en-US" sz="1600" b="1" dirty="0"/>
              <a:t>Any Build Tool</a:t>
            </a:r>
            <a:r>
              <a:rPr lang="en-US" sz="1600" dirty="0"/>
              <a:t> — Powers apps from Copilot Cowork, Copilot Code, and Copilot Studio, plus SDK-compatible third-party tools.</a:t>
            </a:r>
          </a:p>
          <a:p>
            <a:pPr lvl="0"/>
            <a:endParaRPr lang="en-US" sz="1600" dirty="0"/>
          </a:p>
          <a:p>
            <a:pPr lvl="0"/>
            <a:r>
              <a:rPr lang="en-US" sz="1600" b="1" dirty="0"/>
              <a:t>SDK and CLI</a:t>
            </a:r>
            <a:r>
              <a:rPr lang="en-US" sz="1600" dirty="0"/>
              <a:t> — Developers scaffold, preview, deploy, and version apps with Git-backed code and typed connector services.</a:t>
            </a:r>
          </a:p>
          <a:p>
            <a:pPr lvl="0"/>
            <a:endParaRPr lang="en-US" sz="1600" dirty="0"/>
          </a:p>
          <a:p>
            <a:pPr lvl="0"/>
            <a:r>
              <a:rPr lang="en-US" sz="1600" b="1" dirty="0"/>
              <a:t>Public Preview</a:t>
            </a:r>
            <a:r>
              <a:rPr lang="en-US" sz="1600" dirty="0"/>
              <a:t> — The host and SDK are in public preview now.</a:t>
            </a:r>
          </a:p>
        </p:txBody>
      </p:sp>
      <p:sp>
        <p:nvSpPr>
          <p:cNvPr id="19" name="TextBox 18">
            <a:extLst>
              <a:ext uri="{FF2B5EF4-FFF2-40B4-BE49-F238E27FC236}">
                <a16:creationId xmlns:a16="http://schemas.microsoft.com/office/drawing/2014/main" id="{1D5D7EE6-E6A8-4515-A978-025FC3E7ECAB}"/>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Managed Runtime</a:t>
            </a:r>
          </a:p>
        </p:txBody>
      </p:sp>
      <p:pic>
        <p:nvPicPr>
          <p:cNvPr id="6" name="Picture 5" descr="Photograph showing an almost entirely black, underexposed scene. A faint curved dark form appears across upper portion, with no visible labels, subjects, or other details.">
            <a:extLst>
              <a:ext uri="{FF2B5EF4-FFF2-40B4-BE49-F238E27FC236}">
                <a16:creationId xmlns:a16="http://schemas.microsoft.com/office/drawing/2014/main" id="{6BF5C697-512E-F2A3-FAE4-A6EDF247A2A7}"/>
              </a:ext>
            </a:extLst>
          </p:cNvPr>
          <p:cNvPicPr>
            <a:picLocks noChangeAspect="1"/>
          </p:cNvPicPr>
          <p:nvPr/>
        </p:nvPicPr>
        <p:blipFill>
          <a:blip r:embed="rId3"/>
          <a:stretch>
            <a:fillRect/>
          </a:stretch>
        </p:blipFill>
        <p:spPr>
          <a:xfrm>
            <a:off x="5488282" y="1963969"/>
            <a:ext cx="5704839" cy="320897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F865A866-89D6-4A75-A442-4B83F429B4EB}"/>
              </a:ext>
            </a:extLst>
          </p:cNvPr>
          <p:cNvSpPr txBox="1"/>
          <p:nvPr/>
        </p:nvSpPr>
        <p:spPr>
          <a:xfrm>
            <a:off x="5029200" y="5560000"/>
            <a:ext cx="6709410" cy="461665"/>
          </a:xfrm>
          <a:prstGeom prst="rect">
            <a:avLst/>
          </a:prstGeom>
          <a:noFill/>
        </p:spPr>
        <p:txBody>
          <a:bodyPr wrap="square">
            <a:spAutoFit/>
          </a:bodyPr>
          <a:lstStyle/>
          <a:p>
            <a:pPr lvl="0">
              <a:defRPr/>
            </a:pPr>
            <a:r>
              <a:rPr lang="en-US" sz="1200">
                <a:solidFill>
                  <a:schemeClr val="accent1">
                    <a:lumMod val="75000"/>
                  </a:schemeClr>
                </a:solidFill>
                <a:hlinkClick r:id="rId4">
                  <a:extLst>
                    <a:ext uri="{A12FA001-AC4F-418D-AE19-62706E023703}">
                      <ahyp:hlinkClr xmlns:ahyp="http://schemas.microsoft.com/office/drawing/2018/hyperlinkcolor" val="tx"/>
                    </a:ext>
                  </a:extLst>
                </a:hlinkClick>
              </a:rPr>
              <a:t>Build where you want, run with confidence: Now Microsoft hosts and manages the code created by Copilot</a:t>
            </a:r>
            <a:endParaRPr lang="en-US" sz="1200">
              <a:solidFill>
                <a:schemeClr val="accent1">
                  <a:lumMod val="75000"/>
                </a:schemeClr>
              </a:solidFill>
            </a:endParaRPr>
          </a:p>
        </p:txBody>
      </p:sp>
    </p:spTree>
    <p:extLst>
      <p:ext uri="{BB962C8B-B14F-4D97-AF65-F5344CB8AC3E}">
        <p14:creationId xmlns:p14="http://schemas.microsoft.com/office/powerpoint/2010/main" val="2614313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81333-173B-4234-B5F4-1AF2BDEA9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1FBD9-668B-472D-8099-7A31C2CB44AE}"/>
              </a:ext>
            </a:extLst>
          </p:cNvPr>
          <p:cNvSpPr>
            <a:spLocks noGrp="1"/>
          </p:cNvSpPr>
          <p:nvPr>
            <p:ph type="title"/>
          </p:nvPr>
        </p:nvSpPr>
        <p:spPr>
          <a:xfrm>
            <a:off x="439863" y="455846"/>
            <a:ext cx="10380000" cy="406923"/>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Admins govern Copilot-built apps in the new Apps experience</a:t>
            </a:r>
          </a:p>
        </p:txBody>
      </p:sp>
      <p:sp>
        <p:nvSpPr>
          <p:cNvPr id="18" name="TextBox 17">
            <a:extLst>
              <a:ext uri="{FF2B5EF4-FFF2-40B4-BE49-F238E27FC236}">
                <a16:creationId xmlns:a16="http://schemas.microsoft.com/office/drawing/2014/main" id="{24D08255-5CC1-4890-AE2D-6C93DBFCE17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FD8CFD8-B67A-4FCD-A52A-466835B9D982}"/>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Apps hosted with Copilot Managed Runtime appear in a central inventory in the Microsoft 365 admin center, wherever they were built.</a:t>
            </a:r>
          </a:p>
          <a:p>
            <a:pPr marL="0" indent="0">
              <a:buNone/>
            </a:pPr>
            <a:endParaRPr lang="en-US" sz="1600" b="1" dirty="0"/>
          </a:p>
          <a:p>
            <a:pPr lvl="0"/>
            <a:r>
              <a:rPr lang="en-US" sz="1600" b="1" dirty="0"/>
              <a:t>Central App Inventory</a:t>
            </a:r>
            <a:r>
              <a:rPr lang="en-US" sz="1600" dirty="0"/>
              <a:t> — Review access, usage, health, and policy for apps in one place.</a:t>
            </a:r>
          </a:p>
          <a:p>
            <a:pPr lvl="0"/>
            <a:endParaRPr lang="en-US" sz="1600" dirty="0"/>
          </a:p>
          <a:p>
            <a:pPr lvl="0"/>
            <a:r>
              <a:rPr lang="en-US" sz="1600" b="1" dirty="0"/>
              <a:t>One Governance Model</a:t>
            </a:r>
            <a:r>
              <a:rPr lang="en-US" sz="1600" dirty="0"/>
              <a:t> — The same controls apply to apps from Cowork, Code, Copilot Studio, or third-party tools.</a:t>
            </a:r>
          </a:p>
          <a:p>
            <a:pPr lvl="0"/>
            <a:endParaRPr lang="en-US" sz="1600" dirty="0"/>
          </a:p>
          <a:p>
            <a:pPr lvl="0"/>
            <a:r>
              <a:rPr lang="en-US" sz="1600" b="1" dirty="0"/>
              <a:t>App Controls</a:t>
            </a:r>
            <a:r>
              <a:rPr lang="en-US" sz="1600" dirty="0"/>
              <a:t> — Admins enable or disable apps and review default policies.</a:t>
            </a:r>
          </a:p>
          <a:p>
            <a:pPr lvl="0"/>
            <a:endParaRPr lang="en-US" sz="1600" dirty="0"/>
          </a:p>
          <a:p>
            <a:pPr lvl="0"/>
            <a:r>
              <a:rPr lang="en-US" sz="1600" b="1" dirty="0"/>
              <a:t>Public Preview</a:t>
            </a:r>
            <a:r>
              <a:rPr lang="en-US" sz="1600" dirty="0"/>
              <a:t> — Available with the Copilot Managed Runtime public preview.</a:t>
            </a:r>
          </a:p>
        </p:txBody>
      </p:sp>
      <p:sp>
        <p:nvSpPr>
          <p:cNvPr id="19" name="TextBox 18">
            <a:extLst>
              <a:ext uri="{FF2B5EF4-FFF2-40B4-BE49-F238E27FC236}">
                <a16:creationId xmlns:a16="http://schemas.microsoft.com/office/drawing/2014/main" id="{05D03132-6B41-44D1-8A0A-BDBA70144D0B}"/>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Apps experience in admin center</a:t>
            </a:r>
          </a:p>
        </p:txBody>
      </p:sp>
      <p:pic>
        <p:nvPicPr>
          <p:cNvPr id="3" name="Picture 2" descr="Managed apps inventory and governance in the Microsoft 365 admin center.">
            <a:extLst>
              <a:ext uri="{FF2B5EF4-FFF2-40B4-BE49-F238E27FC236}">
                <a16:creationId xmlns:a16="http://schemas.microsoft.com/office/drawing/2014/main" id="{1EF6D572-0192-7BF7-EB7D-5641681E8E65}"/>
              </a:ext>
            </a:extLst>
          </p:cNvPr>
          <p:cNvPicPr>
            <a:picLocks noChangeAspect="1"/>
          </p:cNvPicPr>
          <p:nvPr/>
        </p:nvPicPr>
        <p:blipFill>
          <a:blip r:embed="rId3"/>
          <a:stretch>
            <a:fillRect/>
          </a:stretch>
        </p:blipFill>
        <p:spPr>
          <a:xfrm>
            <a:off x="5107836" y="1824971"/>
            <a:ext cx="6465732" cy="3643289"/>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2D4D5AD8-6462-4027-B00B-EC8E9E0581D7}"/>
              </a:ext>
            </a:extLst>
          </p:cNvPr>
          <p:cNvSpPr txBox="1"/>
          <p:nvPr/>
        </p:nvSpPr>
        <p:spPr>
          <a:xfrm>
            <a:off x="5079946" y="5560000"/>
            <a:ext cx="6465732" cy="461665"/>
          </a:xfrm>
          <a:prstGeom prst="rect">
            <a:avLst/>
          </a:prstGeom>
          <a:noFill/>
        </p:spPr>
        <p:txBody>
          <a:bodyPr wrap="square">
            <a:spAutoFit/>
          </a:bodyPr>
          <a:lstStyle/>
          <a:p>
            <a:pPr lvl="0">
              <a:defRPr/>
            </a:pPr>
            <a:r>
              <a:rPr lang="en-US" sz="1200">
                <a:solidFill>
                  <a:schemeClr val="accent1">
                    <a:lumMod val="75000"/>
                  </a:schemeClr>
                </a:solidFill>
                <a:hlinkClick r:id="rId4">
                  <a:extLst>
                    <a:ext uri="{A12FA001-AC4F-418D-AE19-62706E023703}">
                      <ahyp:hlinkClr xmlns:ahyp="http://schemas.microsoft.com/office/drawing/2018/hyperlinkcolor" val="tx"/>
                    </a:ext>
                  </a:extLst>
                </a:hlinkClick>
              </a:rPr>
              <a:t>Build where you want, run with confidence: Now Microsoft hosts and manages the code created by Copilot</a:t>
            </a:r>
            <a:endParaRPr lang="en-US" sz="1200">
              <a:solidFill>
                <a:schemeClr val="accent1">
                  <a:lumMod val="75000"/>
                </a:schemeClr>
              </a:solidFill>
            </a:endParaRPr>
          </a:p>
        </p:txBody>
      </p:sp>
    </p:spTree>
    <p:extLst>
      <p:ext uri="{BB962C8B-B14F-4D97-AF65-F5344CB8AC3E}">
        <p14:creationId xmlns:p14="http://schemas.microsoft.com/office/powerpoint/2010/main" val="467367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ADB3-EFDB-4C7A-B059-C85B9A236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25734-52F6-4FDE-B961-A65A0C3EE13D}"/>
              </a:ext>
            </a:extLst>
          </p:cNvPr>
          <p:cNvSpPr>
            <a:spLocks noGrp="1"/>
          </p:cNvSpPr>
          <p:nvPr>
            <p:ph type="title"/>
          </p:nvPr>
        </p:nvSpPr>
        <p:spPr>
          <a:xfrm>
            <a:off x="379296" y="396633"/>
            <a:ext cx="10380000" cy="387799"/>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Users discover approved plugins through the new plugin registry</a:t>
            </a:r>
          </a:p>
        </p:txBody>
      </p:sp>
      <p:sp>
        <p:nvSpPr>
          <p:cNvPr id="18" name="TextBox 17">
            <a:extLst>
              <a:ext uri="{FF2B5EF4-FFF2-40B4-BE49-F238E27FC236}">
                <a16:creationId xmlns:a16="http://schemas.microsoft.com/office/drawing/2014/main" id="{DFA9DDCB-A405-49AA-8FDC-8F2BBCF46DE6}"/>
              </a:ext>
              <a:ext uri="{C183D7F6-B498-43B3-948B-1728B52AA6E4}">
                <adec:decorative xmlns:adec="http://schemas.microsoft.com/office/drawing/2017/decorative" val="1"/>
              </a:ext>
            </a:extLst>
          </p:cNvPr>
          <p:cNvSpPr txBox="1"/>
          <p:nvPr/>
        </p:nvSpPr>
        <p:spPr>
          <a:xfrm>
            <a:off x="5171266" y="1389740"/>
            <a:ext cx="6719198"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E8911E67-723C-4B77-B2B0-2FE774B3AB47}"/>
              </a:ext>
            </a:extLst>
          </p:cNvPr>
          <p:cNvSpPr txBox="1">
            <a:spLocks/>
          </p:cNvSpPr>
          <p:nvPr/>
        </p:nvSpPr>
        <p:spPr>
          <a:xfrm>
            <a:off x="351287" y="1036860"/>
            <a:ext cx="4629816"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The Microsoft plugin registry brings Microsoft, partner, and custom plugins together, so users find approved skills, connectors, and agents in one place.</a:t>
            </a:r>
          </a:p>
          <a:p>
            <a:pPr marL="0" indent="0">
              <a:buNone/>
            </a:pPr>
            <a:endParaRPr lang="en-US" sz="1400" b="1" dirty="0"/>
          </a:p>
          <a:p>
            <a:pPr lvl="0"/>
            <a:r>
              <a:rPr lang="en-US" sz="1600" b="1" dirty="0"/>
              <a:t>Unified Catalog</a:t>
            </a:r>
            <a:r>
              <a:rPr lang="en-US" sz="1600" dirty="0"/>
              <a:t> — One catalog of Microsoft, partner, and custom plugins across the Copilot app and Microsoft 365 apps.</a:t>
            </a:r>
          </a:p>
          <a:p>
            <a:pPr lvl="0"/>
            <a:endParaRPr lang="en-US" sz="1600" dirty="0"/>
          </a:p>
          <a:p>
            <a:pPr lvl="0"/>
            <a:r>
              <a:rPr lang="en-US" sz="1600" b="1" dirty="0"/>
              <a:t>New Plugins Page</a:t>
            </a:r>
            <a:r>
              <a:rPr lang="en-US" sz="1600" dirty="0"/>
              <a:t> — A consistent Plugins page replaces the Agents page, keeping agents alongside skills and connectors.</a:t>
            </a:r>
          </a:p>
          <a:p>
            <a:pPr lvl="0"/>
            <a:endParaRPr lang="en-US" sz="1600" dirty="0"/>
          </a:p>
          <a:p>
            <a:pPr lvl="0"/>
            <a:r>
              <a:rPr lang="en-US" sz="1600" b="1" dirty="0"/>
              <a:t>Fewer Setup Steps</a:t>
            </a:r>
            <a:r>
              <a:rPr lang="en-US" sz="1600" dirty="0"/>
              <a:t> — Users find enabled plugins as they move between Home, Code, Autopilot, and supported apps.</a:t>
            </a:r>
          </a:p>
          <a:p>
            <a:pPr lvl="0"/>
            <a:endParaRPr lang="en-US" sz="1600" dirty="0"/>
          </a:p>
          <a:p>
            <a:pPr lvl="0"/>
            <a:r>
              <a:rPr lang="en-US" sz="1600" b="1" dirty="0"/>
              <a:t>September Rollout</a:t>
            </a:r>
            <a:r>
              <a:rPr lang="en-US" sz="1600" dirty="0"/>
              <a:t> — Rolling out now, with general availability across surfaces in the coming weeks.</a:t>
            </a:r>
          </a:p>
        </p:txBody>
      </p:sp>
      <p:sp>
        <p:nvSpPr>
          <p:cNvPr id="19" name="TextBox 18">
            <a:extLst>
              <a:ext uri="{FF2B5EF4-FFF2-40B4-BE49-F238E27FC236}">
                <a16:creationId xmlns:a16="http://schemas.microsoft.com/office/drawing/2014/main" id="{E920C592-7504-4F0A-9B75-AA8F7147A6F6}"/>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Control plugin access from one place</a:t>
            </a:r>
          </a:p>
        </p:txBody>
      </p:sp>
      <p:sp>
        <p:nvSpPr>
          <p:cNvPr id="7" name="TextBox 6">
            <a:extLst>
              <a:ext uri="{FF2B5EF4-FFF2-40B4-BE49-F238E27FC236}">
                <a16:creationId xmlns:a16="http://schemas.microsoft.com/office/drawing/2014/main" id="{5EB507FA-1DDA-4EB8-BFD2-6527D3F07E8B}"/>
              </a:ext>
            </a:extLst>
          </p:cNvPr>
          <p:cNvSpPr txBox="1"/>
          <p:nvPr/>
        </p:nvSpPr>
        <p:spPr>
          <a:xfrm>
            <a:off x="5449860" y="5560000"/>
            <a:ext cx="6095818" cy="307777"/>
          </a:xfrm>
          <a:prstGeom prst="rect">
            <a:avLst/>
          </a:prstGeom>
          <a:noFill/>
        </p:spPr>
        <p:txBody>
          <a:bodyPr wrap="square">
            <a:spAutoFit/>
          </a:bodyPr>
          <a:lstStyle/>
          <a:p>
            <a:pPr lvl="0">
              <a:defRPr/>
            </a:pPr>
            <a:r>
              <a:rPr lang="en-US" sz="1200">
                <a:solidFill>
                  <a:schemeClr val="accent1">
                    <a:lumMod val="75000"/>
                  </a:schemeClr>
                </a:solidFill>
                <a:hlinkClick r:id="rId3">
                  <a:extLst>
                    <a:ext uri="{A12FA001-AC4F-418D-AE19-62706E023703}">
                      <ahyp:hlinkClr xmlns:ahyp="http://schemas.microsoft.com/office/drawing/2018/hyperlinkcolor" val="tx"/>
                    </a:ext>
                  </a:extLst>
                </a:hlinkClick>
              </a:rPr>
              <a:t>Introducing the plugin registry - one place to discover and govern plugins for Microsoft Copilot</a:t>
            </a:r>
            <a:endParaRPr lang="en-US" sz="1200">
              <a:solidFill>
                <a:schemeClr val="accent1">
                  <a:lumMod val="75000"/>
                </a:schemeClr>
              </a:solidFill>
            </a:endParaRPr>
          </a:p>
        </p:txBody>
      </p:sp>
      <p:pic>
        <p:nvPicPr>
          <p:cNvPr id="5" name="Picture 4">
            <a:extLst>
              <a:ext uri="{FF2B5EF4-FFF2-40B4-BE49-F238E27FC236}">
                <a16:creationId xmlns:a16="http://schemas.microsoft.com/office/drawing/2014/main" id="{FDE60725-4C96-1999-B52D-79CA1C6CC09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49860" y="2182218"/>
            <a:ext cx="6154739" cy="30050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94804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7C745-621F-4A89-B28E-F345ACBB57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F3DF6F-FF7C-440C-9A9A-4C401B8F5A61}"/>
              </a:ext>
            </a:extLst>
          </p:cNvPr>
          <p:cNvSpPr>
            <a:spLocks noGrp="1"/>
          </p:cNvSpPr>
          <p:nvPr>
            <p:ph type="title"/>
          </p:nvPr>
        </p:nvSpPr>
        <p:spPr>
          <a:xfrm>
            <a:off x="351287" y="421140"/>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Admins manage authoritative sources for Copilot Search</a:t>
            </a:r>
          </a:p>
        </p:txBody>
      </p:sp>
      <p:sp>
        <p:nvSpPr>
          <p:cNvPr id="18" name="TextBox 17">
            <a:extLst>
              <a:ext uri="{FF2B5EF4-FFF2-40B4-BE49-F238E27FC236}">
                <a16:creationId xmlns:a16="http://schemas.microsoft.com/office/drawing/2014/main" id="{584BC8B9-E3F6-440A-9D13-3E960959742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54E7BD2A-9E88-4450-A1EC-54AC08E767BD}"/>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Admins can designate verified SharePoint sites as authoritative sources to improve the relevance and trustworthiness of Copilot results.</a:t>
            </a:r>
          </a:p>
          <a:p>
            <a:pPr marL="0" indent="0">
              <a:buNone/>
            </a:pPr>
            <a:endParaRPr lang="en-US" sz="1600" b="1" dirty="0"/>
          </a:p>
          <a:p>
            <a:pPr lvl="0"/>
            <a:r>
              <a:rPr lang="en-US" sz="1600" b="1" dirty="0"/>
              <a:t>100 Authoritative Sites</a:t>
            </a:r>
            <a:r>
              <a:rPr lang="en-US" sz="1600" dirty="0"/>
              <a:t> — Designate up to 100 SharePoint sites as authoritative, official content.</a:t>
            </a:r>
          </a:p>
          <a:p>
            <a:pPr lvl="0"/>
            <a:endParaRPr lang="en-US" sz="1600" dirty="0"/>
          </a:p>
          <a:p>
            <a:pPr lvl="0"/>
            <a:r>
              <a:rPr lang="en-US" sz="1600" b="1" dirty="0"/>
              <a:t>More Trusted Results</a:t>
            </a:r>
            <a:r>
              <a:rPr lang="en-US" sz="1600" dirty="0"/>
              <a:t> — Improves the relevance and trustworthiness of Copilot Search and Chat results.</a:t>
            </a:r>
          </a:p>
          <a:p>
            <a:pPr lvl="0"/>
            <a:endParaRPr lang="en-US" sz="1600" dirty="0"/>
          </a:p>
          <a:p>
            <a:pPr lvl="0"/>
            <a:r>
              <a:rPr lang="en-US" sz="1600" b="1" dirty="0"/>
              <a:t>Central Management</a:t>
            </a:r>
            <a:r>
              <a:rPr lang="en-US" sz="1600" dirty="0"/>
              <a:t> — View, add, remove, and bulk import or export sources in the Microsoft 365 admin center.</a:t>
            </a:r>
          </a:p>
          <a:p>
            <a:pPr lvl="0"/>
            <a:endParaRPr lang="en-US" sz="1600" dirty="0"/>
          </a:p>
          <a:p>
            <a:pPr lvl="0"/>
            <a:r>
              <a:rPr lang="en-US" sz="1600" b="1" dirty="0"/>
              <a:t>September Rollout</a:t>
            </a:r>
            <a:r>
              <a:rPr lang="en-US" sz="1600" dirty="0"/>
              <a:t> — Rolled out in September.</a:t>
            </a:r>
          </a:p>
        </p:txBody>
      </p:sp>
      <p:sp>
        <p:nvSpPr>
          <p:cNvPr id="19" name="TextBox 18">
            <a:extLst>
              <a:ext uri="{FF2B5EF4-FFF2-40B4-BE49-F238E27FC236}">
                <a16:creationId xmlns:a16="http://schemas.microsoft.com/office/drawing/2014/main" id="{A37D6140-A2EF-4E5D-B464-208E92265F65}"/>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Authoritative sources</a:t>
            </a:r>
          </a:p>
        </p:txBody>
      </p:sp>
      <p:pic>
        <p:nvPicPr>
          <p:cNvPr id="3" name="Picture 2" descr="Screenshot showing Copilot Search in the Microsoft 365 Admin center, with a list of authoritative SharePoint sources and the function of the search dialog.">
            <a:extLst>
              <a:ext uri="{FF2B5EF4-FFF2-40B4-BE49-F238E27FC236}">
                <a16:creationId xmlns:a16="http://schemas.microsoft.com/office/drawing/2014/main" id="{F38B084E-03F3-D73F-B1AE-778D4DFC833C}"/>
              </a:ext>
            </a:extLst>
          </p:cNvPr>
          <p:cNvPicPr>
            <a:picLocks noChangeAspect="1"/>
          </p:cNvPicPr>
          <p:nvPr/>
        </p:nvPicPr>
        <p:blipFill>
          <a:blip r:embed="rId3"/>
          <a:stretch>
            <a:fillRect/>
          </a:stretch>
        </p:blipFill>
        <p:spPr>
          <a:xfrm>
            <a:off x="5079909" y="1892496"/>
            <a:ext cx="6357557" cy="357652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834E1179-9DD2-4108-82C8-9DEDC6B097D0}"/>
              </a:ext>
            </a:extLst>
          </p:cNvPr>
          <p:cNvSpPr txBox="1"/>
          <p:nvPr/>
        </p:nvSpPr>
        <p:spPr>
          <a:xfrm>
            <a:off x="6096000" y="5668889"/>
            <a:ext cx="4226403" cy="307777"/>
          </a:xfrm>
          <a:prstGeom prst="rect">
            <a:avLst/>
          </a:prstGeom>
          <a:noFill/>
        </p:spPr>
        <p:txBody>
          <a:bodyPr wrap="square">
            <a:spAutoFit/>
          </a:bodyPr>
          <a:lstStyle/>
          <a:p>
            <a:pPr lvl="0">
              <a:defRPr/>
            </a:pPr>
            <a:r>
              <a:rPr lang="en-US" sz="140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a:solidFill>
                <a:schemeClr val="accent1">
                  <a:lumMod val="75000"/>
                </a:schemeClr>
              </a:solidFill>
            </a:endParaRPr>
          </a:p>
        </p:txBody>
      </p:sp>
    </p:spTree>
    <p:extLst>
      <p:ext uri="{BB962C8B-B14F-4D97-AF65-F5344CB8AC3E}">
        <p14:creationId xmlns:p14="http://schemas.microsoft.com/office/powerpoint/2010/main" val="2982103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A032-4D84-4701-8C06-4BCBC5638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86AF9-814A-4E2F-8BDC-8198CC2C8FF5}"/>
              </a:ext>
            </a:extLst>
          </p:cNvPr>
          <p:cNvSpPr>
            <a:spLocks noGrp="1"/>
          </p:cNvSpPr>
          <p:nvPr>
            <p:ph type="title"/>
          </p:nvPr>
        </p:nvSpPr>
        <p:spPr>
          <a:xfrm>
            <a:off x="423677" y="373511"/>
            <a:ext cx="10380000" cy="503881"/>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Leaders run targeted surveys in the Copilot Dashboard</a:t>
            </a:r>
          </a:p>
        </p:txBody>
      </p:sp>
      <p:sp>
        <p:nvSpPr>
          <p:cNvPr id="18" name="TextBox 17">
            <a:extLst>
              <a:ext uri="{FF2B5EF4-FFF2-40B4-BE49-F238E27FC236}">
                <a16:creationId xmlns:a16="http://schemas.microsoft.com/office/drawing/2014/main" id="{93547C14-DF1A-4A86-B926-0AA618C4446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9BAD0AAB-BCC7-4379-9677-6CB5966A2F95}"/>
              </a:ext>
            </a:extLst>
          </p:cNvPr>
          <p:cNvSpPr txBox="1">
            <a:spLocks/>
          </p:cNvSpPr>
          <p:nvPr/>
        </p:nvSpPr>
        <p:spPr>
          <a:xfrm>
            <a:off x="351287" y="1036860"/>
            <a:ext cx="4275628" cy="5400000"/>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Leaders can launch targeted Pulse surveys using dynamic lists to understand Copilot adoption and impact.</a:t>
            </a:r>
          </a:p>
          <a:p>
            <a:pPr marL="0" indent="0">
              <a:buNone/>
            </a:pPr>
            <a:endParaRPr lang="en-US" sz="1600" b="1" dirty="0"/>
          </a:p>
          <a:p>
            <a:pPr lvl="0"/>
            <a:r>
              <a:rPr lang="en-US" sz="1600" b="1" dirty="0"/>
              <a:t>Dynamic Survey Lists</a:t>
            </a:r>
            <a:r>
              <a:rPr lang="en-US" sz="1600" dirty="0"/>
              <a:t> — Audiences are built from Copilot adoption data and filtered with existing criteria, with no manual lists.</a:t>
            </a:r>
          </a:p>
          <a:p>
            <a:pPr lvl="0"/>
            <a:endParaRPr lang="en-US" sz="1600" dirty="0"/>
          </a:p>
          <a:p>
            <a:pPr lvl="0"/>
            <a:r>
              <a:rPr lang="en-US" sz="1600" b="1" dirty="0"/>
              <a:t>Sentiment Plus Adoption</a:t>
            </a:r>
            <a:r>
              <a:rPr lang="en-US" sz="1600" dirty="0"/>
              <a:t> — Combine employee sentiment with adoption insights to find ways to improve impact.</a:t>
            </a:r>
          </a:p>
          <a:p>
            <a:pPr lvl="0"/>
            <a:endParaRPr lang="en-US" sz="1600" dirty="0"/>
          </a:p>
          <a:p>
            <a:pPr lvl="0"/>
            <a:r>
              <a:rPr lang="en-US" sz="1600" b="1" dirty="0"/>
              <a:t>Privacy Preserved</a:t>
            </a:r>
            <a:r>
              <a:rPr lang="en-US" sz="1600" dirty="0"/>
              <a:t> — Reporting is aggregated at population level rather than showing individual users.</a:t>
            </a:r>
          </a:p>
          <a:p>
            <a:pPr lvl="0"/>
            <a:endParaRPr lang="en-US" sz="1600" dirty="0"/>
          </a:p>
          <a:p>
            <a:pPr lvl="0"/>
            <a:r>
              <a:rPr lang="en-US" sz="1600" b="1" dirty="0"/>
              <a:t>September Rollout</a:t>
            </a:r>
            <a:r>
              <a:rPr lang="en-US" sz="1600" dirty="0"/>
              <a:t> — Rolled out in September.</a:t>
            </a:r>
          </a:p>
        </p:txBody>
      </p:sp>
      <p:sp>
        <p:nvSpPr>
          <p:cNvPr id="19" name="TextBox 18">
            <a:extLst>
              <a:ext uri="{FF2B5EF4-FFF2-40B4-BE49-F238E27FC236}">
                <a16:creationId xmlns:a16="http://schemas.microsoft.com/office/drawing/2014/main" id="{623B8D3F-0D2C-41FF-B992-A002443A0BA3}"/>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Targeted surveys in the Copilot Dashboard</a:t>
            </a:r>
          </a:p>
        </p:txBody>
      </p:sp>
      <p:pic>
        <p:nvPicPr>
          <p:cNvPr id="3" name="Picture 2" descr="Screen shot in the Copilot Dashboard showing survey questions and responses.">
            <a:extLst>
              <a:ext uri="{FF2B5EF4-FFF2-40B4-BE49-F238E27FC236}">
                <a16:creationId xmlns:a16="http://schemas.microsoft.com/office/drawing/2014/main" id="{CC033613-3458-E5AE-49D4-389CF475ECFF}"/>
              </a:ext>
            </a:extLst>
          </p:cNvPr>
          <p:cNvPicPr>
            <a:picLocks noChangeAspect="1"/>
          </p:cNvPicPr>
          <p:nvPr/>
        </p:nvPicPr>
        <p:blipFill>
          <a:blip r:embed="rId3"/>
          <a:stretch>
            <a:fillRect/>
          </a:stretch>
        </p:blipFill>
        <p:spPr>
          <a:xfrm>
            <a:off x="5375161" y="2025666"/>
            <a:ext cx="5931081" cy="3532526"/>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CCF9587-9C42-4469-9D6B-746F0CFA0C8E}"/>
              </a:ext>
            </a:extLst>
          </p:cNvPr>
          <p:cNvSpPr txBox="1"/>
          <p:nvPr/>
        </p:nvSpPr>
        <p:spPr>
          <a:xfrm>
            <a:off x="6255078" y="5668889"/>
            <a:ext cx="4335585"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September 2026</a:t>
            </a:r>
            <a:endParaRPr lang="en-US" sz="1400" dirty="0">
              <a:solidFill>
                <a:schemeClr val="accent1">
                  <a:lumMod val="75000"/>
                </a:schemeClr>
              </a:solidFill>
            </a:endParaRPr>
          </a:p>
        </p:txBody>
      </p:sp>
    </p:spTree>
    <p:extLst>
      <p:ext uri="{BB962C8B-B14F-4D97-AF65-F5344CB8AC3E}">
        <p14:creationId xmlns:p14="http://schemas.microsoft.com/office/powerpoint/2010/main" val="3345988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4.79167E-6 -4.07407E-6 L 4.79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1134C7C-C9F3-92CE-88C6-BB828E40281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91E53B4F-B9CF-735F-0D12-04CE78162FFA}"/>
              </a:ext>
            </a:extLst>
          </p:cNvPr>
          <p:cNvSpPr txBox="1">
            <a:spLocks noGrp="1"/>
          </p:cNvSpPr>
          <p:nvPr>
            <p:ph type="title"/>
          </p:nvPr>
        </p:nvSpPr>
        <p:spPr>
          <a:xfrm>
            <a:off x="1524000" y="2070593"/>
            <a:ext cx="9144000" cy="299158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a:gradFill flip="none" rotWithShape="1">
                  <a:gsLst>
                    <a:gs pos="50000">
                      <a:srgbClr val="8661C5"/>
                    </a:gs>
                    <a:gs pos="0">
                      <a:srgbClr val="3E76D4"/>
                    </a:gs>
                    <a:gs pos="100000">
                      <a:srgbClr val="C73ECC"/>
                    </a:gs>
                  </a:gsLst>
                  <a:lin ang="2700000" scaled="1"/>
                  <a:tileRect/>
                </a:gradFill>
                <a:latin typeface="+mj-lt"/>
                <a:cs typeface="Segoe UI" pitchFamily="34" charset="0"/>
              </a:rPr>
              <a:t>Microsoft Copilot </a:t>
            </a:r>
            <a:br>
              <a:rPr lang="en-US" sz="6000" b="0" spc="0" noProof="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b="0" spc="0" noProof="0">
                <a:gradFill flip="none" rotWithShape="1">
                  <a:gsLst>
                    <a:gs pos="50000">
                      <a:srgbClr val="8661C5"/>
                    </a:gs>
                    <a:gs pos="0">
                      <a:srgbClr val="3E76D4"/>
                    </a:gs>
                    <a:gs pos="100000">
                      <a:srgbClr val="C73ECC"/>
                    </a:gs>
                  </a:gsLst>
                  <a:lin ang="2700000" scaled="1"/>
                  <a:tileRect/>
                </a:gradFill>
                <a:latin typeface="+mj-lt"/>
                <a:cs typeface="Segoe UI" pitchFamily="34" charset="0"/>
              </a:rPr>
              <a:t>Public Roadmap</a:t>
            </a:r>
            <a:br>
              <a:rPr lang="en-US" sz="6000" b="0" spc="0" noProof="0">
                <a:gradFill flip="none" rotWithShape="1">
                  <a:gsLst>
                    <a:gs pos="50000">
                      <a:srgbClr val="8661C5"/>
                    </a:gs>
                    <a:gs pos="0">
                      <a:srgbClr val="3E76D4"/>
                    </a:gs>
                    <a:gs pos="100000">
                      <a:srgbClr val="C73ECC"/>
                    </a:gs>
                  </a:gsLst>
                  <a:lin ang="2700000" scaled="1"/>
                  <a:tileRect/>
                </a:gradFill>
                <a:latin typeface="+mj-lt"/>
                <a:cs typeface="Segoe UI" pitchFamily="34" charset="0"/>
              </a:rPr>
            </a:br>
            <a:br>
              <a:rPr lang="en-US" sz="6000" b="0" spc="0" noProof="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3600" i="1" noProof="0">
                <a:gradFill>
                  <a:gsLst>
                    <a:gs pos="971">
                      <a:srgbClr val="2897CE"/>
                    </a:gs>
                    <a:gs pos="100000">
                      <a:srgbClr val="8678D6"/>
                    </a:gs>
                  </a:gsLst>
                  <a:lin ang="2700000" scaled="0"/>
                </a:gradFill>
                <a:cs typeface="Segoe UI Semibold"/>
              </a:rPr>
              <a:t>Changes this month</a:t>
            </a:r>
            <a:endParaRPr lang="en-US" sz="3200" i="1" noProof="0">
              <a:gradFill>
                <a:gsLst>
                  <a:gs pos="971">
                    <a:srgbClr val="2897CE"/>
                  </a:gs>
                  <a:gs pos="100000">
                    <a:srgbClr val="8678D6"/>
                  </a:gs>
                </a:gsLst>
                <a:lin ang="2700000" scaled="0"/>
              </a:gradFill>
              <a:cs typeface="Segoe UI Semibold"/>
            </a:endParaRPr>
          </a:p>
        </p:txBody>
      </p:sp>
      <p:sp>
        <p:nvSpPr>
          <p:cNvPr id="3" name="TextBox 2">
            <a:extLst>
              <a:ext uri="{FF2B5EF4-FFF2-40B4-BE49-F238E27FC236}">
                <a16:creationId xmlns:a16="http://schemas.microsoft.com/office/drawing/2014/main" id="{14EA88F9-8847-E8B5-59B0-967D11A89673}"/>
              </a:ext>
            </a:extLst>
          </p:cNvPr>
          <p:cNvSpPr txBox="1"/>
          <p:nvPr/>
        </p:nvSpPr>
        <p:spPr>
          <a:xfrm>
            <a:off x="2793242" y="6373083"/>
            <a:ext cx="6605516" cy="369332"/>
          </a:xfrm>
          <a:prstGeom prst="rect">
            <a:avLst/>
          </a:prstGeom>
          <a:noFill/>
        </p:spPr>
        <p:txBody>
          <a:bodyPr wrap="square">
            <a:spAutoFit/>
          </a:bodyPr>
          <a:lstStyle/>
          <a:p>
            <a:r>
              <a:rPr lang="en-US" noProof="0">
                <a:solidFill>
                  <a:srgbClr val="7030A0"/>
                </a:solidFill>
                <a:hlinkClick r:id="rId3">
                  <a:extLst>
                    <a:ext uri="{A12FA001-AC4F-418D-AE19-62706E023703}">
                      <ahyp:hlinkClr xmlns:ahyp="http://schemas.microsoft.com/office/drawing/2018/hyperlinkcolor" val="tx"/>
                    </a:ext>
                  </a:extLst>
                </a:hlinkClick>
              </a:rPr>
              <a:t>Microsoft 365 Roadmap - See What's Coming | Microsoft 365</a:t>
            </a:r>
            <a:endParaRPr lang="en-US" noProof="0">
              <a:solidFill>
                <a:srgbClr val="7030A0"/>
              </a:solidFill>
            </a:endParaRPr>
          </a:p>
        </p:txBody>
      </p:sp>
      <p:pic>
        <p:nvPicPr>
          <p:cNvPr id="2" name="!Copilot">
            <a:extLst>
              <a:ext uri="{FF2B5EF4-FFF2-40B4-BE49-F238E27FC236}">
                <a16:creationId xmlns:a16="http://schemas.microsoft.com/office/drawing/2014/main" id="{19BDC4B2-0F63-95F5-9061-5BC3CCD2AAF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58179" y="1949563"/>
            <a:ext cx="935063" cy="917584"/>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grpSp>
        <p:nvGrpSpPr>
          <p:cNvPr id="8" name="Group 7">
            <a:extLst>
              <a:ext uri="{FF2B5EF4-FFF2-40B4-BE49-F238E27FC236}">
                <a16:creationId xmlns:a16="http://schemas.microsoft.com/office/drawing/2014/main" id="{FB608E38-8D94-162C-2ACA-188FC540BB2A}"/>
              </a:ext>
              <a:ext uri="{C183D7F6-B498-43B3-948B-1728B52AA6E4}">
                <adec:decorative xmlns:adec="http://schemas.microsoft.com/office/drawing/2017/decorative" val="1"/>
              </a:ext>
            </a:extLst>
          </p:cNvPr>
          <p:cNvGrpSpPr/>
          <p:nvPr/>
        </p:nvGrpSpPr>
        <p:grpSpPr>
          <a:xfrm>
            <a:off x="10814385"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55830440-06AF-F814-00F2-C46C68DEB58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10" name="TextBox 9">
              <a:extLst>
                <a:ext uri="{FF2B5EF4-FFF2-40B4-BE49-F238E27FC236}">
                  <a16:creationId xmlns:a16="http://schemas.microsoft.com/office/drawing/2014/main" id="{D4340111-344D-47F3-095C-02CC7912074F}"/>
                </a:ext>
              </a:extLst>
            </p:cNvPr>
            <p:cNvSpPr txBox="1"/>
            <p:nvPr/>
          </p:nvSpPr>
          <p:spPr>
            <a:xfrm rot="2502686">
              <a:off x="10843085" y="609465"/>
              <a:ext cx="1334063" cy="271455"/>
            </a:xfrm>
            <a:prstGeom prst="rect">
              <a:avLst/>
            </a:prstGeom>
            <a:noFill/>
          </p:spPr>
          <p:txBody>
            <a:bodyPr wrap="none" lIns="0" tIns="0" rIns="0" bIns="0" rtlCol="0">
              <a:spAutoFit/>
            </a:bodyPr>
            <a:lstStyle/>
            <a:p>
              <a:pPr marL="0" marR="0" lvl="0" indent="0" algn="l" defTabSz="932509" rtl="0"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ea typeface="+mn-ea"/>
                  <a:cs typeface="+mn-cs"/>
                </a:rPr>
                <a:t>As of 8th </a:t>
              </a:r>
              <a:r>
                <a:rPr lang="en-GB" sz="1100" kern="0" spc="-71" dirty="0">
                  <a:solidFill>
                    <a:srgbClr val="5C5AD4"/>
                  </a:solidFill>
                  <a:latin typeface="Segoe UI Semibold"/>
                </a:rPr>
                <a:t>Oct</a:t>
              </a:r>
              <a:r>
                <a:rPr kumimoji="0" lang="en-GB" sz="1100" b="0" i="0" u="none" strike="noStrike" kern="0" cap="none" spc="-71" normalizeH="0" baseline="0" noProof="0" dirty="0">
                  <a:ln>
                    <a:noFill/>
                  </a:ln>
                  <a:solidFill>
                    <a:srgbClr val="5C5AD4"/>
                  </a:solidFill>
                  <a:effectLst/>
                  <a:uLnTx/>
                  <a:uFillTx/>
                  <a:latin typeface="Segoe UI Semibold"/>
                  <a:ea typeface="+mn-ea"/>
                  <a:cs typeface="+mn-cs"/>
                </a:rPr>
                <a:t> 2026</a:t>
              </a:r>
            </a:p>
          </p:txBody>
        </p:sp>
      </p:grpSp>
    </p:spTree>
    <p:extLst>
      <p:ext uri="{BB962C8B-B14F-4D97-AF65-F5344CB8AC3E}">
        <p14:creationId xmlns:p14="http://schemas.microsoft.com/office/powerpoint/2010/main" val="24845103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59259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9" name="Freeform 8">
            <a:extLst>
              <a:ext uri="{FF2B5EF4-FFF2-40B4-BE49-F238E27FC236}">
                <a16:creationId xmlns:a16="http://schemas.microsoft.com/office/drawing/2014/main" id="{D484FA0E-9BAA-1CE0-97C9-09D013F81F35}"/>
              </a:ext>
              <a:ext uri="{C183D7F6-B498-43B3-948B-1728B52AA6E4}">
                <adec:decorative xmlns:adec="http://schemas.microsoft.com/office/drawing/2017/decorative" val="1"/>
              </a:ext>
            </a:extLst>
          </p:cNvPr>
          <p:cNvSpPr/>
          <p:nvPr/>
        </p:nvSpPr>
        <p:spPr bwMode="white">
          <a:xfrm>
            <a:off x="172895" y="1335505"/>
            <a:ext cx="8344119" cy="5444067"/>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a:gradFill>
                  <a:gsLst>
                    <a:gs pos="971">
                      <a:srgbClr val="2897CE"/>
                    </a:gs>
                    <a:gs pos="100000">
                      <a:srgbClr val="8678D6"/>
                    </a:gs>
                  </a:gsLst>
                  <a:lin ang="2700000" scaled="0"/>
                </a:gradFill>
                <a:cs typeface="Segoe UI Semibold"/>
              </a:rPr>
              <a:t>Microsoft Copilot Public Roadmap   </a:t>
            </a:r>
            <a:endPar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Launched</a:t>
            </a:r>
            <a:r>
              <a:rPr kumimoji="0" lang="en-US" b="0" i="0" u="none" strike="noStrike" kern="1200" cap="none" spc="0" normalizeH="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and Rolling Out </a:t>
            </a:r>
            <a:r>
              <a:rPr kumimoji="0" lang="en-US" b="0" i="1"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 within</a:t>
            </a:r>
            <a:r>
              <a:rPr kumimoji="0" lang="en-US" b="0" i="1" u="none" strike="noStrike" kern="1200" cap="none" spc="0" normalizeH="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a:ln>
                <a:noFill/>
              </a:ln>
              <a:solidFill>
                <a:srgbClr val="1A1A1A"/>
              </a:solidFill>
              <a:effectLst/>
              <a:uLnTx/>
              <a:uFillTx/>
              <a:latin typeface="Segoe UI"/>
              <a:ea typeface="+mn-ea"/>
            </a:endParaRPr>
          </a:p>
        </p:txBody>
      </p:sp>
      <p:sp>
        <p:nvSpPr>
          <p:cNvPr id="17" name="Rectangle: Rounded Corners 16">
            <a:extLst>
              <a:ext uri="{FF2B5EF4-FFF2-40B4-BE49-F238E27FC236}">
                <a16:creationId xmlns:a16="http://schemas.microsoft.com/office/drawing/2014/main" id="{C49623DC-E533-AF2F-E115-E701B43A2B42}"/>
              </a:ext>
              <a:ext uri="{C183D7F6-B498-43B3-948B-1728B52AA6E4}">
                <adec:decorative xmlns:adec="http://schemas.microsoft.com/office/drawing/2017/decorative" val="1"/>
              </a:ext>
            </a:extLst>
          </p:cNvPr>
          <p:cNvSpPr/>
          <p:nvPr/>
        </p:nvSpPr>
        <p:spPr bwMode="auto">
          <a:xfrm>
            <a:off x="191942" y="1363028"/>
            <a:ext cx="3193017"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32472" rtl="0" eaLnBrk="1" fontAlgn="base" latinLnBrk="0" hangingPunct="1">
              <a:lnSpc>
                <a:spcPct val="100000"/>
              </a:lnSpc>
              <a:spcBef>
                <a:spcPct val="0"/>
              </a:spcBef>
              <a:spcAft>
                <a:spcPct val="0"/>
              </a:spcAft>
              <a:buClrTx/>
              <a:buSzTx/>
              <a:buFontTx/>
              <a:buNone/>
              <a:tabLst/>
              <a:defRPr/>
            </a:pPr>
            <a:r>
              <a:rPr lang="en-US" noProof="0" dirty="0">
                <a:solidFill>
                  <a:srgbClr val="0078D4"/>
                </a:solidFill>
                <a:latin typeface="Segoe UI Semibold"/>
              </a:rPr>
              <a:t>       </a:t>
            </a:r>
            <a:r>
              <a:rPr lang="en-US" sz="1600" noProof="0" dirty="0">
                <a:solidFill>
                  <a:srgbClr val="0078D4"/>
                </a:solidFill>
                <a:latin typeface="Segoe UI Semibold"/>
              </a:rPr>
              <a:t>Launched </a:t>
            </a:r>
            <a:r>
              <a:rPr lang="en-US" sz="1600" i="1" noProof="0" dirty="0">
                <a:solidFill>
                  <a:srgbClr val="0078D4"/>
                </a:solidFill>
                <a:latin typeface="Segoe UI Semibold"/>
              </a:rPr>
              <a:t>(26) 🚀</a:t>
            </a:r>
            <a:endParaRPr kumimoji="0" lang="en-US" b="0" i="1" u="none" strike="noStrike" kern="1200" cap="none" spc="0" normalizeH="0" baseline="0" noProof="0" dirty="0">
              <a:ln>
                <a:noFill/>
              </a:ln>
              <a:solidFill>
                <a:srgbClr val="0078D4"/>
              </a:solidFill>
              <a:effectLst/>
              <a:uLnTx/>
              <a:uFillTx/>
              <a:latin typeface="Segoe UI Semibold"/>
            </a:endParaRPr>
          </a:p>
        </p:txBody>
      </p:sp>
      <p:pic>
        <p:nvPicPr>
          <p:cNvPr id="20" name="Picture 19">
            <a:extLst>
              <a:ext uri="{FF2B5EF4-FFF2-40B4-BE49-F238E27FC236}">
                <a16:creationId xmlns:a16="http://schemas.microsoft.com/office/drawing/2014/main" id="{71884B25-AF47-7742-C3F9-680176A285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7937" y="1400208"/>
            <a:ext cx="303921" cy="298240"/>
          </a:xfrm>
          <a:prstGeom prst="rect">
            <a:avLst/>
          </a:prstGeom>
        </p:spPr>
      </p:pic>
      <p:sp>
        <p:nvSpPr>
          <p:cNvPr id="5" name="Freeform 8">
            <a:extLst>
              <a:ext uri="{FF2B5EF4-FFF2-40B4-BE49-F238E27FC236}">
                <a16:creationId xmlns:a16="http://schemas.microsoft.com/office/drawing/2014/main" id="{A2EBF85E-E902-F2C5-1BD6-33EC12C5A43B}"/>
              </a:ext>
              <a:ext uri="{C183D7F6-B498-43B3-948B-1728B52AA6E4}">
                <adec:decorative xmlns:adec="http://schemas.microsoft.com/office/drawing/2017/decorative" val="1"/>
              </a:ext>
            </a:extLst>
          </p:cNvPr>
          <p:cNvSpPr/>
          <p:nvPr/>
        </p:nvSpPr>
        <p:spPr bwMode="white">
          <a:xfrm>
            <a:off x="8598495" y="1335506"/>
            <a:ext cx="3449712" cy="544406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0" name="Rectangle: Rounded Corners 9">
            <a:extLst>
              <a:ext uri="{FF2B5EF4-FFF2-40B4-BE49-F238E27FC236}">
                <a16:creationId xmlns:a16="http://schemas.microsoft.com/office/drawing/2014/main" id="{686F7321-62E7-9BC7-3995-506140FA8317}"/>
              </a:ext>
              <a:ext uri="{C183D7F6-B498-43B3-948B-1728B52AA6E4}">
                <adec:decorative xmlns:adec="http://schemas.microsoft.com/office/drawing/2017/decorative" val="1"/>
              </a:ext>
            </a:extLst>
          </p:cNvPr>
          <p:cNvSpPr/>
          <p:nvPr/>
        </p:nvSpPr>
        <p:spPr bwMode="auto">
          <a:xfrm>
            <a:off x="8828843" y="1354317"/>
            <a:ext cx="3187332"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defTabSz="932472" fontAlgn="base">
              <a:spcBef>
                <a:spcPct val="0"/>
              </a:spcBef>
              <a:spcAft>
                <a:spcPct val="0"/>
              </a:spcAft>
              <a:defRPr/>
            </a:pPr>
            <a:r>
              <a:rPr lang="en-US" sz="1600" noProof="0">
                <a:solidFill>
                  <a:srgbClr val="0078D4"/>
                </a:solidFill>
                <a:latin typeface="Segoe UI Semibold"/>
              </a:rPr>
              <a:t>Rolling Out </a:t>
            </a:r>
            <a:r>
              <a:rPr lang="en-US" sz="1600" i="1">
                <a:solidFill>
                  <a:srgbClr val="0078D4"/>
                </a:solidFill>
                <a:latin typeface="Segoe UI Semibold"/>
              </a:rPr>
              <a:t>(9</a:t>
            </a:r>
            <a:r>
              <a:rPr lang="en-US" sz="1600" i="1" noProof="0">
                <a:solidFill>
                  <a:srgbClr val="0078D4"/>
                </a:solidFill>
                <a:latin typeface="Segoe UI Semibold"/>
              </a:rPr>
              <a:t>)</a:t>
            </a:r>
            <a:endParaRPr kumimoji="0" lang="en-US" sz="1600" b="0" i="1" u="none" strike="noStrike" kern="1200" cap="none" spc="0" normalizeH="0" baseline="0" noProof="0">
              <a:ln>
                <a:noFill/>
              </a:ln>
              <a:solidFill>
                <a:srgbClr val="0078D4"/>
              </a:solidFill>
              <a:effectLst/>
              <a:uLnTx/>
              <a:uFillTx/>
              <a:latin typeface="Segoe UI Semibold"/>
            </a:endParaRPr>
          </a:p>
        </p:txBody>
      </p:sp>
      <p:sp>
        <p:nvSpPr>
          <p:cNvPr id="4" name="TextBox 3">
            <a:extLst>
              <a:ext uri="{FF2B5EF4-FFF2-40B4-BE49-F238E27FC236}">
                <a16:creationId xmlns:a16="http://schemas.microsoft.com/office/drawing/2014/main" id="{A775EE6C-AD3D-F104-580C-D7B56CA1D9E9}"/>
              </a:ext>
            </a:extLst>
          </p:cNvPr>
          <p:cNvSpPr txBox="1"/>
          <p:nvPr/>
        </p:nvSpPr>
        <p:spPr>
          <a:xfrm>
            <a:off x="172895" y="1406869"/>
            <a:ext cx="8425600" cy="5319740"/>
          </a:xfrm>
          <a:prstGeom prst="rect">
            <a:avLst/>
          </a:prstGeom>
          <a:noFill/>
        </p:spPr>
        <p:txBody>
          <a:bodyPr wrap="square" numCol="2">
            <a:noAutofit/>
          </a:bodyPr>
          <a:lstStyle/>
          <a:p>
            <a:pPr marL="342900" lvl="0" indent="-342900">
              <a:buFont typeface="Arial" panose="020B0604020202020204" pitchFamily="34" charset="0"/>
              <a:buChar char="•"/>
            </a:pPr>
            <a:endParaRPr lang="en-US" sz="1300" dirty="0">
              <a:solidFill>
                <a:schemeClr val="accent1">
                  <a:lumMod val="75000"/>
                </a:schemeClr>
              </a:solidFill>
              <a:hlinkClick r:id="rId4">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endParaRPr lang="en-US" sz="1300" dirty="0">
              <a:solidFill>
                <a:schemeClr val="accent1">
                  <a:lumMod val="75000"/>
                </a:schemeClr>
              </a:solidFill>
              <a:hlinkClick r:id="rId4">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r>
              <a:rPr lang="en-US" sz="1300" dirty="0">
                <a:solidFill>
                  <a:schemeClr val="accent1">
                    <a:lumMod val="75000"/>
                  </a:schemeClr>
                </a:solidFill>
                <a:hlinkClick r:id="rId4">
                  <a:extLst>
                    <a:ext uri="{A12FA001-AC4F-418D-AE19-62706E023703}">
                      <ahyp:hlinkClr xmlns:ahyp="http://schemas.microsoft.com/office/drawing/2018/hyperlinkcolor" val="tx"/>
                    </a:ext>
                  </a:extLst>
                </a:hlinkClick>
              </a:rPr>
              <a:t>[Copilot Extensibility] Improved discovery of Copilot connector sources in Microsoft 365 Copilot (optionally add chat) with Content Source filter(s)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5">
                  <a:extLst>
                    <a:ext uri="{A12FA001-AC4F-418D-AE19-62706E023703}">
                      <ahyp:hlinkClr xmlns:ahyp="http://schemas.microsoft.com/office/drawing/2018/hyperlinkcolor" val="tx"/>
                    </a:ext>
                  </a:extLst>
                </a:hlinkClick>
              </a:rPr>
              <a:t>Overview of recent comments and changes in Word</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6">
                  <a:extLst>
                    <a:ext uri="{A12FA001-AC4F-418D-AE19-62706E023703}">
                      <ahyp:hlinkClr xmlns:ahyp="http://schemas.microsoft.com/office/drawing/2018/hyperlinkcolor" val="tx"/>
                    </a:ext>
                  </a:extLst>
                </a:hlinkClick>
              </a:rPr>
              <a:t>Dataverse data connected to Microsoft 365 Copilot</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7">
                  <a:extLst>
                    <a:ext uri="{A12FA001-AC4F-418D-AE19-62706E023703}">
                      <ahyp:hlinkClr xmlns:ahyp="http://schemas.microsoft.com/office/drawing/2018/hyperlinkcolor" val="tx"/>
                    </a:ext>
                  </a:extLst>
                </a:hlinkClick>
              </a:rPr>
              <a:t>Branded footer in the Microsoft 365 Copilot app</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8">
                  <a:extLst>
                    <a:ext uri="{A12FA001-AC4F-418D-AE19-62706E023703}">
                      <ahyp:hlinkClr xmlns:ahyp="http://schemas.microsoft.com/office/drawing/2018/hyperlinkcolor" val="tx"/>
                    </a:ext>
                  </a:extLst>
                </a:hlinkClick>
              </a:rPr>
              <a:t>Use Copilot Chat after a call in Queues app</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9">
                  <a:extLst>
                    <a:ext uri="{A12FA001-AC4F-418D-AE19-62706E023703}">
                      <ahyp:hlinkClr xmlns:ahyp="http://schemas.microsoft.com/office/drawing/2018/hyperlinkcolor" val="tx"/>
                    </a:ext>
                  </a:extLst>
                </a:hlinkClick>
              </a:rPr>
              <a:t>Microsoft 365 admin center - Usage reports - Copilot Chat for GCC, GCC High and DoD</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0">
                  <a:extLst>
                    <a:ext uri="{A12FA001-AC4F-418D-AE19-62706E023703}">
                      <ahyp:hlinkClr xmlns:ahyp="http://schemas.microsoft.com/office/drawing/2018/hyperlinkcolor" val="tx"/>
                    </a:ext>
                  </a:extLst>
                </a:hlinkClick>
              </a:rPr>
              <a:t>Excel Agent</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1">
                  <a:extLst>
                    <a:ext uri="{A12FA001-AC4F-418D-AE19-62706E023703}">
                      <ahyp:hlinkClr xmlns:ahyp="http://schemas.microsoft.com/office/drawing/2018/hyperlinkcolor" val="tx"/>
                    </a:ext>
                  </a:extLst>
                </a:hlinkClick>
              </a:rPr>
              <a:t>Live subtitles on voice chat in Copilot when using the quick composer</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2">
                  <a:extLst>
                    <a:ext uri="{A12FA001-AC4F-418D-AE19-62706E023703}">
                      <ahyp:hlinkClr xmlns:ahyp="http://schemas.microsoft.com/office/drawing/2018/hyperlinkcolor" val="tx"/>
                    </a:ext>
                  </a:extLst>
                </a:hlinkClick>
              </a:rPr>
              <a:t>OneNote: Multimodal capture in Copilot Notebooks (Android)</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3">
                  <a:extLst>
                    <a:ext uri="{A12FA001-AC4F-418D-AE19-62706E023703}">
                      <ahyp:hlinkClr xmlns:ahyp="http://schemas.microsoft.com/office/drawing/2018/hyperlinkcolor" val="tx"/>
                    </a:ext>
                  </a:extLst>
                </a:hlinkClick>
              </a:rPr>
              <a:t>Reference files saved in SharePoint libraries and OneDrive folders when creating a presentation with Agent Mode in PowerPoint</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4">
                  <a:extLst>
                    <a:ext uri="{A12FA001-AC4F-418D-AE19-62706E023703}">
                      <ahyp:hlinkClr xmlns:ahyp="http://schemas.microsoft.com/office/drawing/2018/hyperlinkcolor" val="tx"/>
                    </a:ext>
                  </a:extLst>
                </a:hlinkClick>
              </a:rPr>
              <a:t>Attach and reference an image when creating a presentation with Copilot in PowerPoint using Agent Mode.</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5">
                  <a:extLst>
                    <a:ext uri="{A12FA001-AC4F-418D-AE19-62706E023703}">
                      <ahyp:hlinkClr xmlns:ahyp="http://schemas.microsoft.com/office/drawing/2018/hyperlinkcolor" val="tx"/>
                    </a:ext>
                  </a:extLst>
                </a:hlinkClick>
              </a:rPr>
              <a:t>Work IQ APIs: Pay‑As‑You‑Go usage</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6">
                  <a:extLst>
                    <a:ext uri="{A12FA001-AC4F-418D-AE19-62706E023703}">
                      <ahyp:hlinkClr xmlns:ahyp="http://schemas.microsoft.com/office/drawing/2018/hyperlinkcolor" val="tx"/>
                    </a:ext>
                  </a:extLst>
                </a:hlinkClick>
              </a:rPr>
              <a:t>Microsoft Viva: Fresh Copilot Metrics in Custom Person Queries &amp; Reports- Viva Advanced Analysis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7">
                  <a:extLst>
                    <a:ext uri="{A12FA001-AC4F-418D-AE19-62706E023703}">
                      <ahyp:hlinkClr xmlns:ahyp="http://schemas.microsoft.com/office/drawing/2018/hyperlinkcolor" val="tx"/>
                    </a:ext>
                  </a:extLst>
                </a:hlinkClick>
              </a:rPr>
              <a:t>SharePoint: Create charts on pages with AI</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8">
                  <a:extLst>
                    <a:ext uri="{A12FA001-AC4F-418D-AE19-62706E023703}">
                      <ahyp:hlinkClr xmlns:ahyp="http://schemas.microsoft.com/office/drawing/2018/hyperlinkcolor" val="tx"/>
                    </a:ext>
                  </a:extLst>
                </a:hlinkClick>
              </a:rPr>
              <a:t>[Copilot Extensibility] Users in DoD will be able to use custom engine agents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19">
                  <a:extLst>
                    <a:ext uri="{A12FA001-AC4F-418D-AE19-62706E023703}">
                      <ahyp:hlinkClr xmlns:ahyp="http://schemas.microsoft.com/office/drawing/2018/hyperlinkcolor" val="tx"/>
                    </a:ext>
                  </a:extLst>
                </a:hlinkClick>
              </a:rPr>
              <a:t>Microsoft Viva: Copilot Analytics - Power user insights in Copilot dashboard</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0">
                  <a:extLst>
                    <a:ext uri="{A12FA001-AC4F-418D-AE19-62706E023703}">
                      <ahyp:hlinkClr xmlns:ahyp="http://schemas.microsoft.com/office/drawing/2018/hyperlinkcolor" val="tx"/>
                    </a:ext>
                  </a:extLst>
                </a:hlinkClick>
              </a:rPr>
              <a:t>Microsoft 365 app: Add references to your Copilot Notebooks from the Quick Access section in Search on the M365 Copilot app</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1">
                  <a:extLst>
                    <a:ext uri="{A12FA001-AC4F-418D-AE19-62706E023703}">
                      <ahyp:hlinkClr xmlns:ahyp="http://schemas.microsoft.com/office/drawing/2018/hyperlinkcolor" val="tx"/>
                    </a:ext>
                  </a:extLst>
                </a:hlinkClick>
              </a:rPr>
              <a:t>Metadata understanding support for queries scoped to SharePoint document libraries or folders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2">
                  <a:extLst>
                    <a:ext uri="{A12FA001-AC4F-418D-AE19-62706E023703}">
                      <ahyp:hlinkClr xmlns:ahyp="http://schemas.microsoft.com/office/drawing/2018/hyperlinkcolor" val="tx"/>
                    </a:ext>
                  </a:extLst>
                </a:hlinkClick>
              </a:rPr>
              <a:t>Microsoft Viva: Copilot Analytics: Copilot usage snapshot PBI at day level with fresh data</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3">
                  <a:extLst>
                    <a:ext uri="{A12FA001-AC4F-418D-AE19-62706E023703}">
                      <ahyp:hlinkClr xmlns:ahyp="http://schemas.microsoft.com/office/drawing/2018/hyperlinkcolor" val="tx"/>
                    </a:ext>
                  </a:extLst>
                </a:hlinkClick>
              </a:rPr>
              <a:t>Express voice enrollment in Microsoft Teams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4">
                  <a:extLst>
                    <a:ext uri="{A12FA001-AC4F-418D-AE19-62706E023703}">
                      <ahyp:hlinkClr xmlns:ahyp="http://schemas.microsoft.com/office/drawing/2018/hyperlinkcolor" val="tx"/>
                    </a:ext>
                  </a:extLst>
                </a:hlinkClick>
              </a:rPr>
              <a:t>Semantic Goodbye word for voice in Microsoft 365 Copilot</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5">
                  <a:extLst>
                    <a:ext uri="{A12FA001-AC4F-418D-AE19-62706E023703}">
                      <ahyp:hlinkClr xmlns:ahyp="http://schemas.microsoft.com/office/drawing/2018/hyperlinkcolor" val="tx"/>
                    </a:ext>
                  </a:extLst>
                </a:hlinkClick>
              </a:rPr>
              <a:t>[Copilot Extensibility]​​[Search UX] Rich entity representation for connectors in Search results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6">
                  <a:extLst>
                    <a:ext uri="{A12FA001-AC4F-418D-AE19-62706E023703}">
                      <ahyp:hlinkClr xmlns:ahyp="http://schemas.microsoft.com/office/drawing/2018/hyperlinkcolor" val="tx"/>
                    </a:ext>
                  </a:extLst>
                </a:hlinkClick>
              </a:rPr>
              <a:t>[Copilot Extensibility] Users in GCC-M will able to use custom engine agents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7">
                  <a:extLst>
                    <a:ext uri="{A12FA001-AC4F-418D-AE19-62706E023703}">
                      <ahyp:hlinkClr xmlns:ahyp="http://schemas.microsoft.com/office/drawing/2018/hyperlinkcolor" val="tx"/>
                    </a:ext>
                  </a:extLst>
                </a:hlinkClick>
              </a:rPr>
              <a:t>Insights: Copilot Analytics - Cowork adoption and impact</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8">
                  <a:extLst>
                    <a:ext uri="{A12FA001-AC4F-418D-AE19-62706E023703}">
                      <ahyp:hlinkClr xmlns:ahyp="http://schemas.microsoft.com/office/drawing/2018/hyperlinkcolor" val="tx"/>
                    </a:ext>
                  </a:extLst>
                </a:hlinkClick>
              </a:rPr>
              <a:t>AI Generated video drafts include text animations and new layout options</a:t>
            </a:r>
            <a:endParaRPr lang="en-US" sz="1300" dirty="0">
              <a:solidFill>
                <a:schemeClr val="accent1">
                  <a:lumMod val="75000"/>
                </a:schemeClr>
              </a:solidFill>
            </a:endParaRPr>
          </a:p>
          <a:p>
            <a:pPr marL="285750" indent="-285750">
              <a:buFont typeface="Arial" panose="020B0604020202020204" pitchFamily="34" charset="0"/>
              <a:buChar char="•"/>
            </a:pPr>
            <a:r>
              <a:rPr lang="en-US" sz="1300" dirty="0">
                <a:solidFill>
                  <a:schemeClr val="accent1">
                    <a:lumMod val="75000"/>
                  </a:schemeClr>
                </a:solidFill>
                <a:hlinkClick r:id="rId29">
                  <a:extLst>
                    <a:ext uri="{A12FA001-AC4F-418D-AE19-62706E023703}">
                      <ahyp:hlinkClr xmlns:ahyp="http://schemas.microsoft.com/office/drawing/2018/hyperlinkcolor" val="tx"/>
                    </a:ext>
                  </a:extLst>
                </a:hlinkClick>
              </a:rPr>
              <a:t>Microsoft Clipchamp: Upgraded music selection for Copilot AI Videos</a:t>
            </a:r>
            <a:endParaRPr lang="en-US" sz="1300" dirty="0">
              <a:solidFill>
                <a:schemeClr val="accent1">
                  <a:lumMod val="75000"/>
                </a:schemeClr>
              </a:solidFill>
            </a:endParaRPr>
          </a:p>
        </p:txBody>
      </p:sp>
      <p:sp>
        <p:nvSpPr>
          <p:cNvPr id="12" name="TextBox 18">
            <a:extLst>
              <a:ext uri="{FF2B5EF4-FFF2-40B4-BE49-F238E27FC236}">
                <a16:creationId xmlns:a16="http://schemas.microsoft.com/office/drawing/2014/main" id="{8A455321-1A56-5C98-7105-A46F484090DD}"/>
              </a:ext>
            </a:extLst>
          </p:cNvPr>
          <p:cNvSpPr txBox="1"/>
          <p:nvPr/>
        </p:nvSpPr>
        <p:spPr>
          <a:xfrm>
            <a:off x="8679976" y="1831611"/>
            <a:ext cx="3303243" cy="978701"/>
          </a:xfrm>
          <a:prstGeom prst="rect">
            <a:avLst/>
          </a:prstGeom>
          <a:noFill/>
        </p:spPr>
        <p:txBody>
          <a:bodyPr wrap="square" lIns="0" tIns="0" rIns="0" bIns="0"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buFont typeface="Arial" panose="020B0604020202020204" pitchFamily="34" charset="0"/>
              <a:buChar char="•"/>
            </a:pPr>
            <a:r>
              <a:rPr lang="en-US" sz="1300" dirty="0">
                <a:solidFill>
                  <a:schemeClr val="accent1">
                    <a:lumMod val="75000"/>
                  </a:schemeClr>
                </a:solidFill>
                <a:hlinkClick r:id="rId30">
                  <a:extLst>
                    <a:ext uri="{A12FA001-AC4F-418D-AE19-62706E023703}">
                      <ahyp:hlinkClr xmlns:ahyp="http://schemas.microsoft.com/office/drawing/2018/hyperlinkcolor" val="tx"/>
                    </a:ext>
                  </a:extLst>
                </a:hlinkClick>
              </a:rPr>
              <a:t>Structured Document Generation with Forms</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1">
                  <a:extLst>
                    <a:ext uri="{A12FA001-AC4F-418D-AE19-62706E023703}">
                      <ahyp:hlinkClr xmlns:ahyp="http://schemas.microsoft.com/office/drawing/2018/hyperlinkcolor" val="tx"/>
                    </a:ext>
                  </a:extLst>
                </a:hlinkClick>
              </a:rPr>
              <a:t>Copilot Chat can now better match search results from Scanned PDFs</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2">
                  <a:extLst>
                    <a:ext uri="{A12FA001-AC4F-418D-AE19-62706E023703}">
                      <ahyp:hlinkClr xmlns:ahyp="http://schemas.microsoft.com/office/drawing/2018/hyperlinkcolor" val="tx"/>
                    </a:ext>
                  </a:extLst>
                </a:hlinkClick>
              </a:rPr>
              <a:t>Planner capabilities in Copilot chat (M365 Copilot)</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3">
                  <a:extLst>
                    <a:ext uri="{A12FA001-AC4F-418D-AE19-62706E023703}">
                      <ahyp:hlinkClr xmlns:ahyp="http://schemas.microsoft.com/office/drawing/2018/hyperlinkcolor" val="tx"/>
                    </a:ext>
                  </a:extLst>
                </a:hlinkClick>
              </a:rPr>
              <a:t>Ask Copilot about highlighted response content</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4">
                  <a:extLst>
                    <a:ext uri="{A12FA001-AC4F-418D-AE19-62706E023703}">
                      <ahyp:hlinkClr xmlns:ahyp="http://schemas.microsoft.com/office/drawing/2018/hyperlinkcolor" val="tx"/>
                    </a:ext>
                  </a:extLst>
                </a:hlinkClick>
              </a:rPr>
              <a:t>Session and Response Sharing in M365 Copilot</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5">
                  <a:extLst>
                    <a:ext uri="{A12FA001-AC4F-418D-AE19-62706E023703}">
                      <ahyp:hlinkClr xmlns:ahyp="http://schemas.microsoft.com/office/drawing/2018/hyperlinkcolor" val="tx"/>
                    </a:ext>
                  </a:extLst>
                </a:hlinkClick>
              </a:rPr>
              <a:t>OneNote: Suggested Artifact Creation in Copilot Notebooks</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6">
                  <a:extLst>
                    <a:ext uri="{A12FA001-AC4F-418D-AE19-62706E023703}">
                      <ahyp:hlinkClr xmlns:ahyp="http://schemas.microsoft.com/office/drawing/2018/hyperlinkcolor" val="tx"/>
                    </a:ext>
                  </a:extLst>
                </a:hlinkClick>
              </a:rPr>
              <a:t>New Rich Answer Cards</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7">
                  <a:extLst>
                    <a:ext uri="{A12FA001-AC4F-418D-AE19-62706E023703}">
                      <ahyp:hlinkClr xmlns:ahyp="http://schemas.microsoft.com/office/drawing/2018/hyperlinkcolor" val="tx"/>
                    </a:ext>
                  </a:extLst>
                </a:hlinkClick>
              </a:rPr>
              <a:t>Planner: Planner Agent chat in Basic Plans</a:t>
            </a:r>
            <a:endParaRPr lang="en-US" sz="1300" dirty="0">
              <a:solidFill>
                <a:schemeClr val="accent1">
                  <a:lumMod val="75000"/>
                </a:schemeClr>
              </a:solidFill>
            </a:endParaRPr>
          </a:p>
          <a:p>
            <a:pPr marL="285750" lvl="0" indent="-285750">
              <a:buFont typeface="Arial" panose="020B0604020202020204" pitchFamily="34" charset="0"/>
              <a:buChar char="•"/>
            </a:pPr>
            <a:r>
              <a:rPr lang="en-US" sz="1300" dirty="0">
                <a:solidFill>
                  <a:schemeClr val="accent1">
                    <a:lumMod val="75000"/>
                  </a:schemeClr>
                </a:solidFill>
                <a:hlinkClick r:id="rId38">
                  <a:extLst>
                    <a:ext uri="{A12FA001-AC4F-418D-AE19-62706E023703}">
                      <ahyp:hlinkClr xmlns:ahyp="http://schemas.microsoft.com/office/drawing/2018/hyperlinkcolor" val="tx"/>
                    </a:ext>
                  </a:extLst>
                </a:hlinkClick>
              </a:rPr>
              <a:t>Enhanced personalization with memory in Copilot</a:t>
            </a:r>
            <a:endParaRPr lang="en-US" sz="1300" dirty="0">
              <a:solidFill>
                <a:schemeClr val="accent1">
                  <a:lumMod val="75000"/>
                </a:schemeClr>
              </a:solidFill>
            </a:endParaRPr>
          </a:p>
        </p:txBody>
      </p:sp>
      <p:grpSp>
        <p:nvGrpSpPr>
          <p:cNvPr id="35" name="Group 34">
            <a:extLst>
              <a:ext uri="{FF2B5EF4-FFF2-40B4-BE49-F238E27FC236}">
                <a16:creationId xmlns:a16="http://schemas.microsoft.com/office/drawing/2014/main" id="{74C4C58C-4F86-D291-880F-B354220C5533}"/>
              </a:ext>
              <a:ext uri="{C183D7F6-B498-43B3-948B-1728B52AA6E4}">
                <adec:decorative xmlns:adec="http://schemas.microsoft.com/office/drawing/2017/decorative" val="1"/>
              </a:ext>
            </a:extLst>
          </p:cNvPr>
          <p:cNvGrpSpPr/>
          <p:nvPr/>
        </p:nvGrpSpPr>
        <p:grpSpPr>
          <a:xfrm>
            <a:off x="11235371" y="1462973"/>
            <a:ext cx="550456" cy="172709"/>
            <a:chOff x="8673838" y="1451867"/>
            <a:chExt cx="550456" cy="172709"/>
          </a:xfrm>
        </p:grpSpPr>
        <p:pic>
          <p:nvPicPr>
            <p:cNvPr id="21" name="Graphic 20" descr="Stop with solid fill">
              <a:extLst>
                <a:ext uri="{FF2B5EF4-FFF2-40B4-BE49-F238E27FC236}">
                  <a16:creationId xmlns:a16="http://schemas.microsoft.com/office/drawing/2014/main" id="{C6E8F5BB-9574-AE78-5713-3F272DCCD259}"/>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8863230" y="1451867"/>
              <a:ext cx="172709" cy="172709"/>
            </a:xfrm>
            <a:prstGeom prst="rect">
              <a:avLst/>
            </a:prstGeom>
          </p:spPr>
        </p:pic>
        <p:pic>
          <p:nvPicPr>
            <p:cNvPr id="33" name="Graphic 32" descr="Stop with solid fill">
              <a:extLst>
                <a:ext uri="{FF2B5EF4-FFF2-40B4-BE49-F238E27FC236}">
                  <a16:creationId xmlns:a16="http://schemas.microsoft.com/office/drawing/2014/main" id="{30AD3202-B7D2-3DAB-CDDC-1B132C8A9FE7}"/>
                </a:ext>
              </a:extLst>
            </p:cNvPr>
            <p:cNvPicPr>
              <a:picLocks noChangeAspect="1"/>
            </p:cNvPicPr>
            <p:nvPr/>
          </p:nvPicPr>
          <p:blipFill>
            <a:blip>
              <a:extLst>
                <a:ext uri="{96DAC541-7B7A-43D3-8B79-37D633B846F1}">
                  <asvg:svgBlip xmlns:asvg="http://schemas.microsoft.com/office/drawing/2016/SVG/main" r:embed="rId40"/>
                </a:ext>
              </a:extLst>
            </a:blip>
            <a:stretch>
              <a:fillRect/>
            </a:stretch>
          </p:blipFill>
          <p:spPr>
            <a:xfrm>
              <a:off x="9051585" y="1451867"/>
              <a:ext cx="172709" cy="172709"/>
            </a:xfrm>
            <a:prstGeom prst="rect">
              <a:avLst/>
            </a:prstGeom>
          </p:spPr>
        </p:pic>
        <p:pic>
          <p:nvPicPr>
            <p:cNvPr id="34" name="Graphic 33" descr="Stop with solid fill">
              <a:extLst>
                <a:ext uri="{FF2B5EF4-FFF2-40B4-BE49-F238E27FC236}">
                  <a16:creationId xmlns:a16="http://schemas.microsoft.com/office/drawing/2014/main" id="{751188D7-C436-EA59-72D0-6E41A3A1F41D}"/>
                </a:ext>
              </a:extLst>
            </p:cNvPr>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8673838" y="1451867"/>
              <a:ext cx="172709" cy="172709"/>
            </a:xfrm>
            <a:prstGeom prst="rect">
              <a:avLst/>
            </a:prstGeom>
          </p:spPr>
        </p:pic>
      </p:grpSp>
      <p:grpSp>
        <p:nvGrpSpPr>
          <p:cNvPr id="36" name="Group 35">
            <a:extLst>
              <a:ext uri="{FF2B5EF4-FFF2-40B4-BE49-F238E27FC236}">
                <a16:creationId xmlns:a16="http://schemas.microsoft.com/office/drawing/2014/main" id="{8C885BA8-F7DC-248F-958D-D2204DAADD86}"/>
              </a:ext>
              <a:ext uri="{C183D7F6-B498-43B3-948B-1728B52AA6E4}">
                <adec:decorative xmlns:adec="http://schemas.microsoft.com/office/drawing/2017/decorative" val="1"/>
              </a:ext>
            </a:extLst>
          </p:cNvPr>
          <p:cNvGrpSpPr/>
          <p:nvPr/>
        </p:nvGrpSpPr>
        <p:grpSpPr>
          <a:xfrm>
            <a:off x="2712521" y="1473841"/>
            <a:ext cx="550456" cy="172709"/>
            <a:chOff x="8673838" y="1451867"/>
            <a:chExt cx="550456" cy="172709"/>
          </a:xfrm>
        </p:grpSpPr>
        <p:pic>
          <p:nvPicPr>
            <p:cNvPr id="37" name="Graphic 36" descr="Stop with solid fill">
              <a:extLst>
                <a:ext uri="{FF2B5EF4-FFF2-40B4-BE49-F238E27FC236}">
                  <a16:creationId xmlns:a16="http://schemas.microsoft.com/office/drawing/2014/main" id="{635B12FE-DEE3-DC47-99A6-607D6462B16F}"/>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863230" y="1451867"/>
              <a:ext cx="172709" cy="172709"/>
            </a:xfrm>
            <a:prstGeom prst="rect">
              <a:avLst/>
            </a:prstGeom>
          </p:spPr>
        </p:pic>
        <p:pic>
          <p:nvPicPr>
            <p:cNvPr id="38" name="Graphic 37" descr="Stop with solid fill">
              <a:extLst>
                <a:ext uri="{FF2B5EF4-FFF2-40B4-BE49-F238E27FC236}">
                  <a16:creationId xmlns:a16="http://schemas.microsoft.com/office/drawing/2014/main" id="{D36FB53F-CDDD-6CD8-E7CD-9FB15C07F8B0}"/>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9051585" y="1451867"/>
              <a:ext cx="172709" cy="172709"/>
            </a:xfrm>
            <a:prstGeom prst="rect">
              <a:avLst/>
            </a:prstGeom>
          </p:spPr>
        </p:pic>
        <p:pic>
          <p:nvPicPr>
            <p:cNvPr id="39" name="Graphic 38" descr="Stop with solid fill">
              <a:extLst>
                <a:ext uri="{FF2B5EF4-FFF2-40B4-BE49-F238E27FC236}">
                  <a16:creationId xmlns:a16="http://schemas.microsoft.com/office/drawing/2014/main" id="{543CC00C-5253-0134-85B7-0C69A4F92507}"/>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673838" y="1451867"/>
              <a:ext cx="172709" cy="172709"/>
            </a:xfrm>
            <a:prstGeom prst="rect">
              <a:avLst/>
            </a:prstGeom>
          </p:spPr>
        </p:pic>
      </p:grpSp>
      <p:grpSp>
        <p:nvGrpSpPr>
          <p:cNvPr id="8" name="Group 7">
            <a:extLst>
              <a:ext uri="{FF2B5EF4-FFF2-40B4-BE49-F238E27FC236}">
                <a16:creationId xmlns:a16="http://schemas.microsoft.com/office/drawing/2014/main" id="{9FC2C4F9-7099-218E-E174-9A3565021BD5}"/>
              </a:ext>
              <a:ext uri="{C183D7F6-B498-43B3-948B-1728B52AA6E4}">
                <adec:decorative xmlns:adec="http://schemas.microsoft.com/office/drawing/2017/decorative" val="1"/>
              </a:ext>
            </a:extLst>
          </p:cNvPr>
          <p:cNvGrpSpPr/>
          <p:nvPr/>
        </p:nvGrpSpPr>
        <p:grpSpPr>
          <a:xfrm>
            <a:off x="10814385" y="499"/>
            <a:ext cx="1377615" cy="1219186"/>
            <a:chOff x="10404657" y="488"/>
            <a:chExt cx="1786476" cy="1955102"/>
          </a:xfrm>
          <a:solidFill>
            <a:srgbClr val="727372"/>
          </a:solidFill>
        </p:grpSpPr>
        <p:sp>
          <p:nvSpPr>
            <p:cNvPr id="11" name="Diagonal Stripe 10">
              <a:extLst>
                <a:ext uri="{FF2B5EF4-FFF2-40B4-BE49-F238E27FC236}">
                  <a16:creationId xmlns:a16="http://schemas.microsoft.com/office/drawing/2014/main" id="{1665B725-A9B4-5F8D-1C3C-A66B36E6E90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DD8AC7C5-659A-4BE3-E9DE-B9F7006212D5}"/>
                </a:ext>
              </a:extLst>
            </p:cNvPr>
            <p:cNvSpPr txBox="1"/>
            <p:nvPr/>
          </p:nvSpPr>
          <p:spPr>
            <a:xfrm rot="2502686">
              <a:off x="10843085" y="609465"/>
              <a:ext cx="1334063"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Oct 2026</a:t>
              </a:r>
            </a:p>
          </p:txBody>
        </p:sp>
      </p:grpSp>
    </p:spTree>
    <p:extLst>
      <p:ext uri="{BB962C8B-B14F-4D97-AF65-F5344CB8AC3E}">
        <p14:creationId xmlns:p14="http://schemas.microsoft.com/office/powerpoint/2010/main" val="214873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2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42" presetClass="path" presetSubtype="0" decel="100000" fill="hold" grpId="1" nodeType="withEffect">
                                  <p:stCondLst>
                                    <p:cond delay="0"/>
                                  </p:stCondLst>
                                  <p:childTnLst>
                                    <p:animMotion origin="layout" path="M -4.58333E-6 -0.03473 L -4.58333E-6 3.7037E-6 " pathEditMode="relative" rAng="0" ptsTypes="AA">
                                      <p:cBhvr>
                                        <p:cTn id="22" dur="700" fill="hold"/>
                                        <p:tgtEl>
                                          <p:spTgt spid="17"/>
                                        </p:tgtEl>
                                        <p:attrNameLst>
                                          <p:attrName>ppt_x</p:attrName>
                                          <p:attrName>ppt_y</p:attrName>
                                        </p:attrNameLst>
                                      </p:cBhvr>
                                      <p:rCtr x="0" y="1736"/>
                                    </p:animMotion>
                                  </p:childTnLst>
                                </p:cTn>
                              </p:par>
                            </p:childTnLst>
                          </p:cTn>
                        </p:par>
                        <p:par>
                          <p:cTn id="23" fill="hold">
                            <p:stCondLst>
                              <p:cond delay="19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4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42" presetClass="path" presetSubtype="0" decel="100000" fill="hold" nodeType="withEffect">
                                  <p:stCondLst>
                                    <p:cond delay="0"/>
                                  </p:stCondLst>
                                  <p:childTnLst>
                                    <p:animMotion origin="layout" path="M -4.58333E-6 -0.03473 L -4.58333E-6 3.7037E-6 " pathEditMode="relative" rAng="0" ptsTypes="AA">
                                      <p:cBhvr>
                                        <p:cTn id="34" dur="700" fill="hold"/>
                                        <p:tgtEl>
                                          <p:spTgt spid="36"/>
                                        </p:tgtEl>
                                        <p:attrNameLst>
                                          <p:attrName>ppt_x</p:attrName>
                                          <p:attrName>ppt_y</p:attrName>
                                        </p:attrNameLst>
                                      </p:cBhvr>
                                      <p:rCtr x="0" y="1736"/>
                                    </p:animMotion>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par>
                          <p:cTn id="37" fill="hold">
                            <p:stCondLst>
                              <p:cond delay="310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36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42" presetClass="path" presetSubtype="0" decel="100000" fill="hold" grpId="1" nodeType="withEffect">
                                  <p:stCondLst>
                                    <p:cond delay="0"/>
                                  </p:stCondLst>
                                  <p:childTnLst>
                                    <p:animMotion origin="layout" path="M -4.58333E-6 -0.03473 L -4.58333E-6 3.7037E-6 " pathEditMode="relative" rAng="0" ptsTypes="AA">
                                      <p:cBhvr>
                                        <p:cTn id="46" dur="700" fill="hold"/>
                                        <p:tgtEl>
                                          <p:spTgt spid="10"/>
                                        </p:tgtEl>
                                        <p:attrNameLst>
                                          <p:attrName>ppt_x</p:attrName>
                                          <p:attrName>ppt_y</p:attrName>
                                        </p:attrNameLst>
                                      </p:cBhvr>
                                      <p:rCtr x="0" y="1736"/>
                                    </p:animMotion>
                                  </p:childTnLst>
                                </p:cTn>
                              </p:par>
                            </p:childTnLst>
                          </p:cTn>
                        </p:par>
                        <p:par>
                          <p:cTn id="47" fill="hold">
                            <p:stCondLst>
                              <p:cond delay="4300"/>
                            </p:stCondLst>
                            <p:childTnLst>
                              <p:par>
                                <p:cTn id="48" presetID="10" presetClass="entr" presetSubtype="0"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42" presetClass="path" presetSubtype="0" decel="100000" fill="hold" nodeType="withEffect">
                                  <p:stCondLst>
                                    <p:cond delay="0"/>
                                  </p:stCondLst>
                                  <p:childTnLst>
                                    <p:animMotion origin="layout" path="M -4.58333E-6 -0.03473 L -4.58333E-6 3.7037E-6 " pathEditMode="relative" rAng="0" ptsTypes="AA">
                                      <p:cBhvr>
                                        <p:cTn id="52" dur="700" fill="hold"/>
                                        <p:tgtEl>
                                          <p:spTgt spid="35"/>
                                        </p:tgtEl>
                                        <p:attrNameLst>
                                          <p:attrName>ppt_x</p:attrName>
                                          <p:attrName>ppt_y</p:attrName>
                                        </p:attrNameLst>
                                      </p:cBhvr>
                                      <p:rCtr x="0" y="1736"/>
                                    </p:animMotion>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42" presetClass="path" presetSubtype="0" decel="100000" fill="hold" grpId="1" nodeType="withEffect">
                                  <p:stCondLst>
                                    <p:cond delay="0"/>
                                  </p:stCondLst>
                                  <p:childTnLst>
                                    <p:animMotion origin="layout" path="M 3.75E-6 0.03888 L 3.75E-6 4.07407E-6 " pathEditMode="relative" rAng="0" ptsTypes="AA">
                                      <p:cBhvr>
                                        <p:cTn id="57" dur="700" fill="hold"/>
                                        <p:tgtEl>
                                          <p:spTgt spid="12"/>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30" grpId="0" animBg="1"/>
      <p:bldP spid="30" grpId="1" animBg="1"/>
      <p:bldP spid="17" grpId="0" animBg="1"/>
      <p:bldP spid="17" grpId="1" animBg="1"/>
      <p:bldP spid="5" grpId="0" animBg="1"/>
      <p:bldP spid="10" grpId="0" animBg="1"/>
      <p:bldP spid="10" grpId="1" animBg="1"/>
      <p:bldP spid="12" grpId="0"/>
      <p:bldP spid="12" grpId="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604E9DF-CD4A-CFA8-6AB7-E2F52271EA63}"/>
              </a:ext>
              <a:ext uri="{C183D7F6-B498-43B3-948B-1728B52AA6E4}">
                <adec:decorative xmlns:adec="http://schemas.microsoft.com/office/drawing/2017/decorative" val="1"/>
              </a:ext>
            </a:extLst>
          </p:cNvPr>
          <p:cNvSpPr/>
          <p:nvPr/>
        </p:nvSpPr>
        <p:spPr bwMode="white">
          <a:xfrm>
            <a:off x="139729" y="1421848"/>
            <a:ext cx="11949049" cy="535998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srgbClr val="0070C0"/>
              </a:soli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rPr>
              <a:t>Microsoft Copilot Public</a:t>
            </a:r>
            <a:r>
              <a:rPr kumimoji="0" lang="en-US" sz="3600" b="1" i="0" u="none" strike="noStrike" kern="1200" cap="none" spc="-50" normalizeH="0" noProof="0">
                <a:ln w="3175">
                  <a:noFill/>
                </a:ln>
                <a:gradFill>
                  <a:gsLst>
                    <a:gs pos="971">
                      <a:srgbClr val="2897CE"/>
                    </a:gs>
                    <a:gs pos="100000">
                      <a:srgbClr val="8678D6"/>
                    </a:gs>
                  </a:gsLst>
                  <a:lin ang="2700000" scaled="0"/>
                </a:gradFill>
                <a:effectLst/>
                <a:uLnTx/>
                <a:uFillTx/>
                <a:latin typeface="Segoe UI Semibold"/>
                <a:ea typeface="+mn-ea"/>
                <a:cs typeface="Segoe UI Semibold"/>
              </a:rPr>
              <a:t> Roadmap  </a:t>
            </a:r>
            <a:endPar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619D6472-F7BD-4F4E-9DB3-A0958A9617A7}"/>
              </a:ext>
              <a:ext uri="{C183D7F6-B498-43B3-948B-1728B52AA6E4}">
                <adec:decorative xmlns:adec="http://schemas.microsoft.com/office/drawing/2017/decorative" val="1"/>
              </a:ext>
            </a:extLst>
          </p:cNvPr>
          <p:cNvSpPr/>
          <p:nvPr/>
        </p:nvSpPr>
        <p:spPr bwMode="auto">
          <a:xfrm>
            <a:off x="139729" y="1368011"/>
            <a:ext cx="5731291"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932472" fontAlgn="base">
              <a:spcBef>
                <a:spcPct val="0"/>
              </a:spcBef>
              <a:spcAft>
                <a:spcPct val="0"/>
              </a:spcAft>
              <a:defRPr/>
            </a:pPr>
            <a:r>
              <a:rPr kumimoji="0" lang="en-US" sz="1600" b="1" i="1" u="none" strike="noStrike" kern="1200" cap="none" spc="0" normalizeH="0" baseline="0" noProof="0" dirty="0">
                <a:ln>
                  <a:noFill/>
                </a:ln>
                <a:solidFill>
                  <a:srgbClr val="0078D4"/>
                </a:solidFill>
                <a:effectLst/>
                <a:uLnTx/>
                <a:uFillTx/>
                <a:latin typeface="Segoe UI Semibold"/>
              </a:rPr>
              <a:t>New items </a:t>
            </a:r>
            <a:r>
              <a:rPr kumimoji="0" lang="en-US" sz="1600" b="0" i="1" u="none" strike="noStrike" kern="1200" cap="none" spc="0" normalizeH="0" baseline="0" noProof="0" dirty="0">
                <a:ln>
                  <a:noFill/>
                </a:ln>
                <a:solidFill>
                  <a:srgbClr val="0078D4"/>
                </a:solidFill>
                <a:effectLst/>
                <a:uLnTx/>
                <a:uFillTx/>
                <a:latin typeface="Segoe UI Semibold"/>
              </a:rPr>
              <a:t>– In</a:t>
            </a:r>
            <a:r>
              <a:rPr kumimoji="0" lang="en-US" sz="1600" b="0" i="1" u="none" strike="noStrike" kern="1200" cap="none" spc="0" normalizeH="0" noProof="0" dirty="0">
                <a:ln>
                  <a:noFill/>
                </a:ln>
                <a:solidFill>
                  <a:srgbClr val="0078D4"/>
                </a:solidFill>
                <a:effectLst/>
                <a:uLnTx/>
                <a:uFillTx/>
                <a:latin typeface="Segoe UI Semibold"/>
              </a:rPr>
              <a:t> development (</a:t>
            </a:r>
            <a:r>
              <a:rPr lang="en-US" sz="1600" i="1" dirty="0">
                <a:solidFill>
                  <a:srgbClr val="0078D4"/>
                </a:solidFill>
                <a:latin typeface="Segoe UI Semibold"/>
              </a:rPr>
              <a:t>16</a:t>
            </a:r>
            <a:r>
              <a:rPr kumimoji="0" lang="en-US" sz="1600" b="0" i="1" u="none" strike="noStrike" kern="1200" cap="none" spc="0" normalizeH="0" noProof="0" dirty="0">
                <a:ln>
                  <a:noFill/>
                </a:ln>
                <a:solidFill>
                  <a:srgbClr val="0078D4"/>
                </a:solidFill>
                <a:effectLst/>
                <a:uLnTx/>
                <a:uFillTx/>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1"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items added </a:t>
            </a:r>
            <a:r>
              <a:rPr lang="en-US" i="1">
                <a:ln w="3175">
                  <a:noFill/>
                </a:ln>
                <a:gradFill>
                  <a:gsLst>
                    <a:gs pos="1124">
                      <a:srgbClr val="000000"/>
                    </a:gs>
                    <a:gs pos="17416">
                      <a:srgbClr val="000000"/>
                    </a:gs>
                  </a:gsLst>
                  <a:path path="circle">
                    <a:fillToRect l="100000" b="100000"/>
                  </a:path>
                </a:gradFill>
                <a:latin typeface="Segoe UI Variable display Semibold"/>
                <a:cs typeface="Segoe UI"/>
              </a:rPr>
              <a:t>“</a:t>
            </a:r>
            <a:r>
              <a:rPr kumimoji="0" lang="en-US" b="0" i="1"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within the</a:t>
            </a:r>
            <a:r>
              <a:rPr kumimoji="0" lang="en-US" b="0" i="1" u="none" strike="noStrike" kern="1200" cap="none" spc="0" normalizeH="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a:ln>
                <a:noFill/>
              </a:ln>
              <a:solidFill>
                <a:srgbClr val="1A1A1A"/>
              </a:solidFill>
              <a:effectLst/>
              <a:uLnTx/>
              <a:uFillTx/>
              <a:latin typeface="Segoe UI"/>
              <a:ea typeface="+mn-ea"/>
            </a:endParaRPr>
          </a:p>
        </p:txBody>
      </p:sp>
      <p:grpSp>
        <p:nvGrpSpPr>
          <p:cNvPr id="6" name="Group 5">
            <a:extLst>
              <a:ext uri="{FF2B5EF4-FFF2-40B4-BE49-F238E27FC236}">
                <a16:creationId xmlns:a16="http://schemas.microsoft.com/office/drawing/2014/main" id="{F6351D45-45D2-90F1-ED78-8FD0EAF8B530}"/>
              </a:ext>
              <a:ext uri="{C183D7F6-B498-43B3-948B-1728B52AA6E4}">
                <adec:decorative xmlns:adec="http://schemas.microsoft.com/office/drawing/2017/decorative" val="1"/>
              </a:ext>
            </a:extLst>
          </p:cNvPr>
          <p:cNvGrpSpPr/>
          <p:nvPr/>
        </p:nvGrpSpPr>
        <p:grpSpPr>
          <a:xfrm>
            <a:off x="5082197" y="1461645"/>
            <a:ext cx="550456" cy="172709"/>
            <a:chOff x="8673838" y="1451867"/>
            <a:chExt cx="550456" cy="172709"/>
          </a:xfrm>
        </p:grpSpPr>
        <p:pic>
          <p:nvPicPr>
            <p:cNvPr id="7" name="Graphic 6" descr="Stop with solid fill">
              <a:extLst>
                <a:ext uri="{FF2B5EF4-FFF2-40B4-BE49-F238E27FC236}">
                  <a16:creationId xmlns:a16="http://schemas.microsoft.com/office/drawing/2014/main" id="{61CF4470-1A35-BAB4-BD54-2747AA3A7C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63230" y="1451867"/>
              <a:ext cx="172709" cy="172709"/>
            </a:xfrm>
            <a:prstGeom prst="rect">
              <a:avLst/>
            </a:prstGeom>
          </p:spPr>
        </p:pic>
        <p:pic>
          <p:nvPicPr>
            <p:cNvPr id="8" name="Graphic 7" descr="Stop with solid fill">
              <a:extLst>
                <a:ext uri="{FF2B5EF4-FFF2-40B4-BE49-F238E27FC236}">
                  <a16:creationId xmlns:a16="http://schemas.microsoft.com/office/drawing/2014/main" id="{F5FAA50F-83A7-8BD3-A9CE-B57959C475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51585" y="1451867"/>
              <a:ext cx="172709" cy="172709"/>
            </a:xfrm>
            <a:prstGeom prst="rect">
              <a:avLst/>
            </a:prstGeom>
          </p:spPr>
        </p:pic>
        <p:pic>
          <p:nvPicPr>
            <p:cNvPr id="9" name="Graphic 8" descr="Stop with solid fill">
              <a:extLst>
                <a:ext uri="{FF2B5EF4-FFF2-40B4-BE49-F238E27FC236}">
                  <a16:creationId xmlns:a16="http://schemas.microsoft.com/office/drawing/2014/main" id="{6628A0DC-05E6-7D0C-A5DB-C7D289AFE5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73838" y="1451867"/>
              <a:ext cx="172709" cy="172709"/>
            </a:xfrm>
            <a:prstGeom prst="rect">
              <a:avLst/>
            </a:prstGeom>
          </p:spPr>
        </p:pic>
      </p:grpSp>
      <p:grpSp>
        <p:nvGrpSpPr>
          <p:cNvPr id="10" name="Group 9">
            <a:extLst>
              <a:ext uri="{FF2B5EF4-FFF2-40B4-BE49-F238E27FC236}">
                <a16:creationId xmlns:a16="http://schemas.microsoft.com/office/drawing/2014/main" id="{A0266779-332D-A891-7AB7-2DAEF850A5A1}"/>
              </a:ext>
              <a:ext uri="{C183D7F6-B498-43B3-948B-1728B52AA6E4}">
                <adec:decorative xmlns:adec="http://schemas.microsoft.com/office/drawing/2017/decorative" val="1"/>
              </a:ext>
            </a:extLst>
          </p:cNvPr>
          <p:cNvGrpSpPr/>
          <p:nvPr/>
        </p:nvGrpSpPr>
        <p:grpSpPr>
          <a:xfrm>
            <a:off x="10814385" y="499"/>
            <a:ext cx="1377615" cy="1219186"/>
            <a:chOff x="10404657" y="488"/>
            <a:chExt cx="1786476" cy="1955102"/>
          </a:xfrm>
          <a:solidFill>
            <a:srgbClr val="727372"/>
          </a:solidFill>
        </p:grpSpPr>
        <p:sp>
          <p:nvSpPr>
            <p:cNvPr id="11" name="Diagonal Stripe 10">
              <a:extLst>
                <a:ext uri="{FF2B5EF4-FFF2-40B4-BE49-F238E27FC236}">
                  <a16:creationId xmlns:a16="http://schemas.microsoft.com/office/drawing/2014/main" id="{59D2BD3F-412E-8698-30A1-CDC3836851F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57646819-1ADE-7B36-7D88-210BF3A8640C}"/>
                </a:ext>
              </a:extLst>
            </p:cNvPr>
            <p:cNvSpPr txBox="1"/>
            <p:nvPr/>
          </p:nvSpPr>
          <p:spPr>
            <a:xfrm rot="2502686">
              <a:off x="10843085" y="609465"/>
              <a:ext cx="1334063"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Oct 2026</a:t>
              </a:r>
            </a:p>
          </p:txBody>
        </p:sp>
      </p:grpSp>
      <p:sp>
        <p:nvSpPr>
          <p:cNvPr id="5" name="TextBox 4">
            <a:extLst>
              <a:ext uri="{FF2B5EF4-FFF2-40B4-BE49-F238E27FC236}">
                <a16:creationId xmlns:a16="http://schemas.microsoft.com/office/drawing/2014/main" id="{F656DA49-DB07-B822-2D03-40343038CBC2}"/>
              </a:ext>
            </a:extLst>
          </p:cNvPr>
          <p:cNvSpPr txBox="1"/>
          <p:nvPr/>
        </p:nvSpPr>
        <p:spPr>
          <a:xfrm>
            <a:off x="330812" y="1826355"/>
            <a:ext cx="11530376" cy="4431983"/>
          </a:xfrm>
          <a:prstGeom prst="rect">
            <a:avLst/>
          </a:prstGeom>
          <a:noFill/>
        </p:spPr>
        <p:txBody>
          <a:bodyPr wrap="square">
            <a:spAutoFit/>
          </a:bodyPr>
          <a:lstStyle/>
          <a:p>
            <a:pPr marL="342900" lvl="0" indent="-342900">
              <a:buFont typeface="Arial" panose="020B0604020202020204" pitchFamily="34" charset="0"/>
              <a:buChar char="•"/>
            </a:pPr>
            <a:r>
              <a:rPr lang="en-US" sz="1600" dirty="0">
                <a:solidFill>
                  <a:schemeClr val="accent1">
                    <a:lumMod val="75000"/>
                  </a:schemeClr>
                </a:solidFill>
                <a:hlinkClick r:id="rId6">
                  <a:extLst>
                    <a:ext uri="{A12FA001-AC4F-418D-AE19-62706E023703}">
                      <ahyp:hlinkClr xmlns:ahyp="http://schemas.microsoft.com/office/drawing/2018/hyperlinkcolor" val="tx"/>
                    </a:ext>
                  </a:extLst>
                </a:hlinkClick>
              </a:rPr>
              <a:t>Chat: Access to UBB models via the model selector</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7">
                  <a:extLst>
                    <a:ext uri="{A12FA001-AC4F-418D-AE19-62706E023703}">
                      <ahyp:hlinkClr xmlns:ahyp="http://schemas.microsoft.com/office/drawing/2018/hyperlinkcolor" val="tx"/>
                    </a:ext>
                  </a:extLst>
                </a:hlinkClick>
              </a:rPr>
              <a:t>Use Dataverse Business Skills in Sales Agent</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8">
                  <a:extLst>
                    <a:ext uri="{A12FA001-AC4F-418D-AE19-62706E023703}">
                      <ahyp:hlinkClr xmlns:ahyp="http://schemas.microsoft.com/office/drawing/2018/hyperlinkcolor" val="tx"/>
                    </a:ext>
                  </a:extLst>
                </a:hlinkClick>
              </a:rPr>
              <a:t>Microsoft Edge: Commercial Journeys - AI-powered task completion for Microsoft 365 Copilot users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9">
                  <a:extLst>
                    <a:ext uri="{A12FA001-AC4F-418D-AE19-62706E023703}">
                      <ahyp:hlinkClr xmlns:ahyp="http://schemas.microsoft.com/office/drawing/2018/hyperlinkcolor" val="tx"/>
                    </a:ext>
                  </a:extLst>
                </a:hlinkClick>
              </a:rPr>
              <a:t>Intelligent call delegation</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0">
                  <a:extLst>
                    <a:ext uri="{A12FA001-AC4F-418D-AE19-62706E023703}">
                      <ahyp:hlinkClr xmlns:ahyp="http://schemas.microsoft.com/office/drawing/2018/hyperlinkcolor" val="tx"/>
                    </a:ext>
                  </a:extLst>
                </a:hlinkClick>
              </a:rPr>
              <a:t>Work IQ: </a:t>
            </a:r>
            <a:r>
              <a:rPr lang="en-US" sz="1600" dirty="0" err="1">
                <a:solidFill>
                  <a:schemeClr val="accent1">
                    <a:lumMod val="75000"/>
                  </a:schemeClr>
                </a:solidFill>
                <a:hlinkClick r:id="rId10">
                  <a:extLst>
                    <a:ext uri="{A12FA001-AC4F-418D-AE19-62706E023703}">
                      <ahyp:hlinkClr xmlns:ahyp="http://schemas.microsoft.com/office/drawing/2018/hyperlinkcolor" val="tx"/>
                    </a:ext>
                  </a:extLst>
                </a:hlinkClick>
              </a:rPr>
              <a:t>ExpandedContextIQ</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1">
                  <a:extLst>
                    <a:ext uri="{A12FA001-AC4F-418D-AE19-62706E023703}">
                      <ahyp:hlinkClr xmlns:ahyp="http://schemas.microsoft.com/office/drawing/2018/hyperlinkcolor" val="tx"/>
                    </a:ext>
                  </a:extLst>
                </a:hlinkClick>
              </a:rPr>
              <a:t>Work IQ: Custom agents + 3P calls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2">
                  <a:extLst>
                    <a:ext uri="{A12FA001-AC4F-418D-AE19-62706E023703}">
                      <ahyp:hlinkClr xmlns:ahyp="http://schemas.microsoft.com/office/drawing/2018/hyperlinkcolor" val="tx"/>
                    </a:ext>
                  </a:extLst>
                </a:hlinkClick>
              </a:rPr>
              <a:t>Word: Legal plugins in Copilot</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3">
                  <a:extLst>
                    <a:ext uri="{A12FA001-AC4F-418D-AE19-62706E023703}">
                      <ahyp:hlinkClr xmlns:ahyp="http://schemas.microsoft.com/office/drawing/2018/hyperlinkcolor" val="tx"/>
                    </a:ext>
                  </a:extLst>
                </a:hlinkClick>
              </a:rPr>
              <a:t>OneDrive: Prompt gallery for Copilot</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4">
                  <a:extLst>
                    <a:ext uri="{A12FA001-AC4F-418D-AE19-62706E023703}">
                      <ahyp:hlinkClr xmlns:ahyp="http://schemas.microsoft.com/office/drawing/2018/hyperlinkcolor" val="tx"/>
                    </a:ext>
                  </a:extLst>
                </a:hlinkClick>
              </a:rPr>
              <a:t>Microsoft Clipchamp: Copilot video creation updates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5">
                  <a:extLst>
                    <a:ext uri="{A12FA001-AC4F-418D-AE19-62706E023703}">
                      <ahyp:hlinkClr xmlns:ahyp="http://schemas.microsoft.com/office/drawing/2018/hyperlinkcolor" val="tx"/>
                    </a:ext>
                  </a:extLst>
                </a:hlinkClick>
              </a:rPr>
              <a:t>PowerPoint: Skills in Brand Kit</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6">
                  <a:extLst>
                    <a:ext uri="{A12FA001-AC4F-418D-AE19-62706E023703}">
                      <ahyp:hlinkClr xmlns:ahyp="http://schemas.microsoft.com/office/drawing/2018/hyperlinkcolor" val="tx"/>
                    </a:ext>
                  </a:extLst>
                </a:hlinkClick>
              </a:rPr>
              <a:t>Federated Copilot Connectors will support write, update and delete actions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7">
                  <a:extLst>
                    <a:ext uri="{A12FA001-AC4F-418D-AE19-62706E023703}">
                      <ahyp:hlinkClr xmlns:ahyp="http://schemas.microsoft.com/office/drawing/2018/hyperlinkcolor" val="tx"/>
                    </a:ext>
                  </a:extLst>
                </a:hlinkClick>
              </a:rPr>
              <a:t>Local inferencing</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8">
                  <a:extLst>
                    <a:ext uri="{A12FA001-AC4F-418D-AE19-62706E023703}">
                      <ahyp:hlinkClr xmlns:ahyp="http://schemas.microsoft.com/office/drawing/2018/hyperlinkcolor" val="tx"/>
                    </a:ext>
                  </a:extLst>
                </a:hlinkClick>
              </a:rPr>
              <a:t>Copilot Cowork for Government Clouds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19">
                  <a:extLst>
                    <a:ext uri="{A12FA001-AC4F-418D-AE19-62706E023703}">
                      <ahyp:hlinkClr xmlns:ahyp="http://schemas.microsoft.com/office/drawing/2018/hyperlinkcolor" val="tx"/>
                    </a:ext>
                  </a:extLst>
                </a:hlinkClick>
              </a:rPr>
              <a:t>Word: Copilot edit mode is available to users in Office 365 GCC</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20">
                  <a:extLst>
                    <a:ext uri="{A12FA001-AC4F-418D-AE19-62706E023703}">
                      <ahyp:hlinkClr xmlns:ahyp="http://schemas.microsoft.com/office/drawing/2018/hyperlinkcolor" val="tx"/>
                    </a:ext>
                  </a:extLst>
                </a:hlinkClick>
              </a:rPr>
              <a:t>Microsoft Copilot (Microsoft M365): Copilot Chat can now better match search results from text that appears inside images embedded in Word and PowerPoint files</a:t>
            </a:r>
            <a:endParaRPr lang="en-US" sz="1600" dirty="0">
              <a:solidFill>
                <a:schemeClr val="accent1">
                  <a:lumMod val="75000"/>
                </a:schemeClr>
              </a:solidFill>
            </a:endParaRPr>
          </a:p>
          <a:p>
            <a:pPr marL="342900" lvl="0" indent="-342900">
              <a:buFont typeface="Arial" panose="020B0604020202020204" pitchFamily="34" charset="0"/>
              <a:buChar char="•"/>
            </a:pPr>
            <a:r>
              <a:rPr lang="en-US" sz="1600" dirty="0">
                <a:solidFill>
                  <a:schemeClr val="accent1">
                    <a:lumMod val="75000"/>
                  </a:schemeClr>
                </a:solidFill>
                <a:hlinkClick r:id="rId21">
                  <a:extLst>
                    <a:ext uri="{A12FA001-AC4F-418D-AE19-62706E023703}">
                      <ahyp:hlinkClr xmlns:ahyp="http://schemas.microsoft.com/office/drawing/2018/hyperlinkcolor" val="tx"/>
                    </a:ext>
                  </a:extLst>
                </a:hlinkClick>
              </a:rPr>
              <a:t>Meeting Shared Files</a:t>
            </a:r>
            <a:endParaRPr lang="en-US" sz="1600" dirty="0">
              <a:solidFill>
                <a:schemeClr val="accent1">
                  <a:lumMod val="75000"/>
                </a:schemeClr>
              </a:solidFill>
            </a:endParaRPr>
          </a:p>
        </p:txBody>
      </p:sp>
    </p:spTree>
    <p:extLst>
      <p:ext uri="{BB962C8B-B14F-4D97-AF65-F5344CB8AC3E}">
        <p14:creationId xmlns:p14="http://schemas.microsoft.com/office/powerpoint/2010/main" val="31446598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2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par>
                          <p:cTn id="23" fill="hold">
                            <p:stCondLst>
                              <p:cond delay="1700"/>
                            </p:stCondLst>
                            <p:childTnLst>
                              <p:par>
                                <p:cTn id="24" presetID="10"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1B4DF9-A737-819F-7FF2-97B5A7900EED}"/>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DBCE3511-EEFF-4E77-8DFB-2A1931ED9CC3}"/>
              </a:ext>
              <a:ext uri="{C183D7F6-B498-43B3-948B-1728B52AA6E4}">
                <adec:decorative xmlns:adec="http://schemas.microsoft.com/office/drawing/2017/decorative" val="1"/>
              </a:ext>
            </a:extLst>
          </p:cNvPr>
          <p:cNvSpPr/>
          <p:nvPr/>
        </p:nvSpPr>
        <p:spPr bwMode="white">
          <a:xfrm>
            <a:off x="121475" y="1282444"/>
            <a:ext cx="11949049" cy="5443209"/>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AFE1E6B5-0064-8E02-F860-092E17B1D40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EA05900A-BCD4-9DC7-48C9-EC053FE7CE12}"/>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a:gradFill>
                  <a:gsLst>
                    <a:gs pos="971">
                      <a:srgbClr val="2897CE"/>
                    </a:gs>
                    <a:gs pos="100000">
                      <a:srgbClr val="8678D6"/>
                    </a:gs>
                  </a:gsLst>
                  <a:lin ang="2700000" scaled="0"/>
                </a:gradFill>
                <a:cs typeface="Segoe UI Semibold"/>
              </a:rPr>
              <a:t>Microsoft Copilot Public Roadmap </a:t>
            </a:r>
            <a:endPar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C3995224-E863-EAAE-1DD9-B0E07BAC160C}"/>
              </a:ext>
              <a:ext uri="{C183D7F6-B498-43B3-948B-1728B52AA6E4}">
                <adec:decorative xmlns:adec="http://schemas.microsoft.com/office/drawing/2017/decorative" val="1"/>
              </a:ext>
            </a:extLst>
          </p:cNvPr>
          <p:cNvSpPr/>
          <p:nvPr/>
        </p:nvSpPr>
        <p:spPr bwMode="auto">
          <a:xfrm>
            <a:off x="147108" y="1304007"/>
            <a:ext cx="5731291"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defRPr/>
            </a:pPr>
            <a:r>
              <a:rPr lang="en-US" noProof="0" dirty="0">
                <a:solidFill>
                  <a:srgbClr val="0078D4"/>
                </a:solidFill>
                <a:latin typeface="Segoe UI Semibold"/>
              </a:rPr>
              <a:t>In development (44)</a:t>
            </a:r>
            <a:endParaRPr kumimoji="0" lang="en-US" b="0" i="1"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30" name="Rounded Rectangle 18">
            <a:extLst>
              <a:ext uri="{FF2B5EF4-FFF2-40B4-BE49-F238E27FC236}">
                <a16:creationId xmlns:a16="http://schemas.microsoft.com/office/drawing/2014/main" id="{7E177032-1ABD-1819-D2E7-6DF713EC31E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In development </a:t>
            </a:r>
            <a:r>
              <a:rPr kumimoji="0" lang="en-US" b="0" i="1"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a:t>
            </a:r>
            <a:r>
              <a:rPr lang="en-US" i="1">
                <a:ln w="3175">
                  <a:noFill/>
                </a:ln>
                <a:gradFill>
                  <a:gsLst>
                    <a:gs pos="1124">
                      <a:srgbClr val="000000"/>
                    </a:gs>
                    <a:gs pos="17416">
                      <a:srgbClr val="000000"/>
                    </a:gs>
                  </a:gsLst>
                  <a:path path="circle">
                    <a:fillToRect l="100000" b="100000"/>
                  </a:path>
                </a:gradFill>
                <a:latin typeface="Segoe UI Variable display Semibold"/>
                <a:cs typeface="Segoe UI"/>
              </a:rPr>
              <a:t> </a:t>
            </a:r>
            <a:r>
              <a:rPr kumimoji="0" lang="en-US" b="0" i="1" u="none" strike="noStrike" kern="1200" cap="none" spc="0" normalizeH="0" baseline="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within</a:t>
            </a:r>
            <a:r>
              <a:rPr kumimoji="0" lang="en-US" b="0" i="1" u="none" strike="noStrike" kern="1200" cap="none" spc="0" normalizeH="0" noProof="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a:ln>
                <a:noFill/>
              </a:ln>
              <a:solidFill>
                <a:srgbClr val="1A1A1A"/>
              </a:solidFill>
              <a:effectLst/>
              <a:uLnTx/>
              <a:uFillTx/>
              <a:latin typeface="Segoe UI"/>
              <a:ea typeface="+mn-ea"/>
            </a:endParaRPr>
          </a:p>
        </p:txBody>
      </p:sp>
      <p:grpSp>
        <p:nvGrpSpPr>
          <p:cNvPr id="8" name="Group 7">
            <a:extLst>
              <a:ext uri="{FF2B5EF4-FFF2-40B4-BE49-F238E27FC236}">
                <a16:creationId xmlns:a16="http://schemas.microsoft.com/office/drawing/2014/main" id="{789CA8AB-59AA-9A1C-6C16-7DAD765A6C0A}"/>
              </a:ext>
              <a:ext uri="{C183D7F6-B498-43B3-948B-1728B52AA6E4}">
                <adec:decorative xmlns:adec="http://schemas.microsoft.com/office/drawing/2017/decorative" val="1"/>
              </a:ext>
            </a:extLst>
          </p:cNvPr>
          <p:cNvGrpSpPr/>
          <p:nvPr/>
        </p:nvGrpSpPr>
        <p:grpSpPr>
          <a:xfrm>
            <a:off x="5090956" y="1418340"/>
            <a:ext cx="550456" cy="172709"/>
            <a:chOff x="8673838" y="1451867"/>
            <a:chExt cx="550456" cy="172709"/>
          </a:xfrm>
        </p:grpSpPr>
        <p:pic>
          <p:nvPicPr>
            <p:cNvPr id="9" name="Graphic 8" descr="Stop with solid fill">
              <a:extLst>
                <a:ext uri="{FF2B5EF4-FFF2-40B4-BE49-F238E27FC236}">
                  <a16:creationId xmlns:a16="http://schemas.microsoft.com/office/drawing/2014/main" id="{2C129B39-2FFA-99F4-39E8-253E194684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63230" y="1451867"/>
              <a:ext cx="172709" cy="172709"/>
            </a:xfrm>
            <a:prstGeom prst="rect">
              <a:avLst/>
            </a:prstGeom>
          </p:spPr>
        </p:pic>
        <p:pic>
          <p:nvPicPr>
            <p:cNvPr id="11" name="Graphic 10" descr="Stop with solid fill">
              <a:extLst>
                <a:ext uri="{FF2B5EF4-FFF2-40B4-BE49-F238E27FC236}">
                  <a16:creationId xmlns:a16="http://schemas.microsoft.com/office/drawing/2014/main" id="{27124EBF-BC7E-0645-8CE3-C9B9BAE3DC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51585" y="1451867"/>
              <a:ext cx="172709" cy="172709"/>
            </a:xfrm>
            <a:prstGeom prst="rect">
              <a:avLst/>
            </a:prstGeom>
          </p:spPr>
        </p:pic>
        <p:pic>
          <p:nvPicPr>
            <p:cNvPr id="12" name="Graphic 11" descr="Stop with solid fill">
              <a:extLst>
                <a:ext uri="{FF2B5EF4-FFF2-40B4-BE49-F238E27FC236}">
                  <a16:creationId xmlns:a16="http://schemas.microsoft.com/office/drawing/2014/main" id="{014844A9-7094-F029-AF0D-626504C64E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73838" y="1451867"/>
              <a:ext cx="172709" cy="172709"/>
            </a:xfrm>
            <a:prstGeom prst="rect">
              <a:avLst/>
            </a:prstGeom>
          </p:spPr>
        </p:pic>
      </p:grpSp>
      <p:grpSp>
        <p:nvGrpSpPr>
          <p:cNvPr id="2" name="Group 1">
            <a:extLst>
              <a:ext uri="{FF2B5EF4-FFF2-40B4-BE49-F238E27FC236}">
                <a16:creationId xmlns:a16="http://schemas.microsoft.com/office/drawing/2014/main" id="{9936C0A2-5246-1F33-6A06-1323293C89AB}"/>
              </a:ext>
              <a:ext uri="{C183D7F6-B498-43B3-948B-1728B52AA6E4}">
                <adec:decorative xmlns:adec="http://schemas.microsoft.com/office/drawing/2017/decorative" val="1"/>
              </a:ext>
            </a:extLst>
          </p:cNvPr>
          <p:cNvGrpSpPr/>
          <p:nvPr/>
        </p:nvGrpSpPr>
        <p:grpSpPr>
          <a:xfrm>
            <a:off x="10814385" y="499"/>
            <a:ext cx="1377615" cy="1219186"/>
            <a:chOff x="10404657" y="488"/>
            <a:chExt cx="1786476" cy="1955102"/>
          </a:xfrm>
          <a:solidFill>
            <a:srgbClr val="727372"/>
          </a:solidFill>
        </p:grpSpPr>
        <p:sp>
          <p:nvSpPr>
            <p:cNvPr id="5" name="Diagonal Stripe 4">
              <a:extLst>
                <a:ext uri="{FF2B5EF4-FFF2-40B4-BE49-F238E27FC236}">
                  <a16:creationId xmlns:a16="http://schemas.microsoft.com/office/drawing/2014/main" id="{93EB94E6-7729-5468-7DA5-8D7000ABC5A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6" name="TextBox 5">
              <a:extLst>
                <a:ext uri="{FF2B5EF4-FFF2-40B4-BE49-F238E27FC236}">
                  <a16:creationId xmlns:a16="http://schemas.microsoft.com/office/drawing/2014/main" id="{2AC7A992-70B8-C13E-CC94-B5FCDBBF23F2}"/>
                </a:ext>
              </a:extLst>
            </p:cNvPr>
            <p:cNvSpPr txBox="1"/>
            <p:nvPr/>
          </p:nvSpPr>
          <p:spPr>
            <a:xfrm rot="2502686">
              <a:off x="10843085" y="609465"/>
              <a:ext cx="1334063"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Oct 2026</a:t>
              </a:r>
            </a:p>
          </p:txBody>
        </p:sp>
      </p:grpSp>
      <p:sp>
        <p:nvSpPr>
          <p:cNvPr id="14" name="TextBox 13">
            <a:extLst>
              <a:ext uri="{FF2B5EF4-FFF2-40B4-BE49-F238E27FC236}">
                <a16:creationId xmlns:a16="http://schemas.microsoft.com/office/drawing/2014/main" id="{DBD69080-D83B-A986-AD57-D68AD4C590EA}"/>
              </a:ext>
            </a:extLst>
          </p:cNvPr>
          <p:cNvSpPr txBox="1"/>
          <p:nvPr/>
        </p:nvSpPr>
        <p:spPr>
          <a:xfrm>
            <a:off x="121475" y="1705382"/>
            <a:ext cx="11949048" cy="5048875"/>
          </a:xfrm>
          <a:prstGeom prst="rect">
            <a:avLst/>
          </a:prstGeom>
          <a:noFill/>
        </p:spPr>
        <p:txBody>
          <a:bodyPr wrap="square" numCol="2">
            <a:noAutofit/>
          </a:bodyPr>
          <a:lstStyle/>
          <a:p>
            <a:pPr marL="342900" lvl="0" indent="-342900">
              <a:buFont typeface="Arial" panose="020B0604020202020204" pitchFamily="34" charset="0"/>
              <a:buChar char="•"/>
            </a:pPr>
            <a:r>
              <a:rPr lang="en-US" sz="1200" dirty="0">
                <a:solidFill>
                  <a:schemeClr val="accent1">
                    <a:lumMod val="75000"/>
                  </a:schemeClr>
                </a:solidFill>
                <a:hlinkClick r:id="rId6">
                  <a:extLst>
                    <a:ext uri="{A12FA001-AC4F-418D-AE19-62706E023703}">
                      <ahyp:hlinkClr xmlns:ahyp="http://schemas.microsoft.com/office/drawing/2018/hyperlinkcolor" val="tx"/>
                    </a:ext>
                  </a:extLst>
                </a:hlinkClick>
              </a:rPr>
              <a:t>Workforce Insights Agent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7">
                  <a:extLst>
                    <a:ext uri="{A12FA001-AC4F-418D-AE19-62706E023703}">
                      <ahyp:hlinkClr xmlns:ahyp="http://schemas.microsoft.com/office/drawing/2018/hyperlinkcolor" val="tx"/>
                    </a:ext>
                  </a:extLst>
                </a:hlinkClick>
              </a:rPr>
              <a:t>Microsoft Edge: Adding contextual nudges to the Microsoft 365 Copilot Chat icon</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8">
                  <a:extLst>
                    <a:ext uri="{A12FA001-AC4F-418D-AE19-62706E023703}">
                      <ahyp:hlinkClr xmlns:ahyp="http://schemas.microsoft.com/office/drawing/2018/hyperlinkcolor" val="tx"/>
                    </a:ext>
                  </a:extLst>
                </a:hlinkClick>
              </a:rPr>
              <a:t>Planner: AI-generated Status Reports in Planner Agent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9">
                  <a:extLst>
                    <a:ext uri="{A12FA001-AC4F-418D-AE19-62706E023703}">
                      <ahyp:hlinkClr xmlns:ahyp="http://schemas.microsoft.com/office/drawing/2018/hyperlinkcolor" val="tx"/>
                    </a:ext>
                  </a:extLst>
                </a:hlinkClick>
              </a:rPr>
              <a:t>Intelligent call delegation</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0">
                  <a:extLst>
                    <a:ext uri="{A12FA001-AC4F-418D-AE19-62706E023703}">
                      <ahyp:hlinkClr xmlns:ahyp="http://schemas.microsoft.com/office/drawing/2018/hyperlinkcolor" val="tx"/>
                    </a:ext>
                  </a:extLst>
                </a:hlinkClick>
              </a:rPr>
              <a:t>[Copilot Extensibility] Users in GCC-H will be able to use custom engine agents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1">
                  <a:extLst>
                    <a:ext uri="{A12FA001-AC4F-418D-AE19-62706E023703}">
                      <ahyp:hlinkClr xmlns:ahyp="http://schemas.microsoft.com/office/drawing/2018/hyperlinkcolor" val="tx"/>
                    </a:ext>
                  </a:extLst>
                </a:hlinkClick>
              </a:rPr>
              <a:t>Microsoft Viva: Copilot Analytics - Agent Dashboard.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2">
                  <a:extLst>
                    <a:ext uri="{A12FA001-AC4F-418D-AE19-62706E023703}">
                      <ahyp:hlinkClr xmlns:ahyp="http://schemas.microsoft.com/office/drawing/2018/hyperlinkcolor" val="tx"/>
                    </a:ext>
                  </a:extLst>
                </a:hlinkClick>
              </a:rPr>
              <a:t>Chat: Access to UBB models via the model selector</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3">
                  <a:extLst>
                    <a:ext uri="{A12FA001-AC4F-418D-AE19-62706E023703}">
                      <ahyp:hlinkClr xmlns:ahyp="http://schemas.microsoft.com/office/drawing/2018/hyperlinkcolor" val="tx"/>
                    </a:ext>
                  </a:extLst>
                </a:hlinkClick>
              </a:rPr>
              <a:t>Use Dataverse Business Skills in Sales Agent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4">
                  <a:extLst>
                    <a:ext uri="{A12FA001-AC4F-418D-AE19-62706E023703}">
                      <ahyp:hlinkClr xmlns:ahyp="http://schemas.microsoft.com/office/drawing/2018/hyperlinkcolor" val="tx"/>
                    </a:ext>
                  </a:extLst>
                </a:hlinkClick>
              </a:rPr>
              <a:t>Microsoft Edge: Commercial Journeys - AI-powered task completion for Microsoft 365 Copilot users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5">
                  <a:extLst>
                    <a:ext uri="{A12FA001-AC4F-418D-AE19-62706E023703}">
                      <ahyp:hlinkClr xmlns:ahyp="http://schemas.microsoft.com/office/drawing/2018/hyperlinkcolor" val="tx"/>
                    </a:ext>
                  </a:extLst>
                </a:hlinkClick>
              </a:rPr>
              <a:t>Deep citations in Copilot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6">
                  <a:extLst>
                    <a:ext uri="{A12FA001-AC4F-418D-AE19-62706E023703}">
                      <ahyp:hlinkClr xmlns:ahyp="http://schemas.microsoft.com/office/drawing/2018/hyperlinkcolor" val="tx"/>
                    </a:ext>
                  </a:extLst>
                </a:hlinkClick>
              </a:rPr>
              <a:t>OneNote: Summary and Q&amp;A in OneNote Mobile with Copilot (</a:t>
            </a:r>
            <a:r>
              <a:rPr lang="en-US" sz="1200" dirty="0" err="1">
                <a:solidFill>
                  <a:schemeClr val="accent1">
                    <a:lumMod val="75000"/>
                  </a:schemeClr>
                </a:solidFill>
                <a:hlinkClick r:id="rId16">
                  <a:extLst>
                    <a:ext uri="{A12FA001-AC4F-418D-AE19-62706E023703}">
                      <ahyp:hlinkClr xmlns:ahyp="http://schemas.microsoft.com/office/drawing/2018/hyperlinkcolor" val="tx"/>
                    </a:ext>
                  </a:extLst>
                </a:hlinkClick>
              </a:rPr>
              <a:t>Iphone</a:t>
            </a:r>
            <a:r>
              <a:rPr lang="en-US" sz="1200" dirty="0">
                <a:solidFill>
                  <a:schemeClr val="accent1">
                    <a:lumMod val="75000"/>
                  </a:schemeClr>
                </a:solidFill>
                <a:hlinkClick r:id="rId16">
                  <a:extLst>
                    <a:ext uri="{A12FA001-AC4F-418D-AE19-62706E023703}">
                      <ahyp:hlinkClr xmlns:ahyp="http://schemas.microsoft.com/office/drawing/2018/hyperlinkcolor" val="tx"/>
                    </a:ext>
                  </a:extLst>
                </a:hlinkClick>
              </a:rPr>
              <a: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7">
                  <a:extLst>
                    <a:ext uri="{A12FA001-AC4F-418D-AE19-62706E023703}">
                      <ahyp:hlinkClr xmlns:ahyp="http://schemas.microsoft.com/office/drawing/2018/hyperlinkcolor" val="tx"/>
                    </a:ext>
                  </a:extLst>
                </a:hlinkClick>
              </a:rPr>
              <a:t>OneNote: Summary and Q&amp;A in OneNote Mobile with Copilot (Android)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8">
                  <a:extLst>
                    <a:ext uri="{A12FA001-AC4F-418D-AE19-62706E023703}">
                      <ahyp:hlinkClr xmlns:ahyp="http://schemas.microsoft.com/office/drawing/2018/hyperlinkcolor" val="tx"/>
                    </a:ext>
                  </a:extLst>
                </a:hlinkClick>
              </a:rPr>
              <a:t>Work IQ: </a:t>
            </a:r>
            <a:r>
              <a:rPr lang="en-US" sz="1200" dirty="0" err="1">
                <a:solidFill>
                  <a:schemeClr val="accent1">
                    <a:lumMod val="75000"/>
                  </a:schemeClr>
                </a:solidFill>
                <a:hlinkClick r:id="rId18">
                  <a:extLst>
                    <a:ext uri="{A12FA001-AC4F-418D-AE19-62706E023703}">
                      <ahyp:hlinkClr xmlns:ahyp="http://schemas.microsoft.com/office/drawing/2018/hyperlinkcolor" val="tx"/>
                    </a:ext>
                  </a:extLst>
                </a:hlinkClick>
              </a:rPr>
              <a:t>ExpandedContextIQ</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19">
                  <a:extLst>
                    <a:ext uri="{A12FA001-AC4F-418D-AE19-62706E023703}">
                      <ahyp:hlinkClr xmlns:ahyp="http://schemas.microsoft.com/office/drawing/2018/hyperlinkcolor" val="tx"/>
                    </a:ext>
                  </a:extLst>
                </a:hlinkClick>
              </a:rPr>
              <a:t>Work IQ: Custom agents + 3P calls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0">
                  <a:extLst>
                    <a:ext uri="{A12FA001-AC4F-418D-AE19-62706E023703}">
                      <ahyp:hlinkClr xmlns:ahyp="http://schemas.microsoft.com/office/drawing/2018/hyperlinkcolor" val="tx"/>
                    </a:ext>
                  </a:extLst>
                </a:hlinkClick>
              </a:rPr>
              <a:t>Microsoft Copilot (Microsoft M365): Delegated prompt publishing for organization prompts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1">
                  <a:extLst>
                    <a:ext uri="{A12FA001-AC4F-418D-AE19-62706E023703}">
                      <ahyp:hlinkClr xmlns:ahyp="http://schemas.microsoft.com/office/drawing/2018/hyperlinkcolor" val="tx"/>
                    </a:ext>
                  </a:extLst>
                </a:hlinkClick>
              </a:rPr>
              <a:t>Microsoft Viva: Copilot Analytics - Export metrics from Agent Dashboard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2">
                  <a:extLst>
                    <a:ext uri="{A12FA001-AC4F-418D-AE19-62706E023703}">
                      <ahyp:hlinkClr xmlns:ahyp="http://schemas.microsoft.com/office/drawing/2018/hyperlinkcolor" val="tx"/>
                    </a:ext>
                  </a:extLst>
                </a:hlinkClick>
              </a:rPr>
              <a:t>Word: Legal plugins in Copilot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3">
                  <a:extLst>
                    <a:ext uri="{A12FA001-AC4F-418D-AE19-62706E023703}">
                      <ahyp:hlinkClr xmlns:ahyp="http://schemas.microsoft.com/office/drawing/2018/hyperlinkcolor" val="tx"/>
                    </a:ext>
                  </a:extLst>
                </a:hlinkClick>
              </a:rPr>
              <a:t>OneDrive: Prompt gallery for Copilot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4">
                  <a:extLst>
                    <a:ext uri="{A12FA001-AC4F-418D-AE19-62706E023703}">
                      <ahyp:hlinkClr xmlns:ahyp="http://schemas.microsoft.com/office/drawing/2018/hyperlinkcolor" val="tx"/>
                    </a:ext>
                  </a:extLst>
                </a:hlinkClick>
              </a:rPr>
              <a:t>Microsoft Clipchamp: Copilot video creation updates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5">
                  <a:extLst>
                    <a:ext uri="{A12FA001-AC4F-418D-AE19-62706E023703}">
                      <ahyp:hlinkClr xmlns:ahyp="http://schemas.microsoft.com/office/drawing/2018/hyperlinkcolor" val="tx"/>
                    </a:ext>
                  </a:extLst>
                </a:hlinkClick>
              </a:rPr>
              <a:t>Microsoft Copilot (Microsoft M365): Copilot Chat can now better match search results from text that appears inside images embedded in Word and PowerPoint files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6">
                  <a:extLst>
                    <a:ext uri="{A12FA001-AC4F-418D-AE19-62706E023703}">
                      <ahyp:hlinkClr xmlns:ahyp="http://schemas.microsoft.com/office/drawing/2018/hyperlinkcolor" val="tx"/>
                    </a:ext>
                  </a:extLst>
                </a:hlinkClick>
              </a:rPr>
              <a:t>Outlook: New Copilot entry point in Classic Outlook</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7">
                  <a:extLst>
                    <a:ext uri="{A12FA001-AC4F-418D-AE19-62706E023703}">
                      <ahyp:hlinkClr xmlns:ahyp="http://schemas.microsoft.com/office/drawing/2018/hyperlinkcolor" val="tx"/>
                    </a:ext>
                  </a:extLst>
                </a:hlinkClick>
              </a:rPr>
              <a:t>Copilot Chat in Outlook expands to reason over inbox, calendar, and enterprise data</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8">
                  <a:extLst>
                    <a:ext uri="{A12FA001-AC4F-418D-AE19-62706E023703}">
                      <ahyp:hlinkClr xmlns:ahyp="http://schemas.microsoft.com/office/drawing/2018/hyperlinkcolor" val="tx"/>
                    </a:ext>
                  </a:extLst>
                </a:hlinkClick>
              </a:rPr>
              <a:t>Copilot in SharePoint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29">
                  <a:extLst>
                    <a:ext uri="{A12FA001-AC4F-418D-AE19-62706E023703}">
                      <ahyp:hlinkClr xmlns:ahyp="http://schemas.microsoft.com/office/drawing/2018/hyperlinkcolor" val="tx"/>
                    </a:ext>
                  </a:extLst>
                </a:hlinkClick>
              </a:rPr>
              <a:t>Microsoft Edge: Ground Microsoft 365 Copilot Chat in Edge for Business in your open OneDrive and SharePoint documents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0">
                  <a:extLst>
                    <a:ext uri="{A12FA001-AC4F-418D-AE19-62706E023703}">
                      <ahyp:hlinkClr xmlns:ahyp="http://schemas.microsoft.com/office/drawing/2018/hyperlinkcolor" val="tx"/>
                    </a:ext>
                  </a:extLst>
                </a:hlinkClick>
              </a:rPr>
              <a:t>OneNote: Multimodal capture in Copilot Notebooks (Windows)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1">
                  <a:extLst>
                    <a:ext uri="{A12FA001-AC4F-418D-AE19-62706E023703}">
                      <ahyp:hlinkClr xmlns:ahyp="http://schemas.microsoft.com/office/drawing/2018/hyperlinkcolor" val="tx"/>
                    </a:ext>
                  </a:extLst>
                </a:hlinkClick>
              </a:rPr>
              <a:t>AI-powered notes for in-person meetings with Facilitator in Teams Rooms on Android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2">
                  <a:extLst>
                    <a:ext uri="{A12FA001-AC4F-418D-AE19-62706E023703}">
                      <ahyp:hlinkClr xmlns:ahyp="http://schemas.microsoft.com/office/drawing/2018/hyperlinkcolor" val="tx"/>
                    </a:ext>
                  </a:extLst>
                </a:hlinkClick>
              </a:rPr>
              <a:t>PowerPoint: Skills in Brand Kit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3">
                  <a:extLst>
                    <a:ext uri="{A12FA001-AC4F-418D-AE19-62706E023703}">
                      <ahyp:hlinkClr xmlns:ahyp="http://schemas.microsoft.com/office/drawing/2018/hyperlinkcolor" val="tx"/>
                    </a:ext>
                  </a:extLst>
                </a:hlinkClick>
              </a:rPr>
              <a:t>Local inferencing</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4">
                  <a:extLst>
                    <a:ext uri="{A12FA001-AC4F-418D-AE19-62706E023703}">
                      <ahyp:hlinkClr xmlns:ahyp="http://schemas.microsoft.com/office/drawing/2018/hyperlinkcolor" val="tx"/>
                    </a:ext>
                  </a:extLst>
                </a:hlinkClick>
              </a:rPr>
              <a:t>Federated Copilot Connectors will support write, update and delete actions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5">
                  <a:extLst>
                    <a:ext uri="{A12FA001-AC4F-418D-AE19-62706E023703}">
                      <ahyp:hlinkClr xmlns:ahyp="http://schemas.microsoft.com/office/drawing/2018/hyperlinkcolor" val="tx"/>
                    </a:ext>
                  </a:extLst>
                </a:hlinkClick>
              </a:rPr>
              <a:t>AI-generated meeting archive for knowledge retention</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6">
                  <a:extLst>
                    <a:ext uri="{A12FA001-AC4F-418D-AE19-62706E023703}">
                      <ahyp:hlinkClr xmlns:ahyp="http://schemas.microsoft.com/office/drawing/2018/hyperlinkcolor" val="tx"/>
                    </a:ext>
                  </a:extLst>
                </a:hlinkClick>
              </a:rPr>
              <a:t>Copilot Cowork for Government Clouds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7">
                  <a:extLst>
                    <a:ext uri="{A12FA001-AC4F-418D-AE19-62706E023703}">
                      <ahyp:hlinkClr xmlns:ahyp="http://schemas.microsoft.com/office/drawing/2018/hyperlinkcolor" val="tx"/>
                    </a:ext>
                  </a:extLst>
                </a:hlinkClick>
              </a:rPr>
              <a:t>Edit your document with Copilot in PowerPoint in Government Clouds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8">
                  <a:extLst>
                    <a:ext uri="{A12FA001-AC4F-418D-AE19-62706E023703}">
                      <ahyp:hlinkClr xmlns:ahyp="http://schemas.microsoft.com/office/drawing/2018/hyperlinkcolor" val="tx"/>
                    </a:ext>
                  </a:extLst>
                </a:hlinkClick>
              </a:rPr>
              <a:t>Copilot in PowerPoint for Government clouds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39">
                  <a:extLst>
                    <a:ext uri="{A12FA001-AC4F-418D-AE19-62706E023703}">
                      <ahyp:hlinkClr xmlns:ahyp="http://schemas.microsoft.com/office/drawing/2018/hyperlinkcolor" val="tx"/>
                    </a:ext>
                  </a:extLst>
                </a:hlinkClick>
              </a:rPr>
              <a:t>Realtime voice interactions in Word and PowerPoint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0">
                  <a:extLst>
                    <a:ext uri="{A12FA001-AC4F-418D-AE19-62706E023703}">
                      <ahyp:hlinkClr xmlns:ahyp="http://schemas.microsoft.com/office/drawing/2018/hyperlinkcolor" val="tx"/>
                    </a:ext>
                  </a:extLst>
                </a:hlinkClick>
              </a:rPr>
              <a:t>Meeting Shared Files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1">
                  <a:extLst>
                    <a:ext uri="{A12FA001-AC4F-418D-AE19-62706E023703}">
                      <ahyp:hlinkClr xmlns:ahyp="http://schemas.microsoft.com/office/drawing/2018/hyperlinkcolor" val="tx"/>
                    </a:ext>
                  </a:extLst>
                </a:hlinkClick>
              </a:rPr>
              <a:t>Microsoft Edge: Ask Copilot about an image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2">
                  <a:extLst>
                    <a:ext uri="{A12FA001-AC4F-418D-AE19-62706E023703}">
                      <ahyp:hlinkClr xmlns:ahyp="http://schemas.microsoft.com/office/drawing/2018/hyperlinkcolor" val="tx"/>
                    </a:ext>
                  </a:extLst>
                </a:hlinkClick>
              </a:rPr>
              <a:t>Export Copilot metrics in the Copilot Dashboard</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3">
                  <a:extLst>
                    <a:ext uri="{A12FA001-AC4F-418D-AE19-62706E023703}">
                      <ahyp:hlinkClr xmlns:ahyp="http://schemas.microsoft.com/office/drawing/2018/hyperlinkcolor" val="tx"/>
                    </a:ext>
                  </a:extLst>
                </a:hlinkClick>
              </a:rPr>
              <a:t>Power BI reports as references in Copilot Notebooks</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4">
                  <a:extLst>
                    <a:ext uri="{A12FA001-AC4F-418D-AE19-62706E023703}">
                      <ahyp:hlinkClr xmlns:ahyp="http://schemas.microsoft.com/office/drawing/2018/hyperlinkcolor" val="tx"/>
                    </a:ext>
                  </a:extLst>
                </a:hlinkClick>
              </a:rPr>
              <a:t>Microsoft Edge: Upgraded Copilot new tab page</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5">
                  <a:extLst>
                    <a:ext uri="{A12FA001-AC4F-418D-AE19-62706E023703}">
                      <ahyp:hlinkClr xmlns:ahyp="http://schemas.microsoft.com/office/drawing/2018/hyperlinkcolor" val="tx"/>
                    </a:ext>
                  </a:extLst>
                </a:hlinkClick>
              </a:rPr>
              <a:t>Planner: Capabilities in Microsoft Cowork</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6">
                  <a:extLst>
                    <a:ext uri="{A12FA001-AC4F-418D-AE19-62706E023703}">
                      <ahyp:hlinkClr xmlns:ahyp="http://schemas.microsoft.com/office/drawing/2018/hyperlinkcolor" val="tx"/>
                    </a:ext>
                  </a:extLst>
                </a:hlinkClick>
              </a:rPr>
              <a:t>Word: Copilot edit mode is available to users in Office 365 GCC</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7">
                  <a:extLst>
                    <a:ext uri="{A12FA001-AC4F-418D-AE19-62706E023703}">
                      <ahyp:hlinkClr xmlns:ahyp="http://schemas.microsoft.com/office/drawing/2018/hyperlinkcolor" val="tx"/>
                    </a:ext>
                  </a:extLst>
                </a:hlinkClick>
              </a:rPr>
              <a:t>Edit with Copilot in Excel (Web, Win32, Mac) - GCC</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8">
                  <a:extLst>
                    <a:ext uri="{A12FA001-AC4F-418D-AE19-62706E023703}">
                      <ahyp:hlinkClr xmlns:ahyp="http://schemas.microsoft.com/office/drawing/2018/hyperlinkcolor" val="tx"/>
                    </a:ext>
                  </a:extLst>
                </a:hlinkClick>
              </a:rPr>
              <a:t>Microsoft Purview compliance portal: Data Lifecycle Management - Retention based on Last Accessed for files in OneDrive and SharePoint</a:t>
            </a:r>
            <a:endParaRPr lang="en-US" sz="1200" dirty="0">
              <a:solidFill>
                <a:schemeClr val="accent1">
                  <a:lumMod val="75000"/>
                </a:schemeClr>
              </a:solidFill>
            </a:endParaRPr>
          </a:p>
          <a:p>
            <a:pPr marL="342900" lvl="0" indent="-342900">
              <a:buFont typeface="Arial" panose="020B0604020202020204" pitchFamily="34" charset="0"/>
              <a:buChar char="•"/>
            </a:pPr>
            <a:r>
              <a:rPr lang="en-US" sz="1200" dirty="0">
                <a:solidFill>
                  <a:schemeClr val="accent1">
                    <a:lumMod val="75000"/>
                  </a:schemeClr>
                </a:solidFill>
                <a:hlinkClick r:id="rId49">
                  <a:extLst>
                    <a:ext uri="{A12FA001-AC4F-418D-AE19-62706E023703}">
                      <ahyp:hlinkClr xmlns:ahyp="http://schemas.microsoft.com/office/drawing/2018/hyperlinkcolor" val="tx"/>
                    </a:ext>
                  </a:extLst>
                </a:hlinkClick>
              </a:rPr>
              <a:t>Microsoft Viva: Copilot Analytics - Export metrics in the Copilot Dashboard at Day Level</a:t>
            </a:r>
            <a:endParaRPr lang="en-US" sz="1200" dirty="0">
              <a:solidFill>
                <a:schemeClr val="accent1">
                  <a:lumMod val="75000"/>
                </a:schemeClr>
              </a:solidFill>
            </a:endParaRPr>
          </a:p>
        </p:txBody>
      </p:sp>
    </p:spTree>
    <p:extLst>
      <p:ext uri="{BB962C8B-B14F-4D97-AF65-F5344CB8AC3E}">
        <p14:creationId xmlns:p14="http://schemas.microsoft.com/office/powerpoint/2010/main" val="651034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par>
                          <p:cTn id="19" fill="hold">
                            <p:stCondLst>
                              <p:cond delay="120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1700"/>
                            </p:stCondLst>
                            <p:childTnLst>
                              <p:par>
                                <p:cTn id="24" presetID="10"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7D340C2-2DD4-95F3-5550-99EFF4D7A39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F2DC8435-D16F-514F-2773-40B23EC18901}"/>
              </a:ext>
            </a:extLst>
          </p:cNvPr>
          <p:cNvSpPr txBox="1">
            <a:spLocks noGrp="1"/>
          </p:cNvSpPr>
          <p:nvPr>
            <p:ph type="title"/>
          </p:nvPr>
        </p:nvSpPr>
        <p:spPr>
          <a:xfrm>
            <a:off x="586737" y="2293993"/>
            <a:ext cx="11018520" cy="166199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Copilot</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i="1" noProof="0" dirty="0">
                <a:gradFill>
                  <a:gsLst>
                    <a:gs pos="971">
                      <a:srgbClr val="2897CE"/>
                    </a:gs>
                    <a:gs pos="100000">
                      <a:srgbClr val="8678D6"/>
                    </a:gs>
                  </a:gsLst>
                  <a:lin ang="2700000" scaled="0"/>
                </a:gradFill>
                <a:cs typeface="Segoe UI Semibold"/>
              </a:rPr>
              <a:t>release notes</a:t>
            </a:r>
          </a:p>
        </p:txBody>
      </p:sp>
      <p:sp>
        <p:nvSpPr>
          <p:cNvPr id="3" name="TextBox 2">
            <a:extLst>
              <a:ext uri="{FF2B5EF4-FFF2-40B4-BE49-F238E27FC236}">
                <a16:creationId xmlns:a16="http://schemas.microsoft.com/office/drawing/2014/main" id="{4BAED0B6-C914-1283-B0E3-29DE9A1F9B6D}"/>
              </a:ext>
            </a:extLst>
          </p:cNvPr>
          <p:cNvSpPr txBox="1"/>
          <p:nvPr/>
        </p:nvSpPr>
        <p:spPr>
          <a:xfrm>
            <a:off x="2647424" y="6263905"/>
            <a:ext cx="6897147" cy="400110"/>
          </a:xfrm>
          <a:prstGeom prst="rect">
            <a:avLst/>
          </a:prstGeom>
          <a:noFill/>
        </p:spPr>
        <p:txBody>
          <a:bodyPr wrap="square">
            <a:spAutoFit/>
          </a:bodyPr>
          <a:lstStyle/>
          <a:p>
            <a:r>
              <a:rPr lang="en-US" sz="2000" noProof="0" dirty="0">
                <a:solidFill>
                  <a:srgbClr val="BC36C4"/>
                </a:solidFill>
                <a:hlinkClick r:id="rId3">
                  <a:extLst>
                    <a:ext uri="{A12FA001-AC4F-418D-AE19-62706E023703}">
                      <ahyp:hlinkClr xmlns:ahyp="http://schemas.microsoft.com/office/drawing/2018/hyperlinkcolor" val="tx"/>
                    </a:ext>
                  </a:extLst>
                </a:hlinkClick>
              </a:rPr>
              <a:t>Release Notes for Microsoft 365 Copilot | Microsoft Learn</a:t>
            </a:r>
            <a:endParaRPr lang="en-US" sz="2000" noProof="0" dirty="0">
              <a:solidFill>
                <a:srgbClr val="BC36C4"/>
              </a:solidFill>
            </a:endParaRPr>
          </a:p>
        </p:txBody>
      </p:sp>
      <p:pic>
        <p:nvPicPr>
          <p:cNvPr id="2" name="!Copilot">
            <a:extLst>
              <a:ext uri="{FF2B5EF4-FFF2-40B4-BE49-F238E27FC236}">
                <a16:creationId xmlns:a16="http://schemas.microsoft.com/office/drawing/2014/main" id="{B755829F-AE14-C81A-94BC-BCB4716405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8004" y="2210500"/>
            <a:ext cx="870186" cy="853920"/>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9" name="TextBox 8">
            <a:extLst>
              <a:ext uri="{FF2B5EF4-FFF2-40B4-BE49-F238E27FC236}">
                <a16:creationId xmlns:a16="http://schemas.microsoft.com/office/drawing/2014/main" id="{9D425984-FC3D-26AB-D6F8-9C3E3BDE1B0E}"/>
              </a:ext>
            </a:extLst>
          </p:cNvPr>
          <p:cNvSpPr txBox="1"/>
          <p:nvPr/>
        </p:nvSpPr>
        <p:spPr>
          <a:xfrm>
            <a:off x="2008190" y="4171369"/>
            <a:ext cx="8175617" cy="1200329"/>
          </a:xfrm>
          <a:prstGeom prst="rect">
            <a:avLst/>
          </a:prstGeom>
          <a:noFill/>
        </p:spPr>
        <p:txBody>
          <a:bodyPr wrap="square">
            <a:spAutoFit/>
          </a:bodyPr>
          <a:lstStyle/>
          <a:p>
            <a:pPr algn="ctr"/>
            <a:r>
              <a:rPr lang="en-US" sz="2400" i="1" noProof="0" dirty="0">
                <a:solidFill>
                  <a:srgbClr val="161616"/>
                </a:solidFill>
                <a:latin typeface="Segoe UI" panose="020B0502040204020203" pitchFamily="34" charset="0"/>
              </a:rPr>
              <a:t>L</a:t>
            </a:r>
            <a:r>
              <a:rPr lang="en-US" sz="2400" b="0" i="1" noProof="0" dirty="0">
                <a:solidFill>
                  <a:srgbClr val="161616"/>
                </a:solidFill>
                <a:effectLst/>
                <a:latin typeface="Segoe UI" panose="020B0502040204020203" pitchFamily="34" charset="0"/>
              </a:rPr>
              <a:t>atest features and improvements for Microsoft Copilot. </a:t>
            </a:r>
          </a:p>
          <a:p>
            <a:pPr algn="ctr"/>
            <a:r>
              <a:rPr lang="en-US" sz="2400" b="0" i="1" noProof="0" dirty="0">
                <a:solidFill>
                  <a:srgbClr val="161616"/>
                </a:solidFill>
                <a:effectLst/>
                <a:latin typeface="Segoe UI" panose="020B0502040204020203" pitchFamily="34" charset="0"/>
              </a:rPr>
              <a:t>It includes changes that are generally available </a:t>
            </a:r>
          </a:p>
          <a:p>
            <a:pPr algn="ctr"/>
            <a:r>
              <a:rPr lang="en-US" sz="2400" b="0" i="1" noProof="0" dirty="0">
                <a:solidFill>
                  <a:srgbClr val="161616"/>
                </a:solidFill>
                <a:effectLst/>
                <a:latin typeface="Segoe UI" panose="020B0502040204020203" pitchFamily="34" charset="0"/>
              </a:rPr>
              <a:t>(Current Channel for Microsoft 365 apps) </a:t>
            </a:r>
            <a:endParaRPr lang="en-US" sz="2400" i="1" noProof="0" dirty="0"/>
          </a:p>
        </p:txBody>
      </p:sp>
      <p:grpSp>
        <p:nvGrpSpPr>
          <p:cNvPr id="8" name="Group 7">
            <a:extLst>
              <a:ext uri="{FF2B5EF4-FFF2-40B4-BE49-F238E27FC236}">
                <a16:creationId xmlns:a16="http://schemas.microsoft.com/office/drawing/2014/main" id="{9D780DDE-C555-84D0-796F-4875DEF1C929}"/>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10" name="Diagonal Stripe 9">
              <a:extLst>
                <a:ext uri="{FF2B5EF4-FFF2-40B4-BE49-F238E27FC236}">
                  <a16:creationId xmlns:a16="http://schemas.microsoft.com/office/drawing/2014/main" id="{A7248AB6-9076-BA0A-6996-A312613AA7F9}"/>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11" name="TextBox 10">
              <a:extLst>
                <a:ext uri="{FF2B5EF4-FFF2-40B4-BE49-F238E27FC236}">
                  <a16:creationId xmlns:a16="http://schemas.microsoft.com/office/drawing/2014/main" id="{2F041F54-8668-BD17-07EA-9EC457BF65BB}"/>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a:solidFill>
                    <a:srgbClr val="5C5AD4"/>
                  </a:solidFill>
                  <a:latin typeface="Segoe UI Semibold"/>
                </a:rPr>
                <a:t>As of 7th Oct 2026</a:t>
              </a:r>
            </a:p>
          </p:txBody>
        </p:sp>
      </p:grpSp>
    </p:spTree>
    <p:extLst>
      <p:ext uri="{BB962C8B-B14F-4D97-AF65-F5344CB8AC3E}">
        <p14:creationId xmlns:p14="http://schemas.microsoft.com/office/powerpoint/2010/main" val="25476300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4.44444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42" presetClass="path" presetSubtype="0" decel="100000" fill="hold" grpId="1" nodeType="withEffect">
                                  <p:stCondLst>
                                    <p:cond delay="0"/>
                                  </p:stCondLst>
                                  <p:childTnLst>
                                    <p:animMotion origin="layout" path="M 0 -3.33333E-6 L 0 0.01968 " pathEditMode="relative" rAng="0" ptsTypes="AA">
                                      <p:cBhvr>
                                        <p:cTn id="16" dur="500" spd="-100000" fill="hold"/>
                                        <p:tgtEl>
                                          <p:spTgt spid="9"/>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040" y="224754"/>
            <a:ext cx="566928" cy="556331"/>
          </a:xfrm>
          <a:prstGeom prst="rect">
            <a:avLst/>
          </a:prstGeom>
        </p:spPr>
      </p:pic>
      <p:sp>
        <p:nvSpPr>
          <p:cNvPr id="3" name="Text 0"/>
          <p:cNvSpPr>
            <a:spLocks noGrp="1"/>
          </p:cNvSpPr>
          <p:nvPr>
            <p:ph type="title" idx="4294967295"/>
          </p:nvPr>
        </p:nvSpPr>
        <p:spPr>
          <a:xfrm>
            <a:off x="886968" y="268172"/>
            <a:ext cx="8961438" cy="512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242424"/>
                </a:solidFill>
                <a:effectLst/>
                <a:uLnTx/>
                <a:uFillTx/>
                <a:latin typeface="Segoe UI Semibold" pitchFamily="34" charset="0"/>
                <a:ea typeface="Segoe UI Semibold" pitchFamily="34" charset="-122"/>
                <a:cs typeface="Segoe UI Semibold" pitchFamily="34" charset="-120"/>
              </a:rPr>
              <a:t>Microsoft Copilot release notes </a:t>
            </a:r>
            <a:r>
              <a:rPr kumimoji="0" lang="en-US" sz="2400" b="1" i="0" u="none" strike="noStrike" kern="1200" cap="none" spc="0" normalizeH="0" baseline="0" noProof="0">
                <a:ln>
                  <a:noFill/>
                </a:ln>
                <a:solidFill>
                  <a:srgbClr val="8B2FC9"/>
                </a:solidFill>
                <a:effectLst/>
                <a:uLnTx/>
                <a:uFillTx/>
                <a:latin typeface="Segoe UI Semibold" pitchFamily="34" charset="0"/>
                <a:ea typeface="Segoe UI Semibold" pitchFamily="34" charset="-122"/>
                <a:cs typeface="Segoe UI Semibold" pitchFamily="34" charset="-120"/>
              </a:rPr>
              <a:t>– </a:t>
            </a:r>
            <a:r>
              <a:rPr lang="en-US" sz="2400" b="1" spc="0">
                <a:ln>
                  <a:noFill/>
                </a:ln>
                <a:solidFill>
                  <a:srgbClr val="8B2FC9"/>
                </a:solidFill>
                <a:latin typeface="Segoe UI Semibold" pitchFamily="34" charset="0"/>
                <a:ea typeface="Segoe UI Semibold" pitchFamily="34" charset="-122"/>
                <a:cs typeface="Segoe UI Semibold" pitchFamily="34" charset="-120"/>
              </a:rPr>
              <a:t>October</a:t>
            </a:r>
            <a:r>
              <a:rPr kumimoji="0" lang="en-US" sz="2400" b="1" i="0" u="none" strike="noStrike" kern="1200" cap="none" spc="0" normalizeH="0" baseline="0" noProof="0">
                <a:ln>
                  <a:noFill/>
                </a:ln>
                <a:solidFill>
                  <a:srgbClr val="8B2FC9"/>
                </a:solidFill>
                <a:effectLst/>
                <a:uLnTx/>
                <a:uFillTx/>
                <a:latin typeface="Segoe UI Semibold" pitchFamily="34" charset="0"/>
                <a:ea typeface="Segoe UI Semibold" pitchFamily="34" charset="-122"/>
                <a:cs typeface="Segoe UI Semibold" pitchFamily="34" charset="-120"/>
              </a:rPr>
              <a:t> 2026</a:t>
            </a:r>
            <a:endParaRPr kumimoji="0" lang="en-US" sz="2400" b="0" i="0" u="none" strike="noStrike" kern="1200" cap="none" spc="0" normalizeH="0" baseline="0" noProof="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20040" y="1097280"/>
            <a:ext cx="11551615" cy="274320"/>
          </a:xfrm>
          <a:prstGeom prst="roundRect">
            <a:avLst>
              <a:gd name="adj" fmla="val 13333"/>
            </a:avLst>
          </a:prstGeom>
          <a:solidFill>
            <a:srgbClr val="EAE6FB"/>
          </a:solidFill>
          <a:ln/>
        </p:spPr>
        <p:txBody>
          <a:bodyPr/>
          <a:lstStyle/>
          <a:p>
            <a:endParaRPr lang="en-US"/>
          </a:p>
        </p:txBody>
      </p:sp>
      <p:sp>
        <p:nvSpPr>
          <p:cNvPr id="8" name="Text 5"/>
          <p:cNvSpPr/>
          <p:nvPr/>
        </p:nvSpPr>
        <p:spPr>
          <a:xfrm>
            <a:off x="457200" y="1097280"/>
            <a:ext cx="11277295" cy="274320"/>
          </a:xfrm>
          <a:prstGeom prst="rect">
            <a:avLst/>
          </a:prstGeom>
          <a:noFill/>
          <a:ln/>
        </p:spPr>
        <p:txBody>
          <a:bodyPr wrap="square" rtlCol="0" anchor="ctr"/>
          <a:lstStyle/>
          <a:p>
            <a:pPr marL="0" indent="0" algn="l">
              <a:buNone/>
            </a:pPr>
            <a:r>
              <a:rPr lang="en-US" sz="1100" b="1">
                <a:solidFill>
                  <a:srgbClr val="5B3FC7"/>
                </a:solidFill>
                <a:latin typeface="Segoe UI Semibold" pitchFamily="34" charset="0"/>
                <a:ea typeface="Segoe UI Semibold" pitchFamily="34" charset="-122"/>
                <a:cs typeface="Segoe UI Semibold" pitchFamily="34" charset="-120"/>
              </a:rPr>
              <a:t>October 6, 2026   ·   7 updates</a:t>
            </a:r>
          </a:p>
        </p:txBody>
      </p:sp>
      <p:sp>
        <p:nvSpPr>
          <p:cNvPr id="9" name="Shape 6">
            <a:extLst>
              <a:ext uri="{C183D7F6-B498-43B3-948B-1728B52AA6E4}">
                <adec:decorative xmlns:adec="http://schemas.microsoft.com/office/drawing/2017/decorative" val="1"/>
              </a:ext>
            </a:extLst>
          </p:cNvPr>
          <p:cNvSpPr/>
          <p:nvPr/>
        </p:nvSpPr>
        <p:spPr>
          <a:xfrm>
            <a:off x="320040" y="1580083"/>
            <a:ext cx="5638648" cy="649905"/>
          </a:xfrm>
          <a:prstGeom prst="roundRect">
            <a:avLst>
              <a:gd name="adj" fmla="val 3469"/>
            </a:avLst>
          </a:prstGeom>
          <a:solidFill>
            <a:srgbClr val="FFFFFF"/>
          </a:solidFill>
          <a:ln w="12700">
            <a:solidFill>
              <a:srgbClr val="E2E5F0"/>
            </a:solidFill>
            <a:prstDash val="solid"/>
          </a:ln>
        </p:spPr>
        <p:txBody>
          <a:bodyPr/>
          <a:lstStyle/>
          <a:p>
            <a:endParaRPr lang="en-US"/>
          </a:p>
        </p:txBody>
      </p:sp>
      <p:sp>
        <p:nvSpPr>
          <p:cNvPr id="11" name="Text 8"/>
          <p:cNvSpPr/>
          <p:nvPr/>
        </p:nvSpPr>
        <p:spPr>
          <a:xfrm>
            <a:off x="411480"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(2)</a:t>
            </a:r>
          </a:p>
        </p:txBody>
      </p:sp>
      <p:sp>
        <p:nvSpPr>
          <p:cNvPr id="10" name="Text 7"/>
          <p:cNvSpPr/>
          <p:nvPr/>
        </p:nvSpPr>
        <p:spPr>
          <a:xfrm>
            <a:off x="448056" y="1755648"/>
            <a:ext cx="5382616" cy="43434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Seamless Search and Chat Integration [Windows, Web]</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Regenerate response for alternative answers [Web]</a:t>
            </a:r>
          </a:p>
        </p:txBody>
      </p:sp>
      <p:sp>
        <p:nvSpPr>
          <p:cNvPr id="21" name="Shape 18">
            <a:extLst>
              <a:ext uri="{C183D7F6-B498-43B3-948B-1728B52AA6E4}">
                <adec:decorative xmlns:adec="http://schemas.microsoft.com/office/drawing/2017/decorative" val="1"/>
              </a:ext>
            </a:extLst>
          </p:cNvPr>
          <p:cNvSpPr/>
          <p:nvPr/>
        </p:nvSpPr>
        <p:spPr>
          <a:xfrm>
            <a:off x="320040" y="2464075"/>
            <a:ext cx="5638648" cy="599105"/>
          </a:xfrm>
          <a:prstGeom prst="roundRect">
            <a:avLst>
              <a:gd name="adj" fmla="val 11806"/>
            </a:avLst>
          </a:prstGeom>
          <a:solidFill>
            <a:srgbClr val="FFFFFF"/>
          </a:solidFill>
          <a:ln w="12700">
            <a:solidFill>
              <a:srgbClr val="E2E5F0"/>
            </a:solidFill>
            <a:prstDash val="solid"/>
          </a:ln>
        </p:spPr>
        <p:txBody>
          <a:bodyPr/>
          <a:lstStyle/>
          <a:p>
            <a:endParaRPr lang="en-US"/>
          </a:p>
        </p:txBody>
      </p:sp>
      <p:sp>
        <p:nvSpPr>
          <p:cNvPr id="23" name="Text 20"/>
          <p:cNvSpPr/>
          <p:nvPr/>
        </p:nvSpPr>
        <p:spPr>
          <a:xfrm>
            <a:off x="411480" y="2347032"/>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extensibility (1)</a:t>
            </a:r>
          </a:p>
        </p:txBody>
      </p:sp>
      <p:sp>
        <p:nvSpPr>
          <p:cNvPr id="22" name="Text 19"/>
          <p:cNvSpPr/>
          <p:nvPr/>
        </p:nvSpPr>
        <p:spPr>
          <a:xfrm>
            <a:off x="448056" y="2639640"/>
            <a:ext cx="5382616" cy="38354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Edit query string and user identity mapping rules for Copilot connectors [Windows, Web]</a:t>
            </a:r>
          </a:p>
        </p:txBody>
      </p:sp>
      <p:sp>
        <p:nvSpPr>
          <p:cNvPr id="24" name="Shape 21">
            <a:extLst>
              <a:ext uri="{C183D7F6-B498-43B3-948B-1728B52AA6E4}">
                <adec:decorative xmlns:adec="http://schemas.microsoft.com/office/drawing/2017/decorative" val="1"/>
              </a:ext>
            </a:extLst>
          </p:cNvPr>
          <p:cNvSpPr/>
          <p:nvPr/>
        </p:nvSpPr>
        <p:spPr>
          <a:xfrm>
            <a:off x="320040" y="3297267"/>
            <a:ext cx="5638648" cy="599105"/>
          </a:xfrm>
          <a:prstGeom prst="roundRect">
            <a:avLst>
              <a:gd name="adj" fmla="val 15455"/>
            </a:avLst>
          </a:prstGeom>
          <a:solidFill>
            <a:srgbClr val="FFFFFF"/>
          </a:solidFill>
          <a:ln w="12700">
            <a:solidFill>
              <a:srgbClr val="E2E5F0"/>
            </a:solidFill>
            <a:prstDash val="solid"/>
          </a:ln>
        </p:spPr>
        <p:txBody>
          <a:bodyPr/>
          <a:lstStyle/>
          <a:p>
            <a:endParaRPr lang="en-US"/>
          </a:p>
        </p:txBody>
      </p:sp>
      <p:sp>
        <p:nvSpPr>
          <p:cNvPr id="26" name="Text 23"/>
          <p:cNvSpPr/>
          <p:nvPr/>
        </p:nvSpPr>
        <p:spPr>
          <a:xfrm>
            <a:off x="411480" y="3180224"/>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SharePoint (1)</a:t>
            </a:r>
          </a:p>
        </p:txBody>
      </p:sp>
      <p:sp>
        <p:nvSpPr>
          <p:cNvPr id="25" name="Text 22"/>
          <p:cNvSpPr/>
          <p:nvPr/>
        </p:nvSpPr>
        <p:spPr>
          <a:xfrm>
            <a:off x="448056" y="3472832"/>
            <a:ext cx="5382616" cy="38354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Admin Center - detailed report on Everyone except external user permissions [Web]</a:t>
            </a:r>
          </a:p>
        </p:txBody>
      </p:sp>
      <p:sp>
        <p:nvSpPr>
          <p:cNvPr id="12" name="Shape 9">
            <a:extLst>
              <a:ext uri="{C183D7F6-B498-43B3-948B-1728B52AA6E4}">
                <adec:decorative xmlns:adec="http://schemas.microsoft.com/office/drawing/2017/decorative" val="1"/>
              </a:ext>
            </a:extLst>
          </p:cNvPr>
          <p:cNvSpPr/>
          <p:nvPr/>
        </p:nvSpPr>
        <p:spPr>
          <a:xfrm>
            <a:off x="6233008" y="1580083"/>
            <a:ext cx="5638648" cy="795955"/>
          </a:xfrm>
          <a:prstGeom prst="roundRect">
            <a:avLst>
              <a:gd name="adj" fmla="val 9140"/>
            </a:avLst>
          </a:prstGeom>
          <a:solidFill>
            <a:srgbClr val="FFFFFF"/>
          </a:solidFill>
          <a:ln w="12700">
            <a:solidFill>
              <a:srgbClr val="E2E5F0"/>
            </a:solidFill>
            <a:prstDash val="solid"/>
          </a:ln>
        </p:spPr>
        <p:txBody>
          <a:bodyPr/>
          <a:lstStyle/>
          <a:p>
            <a:endParaRPr lang="en-US"/>
          </a:p>
        </p:txBody>
      </p:sp>
      <p:sp>
        <p:nvSpPr>
          <p:cNvPr id="14" name="Text 11"/>
          <p:cNvSpPr/>
          <p:nvPr/>
        </p:nvSpPr>
        <p:spPr>
          <a:xfrm>
            <a:off x="6324448"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PowerPoint (2)</a:t>
            </a:r>
          </a:p>
        </p:txBody>
      </p:sp>
      <p:sp>
        <p:nvSpPr>
          <p:cNvPr id="13" name="Text 10"/>
          <p:cNvSpPr/>
          <p:nvPr/>
        </p:nvSpPr>
        <p:spPr>
          <a:xfrm>
            <a:off x="6361024" y="1755648"/>
            <a:ext cx="5382616" cy="58039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Create custom skills in Copilot in PowerPoint [Windows]</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Reference files saved in SharePoint libraries and OneDrive folders when creating a presentation with Copilot in PowerPoint [Mac]</a:t>
            </a:r>
          </a:p>
        </p:txBody>
      </p:sp>
      <p:sp>
        <p:nvSpPr>
          <p:cNvPr id="45" name="Shape 44">
            <a:extLst>
              <a:ext uri="{C183D7F6-B498-43B3-948B-1728B52AA6E4}">
                <adec:decorative xmlns:adec="http://schemas.microsoft.com/office/drawing/2017/decorative" val="1"/>
              </a:ext>
            </a:extLst>
          </p:cNvPr>
          <p:cNvSpPr/>
          <p:nvPr/>
        </p:nvSpPr>
        <p:spPr>
          <a:xfrm>
            <a:off x="6233008" y="2610125"/>
            <a:ext cx="5638648" cy="453055"/>
          </a:xfrm>
          <a:prstGeom prst="roundRect">
            <a:avLst>
              <a:gd name="adj" fmla="val 9140"/>
            </a:avLst>
          </a:prstGeom>
          <a:solidFill>
            <a:srgbClr val="FFFFFF"/>
          </a:solidFill>
          <a:ln w="12700">
            <a:solidFill>
              <a:srgbClr val="E2E5F0"/>
            </a:solidFill>
            <a:prstDash val="solid"/>
          </a:ln>
        </p:spPr>
        <p:txBody>
          <a:bodyPr/>
          <a:lstStyle/>
          <a:p>
            <a:endParaRPr lang="en-US"/>
          </a:p>
        </p:txBody>
      </p:sp>
      <p:sp>
        <p:nvSpPr>
          <p:cNvPr id="46" name="Text 46"/>
          <p:cNvSpPr/>
          <p:nvPr/>
        </p:nvSpPr>
        <p:spPr>
          <a:xfrm>
            <a:off x="6324448" y="2493082"/>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Viva Insights (1)</a:t>
            </a:r>
          </a:p>
        </p:txBody>
      </p:sp>
      <p:sp>
        <p:nvSpPr>
          <p:cNvPr id="47" name="Text 45"/>
          <p:cNvSpPr/>
          <p:nvPr/>
        </p:nvSpPr>
        <p:spPr>
          <a:xfrm>
            <a:off x="6361024" y="2785690"/>
            <a:ext cx="5382616" cy="23749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Copilot Analytics - Cowork adoption and impact [Web]</a:t>
            </a:r>
          </a:p>
        </p:txBody>
      </p:sp>
      <p:grpSp>
        <p:nvGrpSpPr>
          <p:cNvPr id="42" name="Group 41">
            <a:extLst>
              <a:ext uri="{FF2B5EF4-FFF2-40B4-BE49-F238E27FC236}">
                <a16:creationId xmlns:a16="http://schemas.microsoft.com/office/drawing/2014/main" id="{ED8DCB8B-7374-2F49-6BE4-6F52553F816B}"/>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43" name="Diagonal Stripe 42">
              <a:extLst>
                <a:ext uri="{FF2B5EF4-FFF2-40B4-BE49-F238E27FC236}">
                  <a16:creationId xmlns:a16="http://schemas.microsoft.com/office/drawing/2014/main" id="{77803052-1FE4-0D3F-1C77-B6CFEF4374B9}"/>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44" name="TextBox 43">
              <a:extLst>
                <a:ext uri="{FF2B5EF4-FFF2-40B4-BE49-F238E27FC236}">
                  <a16:creationId xmlns:a16="http://schemas.microsoft.com/office/drawing/2014/main" id="{A0FE0C32-DF1B-9BC5-BDA4-3AFE33D68C67}"/>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a:solidFill>
                    <a:srgbClr val="5C5AD4"/>
                  </a:solidFill>
                  <a:latin typeface="Segoe UI Semibold"/>
                </a:rPr>
                <a:t>As of 7th Oct 2026</a:t>
              </a:r>
            </a:p>
          </p:txBody>
        </p:sp>
      </p:grpSp>
      <p:sp>
        <p:nvSpPr>
          <p:cNvPr id="5" name="Text 2">
            <a:extLst>
              <a:ext uri="{C183D7F6-B498-43B3-948B-1728B52AA6E4}">
                <adec:decorative xmlns:adec="http://schemas.microsoft.com/office/drawing/2017/decorative" val="1"/>
              </a:ext>
            </a:extLst>
          </p:cNvPr>
          <p:cNvSpPr/>
          <p:nvPr/>
        </p:nvSpPr>
        <p:spPr>
          <a:xfrm>
            <a:off x="0" y="6509758"/>
            <a:ext cx="3650000" cy="502920"/>
          </a:xfrm>
          <a:prstGeom prst="rect">
            <a:avLst/>
          </a:prstGeom>
          <a:noFill/>
          <a:ln/>
        </p:spPr>
        <p:txBody>
          <a:bodyPr wrap="square" rtlCol="0" anchor="ctr"/>
          <a:lstStyle/>
          <a:p>
            <a:pPr marL="0" indent="0" algn="l">
              <a:buNone/>
            </a:pPr>
            <a:r>
              <a:rPr lang="en-US" sz="900" b="1" u="sng">
                <a:solidFill>
                  <a:srgbClr val="FFFFFF"/>
                </a:solidFill>
                <a:latin typeface="Segoe UI" pitchFamily="34" charset="0"/>
                <a:ea typeface="Segoe UI" pitchFamily="34" charset="-122"/>
                <a:cs typeface="Segoe UI" pitchFamily="34" charset="-120"/>
                <a:hlinkClick r:id="rId4">
                  <a:extLst>
                    <a:ext uri="{A12FA001-AC4F-418D-AE19-62706E023703}">
                      <ahyp:hlinkClr xmlns:ahyp="http://schemas.microsoft.com/office/drawing/2018/hyperlinkcolor" val="tx"/>
                    </a:ext>
                  </a:extLst>
                </a:hlinkClick>
              </a:rPr>
              <a:t>Learn more</a:t>
            </a:r>
            <a:r>
              <a:rPr lang="en-US" sz="900">
                <a:solidFill>
                  <a:srgbClr val="FFFFFF"/>
                </a:solidFill>
                <a:latin typeface="Segoe UI" pitchFamily="34" charset="0"/>
                <a:ea typeface="Segoe UI" pitchFamily="34" charset="-122"/>
                <a:cs typeface="Segoe UI" pitchFamily="34" charset="-120"/>
              </a:rPr>
              <a:t>  |  Release Notes for Microsoft Copilot</a:t>
            </a:r>
            <a:endParaRPr lang="en-US" sz="900"/>
          </a:p>
        </p:txBody>
      </p:sp>
      <p:sp>
        <p:nvSpPr>
          <p:cNvPr id="6" name="Text 3">
            <a:extLst>
              <a:ext uri="{C183D7F6-B498-43B3-948B-1728B52AA6E4}">
                <adec:decorative xmlns:adec="http://schemas.microsoft.com/office/drawing/2017/decorative" val="1"/>
              </a:ext>
            </a:extLst>
          </p:cNvPr>
          <p:cNvSpPr/>
          <p:nvPr/>
        </p:nvSpPr>
        <p:spPr>
          <a:xfrm>
            <a:off x="3700000" y="6509758"/>
            <a:ext cx="8171655" cy="502920"/>
          </a:xfrm>
          <a:prstGeom prst="rect">
            <a:avLst/>
          </a:prstGeom>
          <a:noFill/>
          <a:ln/>
        </p:spPr>
        <p:txBody>
          <a:bodyPr wrap="square" rtlCol="0" anchor="ctr"/>
          <a:lstStyle/>
          <a:p>
            <a:pPr marL="0" indent="0" algn="r">
              <a:buNone/>
            </a:pPr>
            <a:r>
              <a:rPr lang="en-US" sz="900" i="1">
                <a:solidFill>
                  <a:srgbClr val="FFFFFF"/>
                </a:solidFill>
                <a:latin typeface="Segoe UI" pitchFamily="34" charset="0"/>
                <a:ea typeface="Segoe UI" pitchFamily="34" charset="-122"/>
                <a:cs typeface="Segoe UI" pitchFamily="34" charset="-120"/>
              </a:rPr>
              <a:t>Latest features and improvements for Microsoft Copilot generally available on Current Channel for Microsoft 365 apps. 7 updates.</a:t>
            </a:r>
            <a:endParaRPr lang="en-US" sz="900"/>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040" y="224754"/>
            <a:ext cx="566928" cy="556331"/>
          </a:xfrm>
          <a:prstGeom prst="rect">
            <a:avLst/>
          </a:prstGeom>
        </p:spPr>
      </p:pic>
      <p:sp>
        <p:nvSpPr>
          <p:cNvPr id="3" name="Text 0"/>
          <p:cNvSpPr>
            <a:spLocks noGrp="1"/>
          </p:cNvSpPr>
          <p:nvPr>
            <p:ph type="title" idx="4294967295"/>
          </p:nvPr>
        </p:nvSpPr>
        <p:spPr>
          <a:xfrm>
            <a:off x="886968" y="268172"/>
            <a:ext cx="8961438" cy="512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2424"/>
                </a:solidFill>
                <a:effectLst/>
                <a:uLnTx/>
                <a:uFillTx/>
                <a:latin typeface="Segoe UI Semibold" pitchFamily="34" charset="0"/>
                <a:ea typeface="Segoe UI Semibold" pitchFamily="34" charset="-122"/>
                <a:cs typeface="Segoe UI Semibold" pitchFamily="34" charset="-120"/>
              </a:rPr>
              <a:t>Microsoft Copilot release notes </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a:t>
            </a:r>
            <a:r>
              <a:rPr lang="en-US" sz="2400" b="1" spc="0" dirty="0">
                <a:ln>
                  <a:noFill/>
                </a:ln>
                <a:solidFill>
                  <a:srgbClr val="8B2FC9"/>
                </a:solidFill>
                <a:latin typeface="Segoe UI Semibold" pitchFamily="34" charset="0"/>
                <a:ea typeface="Segoe UI Semibold" pitchFamily="34" charset="-122"/>
                <a:cs typeface="Segoe UI Semibold" pitchFamily="34" charset="-120"/>
              </a:rPr>
              <a:t>September</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2026</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20040" y="1097280"/>
            <a:ext cx="11551615" cy="274320"/>
          </a:xfrm>
          <a:prstGeom prst="roundRect">
            <a:avLst>
              <a:gd name="adj" fmla="val 13333"/>
            </a:avLst>
          </a:prstGeom>
          <a:solidFill>
            <a:srgbClr val="EAE6FB"/>
          </a:solidFill>
          <a:ln/>
        </p:spPr>
        <p:txBody>
          <a:bodyPr/>
          <a:lstStyle/>
          <a:p>
            <a:endParaRPr lang="en-US"/>
          </a:p>
        </p:txBody>
      </p:sp>
      <p:sp>
        <p:nvSpPr>
          <p:cNvPr id="8" name="Text 5"/>
          <p:cNvSpPr/>
          <p:nvPr/>
        </p:nvSpPr>
        <p:spPr>
          <a:xfrm>
            <a:off x="457200" y="1097280"/>
            <a:ext cx="11277295" cy="274320"/>
          </a:xfrm>
          <a:prstGeom prst="rect">
            <a:avLst/>
          </a:prstGeom>
          <a:noFill/>
          <a:ln/>
        </p:spPr>
        <p:txBody>
          <a:bodyPr wrap="square" rtlCol="0" anchor="ctr"/>
          <a:lstStyle/>
          <a:p>
            <a:pPr marL="0" indent="0" algn="l">
              <a:buNone/>
            </a:pPr>
            <a:r>
              <a:rPr lang="en-US" sz="1100" b="1">
                <a:solidFill>
                  <a:srgbClr val="5B3FC7"/>
                </a:solidFill>
                <a:latin typeface="Segoe UI Semibold" pitchFamily="34" charset="0"/>
                <a:ea typeface="Segoe UI Semibold" pitchFamily="34" charset="-122"/>
                <a:cs typeface="Segoe UI Semibold" pitchFamily="34" charset="-120"/>
              </a:rPr>
              <a:t>September 23, 2026   ·   26 updates (1 of 2)</a:t>
            </a:r>
          </a:p>
        </p:txBody>
      </p:sp>
      <p:sp>
        <p:nvSpPr>
          <p:cNvPr id="9" name="Shape 6">
            <a:extLst>
              <a:ext uri="{C183D7F6-B498-43B3-948B-1728B52AA6E4}">
                <adec:decorative xmlns:adec="http://schemas.microsoft.com/office/drawing/2017/decorative" val="1"/>
              </a:ext>
            </a:extLst>
          </p:cNvPr>
          <p:cNvSpPr/>
          <p:nvPr/>
        </p:nvSpPr>
        <p:spPr>
          <a:xfrm>
            <a:off x="320040" y="1580083"/>
            <a:ext cx="5638648" cy="795955"/>
          </a:xfrm>
          <a:prstGeom prst="roundRect">
            <a:avLst>
              <a:gd name="adj" fmla="val 3469"/>
            </a:avLst>
          </a:prstGeom>
          <a:solidFill>
            <a:srgbClr val="FFFFFF"/>
          </a:solidFill>
          <a:ln w="12700">
            <a:solidFill>
              <a:srgbClr val="E2E5F0"/>
            </a:solidFill>
            <a:prstDash val="solid"/>
          </a:ln>
        </p:spPr>
        <p:txBody>
          <a:bodyPr/>
          <a:lstStyle/>
          <a:p>
            <a:endParaRPr lang="en-US"/>
          </a:p>
        </p:txBody>
      </p:sp>
      <p:sp>
        <p:nvSpPr>
          <p:cNvPr id="11" name="Text 8"/>
          <p:cNvSpPr/>
          <p:nvPr/>
        </p:nvSpPr>
        <p:spPr>
          <a:xfrm>
            <a:off x="411480"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Excel (2)</a:t>
            </a:r>
          </a:p>
        </p:txBody>
      </p:sp>
      <p:sp>
        <p:nvSpPr>
          <p:cNvPr id="10" name="Text 7"/>
          <p:cNvSpPr/>
          <p:nvPr/>
        </p:nvSpPr>
        <p:spPr>
          <a:xfrm>
            <a:off x="448056" y="1755648"/>
            <a:ext cx="5382616" cy="5803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Navigate to your workbook changes directly from the Copilot chat pane response [Windows, Web, Mac]</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See Copilot usage in show changes pane [Windows, Mac, Web]</a:t>
            </a:r>
          </a:p>
        </p:txBody>
      </p:sp>
      <p:sp>
        <p:nvSpPr>
          <p:cNvPr id="21" name="Shape 18">
            <a:extLst>
              <a:ext uri="{C183D7F6-B498-43B3-948B-1728B52AA6E4}">
                <adec:decorative xmlns:adec="http://schemas.microsoft.com/office/drawing/2017/decorative" val="1"/>
              </a:ext>
            </a:extLst>
          </p:cNvPr>
          <p:cNvSpPr/>
          <p:nvPr/>
        </p:nvSpPr>
        <p:spPr>
          <a:xfrm>
            <a:off x="320040" y="2610125"/>
            <a:ext cx="5638648" cy="599105"/>
          </a:xfrm>
          <a:prstGeom prst="roundRect">
            <a:avLst>
              <a:gd name="adj" fmla="val 11806"/>
            </a:avLst>
          </a:prstGeom>
          <a:solidFill>
            <a:srgbClr val="FFFFFF"/>
          </a:solidFill>
          <a:ln w="12700">
            <a:solidFill>
              <a:srgbClr val="E2E5F0"/>
            </a:solidFill>
            <a:prstDash val="solid"/>
          </a:ln>
        </p:spPr>
        <p:txBody>
          <a:bodyPr/>
          <a:lstStyle/>
          <a:p>
            <a:endParaRPr lang="en-US"/>
          </a:p>
        </p:txBody>
      </p:sp>
      <p:sp>
        <p:nvSpPr>
          <p:cNvPr id="23" name="Text 20"/>
          <p:cNvSpPr/>
          <p:nvPr/>
        </p:nvSpPr>
        <p:spPr>
          <a:xfrm>
            <a:off x="411480" y="2493082"/>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admin center (1)</a:t>
            </a:r>
          </a:p>
        </p:txBody>
      </p:sp>
      <p:sp>
        <p:nvSpPr>
          <p:cNvPr id="22" name="Text 19"/>
          <p:cNvSpPr/>
          <p:nvPr/>
        </p:nvSpPr>
        <p:spPr>
          <a:xfrm>
            <a:off x="448056" y="2785690"/>
            <a:ext cx="5382616" cy="38354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New dedicated License Requests page in Microsoft 365 Admin Center [Web]</a:t>
            </a:r>
          </a:p>
        </p:txBody>
      </p:sp>
      <p:sp>
        <p:nvSpPr>
          <p:cNvPr id="24" name="Shape 21">
            <a:extLst>
              <a:ext uri="{C183D7F6-B498-43B3-948B-1728B52AA6E4}">
                <adec:decorative xmlns:adec="http://schemas.microsoft.com/office/drawing/2017/decorative" val="1"/>
              </a:ext>
            </a:extLst>
          </p:cNvPr>
          <p:cNvSpPr/>
          <p:nvPr/>
        </p:nvSpPr>
        <p:spPr>
          <a:xfrm>
            <a:off x="320040" y="3443317"/>
            <a:ext cx="5638648" cy="2612055"/>
          </a:xfrm>
          <a:prstGeom prst="roundRect">
            <a:avLst>
              <a:gd name="adj" fmla="val 15455"/>
            </a:avLst>
          </a:prstGeom>
          <a:solidFill>
            <a:srgbClr val="FFFFFF"/>
          </a:solidFill>
          <a:ln w="12700">
            <a:solidFill>
              <a:srgbClr val="E2E5F0"/>
            </a:solidFill>
            <a:prstDash val="solid"/>
          </a:ln>
        </p:spPr>
        <p:txBody>
          <a:bodyPr/>
          <a:lstStyle/>
          <a:p>
            <a:endParaRPr lang="en-US"/>
          </a:p>
        </p:txBody>
      </p:sp>
      <p:sp>
        <p:nvSpPr>
          <p:cNvPr id="26" name="Text 23"/>
          <p:cNvSpPr/>
          <p:nvPr/>
        </p:nvSpPr>
        <p:spPr>
          <a:xfrm>
            <a:off x="411480" y="3326274"/>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(9)</a:t>
            </a:r>
          </a:p>
        </p:txBody>
      </p:sp>
      <p:sp>
        <p:nvSpPr>
          <p:cNvPr id="25" name="Text 22"/>
          <p:cNvSpPr/>
          <p:nvPr/>
        </p:nvSpPr>
        <p:spPr>
          <a:xfrm>
            <a:off x="448056" y="3618882"/>
            <a:ext cx="5382616" cy="23964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See email attachments as pills in Copilot search results [Windows,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"Sort by" filter for Outlook Mail in Copilot search [Windows,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New profile cards for buildings, rooms and desks [Windows]</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Find meetings based on topics and keywords [Android, Windows, iOS, Mac]</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Unlocking Deeper Copilot Insights with Enhanced Power BI Filtering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Planner Agent chat [Windows,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Additional Outlook triage actions in Copilot [Android, Windows, iOS, Mac,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People Skills - removal and deletion admin control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GitHub Copilot AI cost dashboard in Insights [Web]</a:t>
            </a:r>
          </a:p>
        </p:txBody>
      </p:sp>
      <p:sp>
        <p:nvSpPr>
          <p:cNvPr id="12" name="Shape 9">
            <a:extLst>
              <a:ext uri="{C183D7F6-B498-43B3-948B-1728B52AA6E4}">
                <adec:decorative xmlns:adec="http://schemas.microsoft.com/office/drawing/2017/decorative" val="1"/>
              </a:ext>
            </a:extLst>
          </p:cNvPr>
          <p:cNvSpPr/>
          <p:nvPr/>
        </p:nvSpPr>
        <p:spPr>
          <a:xfrm>
            <a:off x="6233008" y="1580083"/>
            <a:ext cx="5638648" cy="2021505"/>
          </a:xfrm>
          <a:prstGeom prst="roundRect">
            <a:avLst>
              <a:gd name="adj" fmla="val 9140"/>
            </a:avLst>
          </a:prstGeom>
          <a:solidFill>
            <a:srgbClr val="FFFFFF"/>
          </a:solidFill>
          <a:ln w="12700">
            <a:solidFill>
              <a:srgbClr val="E2E5F0"/>
            </a:solidFill>
            <a:prstDash val="solid"/>
          </a:ln>
        </p:spPr>
        <p:txBody>
          <a:bodyPr/>
          <a:lstStyle/>
          <a:p>
            <a:endParaRPr lang="en-US"/>
          </a:p>
        </p:txBody>
      </p:sp>
      <p:sp>
        <p:nvSpPr>
          <p:cNvPr id="14" name="Text 11"/>
          <p:cNvSpPr/>
          <p:nvPr/>
        </p:nvSpPr>
        <p:spPr>
          <a:xfrm>
            <a:off x="6324448"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app (6)</a:t>
            </a:r>
          </a:p>
        </p:txBody>
      </p:sp>
      <p:sp>
        <p:nvSpPr>
          <p:cNvPr id="13" name="Text 10"/>
          <p:cNvSpPr/>
          <p:nvPr/>
        </p:nvSpPr>
        <p:spPr>
          <a:xfrm>
            <a:off x="6361024" y="1755648"/>
            <a:ext cx="5382616" cy="1805940"/>
          </a:xfrm>
          <a:prstGeom prst="rect">
            <a:avLst/>
          </a:prstGeom>
          <a:noFill/>
          <a:ln/>
        </p:spPr>
        <p:txBody>
          <a:bodyPr wrap="square" rtlCol="0" anchor="t"/>
          <a:lstStyle/>
          <a:p>
            <a:pPr marL="121920" indent="-121920" algn="l">
              <a:lnSpc>
                <a:spcPts val="1150"/>
              </a:lnSpc>
              <a:buSzPct val="100000"/>
              <a:buChar char="•"/>
            </a:pPr>
            <a:r>
              <a:rPr lang="en-GB" sz="1100" dirty="0">
                <a:solidFill>
                  <a:srgbClr val="242424"/>
                </a:solidFill>
                <a:latin typeface="Segoe UI" pitchFamily="34" charset="0"/>
                <a:ea typeface="Segoe UI" pitchFamily="34" charset="-122"/>
                <a:cs typeface="Segoe UI" pitchFamily="34" charset="-120"/>
              </a:rPr>
              <a:t>Add references to your Copilot Notebooks from the Quick Access section in Search on the Microsoft Copilot app [Web]</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CarPlay support for the Microsoft Copilot app [iOS]</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Configure organizational policy link for blocked Microsoft 365 Copilot app [Windows, Mac, Web]</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Delegate complex work with Copilot Cowork [Android, Windows, iOS, Mac, Web]</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Vision in Microsoft 365 Copilot can </a:t>
            </a:r>
            <a:r>
              <a:rPr lang="en-GB" sz="1100" dirty="0" err="1">
                <a:solidFill>
                  <a:srgbClr val="242424"/>
                </a:solidFill>
                <a:latin typeface="Segoe UI" pitchFamily="34" charset="0"/>
                <a:ea typeface="Segoe UI" pitchFamily="34" charset="-122"/>
                <a:cs typeface="Segoe UI" pitchFamily="34" charset="-120"/>
              </a:rPr>
              <a:t>analyze</a:t>
            </a:r>
            <a:r>
              <a:rPr lang="en-GB" sz="1100" dirty="0">
                <a:solidFill>
                  <a:srgbClr val="242424"/>
                </a:solidFill>
                <a:latin typeface="Segoe UI" pitchFamily="34" charset="0"/>
                <a:ea typeface="Segoe UI" pitchFamily="34" charset="-122"/>
                <a:cs typeface="Segoe UI" pitchFamily="34" charset="-120"/>
              </a:rPr>
              <a:t> content shared on desktop screen and through mobile camera [Android, Windows, iOS, Web]</a:t>
            </a:r>
          </a:p>
          <a:p>
            <a:pPr marL="121920" indent="-121920" algn="l">
              <a:lnSpc>
                <a:spcPts val="1150"/>
              </a:lnSpc>
              <a:spcBef>
                <a:spcPts val="400"/>
              </a:spcBef>
              <a:buSzPct val="100000"/>
              <a:buChar char="•"/>
            </a:pPr>
            <a:r>
              <a:rPr lang="en-GB" sz="1100" dirty="0">
                <a:solidFill>
                  <a:srgbClr val="242424"/>
                </a:solidFill>
                <a:latin typeface="Segoe UI" pitchFamily="34" charset="0"/>
                <a:ea typeface="Segoe UI" pitchFamily="34" charset="-122"/>
                <a:cs typeface="Segoe UI" pitchFamily="34" charset="-120"/>
              </a:rPr>
              <a:t>New Copilot Notebooks design in the Microsoft 365 Copilot App [Web]</a:t>
            </a:r>
          </a:p>
        </p:txBody>
      </p:sp>
      <p:grpSp>
        <p:nvGrpSpPr>
          <p:cNvPr id="42" name="Group 41">
            <a:extLst>
              <a:ext uri="{FF2B5EF4-FFF2-40B4-BE49-F238E27FC236}">
                <a16:creationId xmlns:a16="http://schemas.microsoft.com/office/drawing/2014/main" id="{ED8DCB8B-7374-2F49-6BE4-6F52553F816B}"/>
              </a:ext>
              <a:ext uri="{C183D7F6-B498-43B3-948B-1728B52AA6E4}">
                <adec:decorative xmlns:adec="http://schemas.microsoft.com/office/drawing/2017/decorative" val="1"/>
              </a:ext>
            </a:extLst>
          </p:cNvPr>
          <p:cNvGrpSpPr/>
          <p:nvPr/>
        </p:nvGrpSpPr>
        <p:grpSpPr>
          <a:xfrm>
            <a:off x="10814385" y="499"/>
            <a:ext cx="1377615" cy="1219186"/>
            <a:chOff x="10404657" y="488"/>
            <a:chExt cx="1786476" cy="1955102"/>
          </a:xfrm>
          <a:solidFill>
            <a:srgbClr val="727372"/>
          </a:solidFill>
        </p:grpSpPr>
        <p:sp>
          <p:nvSpPr>
            <p:cNvPr id="43" name="Diagonal Stripe 42">
              <a:extLst>
                <a:ext uri="{FF2B5EF4-FFF2-40B4-BE49-F238E27FC236}">
                  <a16:creationId xmlns:a16="http://schemas.microsoft.com/office/drawing/2014/main" id="{77803052-1FE4-0D3F-1C77-B6CFEF4374B9}"/>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44" name="TextBox 43">
              <a:extLst>
                <a:ext uri="{FF2B5EF4-FFF2-40B4-BE49-F238E27FC236}">
                  <a16:creationId xmlns:a16="http://schemas.microsoft.com/office/drawing/2014/main" id="{A0FE0C32-DF1B-9BC5-BDA4-3AFE33D68C67}"/>
                </a:ext>
              </a:extLst>
            </p:cNvPr>
            <p:cNvSpPr txBox="1"/>
            <p:nvPr/>
          </p:nvSpPr>
          <p:spPr>
            <a:xfrm rot="2502686">
              <a:off x="10845163" y="609465"/>
              <a:ext cx="1329905" cy="271455"/>
            </a:xfrm>
            <a:prstGeom prst="rect">
              <a:avLst/>
            </a:prstGeom>
            <a:noFill/>
          </p:spPr>
          <p:txBody>
            <a:bodyPr wrap="none" lIns="0" tIns="0" rIns="0" bIns="0" rtlCol="0">
              <a:spAutoFit/>
            </a:bodyPr>
            <a:lstStyle/>
            <a:p>
              <a:pPr lvl="0" defTabSz="932509">
                <a:defRPr/>
              </a:pPr>
              <a:r>
                <a:rPr lang="en-GB" sz="1100" kern="0" spc="-71">
                  <a:solidFill>
                    <a:schemeClr val="accent2"/>
                  </a:solidFill>
                  <a:latin typeface="Segoe UI Semibold"/>
                </a:rPr>
                <a:t>As of 7th Oct 2026</a:t>
              </a:r>
            </a:p>
          </p:txBody>
        </p:sp>
      </p:grpSp>
      <p:sp>
        <p:nvSpPr>
          <p:cNvPr id="5" name="Text 2">
            <a:extLst>
              <a:ext uri="{C183D7F6-B498-43B3-948B-1728B52AA6E4}">
                <adec:decorative xmlns:adec="http://schemas.microsoft.com/office/drawing/2017/decorative" val="1"/>
              </a:ext>
            </a:extLst>
          </p:cNvPr>
          <p:cNvSpPr/>
          <p:nvPr/>
        </p:nvSpPr>
        <p:spPr>
          <a:xfrm>
            <a:off x="0" y="6509758"/>
            <a:ext cx="3650000" cy="502920"/>
          </a:xfrm>
          <a:prstGeom prst="rect">
            <a:avLst/>
          </a:prstGeom>
          <a:noFill/>
          <a:ln/>
        </p:spPr>
        <p:txBody>
          <a:bodyPr wrap="square" rtlCol="0" anchor="ctr"/>
          <a:lstStyle/>
          <a:p>
            <a:pPr marL="0" indent="0" algn="l">
              <a:buNone/>
            </a:pPr>
            <a:r>
              <a:rPr lang="en-US" sz="900" b="1" u="sng" dirty="0">
                <a:solidFill>
                  <a:srgbClr val="FFFFFF"/>
                </a:solidFill>
                <a:latin typeface="Segoe UI" pitchFamily="34" charset="0"/>
                <a:ea typeface="Segoe UI" pitchFamily="34" charset="-122"/>
                <a:cs typeface="Segoe UI" pitchFamily="34" charset="-120"/>
                <a:hlinkClick r:id="rId4">
                  <a:extLst>
                    <a:ext uri="{A12FA001-AC4F-418D-AE19-62706E023703}">
                      <ahyp:hlinkClr xmlns:ahyp="http://schemas.microsoft.com/office/drawing/2018/hyperlinkcolor" val="tx"/>
                    </a:ext>
                  </a:extLst>
                </a:hlinkClick>
              </a:rPr>
              <a:t>Learn more</a:t>
            </a:r>
            <a:r>
              <a:rPr lang="en-US" sz="900" dirty="0">
                <a:solidFill>
                  <a:srgbClr val="FFFFFF"/>
                </a:solidFill>
                <a:latin typeface="Segoe UI" pitchFamily="34" charset="0"/>
                <a:ea typeface="Segoe UI" pitchFamily="34" charset="-122"/>
                <a:cs typeface="Segoe UI" pitchFamily="34" charset="-120"/>
              </a:rPr>
              <a:t>  |  Release Notes for Microsoft Copilot</a:t>
            </a:r>
            <a:endParaRPr lang="en-US" sz="900" dirty="0"/>
          </a:p>
        </p:txBody>
      </p:sp>
      <p:sp>
        <p:nvSpPr>
          <p:cNvPr id="6" name="Text 3">
            <a:extLst>
              <a:ext uri="{C183D7F6-B498-43B3-948B-1728B52AA6E4}">
                <adec:decorative xmlns:adec="http://schemas.microsoft.com/office/drawing/2017/decorative" val="1"/>
              </a:ext>
            </a:extLst>
          </p:cNvPr>
          <p:cNvSpPr/>
          <p:nvPr/>
        </p:nvSpPr>
        <p:spPr>
          <a:xfrm>
            <a:off x="3700000" y="6509758"/>
            <a:ext cx="8171655" cy="502920"/>
          </a:xfrm>
          <a:prstGeom prst="rect">
            <a:avLst/>
          </a:prstGeom>
          <a:noFill/>
          <a:ln/>
        </p:spPr>
        <p:txBody>
          <a:bodyPr wrap="square" rtlCol="0" anchor="ctr"/>
          <a:lstStyle/>
          <a:p>
            <a:pPr marL="0" indent="0" algn="r">
              <a:buNone/>
            </a:pPr>
            <a:r>
              <a:rPr lang="en-US" sz="900" i="1">
                <a:solidFill>
                  <a:srgbClr val="FFFFFF"/>
                </a:solidFill>
                <a:latin typeface="Segoe UI" pitchFamily="34" charset="0"/>
                <a:ea typeface="Segoe UI" pitchFamily="34" charset="-122"/>
                <a:cs typeface="Segoe UI" pitchFamily="34" charset="-120"/>
              </a:rPr>
              <a:t>Latest features and improvements for Microsoft Copilot generally available on Current Channel for Microsoft 365 apps. 26 updates.</a:t>
            </a:r>
            <a:endParaRPr lang="en-US" sz="900"/>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040" y="224754"/>
            <a:ext cx="566928" cy="556331"/>
          </a:xfrm>
          <a:prstGeom prst="rect">
            <a:avLst/>
          </a:prstGeom>
        </p:spPr>
      </p:pic>
      <p:sp>
        <p:nvSpPr>
          <p:cNvPr id="3" name="Text 0"/>
          <p:cNvSpPr>
            <a:spLocks noGrp="1"/>
          </p:cNvSpPr>
          <p:nvPr>
            <p:ph type="title" idx="4294967295"/>
          </p:nvPr>
        </p:nvSpPr>
        <p:spPr>
          <a:xfrm>
            <a:off x="914400" y="256032"/>
            <a:ext cx="8961120" cy="5120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2424"/>
                </a:solidFill>
                <a:effectLst/>
                <a:uLnTx/>
                <a:uFillTx/>
                <a:latin typeface="Segoe UI Semibold" pitchFamily="34" charset="0"/>
                <a:ea typeface="Segoe UI Semibold" pitchFamily="34" charset="-122"/>
                <a:cs typeface="Segoe UI Semibold" pitchFamily="34" charset="-120"/>
              </a:rPr>
              <a:t>Microsoft Copilot release notes </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September 2026 </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20040" y="1097280"/>
            <a:ext cx="11551615" cy="274320"/>
          </a:xfrm>
          <a:prstGeom prst="roundRect">
            <a:avLst>
              <a:gd name="adj" fmla="val 13333"/>
            </a:avLst>
          </a:prstGeom>
          <a:solidFill>
            <a:srgbClr val="EAE6FB"/>
          </a:solidFill>
          <a:ln/>
        </p:spPr>
        <p:txBody>
          <a:bodyPr/>
          <a:lstStyle/>
          <a:p>
            <a:endParaRPr lang="en-US"/>
          </a:p>
        </p:txBody>
      </p:sp>
      <p:sp>
        <p:nvSpPr>
          <p:cNvPr id="8" name="Text 5"/>
          <p:cNvSpPr/>
          <p:nvPr/>
        </p:nvSpPr>
        <p:spPr>
          <a:xfrm>
            <a:off x="457200" y="1097280"/>
            <a:ext cx="11277295" cy="274320"/>
          </a:xfrm>
          <a:prstGeom prst="rect">
            <a:avLst/>
          </a:prstGeom>
          <a:noFill/>
          <a:ln/>
        </p:spPr>
        <p:txBody>
          <a:bodyPr wrap="square" rtlCol="0" anchor="ctr"/>
          <a:lstStyle/>
          <a:p>
            <a:pPr marL="0" indent="0" algn="l">
              <a:buNone/>
            </a:pPr>
            <a:r>
              <a:rPr lang="en-US" sz="1100" b="1">
                <a:solidFill>
                  <a:srgbClr val="5B3FC7"/>
                </a:solidFill>
                <a:latin typeface="Segoe UI Semibold" pitchFamily="34" charset="0"/>
                <a:ea typeface="Segoe UI Semibold" pitchFamily="34" charset="-122"/>
                <a:cs typeface="Segoe UI Semibold" pitchFamily="34" charset="-120"/>
              </a:rPr>
              <a:t>September 23, 2026   ·   26 updates (2 of 2)</a:t>
            </a:r>
          </a:p>
        </p:txBody>
      </p:sp>
      <p:sp>
        <p:nvSpPr>
          <p:cNvPr id="9" name="Shape 6">
            <a:extLst>
              <a:ext uri="{C183D7F6-B498-43B3-948B-1728B52AA6E4}">
                <adec:decorative xmlns:adec="http://schemas.microsoft.com/office/drawing/2017/decorative" val="1"/>
              </a:ext>
            </a:extLst>
          </p:cNvPr>
          <p:cNvSpPr/>
          <p:nvPr/>
        </p:nvSpPr>
        <p:spPr>
          <a:xfrm>
            <a:off x="320040" y="1580083"/>
            <a:ext cx="5638648" cy="453055"/>
          </a:xfrm>
          <a:prstGeom prst="roundRect">
            <a:avLst>
              <a:gd name="adj" fmla="val 7475"/>
            </a:avLst>
          </a:prstGeom>
          <a:solidFill>
            <a:srgbClr val="FFFFFF"/>
          </a:solidFill>
          <a:ln w="12700">
            <a:solidFill>
              <a:srgbClr val="E2E5F0"/>
            </a:solidFill>
            <a:prstDash val="solid"/>
          </a:ln>
        </p:spPr>
        <p:txBody>
          <a:bodyPr/>
          <a:lstStyle/>
          <a:p>
            <a:endParaRPr lang="en-US"/>
          </a:p>
        </p:txBody>
      </p:sp>
      <p:sp>
        <p:nvSpPr>
          <p:cNvPr id="11" name="Text 8"/>
          <p:cNvSpPr/>
          <p:nvPr/>
        </p:nvSpPr>
        <p:spPr>
          <a:xfrm>
            <a:off x="411480" y="1463040"/>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Chat (1)</a:t>
            </a:r>
          </a:p>
        </p:txBody>
      </p:sp>
      <p:sp>
        <p:nvSpPr>
          <p:cNvPr id="10" name="Text 7"/>
          <p:cNvSpPr/>
          <p:nvPr/>
        </p:nvSpPr>
        <p:spPr>
          <a:xfrm>
            <a:off x="448056" y="1755648"/>
            <a:ext cx="5382616" cy="2374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Copilot chat pane available in Microsoft Forms [Web]</a:t>
            </a:r>
          </a:p>
        </p:txBody>
      </p:sp>
      <p:sp>
        <p:nvSpPr>
          <p:cNvPr id="18" name="Shape 15">
            <a:extLst>
              <a:ext uri="{C183D7F6-B498-43B3-948B-1728B52AA6E4}">
                <adec:decorative xmlns:adec="http://schemas.microsoft.com/office/drawing/2017/decorative" val="1"/>
              </a:ext>
            </a:extLst>
          </p:cNvPr>
          <p:cNvSpPr/>
          <p:nvPr/>
        </p:nvSpPr>
        <p:spPr>
          <a:xfrm>
            <a:off x="320040" y="2267225"/>
            <a:ext cx="5638648" cy="795955"/>
          </a:xfrm>
          <a:prstGeom prst="roundRect">
            <a:avLst>
              <a:gd name="adj" fmla="val 14949"/>
            </a:avLst>
          </a:prstGeom>
          <a:solidFill>
            <a:srgbClr val="FFFFFF"/>
          </a:solidFill>
          <a:ln w="12700">
            <a:solidFill>
              <a:srgbClr val="E2E5F0"/>
            </a:solidFill>
            <a:prstDash val="solid"/>
          </a:ln>
        </p:spPr>
        <p:txBody>
          <a:bodyPr/>
          <a:lstStyle/>
          <a:p>
            <a:endParaRPr lang="en-US"/>
          </a:p>
        </p:txBody>
      </p:sp>
      <p:sp>
        <p:nvSpPr>
          <p:cNvPr id="20" name="Text 17"/>
          <p:cNvSpPr/>
          <p:nvPr/>
        </p:nvSpPr>
        <p:spPr>
          <a:xfrm>
            <a:off x="411480" y="2150182"/>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Microsoft 365 Copilot extensibility (2)</a:t>
            </a:r>
          </a:p>
        </p:txBody>
      </p:sp>
      <p:sp>
        <p:nvSpPr>
          <p:cNvPr id="19" name="Text 16"/>
          <p:cNvSpPr/>
          <p:nvPr/>
        </p:nvSpPr>
        <p:spPr>
          <a:xfrm>
            <a:off x="448056" y="2442790"/>
            <a:ext cx="5382616" cy="5803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Federated Copilot Connectors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Pre-setup guides, editability, actionable errors &amp; alerting support available for Connector admins [Web]</a:t>
            </a:r>
          </a:p>
        </p:txBody>
      </p:sp>
      <p:sp>
        <p:nvSpPr>
          <p:cNvPr id="23" name="Shape 20">
            <a:extLst>
              <a:ext uri="{C183D7F6-B498-43B3-948B-1728B52AA6E4}">
                <adec:decorative xmlns:adec="http://schemas.microsoft.com/office/drawing/2017/decorative" val="1"/>
              </a:ext>
            </a:extLst>
          </p:cNvPr>
          <p:cNvSpPr/>
          <p:nvPr/>
        </p:nvSpPr>
        <p:spPr>
          <a:xfrm>
            <a:off x="320040" y="3297267"/>
            <a:ext cx="5638648" cy="745155"/>
          </a:xfrm>
          <a:prstGeom prst="roundRect">
            <a:avLst>
              <a:gd name="adj" fmla="val 8841"/>
            </a:avLst>
          </a:prstGeom>
          <a:solidFill>
            <a:srgbClr val="FFFFFF"/>
          </a:solidFill>
          <a:ln w="12700">
            <a:solidFill>
              <a:srgbClr val="E2E5F0"/>
            </a:solidFill>
            <a:prstDash val="solid"/>
          </a:ln>
        </p:spPr>
        <p:txBody>
          <a:bodyPr/>
          <a:lstStyle/>
          <a:p>
            <a:endParaRPr lang="en-US"/>
          </a:p>
        </p:txBody>
      </p:sp>
      <p:sp>
        <p:nvSpPr>
          <p:cNvPr id="25" name="Text 22"/>
          <p:cNvSpPr/>
          <p:nvPr/>
        </p:nvSpPr>
        <p:spPr>
          <a:xfrm>
            <a:off x="411480" y="3180224"/>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Outlook (1)</a:t>
            </a:r>
          </a:p>
        </p:txBody>
      </p:sp>
      <p:sp>
        <p:nvSpPr>
          <p:cNvPr id="24" name="Text 21"/>
          <p:cNvSpPr/>
          <p:nvPr/>
        </p:nvSpPr>
        <p:spPr>
          <a:xfrm>
            <a:off x="448056" y="3472832"/>
            <a:ext cx="5382616" cy="5295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Integrated extensibility experience capability for declarative agents for Microsoft 365 Copilot available in Copilot Chat in classic Outlook for Windows [Windows]</a:t>
            </a:r>
          </a:p>
        </p:txBody>
      </p:sp>
      <p:sp>
        <p:nvSpPr>
          <p:cNvPr id="12" name="Shape 9">
            <a:extLst>
              <a:ext uri="{C183D7F6-B498-43B3-948B-1728B52AA6E4}">
                <adec:decorative xmlns:adec="http://schemas.microsoft.com/office/drawing/2017/decorative" val="1"/>
              </a:ext>
            </a:extLst>
          </p:cNvPr>
          <p:cNvSpPr/>
          <p:nvPr/>
        </p:nvSpPr>
        <p:spPr>
          <a:xfrm>
            <a:off x="6233008" y="1580083"/>
            <a:ext cx="5638648" cy="453055"/>
          </a:xfrm>
          <a:prstGeom prst="roundRect">
            <a:avLst>
              <a:gd name="adj" fmla="val 11111"/>
            </a:avLst>
          </a:prstGeom>
          <a:solidFill>
            <a:srgbClr val="FFFFFF"/>
          </a:solidFill>
          <a:ln w="12700">
            <a:solidFill>
              <a:srgbClr val="E2E5F0"/>
            </a:solidFill>
            <a:prstDash val="solid"/>
          </a:ln>
        </p:spPr>
        <p:txBody>
          <a:bodyPr/>
          <a:lstStyle/>
          <a:p>
            <a:endParaRPr lang="en-US"/>
          </a:p>
        </p:txBody>
      </p:sp>
      <p:sp>
        <p:nvSpPr>
          <p:cNvPr id="14" name="Text 11"/>
          <p:cNvSpPr/>
          <p:nvPr/>
        </p:nvSpPr>
        <p:spPr>
          <a:xfrm>
            <a:off x="6324448" y="1463040"/>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PowerPoint (1)</a:t>
            </a:r>
          </a:p>
        </p:txBody>
      </p:sp>
      <p:sp>
        <p:nvSpPr>
          <p:cNvPr id="13" name="Text 10"/>
          <p:cNvSpPr/>
          <p:nvPr/>
        </p:nvSpPr>
        <p:spPr>
          <a:xfrm>
            <a:off x="6361024" y="1755648"/>
            <a:ext cx="5382616" cy="2374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Create user-defined custom skills in Copilot in PowerPoint [Web]</a:t>
            </a:r>
          </a:p>
        </p:txBody>
      </p:sp>
      <p:sp>
        <p:nvSpPr>
          <p:cNvPr id="15" name="Shape 12">
            <a:extLst>
              <a:ext uri="{C183D7F6-B498-43B3-948B-1728B52AA6E4}">
                <adec:decorative xmlns:adec="http://schemas.microsoft.com/office/drawing/2017/decorative" val="1"/>
              </a:ext>
            </a:extLst>
          </p:cNvPr>
          <p:cNvSpPr/>
          <p:nvPr/>
        </p:nvSpPr>
        <p:spPr>
          <a:xfrm>
            <a:off x="6233008" y="2267225"/>
            <a:ext cx="5638648" cy="453055"/>
          </a:xfrm>
          <a:prstGeom prst="roundRect">
            <a:avLst>
              <a:gd name="adj" fmla="val 14949"/>
            </a:avLst>
          </a:prstGeom>
          <a:solidFill>
            <a:srgbClr val="FFFFFF"/>
          </a:solidFill>
          <a:ln w="12700">
            <a:solidFill>
              <a:srgbClr val="E2E5F0"/>
            </a:solidFill>
            <a:prstDash val="solid"/>
          </a:ln>
        </p:spPr>
        <p:txBody>
          <a:bodyPr/>
          <a:lstStyle/>
          <a:p>
            <a:endParaRPr lang="en-US"/>
          </a:p>
        </p:txBody>
      </p:sp>
      <p:sp>
        <p:nvSpPr>
          <p:cNvPr id="17" name="Text 14"/>
          <p:cNvSpPr/>
          <p:nvPr/>
        </p:nvSpPr>
        <p:spPr>
          <a:xfrm>
            <a:off x="6324448" y="2150182"/>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Viva Glint (1)</a:t>
            </a:r>
          </a:p>
        </p:txBody>
      </p:sp>
      <p:sp>
        <p:nvSpPr>
          <p:cNvPr id="16" name="Text 13"/>
          <p:cNvSpPr/>
          <p:nvPr/>
        </p:nvSpPr>
        <p:spPr>
          <a:xfrm>
            <a:off x="6361024" y="2442790"/>
            <a:ext cx="5382616" cy="23749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Copilot Enhanced Topic Assignment [Web]</a:t>
            </a:r>
          </a:p>
        </p:txBody>
      </p:sp>
      <p:sp>
        <p:nvSpPr>
          <p:cNvPr id="26" name="Shape 23">
            <a:extLst>
              <a:ext uri="{C183D7F6-B498-43B3-948B-1728B52AA6E4}">
                <adec:decorative xmlns:adec="http://schemas.microsoft.com/office/drawing/2017/decorative" val="1"/>
              </a:ext>
            </a:extLst>
          </p:cNvPr>
          <p:cNvSpPr/>
          <p:nvPr/>
        </p:nvSpPr>
        <p:spPr>
          <a:xfrm>
            <a:off x="6233008" y="2954367"/>
            <a:ext cx="5638648" cy="649905"/>
          </a:xfrm>
          <a:prstGeom prst="roundRect">
            <a:avLst>
              <a:gd name="adj" fmla="val 8841"/>
            </a:avLst>
          </a:prstGeom>
          <a:solidFill>
            <a:srgbClr val="FFFFFF"/>
          </a:solidFill>
          <a:ln w="12700">
            <a:solidFill>
              <a:srgbClr val="E2E5F0"/>
            </a:solidFill>
            <a:prstDash val="solid"/>
          </a:ln>
        </p:spPr>
        <p:txBody>
          <a:bodyPr/>
          <a:lstStyle/>
          <a:p>
            <a:endParaRPr lang="en-US"/>
          </a:p>
        </p:txBody>
      </p:sp>
      <p:sp>
        <p:nvSpPr>
          <p:cNvPr id="28" name="Text 25"/>
          <p:cNvSpPr/>
          <p:nvPr/>
        </p:nvSpPr>
        <p:spPr>
          <a:xfrm>
            <a:off x="6324448" y="2837324"/>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a:ln w="3175">
                  <a:noFill/>
                </a:ln>
                <a:solidFill>
                  <a:srgbClr val="FFFFFF"/>
                </a:solidFill>
                <a:latin typeface="Segoe UI Semibold" panose="020B0502040204020203" pitchFamily="34" charset="0"/>
                <a:cs typeface="Segoe UI Semibold" panose="020B0502040204020203" pitchFamily="34" charset="0"/>
              </a:rPr>
              <a:t>Viva Insights (2)</a:t>
            </a:r>
          </a:p>
        </p:txBody>
      </p:sp>
      <p:sp>
        <p:nvSpPr>
          <p:cNvPr id="27" name="Text 24"/>
          <p:cNvSpPr/>
          <p:nvPr/>
        </p:nvSpPr>
        <p:spPr>
          <a:xfrm>
            <a:off x="6361024" y="3129932"/>
            <a:ext cx="5382616" cy="434340"/>
          </a:xfrm>
          <a:prstGeom prst="rect">
            <a:avLst/>
          </a:prstGeom>
          <a:noFill/>
          <a:ln/>
        </p:spPr>
        <p:txBody>
          <a:bodyPr wrap="square" rtlCol="0" anchor="t"/>
          <a:lstStyle/>
          <a:p>
            <a:pPr marL="121920" indent="-121920" algn="l">
              <a:lnSpc>
                <a:spcPts val="1150"/>
              </a:lnSpc>
              <a:buSzPct val="100000"/>
              <a:buChar char="•"/>
            </a:pPr>
            <a:r>
              <a:rPr lang="en-GB" sz="1100">
                <a:solidFill>
                  <a:srgbClr val="242424"/>
                </a:solidFill>
                <a:latin typeface="Segoe UI" pitchFamily="34" charset="0"/>
                <a:ea typeface="Segoe UI" pitchFamily="34" charset="-122"/>
                <a:cs typeface="Segoe UI" pitchFamily="34" charset="-120"/>
              </a:rPr>
              <a:t>Copilot Analytics - Power user insights in Copilot dashboard [Web]</a:t>
            </a:r>
          </a:p>
          <a:p>
            <a:pPr marL="121920" indent="-121920" algn="l">
              <a:lnSpc>
                <a:spcPts val="1150"/>
              </a:lnSpc>
              <a:spcBef>
                <a:spcPts val="400"/>
              </a:spcBef>
              <a:buSzPct val="100000"/>
              <a:buChar char="•"/>
            </a:pPr>
            <a:r>
              <a:rPr lang="en-GB" sz="1100">
                <a:solidFill>
                  <a:srgbClr val="242424"/>
                </a:solidFill>
                <a:latin typeface="Segoe UI" pitchFamily="34" charset="0"/>
                <a:ea typeface="Segoe UI" pitchFamily="34" charset="-122"/>
                <a:cs typeface="Segoe UI" pitchFamily="34" charset="-120"/>
              </a:rPr>
              <a:t>Copilot usage snapshot PBI at day level with fresh data [Web]</a:t>
            </a:r>
          </a:p>
        </p:txBody>
      </p:sp>
      <p:grpSp>
        <p:nvGrpSpPr>
          <p:cNvPr id="41" name="Group 40">
            <a:extLst>
              <a:ext uri="{FF2B5EF4-FFF2-40B4-BE49-F238E27FC236}">
                <a16:creationId xmlns:a16="http://schemas.microsoft.com/office/drawing/2014/main" id="{DCCB6435-FFA0-7A58-ADE9-E5E4688D7BCC}"/>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42" name="Diagonal Stripe 41">
              <a:extLst>
                <a:ext uri="{FF2B5EF4-FFF2-40B4-BE49-F238E27FC236}">
                  <a16:creationId xmlns:a16="http://schemas.microsoft.com/office/drawing/2014/main" id="{5706B038-A9E4-3ADE-9977-26B2DB5DEA4E}"/>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latin typeface="Segoe UI"/>
                <a:ea typeface="+mn-ea"/>
                <a:cs typeface="Segoe UI" pitchFamily="34" charset="0"/>
              </a:endParaRPr>
            </a:p>
          </p:txBody>
        </p:sp>
        <p:sp>
          <p:nvSpPr>
            <p:cNvPr id="43" name="TextBox 42">
              <a:extLst>
                <a:ext uri="{FF2B5EF4-FFF2-40B4-BE49-F238E27FC236}">
                  <a16:creationId xmlns:a16="http://schemas.microsoft.com/office/drawing/2014/main" id="{290C6EA9-BDF3-86DD-5BB8-D0C8B232B974}"/>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a:solidFill>
                    <a:srgbClr val="5C5AD4"/>
                  </a:solidFill>
                  <a:latin typeface="Segoe UI Semibold"/>
                </a:rPr>
                <a:t>As of 7th Oct 2026</a:t>
              </a:r>
            </a:p>
          </p:txBody>
        </p:sp>
      </p:grpSp>
      <p:sp>
        <p:nvSpPr>
          <p:cNvPr id="5" name="Text 2"/>
          <p:cNvSpPr/>
          <p:nvPr/>
        </p:nvSpPr>
        <p:spPr>
          <a:xfrm>
            <a:off x="0" y="6511442"/>
            <a:ext cx="3650000" cy="502920"/>
          </a:xfrm>
          <a:prstGeom prst="rect">
            <a:avLst/>
          </a:prstGeom>
          <a:noFill/>
          <a:ln/>
        </p:spPr>
        <p:txBody>
          <a:bodyPr wrap="square" rtlCol="0" anchor="ctr"/>
          <a:lstStyle/>
          <a:p>
            <a:pPr marL="0" indent="0" algn="l">
              <a:buNone/>
            </a:pPr>
            <a:r>
              <a:rPr lang="en-US" sz="900" b="1" u="sng" dirty="0">
                <a:solidFill>
                  <a:srgbClr val="FFFFFF"/>
                </a:solidFill>
                <a:latin typeface="Segoe UI" pitchFamily="34" charset="0"/>
                <a:ea typeface="Segoe UI" pitchFamily="34" charset="-122"/>
                <a:cs typeface="Segoe UI" pitchFamily="34" charset="-120"/>
                <a:hlinkClick r:id="rId4">
                  <a:extLst>
                    <a:ext uri="{A12FA001-AC4F-418D-AE19-62706E023703}">
                      <ahyp:hlinkClr xmlns:ahyp="http://schemas.microsoft.com/office/drawing/2018/hyperlinkcolor" val="tx"/>
                    </a:ext>
                  </a:extLst>
                </a:hlinkClick>
              </a:rPr>
              <a:t>Learn more</a:t>
            </a:r>
            <a:r>
              <a:rPr lang="en-US" sz="900" dirty="0">
                <a:solidFill>
                  <a:srgbClr val="FFFFFF"/>
                </a:solidFill>
                <a:latin typeface="Segoe UI" pitchFamily="34" charset="0"/>
                <a:ea typeface="Segoe UI" pitchFamily="34" charset="-122"/>
                <a:cs typeface="Segoe UI" pitchFamily="34" charset="-120"/>
              </a:rPr>
              <a:t>  |  Release Notes for Microsoft Copilot</a:t>
            </a:r>
            <a:endParaRPr lang="en-US" sz="900" dirty="0"/>
          </a:p>
        </p:txBody>
      </p:sp>
      <p:sp>
        <p:nvSpPr>
          <p:cNvPr id="6" name="Text 3"/>
          <p:cNvSpPr/>
          <p:nvPr/>
        </p:nvSpPr>
        <p:spPr>
          <a:xfrm>
            <a:off x="3700000" y="6511442"/>
            <a:ext cx="8171655" cy="502920"/>
          </a:xfrm>
          <a:prstGeom prst="rect">
            <a:avLst/>
          </a:prstGeom>
          <a:noFill/>
          <a:ln/>
        </p:spPr>
        <p:txBody>
          <a:bodyPr wrap="square" rtlCol="0" anchor="ctr"/>
          <a:lstStyle/>
          <a:p>
            <a:pPr marL="0" indent="0" algn="r">
              <a:buNone/>
            </a:pPr>
            <a:r>
              <a:rPr lang="en-US" sz="900" i="1">
                <a:solidFill>
                  <a:srgbClr val="FFFFFF"/>
                </a:solidFill>
                <a:latin typeface="Segoe UI" pitchFamily="34" charset="0"/>
                <a:ea typeface="Segoe UI" pitchFamily="34" charset="-122"/>
                <a:cs typeface="Segoe UI" pitchFamily="34" charset="-120"/>
              </a:rPr>
              <a:t>Latest features and improvements for Microsoft Copilot generally available on Current Channel for Microsoft 365 apps. 26 updates.</a:t>
            </a:r>
            <a:endParaRPr lang="en-US" sz="900"/>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DB3CE-5DA0-30F9-847D-BD68A2DC6898}"/>
              </a:ext>
            </a:extLst>
          </p:cNvPr>
          <p:cNvSpPr>
            <a:spLocks noGrp="1"/>
          </p:cNvSpPr>
          <p:nvPr>
            <p:ph type="title"/>
          </p:nvPr>
        </p:nvSpPr>
        <p:spPr/>
        <p:txBody>
          <a:bodyPr/>
          <a:lstStyle/>
          <a:p>
            <a:r>
              <a:rPr lang="en-US" noProof="0"/>
              <a:t>Whats new in Copilot Studio</a:t>
            </a:r>
          </a:p>
        </p:txBody>
      </p:sp>
      <p:sp>
        <p:nvSpPr>
          <p:cNvPr id="4" name="Text Placeholder 3">
            <a:extLst>
              <a:ext uri="{FF2B5EF4-FFF2-40B4-BE49-F238E27FC236}">
                <a16:creationId xmlns:a16="http://schemas.microsoft.com/office/drawing/2014/main" id="{3403026C-12CB-FA69-545E-013F8366C5B9}"/>
              </a:ext>
            </a:extLst>
          </p:cNvPr>
          <p:cNvSpPr>
            <a:spLocks noGrp="1"/>
          </p:cNvSpPr>
          <p:nvPr>
            <p:ph type="body" sz="quarter" idx="12"/>
          </p:nvPr>
        </p:nvSpPr>
        <p:spPr/>
        <p:txBody>
          <a:bodyPr/>
          <a:lstStyle/>
          <a:p>
            <a:endParaRPr lang="en-US"/>
          </a:p>
        </p:txBody>
      </p:sp>
      <p:pic>
        <p:nvPicPr>
          <p:cNvPr id="7" name="Picture 6" descr="Image of Whats new in Copilot Studio">
            <a:extLst>
              <a:ext uri="{FF2B5EF4-FFF2-40B4-BE49-F238E27FC236}">
                <a16:creationId xmlns:a16="http://schemas.microsoft.com/office/drawing/2014/main" id="{62D49CE1-3D4D-9D4B-4AC1-07F2C791C6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5385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4CA3C1-3709-5FDF-5032-A723CAD4A40E}"/>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AB29BA85-D4FC-C7F6-A408-2AD62DC8973B}"/>
              </a:ext>
            </a:extLst>
          </p:cNvPr>
          <p:cNvSpPr txBox="1">
            <a:spLocks noGrp="1"/>
          </p:cNvSpPr>
          <p:nvPr>
            <p:ph type="title"/>
          </p:nvPr>
        </p:nvSpPr>
        <p:spPr>
          <a:xfrm>
            <a:off x="586740" y="271191"/>
            <a:ext cx="1101852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a:gradFill>
                  <a:gsLst>
                    <a:gs pos="971">
                      <a:srgbClr val="2897CE"/>
                    </a:gs>
                    <a:gs pos="100000">
                      <a:srgbClr val="8678D6"/>
                    </a:gs>
                  </a:gsLst>
                  <a:lin ang="2700000" scaled="0"/>
                </a:gradFill>
                <a:cs typeface="Segoe UI Semibold"/>
              </a:rPr>
              <a:t>What's new in Copilot Studio  </a:t>
            </a:r>
            <a:endParaRPr lang="en-US" sz="2400" noProof="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25BA6B63-8C61-2483-7855-F7CC36BA60EE}"/>
              </a:ext>
              <a:ext uri="{C183D7F6-B498-43B3-948B-1728B52AA6E4}">
                <adec:decorative xmlns:adec="http://schemas.microsoft.com/office/drawing/2017/decorative" val="1"/>
              </a:ext>
            </a:extLst>
          </p:cNvPr>
          <p:cNvSpPr/>
          <p:nvPr/>
        </p:nvSpPr>
        <p:spPr bwMode="auto">
          <a:xfrm>
            <a:off x="550689" y="1464276"/>
            <a:ext cx="11477848" cy="4929590"/>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4" name="TextBox 13">
            <a:extLst>
              <a:ext uri="{FF2B5EF4-FFF2-40B4-BE49-F238E27FC236}">
                <a16:creationId xmlns:a16="http://schemas.microsoft.com/office/drawing/2014/main" id="{F9B54E1C-6499-04C6-E992-BC815CBC5E90}"/>
              </a:ext>
            </a:extLst>
          </p:cNvPr>
          <p:cNvSpPr txBox="1"/>
          <p:nvPr/>
        </p:nvSpPr>
        <p:spPr>
          <a:xfrm>
            <a:off x="550689" y="768007"/>
            <a:ext cx="107694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A1A1A"/>
                </a:solidFill>
                <a:effectLst/>
                <a:uLnTx/>
                <a:uFillTx/>
                <a:latin typeface="Segoe UI"/>
                <a:ea typeface="+mn-ea"/>
                <a:cs typeface="+mn-cs"/>
              </a:rPr>
              <a:t>The following table displays the month of release for each new feature.</a:t>
            </a:r>
          </a:p>
        </p:txBody>
      </p:sp>
      <p:sp>
        <p:nvSpPr>
          <p:cNvPr id="7" name="Rectangle: Top Corners Rounded 6">
            <a:extLst>
              <a:ext uri="{FF2B5EF4-FFF2-40B4-BE49-F238E27FC236}">
                <a16:creationId xmlns:a16="http://schemas.microsoft.com/office/drawing/2014/main" id="{8151DBD7-1FA7-93C9-2299-C9EEF576A2CF}"/>
              </a:ext>
              <a:ext uri="{C183D7F6-B498-43B3-948B-1728B52AA6E4}">
                <adec:decorative xmlns:adec="http://schemas.microsoft.com/office/drawing/2017/decorative" val="1"/>
              </a:ext>
            </a:extLst>
          </p:cNvPr>
          <p:cNvSpPr/>
          <p:nvPr/>
        </p:nvSpPr>
        <p:spPr bwMode="auto">
          <a:xfrm>
            <a:off x="550689" y="1152290"/>
            <a:ext cx="11481592" cy="584775"/>
          </a:xfrm>
          <a:prstGeom prst="round2SameRect">
            <a:avLst>
              <a:gd name="adj1" fmla="val 42300"/>
              <a:gd name="adj2" fmla="val 0"/>
            </a:avLst>
          </a:prstGeom>
          <a:gradFill>
            <a:gsLst>
              <a:gs pos="10000">
                <a:srgbClr val="5C5AD4"/>
              </a:gs>
              <a:gs pos="100000">
                <a:srgbClr val="C03BC4"/>
              </a:gs>
            </a:gsLst>
            <a:path path="circle">
              <a:fillToRect l="100000" b="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aphicFrame>
        <p:nvGraphicFramePr>
          <p:cNvPr id="6" name="Table 9" descr="Table of Teams value vs Teams Premium value">
            <a:extLst>
              <a:ext uri="{FF2B5EF4-FFF2-40B4-BE49-F238E27FC236}">
                <a16:creationId xmlns:a16="http://schemas.microsoft.com/office/drawing/2014/main" id="{78EF50D1-A330-F005-306A-99E2A7EEB1D0}"/>
              </a:ext>
            </a:extLst>
          </p:cNvPr>
          <p:cNvGraphicFramePr>
            <a:graphicFrameLocks noGrp="1"/>
          </p:cNvGraphicFramePr>
          <p:nvPr>
            <p:extLst>
              <p:ext uri="{D42A27DB-BD31-4B8C-83A1-F6EECF244321}">
                <p14:modId xmlns:p14="http://schemas.microsoft.com/office/powerpoint/2010/main" val="2547025339"/>
              </p:ext>
            </p:extLst>
          </p:nvPr>
        </p:nvGraphicFramePr>
        <p:xfrm>
          <a:off x="550689" y="1162146"/>
          <a:ext cx="11477848" cy="5128123"/>
        </p:xfrm>
        <a:graphic>
          <a:graphicData uri="http://schemas.openxmlformats.org/drawingml/2006/table">
            <a:tbl>
              <a:tblPr firstRow="1" bandRow="1">
                <a:tableStyleId>{2D5ABB26-0587-4C30-8999-92F81FD0307C}</a:tableStyleId>
              </a:tblPr>
              <a:tblGrid>
                <a:gridCol w="1250815">
                  <a:extLst>
                    <a:ext uri="{9D8B030D-6E8A-4147-A177-3AD203B41FA5}">
                      <a16:colId xmlns:a16="http://schemas.microsoft.com/office/drawing/2014/main" val="1414262376"/>
                    </a:ext>
                  </a:extLst>
                </a:gridCol>
                <a:gridCol w="10227033">
                  <a:extLst>
                    <a:ext uri="{9D8B030D-6E8A-4147-A177-3AD203B41FA5}">
                      <a16:colId xmlns:a16="http://schemas.microsoft.com/office/drawing/2014/main" val="3157474236"/>
                    </a:ext>
                  </a:extLst>
                </a:gridCol>
              </a:tblGrid>
              <a:tr h="448359">
                <a:tc>
                  <a:txBody>
                    <a:bodyPr/>
                    <a:lstStyle/>
                    <a:p>
                      <a:pPr algn="ctr"/>
                      <a:r>
                        <a:rPr lang="en-US" sz="1600" b="0" noProof="0">
                          <a:solidFill>
                            <a:schemeClr val="bg1"/>
                          </a:solidFill>
                          <a:latin typeface="+mj-lt"/>
                        </a:rPr>
                        <a:t>Month of release</a:t>
                      </a:r>
                    </a:p>
                  </a:txBody>
                  <a:tcPr marL="73152" marR="7315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r>
                        <a:rPr lang="en-US" sz="1600" b="1" kern="1200" noProof="0">
                          <a:solidFill>
                            <a:schemeClr val="bg1"/>
                          </a:solidFill>
                          <a:latin typeface="+mj-lt"/>
                        </a:rPr>
                        <a:t>What’s new</a:t>
                      </a:r>
                      <a:endParaRPr lang="en-US" sz="1600" b="1" kern="1200" noProof="0">
                        <a:solidFill>
                          <a:schemeClr val="bg1"/>
                        </a:solidFill>
                        <a:latin typeface="+mj-lt"/>
                        <a:ea typeface="+mn-ea"/>
                        <a:cs typeface="Segoe UI"/>
                      </a:endParaRPr>
                    </a:p>
                  </a:txBody>
                  <a:tcPr marL="73152" marR="73152" marT="27432" marB="27432"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45915496"/>
                  </a:ext>
                </a:extLst>
              </a:tr>
              <a:tr h="4585579">
                <a:tc>
                  <a:txBody>
                    <a:bodyPr/>
                    <a:lstStyle/>
                    <a:p>
                      <a:pPr algn="l" fontAlgn="t"/>
                      <a:r>
                        <a:rPr lang="en-US" sz="1600" noProof="0" dirty="0">
                          <a:effectLst/>
                          <a:latin typeface="+mj-lt"/>
                        </a:rPr>
                        <a:t>September 2026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Add an </a:t>
                      </a:r>
                      <a:r>
                        <a:rPr lang="en-US" sz="1600" b="0" i="0" u="none" strike="noStrike" kern="1200" dirty="0">
                          <a:solidFill>
                            <a:schemeClr val="tx1"/>
                          </a:solidFill>
                          <a:effectLst/>
                          <a:latin typeface="+mn-lt"/>
                          <a:ea typeface="+mn-ea"/>
                          <a:cs typeface="+mn-cs"/>
                          <a:hlinkClick r:id="rId3"/>
                        </a:rPr>
                        <a:t>extract node</a:t>
                      </a:r>
                      <a:r>
                        <a:rPr lang="en-US" sz="1600" b="0" i="0" kern="1200" dirty="0">
                          <a:solidFill>
                            <a:schemeClr val="tx1"/>
                          </a:solidFill>
                          <a:effectLst/>
                          <a:latin typeface="+mn-lt"/>
                          <a:ea typeface="+mn-ea"/>
                          <a:cs typeface="+mn-cs"/>
                        </a:rPr>
                        <a:t> to a workflow to pull named values and tables out of documents, such as invoices, contracts, and financial statements, so later steps can use the extracted data.</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(Preview) Add a </a:t>
                      </a:r>
                      <a:r>
                        <a:rPr lang="en-US" sz="1600" b="0" i="0" u="none" strike="noStrike" kern="1200" dirty="0">
                          <a:solidFill>
                            <a:schemeClr val="tx1"/>
                          </a:solidFill>
                          <a:effectLst/>
                          <a:latin typeface="+mn-lt"/>
                          <a:ea typeface="+mn-ea"/>
                          <a:cs typeface="+mn-cs"/>
                          <a:hlinkClick r:id="rId4"/>
                        </a:rPr>
                        <a:t>Copilot node</a:t>
                      </a:r>
                      <a:r>
                        <a:rPr lang="en-US" sz="1600" b="0" i="0" kern="1200" dirty="0">
                          <a:solidFill>
                            <a:schemeClr val="tx1"/>
                          </a:solidFill>
                          <a:effectLst/>
                          <a:latin typeface="+mn-lt"/>
                          <a:ea typeface="+mn-ea"/>
                          <a:cs typeface="+mn-cs"/>
                        </a:rPr>
                        <a:t> to a workflow to run Copilot Chat or a Cowork task, grounded in the connected user's mail, files, calendar, and chats, and to call agents like Researcher and Analyst or your own Agent Builder agents.</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Choose a </a:t>
                      </a:r>
                      <a:r>
                        <a:rPr lang="en-US" sz="1600" b="0" i="0" u="none" strike="noStrike" kern="1200" dirty="0">
                          <a:solidFill>
                            <a:schemeClr val="tx1"/>
                          </a:solidFill>
                          <a:effectLst/>
                          <a:latin typeface="+mn-lt"/>
                          <a:ea typeface="+mn-ea"/>
                          <a:cs typeface="+mn-cs"/>
                          <a:hlinkClick r:id="rId5"/>
                        </a:rPr>
                        <a:t>model</a:t>
                      </a:r>
                      <a:r>
                        <a:rPr lang="en-US" sz="1600" b="0" i="0" kern="1200" dirty="0">
                          <a:solidFill>
                            <a:schemeClr val="tx1"/>
                          </a:solidFill>
                          <a:effectLst/>
                          <a:latin typeface="+mn-lt"/>
                          <a:ea typeface="+mn-ea"/>
                          <a:cs typeface="+mn-cs"/>
                        </a:rPr>
                        <a:t> for your agent powered by the GitHub Copilot harness from a simple dropdown menu, and try out experimental models early to evaluate them before they're production-ready.</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Configure a </a:t>
                      </a:r>
                      <a:r>
                        <a:rPr lang="en-US" sz="1600" b="0" i="0" u="none" strike="noStrike" kern="1200" dirty="0">
                          <a:solidFill>
                            <a:schemeClr val="tx1"/>
                          </a:solidFill>
                          <a:effectLst/>
                          <a:latin typeface="+mn-lt"/>
                          <a:ea typeface="+mn-ea"/>
                          <a:cs typeface="+mn-cs"/>
                          <a:hlinkClick r:id="rId6"/>
                        </a:rPr>
                        <a:t>content safety test method</a:t>
                      </a:r>
                      <a:r>
                        <a:rPr lang="en-US" sz="1600" b="0" i="0" kern="1200" dirty="0">
                          <a:solidFill>
                            <a:schemeClr val="tx1"/>
                          </a:solidFill>
                          <a:effectLst/>
                          <a:latin typeface="+mn-lt"/>
                          <a:ea typeface="+mn-ea"/>
                          <a:cs typeface="+mn-cs"/>
                        </a:rPr>
                        <a:t> to evaluate your agent's responses for potentially harmful content, such as hateful, sexual, violent, or self-harm content, with configurable severity thresholds.</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(General availability) </a:t>
                      </a:r>
                      <a:r>
                        <a:rPr lang="en-US" sz="1600" b="0" i="0" u="none" strike="noStrike" kern="1200" dirty="0">
                          <a:solidFill>
                            <a:schemeClr val="tx1"/>
                          </a:solidFill>
                          <a:effectLst/>
                          <a:latin typeface="+mn-lt"/>
                          <a:ea typeface="+mn-ea"/>
                          <a:cs typeface="+mn-cs"/>
                          <a:hlinkClick r:id="rId7"/>
                        </a:rPr>
                        <a:t>Attach files</a:t>
                      </a:r>
                      <a:r>
                        <a:rPr lang="en-US" sz="1600" b="0" i="0" kern="1200" dirty="0">
                          <a:solidFill>
                            <a:schemeClr val="tx1"/>
                          </a:solidFill>
                          <a:effectLst/>
                          <a:latin typeface="+mn-lt"/>
                          <a:ea typeface="+mn-ea"/>
                          <a:cs typeface="+mn-cs"/>
                        </a:rPr>
                        <a:t> to a conversation so your agent can read, summarize, or otherwise reason over them, now expanded to support Excel, PowerPoint, and Word files.</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Add </a:t>
                      </a:r>
                      <a:r>
                        <a:rPr lang="en-US" sz="1600" b="0" i="0" u="none" strike="noStrike" kern="1200" dirty="0">
                          <a:solidFill>
                            <a:schemeClr val="tx1"/>
                          </a:solidFill>
                          <a:effectLst/>
                          <a:latin typeface="+mn-lt"/>
                          <a:ea typeface="+mn-ea"/>
                          <a:cs typeface="+mn-cs"/>
                          <a:hlinkClick r:id="rId8"/>
                        </a:rPr>
                        <a:t>Dataverse tables</a:t>
                      </a:r>
                      <a:r>
                        <a:rPr lang="en-US" sz="1600" b="0" i="0" kern="1200" dirty="0">
                          <a:solidFill>
                            <a:schemeClr val="tx1"/>
                          </a:solidFill>
                          <a:effectLst/>
                          <a:latin typeface="+mn-lt"/>
                          <a:ea typeface="+mn-ea"/>
                          <a:cs typeface="+mn-cs"/>
                        </a:rPr>
                        <a:t> as a knowledge source to ground your agent in your organization's Dataverse data, including (preview) unstructured reasoning over Multiline Text and File columns so your agent can find answers in notes, descriptions, and attached documents, not just structured fields.</a:t>
                      </a:r>
                    </a:p>
                  </a:txBody>
                  <a:tcPr>
                    <a:lnL w="6350" cap="flat" cmpd="sng" algn="ctr">
                      <a:no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2324382"/>
                  </a:ext>
                </a:extLst>
              </a:tr>
            </a:tbl>
          </a:graphicData>
        </a:graphic>
      </p:graphicFrame>
      <p:sp>
        <p:nvSpPr>
          <p:cNvPr id="9" name="TextBox 8">
            <a:extLst>
              <a:ext uri="{FF2B5EF4-FFF2-40B4-BE49-F238E27FC236}">
                <a16:creationId xmlns:a16="http://schemas.microsoft.com/office/drawing/2014/main" id="{920D627A-0855-69E0-CA8D-6B37BE9400A7}"/>
              </a:ext>
            </a:extLst>
          </p:cNvPr>
          <p:cNvSpPr txBox="1"/>
          <p:nvPr/>
        </p:nvSpPr>
        <p:spPr>
          <a:xfrm>
            <a:off x="0" y="6360351"/>
            <a:ext cx="1200478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2"/>
                </a:solidFill>
                <a:effectLst/>
                <a:uLnTx/>
                <a:uFillTx/>
                <a:latin typeface="Segoe UI"/>
                <a:ea typeface="+mn-ea"/>
                <a:cs typeface="+mn-cs"/>
                <a:hlinkClick r:id="rId9">
                  <a:extLst>
                    <a:ext uri="{A12FA001-AC4F-418D-AE19-62706E023703}">
                      <ahyp:hlinkClr xmlns:ahyp="http://schemas.microsoft.com/office/drawing/2018/hyperlinkcolor" val="tx"/>
                    </a:ext>
                  </a:extLst>
                </a:hlinkClick>
              </a:rPr>
              <a:t>What's new in Copilot Studio - Microsoft Copilot Studio | Microsoft Learn</a:t>
            </a:r>
            <a:r>
              <a:rPr kumimoji="0" lang="en-US" sz="1600" b="0" i="0" u="none" strike="noStrike" kern="1200" cap="none" spc="0" normalizeH="0" baseline="0" noProof="0">
                <a:ln>
                  <a:noFill/>
                </a:ln>
                <a:solidFill>
                  <a:schemeClr val="accent2"/>
                </a:solidFill>
                <a:effectLst/>
                <a:uLnTx/>
                <a:uFillTx/>
                <a:latin typeface="Segoe UI"/>
                <a:ea typeface="+mn-ea"/>
                <a:cs typeface="+mn-cs"/>
              </a:rPr>
              <a:t> | </a:t>
            </a:r>
            <a:r>
              <a:rPr kumimoji="0" lang="en-US" sz="1600" b="0" i="0" u="none" strike="noStrike" kern="1200" cap="none" spc="0" normalizeH="0" baseline="0" noProof="0">
                <a:ln>
                  <a:noFill/>
                </a:ln>
                <a:solidFill>
                  <a:schemeClr val="accent2"/>
                </a:solidFill>
                <a:effectLst/>
                <a:uLnTx/>
                <a:uFillTx/>
                <a:latin typeface="Segoe UI"/>
                <a:ea typeface="+mn-ea"/>
                <a:cs typeface="+mn-cs"/>
                <a:hlinkClick r:id="rId10">
                  <a:extLst>
                    <a:ext uri="{A12FA001-AC4F-418D-AE19-62706E023703}">
                      <ahyp:hlinkClr xmlns:ahyp="http://schemas.microsoft.com/office/drawing/2018/hyperlinkcolor" val="tx"/>
                    </a:ext>
                  </a:extLst>
                </a:hlinkClick>
              </a:rPr>
              <a:t>Copilot Studio Archive | Microsoft Copilot Blog</a:t>
            </a:r>
            <a:endParaRPr kumimoji="0" lang="en-US" sz="1600" b="0" i="0" u="none" strike="noStrike" kern="1200" cap="none" spc="0" normalizeH="0" baseline="0" noProof="0">
              <a:ln>
                <a:noFill/>
              </a:ln>
              <a:solidFill>
                <a:schemeClr val="accent2"/>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2"/>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9C7996B5-4C45-7CD8-E5C4-185A7C82BF37}"/>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1141014" y="205261"/>
            <a:ext cx="576157" cy="576157"/>
          </a:xfrm>
          <a:prstGeom prst="rect">
            <a:avLst/>
          </a:prstGeom>
        </p:spPr>
      </p:pic>
    </p:spTree>
    <p:extLst>
      <p:ext uri="{BB962C8B-B14F-4D97-AF65-F5344CB8AC3E}">
        <p14:creationId xmlns:p14="http://schemas.microsoft.com/office/powerpoint/2010/main" val="2611860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9125593-988E-BC03-3EF9-1794E63DC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E6459-B9EC-198C-EFA2-6805912ED489}"/>
              </a:ext>
            </a:extLst>
          </p:cNvPr>
          <p:cNvSpPr>
            <a:spLocks noGrp="1"/>
          </p:cNvSpPr>
          <p:nvPr>
            <p:ph type="title"/>
          </p:nvPr>
        </p:nvSpPr>
        <p:spPr>
          <a:xfrm>
            <a:off x="584200" y="2516815"/>
            <a:ext cx="9144000" cy="553998"/>
          </a:xfrm>
        </p:spPr>
        <p:txBody>
          <a:bodyPr/>
          <a:lstStyle/>
          <a:p>
            <a:r>
              <a:rPr lang="en-US" sz="400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Frontier</a:t>
            </a:r>
          </a:p>
        </p:txBody>
      </p:sp>
      <p:sp>
        <p:nvSpPr>
          <p:cNvPr id="3" name="Text Placeholder 2">
            <a:extLst>
              <a:ext uri="{FF2B5EF4-FFF2-40B4-BE49-F238E27FC236}">
                <a16:creationId xmlns:a16="http://schemas.microsoft.com/office/drawing/2014/main" id="{6E543E08-726E-2C72-7DE8-02AC0855EF33}"/>
              </a:ext>
            </a:extLst>
          </p:cNvPr>
          <p:cNvSpPr>
            <a:spLocks noGrp="1"/>
          </p:cNvSpPr>
          <p:nvPr>
            <p:ph type="body" sz="quarter" idx="12"/>
          </p:nvPr>
        </p:nvSpPr>
        <p:spPr>
          <a:xfrm>
            <a:off x="584200" y="3408402"/>
            <a:ext cx="4793916" cy="260684"/>
          </a:xfrm>
        </p:spPr>
        <p:txBody>
          <a:bodyPr/>
          <a:lstStyle/>
          <a:p>
            <a:r>
              <a:rPr lang="en-GB" sz="1800" b="1" noProof="0"/>
              <a:t>Get hands-on with breakthrough preview features, share your insights with product teams, and help shape the future of AI. </a:t>
            </a:r>
          </a:p>
          <a:p>
            <a:endParaRPr lang="en-GB" sz="1800" b="1"/>
          </a:p>
          <a:p>
            <a:r>
              <a:rPr lang="en-GB" sz="1800" b="1" noProof="0"/>
              <a:t>With Frontier, you’re not just adopting new technology, you’re co-creating what comes next.</a:t>
            </a:r>
            <a:endParaRPr lang="en-US" sz="1800" b="1" noProof="0"/>
          </a:p>
        </p:txBody>
      </p:sp>
      <p:pic>
        <p:nvPicPr>
          <p:cNvPr id="5" name="Picture 4">
            <a:extLst>
              <a:ext uri="{FF2B5EF4-FFF2-40B4-BE49-F238E27FC236}">
                <a16:creationId xmlns:a16="http://schemas.microsoft.com/office/drawing/2014/main" id="{B1BF37B2-552E-2F37-27E3-5938C09E0B67}"/>
              </a:ext>
              <a:ext uri="{C183D7F6-B498-43B3-948B-1728B52AA6E4}">
                <adec:decorative xmlns:adec="http://schemas.microsoft.com/office/drawing/2017/decorative" val="1"/>
              </a:ext>
            </a:extLst>
          </p:cNvPr>
          <p:cNvPicPr>
            <a:picLocks noChangeAspect="1"/>
          </p:cNvPicPr>
          <p:nvPr/>
        </p:nvPicPr>
        <p:blipFill>
          <a:blip r:embed="rId3"/>
          <a:srcRect l="12100"/>
          <a:stretch>
            <a:fillRect/>
          </a:stretch>
        </p:blipFill>
        <p:spPr>
          <a:xfrm>
            <a:off x="5895833" y="1853201"/>
            <a:ext cx="6096000" cy="3801005"/>
          </a:xfrm>
          <a:prstGeom prst="rect">
            <a:avLst/>
          </a:prstGeom>
          <a:ln>
            <a:noFill/>
          </a:ln>
          <a:effectLst>
            <a:softEdge rad="112500"/>
          </a:effectLst>
        </p:spPr>
      </p:pic>
      <p:sp>
        <p:nvSpPr>
          <p:cNvPr id="10" name="TextBox 9">
            <a:extLst>
              <a:ext uri="{FF2B5EF4-FFF2-40B4-BE49-F238E27FC236}">
                <a16:creationId xmlns:a16="http://schemas.microsoft.com/office/drawing/2014/main" id="{671D46FB-2B24-7347-4701-B8BA468EF420}"/>
              </a:ext>
            </a:extLst>
          </p:cNvPr>
          <p:cNvSpPr txBox="1"/>
          <p:nvPr/>
        </p:nvSpPr>
        <p:spPr>
          <a:xfrm>
            <a:off x="461371" y="6349896"/>
            <a:ext cx="66055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A1A1A"/>
                </a:solidFill>
                <a:effectLst/>
                <a:uLnTx/>
                <a:uFillTx/>
                <a:latin typeface="Segoe UI"/>
                <a:ea typeface="+mn-ea"/>
                <a:cs typeface="+mn-cs"/>
                <a:hlinkClick r:id="rId4"/>
              </a:rPr>
              <a:t>Frontier program – Microsoft Adoption</a:t>
            </a:r>
            <a:endParaRPr kumimoji="0" lang="en-US" sz="1800" b="0" i="0" u="none" strike="noStrike" kern="1200" cap="none" spc="0" normalizeH="0" baseline="0" noProof="0">
              <a:ln>
                <a:noFill/>
              </a:ln>
              <a:solidFill>
                <a:srgbClr val="1A1A1A"/>
              </a:solidFill>
              <a:effectLst/>
              <a:uLnTx/>
              <a:uFillTx/>
              <a:latin typeface="Segoe UI"/>
              <a:ea typeface="+mn-ea"/>
              <a:cs typeface="+mn-cs"/>
            </a:endParaRPr>
          </a:p>
        </p:txBody>
      </p:sp>
    </p:spTree>
    <p:extLst>
      <p:ext uri="{BB962C8B-B14F-4D97-AF65-F5344CB8AC3E}">
        <p14:creationId xmlns:p14="http://schemas.microsoft.com/office/powerpoint/2010/main" val="68925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EB0EDE-4523-576C-E008-B07DBB2AE957}"/>
            </a:ext>
          </a:extLst>
        </p:cNvPr>
        <p:cNvGrpSpPr/>
        <p:nvPr/>
      </p:nvGrpSpPr>
      <p:grpSpPr>
        <a:xfrm>
          <a:off x="0" y="0"/>
          <a:ext cx="0" cy="0"/>
          <a:chOff x="0" y="0"/>
          <a:chExt cx="0" cy="0"/>
        </a:xfrm>
      </p:grpSpPr>
      <p:sp>
        <p:nvSpPr>
          <p:cNvPr id="7" name="Title 14">
            <a:extLst>
              <a:ext uri="{FF2B5EF4-FFF2-40B4-BE49-F238E27FC236}">
                <a16:creationId xmlns:a16="http://schemas.microsoft.com/office/drawing/2014/main" id="{9A3A9525-A063-60ED-B353-F9FAB73056FD}"/>
              </a:ext>
            </a:extLst>
          </p:cNvPr>
          <p:cNvSpPr txBox="1">
            <a:spLocks noGrp="1"/>
          </p:cNvSpPr>
          <p:nvPr>
            <p:ph type="title" idx="4294967295"/>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rtl="0" eaLnBrk="1" fontAlgn="base" latinLnBrk="0" hangingPunct="1">
              <a:lnSpc>
                <a:spcPct val="90000"/>
              </a:lnSpc>
              <a:spcBef>
                <a:spcPct val="0"/>
              </a:spcBef>
              <a:spcAft>
                <a:spcPct val="0"/>
              </a:spcAft>
              <a:buNone/>
              <a:tabLst>
                <a:tab pos="920876" algn="l"/>
              </a:tabLst>
              <a:defRPr lang="en-US" sz="8000" b="1" kern="1200" cap="none" spc="-50" baseline="0">
                <a:ln w="3175">
                  <a:noFill/>
                </a:ln>
                <a:gradFill>
                  <a:gsLst>
                    <a:gs pos="0">
                      <a:srgbClr val="8DC8E8"/>
                    </a:gs>
                    <a:gs pos="100000">
                      <a:srgbClr val="CD98CF"/>
                    </a:gs>
                  </a:gsLst>
                  <a:lin ang="2700000" scaled="0"/>
                </a:gradFill>
                <a:effectLst/>
                <a:latin typeface="Segoe UI Semibold"/>
                <a:ea typeface="+mn-ea"/>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rPr>
              <a:t>What's new in Frontier </a:t>
            </a:r>
            <a:endParaRPr kumimoji="0" lang="en-US" sz="24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14" name="TextBox 13">
            <a:extLst>
              <a:ext uri="{FF2B5EF4-FFF2-40B4-BE49-F238E27FC236}">
                <a16:creationId xmlns:a16="http://schemas.microsoft.com/office/drawing/2014/main" id="{4D8AEA10-2367-C99A-77BF-7E359C71BD0F}"/>
              </a:ext>
            </a:extLst>
          </p:cNvPr>
          <p:cNvSpPr txBox="1"/>
          <p:nvPr/>
        </p:nvSpPr>
        <p:spPr>
          <a:xfrm>
            <a:off x="550689" y="768007"/>
            <a:ext cx="107694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A1A1A"/>
                </a:solidFill>
                <a:effectLst/>
                <a:uLnTx/>
                <a:uFillTx/>
                <a:latin typeface="Segoe UI"/>
                <a:ea typeface="+mn-ea"/>
                <a:cs typeface="+mn-cs"/>
              </a:rPr>
              <a:t>Try out the latest agents and features in Microsoft Copilot and see how they can transform your day-to-day.​</a:t>
            </a:r>
            <a:endParaRPr kumimoji="0" lang="en-US" sz="1800" b="0" i="0" u="none" strike="noStrike" kern="1200" cap="none" spc="0" normalizeH="0" baseline="0" noProof="0">
              <a:ln>
                <a:noFill/>
              </a:ln>
              <a:solidFill>
                <a:srgbClr val="1A1A1A"/>
              </a:solidFill>
              <a:effectLst/>
              <a:uLnTx/>
              <a:uFillTx/>
              <a:latin typeface="Segoe UI"/>
              <a:ea typeface="+mn-ea"/>
              <a:cs typeface="+mn-cs"/>
            </a:endParaRPr>
          </a:p>
        </p:txBody>
      </p:sp>
      <p:sp>
        <p:nvSpPr>
          <p:cNvPr id="2" name="Rectangle: Top Corners Rounded 1">
            <a:extLst>
              <a:ext uri="{FF2B5EF4-FFF2-40B4-BE49-F238E27FC236}">
                <a16:creationId xmlns:a16="http://schemas.microsoft.com/office/drawing/2014/main" id="{82B138F3-D3FC-5315-BFC2-0E08BE61E942}"/>
              </a:ext>
              <a:ext uri="{C183D7F6-B498-43B3-948B-1728B52AA6E4}">
                <adec:decorative xmlns:adec="http://schemas.microsoft.com/office/drawing/2017/decorative" val="1"/>
              </a:ext>
            </a:extLst>
          </p:cNvPr>
          <p:cNvSpPr/>
          <p:nvPr/>
        </p:nvSpPr>
        <p:spPr bwMode="auto">
          <a:xfrm>
            <a:off x="550689" y="1556768"/>
            <a:ext cx="5863759" cy="4635014"/>
          </a:xfrm>
          <a:prstGeom prst="round2SameRect">
            <a:avLst>
              <a:gd name="adj1" fmla="val 3675"/>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285750" lvl="0" indent="-285750">
              <a:lnSpc>
                <a:spcPct val="150000"/>
              </a:lnSpc>
              <a:buFont typeface="Arial" panose="020B0604020202020204" pitchFamily="34" charset="0"/>
              <a:buChar char="•"/>
            </a:pPr>
            <a:r>
              <a:rPr lang="en-GB" dirty="0">
                <a:solidFill>
                  <a:schemeClr val="accent1"/>
                </a:solidFill>
                <a:hlinkClick r:id="rId3"/>
              </a:rPr>
              <a:t>Do more with new capabilities in Copilot Chat</a:t>
            </a:r>
            <a:endParaRPr lang="en-GB" dirty="0">
              <a:solidFill>
                <a:schemeClr val="accent1"/>
              </a:solidFill>
            </a:endParaRPr>
          </a:p>
          <a:p>
            <a:pPr marL="285750" lvl="0" indent="-285750">
              <a:lnSpc>
                <a:spcPct val="150000"/>
              </a:lnSpc>
              <a:buFont typeface="Arial" panose="020B0604020202020204" pitchFamily="34" charset="0"/>
              <a:buChar char="•"/>
            </a:pPr>
            <a:r>
              <a:rPr lang="en-GB" dirty="0">
                <a:solidFill>
                  <a:schemeClr val="accent1"/>
                </a:solidFill>
                <a:hlinkClick r:id="rId4"/>
              </a:rPr>
              <a:t>App Building in Cowork</a:t>
            </a:r>
            <a:endParaRPr lang="en-GB" dirty="0">
              <a:solidFill>
                <a:schemeClr val="accent1"/>
              </a:solidFill>
            </a:endParaRPr>
          </a:p>
          <a:p>
            <a:pPr marL="285750" lvl="0" indent="-285750">
              <a:lnSpc>
                <a:spcPct val="150000"/>
              </a:lnSpc>
              <a:buFont typeface="Arial" panose="020B0604020202020204" pitchFamily="34" charset="0"/>
              <a:buChar char="•"/>
            </a:pPr>
            <a:r>
              <a:rPr lang="en-GB" dirty="0">
                <a:solidFill>
                  <a:schemeClr val="accent1"/>
                </a:solidFill>
                <a:hlinkClick r:id="rId5"/>
              </a:rPr>
              <a:t>New agentic capabilities coming to Copilot Notebooks</a:t>
            </a:r>
            <a:endParaRPr lang="en-US" dirty="0">
              <a:solidFill>
                <a:schemeClr val="accent1"/>
              </a:solidFill>
            </a:endParaRPr>
          </a:p>
        </p:txBody>
      </p:sp>
      <p:pic>
        <p:nvPicPr>
          <p:cNvPr id="8" name="Picture 7">
            <a:extLst>
              <a:ext uri="{FF2B5EF4-FFF2-40B4-BE49-F238E27FC236}">
                <a16:creationId xmlns:a16="http://schemas.microsoft.com/office/drawing/2014/main" id="{32E7746A-05AB-A998-DBD9-22BAE849DA2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49563" y="2268663"/>
            <a:ext cx="5090435" cy="3097422"/>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B0EF79E1-160D-E598-0516-FAEF163D4375}"/>
              </a:ext>
            </a:extLst>
          </p:cNvPr>
          <p:cNvSpPr txBox="1"/>
          <p:nvPr/>
        </p:nvSpPr>
        <p:spPr>
          <a:xfrm>
            <a:off x="550689" y="5800257"/>
            <a:ext cx="6605516" cy="369332"/>
          </a:xfrm>
          <a:prstGeom prst="rect">
            <a:avLst/>
          </a:prstGeom>
          <a:noFill/>
        </p:spPr>
        <p:txBody>
          <a:bodyPr wrap="square">
            <a:spAutoFit/>
          </a:bodyPr>
          <a:lstStyle/>
          <a:p>
            <a:r>
              <a:rPr lang="en-US" dirty="0">
                <a:hlinkClick r:id="rId7"/>
              </a:rPr>
              <a:t>Frontier Program Features | Microsoft Frontier</a:t>
            </a:r>
            <a:endParaRPr lang="en-US" dirty="0"/>
          </a:p>
        </p:txBody>
      </p:sp>
      <p:sp>
        <p:nvSpPr>
          <p:cNvPr id="9" name="TextBox 8">
            <a:extLst>
              <a:ext uri="{FF2B5EF4-FFF2-40B4-BE49-F238E27FC236}">
                <a16:creationId xmlns:a16="http://schemas.microsoft.com/office/drawing/2014/main" id="{2D98EBA9-BC1C-F1E3-06E9-1D3E830F33B5}"/>
              </a:ext>
            </a:extLst>
          </p:cNvPr>
          <p:cNvSpPr txBox="1"/>
          <p:nvPr/>
        </p:nvSpPr>
        <p:spPr>
          <a:xfrm>
            <a:off x="93606" y="6405903"/>
            <a:ext cx="120047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hlinkClick r:id="rId8">
                  <a:extLst>
                    <a:ext uri="{A12FA001-AC4F-418D-AE19-62706E023703}">
                      <ahyp:hlinkClr xmlns:ahyp="http://schemas.microsoft.com/office/drawing/2018/hyperlinkcolor" val="tx"/>
                    </a:ext>
                  </a:extLst>
                </a:hlinkClick>
              </a:rPr>
              <a:t>Frontier Getting started guide</a:t>
            </a:r>
            <a:endPar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endParaRPr>
          </a:p>
        </p:txBody>
      </p:sp>
    </p:spTree>
    <p:extLst>
      <p:ext uri="{BB962C8B-B14F-4D97-AF65-F5344CB8AC3E}">
        <p14:creationId xmlns:p14="http://schemas.microsoft.com/office/powerpoint/2010/main" val="386121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7"/>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DCFD04-3E43-4F90-1C0A-13FB373266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14">
            <a:extLst>
              <a:ext uri="{FF2B5EF4-FFF2-40B4-BE49-F238E27FC236}">
                <a16:creationId xmlns:a16="http://schemas.microsoft.com/office/drawing/2014/main" id="{16794675-EC05-B52C-95A1-D5ADC26ED727}"/>
              </a:ext>
            </a:extLst>
          </p:cNvPr>
          <p:cNvSpPr txBox="1">
            <a:spLocks noGrp="1"/>
          </p:cNvSpPr>
          <p:nvPr>
            <p:ph type="title"/>
          </p:nvPr>
        </p:nvSpPr>
        <p:spPr>
          <a:xfrm>
            <a:off x="1104441" y="2991810"/>
            <a:ext cx="914400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lang="en-US" sz="6000" b="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Thank you </a:t>
            </a:r>
            <a:r>
              <a:rPr kumimoji="0" lang="en-US" sz="6000" b="1" i="0" u="none" strike="noStrike" kern="1200" cap="none" spc="-50" normalizeH="0" baseline="0" noProof="0">
                <a:ln w="3175">
                  <a:noFill/>
                </a:ln>
                <a:solidFill>
                  <a:srgbClr val="3A4953"/>
                </a:solidFill>
                <a:effectLst/>
                <a:uLnTx/>
                <a:uFillTx/>
                <a:latin typeface="Segoe UI Semibold"/>
                <a:ea typeface="+mn-ea"/>
                <a:cs typeface="Segoe UI"/>
              </a:rPr>
              <a:t>👏</a:t>
            </a:r>
          </a:p>
        </p:txBody>
      </p:sp>
      <p:sp>
        <p:nvSpPr>
          <p:cNvPr id="2" name="TextBox 1">
            <a:extLst>
              <a:ext uri="{FF2B5EF4-FFF2-40B4-BE49-F238E27FC236}">
                <a16:creationId xmlns:a16="http://schemas.microsoft.com/office/drawing/2014/main" id="{42E90039-4B10-20A2-FE08-C4C34718CE94}"/>
              </a:ext>
            </a:extLst>
          </p:cNvPr>
          <p:cNvSpPr txBox="1"/>
          <p:nvPr/>
        </p:nvSpPr>
        <p:spPr>
          <a:xfrm>
            <a:off x="1104441" y="4745452"/>
            <a:ext cx="4991559" cy="615553"/>
          </a:xfrm>
          <a:prstGeom prst="rect">
            <a:avLst/>
          </a:prstGeom>
          <a:noFill/>
        </p:spPr>
        <p:txBody>
          <a:bodyPr wrap="none" lIns="0" tIns="0" rIns="0" bIns="0" rtlCol="0">
            <a:spAutoFit/>
          </a:bodyPr>
          <a:lstStyle/>
          <a:p>
            <a:pPr algn="l"/>
            <a:r>
              <a:rPr lang="en-US" sz="2000" noProof="0">
                <a:gradFill>
                  <a:gsLst>
                    <a:gs pos="2917">
                      <a:schemeClr val="tx1"/>
                    </a:gs>
                    <a:gs pos="30000">
                      <a:schemeClr val="tx1"/>
                    </a:gs>
                  </a:gsLst>
                  <a:lin ang="5400000" scaled="0"/>
                </a:gradFill>
              </a:rPr>
              <a:t>Got feedback ? </a:t>
            </a:r>
          </a:p>
          <a:p>
            <a:pPr algn="l"/>
            <a:r>
              <a:rPr lang="en-US" sz="2000" noProof="0">
                <a:gradFill>
                  <a:gsLst>
                    <a:gs pos="2917">
                      <a:schemeClr val="tx1"/>
                    </a:gs>
                    <a:gs pos="30000">
                      <a:schemeClr val="tx1"/>
                    </a:gs>
                  </a:gsLst>
                  <a:lin ang="5400000" scaled="0"/>
                </a:gradFill>
                <a:hlinkClick r:id="rId3"/>
              </a:rPr>
              <a:t>https://aka.ms/WhatsNewCopilot/Feedback</a:t>
            </a:r>
            <a:r>
              <a:rPr lang="en-US" sz="2000" noProof="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113543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5E-6 -3.7037E-7 L 5E-6 0.01968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E693-9DED-ED27-1B69-355C2458B84F}"/>
              </a:ext>
            </a:extLst>
          </p:cNvPr>
          <p:cNvSpPr>
            <a:spLocks noGrp="1"/>
          </p:cNvSpPr>
          <p:nvPr>
            <p:ph type="title"/>
          </p:nvPr>
        </p:nvSpPr>
        <p:spPr/>
        <p:txBody>
          <a:bodyPr/>
          <a:lstStyle/>
          <a:p>
            <a:r>
              <a:rPr lang="en-US" noProof="0"/>
              <a:t>Feedback Form</a:t>
            </a:r>
          </a:p>
        </p:txBody>
      </p:sp>
      <p:sp>
        <p:nvSpPr>
          <p:cNvPr id="5" name="Text Placeholder 4">
            <a:extLst>
              <a:ext uri="{FF2B5EF4-FFF2-40B4-BE49-F238E27FC236}">
                <a16:creationId xmlns:a16="http://schemas.microsoft.com/office/drawing/2014/main" id="{A23343DB-9254-9901-6D1C-903212590CF9}"/>
              </a:ext>
            </a:extLst>
          </p:cNvPr>
          <p:cNvSpPr>
            <a:spLocks noGrp="1"/>
          </p:cNvSpPr>
          <p:nvPr>
            <p:ph type="body" sz="quarter" idx="12"/>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Forms for PowerPoint">
                <a:extLst>
                  <a:ext uri="{FF2B5EF4-FFF2-40B4-BE49-F238E27FC236}">
                    <a16:creationId xmlns:a16="http://schemas.microsoft.com/office/drawing/2014/main" id="{6F94D3A3-9401-2BB6-DA1F-9195DDB30828}"/>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title="Forms for PowerPoint">
                <a:extLst>
                  <a:ext uri="{FF2B5EF4-FFF2-40B4-BE49-F238E27FC236}">
                    <a16:creationId xmlns:a16="http://schemas.microsoft.com/office/drawing/2014/main" id="{6F94D3A3-9401-2BB6-DA1F-9195DDB30828}"/>
                  </a:ext>
                </a:extLst>
              </p:cNvPr>
              <p:cNvPicPr>
                <a:picLocks noGrp="1" noRot="1" noChangeAspect="1" noMove="1" noResize="1" noEditPoints="1" noAdjustHandles="1" noChangeArrowheads="1" noChangeShapeType="1"/>
              </p:cNvPicPr>
              <p:nvPr/>
            </p:nvPicPr>
            <p:blipFill>
              <a:blip r:embed="rId3">
                <a:clrChange>
                  <a:clrFrom>
                    <a:prstClr val="black"/>
                  </a:clrFrom>
                  <a:clrTo>
                    <a:prstClr val="black">
                      <a:alpha val="0"/>
                    </a:prstClr>
                  </a:clrTo>
                </a:clrChange>
              </a:blip>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3676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267068-C6AA-D7F8-7653-36226CFC3BF3}"/>
            </a:ext>
          </a:extLst>
        </p:cNvPr>
        <p:cNvGrpSpPr/>
        <p:nvPr/>
      </p:nvGrpSpPr>
      <p:grpSpPr>
        <a:xfrm>
          <a:off x="0" y="0"/>
          <a:ext cx="0" cy="0"/>
          <a:chOff x="0" y="0"/>
          <a:chExt cx="0" cy="0"/>
        </a:xfrm>
      </p:grpSpPr>
      <p:sp>
        <p:nvSpPr>
          <p:cNvPr id="5" name="Title 14">
            <a:extLst>
              <a:ext uri="{FF2B5EF4-FFF2-40B4-BE49-F238E27FC236}">
                <a16:creationId xmlns:a16="http://schemas.microsoft.com/office/drawing/2014/main" id="{E0346291-0C64-455B-6315-9A22F09E1F3B}"/>
              </a:ext>
            </a:extLst>
          </p:cNvPr>
          <p:cNvSpPr txBox="1">
            <a:spLocks noGrp="1"/>
          </p:cNvSpPr>
          <p:nvPr>
            <p:ph type="title" idx="4294967295"/>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rtl="0" eaLnBrk="1" fontAlgn="base" latinLnBrk="0" hangingPunct="1">
              <a:lnSpc>
                <a:spcPct val="90000"/>
              </a:lnSpc>
              <a:spcBef>
                <a:spcPct val="0"/>
              </a:spcBef>
              <a:spcAft>
                <a:spcPct val="0"/>
              </a:spcAft>
              <a:buNone/>
              <a:tabLst>
                <a:tab pos="920876" algn="l"/>
              </a:tabLst>
              <a:defRPr lang="en-US" sz="8000" b="1" kern="1200" cap="none" spc="-50" baseline="0">
                <a:ln w="3175">
                  <a:noFill/>
                </a:ln>
                <a:gradFill>
                  <a:gsLst>
                    <a:gs pos="0">
                      <a:srgbClr val="8DC8E8"/>
                    </a:gs>
                    <a:gs pos="100000">
                      <a:srgbClr val="CD98CF"/>
                    </a:gs>
                  </a:gsLst>
                  <a:lin ang="2700000" scaled="0"/>
                </a:gradFill>
                <a:effectLst/>
                <a:latin typeface="Segoe UI Semibold"/>
                <a:ea typeface="+mn-ea"/>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kumimoji="0" lang="en-US" sz="36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rPr>
              <a:t>Resources</a:t>
            </a:r>
            <a:endParaRPr kumimoji="0" lang="en-US" sz="2400" b="1" i="0" u="none" strike="noStrike" kern="1200" cap="none" spc="-50" normalizeH="0" baseline="0" noProof="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8" name="Rectangle: Top Corners Rounded 7">
            <a:extLst>
              <a:ext uri="{FF2B5EF4-FFF2-40B4-BE49-F238E27FC236}">
                <a16:creationId xmlns:a16="http://schemas.microsoft.com/office/drawing/2014/main" id="{7408E922-1F7F-AD79-FD02-29EFC4FCA3F8}"/>
              </a:ext>
              <a:ext uri="{C183D7F6-B498-43B3-948B-1728B52AA6E4}">
                <adec:decorative xmlns:adec="http://schemas.microsoft.com/office/drawing/2017/decorative" val="1"/>
              </a:ext>
            </a:extLst>
          </p:cNvPr>
          <p:cNvSpPr/>
          <p:nvPr/>
        </p:nvSpPr>
        <p:spPr bwMode="auto">
          <a:xfrm>
            <a:off x="550689" y="959978"/>
            <a:ext cx="11477848" cy="5678147"/>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2"/>
              </a:rPr>
              <a:t>What's New in Microsoft Copilot | September 2026</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3"/>
              </a:rPr>
              <a:t>Introducing the new Copilot with Home, Code and Autopilot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4"/>
              </a:rPr>
              <a:t>Available today: OpenAI's GPT-6.1 Sol and Claude Sonnet 5.5 in Microsoft Copilot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5"/>
              </a:rPr>
              <a:t>Introducing the plugin registry - one place to discover and govern plugins for Microsoft Copilot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6"/>
              </a:rPr>
              <a:t>Change Management Best Practices to Drive Value with Agent Builder</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7"/>
              </a:rPr>
              <a:t>Evolution of the Copilot pricing model</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8"/>
              </a:rPr>
              <a:t>More Models, One Copilot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9"/>
              </a:rPr>
              <a:t>Brand Kit and Skills in Copilot in PowerPoint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0"/>
              </a:rPr>
              <a:t>Expanding model choice in Copilot with Grok</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1"/>
              </a:rPr>
              <a:t>Available today: OpenAI GPT-6 Astra in Microsoft Copilot</a:t>
            </a:r>
            <a:endParaRPr lang="en-US" sz="1600" dirty="0">
              <a:solidFill>
                <a:srgbClr val="0070C0"/>
              </a:solidFill>
            </a:endParaRPr>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2"/>
              </a:rPr>
              <a:t>Build where you want, run with confidence: Now Microsoft hosts and manages the code created by Copilot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3"/>
              </a:rPr>
              <a:t>Work IQ: Business and workplace intelligence in the flow of work</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14"/>
              </a:rPr>
              <a:t>New FinOps for AI capabilities: Control spend, measure value, and optimize for impact</a:t>
            </a:r>
            <a:endParaRPr lang="en-US" sz="1600" dirty="0"/>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solidFill>
                  <a:srgbClr val="FFFFFF"/>
                </a:solidFill>
                <a:hlinkClick r:id="rId15"/>
              </a:rPr>
              <a:t>Microsoft 365 Copilot Blog | Microsoft Community Hub</a:t>
            </a:r>
            <a:endParaRPr lang="en-US" sz="1600" dirty="0">
              <a:solidFill>
                <a:srgbClr val="FFFFFF"/>
              </a:solidFill>
            </a:endParaRPr>
          </a:p>
          <a:p>
            <a:pPr marL="342900" indent="-342900" defTabSz="932472" fontAlgn="base">
              <a:spcBef>
                <a:spcPct val="0"/>
              </a:spcBef>
              <a:spcAft>
                <a:spcPct val="0"/>
              </a:spcAft>
              <a:buClr>
                <a:srgbClr val="1A1A1A"/>
              </a:buClr>
              <a:buFont typeface="Wingdings" panose="05000000000000000000" pitchFamily="2" charset="2"/>
              <a:buChar char="§"/>
              <a:defRPr/>
            </a:pPr>
            <a:r>
              <a:rPr lang="en-GB" sz="1600" dirty="0">
                <a:solidFill>
                  <a:srgbClr val="FFFFFF"/>
                </a:solidFill>
                <a:hlinkClick r:id="rId16"/>
              </a:rPr>
              <a:t>Release Notes for Microsoft 365 Copilot | Microsoft Learn</a:t>
            </a:r>
            <a:endParaRPr lang="en-GB" sz="1600" dirty="0">
              <a:solidFill>
                <a:srgbClr val="FFFFFF"/>
              </a:solidFill>
            </a:endParaRPr>
          </a:p>
          <a:p>
            <a:pPr marL="342900" indent="-342900" defTabSz="932472" fontAlgn="base">
              <a:spcBef>
                <a:spcPct val="0"/>
              </a:spcBef>
              <a:spcAft>
                <a:spcPct val="0"/>
              </a:spcAft>
              <a:buClr>
                <a:srgbClr val="1A1A1A"/>
              </a:buClr>
              <a:buFont typeface="Wingdings" panose="05000000000000000000" pitchFamily="2" charset="2"/>
              <a:buChar char="§"/>
              <a:defRPr/>
            </a:pPr>
            <a:r>
              <a:rPr lang="nn-NO" sz="1600" dirty="0">
                <a:solidFill>
                  <a:srgbClr val="FFFFFF"/>
                </a:solidFill>
                <a:hlinkClick r:id="rId17"/>
              </a:rPr>
              <a:t>Microsoft 365 Roadmap | Microsoft 365</a:t>
            </a:r>
            <a:endParaRPr lang="nn-NO" sz="1600" dirty="0">
              <a:solidFill>
                <a:srgbClr val="FFFFFF"/>
              </a:solidFill>
            </a:endParaRPr>
          </a:p>
          <a:p>
            <a:pPr marL="342900" indent="-342900" defTabSz="932472" fontAlgn="base">
              <a:spcBef>
                <a:spcPct val="0"/>
              </a:spcBef>
              <a:spcAft>
                <a:spcPct val="0"/>
              </a:spcAft>
              <a:buClr>
                <a:srgbClr val="1A1A1A"/>
              </a:buClr>
              <a:buFont typeface="Wingdings" panose="05000000000000000000" pitchFamily="2" charset="2"/>
              <a:buChar char="§"/>
              <a:defRPr/>
            </a:pPr>
            <a:r>
              <a:rPr lang="en-GB" sz="1600" dirty="0">
                <a:solidFill>
                  <a:srgbClr val="FFFFFF"/>
                </a:solidFill>
                <a:hlinkClick r:id="rId18"/>
              </a:rPr>
              <a:t>What's new in Copilot Studio - Microsoft Copilot Studio | Microsoft Learn</a:t>
            </a:r>
            <a:endParaRPr lang="en-GB" sz="1600" dirty="0">
              <a:solidFill>
                <a:srgbClr val="FFFFFF"/>
              </a:solidFill>
            </a:endParaRPr>
          </a:p>
          <a:p>
            <a:pPr marL="342900" indent="-342900" defTabSz="932472" fontAlgn="base">
              <a:spcBef>
                <a:spcPct val="0"/>
              </a:spcBef>
              <a:spcAft>
                <a:spcPct val="0"/>
              </a:spcAft>
              <a:buClr>
                <a:srgbClr val="1A1A1A"/>
              </a:buClr>
              <a:buFont typeface="Wingdings" panose="05000000000000000000" pitchFamily="2" charset="2"/>
              <a:buChar char="§"/>
              <a:defRPr/>
            </a:pPr>
            <a:r>
              <a:rPr lang="en-US" sz="1600" dirty="0">
                <a:solidFill>
                  <a:srgbClr val="FFFFFF"/>
                </a:solidFill>
                <a:hlinkClick r:id="rId19"/>
              </a:rPr>
              <a:t>Copilot Studio | Microsoft Copilot Blog</a:t>
            </a:r>
            <a:endParaRPr lang="en-US" sz="1600" dirty="0">
              <a:solidFill>
                <a:srgbClr val="FFFFFF"/>
              </a:solidFill>
            </a:endParaRPr>
          </a:p>
        </p:txBody>
      </p:sp>
    </p:spTree>
    <p:extLst>
      <p:ext uri="{BB962C8B-B14F-4D97-AF65-F5344CB8AC3E}">
        <p14:creationId xmlns:p14="http://schemas.microsoft.com/office/powerpoint/2010/main" val="379723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5"/>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5254988" y="1328227"/>
            <a:ext cx="6855901"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00397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1888893" y="96840"/>
            <a:ext cx="7948612" cy="10525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June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F14F86A4-3C4A-B9E2-8E83-E96C76E6E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89350A8B-5495-94C4-A1FA-30D0F042765F}"/>
              </a:ext>
            </a:extLst>
          </p:cNvPr>
          <p:cNvSpPr txBox="1"/>
          <p:nvPr/>
        </p:nvSpPr>
        <p:spPr>
          <a:xfrm>
            <a:off x="217075" y="1169708"/>
            <a:ext cx="4110703" cy="29794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Copilot Control System</a:t>
            </a:r>
          </a:p>
        </p:txBody>
      </p:sp>
      <p:sp>
        <p:nvSpPr>
          <p:cNvPr id="18" name="TextBox 17">
            <a:extLst>
              <a:ext uri="{FF2B5EF4-FFF2-40B4-BE49-F238E27FC236}">
                <a16:creationId xmlns:a16="http://schemas.microsoft.com/office/drawing/2014/main" id="{76798B32-ADA7-72FA-DCFA-C244D13FF8E3}"/>
              </a:ext>
            </a:extLst>
          </p:cNvPr>
          <p:cNvSpPr txBox="1"/>
          <p:nvPr/>
        </p:nvSpPr>
        <p:spPr>
          <a:xfrm>
            <a:off x="62195" y="1488009"/>
            <a:ext cx="5003974" cy="2724144"/>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 Prompts in M365 Admin Center</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Dashboard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Team-Level Cost Reporting in Insights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Metrics for Custom Reporting</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Organizational Messages on Hybrid-Joined Devices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Admin Control for Vision</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DLP — Restrict External Emails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Controls for Copilot Cowork</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4725050"/>
            <a:ext cx="500397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217075" y="4586409"/>
            <a:ext cx="4110703" cy="331253"/>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Agents</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10417" y="4917662"/>
            <a:ext cx="4864252" cy="1246816"/>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a:latin typeface="Segoe UI" panose="020B0502040204020203" pitchFamily="34" charset="0"/>
                <a:cs typeface="Segoe UI" panose="020B0502040204020203" pitchFamily="34" charset="0"/>
              </a:rPr>
              <a:t>Researcher Model and Mode Choice</a:t>
            </a:r>
          </a:p>
          <a:p>
            <a:pPr marL="285750" lvl="4" indent="-180000">
              <a:lnSpc>
                <a:spcPct val="120000"/>
              </a:lnSpc>
              <a:buFont typeface="Arial" panose="020B0604020202020204" pitchFamily="34" charset="0"/>
              <a:buChar char="•"/>
              <a:defRPr/>
            </a:pPr>
            <a:r>
              <a:rPr lang="en-GB" sz="1600">
                <a:latin typeface="Segoe UI" panose="020B0502040204020203" pitchFamily="34" charset="0"/>
                <a:cs typeface="Segoe UI" panose="020B0502040204020203" pitchFamily="34" charset="0"/>
              </a:rPr>
              <a:t>Planner Agent in Microsoft 365 Copilot</a:t>
            </a:r>
          </a:p>
          <a:p>
            <a:pPr marL="285750" lvl="4" indent="-180000">
              <a:lnSpc>
                <a:spcPct val="120000"/>
              </a:lnSpc>
              <a:buFont typeface="Arial" panose="020B0604020202020204" pitchFamily="34" charset="0"/>
              <a:buChar char="•"/>
              <a:defRPr/>
            </a:pPr>
            <a:r>
              <a:rPr lang="en-GB" sz="1600">
                <a:latin typeface="Segoe UI" panose="020B0502040204020203" pitchFamily="34" charset="0"/>
                <a:cs typeface="Segoe UI" panose="020B0502040204020203" pitchFamily="34" charset="0"/>
              </a:rPr>
              <a:t>Sales Agent — General Availability</a:t>
            </a:r>
          </a:p>
          <a:p>
            <a:pPr marL="285750" lvl="4" indent="-180000">
              <a:lnSpc>
                <a:spcPct val="120000"/>
              </a:lnSpc>
              <a:buFont typeface="Arial" panose="020B0604020202020204" pitchFamily="34" charset="0"/>
              <a:buChar char="•"/>
              <a:defRPr/>
            </a:pPr>
            <a:r>
              <a:rPr lang="en-GB" sz="1600">
                <a:latin typeface="Segoe UI" panose="020B0502040204020203" pitchFamily="34" charset="0"/>
                <a:cs typeface="Segoe UI" panose="020B0502040204020203" pitchFamily="34" charset="0"/>
              </a:rPr>
              <a:t>Learning Agent — General Availability</a:t>
            </a:r>
          </a:p>
        </p:txBody>
      </p:sp>
      <p:sp>
        <p:nvSpPr>
          <p:cNvPr id="5" name="TextBox 4">
            <a:extLst>
              <a:ext uri="{FF2B5EF4-FFF2-40B4-BE49-F238E27FC236}">
                <a16:creationId xmlns:a16="http://schemas.microsoft.com/office/drawing/2014/main" id="{C61416EB-B728-4325-91D8-6EEB1431787E}"/>
              </a:ext>
            </a:extLst>
          </p:cNvPr>
          <p:cNvSpPr txBox="1"/>
          <p:nvPr/>
        </p:nvSpPr>
        <p:spPr>
          <a:xfrm>
            <a:off x="6471410" y="1169708"/>
            <a:ext cx="3920326" cy="30605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236072" y="1493511"/>
            <a:ext cx="6888114" cy="5228098"/>
          </a:xfrm>
          <a:prstGeom prst="rect">
            <a:avLst/>
          </a:prstGeom>
          <a:noFill/>
        </p:spPr>
        <p:txBody>
          <a:bodyPr wrap="square" numCol="2">
            <a:noAutofit/>
          </a:bodyPr>
          <a:lstStyle/>
          <a:p>
            <a:pPr marL="285750" lvl="4"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Cowork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General Availability</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Plugins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Visual Creation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Edge and Mobile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Sonnet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Power BI Reasoning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Dataverse Data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Deep Citations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Regenerate in Copilot Chat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Vision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Suggested Edits for Copilot Pages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Notebooks - References and Access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Outlook - Settings and Draft Refinement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Catchup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Agentic Editing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Word on iOS and Chat Continuity</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 Kit Picker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SharePoint and OneDrive References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Personalization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Workbook Rules in Copilot in Excel</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40588" y="609465"/>
              <a:ext cx="1339051"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a:ln>
                    <a:noFill/>
                  </a:ln>
                  <a:solidFill>
                    <a:schemeClr val="accent2"/>
                  </a:solidFill>
                  <a:effectLst/>
                  <a:uLnTx/>
                  <a:uFillTx/>
                  <a:latin typeface="Segoe UI Semibold"/>
                </a:rPr>
                <a:t>As of </a:t>
              </a:r>
              <a:r>
                <a:rPr kumimoji="0" lang="en-US" sz="1100" b="0" i="0" u="none" strike="noStrike" kern="0" cap="none" spc="-71" normalizeH="0" baseline="0">
                  <a:ln>
                    <a:noFill/>
                  </a:ln>
                  <a:solidFill>
                    <a:schemeClr val="accent2"/>
                  </a:solidFill>
                  <a:effectLst/>
                  <a:uLnTx/>
                  <a:uFillTx/>
                  <a:latin typeface="Segoe UI Semibold"/>
                </a:rPr>
                <a:t> 6</a:t>
              </a:r>
              <a:r>
                <a:rPr lang="en-US" sz="1100" kern="0" spc="-71" baseline="30000">
                  <a:solidFill>
                    <a:schemeClr val="accent2"/>
                  </a:solidFill>
                  <a:latin typeface="Segoe UI Semibold"/>
                </a:rPr>
                <a:t>th</a:t>
              </a:r>
              <a:r>
                <a:rPr kumimoji="0" lang="en-US" sz="1100" b="0" i="0" u="none" strike="noStrike" kern="0" cap="none" spc="-71" normalizeH="0" baseline="0">
                  <a:ln>
                    <a:noFill/>
                  </a:ln>
                  <a:solidFill>
                    <a:schemeClr val="accent2"/>
                  </a:solidFill>
                  <a:effectLst/>
                  <a:uLnTx/>
                  <a:uFillTx/>
                  <a:latin typeface="Segoe UI Semibold"/>
                </a:rPr>
                <a:t> July</a:t>
              </a:r>
              <a:r>
                <a:rPr kumimoji="0" lang="en-US" sz="1100" b="0" i="0" u="none" strike="noStrike" kern="0" cap="none" spc="-71" normalizeH="0" baseline="0" noProof="0">
                  <a:ln>
                    <a:noFill/>
                  </a:ln>
                  <a:solidFill>
                    <a:schemeClr val="accent2"/>
                  </a:solidFill>
                  <a:effectLst/>
                  <a:uLnTx/>
                  <a:uFillTx/>
                  <a:latin typeface="Segoe UI Semibold"/>
                </a:rPr>
                <a:t> 2026</a:t>
              </a:r>
            </a:p>
          </p:txBody>
        </p:sp>
      </p:grpSp>
    </p:spTree>
    <p:extLst>
      <p:ext uri="{BB962C8B-B14F-4D97-AF65-F5344CB8AC3E}">
        <p14:creationId xmlns:p14="http://schemas.microsoft.com/office/powerpoint/2010/main" val="73267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9C45D6-CD9D-FF72-9E11-9B20058879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1D8636-B465-2303-3B27-34B3F4B45A7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E0267518-1BD0-2C1B-4E46-B78F9E14DECE}"/>
              </a:ext>
              <a:ext uri="{C183D7F6-B498-43B3-948B-1728B52AA6E4}">
                <adec:decorative xmlns:adec="http://schemas.microsoft.com/office/drawing/2017/decorative" val="1"/>
              </a:ext>
            </a:extLst>
          </p:cNvPr>
          <p:cNvSpPr txBox="1"/>
          <p:nvPr/>
        </p:nvSpPr>
        <p:spPr>
          <a:xfrm>
            <a:off x="5254988" y="1328227"/>
            <a:ext cx="6855901"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4EE05670-F21D-E871-B7DD-45213016E7FE}"/>
              </a:ext>
              <a:ext uri="{C183D7F6-B498-43B3-948B-1728B52AA6E4}">
                <adec:decorative xmlns:adec="http://schemas.microsoft.com/office/drawing/2017/decorative" val="1"/>
              </a:ext>
            </a:extLst>
          </p:cNvPr>
          <p:cNvSpPr txBox="1"/>
          <p:nvPr/>
        </p:nvSpPr>
        <p:spPr>
          <a:xfrm>
            <a:off x="156604" y="1328227"/>
            <a:ext cx="500397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5E775134-1B51-0387-8839-3DEE25321B7F}"/>
              </a:ext>
            </a:extLst>
          </p:cNvPr>
          <p:cNvSpPr>
            <a:spLocks noGrp="1"/>
          </p:cNvSpPr>
          <p:nvPr>
            <p:ph type="title" idx="4294967295"/>
          </p:nvPr>
        </p:nvSpPr>
        <p:spPr>
          <a:xfrm>
            <a:off x="2211955" y="99549"/>
            <a:ext cx="7950200" cy="105092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a:ln>
                  <a:noFill/>
                </a:ln>
                <a:effectLst/>
                <a:uLnTx/>
                <a:uFillTx/>
                <a:latin typeface="Segoe UI Semibold" panose="020B0702040204020203" pitchFamily="34" charset="0"/>
                <a:ea typeface="+mj-ea"/>
                <a:cs typeface="Segoe UI Semibold" panose="020B0702040204020203" pitchFamily="34" charset="0"/>
              </a:rPr>
              <a:t>Microsoft 365 Copilot</a:t>
            </a:r>
            <a:r>
              <a:rPr lang="en-US" sz="280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July 2026</a:t>
            </a:r>
            <a:endParaRPr kumimoji="0" lang="en-US" sz="2800" b="0" i="1" u="none" strike="noStrike" kern="1200" cap="none" spc="-50" normalizeH="0" baseline="0" noProof="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E6C0A3A0-F98F-1C75-E2F3-9F3347D59B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5B8B90BC-90F2-0D5E-841D-EF3F1C95B8A8}"/>
              </a:ext>
            </a:extLst>
          </p:cNvPr>
          <p:cNvSpPr txBox="1"/>
          <p:nvPr/>
        </p:nvSpPr>
        <p:spPr>
          <a:xfrm>
            <a:off x="156604" y="1169708"/>
            <a:ext cx="4110703" cy="40201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IT admin capabilities</a:t>
            </a:r>
          </a:p>
        </p:txBody>
      </p:sp>
      <p:sp>
        <p:nvSpPr>
          <p:cNvPr id="18" name="TextBox 17">
            <a:extLst>
              <a:ext uri="{FF2B5EF4-FFF2-40B4-BE49-F238E27FC236}">
                <a16:creationId xmlns:a16="http://schemas.microsoft.com/office/drawing/2014/main" id="{D9DE4A92-B0A9-6149-82DD-E03236CE0CFC}"/>
              </a:ext>
            </a:extLst>
          </p:cNvPr>
          <p:cNvSpPr txBox="1"/>
          <p:nvPr/>
        </p:nvSpPr>
        <p:spPr>
          <a:xfrm>
            <a:off x="59298" y="1542091"/>
            <a:ext cx="5003974" cy="3053080"/>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Domain exclusion for web grounding</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DLP — restrict external emails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365 Dashboard in Insights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Connectors usage report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Chat usage report (GCC, GCC High, DoD)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updates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Access Insights Heatmap</a:t>
            </a: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B544DE2A-5476-C10D-89DD-657161665CAC}"/>
              </a:ext>
              <a:ext uri="{C183D7F6-B498-43B3-948B-1728B52AA6E4}">
                <adec:decorative xmlns:adec="http://schemas.microsoft.com/office/drawing/2017/decorative" val="1"/>
              </a:ext>
            </a:extLst>
          </p:cNvPr>
          <p:cNvSpPr txBox="1"/>
          <p:nvPr/>
        </p:nvSpPr>
        <p:spPr>
          <a:xfrm>
            <a:off x="156605" y="4725050"/>
            <a:ext cx="500397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62FA0DC5-5DF3-A528-F8C6-3797CF2B8C07}"/>
              </a:ext>
            </a:extLst>
          </p:cNvPr>
          <p:cNvSpPr txBox="1"/>
          <p:nvPr/>
        </p:nvSpPr>
        <p:spPr>
          <a:xfrm>
            <a:off x="156604" y="4628826"/>
            <a:ext cx="4110703"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rPr>
              <a:t>Agents</a:t>
            </a:r>
          </a:p>
        </p:txBody>
      </p:sp>
      <p:sp>
        <p:nvSpPr>
          <p:cNvPr id="14" name="TextBox 13">
            <a:extLst>
              <a:ext uri="{FF2B5EF4-FFF2-40B4-BE49-F238E27FC236}">
                <a16:creationId xmlns:a16="http://schemas.microsoft.com/office/drawing/2014/main" id="{96E79983-F5D3-62A3-EFD7-A3700BCD876E}"/>
              </a:ext>
            </a:extLst>
          </p:cNvPr>
          <p:cNvSpPr txBox="1"/>
          <p:nvPr/>
        </p:nvSpPr>
        <p:spPr>
          <a:xfrm>
            <a:off x="110416" y="5080306"/>
            <a:ext cx="4952855" cy="1317220"/>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a:t>Add Word, Excel and PowerPoint agents in Copilot Chat</a:t>
            </a:r>
          </a:p>
          <a:p>
            <a:pPr marL="285750" lvl="4" indent="-180000">
              <a:lnSpc>
                <a:spcPct val="120000"/>
              </a:lnSpc>
              <a:buFont typeface="Arial" panose="020B0604020202020204" pitchFamily="34" charset="0"/>
              <a:buChar char="•"/>
              <a:defRPr/>
            </a:pPr>
            <a:r>
              <a:rPr lang="en-US" sz="1600"/>
              <a:t>Sales Agent - General Availability</a:t>
            </a:r>
            <a:endParaRPr sz="1600"/>
          </a:p>
          <a:p>
            <a:pPr marL="285750" lvl="4" indent="-180000">
              <a:lnSpc>
                <a:spcPct val="120000"/>
              </a:lnSpc>
              <a:buFont typeface="Arial" panose="020B0604020202020204" pitchFamily="34" charset="0"/>
              <a:buChar char="•"/>
              <a:defRPr/>
            </a:pPr>
            <a:endParaRPr/>
          </a:p>
        </p:txBody>
      </p:sp>
      <p:sp>
        <p:nvSpPr>
          <p:cNvPr id="5" name="TextBox 4">
            <a:extLst>
              <a:ext uri="{FF2B5EF4-FFF2-40B4-BE49-F238E27FC236}">
                <a16:creationId xmlns:a16="http://schemas.microsoft.com/office/drawing/2014/main" id="{AAC88F70-7A25-FAFE-8D28-9EEAEA4A9ACA}"/>
              </a:ext>
            </a:extLst>
          </p:cNvPr>
          <p:cNvSpPr txBox="1"/>
          <p:nvPr/>
        </p:nvSpPr>
        <p:spPr>
          <a:xfrm>
            <a:off x="5254988" y="1179946"/>
            <a:ext cx="3920326"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8CC1CBB9-DFBB-3AC0-A09D-6DEFA7C6F86F}"/>
              </a:ext>
            </a:extLst>
          </p:cNvPr>
          <p:cNvSpPr txBox="1"/>
          <p:nvPr/>
        </p:nvSpPr>
        <p:spPr>
          <a:xfrm>
            <a:off x="5179583" y="1571727"/>
            <a:ext cx="6953119" cy="5228098"/>
          </a:xfrm>
          <a:prstGeom prst="rect">
            <a:avLst/>
          </a:prstGeom>
          <a:noFill/>
        </p:spPr>
        <p:txBody>
          <a:bodyPr wrap="square" numCol="2">
            <a:norm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GPT-5.6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Sonnet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Opus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Search Enhancements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Push Notifications in Copilot App</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Fable 5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Edge Browser Automation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Event-Triggered Tasks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and Plugins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References in Copilot Notebooks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Review and drafting Workflows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 Kit &amp; Theme Skills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Power BI Context &amp; AutoSave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Branded Assets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Comments and Tasks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Mobile Capabilities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Reference &amp; Restyle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Meeting Recaps App in Teams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Audio Summary for SharePoint News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Docs from SharePoint Forms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More Copilot Connectors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Connectors for DoD Clouds</a:t>
            </a:r>
          </a:p>
        </p:txBody>
      </p:sp>
      <p:grpSp>
        <p:nvGrpSpPr>
          <p:cNvPr id="8" name="Group 7">
            <a:extLst>
              <a:ext uri="{FF2B5EF4-FFF2-40B4-BE49-F238E27FC236}">
                <a16:creationId xmlns:a16="http://schemas.microsoft.com/office/drawing/2014/main" id="{E35C918D-8C63-80C8-C82F-9552C218F81E}"/>
              </a:ext>
              <a:ext uri="{C183D7F6-B498-43B3-948B-1728B52AA6E4}">
                <adec:decorative xmlns:adec="http://schemas.microsoft.com/office/drawing/2017/decorative" val="1"/>
              </a:ext>
            </a:extLst>
          </p:cNvPr>
          <p:cNvGrpSpPr/>
          <p:nvPr/>
        </p:nvGrpSpPr>
        <p:grpSpPr>
          <a:xfrm>
            <a:off x="10814383" y="499"/>
            <a:ext cx="1463844" cy="1219186"/>
            <a:chOff x="10404657" y="488"/>
            <a:chExt cx="1898297" cy="1955102"/>
          </a:xfrm>
          <a:solidFill>
            <a:srgbClr val="727372"/>
          </a:solidFill>
        </p:grpSpPr>
        <p:sp>
          <p:nvSpPr>
            <p:cNvPr id="9" name="Diagonal Stripe 8">
              <a:extLst>
                <a:ext uri="{FF2B5EF4-FFF2-40B4-BE49-F238E27FC236}">
                  <a16:creationId xmlns:a16="http://schemas.microsoft.com/office/drawing/2014/main" id="{C4999E1A-1CBD-0739-2FAD-322E9770F8DA}"/>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B84F80FF-B8AD-2FD7-BFF8-26BD37CD74A9}"/>
                </a:ext>
              </a:extLst>
            </p:cNvPr>
            <p:cNvSpPr txBox="1"/>
            <p:nvPr/>
          </p:nvSpPr>
          <p:spPr>
            <a:xfrm rot="2502686">
              <a:off x="10717278" y="609465"/>
              <a:ext cx="1585676"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a:ln>
                    <a:noFill/>
                  </a:ln>
                  <a:solidFill>
                    <a:schemeClr val="accent1">
                      <a:lumMod val="75000"/>
                    </a:schemeClr>
                  </a:solidFill>
                  <a:effectLst/>
                  <a:uLnTx/>
                  <a:uFillTx/>
                  <a:latin typeface="Segoe UI Semibold"/>
                </a:rPr>
                <a:t>As of </a:t>
              </a:r>
              <a:r>
                <a:rPr kumimoji="0" lang="en-US" sz="1100" b="0" i="0" u="none" strike="noStrike" kern="0" cap="none" spc="-71" normalizeH="0" baseline="0">
                  <a:ln>
                    <a:noFill/>
                  </a:ln>
                  <a:solidFill>
                    <a:schemeClr val="accent1">
                      <a:lumMod val="75000"/>
                    </a:schemeClr>
                  </a:solidFill>
                  <a:effectLst/>
                  <a:uLnTx/>
                  <a:uFillTx/>
                  <a:latin typeface="Segoe UI Semibold"/>
                </a:rPr>
                <a:t> 5</a:t>
              </a:r>
              <a:r>
                <a:rPr lang="en-US" sz="1100" kern="0" spc="-71" baseline="30000">
                  <a:solidFill>
                    <a:schemeClr val="accent1">
                      <a:lumMod val="75000"/>
                    </a:schemeClr>
                  </a:solidFill>
                  <a:latin typeface="Segoe UI Semibold"/>
                </a:rPr>
                <a:t>th</a:t>
              </a:r>
              <a:r>
                <a:rPr kumimoji="0" lang="en-US" sz="1100" b="0" i="0" u="none" strike="noStrike" kern="0" cap="none" spc="-71" normalizeH="0" baseline="0">
                  <a:ln>
                    <a:noFill/>
                  </a:ln>
                  <a:solidFill>
                    <a:schemeClr val="accent1">
                      <a:lumMod val="75000"/>
                    </a:schemeClr>
                  </a:solidFill>
                  <a:effectLst/>
                  <a:uLnTx/>
                  <a:uFillTx/>
                  <a:latin typeface="Segoe UI Semibold"/>
                </a:rPr>
                <a:t> August</a:t>
              </a:r>
              <a:r>
                <a:rPr kumimoji="0" lang="en-US" sz="1100" b="0" i="0" u="none" strike="noStrike" kern="0" cap="none" spc="-71" normalizeH="0" baseline="0" noProof="0">
                  <a:ln>
                    <a:noFill/>
                  </a:ln>
                  <a:solidFill>
                    <a:schemeClr val="accent1">
                      <a:lumMod val="75000"/>
                    </a:schemeClr>
                  </a:solidFill>
                  <a:effectLst/>
                  <a:uLnTx/>
                  <a:uFillTx/>
                  <a:latin typeface="Segoe UI Semibold"/>
                </a:rPr>
                <a:t> 2026</a:t>
              </a:r>
            </a:p>
          </p:txBody>
        </p:sp>
      </p:grpSp>
    </p:spTree>
    <p:extLst>
      <p:ext uri="{BB962C8B-B14F-4D97-AF65-F5344CB8AC3E}">
        <p14:creationId xmlns:p14="http://schemas.microsoft.com/office/powerpoint/2010/main" val="19207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4695554" y="1328227"/>
            <a:ext cx="7415335"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438234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211955" y="99549"/>
            <a:ext cx="7950200" cy="105092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Microsoft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August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sp>
        <p:nvSpPr>
          <p:cNvPr id="3" name="TextBox 2">
            <a:extLst>
              <a:ext uri="{FF2B5EF4-FFF2-40B4-BE49-F238E27FC236}">
                <a16:creationId xmlns:a16="http://schemas.microsoft.com/office/drawing/2014/main" id="{89350A8B-5495-94C4-A1FA-30D0F042765F}"/>
              </a:ext>
            </a:extLst>
          </p:cNvPr>
          <p:cNvSpPr txBox="1"/>
          <p:nvPr/>
        </p:nvSpPr>
        <p:spPr>
          <a:xfrm>
            <a:off x="156604" y="1169708"/>
            <a:ext cx="4110703" cy="40201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IT admin capabilities</a:t>
            </a:r>
          </a:p>
        </p:txBody>
      </p:sp>
      <p:sp>
        <p:nvSpPr>
          <p:cNvPr id="18" name="TextBox 17">
            <a:extLst>
              <a:ext uri="{FF2B5EF4-FFF2-40B4-BE49-F238E27FC236}">
                <a16:creationId xmlns:a16="http://schemas.microsoft.com/office/drawing/2014/main" id="{76798B32-ADA7-72FA-DCFA-C244D13FF8E3}"/>
              </a:ext>
            </a:extLst>
          </p:cNvPr>
          <p:cNvSpPr txBox="1"/>
          <p:nvPr/>
        </p:nvSpPr>
        <p:spPr>
          <a:xfrm>
            <a:off x="81111" y="1620327"/>
            <a:ext cx="4186196" cy="1246816"/>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Admin can export row-level Copilot and Agent 365 usage data</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The Consumption Dashboard now tracks </a:t>
            </a:r>
            <a:r>
              <a:rPr lang="en-GB" sz="1600" dirty="0" err="1">
                <a:latin typeface="Segoe UI" panose="020B0502040204020203" pitchFamily="34" charset="0"/>
                <a:cs typeface="Segoe UI" panose="020B0502040204020203" pitchFamily="34" charset="0"/>
              </a:rPr>
              <a:t>Github</a:t>
            </a:r>
            <a:r>
              <a:rPr lang="en-GB" sz="1600" dirty="0">
                <a:latin typeface="Segoe UI" panose="020B0502040204020203" pitchFamily="34" charset="0"/>
                <a:cs typeface="Segoe UI" panose="020B0502040204020203" pitchFamily="34" charset="0"/>
              </a:rPr>
              <a:t> Copilot AI Credits</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4725050"/>
            <a:ext cx="438234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156604" y="4628826"/>
            <a:ext cx="4110703"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panose="020B0502040204020203" pitchFamily="34" charset="0"/>
                <a:ea typeface="+mn-ea"/>
                <a:cs typeface="Segoe UI Semibold" panose="020B0502040204020203" pitchFamily="34" charset="0"/>
              </a:rPr>
              <a:t>Agents</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10417" y="5080306"/>
            <a:ext cx="4382344" cy="1871218"/>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dirty="0"/>
              <a:t>Custom engine agents are available directly in Outlook</a:t>
            </a:r>
          </a:p>
          <a:p>
            <a:pPr marL="285750" lvl="4" indent="-180000">
              <a:lnSpc>
                <a:spcPct val="120000"/>
              </a:lnSpc>
              <a:buFont typeface="Arial" panose="020B0604020202020204" pitchFamily="34" charset="0"/>
              <a:buChar char="•"/>
              <a:defRPr/>
            </a:pPr>
            <a:r>
              <a:rPr lang="en-GB" sz="1600" dirty="0"/>
              <a:t>Planner Agent turns plan data into stakeholder-ready status report</a:t>
            </a:r>
          </a:p>
          <a:p>
            <a:pPr marL="285750" lvl="4" indent="-180000">
              <a:lnSpc>
                <a:spcPct val="120000"/>
              </a:lnSpc>
              <a:buFont typeface="Arial" panose="020B0604020202020204" pitchFamily="34" charset="0"/>
              <a:buChar char="•"/>
              <a:defRPr/>
            </a:pPr>
            <a:r>
              <a:rPr lang="en-GB" sz="1600" dirty="0"/>
              <a:t>Copilot creates and queries Planner tasks</a:t>
            </a:r>
            <a:endParaRPr sz="1600" dirty="0"/>
          </a:p>
          <a:p>
            <a:pPr marL="285750" lvl="4" indent="-180000">
              <a:lnSpc>
                <a:spcPct val="120000"/>
              </a:lnSpc>
              <a:buFont typeface="Arial" panose="020B0604020202020204" pitchFamily="34" charset="0"/>
              <a:buChar char="•"/>
              <a:defRPr/>
            </a:pPr>
            <a:endParaRPr dirty="0"/>
          </a:p>
        </p:txBody>
      </p:sp>
      <p:sp>
        <p:nvSpPr>
          <p:cNvPr id="5" name="TextBox 4">
            <a:extLst>
              <a:ext uri="{FF2B5EF4-FFF2-40B4-BE49-F238E27FC236}">
                <a16:creationId xmlns:a16="http://schemas.microsoft.com/office/drawing/2014/main" id="{C61416EB-B728-4325-91D8-6EEB1431787E}"/>
              </a:ext>
            </a:extLst>
          </p:cNvPr>
          <p:cNvSpPr txBox="1"/>
          <p:nvPr/>
        </p:nvSpPr>
        <p:spPr>
          <a:xfrm>
            <a:off x="5254988" y="1179946"/>
            <a:ext cx="3920326"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4731249" y="1620327"/>
            <a:ext cx="7343943" cy="5061084"/>
          </a:xfrm>
          <a:prstGeom prst="rect">
            <a:avLst/>
          </a:prstGeom>
          <a:noFill/>
        </p:spPr>
        <p:txBody>
          <a:bodyPr wrap="square" numCol="2">
            <a:normAutofit/>
          </a:bodyPr>
          <a:lstStyle/>
          <a:p>
            <a:pPr marL="285750" lvl="4" indent="-180000">
              <a:lnSpc>
                <a:spcPct val="120000"/>
              </a:lnSpc>
              <a:buFont typeface="Arial" panose="020B0604020202020204" pitchFamily="34" charset="0"/>
              <a:buChar char="•"/>
              <a:defRPr/>
            </a:pPr>
            <a:r>
              <a:rPr lang="it-IT" sz="1600" dirty="0" err="1">
                <a:latin typeface="Segoe UI" panose="020B0502040204020203" pitchFamily="34" charset="0"/>
                <a:cs typeface="Segoe UI" panose="020B0502040204020203" pitchFamily="34" charset="0"/>
              </a:rPr>
              <a:t>OpenAI</a:t>
            </a:r>
            <a:r>
              <a:rPr lang="it-IT" sz="1600" dirty="0">
                <a:latin typeface="Segoe UI" panose="020B0502040204020203" pitchFamily="34" charset="0"/>
                <a:cs typeface="Segoe UI" panose="020B0502040204020203" pitchFamily="34" charset="0"/>
              </a:rPr>
              <a:t> GPT-6 Astra in Microsoft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Anthropic Claude Fable 5.1 in Microsoft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More control for effort level and cost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Text selections, session sharing, and more for Copilot Chat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New ways to work in Copilot Notebooks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Change languages for meeting recaps with Copilot in Teams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Hyperlinks, image understanding, and highlights for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Chat history and change history skill for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 skills in Copilot in SharePoint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Agents, email drafting, and management enhancements for Copilot in Outlook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Improved file capabilities with Copilot in OneDrive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Status reports and task enhancements for Copilot in Planner</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New Connectors and Plugins</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89594" cy="1219186"/>
            <a:chOff x="10404657" y="488"/>
            <a:chExt cx="1802010"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13568" y="609465"/>
              <a:ext cx="139309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8</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Sept</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pic>
        <p:nvPicPr>
          <p:cNvPr id="15" name="!Copilot">
            <a:extLst>
              <a:ext uri="{FF2B5EF4-FFF2-40B4-BE49-F238E27FC236}">
                <a16:creationId xmlns:a16="http://schemas.microsoft.com/office/drawing/2014/main" id="{7F5200A3-3C4E-2426-C9B6-2824FB945D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86843" y="146569"/>
            <a:ext cx="561464" cy="55096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73721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par>
                                <p:cTn id="34" presetID="1"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theme/theme1.xml><?xml version="1.0" encoding="utf-8"?>
<a:theme xmlns:a="http://schemas.openxmlformats.org/drawingml/2006/main" name="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webextension1.xml><?xml version="1.0" encoding="utf-8"?>
<we:webextension xmlns:we="http://schemas.microsoft.com/office/webextensions/webextension/2010/11" id="{203C46FC-7C3D-4E10-8524-314DC258450C}">
  <we:reference id="wa104381526" version="1.0.0.2" store="en-US" storeType="OMEX"/>
  <we:alternateReferences>
    <we:reference id="WA104381526" version="1.0.0.2" store="WA104381526" storeType="OMEX"/>
  </we:alternateReferences>
  <we:properties>
    <we:property name="FormID" value="&quot;v4j5cvGGr0GRqy180BHbR_NTQNdOCXRIugBi8qtpOzpUOE9HWVZFR0ZMNDYzTlpaQTBQM0JRUk43MS4u&quot;"/>
    <we:property name="FormMode" value="&quot;Runtime&quot;"/>
  </we:properties>
  <we:bindings/>
  <we:snapshot xmlns:r="http://schemas.openxmlformats.org/officeDocument/2006/relationships"/>
</we:webextension>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13169</Words>
  <Application>Microsoft Office PowerPoint</Application>
  <PresentationFormat>Widescreen</PresentationFormat>
  <Paragraphs>1041</Paragraphs>
  <Slides>63</Slides>
  <Notes>52</Notes>
  <HiddenSlides>26</HiddenSlides>
  <MMClips>5</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-apple-system</vt:lpstr>
      <vt:lpstr>Arial</vt:lpstr>
      <vt:lpstr>Calibri</vt:lpstr>
      <vt:lpstr>Segoe Sans Display Semibold</vt:lpstr>
      <vt:lpstr>Segoe UI</vt:lpstr>
      <vt:lpstr>Segoe UI Semibold</vt:lpstr>
      <vt:lpstr>Segoe UI Variable Display Semibold</vt:lpstr>
      <vt:lpstr>Segoe UI Variable Display Semibold</vt:lpstr>
      <vt:lpstr>Wingdings</vt:lpstr>
      <vt:lpstr>LIGHT GRAY TEMPLATE</vt:lpstr>
      <vt:lpstr>What’s new in Microsoft Copilot</vt:lpstr>
      <vt:lpstr>What's new in Microsoft Copilot updates</vt:lpstr>
      <vt:lpstr>What’s new in Microsoft Copilot  September 2026</vt:lpstr>
      <vt:lpstr>The new Copilot: Home, Code and Autopilot</vt:lpstr>
      <vt:lpstr>Introducing the new Copilot with Home, Code and Autopilot</vt:lpstr>
      <vt:lpstr> The new Copilot: where AI-powered work comes together</vt:lpstr>
      <vt:lpstr>Code lets anyone build apps, dashboards, and automations in Copilot</vt:lpstr>
      <vt:lpstr>Autopilot is a persistent, proactive agent that works for you</vt:lpstr>
      <vt:lpstr>Office in Copilot brings Word, Excel, and PowerPoint into Copilot</vt:lpstr>
      <vt:lpstr>Today in Home shows what needs attention and prepares the work</vt:lpstr>
      <vt:lpstr>@Copilot in Teams works with the shared context of the team</vt:lpstr>
      <vt:lpstr>AI spend you can see and control</vt:lpstr>
      <vt:lpstr>User capabilities</vt:lpstr>
      <vt:lpstr>More model choice in Microsoft Copilot</vt:lpstr>
      <vt:lpstr>OpenAI GPT-6 Astra is available in Copilot Cowork and Copilot Studio</vt:lpstr>
      <vt:lpstr>GPT-6.1 Sol is available in Microsoft Copilot</vt:lpstr>
      <vt:lpstr>Claude Opus 5.5 is available in Microsoft Copilot</vt:lpstr>
      <vt:lpstr>Claude Sonnet 5.5 is available in Microsoft Copilot</vt:lpstr>
      <vt:lpstr>Expanding model choice in Copilot with Grok</vt:lpstr>
      <vt:lpstr>New design, inline agents and skills, and PDF search for Copilot Chat</vt:lpstr>
      <vt:lpstr>The Copilot new tab page in Edge brings search, chat, and web together</vt:lpstr>
      <vt:lpstr>Copilot-powered editing in Word, PowerPoint, and Excel is available on Android</vt:lpstr>
      <vt:lpstr>Citations and image modifications for Copilot in Word</vt:lpstr>
      <vt:lpstr>Record in the Copilot mobile app turns conversations into content</vt:lpstr>
      <vt:lpstr>Work IQ grounds Copilot in Dynamics 365 and Power Platform data</vt:lpstr>
      <vt:lpstr>SharePoint Framework apps and SharePoint tools in Work IQ for Copilot</vt:lpstr>
      <vt:lpstr>New connectors and plugins</vt:lpstr>
      <vt:lpstr>Brand Kit, brand adherence, and brand skills for Copilot in PowerPoint</vt:lpstr>
      <vt:lpstr>Prebuilt, custom, and organization Skills for Copilot in PowerPoint</vt:lpstr>
      <vt:lpstr>Connectors and long-running tasks for Copilot in PowerPoint</vt:lpstr>
      <vt:lpstr>Copilot in SharePoint GA and Copilot Search as the default search</vt:lpstr>
      <vt:lpstr>Copilot in OneDrive is generally available on a new foundation</vt:lpstr>
      <vt:lpstr>Users can view their credit usage and balances in Copilot</vt:lpstr>
      <vt:lpstr>Agents</vt:lpstr>
      <vt:lpstr>Teams Phone Agent answers and routes customer calls</vt:lpstr>
      <vt:lpstr>Change management best practices drive Agent Builder adoption</vt:lpstr>
      <vt:lpstr>IT admin capabilities</vt:lpstr>
      <vt:lpstr>Copilot pricing combines per-user licensing with usage-based billing</vt:lpstr>
      <vt:lpstr>Agent 365 cost management expands to Code and Managed Runtime</vt:lpstr>
      <vt:lpstr>Admins control model access and see Cowork consumption insights</vt:lpstr>
      <vt:lpstr>Copilot Managed Runtime hosts Copilot-built apps in your tenant</vt:lpstr>
      <vt:lpstr>Admins govern Copilot-built apps in the new Apps experience</vt:lpstr>
      <vt:lpstr>Users discover approved plugins through the new plugin registry</vt:lpstr>
      <vt:lpstr>Admins manage authoritative sources for Copilot Search</vt:lpstr>
      <vt:lpstr>Leaders run targeted surveys in the Copilot Dashboard</vt:lpstr>
      <vt:lpstr>Microsoft Copilot  Public Roadmap  Changes this month</vt:lpstr>
      <vt:lpstr>Microsoft Copilot Public Roadmap   </vt:lpstr>
      <vt:lpstr>Microsoft Copilot Public Roadmap  </vt:lpstr>
      <vt:lpstr>Microsoft Copilot Public Roadmap </vt:lpstr>
      <vt:lpstr>Microsoft Copilot release notes</vt:lpstr>
      <vt:lpstr>Microsoft Copilot release notes – October 2026</vt:lpstr>
      <vt:lpstr>Microsoft Copilot release notes – September 2026</vt:lpstr>
      <vt:lpstr>Microsoft Copilot release notes – September 2026 </vt:lpstr>
      <vt:lpstr>Whats new in Copilot Studio</vt:lpstr>
      <vt:lpstr>What's new in Copilot Studio  </vt:lpstr>
      <vt:lpstr>What's new in Frontier</vt:lpstr>
      <vt:lpstr>What's new in Frontier </vt:lpstr>
      <vt:lpstr>Thank you 👏</vt:lpstr>
      <vt:lpstr>Feedback Form</vt:lpstr>
      <vt:lpstr>Resources</vt:lpstr>
      <vt:lpstr>Microsoft 365 Copilot  June 2026</vt:lpstr>
      <vt:lpstr>Microsoft 365 Copilot  July 2026</vt:lpstr>
      <vt:lpstr>Microsoft Copilot  August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2026-07-07T10:54:45Z</dcterms:created>
  <dcterms:modified xsi:type="dcterms:W3CDTF">2026-10-08T11:14:07Z</dcterms:modified>
</cp:coreProperties>
</file>