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585" r:id="rId1"/>
    <p:sldMasterId id="2147484630" r:id="rId2"/>
    <p:sldMasterId id="2147484759" r:id="rId3"/>
    <p:sldMasterId id="2147484947" r:id="rId4"/>
    <p:sldMasterId id="2147484960" r:id="rId5"/>
  </p:sldMasterIdLst>
  <p:notesMasterIdLst>
    <p:notesMasterId r:id="rId63"/>
  </p:notesMasterIdLst>
  <p:sldIdLst>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7" r:id="rId33"/>
    <p:sldId id="318" r:id="rId34"/>
    <p:sldId id="319" r:id="rId35"/>
    <p:sldId id="320" r:id="rId36"/>
    <p:sldId id="321" r:id="rId37"/>
    <p:sldId id="322" r:id="rId38"/>
    <p:sldId id="276" r:id="rId39"/>
    <p:sldId id="323" r:id="rId40"/>
    <p:sldId id="324" r:id="rId41"/>
    <p:sldId id="325" r:id="rId42"/>
    <p:sldId id="326" r:id="rId43"/>
    <p:sldId id="327" r:id="rId44"/>
    <p:sldId id="328" r:id="rId45"/>
    <p:sldId id="329" r:id="rId46"/>
    <p:sldId id="330" r:id="rId47"/>
    <p:sldId id="331" r:id="rId48"/>
    <p:sldId id="335" r:id="rId49"/>
    <p:sldId id="2147483347" r:id="rId50"/>
    <p:sldId id="2147483346" r:id="rId51"/>
    <p:sldId id="2147483382" r:id="rId52"/>
    <p:sldId id="332" r:id="rId53"/>
    <p:sldId id="334" r:id="rId54"/>
    <p:sldId id="283" r:id="rId55"/>
    <p:sldId id="284" r:id="rId56"/>
    <p:sldId id="285" r:id="rId57"/>
    <p:sldId id="286" r:id="rId58"/>
    <p:sldId id="333" r:id="rId59"/>
    <p:sldId id="288" r:id="rId60"/>
    <p:sldId id="289" r:id="rId61"/>
    <p:sldId id="258"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408C979-34B4-4127-A687-B32ACA2C3319}">
          <p14:sldIdLst>
            <p14:sldId id="290"/>
            <p14:sldId id="291"/>
          </p14:sldIdLst>
        </p14:section>
        <p14:section name="June 2026 - Summary" id="{54C6D055-432D-4232-8D62-4355EF9AA227}">
          <p14:sldIdLst>
            <p14:sldId id="292"/>
          </p14:sldIdLst>
        </p14:section>
        <p14:section name="User capabilities" id="{482405B2-9E5B-41AC-AE47-87962FE1F1DF}">
          <p14:sldIdLst>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Lst>
        </p14:section>
        <p14:section name="Agents" id="{D52165B4-2610-4321-B70B-5D59F3021206}">
          <p14:sldIdLst>
            <p14:sldId id="319"/>
            <p14:sldId id="320"/>
            <p14:sldId id="321"/>
            <p14:sldId id="322"/>
            <p14:sldId id="276"/>
          </p14:sldIdLst>
        </p14:section>
        <p14:section name="Copilot Control System" id="{3945C342-2DE8-4A9D-AA7E-F1282AB3B069}">
          <p14:sldIdLst>
            <p14:sldId id="323"/>
            <p14:sldId id="324"/>
            <p14:sldId id="325"/>
            <p14:sldId id="326"/>
            <p14:sldId id="327"/>
            <p14:sldId id="328"/>
            <p14:sldId id="329"/>
            <p14:sldId id="330"/>
            <p14:sldId id="331"/>
          </p14:sldIdLst>
        </p14:section>
        <p14:section name="Roadmap" id="{2154919D-A2E9-4489-9B19-A62298A5D09F}">
          <p14:sldIdLst>
            <p14:sldId id="335"/>
            <p14:sldId id="2147483347"/>
            <p14:sldId id="2147483346"/>
            <p14:sldId id="2147483382"/>
          </p14:sldIdLst>
        </p14:section>
        <p14:section name="Copilot release notes" id="{A0C2B4B2-C430-4475-96F8-1EBAEC3D3347}">
          <p14:sldIdLst>
            <p14:sldId id="332"/>
            <p14:sldId id="334"/>
          </p14:sldIdLst>
        </p14:section>
        <p14:section name="Copilot Studio" id="{6124AE51-BFA3-4EC1-A852-986A3EF4210B}">
          <p14:sldIdLst>
            <p14:sldId id="283"/>
            <p14:sldId id="284"/>
          </p14:sldIdLst>
        </p14:section>
        <p14:section name="What's new in Frontier" id="{55284739-5612-4CE2-8C75-534FE7D1ADC5}">
          <p14:sldIdLst>
            <p14:sldId id="285"/>
            <p14:sldId id="286"/>
          </p14:sldIdLst>
        </p14:section>
        <p14:section name="Thank you and close" id="{4277D367-5B90-4428-8E23-A260378610E8}">
          <p14:sldIdLst>
            <p14:sldId id="333"/>
          </p14:sldIdLst>
        </p14:section>
        <p14:section name="Feedback" id="{8C8E1B71-2E78-46B8-A245-40B6350AA8E0}">
          <p14:sldIdLst>
            <p14:sldId id="288"/>
          </p14:sldIdLst>
        </p14:section>
        <p14:section name="Resources" id="{6D584383-4176-4679-B5FD-038BEEA9FE2A}">
          <p14:sldIdLst>
            <p14:sldId id="289"/>
          </p14:sldIdLst>
        </p14:section>
        <p14:section name="May 2026 - Summary" id="{2379EA04-205E-4F9A-8185-FB37CC2C32F7}">
          <p14:sldIdLst>
            <p14:sldId id="25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36C4"/>
    <a:srgbClr val="1C96DF"/>
    <a:srgbClr val="C440CC"/>
    <a:srgbClr val="00B0F0"/>
    <a:srgbClr val="280046"/>
    <a:srgbClr val="EFF0F2"/>
    <a:srgbClr val="232323"/>
    <a:srgbClr val="4FE5FF"/>
    <a:srgbClr val="5C5AD4"/>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08762F-5498-4CCD-B6CF-6A11431F63E4}" v="345" dt="2026-07-07T11:12:24.3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13" autoAdjust="0"/>
    <p:restoredTop sz="72242" autoAdjust="0"/>
  </p:normalViewPr>
  <p:slideViewPr>
    <p:cSldViewPr snapToGrid="0">
      <p:cViewPr varScale="1">
        <p:scale>
          <a:sx n="80" d="100"/>
          <a:sy n="80" d="100"/>
        </p:scale>
        <p:origin x="1236" y="96"/>
      </p:cViewPr>
      <p:guideLst/>
    </p:cSldViewPr>
  </p:slideViewPr>
  <p:outlineViewPr>
    <p:cViewPr>
      <p:scale>
        <a:sx n="33" d="100"/>
        <a:sy n="33" d="100"/>
      </p:scale>
      <p:origin x="0" y="-787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notesMaster" Target="notesMasters/notesMaster1.xml"/><Relationship Id="rId68"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69"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CEF9CC-2080-4F19-B950-EAF880E7ABCF}" type="datetimeFigureOut">
              <a:rPr lang="en-US" smtClean="0"/>
              <a:t>7/7/2026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01081-E19D-419D-B0AB-F3E631795016}" type="slidenum">
              <a:rPr lang="en-US" smtClean="0"/>
              <a:t>‹#›</a:t>
            </a:fld>
            <a:endParaRPr lang="en-US" dirty="0"/>
          </a:p>
        </p:txBody>
      </p:sp>
    </p:spTree>
    <p:extLst>
      <p:ext uri="{BB962C8B-B14F-4D97-AF65-F5344CB8AC3E}">
        <p14:creationId xmlns:p14="http://schemas.microsoft.com/office/powerpoint/2010/main" val="1110640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Copilot Cowork — General Availability</a:t>
            </a:r>
          </a:p>
          <a:p>
            <a:endParaRPr dirty="0"/>
          </a:p>
          <a:p>
            <a:r>
              <a:rPr dirty="0"/>
              <a:t>Copilot Cowork, an agentic system that plans, executes, and delivers completed work, is now generally available worldwide.</a:t>
            </a:r>
          </a:p>
          <a:p>
            <a:endParaRPr dirty="0"/>
          </a:p>
          <a:p>
            <a:r>
              <a:rPr dirty="0"/>
              <a:t>• Completed Deliverables — Users define the task and Cowork executes it end to end, returning finished work rather than a draft or recommendation.</a:t>
            </a:r>
          </a:p>
          <a:p>
            <a:r>
              <a:rPr dirty="0"/>
              <a:t>• Grounded in Context — Powered by Work IQ, Cowork grounds every task in the systems the business already runs on, so output reflects real context.</a:t>
            </a:r>
          </a:p>
          <a:p>
            <a:r>
              <a:rPr dirty="0"/>
              <a:t>• Chat and Cowork Toggle — The Microsoft 365 Copilot app adds a toggle to switch between Chat for answers and Cowork for action.</a:t>
            </a:r>
          </a:p>
          <a:p>
            <a:endParaRPr dirty="0"/>
          </a:p>
          <a:p>
            <a:r>
              <a:rPr dirty="0"/>
              <a:t>June Rollout — Generally available worldwide; enabled via usage-based billing, with the toggle rolling out in June.</a:t>
            </a:r>
          </a:p>
          <a:p>
            <a:endParaRPr dirty="0"/>
          </a:p>
          <a:p>
            <a:r>
              <a:rPr dirty="0"/>
              <a:t>Source: Copilot Cowork — General Availability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562474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Model Choice in Copilot Cowork</a:t>
            </a:r>
          </a:p>
          <a:p>
            <a:endParaRPr dirty="0"/>
          </a:p>
          <a:p>
            <a:r>
              <a:rPr dirty="0"/>
              <a:t>Cowork can now choose the model that best fits each task, so users get tailored support without selecting a model manually.</a:t>
            </a:r>
          </a:p>
          <a:p>
            <a:endParaRPr dirty="0"/>
          </a:p>
          <a:p>
            <a:r>
              <a:rPr dirty="0"/>
              <a:t>• Task-Matched Models — Cowork can use OpenAI GPT 5.5 Thinking, or choose the right model for the job automatically.</a:t>
            </a:r>
          </a:p>
          <a:p>
            <a:r>
              <a:rPr dirty="0"/>
              <a:t>• Model Specialization — Anthropic models handle visual work like PowerPoint and graphics, while GPT 5.5 supports deeper research with citations.</a:t>
            </a:r>
          </a:p>
          <a:p>
            <a:r>
              <a:rPr dirty="0"/>
              <a:t>• No Manual Switching — Users get more suitable support across different types of work without picking a model themselves.</a:t>
            </a:r>
          </a:p>
          <a:p>
            <a:endParaRPr dirty="0"/>
          </a:p>
          <a:p>
            <a:r>
              <a:rPr dirty="0"/>
              <a:t>June Rollout (Frontier) — Rolled out in June to the Frontier program.</a:t>
            </a:r>
          </a:p>
          <a:p>
            <a:endParaRPr dirty="0"/>
          </a:p>
          <a:p>
            <a:r>
              <a:rPr dirty="0"/>
              <a:t>Source: Model Choice in Copilot Cowork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212885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Expanded Plugins in Copilot Cowork</a:t>
            </a:r>
          </a:p>
          <a:p>
            <a:endParaRPr dirty="0"/>
          </a:p>
          <a:p>
            <a:r>
              <a:rPr dirty="0"/>
              <a:t>Cowork supports more plugins, giving users access to additional business systems directly in the flow of work.</a:t>
            </a:r>
          </a:p>
          <a:p>
            <a:endParaRPr dirty="0"/>
          </a:p>
          <a:p>
            <a:r>
              <a:rPr dirty="0"/>
              <a:t>• New Plugin Store Options — Adds Enosix, Harvey, LSEG, Miro, monday.com, Moodys, Morningstar, S&amp;P Global Energy, and TeamsMaestro, with Databricks via sideloading.</a:t>
            </a:r>
          </a:p>
          <a:p>
            <a:r>
              <a:rPr dirty="0"/>
              <a:t>• Microsoft Ecosystem — Microsoft Fabric and the full Dynamics 365 portfolio, including Sales, Customer Service, and ERP apps, are supported.</a:t>
            </a:r>
          </a:p>
          <a:p>
            <a:r>
              <a:rPr dirty="0"/>
              <a:t>• In-Flow Access — Users reach these systems inside Cowork without leaving their work.</a:t>
            </a:r>
          </a:p>
          <a:p>
            <a:endParaRPr dirty="0"/>
          </a:p>
          <a:p>
            <a:r>
              <a:rPr dirty="0"/>
              <a:t>June Rollout — Plugins rolled out in June.</a:t>
            </a:r>
          </a:p>
          <a:p>
            <a:endParaRPr dirty="0"/>
          </a:p>
          <a:p>
            <a:r>
              <a:rPr dirty="0"/>
              <a:t>Source: Expanded Plugins in Copilot Cowork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786257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Custom Skills in Copilot Cowork</a:t>
            </a:r>
          </a:p>
          <a:p>
            <a:endParaRPr dirty="0"/>
          </a:p>
          <a:p>
            <a:r>
              <a:rPr dirty="0"/>
              <a:t>Users can create, edit, and manage custom skills in Cowork through the Customize tab to personalize what Cowork can do.</a:t>
            </a:r>
          </a:p>
          <a:p>
            <a:endParaRPr dirty="0"/>
          </a:p>
          <a:p>
            <a:r>
              <a:rPr dirty="0"/>
              <a:t>• Personalized Instructions — Skills are custom instructions that make Cowork work the way each user does.</a:t>
            </a:r>
          </a:p>
          <a:p>
            <a:r>
              <a:rPr dirty="0"/>
              <a:t>• Build and Refine — Users can more easily build and refine skills over time as their needs evolve.</a:t>
            </a:r>
          </a:p>
          <a:p>
            <a:r>
              <a:rPr dirty="0"/>
              <a:t>• Combine Workflows — Personal workflows can be combined with partner-provided or org-wide skills deployed through plugins.</a:t>
            </a:r>
          </a:p>
          <a:p>
            <a:endParaRPr dirty="0"/>
          </a:p>
          <a:p>
            <a:r>
              <a:rPr dirty="0"/>
              <a:t>June Rollout — Rolled out in June.</a:t>
            </a:r>
          </a:p>
          <a:p>
            <a:endParaRPr dirty="0"/>
          </a:p>
          <a:p>
            <a:r>
              <a:rPr dirty="0"/>
              <a:t>Source: Custom Skills in Copilot Cowork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813634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Visual Creation in Copilot Cowork</a:t>
            </a:r>
          </a:p>
          <a:p>
            <a:endParaRPr dirty="0"/>
          </a:p>
          <a:p>
            <a:r>
              <a:rPr dirty="0"/>
              <a:t>Cowork can now create and edit visuals directly in the flow of work, without switching tools.</a:t>
            </a:r>
          </a:p>
          <a:p>
            <a:endParaRPr dirty="0"/>
          </a:p>
          <a:p>
            <a:r>
              <a:rPr dirty="0"/>
              <a:t>• In-Flow Imagery — Powered by OpenAI's ChatGPT Images 2.0, Cowork creates and edits deck graphics, document illustrations, and email imagery.</a:t>
            </a:r>
          </a:p>
          <a:p>
            <a:r>
              <a:rPr dirty="0"/>
              <a:t>• Branded Templates — Cowork can use branded PowerPoint templates from an organization's asset library, starting decks with approved colors, fonts, logos, and layouts.</a:t>
            </a:r>
          </a:p>
          <a:p>
            <a:r>
              <a:rPr dirty="0"/>
              <a:t>• Less Cleanup — Starting on-brand reduces manual formatting and brand cleanup after a presentation is generated.</a:t>
            </a:r>
          </a:p>
          <a:p>
            <a:endParaRPr dirty="0"/>
          </a:p>
          <a:p>
            <a:r>
              <a:rPr dirty="0"/>
              <a:t>June Rollout — Rolled out in June.</a:t>
            </a:r>
          </a:p>
          <a:p>
            <a:endParaRPr dirty="0"/>
          </a:p>
          <a:p>
            <a:r>
              <a:rPr dirty="0"/>
              <a:t>Source: Visual Creation in Copilot Cowork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6152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Copilot Cowork on Edge and Mobile</a:t>
            </a:r>
          </a:p>
          <a:p>
            <a:endParaRPr dirty="0"/>
          </a:p>
          <a:p>
            <a:r>
              <a:rPr dirty="0"/>
              <a:t>Cowork extends to the Edge browser and mobile devices, keeping work moving wherever users are.</a:t>
            </a:r>
          </a:p>
          <a:p>
            <a:endParaRPr dirty="0"/>
          </a:p>
          <a:p>
            <a:r>
              <a:rPr dirty="0"/>
              <a:t>• Edge Browser Work — Cowork can use the Edge browser to work across an organization's business systems, websites, and intranet sites.</a:t>
            </a:r>
          </a:p>
          <a:p>
            <a:r>
              <a:rPr dirty="0"/>
              <a:t>• Mobile Continuity — Available on iOS and Android, so users can start on one device and continue on another with context and conversation intact.</a:t>
            </a:r>
          </a:p>
          <a:p>
            <a:r>
              <a:rPr dirty="0"/>
              <a:t>• Push Notifications — Cowork sends notifications for long-running tasks, including approvals, input requests, and completions.</a:t>
            </a:r>
          </a:p>
          <a:p>
            <a:endParaRPr dirty="0"/>
          </a:p>
          <a:p>
            <a:r>
              <a:rPr dirty="0"/>
              <a:t>June Rollout — Mobile and notifications rolled out in June; Edge browser work rolled out in June to Frontier.</a:t>
            </a:r>
          </a:p>
          <a:p>
            <a:endParaRPr dirty="0"/>
          </a:p>
          <a:p>
            <a:r>
              <a:rPr dirty="0"/>
              <a:t>Source: Copilot Cowork on Edge and Mobile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196590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Claude Sonnet 5 in Microsoft 365 Copilot</a:t>
            </a:r>
          </a:p>
          <a:p>
            <a:endParaRPr dirty="0"/>
          </a:p>
          <a:p>
            <a:r>
              <a:rPr dirty="0"/>
              <a:t>Anthropic's Claude Sonnet 5, a frontier model built for agentic, multi-step work, is now available in Microsoft 365 Copilot.</a:t>
            </a:r>
          </a:p>
          <a:p>
            <a:endParaRPr dirty="0"/>
          </a:p>
          <a:p>
            <a:r>
              <a:rPr dirty="0"/>
              <a:t>• Agentic Multi-Step Work — Built for planning across steps, reasoning through context, and turning information into polished business artifacts.</a:t>
            </a:r>
          </a:p>
          <a:p>
            <a:r>
              <a:rPr dirty="0"/>
              <a:t>• Where It Runs — Rolling out in Copilot Cowork and Copilot in PowerPoint for documents, spreadsheets, and presentation tasks.</a:t>
            </a:r>
          </a:p>
          <a:p>
            <a:r>
              <a:rPr dirty="0"/>
              <a:t>• Admin-Managed Access — Admins can manage access based on organization policy and readiness; availability may vary by region and tenant.</a:t>
            </a:r>
          </a:p>
          <a:p>
            <a:endParaRPr dirty="0"/>
          </a:p>
          <a:p>
            <a:r>
              <a:rPr dirty="0"/>
              <a:t>Available Now — Announced July 2, 2026; rolling out now.</a:t>
            </a:r>
          </a:p>
          <a:p>
            <a:endParaRPr dirty="0"/>
          </a:p>
          <a:p>
            <a:r>
              <a:rPr dirty="0"/>
              <a:t>Source: Claude Sonnet 5 in Microsoft 365 Copilot — https://techcommunity.microsoft.com/blog/microsoft365copilotblog/available-today-anthropic%E2%80%99s-claude-sonnet-5-in-microsoft-365-copilot/4532188</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081148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Power BI Reasoning in Copilot</a:t>
            </a:r>
          </a:p>
          <a:p>
            <a:endParaRPr dirty="0"/>
          </a:p>
          <a:p>
            <a:r>
              <a:rPr dirty="0"/>
              <a:t>With Work IQ, Copilot can reason over Power BI enterprise data and return grounded answers from reports and semantic models.</a:t>
            </a:r>
          </a:p>
          <a:p>
            <a:endParaRPr dirty="0"/>
          </a:p>
          <a:p>
            <a:r>
              <a:rPr dirty="0"/>
              <a:t>• Natural-Language Queries — Users ask questions in plain language and get accurate answers without building queries themselves.</a:t>
            </a:r>
          </a:p>
          <a:p>
            <a:r>
              <a:rPr dirty="0"/>
              <a:t>• Governed BI Data — Answers come directly from Power BI reports and semantic models, bringing governed BI into the Copilot experience.</a:t>
            </a:r>
          </a:p>
          <a:p>
            <a:r>
              <a:rPr dirty="0"/>
              <a:t>• Trustworthy Insights — Users get faster, more trustworthy insights grounded in enterprise data.</a:t>
            </a:r>
          </a:p>
          <a:p>
            <a:endParaRPr dirty="0"/>
          </a:p>
          <a:p>
            <a:r>
              <a:rPr dirty="0"/>
              <a:t>June Rollout (Frontier) — Rolled out to the Frontier program in June.</a:t>
            </a:r>
          </a:p>
          <a:p>
            <a:endParaRPr dirty="0"/>
          </a:p>
          <a:p>
            <a:r>
              <a:rPr dirty="0"/>
              <a:t>Source: Power BI Reasoning in Copilot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032809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Dataverse Data in Copilot</a:t>
            </a:r>
          </a:p>
          <a:p>
            <a:endParaRPr dirty="0"/>
          </a:p>
          <a:p>
            <a:r>
              <a:rPr dirty="0"/>
              <a:t>Work IQ enables Copilot to search and query Dataverse business data, bringing line-of-business records into the flow of work.</a:t>
            </a:r>
          </a:p>
          <a:p>
            <a:endParaRPr dirty="0"/>
          </a:p>
          <a:p>
            <a:r>
              <a:rPr dirty="0"/>
              <a:t>• Structured Business Records — Copilot reaches the structured line-of-business data organizations keep in Dataverse.</a:t>
            </a:r>
          </a:p>
          <a:p>
            <a:r>
              <a:rPr dirty="0"/>
              <a:t>• Ask in Natural Language — Users ask about their Dataverse data in plain language and get grounded answers without leaving Copilot.</a:t>
            </a:r>
          </a:p>
          <a:p>
            <a:r>
              <a:rPr dirty="0"/>
              <a:t>• Across Chat Experiences — Records surface across Copilot Chat experiences in the flow of work.</a:t>
            </a:r>
          </a:p>
          <a:p>
            <a:endParaRPr dirty="0"/>
          </a:p>
          <a:p>
            <a:r>
              <a:rPr dirty="0"/>
              <a:t>Rollout Timing — Public preview in June, with general availability in September.</a:t>
            </a:r>
          </a:p>
          <a:p>
            <a:endParaRPr dirty="0"/>
          </a:p>
          <a:p>
            <a:r>
              <a:rPr dirty="0"/>
              <a:t>Source: Dataverse Data in Copilot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241376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Deep Citations</a:t>
            </a:r>
          </a:p>
          <a:p>
            <a:endParaRPr dirty="0"/>
          </a:p>
          <a:p>
            <a:r>
              <a:rPr dirty="0"/>
              <a:t>Deep citations let users verify Copilot's results by linking to the specific part of a referenced file rather than the whole file.</a:t>
            </a:r>
          </a:p>
          <a:p>
            <a:endParaRPr dirty="0"/>
          </a:p>
          <a:p>
            <a:r>
              <a:rPr dirty="0"/>
              <a:t>• Pinpoint References — Citations link directly to the relevant section of a source, not just the file.</a:t>
            </a:r>
          </a:p>
          <a:p>
            <a:r>
              <a:rPr dirty="0"/>
              <a:t>• Builds Trust — Tracing an answer back to its source builds confidence in Copilot's output.</a:t>
            </a:r>
          </a:p>
          <a:p>
            <a:r>
              <a:rPr dirty="0"/>
              <a:t>• Expanding Coverage — Supports Word and PowerPoint files now, with Meetings, Web, and PDF references coming soon.</a:t>
            </a:r>
          </a:p>
          <a:p>
            <a:endParaRPr dirty="0"/>
          </a:p>
          <a:p>
            <a:r>
              <a:rPr dirty="0"/>
              <a:t>June Rollout — Rolled out in June.</a:t>
            </a:r>
          </a:p>
          <a:p>
            <a:endParaRPr dirty="0"/>
          </a:p>
          <a:p>
            <a:r>
              <a:rPr dirty="0"/>
              <a:t>Source: Deep Citations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978384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Regenerate in Copilot Chat</a:t>
            </a:r>
          </a:p>
          <a:p>
            <a:endParaRPr dirty="0"/>
          </a:p>
          <a:p>
            <a:r>
              <a:rPr dirty="0"/>
              <a:t>The new Regenerate action lets users quickly get an alternative response to their latest prompt directly in Copilot Chat.</a:t>
            </a:r>
          </a:p>
          <a:p>
            <a:endParaRPr dirty="0"/>
          </a:p>
          <a:p>
            <a:r>
              <a:rPr dirty="0"/>
              <a:t>• Simple Options — Try Again or Switch Model to produce a new response without re-prompting.</a:t>
            </a:r>
          </a:p>
          <a:p>
            <a:r>
              <a:rPr dirty="0"/>
              <a:t>• Refine In Place — Users explore different answers and refine output without starting over.</a:t>
            </a:r>
          </a:p>
          <a:p>
            <a:r>
              <a:rPr dirty="0"/>
              <a:t>• Better Fit — Helps improve quality and find the response that fits the need.</a:t>
            </a:r>
          </a:p>
          <a:p>
            <a:endParaRPr dirty="0"/>
          </a:p>
          <a:p>
            <a:r>
              <a:rPr dirty="0"/>
              <a:t>June Rollout — Rolled out in June.</a:t>
            </a:r>
          </a:p>
          <a:p>
            <a:endParaRPr dirty="0"/>
          </a:p>
          <a:p>
            <a:r>
              <a:rPr dirty="0"/>
              <a:t>Source: Regenerate in Copilot Chat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341428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Vision in Microsoft 365 Copilot</a:t>
            </a:r>
          </a:p>
          <a:p>
            <a:endParaRPr dirty="0"/>
          </a:p>
          <a:p>
            <a:r>
              <a:rPr dirty="0"/>
              <a:t>Vision helps users get answers faster when work depends on what they see on screen or through their phone camera.</a:t>
            </a:r>
          </a:p>
          <a:p>
            <a:endParaRPr dirty="0"/>
          </a:p>
          <a:p>
            <a:r>
              <a:rPr dirty="0"/>
              <a:t>• Show, Don't Describe — Users can show a dashboard, document, image, error message, or real-world object instead of describing it.</a:t>
            </a:r>
          </a:p>
          <a:p>
            <a:r>
              <a:rPr dirty="0"/>
              <a:t>• Voice Conversation — Users ask questions in a voice conversation as Copilot uses the visual context.</a:t>
            </a:r>
          </a:p>
          <a:p>
            <a:r>
              <a:rPr dirty="0"/>
              <a:t>• Guided Next Steps — Copilot explains what is in front of the user, surfaces insights, and guides next steps using work and web context.</a:t>
            </a:r>
          </a:p>
          <a:p>
            <a:endParaRPr dirty="0"/>
          </a:p>
          <a:p>
            <a:r>
              <a:rPr dirty="0"/>
              <a:t>July Rollout — Rolling out in July.</a:t>
            </a:r>
          </a:p>
          <a:p>
            <a:endParaRPr dirty="0"/>
          </a:p>
          <a:p>
            <a:r>
              <a:rPr dirty="0"/>
              <a:t>Source: Vision in Microsoft 365 Copilot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58437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Suggested Edits for Copilot Pages</a:t>
            </a:r>
          </a:p>
          <a:p>
            <a:endParaRPr dirty="0"/>
          </a:p>
          <a:p>
            <a:r>
              <a:rPr dirty="0"/>
              <a:t>Users can get actionable, in-line feedback on a Copilot Page to polish their work without switching tools.</a:t>
            </a:r>
          </a:p>
          <a:p>
            <a:endParaRPr dirty="0"/>
          </a:p>
          <a:p>
            <a:r>
              <a:rPr dirty="0"/>
              <a:t>• In Shortcuts Menu — Select Suggested edits in the Copilot Shortcuts menu to request feedback.</a:t>
            </a:r>
          </a:p>
          <a:p>
            <a:r>
              <a:rPr dirty="0"/>
              <a:t>• In-Line Suggestions — Copilot analyzes page content and offers feedback and suggestions in-line to improve clarity and quality.</a:t>
            </a:r>
          </a:p>
          <a:p>
            <a:r>
              <a:rPr dirty="0"/>
              <a:t>• Apply Directly — Users can apply the suggestions directly to the page and keep momentum.</a:t>
            </a:r>
          </a:p>
          <a:p>
            <a:endParaRPr dirty="0"/>
          </a:p>
          <a:p>
            <a:r>
              <a:rPr dirty="0"/>
              <a:t>June Rollout — Rolled out in June.</a:t>
            </a:r>
          </a:p>
          <a:p>
            <a:endParaRPr dirty="0"/>
          </a:p>
          <a:p>
            <a:r>
              <a:rPr dirty="0"/>
              <a:t>Source: Suggested Edits for Copilot Pages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595593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Copilot Notebooks — References and Access</a:t>
            </a:r>
          </a:p>
          <a:p>
            <a:endParaRPr dirty="0"/>
          </a:p>
          <a:p>
            <a:r>
              <a:rPr dirty="0"/>
              <a:t>Copilot Notebooks adds Outlook email references and opens up to Copilot Chat users for a shared project workspace.</a:t>
            </a:r>
          </a:p>
          <a:p>
            <a:endParaRPr dirty="0"/>
          </a:p>
          <a:p>
            <a:r>
              <a:rPr dirty="0"/>
              <a:t>• Emails as References — Users can add Outlook emails as references to ground Copilot in the conversations, decisions, and context that drive their work.</a:t>
            </a:r>
          </a:p>
          <a:p>
            <a:r>
              <a:rPr dirty="0"/>
              <a:t>• Available to Chat Users — Previously limited to licensed users, Notebooks now rolls out to Copilot Chat users.</a:t>
            </a:r>
          </a:p>
          <a:p>
            <a:r>
              <a:rPr dirty="0"/>
              <a:t>• Learning Tools — Teams gather project context and turn reference sources into mind maps and study guides.</a:t>
            </a:r>
          </a:p>
          <a:p>
            <a:endParaRPr dirty="0"/>
          </a:p>
          <a:p>
            <a:r>
              <a:rPr dirty="0"/>
              <a:t>Rollout Timing — Access for Chat users rolled out in June; email references rolling out in July.</a:t>
            </a:r>
          </a:p>
          <a:p>
            <a:endParaRPr dirty="0"/>
          </a:p>
          <a:p>
            <a:r>
              <a:rPr dirty="0"/>
              <a:t>Source: Copilot Notebooks — References and Access — https://techcommunity.microsoft.com/blog/microsoft365copilotblog/what%E2%80%99s-new-in-microsoft-365-copilot--june-2026/4529572</a:t>
            </a:r>
            <a:endParaRPr lang="en-GB" dirty="0"/>
          </a:p>
          <a:p>
            <a:endParaRPr lang="en-GB" dirty="0"/>
          </a:p>
          <a:p>
            <a:r>
              <a:rPr lang="en-GB" dirty="0"/>
              <a:t>MC1392569</a:t>
            </a:r>
          </a:p>
          <a:p>
            <a:r>
              <a:rPr lang="en-GB" dirty="0"/>
              <a:t>Roadmap ID 564910</a:t>
            </a:r>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045193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Copilot in Outlook — Settings and Draft Refinement</a:t>
            </a:r>
          </a:p>
          <a:p>
            <a:endParaRPr dirty="0"/>
          </a:p>
          <a:p>
            <a:r>
              <a:rPr dirty="0"/>
              <a:t>Copilot in Outlook adds direct settings access and in-canvas draft refinement for faster, targeted edits.</a:t>
            </a:r>
          </a:p>
          <a:p>
            <a:endParaRPr dirty="0"/>
          </a:p>
          <a:p>
            <a:r>
              <a:rPr dirty="0"/>
              <a:t>• Settings Access — Classic Outlook for Windows provides direct access to Copilot settings without leaving Outlook.</a:t>
            </a:r>
          </a:p>
          <a:p>
            <a:r>
              <a:rPr dirty="0"/>
              <a:t>• In-Canvas Refinement — Users select a section of a draft and ask Copilot to adjust its length, tone, or structure.</a:t>
            </a:r>
          </a:p>
          <a:p>
            <a:r>
              <a:rPr dirty="0"/>
              <a:t>• Targeted Edits — Changes apply to the selected section without rewriting the whole message.</a:t>
            </a:r>
          </a:p>
          <a:p>
            <a:endParaRPr dirty="0"/>
          </a:p>
          <a:p>
            <a:r>
              <a:rPr dirty="0"/>
              <a:t>Rollout Timing — Draft refinement rolled out in June on the web; settings access rolling out in July.</a:t>
            </a:r>
          </a:p>
          <a:p>
            <a:endParaRPr dirty="0"/>
          </a:p>
          <a:p>
            <a:r>
              <a:rPr dirty="0"/>
              <a:t>Source: Copilot in Outlook — Settings and Draft Refinement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096864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Model Choice in Copilot in Word</a:t>
            </a:r>
          </a:p>
          <a:p>
            <a:endParaRPr dirty="0"/>
          </a:p>
          <a:p>
            <a:r>
              <a:rPr dirty="0"/>
              <a:t>Model choice comes to Copilot in Word, letting users pick Anthropic models when editing documents.</a:t>
            </a:r>
          </a:p>
          <a:p>
            <a:endParaRPr dirty="0"/>
          </a:p>
          <a:p>
            <a:r>
              <a:rPr dirty="0"/>
              <a:t>• Anthropic Option — Users can choose Anthropic models for editing tasks in Word.</a:t>
            </a:r>
          </a:p>
          <a:p>
            <a:r>
              <a:rPr dirty="0"/>
              <a:t>• Flexible Editing — Better suited for rewriting, summarizing, restructuring, and refining content.</a:t>
            </a:r>
          </a:p>
          <a:p>
            <a:r>
              <a:rPr dirty="0"/>
              <a:t>• More Control — Users get a better chance at the right tone, structure, and detail without rewriting prompts repeatedly.</a:t>
            </a:r>
          </a:p>
          <a:p>
            <a:endParaRPr dirty="0"/>
          </a:p>
          <a:p>
            <a:r>
              <a:rPr dirty="0"/>
              <a:t>June Rollout — Rolled out in June.</a:t>
            </a:r>
          </a:p>
          <a:p>
            <a:endParaRPr dirty="0"/>
          </a:p>
          <a:p>
            <a:r>
              <a:rPr dirty="0"/>
              <a:t>Source: Model Choice in Copilot in Word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884259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Copilot Catchup in Word</a:t>
            </a:r>
          </a:p>
          <a:p>
            <a:endParaRPr dirty="0"/>
          </a:p>
          <a:p>
            <a:r>
              <a:rPr dirty="0"/>
              <a:t>Copilot Catchup surfaces a quick recap of what has changed in a document since a user last opened it.</a:t>
            </a:r>
          </a:p>
          <a:p>
            <a:endParaRPr dirty="0"/>
          </a:p>
          <a:p>
            <a:r>
              <a:rPr dirty="0"/>
              <a:t>• Content Card Recap — A content card shows what changed up front instead of requiring a full reread.</a:t>
            </a:r>
          </a:p>
          <a:p>
            <a:r>
              <a:rPr dirty="0"/>
              <a:t>• Back Up to Speed — Users quickly catch up on shared and evolving files.</a:t>
            </a:r>
          </a:p>
          <a:p>
            <a:r>
              <a:rPr dirty="0"/>
              <a:t>• Keeps Momentum — A fast way to re-engage with documents that change often.</a:t>
            </a:r>
          </a:p>
          <a:p>
            <a:endParaRPr dirty="0"/>
          </a:p>
          <a:p>
            <a:r>
              <a:rPr dirty="0"/>
              <a:t>June Rollout — Rolled out in June.</a:t>
            </a:r>
          </a:p>
          <a:p>
            <a:endParaRPr dirty="0"/>
          </a:p>
          <a:p>
            <a:r>
              <a:rPr dirty="0"/>
              <a:t>Source: Copilot Catchup in Word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687704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Agentic Editing in Copilot in Word</a:t>
            </a:r>
          </a:p>
          <a:p>
            <a:endParaRPr dirty="0"/>
          </a:p>
          <a:p>
            <a:r>
              <a:rPr dirty="0"/>
              <a:t>Copilot in Word can generate images inline and apply changes based on document comments as part of the agentic editing flow.</a:t>
            </a:r>
          </a:p>
          <a:p>
            <a:endParaRPr dirty="0"/>
          </a:p>
          <a:p>
            <a:r>
              <a:rPr dirty="0"/>
              <a:t>• Inline Image Creation — Users create and insert an image with Copilot, placed inline as part of agentic editing.</a:t>
            </a:r>
          </a:p>
          <a:p>
            <a:r>
              <a:rPr dirty="0"/>
              <a:t>• Comment-Driven Edits — Copilot reasons over comments and applies the suggested changes to the document.</a:t>
            </a:r>
          </a:p>
          <a:p>
            <a:r>
              <a:rPr dirty="0"/>
              <a:t>• Faster Revisions — Rather than working through feedback manually, users have Copilot implement it, speeding the revision cycle.</a:t>
            </a:r>
          </a:p>
          <a:p>
            <a:endParaRPr dirty="0"/>
          </a:p>
          <a:p>
            <a:r>
              <a:rPr dirty="0"/>
              <a:t>June Rollout — Rolled out in June.</a:t>
            </a:r>
          </a:p>
          <a:p>
            <a:endParaRPr dirty="0"/>
          </a:p>
          <a:p>
            <a:r>
              <a:rPr dirty="0"/>
              <a:t>Source: Agentic Editing in Copilot in Word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303095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Copilot in Word on iOS and Chat Continuity</a:t>
            </a:r>
          </a:p>
          <a:p>
            <a:endParaRPr dirty="0"/>
          </a:p>
          <a:p>
            <a:r>
              <a:rPr dirty="0"/>
              <a:t>Copilot in Word brings agentic capabilities to iOS and preserves Copilot Chat conversation history across apps.</a:t>
            </a:r>
          </a:p>
          <a:p>
            <a:endParaRPr dirty="0"/>
          </a:p>
          <a:p>
            <a:r>
              <a:rPr dirty="0"/>
              <a:t>• Agentic on iOS — Users edit and add content from iPhone or iPad, making quick updates, drafting, and refining on the go.</a:t>
            </a:r>
          </a:p>
          <a:p>
            <a:r>
              <a:rPr dirty="0"/>
              <a:t>• Advanced Actions — Image insertion and tracked changes remain available in the full Word experience.</a:t>
            </a:r>
          </a:p>
          <a:p>
            <a:r>
              <a:rPr dirty="0"/>
              <a:t>• Preserved History — Word keeps Copilot Chat conversation history from chat to the apps, so multi-step work stays continuous.</a:t>
            </a:r>
          </a:p>
          <a:p>
            <a:endParaRPr dirty="0"/>
          </a:p>
          <a:p>
            <a:r>
              <a:rPr dirty="0"/>
              <a:t>June Rollout — Rolled out in June.</a:t>
            </a:r>
          </a:p>
          <a:p>
            <a:endParaRPr dirty="0"/>
          </a:p>
          <a:p>
            <a:r>
              <a:rPr dirty="0"/>
              <a:t>Source: Copilot in Word on iOS and Chat Continuity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906925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Brand Kit Picker in Copilot in PowerPoint</a:t>
            </a:r>
          </a:p>
          <a:p>
            <a:endParaRPr dirty="0"/>
          </a:p>
          <a:p>
            <a:r>
              <a:rPr dirty="0"/>
              <a:t>Brand Kit Picker lets users build Copilot presentations that follow their organization's approved brand templates.</a:t>
            </a:r>
          </a:p>
          <a:p>
            <a:endParaRPr dirty="0"/>
          </a:p>
          <a:p>
            <a:r>
              <a:rPr dirty="0"/>
              <a:t>• Admin-Approved Kits — Users select an admin-approved brand kit so decks start with the right colors, fonts, and visual style.</a:t>
            </a:r>
          </a:p>
          <a:p>
            <a:r>
              <a:rPr dirty="0"/>
              <a:t>• On-Brand from the Start — Presentations follow approved templates as Copilot builds them.</a:t>
            </a:r>
          </a:p>
          <a:p>
            <a:r>
              <a:rPr dirty="0"/>
              <a:t>• Less Manual Cleanup — Reduces the need for manual formatting or brand cleanup after generation.</a:t>
            </a:r>
          </a:p>
          <a:p>
            <a:endParaRPr dirty="0"/>
          </a:p>
          <a:p>
            <a:r>
              <a:rPr dirty="0"/>
              <a:t>June Rollout — Rolled out in June.</a:t>
            </a:r>
          </a:p>
          <a:p>
            <a:endParaRPr dirty="0"/>
          </a:p>
          <a:p>
            <a:r>
              <a:rPr dirty="0"/>
              <a:t>Source: Brand Kit Picker in Copilot in PowerPoint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55189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Skills in Copilot in PowerPoint</a:t>
            </a:r>
          </a:p>
          <a:p>
            <a:endParaRPr dirty="0"/>
          </a:p>
          <a:p>
            <a:r>
              <a:rPr dirty="0"/>
              <a:t>Users can create and reuse Copilot skills for repeatable PowerPoint presentation tasks.</a:t>
            </a:r>
          </a:p>
          <a:p>
            <a:endParaRPr dirty="0"/>
          </a:p>
          <a:p>
            <a:r>
              <a:rPr dirty="0"/>
              <a:t>• Reusable Skills — Save common instructions as skills to reuse across presentation work.</a:t>
            </a:r>
          </a:p>
          <a:p>
            <a:r>
              <a:rPr dirty="0"/>
              <a:t>• Standardized Builds — Standardize how decks are built, refined, and formatted without recreating prompts.</a:t>
            </a:r>
          </a:p>
          <a:p>
            <a:r>
              <a:rPr dirty="0"/>
              <a:t>• Consistency — Repeatable tasks stay consistent each time.</a:t>
            </a:r>
          </a:p>
          <a:p>
            <a:endParaRPr dirty="0"/>
          </a:p>
          <a:p>
            <a:r>
              <a:rPr dirty="0"/>
              <a:t>June Rollout (Web) — Rolled out in June on the web.</a:t>
            </a:r>
          </a:p>
          <a:p>
            <a:endParaRPr dirty="0"/>
          </a:p>
          <a:p>
            <a:r>
              <a:rPr dirty="0"/>
              <a:t>Source: Skills in Copilot in PowerPoint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280627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SharePoint and OneDrive References in Copilot in PowerPoint</a:t>
            </a:r>
          </a:p>
          <a:p>
            <a:endParaRPr dirty="0"/>
          </a:p>
          <a:p>
            <a:r>
              <a:rPr dirty="0"/>
              <a:t>Copilot in PowerPoint can reference SharePoint libraries and OneDrive folders to ground new decks in existing content.</a:t>
            </a:r>
          </a:p>
          <a:p>
            <a:endParaRPr dirty="0"/>
          </a:p>
          <a:p>
            <a:r>
              <a:rPr dirty="0"/>
              <a:t>• Source Grounding — Copilot draws on SharePoint libraries and OneDrive folders when creating a presentation.</a:t>
            </a:r>
          </a:p>
          <a:p>
            <a:r>
              <a:rPr dirty="0"/>
              <a:t>• Reflects Real Material — Decks reflect specific organizational content instead of general information.</a:t>
            </a:r>
          </a:p>
          <a:p>
            <a:r>
              <a:rPr dirty="0"/>
              <a:t>• Relevant Decks — Users build presentations grounded in the material that matters.</a:t>
            </a:r>
          </a:p>
          <a:p>
            <a:endParaRPr dirty="0"/>
          </a:p>
          <a:p>
            <a:r>
              <a:rPr dirty="0"/>
              <a:t>June Rollout — Rolled out in June.</a:t>
            </a:r>
          </a:p>
          <a:p>
            <a:endParaRPr dirty="0"/>
          </a:p>
          <a:p>
            <a:r>
              <a:rPr dirty="0"/>
              <a:t>Source: SharePoint and OneDrive References in Copilot in PowerPoint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168506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Skills in Copilot in Excel</a:t>
            </a:r>
          </a:p>
          <a:p>
            <a:endParaRPr dirty="0"/>
          </a:p>
          <a:p>
            <a:r>
              <a:rPr dirty="0"/>
              <a:t>Skills in Copilot in Excel package repeatable workflows as reusable instructions.</a:t>
            </a:r>
          </a:p>
          <a:p>
            <a:endParaRPr dirty="0"/>
          </a:p>
          <a:p>
            <a:r>
              <a:rPr dirty="0"/>
              <a:t>• Repeatable Workflows — Teams create custom skills for common analysis, modeling, or reporting tasks.</a:t>
            </a:r>
          </a:p>
          <a:p>
            <a:r>
              <a:rPr dirty="0"/>
              <a:t>• Invoke on Demand — Users call skills while working in Excel.</a:t>
            </a:r>
          </a:p>
          <a:p>
            <a:r>
              <a:rPr dirty="0"/>
              <a:t>• Standardized Work — Standardize complex work without rewriting the same prompts each time.</a:t>
            </a:r>
          </a:p>
          <a:p>
            <a:endParaRPr dirty="0"/>
          </a:p>
          <a:p>
            <a:r>
              <a:rPr dirty="0"/>
              <a:t>June Rollout — Rolled out in June.</a:t>
            </a:r>
          </a:p>
          <a:p>
            <a:endParaRPr dirty="0"/>
          </a:p>
          <a:p>
            <a:r>
              <a:rPr dirty="0"/>
              <a:t>Source: Skills in Copilot in Excel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017727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Personalization in Copilot in Excel</a:t>
            </a:r>
          </a:p>
          <a:p>
            <a:endParaRPr dirty="0"/>
          </a:p>
          <a:p>
            <a:r>
              <a:rPr dirty="0"/>
              <a:t>Personalization lets users set standing preferences once and have Copilot apply them consistently across workbooks.</a:t>
            </a:r>
          </a:p>
          <a:p>
            <a:endParaRPr dirty="0"/>
          </a:p>
          <a:p>
            <a:r>
              <a:rPr dirty="0"/>
              <a:t>• Standing Preferences — Define guidance for formatting, naming conventions, formulas, PivotTables, and report styles.</a:t>
            </a:r>
          </a:p>
          <a:p>
            <a:r>
              <a:rPr dirty="0"/>
              <a:t>• Applied Consistently — Copilot's edits reflect how users prefer to work without repeating instructions in every prompt.</a:t>
            </a:r>
          </a:p>
          <a:p>
            <a:r>
              <a:rPr dirty="0"/>
              <a:t>• Less Rework — More consistent outputs, less rework, and more control over edits.</a:t>
            </a:r>
          </a:p>
          <a:p>
            <a:endParaRPr dirty="0"/>
          </a:p>
          <a:p>
            <a:r>
              <a:rPr dirty="0"/>
              <a:t>June Rollout — Rolled out in June.</a:t>
            </a:r>
          </a:p>
          <a:p>
            <a:endParaRPr dirty="0"/>
          </a:p>
          <a:p>
            <a:r>
              <a:rPr dirty="0"/>
              <a:t>Source: Personalization in Copilot in Excel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165734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Workbook Rules in Copilot in Excel</a:t>
            </a:r>
          </a:p>
          <a:p>
            <a:endParaRPr dirty="0"/>
          </a:p>
          <a:p>
            <a:r>
              <a:rPr dirty="0"/>
              <a:t>Workbook rules sheets let teams define standards that stay with a specific workbook.</a:t>
            </a:r>
          </a:p>
          <a:p>
            <a:endParaRPr dirty="0"/>
          </a:p>
          <a:p>
            <a:r>
              <a:rPr dirty="0"/>
              <a:t>• Standards That Travel — A .Rules sheet captures structure, formatting, naming, formula conventions, and examples.</a:t>
            </a:r>
          </a:p>
          <a:p>
            <a:r>
              <a:rPr dirty="0"/>
              <a:t>• Shared Guidance — Everyone using Copilot to edit the file follows the same workbook-specific guidance.</a:t>
            </a:r>
          </a:p>
          <a:p>
            <a:r>
              <a:rPr dirty="0"/>
              <a:t>• Reference Examples — Rules can reference examples, formulas, ranges, and other sheets to standardize templates and workflows.</a:t>
            </a:r>
          </a:p>
          <a:p>
            <a:endParaRPr dirty="0"/>
          </a:p>
          <a:p>
            <a:r>
              <a:rPr dirty="0"/>
              <a:t>June Rollout — Rolled out in June.</a:t>
            </a:r>
          </a:p>
          <a:p>
            <a:endParaRPr dirty="0"/>
          </a:p>
          <a:p>
            <a:r>
              <a:rPr dirty="0"/>
              <a:t>Source: Workbook Rules in Copilot in Excel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442930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Researcher Model and Mode Choice</a:t>
            </a:r>
          </a:p>
          <a:p>
            <a:endParaRPr dirty="0"/>
          </a:p>
          <a:p>
            <a:r>
              <a:rPr dirty="0"/>
              <a:t>When the Researcher agent is added to a Copilot chat, users can choose from supported Researcher models and modes in the conversation.</a:t>
            </a:r>
          </a:p>
          <a:p>
            <a:endParaRPr dirty="0"/>
          </a:p>
          <a:p>
            <a:r>
              <a:rPr dirty="0"/>
              <a:t>• In-Conversation Choice — Pick from supported Researcher models and modes directly in the chat.</a:t>
            </a:r>
          </a:p>
          <a:p>
            <a:r>
              <a:rPr dirty="0"/>
              <a:t>• Control Depth — Users set the depth and approach for each research task.</a:t>
            </a:r>
          </a:p>
          <a:p>
            <a:r>
              <a:rPr dirty="0"/>
              <a:t>• Match Model to Job — Teams get flexibility to match the model to the task at hand.</a:t>
            </a:r>
          </a:p>
          <a:p>
            <a:endParaRPr dirty="0"/>
          </a:p>
          <a:p>
            <a:r>
              <a:rPr dirty="0"/>
              <a:t>June Rollout — Rolled out in June.</a:t>
            </a:r>
          </a:p>
          <a:p>
            <a:endParaRPr dirty="0"/>
          </a:p>
          <a:p>
            <a:r>
              <a:rPr dirty="0"/>
              <a:t>Source: Researcher Model and Mode Choice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28308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Planner Agent in Microsoft 365 Copilot</a:t>
            </a:r>
          </a:p>
          <a:p>
            <a:endParaRPr dirty="0"/>
          </a:p>
          <a:p>
            <a:r>
              <a:rPr dirty="0"/>
              <a:t>The Planner Agent helps users plan, organize, and manage work more efficiently inside Microsoft 365 Copilot.</a:t>
            </a:r>
          </a:p>
          <a:p>
            <a:endParaRPr dirty="0"/>
          </a:p>
          <a:p>
            <a:r>
              <a:rPr dirty="0"/>
              <a:t>• Interactive Task Cards — Delivers task cards and actionable insights so users prioritize across Planner plans.</a:t>
            </a:r>
          </a:p>
          <a:p>
            <a:r>
              <a:rPr dirty="0"/>
              <a:t>• Natural-Language Tasks — Users create and update tasks with plain-language prompts.</a:t>
            </a:r>
          </a:p>
          <a:p>
            <a:r>
              <a:rPr dirty="0"/>
              <a:t>• Structured Plans — Ask the agent to build structured plans with goals and buckets.</a:t>
            </a:r>
          </a:p>
          <a:p>
            <a:endParaRPr dirty="0"/>
          </a:p>
          <a:p>
            <a:r>
              <a:rPr dirty="0"/>
              <a:t>June Rollout — Rolled out in June.</a:t>
            </a:r>
          </a:p>
          <a:p>
            <a:endParaRPr dirty="0"/>
          </a:p>
          <a:p>
            <a:r>
              <a:rPr dirty="0"/>
              <a:t>Source: Planner Agent in Microsoft 365 Copilot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044990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Sales Agent — General Availability</a:t>
            </a:r>
          </a:p>
          <a:p>
            <a:endParaRPr dirty="0"/>
          </a:p>
          <a:p>
            <a:r>
              <a:rPr dirty="0"/>
              <a:t>Sales Agent is generally available in Microsoft 365 Copilot, bringing customer and deal intelligence into the flow of work.</a:t>
            </a:r>
          </a:p>
          <a:p>
            <a:endParaRPr dirty="0"/>
          </a:p>
          <a:p>
            <a:r>
              <a:rPr dirty="0"/>
              <a:t>• Conversational CRM — Sellers use natural language to search, summarize, and act on sales data across connected CRM and past customer conversations.</a:t>
            </a:r>
          </a:p>
          <a:p>
            <a:r>
              <a:rPr dirty="0"/>
              <a:t>• Grounded in Context — Combines CRM records such as opportunities and contacts with Microsoft 365 data such as emails, meetings, and calendars.</a:t>
            </a:r>
          </a:p>
          <a:p>
            <a:r>
              <a:rPr dirty="0"/>
              <a:t>• Works Where Sellers Work — Same capabilities and shared context across Outlook, Teams, and Dynamics 365, respecting each user's CRM access level.</a:t>
            </a:r>
          </a:p>
          <a:p>
            <a:endParaRPr dirty="0"/>
          </a:p>
          <a:p>
            <a:r>
              <a:rPr dirty="0"/>
              <a:t>Now Generally Available — GA following public preview; admins control which environments, users, and applications have access.</a:t>
            </a:r>
          </a:p>
          <a:p>
            <a:endParaRPr dirty="0"/>
          </a:p>
          <a:p>
            <a:r>
              <a:rPr dirty="0"/>
              <a:t>Source: Sales Agent — General Availability — https://techcommunity.microsoft.com/blog/microsoft365copilotblog/sales-agent-is-now-generally-available-bringing-customer-and-deal-intelligence-i/4532629</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3417991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Learning Agent</a:t>
            </a:r>
          </a:p>
          <a:p>
            <a:endParaRPr dirty="0"/>
          </a:p>
          <a:p>
            <a:r>
              <a:rPr dirty="0"/>
              <a:t>Learning Agent delivers personalized, in-the-flow learning to help employees build Copilot and AI skills faster.</a:t>
            </a:r>
          </a:p>
          <a:p>
            <a:endParaRPr dirty="0"/>
          </a:p>
          <a:p>
            <a:r>
              <a:rPr dirty="0"/>
              <a:t>• Tailored Learning — Powered by Work IQ and AI Skills Navigator (preview), content adapts to each role and daily work.</a:t>
            </a:r>
          </a:p>
          <a:p>
            <a:r>
              <a:rPr dirty="0"/>
              <a:t>• Learn By Doing — Provides tips, skill assessments, customized plans, certifications, and roleplay practice in the flow of work.</a:t>
            </a:r>
          </a:p>
          <a:p>
            <a:r>
              <a:rPr dirty="0"/>
              <a:t>• Continuous Growth — Helps people keep improving over time directly within their workflow.</a:t>
            </a:r>
          </a:p>
          <a:p>
            <a:endParaRPr dirty="0"/>
          </a:p>
          <a:p>
            <a:r>
              <a:rPr dirty="0"/>
              <a:t>Rollout — Rolling out in June.</a:t>
            </a:r>
          </a:p>
          <a:p>
            <a:endParaRPr dirty="0"/>
          </a:p>
          <a:p>
            <a:r>
              <a:rPr dirty="0"/>
              <a:t>Source: What's New in Microsoft 365 Copilot | May 2026 — https://techcommunity.microsoft.com/blog/microsoft365copilotblog/what%E2%80%99s-new-in-microsoft-365-copilot--may-2026/4522010</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Organization Prompts in Microsoft 365 Admin Center</a:t>
            </a:r>
          </a:p>
          <a:p>
            <a:endParaRPr dirty="0"/>
          </a:p>
          <a:p>
            <a:r>
              <a:rPr dirty="0"/>
              <a:t>Admins can create and publish organization prompts to guide users toward effective Copilot use for common workflows.</a:t>
            </a:r>
          </a:p>
          <a:p>
            <a:endParaRPr dirty="0"/>
          </a:p>
          <a:p>
            <a:r>
              <a:rPr dirty="0"/>
              <a:t>• Admin-Published Prompts — Create and publish organization prompts in the Microsoft 365 Admin Center.</a:t>
            </a:r>
          </a:p>
          <a:p>
            <a:r>
              <a:rPr dirty="0"/>
              <a:t>• Surfaced to Users — Users find them in Copilot Chat prompt suggestions and the Prompt Gallery.</a:t>
            </a:r>
          </a:p>
          <a:p>
            <a:r>
              <a:rPr dirty="0"/>
              <a:t>• Builds Good Habits — Helps users form effective prompting habits and explore tailored use cases.</a:t>
            </a:r>
          </a:p>
          <a:p>
            <a:endParaRPr dirty="0"/>
          </a:p>
          <a:p>
            <a:r>
              <a:rPr dirty="0"/>
              <a:t>June Rollout — Rolled out in June.</a:t>
            </a:r>
          </a:p>
          <a:p>
            <a:endParaRPr dirty="0"/>
          </a:p>
          <a:p>
            <a:r>
              <a:rPr dirty="0"/>
              <a:t>Source: Organization Prompts in Microsoft 365 Admin Center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2102737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Cost Management Dashboard</a:t>
            </a:r>
          </a:p>
          <a:p>
            <a:endParaRPr dirty="0"/>
          </a:p>
          <a:p>
            <a:r>
              <a:rPr dirty="0"/>
              <a:t>The Cost Management Dashboard provides a centralized way to activate, manage, and optimize spending on usage-based AI experiences, including Copilot Cowork.</a:t>
            </a:r>
          </a:p>
          <a:p>
            <a:endParaRPr dirty="0"/>
          </a:p>
          <a:p>
            <a:r>
              <a:rPr dirty="0"/>
              <a:t>• Allocate and Limit — Allocate Copilot Credits and create spending policies and limits by group.</a:t>
            </a:r>
          </a:p>
          <a:p>
            <a:r>
              <a:rPr dirty="0"/>
              <a:t>• Billing Models — Choose between prepaid credits and pay-as-you-go billing.</a:t>
            </a:r>
          </a:p>
          <a:p>
            <a:r>
              <a:rPr dirty="0"/>
              <a:t>• Monitor and Cap — Reporting, budgets, alerts, and hard caps help control costs and manage spend.</a:t>
            </a:r>
          </a:p>
          <a:p>
            <a:endParaRPr dirty="0"/>
          </a:p>
          <a:p>
            <a:r>
              <a:rPr dirty="0"/>
              <a:t>June Rollout — Rolled out in June.</a:t>
            </a:r>
          </a:p>
          <a:p>
            <a:endParaRPr dirty="0"/>
          </a:p>
          <a:p>
            <a:r>
              <a:rPr dirty="0"/>
              <a:t>Source: Cost Management Dashboard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823885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Team-Level Cost Reporting in Insights</a:t>
            </a:r>
          </a:p>
          <a:p>
            <a:endParaRPr dirty="0"/>
          </a:p>
          <a:p>
            <a:r>
              <a:rPr dirty="0"/>
              <a:t>Additional cost reporting gives team leaders a view into their team's use of Copilot Credits through a dashboard in Insights.</a:t>
            </a:r>
          </a:p>
          <a:p>
            <a:endParaRPr dirty="0"/>
          </a:p>
          <a:p>
            <a:r>
              <a:rPr dirty="0"/>
              <a:t>• Group and Team View — Cost reporting at the group or team level surfaces in an Insights dashboard.</a:t>
            </a:r>
          </a:p>
          <a:p>
            <a:r>
              <a:rPr dirty="0"/>
              <a:t>• Enabled by Default — Available to managers with at least five direct reports, plus Insights Analysts and Global Administrators.</a:t>
            </a:r>
          </a:p>
          <a:p>
            <a:r>
              <a:rPr dirty="0"/>
              <a:t>• Manage AI Spend — Helps leaders quickly understand and manage AI spend.</a:t>
            </a:r>
          </a:p>
          <a:p>
            <a:endParaRPr dirty="0"/>
          </a:p>
          <a:p>
            <a:r>
              <a:rPr dirty="0"/>
              <a:t>July Rollout — Rolls out in July.</a:t>
            </a:r>
          </a:p>
          <a:p>
            <a:endParaRPr dirty="0"/>
          </a:p>
          <a:p>
            <a:r>
              <a:rPr dirty="0"/>
              <a:t>Source: Team-Level Cost Reporting in Insights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2759497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Agent Metrics for Custom Reporting</a:t>
            </a:r>
          </a:p>
          <a:p>
            <a:endParaRPr dirty="0"/>
          </a:p>
          <a:p>
            <a:r>
              <a:rPr dirty="0"/>
              <a:t>Agent metrics in Insights let analysts explore and combine granular agent usage data with organizational context.</a:t>
            </a:r>
          </a:p>
          <a:p>
            <a:endParaRPr dirty="0"/>
          </a:p>
          <a:p>
            <a:r>
              <a:rPr dirty="0"/>
              <a:t>• Granular Usage Data — Explore agent usage combined with organizational context.</a:t>
            </a:r>
          </a:p>
          <a:p>
            <a:r>
              <a:rPr dirty="0"/>
              <a:t>• Custom Reports — Identify adoption trends and build custom reports without relying on predefined dashboards.</a:t>
            </a:r>
          </a:p>
          <a:p>
            <a:r>
              <a:rPr dirty="0"/>
              <a:t>• Data-Driven Decisions — Supports data-driven decisions on agent adoption.</a:t>
            </a:r>
          </a:p>
          <a:p>
            <a:endParaRPr dirty="0"/>
          </a:p>
          <a:p>
            <a:r>
              <a:rPr dirty="0"/>
              <a:t>Rollout Timing — Public preview in July, generally available in September.</a:t>
            </a:r>
          </a:p>
          <a:p>
            <a:endParaRPr dirty="0"/>
          </a:p>
          <a:p>
            <a:r>
              <a:rPr dirty="0"/>
              <a:t>Source: Agent Metrics for Custom Reporting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363259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Organizational Messages on Hybrid-Joined Devices</a:t>
            </a:r>
          </a:p>
          <a:p>
            <a:endParaRPr dirty="0"/>
          </a:p>
          <a:p>
            <a:r>
              <a:rPr dirty="0"/>
              <a:t>Organizational Messages now support hybrid-joined devices, extending targeted in-product communications to more managed endpoints.</a:t>
            </a:r>
          </a:p>
          <a:p>
            <a:endParaRPr dirty="0"/>
          </a:p>
          <a:p>
            <a:r>
              <a:rPr dirty="0"/>
              <a:t>• Hybrid Identity Reach — Deliver messages to users on devices joined to both on-premises Active Directory and Microsoft Entra ID.</a:t>
            </a:r>
          </a:p>
          <a:p>
            <a:r>
              <a:rPr dirty="0"/>
              <a:t>• Closes Coverage Gap — Expands message reach across enterprise environments where hybrid identity is common.</a:t>
            </a:r>
          </a:p>
          <a:p>
            <a:r>
              <a:rPr dirty="0"/>
              <a:t>• Drives Adoption — Helps drive awareness, onboarding, and adoption of Copilot, agents, and other Microsoft 365 experiences.</a:t>
            </a:r>
          </a:p>
          <a:p>
            <a:endParaRPr dirty="0"/>
          </a:p>
          <a:p>
            <a:r>
              <a:rPr dirty="0"/>
              <a:t>June Rollout — Rolled out in June.</a:t>
            </a:r>
          </a:p>
          <a:p>
            <a:endParaRPr dirty="0"/>
          </a:p>
          <a:p>
            <a:r>
              <a:rPr dirty="0"/>
              <a:t>Source: Organizational Messages on Hybrid-Joined Devices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609680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Admin Control for Vision</a:t>
            </a:r>
          </a:p>
          <a:p>
            <a:endParaRPr dirty="0"/>
          </a:p>
          <a:p>
            <a:r>
              <a:rPr dirty="0"/>
              <a:t>Admins get a control for vision in Microsoft 365, governing when and where vision can be used.</a:t>
            </a:r>
          </a:p>
          <a:p>
            <a:endParaRPr dirty="0"/>
          </a:p>
          <a:p>
            <a:r>
              <a:rPr dirty="0"/>
              <a:t>• Governs Visual Input — Controls the feature that uses a stream of images from screen or camera sharing as model input.</a:t>
            </a:r>
          </a:p>
          <a:p>
            <a:r>
              <a:rPr dirty="0"/>
              <a:t>• When and Where — Organizations decide when and where vision can be used.</a:t>
            </a:r>
          </a:p>
          <a:p>
            <a:r>
              <a:rPr dirty="0"/>
              <a:t>• Org-Level Oversight — Gives IT oversight of the vision experience.</a:t>
            </a:r>
          </a:p>
          <a:p>
            <a:endParaRPr dirty="0"/>
          </a:p>
          <a:p>
            <a:r>
              <a:rPr dirty="0"/>
              <a:t>June Rollout — Rolled out in June.</a:t>
            </a:r>
          </a:p>
          <a:p>
            <a:endParaRPr dirty="0"/>
          </a:p>
          <a:p>
            <a:r>
              <a:rPr dirty="0"/>
              <a:t>Source: Admin Control for Vision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6718858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Purview DLP — Restrict External Emails</a:t>
            </a:r>
          </a:p>
          <a:p>
            <a:endParaRPr dirty="0"/>
          </a:p>
          <a:p>
            <a:r>
              <a:rPr dirty="0"/>
              <a:t>Microsoft Purview Data Loss Prevention can restrict external emails from being referenced in Microsoft 365 Copilot and Copilot Chat.</a:t>
            </a:r>
          </a:p>
          <a:p>
            <a:endParaRPr dirty="0"/>
          </a:p>
          <a:p>
            <a:r>
              <a:rPr dirty="0"/>
              <a:t>• Exclude External Senders — Stop messages from external senders being summarized, referenced, or used as grounding data.</a:t>
            </a:r>
          </a:p>
          <a:p>
            <a:r>
              <a:rPr dirty="0"/>
              <a:t>• Reduces Risk — Limits external, third-party, or unvetted information appearing in AI-generated responses.</a:t>
            </a:r>
          </a:p>
          <a:p>
            <a:r>
              <a:rPr dirty="0"/>
              <a:t>• Scope — Applies to Microsoft 365 Copilot and agents built in Copilot Studio published to Copilot, using only Microsoft 365 data.</a:t>
            </a:r>
          </a:p>
          <a:p>
            <a:endParaRPr dirty="0"/>
          </a:p>
          <a:p>
            <a:r>
              <a:rPr dirty="0"/>
              <a:t>Rollout Timing — Public preview in June, generally available in July.</a:t>
            </a:r>
          </a:p>
          <a:p>
            <a:endParaRPr dirty="0"/>
          </a:p>
          <a:p>
            <a:r>
              <a:rPr dirty="0"/>
              <a:t>Source: Purview DLP — Restrict External Emails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1877774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Purview Controls for Copilot Cowork</a:t>
            </a:r>
          </a:p>
          <a:p>
            <a:endParaRPr dirty="0"/>
          </a:p>
          <a:p>
            <a:r>
              <a:rPr dirty="0"/>
              <a:t>Microsoft Purview controls extend to Cowork, letting organizations govern it with the same tools used for Microsoft 365 Copilot.</a:t>
            </a:r>
          </a:p>
          <a:p>
            <a:endParaRPr dirty="0"/>
          </a:p>
          <a:p>
            <a:r>
              <a:rPr dirty="0"/>
              <a:t>• Familiar Controls — Manage security and compliance for Cowork with the same tools as Copilot.</a:t>
            </a:r>
          </a:p>
          <a:p>
            <a:r>
              <a:rPr dirty="0"/>
              <a:t>• Data Security — Supports sensitivity label inheritance and display, audit logging, and DSPM interaction content in Activity Explorer.</a:t>
            </a:r>
          </a:p>
          <a:p>
            <a:r>
              <a:rPr dirty="0"/>
              <a:t>• Risk and Compliance — Covers Insider Risk Management, eDiscovery, Data Lifecycle Management, and Communication Compliance of Cowork interactions.</a:t>
            </a:r>
          </a:p>
          <a:p>
            <a:endParaRPr dirty="0"/>
          </a:p>
          <a:p>
            <a:r>
              <a:rPr dirty="0"/>
              <a:t>June Rollout — Rolled out in June.</a:t>
            </a:r>
          </a:p>
          <a:p>
            <a:endParaRPr dirty="0"/>
          </a:p>
          <a:p>
            <a:r>
              <a:rPr dirty="0"/>
              <a:t>Source: Purview Controls for Copilot Cowork — https://techcommunity.microsoft.com/blog/microsoft365copilotblog/what%E2%80%99s-new-in-microsoft-365-copilot--june-2026/4529572</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7848211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5D354-51C1-CC0D-43F2-81366FD43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2E8FD-207C-4DF6-F399-C048FE173D5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DBDF3BD-C169-359D-1781-3F2826F35D50}"/>
              </a:ext>
            </a:extLst>
          </p:cNvPr>
          <p:cNvSpPr>
            <a:spLocks noGrp="1"/>
          </p:cNvSpPr>
          <p:nvPr>
            <p:ph type="body" idx="1"/>
          </p:nvPr>
        </p:nvSpPr>
        <p:spPr/>
        <p:txBody>
          <a:bodyPr/>
          <a:lstStyle/>
          <a:p>
            <a:pPr>
              <a:defRPr/>
            </a:pPr>
            <a:r>
              <a:rPr lang="en-US" b="0" i="0" dirty="0">
                <a:solidFill>
                  <a:srgbClr val="111111"/>
                </a:solidFill>
                <a:effectLst/>
                <a:latin typeface="-apple-system"/>
              </a:rPr>
              <a:t>As of 6</a:t>
            </a:r>
            <a:r>
              <a:rPr lang="en-US" b="0" i="0" baseline="30000" dirty="0">
                <a:solidFill>
                  <a:srgbClr val="111111"/>
                </a:solidFill>
                <a:effectLst/>
                <a:latin typeface="-apple-system"/>
              </a:rPr>
              <a:t>th</a:t>
            </a:r>
            <a:r>
              <a:rPr lang="en-US" b="0" i="0" dirty="0">
                <a:solidFill>
                  <a:srgbClr val="111111"/>
                </a:solidFill>
                <a:effectLst/>
                <a:latin typeface="-apple-system"/>
              </a:rPr>
              <a:t> July 2026</a:t>
            </a:r>
          </a:p>
        </p:txBody>
      </p:sp>
      <p:sp>
        <p:nvSpPr>
          <p:cNvPr id="4" name="Slide Number Placeholder 3">
            <a:extLst>
              <a:ext uri="{FF2B5EF4-FFF2-40B4-BE49-F238E27FC236}">
                <a16:creationId xmlns:a16="http://schemas.microsoft.com/office/drawing/2014/main" id="{EDB9BD21-8613-1CDF-34C7-891F0A4FF2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CC9AB-C7F4-4106-BD7F-6816938D19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59415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85F9-3F52-169E-700B-C264B4FF6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85E5F-1797-CF20-92E9-61609B30D48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2AC7F85-4942-8A55-AB83-FA2608C6763C}"/>
              </a:ext>
            </a:extLst>
          </p:cNvPr>
          <p:cNvSpPr>
            <a:spLocks noGrp="1"/>
          </p:cNvSpPr>
          <p:nvPr>
            <p:ph type="body" idx="1"/>
          </p:nvPr>
        </p:nvSpPr>
        <p:spPr/>
        <p:txBody>
          <a:bodyPr/>
          <a:lstStyle/>
          <a:p>
            <a:pPr>
              <a:defRPr/>
            </a:pPr>
            <a:r>
              <a:rPr lang="en-US" b="0" i="0" dirty="0">
                <a:solidFill>
                  <a:srgbClr val="111111"/>
                </a:solidFill>
                <a:effectLst/>
                <a:latin typeface="-apple-system"/>
              </a:rPr>
              <a:t>As of 6</a:t>
            </a:r>
            <a:r>
              <a:rPr lang="en-US" b="0" i="0" baseline="30000" dirty="0">
                <a:solidFill>
                  <a:srgbClr val="111111"/>
                </a:solidFill>
                <a:effectLst/>
                <a:latin typeface="-apple-system"/>
              </a:rPr>
              <a:t>th</a:t>
            </a:r>
            <a:r>
              <a:rPr lang="en-US" b="0" i="0" dirty="0">
                <a:solidFill>
                  <a:srgbClr val="111111"/>
                </a:solidFill>
                <a:effectLst/>
                <a:latin typeface="-apple-system"/>
              </a:rPr>
              <a:t> July 2026</a:t>
            </a:r>
          </a:p>
        </p:txBody>
      </p:sp>
      <p:sp>
        <p:nvSpPr>
          <p:cNvPr id="4" name="Slide Number Placeholder 3">
            <a:extLst>
              <a:ext uri="{FF2B5EF4-FFF2-40B4-BE49-F238E27FC236}">
                <a16:creationId xmlns:a16="http://schemas.microsoft.com/office/drawing/2014/main" id="{B1724DCA-3132-E378-1929-8D90878102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3217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85F9-3F52-169E-700B-C264B4FF6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85E5F-1797-CF20-92E9-61609B30D48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2AC7F85-4942-8A55-AB83-FA2608C6763C}"/>
              </a:ext>
            </a:extLst>
          </p:cNvPr>
          <p:cNvSpPr>
            <a:spLocks noGrp="1"/>
          </p:cNvSpPr>
          <p:nvPr>
            <p:ph type="body" idx="1"/>
          </p:nvPr>
        </p:nvSpPr>
        <p:spPr/>
        <p:txBody>
          <a:bodyPr/>
          <a:lstStyle/>
          <a:p>
            <a:pPr>
              <a:defRPr/>
            </a:pPr>
            <a:r>
              <a:rPr lang="en-US" b="0" i="0" dirty="0">
                <a:solidFill>
                  <a:srgbClr val="111111"/>
                </a:solidFill>
                <a:effectLst/>
                <a:latin typeface="-apple-system"/>
              </a:rPr>
              <a:t>As of 6</a:t>
            </a:r>
            <a:r>
              <a:rPr lang="en-US" b="0" i="0" baseline="30000" dirty="0">
                <a:solidFill>
                  <a:srgbClr val="111111"/>
                </a:solidFill>
                <a:effectLst/>
                <a:latin typeface="-apple-system"/>
              </a:rPr>
              <a:t>th</a:t>
            </a:r>
            <a:r>
              <a:rPr lang="en-US" b="0" i="0" dirty="0">
                <a:solidFill>
                  <a:srgbClr val="111111"/>
                </a:solidFill>
                <a:effectLst/>
                <a:latin typeface="-apple-system"/>
              </a:rPr>
              <a:t> July 2026</a:t>
            </a:r>
          </a:p>
        </p:txBody>
      </p:sp>
      <p:sp>
        <p:nvSpPr>
          <p:cNvPr id="4" name="Slide Number Placeholder 3">
            <a:extLst>
              <a:ext uri="{FF2B5EF4-FFF2-40B4-BE49-F238E27FC236}">
                <a16:creationId xmlns:a16="http://schemas.microsoft.com/office/drawing/2014/main" id="{B1724DCA-3132-E378-1929-8D90878102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1943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10585-A2E6-2F7C-03DC-F5F6579B6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FC052-4638-640A-7FE0-C4326AC9371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C4E676B-1DCE-E841-F2EA-A1586FBADBF1}"/>
              </a:ext>
            </a:extLst>
          </p:cNvPr>
          <p:cNvSpPr>
            <a:spLocks noGrp="1"/>
          </p:cNvSpPr>
          <p:nvPr>
            <p:ph type="body" idx="1"/>
          </p:nvPr>
        </p:nvSpPr>
        <p:spPr/>
        <p:txBody>
          <a:bodyPr/>
          <a:lstStyle/>
          <a:p>
            <a:pPr>
              <a:defRPr/>
            </a:pPr>
            <a:r>
              <a:rPr lang="en-US" b="0" i="0" dirty="0">
                <a:solidFill>
                  <a:srgbClr val="111111"/>
                </a:solidFill>
                <a:effectLst/>
                <a:latin typeface="-apple-system"/>
              </a:rPr>
              <a:t>As of 6</a:t>
            </a:r>
            <a:r>
              <a:rPr lang="en-US" b="0" i="0" baseline="30000" dirty="0">
                <a:solidFill>
                  <a:srgbClr val="111111"/>
                </a:solidFill>
                <a:effectLst/>
                <a:latin typeface="-apple-system"/>
              </a:rPr>
              <a:t>th</a:t>
            </a:r>
            <a:r>
              <a:rPr lang="en-US" b="0" i="0" dirty="0">
                <a:solidFill>
                  <a:srgbClr val="111111"/>
                </a:solidFill>
                <a:effectLst/>
                <a:latin typeface="-apple-system"/>
              </a:rPr>
              <a:t> July 2026</a:t>
            </a:r>
          </a:p>
        </p:txBody>
      </p:sp>
      <p:sp>
        <p:nvSpPr>
          <p:cNvPr id="4" name="Slide Number Placeholder 3">
            <a:extLst>
              <a:ext uri="{FF2B5EF4-FFF2-40B4-BE49-F238E27FC236}">
                <a16:creationId xmlns:a16="http://schemas.microsoft.com/office/drawing/2014/main" id="{F0A51027-F55A-7625-F097-BCF086CF6C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16687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Section transition — Copilot Studio.</a:t>
            </a:r>
          </a:p>
          <a:p>
            <a:endParaRPr dirty="0"/>
          </a:p>
          <a:p>
            <a:r>
              <a:rPr dirty="0"/>
              <a:t>Use this slide to pivot from end-user features to the maker/IT story. Copilot Studio is where teams build, orchestrate, and manage custom agents. The next slide lists what shipped, by month of release.</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What’s new in Copilot Studio — release table.</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Frontier — what it is.</a:t>
            </a:r>
          </a:p>
          <a:p>
            <a:endParaRPr dirty="0"/>
          </a:p>
          <a:p>
            <a:r>
              <a:rPr dirty="0"/>
              <a:t>Frame Frontier as Microsoft’s early-access program: “you’re not just adopting new technology, you’re co-creating what comes next.” Customers in Frontier get the newest agents and features first and help shape them through feedback. Mention it ties into Microsoft Adoption resources.</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Frontier — try it out.</a:t>
            </a:r>
          </a:p>
          <a:p>
            <a:endParaRPr dirty="0"/>
          </a:p>
          <a:p>
            <a:r>
              <a:rPr dirty="0"/>
              <a:t>Encourage the audience to get hands-on. Point them to the Frontier getting-started guide and the newest items, including:</a:t>
            </a:r>
          </a:p>
          <a:p>
            <a:r>
              <a:rPr dirty="0"/>
              <a:t>• Agents to drive AI workforce transformation</a:t>
            </a:r>
          </a:p>
          <a:p>
            <a:r>
              <a:rPr dirty="0"/>
              <a:t>• Microsoft Agent 365 — the control plane for AI agents</a:t>
            </a:r>
          </a:p>
          <a:p>
            <a:r>
              <a:rPr dirty="0"/>
              <a:t>• Build and create with Copilot Pages</a:t>
            </a:r>
          </a:p>
          <a:p>
            <a:r>
              <a:rPr dirty="0"/>
              <a:t>• Sales Development Agent (and how it connects with Dynamics 365)</a:t>
            </a:r>
          </a:p>
          <a:p>
            <a:r>
              <a:rPr dirty="0"/>
              <a:t>• Project Opal</a:t>
            </a:r>
          </a:p>
          <a:p>
            <a:r>
              <a:rPr dirty="0"/>
              <a:t>• Windows 365 AI-enabled Cloud PCs</a:t>
            </a:r>
          </a:p>
          <a:p>
            <a:endParaRPr dirty="0"/>
          </a:p>
          <a:p>
            <a:r>
              <a:rPr dirty="0"/>
              <a:t>Close by inviting them to try these in their own day-to-day and share feedback.</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4.xml"/><Relationship Id="rId5" Type="http://schemas.openxmlformats.org/officeDocument/2006/relationships/image" Target="../media/image4.jpeg"/><Relationship Id="rId4" Type="http://schemas.openxmlformats.org/officeDocument/2006/relationships/image" Target="../media/image7.jpe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pic>
        <p:nvPicPr>
          <p:cNvPr id="6" name="MS logo gray - EMF">
            <a:extLst>
              <a:ext uri="{FF2B5EF4-FFF2-40B4-BE49-F238E27FC236}">
                <a16:creationId xmlns:a16="http://schemas.microsoft.com/office/drawing/2014/main" id="{D3453B0B-33DE-4ED0-A610-D76D0E610F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283297" y="281709"/>
            <a:ext cx="2440148" cy="902855"/>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00000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 text</a:t>
            </a:r>
          </a:p>
        </p:txBody>
      </p:sp>
      <p:pic>
        <p:nvPicPr>
          <p:cNvPr id="2" name="Picture 1">
            <a:extLst>
              <a:ext uri="{FF2B5EF4-FFF2-40B4-BE49-F238E27FC236}">
                <a16:creationId xmlns:a16="http://schemas.microsoft.com/office/drawing/2014/main" id="{2F566A25-E9FF-13D9-3DE5-B46D7E583BA7}"/>
              </a:ext>
              <a:ext uri="{C183D7F6-B498-43B3-948B-1728B52AA6E4}">
                <adec:decorative xmlns:adec="http://schemas.microsoft.com/office/drawing/2017/decorative" val="1"/>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harpenSoften amount="-100000"/>
                    </a14:imgEffect>
                  </a14:imgLayer>
                </a14:imgProps>
              </a:ext>
            </a:extLst>
          </a:blip>
          <a:srcRect l="3678" r="19088" b="1398"/>
          <a:stretch/>
        </p:blipFill>
        <p:spPr>
          <a:xfrm>
            <a:off x="0" y="0"/>
            <a:ext cx="12192000" cy="6858001"/>
          </a:xfrm>
          <a:prstGeom prst="rect">
            <a:avLst/>
          </a:prstGeom>
        </p:spPr>
      </p:pic>
    </p:spTree>
    <p:extLst>
      <p:ext uri="{BB962C8B-B14F-4D97-AF65-F5344CB8AC3E}">
        <p14:creationId xmlns:p14="http://schemas.microsoft.com/office/powerpoint/2010/main" val="17028815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pic>
        <p:nvPicPr>
          <p:cNvPr id="3" name="Picture 2" descr="Background pattern  Description automatically generated">
            <a:extLst>
              <a:ext uri="{FF2B5EF4-FFF2-40B4-BE49-F238E27FC236}">
                <a16:creationId xmlns:a16="http://schemas.microsoft.com/office/drawing/2014/main" id="{0C0D1EE3-6FD1-59E8-0027-ABC6638AAD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4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3" name="Rectangle 2">
            <a:extLst>
              <a:ext uri="{FF2B5EF4-FFF2-40B4-BE49-F238E27FC236}">
                <a16:creationId xmlns:a16="http://schemas.microsoft.com/office/drawing/2014/main" id="{A6BEC747-F656-4889-B40A-20D50596036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410612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dirty="0"/>
              <a:t>© Microsoft Corporation                                                                                  								                      Microsoft 365 </a:t>
            </a:r>
          </a:p>
        </p:txBody>
      </p:sp>
      <p:pic>
        <p:nvPicPr>
          <p:cNvPr id="3" name="Picture 2" descr="Background pattern&#10;&#10;Description automatically generated">
            <a:extLst>
              <a:ext uri="{FF2B5EF4-FFF2-40B4-BE49-F238E27FC236}">
                <a16:creationId xmlns:a16="http://schemas.microsoft.com/office/drawing/2014/main" id="{09245482-DD91-29DD-6A0F-9BF061DBE24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655866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lumMod val="95000"/>
          </a:schemeClr>
        </a:solidFill>
        <a:effectLst/>
      </p:bgPr>
    </p:bg>
    <p:spTree>
      <p:nvGrpSpPr>
        <p:cNvPr id="1" name=""/>
        <p:cNvGrpSpPr/>
        <p:nvPr/>
      </p:nvGrpSpPr>
      <p:grpSpPr>
        <a:xfrm>
          <a:off x="0" y="0"/>
          <a:ext cx="0" cy="0"/>
          <a:chOff x="0" y="0"/>
          <a:chExt cx="0" cy="0"/>
        </a:xfrm>
      </p:grpSpPr>
      <p:pic>
        <p:nvPicPr>
          <p:cNvPr id="6" name="MS logo gray - EMF">
            <a:extLst>
              <a:ext uri="{FF2B5EF4-FFF2-40B4-BE49-F238E27FC236}">
                <a16:creationId xmlns:a16="http://schemas.microsoft.com/office/drawing/2014/main" id="{D3453B0B-33DE-4ED0-A610-D76D0E610F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283297" y="281709"/>
            <a:ext cx="2440148" cy="902855"/>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00000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 text</a:t>
            </a:r>
          </a:p>
        </p:txBody>
      </p:sp>
      <p:pic>
        <p:nvPicPr>
          <p:cNvPr id="2" name="Picture 1">
            <a:extLst>
              <a:ext uri="{FF2B5EF4-FFF2-40B4-BE49-F238E27FC236}">
                <a16:creationId xmlns:a16="http://schemas.microsoft.com/office/drawing/2014/main" id="{EE65DCBA-FF6A-0CFE-9A6C-3ED8C2E0CBC7}"/>
              </a:ext>
              <a:ext uri="{C183D7F6-B498-43B3-948B-1728B52AA6E4}">
                <adec:decorative xmlns:adec="http://schemas.microsoft.com/office/drawing/2017/decorative" val="1"/>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harpenSoften amount="-100000"/>
                    </a14:imgEffect>
                  </a14:imgLayer>
                </a14:imgProps>
              </a:ext>
            </a:extLst>
          </a:blip>
          <a:srcRect l="3678" r="19088" b="1398"/>
          <a:stretch/>
        </p:blipFill>
        <p:spPr>
          <a:xfrm>
            <a:off x="0" y="0"/>
            <a:ext cx="12192000" cy="6858001"/>
          </a:xfrm>
          <a:prstGeom prst="rect">
            <a:avLst/>
          </a:prstGeom>
        </p:spPr>
      </p:pic>
    </p:spTree>
    <p:extLst>
      <p:ext uri="{BB962C8B-B14F-4D97-AF65-F5344CB8AC3E}">
        <p14:creationId xmlns:p14="http://schemas.microsoft.com/office/powerpoint/2010/main" val="319349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38147025"/>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Only">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23DB3A-52AD-5804-E6F5-4DE010B8448A}"/>
              </a:ext>
            </a:extLst>
          </p:cNvPr>
          <p:cNvPicPr>
            <a:picLocks noChangeAspect="1"/>
          </p:cNvPicPr>
          <p:nvPr userDrawn="1"/>
        </p:nvPicPr>
        <p:blipFill rotWithShape="1">
          <a:blip r:embed="rId3">
            <a:alphaModFix amt="46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2756DE36-7F8D-87EC-93A4-8774336F8898}"/>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187884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9869362"/>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a:extLst>
                <a:ext uri="{28A0092B-C50C-407E-A947-70E740481C1C}">
                  <a14:useLocalDpi xmlns:a14="http://schemas.microsoft.com/office/drawing/2010/main" val="0"/>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a:extLst>
                <a:ext uri="{28A0092B-C50C-407E-A947-70E740481C1C}">
                  <a14:useLocalDpi xmlns:a14="http://schemas.microsoft.com/office/drawing/2010/main" val="0"/>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a:extLst>
                <a:ext uri="{28A0092B-C50C-407E-A947-70E740481C1C}">
                  <a14:useLocalDpi xmlns:a14="http://schemas.microsoft.com/office/drawing/2010/main" val="0"/>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dirty="0"/>
              <a:t>© Microsoft Corporation                                                                                  								                      Microsoft 365 </a:t>
            </a:r>
          </a:p>
        </p:txBody>
      </p:sp>
      <p:pic>
        <p:nvPicPr>
          <p:cNvPr id="3" name="Picture 2" descr="Background pattern  Description automatically generated">
            <a:extLst>
              <a:ext uri="{FF2B5EF4-FFF2-40B4-BE49-F238E27FC236}">
                <a16:creationId xmlns:a16="http://schemas.microsoft.com/office/drawing/2014/main" id="{09245482-DD91-29DD-6A0F-9BF061DBE24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1961188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pic>
        <p:nvPicPr>
          <p:cNvPr id="3" name="Picture 2" descr="Background pattern  Description automatically generated">
            <a:extLst>
              <a:ext uri="{FF2B5EF4-FFF2-40B4-BE49-F238E27FC236}">
                <a16:creationId xmlns:a16="http://schemas.microsoft.com/office/drawing/2014/main" id="{0C0D1EE3-6FD1-59E8-0027-ABC6638AAD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92856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41038395"/>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3770648"/>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8.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5.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88552335"/>
      </p:ext>
    </p:extLst>
  </p:cSld>
  <p:clrMap bg1="lt1" tx1="dk1" bg2="lt2" tx2="dk2" accent1="accent1" accent2="accent2" accent3="accent3" accent4="accent4" accent5="accent5" accent6="accent6" hlink="hlink" folHlink="folHlink"/>
  <p:sldLayoutIdLst>
    <p:sldLayoutId id="2147484589" r:id="rId1"/>
    <p:sldLayoutId id="2147484608" r:id="rId2"/>
    <p:sldLayoutId id="2147484964" r:id="rId3"/>
    <p:sldLayoutId id="2147484966" r:id="rId4"/>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940906674"/>
      </p:ext>
    </p:extLst>
  </p:cSld>
  <p:clrMap bg1="lt1" tx1="dk1" bg2="lt2" tx2="dk2" accent1="accent1" accent2="accent2" accent3="accent3" accent4="accent4" accent5="accent5" accent6="accent6" hlink="hlink" folHlink="folHlink"/>
  <p:sldLayoutIdLst>
    <p:sldLayoutId id="2147484634" r:id="rId1"/>
    <p:sldLayoutId id="2147484967" r:id="rId2"/>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2329415196"/>
      </p:ext>
    </p:extLst>
  </p:cSld>
  <p:clrMap bg1="lt1" tx1="dk1" bg2="lt2" tx2="dk2" accent1="accent1" accent2="accent2" accent3="accent3" accent4="accent4" accent5="accent5" accent6="accent6" hlink="hlink" folHlink="folHlink"/>
  <p:sldLayoutIdLst>
    <p:sldLayoutId id="2147484774" r:id="rId1"/>
    <p:sldLayoutId id="2147484965" r:id="rId2"/>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5" cstate="email">
            <a:extLst>
              <a:ext uri="{28A0092B-C50C-407E-A947-70E740481C1C}">
                <a14:useLocalDpi xmlns:a14="http://schemas.microsoft.com/office/drawing/2010/main" val="0"/>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57877288"/>
      </p:ext>
    </p:extLst>
  </p:cSld>
  <p:clrMap bg1="lt1" tx1="dk1" bg2="lt2" tx2="dk2" accent1="accent1" accent2="accent2" accent3="accent3" accent4="accent4" accent5="accent5" accent6="accent6" hlink="hlink" folHlink="folHlink"/>
  <p:sldLayoutIdLst>
    <p:sldLayoutId id="2147484957" r:id="rId1"/>
    <p:sldLayoutId id="2147484959" r:id="rId2"/>
    <p:sldLayoutId id="2147484963" r:id="rId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762"/>
          <a:stretch/>
        </p:blipFill>
        <p:spPr>
          <a:xfrm rot="5400000">
            <a:off x="9464500" y="2843773"/>
            <a:ext cx="6858000" cy="1170455"/>
          </a:xfrm>
          <a:prstGeom prst="rect">
            <a:avLst/>
          </a:prstGeom>
        </p:spPr>
      </p:pic>
    </p:spTree>
    <p:extLst>
      <p:ext uri="{BB962C8B-B14F-4D97-AF65-F5344CB8AC3E}">
        <p14:creationId xmlns:p14="http://schemas.microsoft.com/office/powerpoint/2010/main" val="1234791446"/>
      </p:ext>
    </p:extLst>
  </p:cSld>
  <p:clrMap bg1="lt1" tx1="dk1" bg2="lt2" tx2="dk2" accent1="accent1" accent2="accent2" accent3="accent3" accent4="accent4" accent5="accent5" accent6="accent6" hlink="hlink" folHlink="folHlink"/>
  <p:sldLayoutIdLst>
    <p:sldLayoutId id="2147484962" r:id="rId1"/>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microsoft.com/en-us/microsoft-365/roadmap?filters=Microsoft%20Copilot%20for%20Microsoft%20365&amp;searchterms=0" TargetMode="External"/><Relationship Id="rId1" Type="http://schemas.openxmlformats.org/officeDocument/2006/relationships/slideLayout" Target="../slideLayouts/slideLayout7.xml"/><Relationship Id="rId4" Type="http://schemas.openxmlformats.org/officeDocument/2006/relationships/hyperlink" Target="https://aka.ms/WhatsNewCopilot/Feedbac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techcommunity.microsoft.com/blog/microsoft365copilotblog/what%E2%80%99s-new-in-microsoft-365-copilot--june-2026/4529572"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hyperlink" Target="https://www.anthropic.com/news/claude-sonnet-5"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available-today-anthropic%E2%80%99s-claude-sonnet-5-in-microsoft-365-copilot/4532188" TargetMode="Externa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techcommunity.microsoft.com/blog/microsoft365insiderblog/work-with-copilot-as-a-co%E2%80%91creator-directly-in-word-for-iphone/4507902" TargetMode="External"/><Relationship Id="rId7"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40.png"/><Relationship Id="rId4" Type="http://schemas.openxmlformats.org/officeDocument/2006/relationships/hyperlink" Target="https://techcommunity.microsoft.com/blog/microsoft365copilotblog/what%E2%80%99s-new-in-microsoft-365-copilot--june-2026/4529572"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2.sv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42.sv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365-copilot--june-2026/4529572"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2.svg"/><Relationship Id="rId5" Type="http://schemas.openxmlformats.org/officeDocument/2006/relationships/image" Target="../media/image34.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6.sv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6.sv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6.sv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support.microsoft.com/en-us/office/use-model-choice-in-the-researcher-agent"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techcommunity.microsoft.com/blog/microsoft365copilotblog/sales-agent-is-now-generally-available-bringing-customer-and-deal-intelligence-i/4532629"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may-2026/4522010" TargetMode="External"/><Relationship Id="rId4" Type="http://schemas.openxmlformats.org/officeDocument/2006/relationships/hyperlink" Target="https://techcommunity.microsoft.com/blog/microsoft365copilotblog/learning-agent-now-generally-available-%E2%80%94-personalized-ai-upskilling-for-every-em/4524571"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hyperlink" Target="https://techcommunity.microsoft.com/blog/microsoft365copilotblog/what%E2%80%99s-new-in-microsoft-365-copilot--june-2026/4529572" TargetMode="External"/><Relationship Id="rId5" Type="http://schemas.openxmlformats.org/officeDocument/2006/relationships/image" Target="../media/image56.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34.png"/><Relationship Id="rId4" Type="http://schemas.openxmlformats.org/officeDocument/2006/relationships/hyperlink" Target="https://techcommunity.microsoft.com/blog/microsoft365copilotblog/what%E2%80%99s-new-in-microsoft-365-copilot--june-2026/4529572"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365-copilot--june-2026/4529572"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www.microsoft.com/en-gb/microsoft-365/roadmap?filters=Microsoft%20Copilot%20for%20Microsoft%20365"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13" Type="http://schemas.openxmlformats.org/officeDocument/2006/relationships/hyperlink" Target="https://www.microsoft.com/en-us/microsoft-365/roadmap?filters=&amp;searchterms=557981" TargetMode="External"/><Relationship Id="rId18" Type="http://schemas.openxmlformats.org/officeDocument/2006/relationships/hyperlink" Target="https://www.microsoft.com/en-us/microsoft-365/roadmap?filters=&amp;searchterms=496364" TargetMode="External"/><Relationship Id="rId26" Type="http://schemas.openxmlformats.org/officeDocument/2006/relationships/hyperlink" Target="https://www.microsoft.com/en-us/microsoft-365/roadmap?filters=&amp;searchterms=500631" TargetMode="External"/><Relationship Id="rId39" Type="http://schemas.openxmlformats.org/officeDocument/2006/relationships/hyperlink" Target="https://www.microsoft.com/en-us/microsoft-365/roadmap?filters=&amp;searchterms=547731" TargetMode="External"/><Relationship Id="rId21" Type="http://schemas.openxmlformats.org/officeDocument/2006/relationships/hyperlink" Target="https://www.microsoft.com/en-us/microsoft-365/roadmap?filters=&amp;searchterms=485724" TargetMode="External"/><Relationship Id="rId34" Type="http://schemas.openxmlformats.org/officeDocument/2006/relationships/hyperlink" Target="https://www.microsoft.com/en-us/microsoft-365/roadmap?filters=&amp;searchterms=561488" TargetMode="External"/><Relationship Id="rId42" Type="http://schemas.openxmlformats.org/officeDocument/2006/relationships/image" Target="../media/image66.svg"/><Relationship Id="rId7" Type="http://schemas.openxmlformats.org/officeDocument/2006/relationships/hyperlink" Target="https://www.microsoft.com/en-us/microsoft-365/roadmap?filters=&amp;searchterms=560532" TargetMode="External"/><Relationship Id="rId2" Type="http://schemas.openxmlformats.org/officeDocument/2006/relationships/notesSlide" Target="../notesSlides/notesSlide39.xml"/><Relationship Id="rId16" Type="http://schemas.openxmlformats.org/officeDocument/2006/relationships/hyperlink" Target="https://www.microsoft.com/en-us/microsoft-365/roadmap?filters=&amp;searchterms=543421" TargetMode="External"/><Relationship Id="rId20" Type="http://schemas.openxmlformats.org/officeDocument/2006/relationships/hyperlink" Target="https://www.microsoft.com/en-us/microsoft-365/roadmap?filters=&amp;searchterms=559029" TargetMode="External"/><Relationship Id="rId29" Type="http://schemas.openxmlformats.org/officeDocument/2006/relationships/hyperlink" Target="https://www.microsoft.com/en-us/microsoft-365/roadmap?filters=&amp;searchterms=546246" TargetMode="External"/><Relationship Id="rId41" Type="http://schemas.openxmlformats.org/officeDocument/2006/relationships/image" Target="../media/image65.svg"/><Relationship Id="rId1" Type="http://schemas.openxmlformats.org/officeDocument/2006/relationships/slideLayout" Target="../slideLayouts/slideLayout4.xml"/><Relationship Id="rId6" Type="http://schemas.openxmlformats.org/officeDocument/2006/relationships/hyperlink" Target="https://www.microsoft.com/en-us/microsoft-365/roadmap?filters=&amp;searchterms=559020" TargetMode="External"/><Relationship Id="rId11" Type="http://schemas.openxmlformats.org/officeDocument/2006/relationships/hyperlink" Target="https://www.microsoft.com/en-us/microsoft-365/roadmap?filters=&amp;searchterms=557256" TargetMode="External"/><Relationship Id="rId24" Type="http://schemas.openxmlformats.org/officeDocument/2006/relationships/hyperlink" Target="https://www.microsoft.com/en-us/microsoft-365/roadmap?filters=&amp;searchterms=500632" TargetMode="External"/><Relationship Id="rId32" Type="http://schemas.openxmlformats.org/officeDocument/2006/relationships/hyperlink" Target="https://www.microsoft.com/en-us/microsoft-365/roadmap?filters=&amp;searchterms=555852" TargetMode="External"/><Relationship Id="rId37" Type="http://schemas.openxmlformats.org/officeDocument/2006/relationships/hyperlink" Target="https://www.microsoft.com/en-us/microsoft-365/roadmap?filters=&amp;searchterms=560540" TargetMode="External"/><Relationship Id="rId40" Type="http://schemas.openxmlformats.org/officeDocument/2006/relationships/hyperlink" Target="https://www.microsoft.com/en-us/microsoft-365/roadmap?filters=&amp;searchterms=512429" TargetMode="External"/><Relationship Id="rId5" Type="http://schemas.openxmlformats.org/officeDocument/2006/relationships/hyperlink" Target="https://www.microsoft.com/en-us/microsoft-365/roadmap?filters=&amp;searchterms=516040" TargetMode="External"/><Relationship Id="rId15" Type="http://schemas.openxmlformats.org/officeDocument/2006/relationships/hyperlink" Target="https://www.microsoft.com/en-us/microsoft-365/roadmap?filters=&amp;searchterms=558938" TargetMode="External"/><Relationship Id="rId23" Type="http://schemas.openxmlformats.org/officeDocument/2006/relationships/hyperlink" Target="https://www.microsoft.com/en-us/microsoft-365/roadmap?filters=&amp;searchterms=490154" TargetMode="External"/><Relationship Id="rId28" Type="http://schemas.openxmlformats.org/officeDocument/2006/relationships/hyperlink" Target="https://www.microsoft.com/en-us/microsoft-365/roadmap?filters=&amp;searchterms=553595" TargetMode="External"/><Relationship Id="rId36" Type="http://schemas.openxmlformats.org/officeDocument/2006/relationships/hyperlink" Target="https://www.microsoft.com/en-us/microsoft-365/roadmap?filters=&amp;searchterms=559996" TargetMode="External"/><Relationship Id="rId10" Type="http://schemas.openxmlformats.org/officeDocument/2006/relationships/hyperlink" Target="https://www.microsoft.com/en-us/microsoft-365/roadmap?filters=&amp;searchterms=558934" TargetMode="External"/><Relationship Id="rId19" Type="http://schemas.openxmlformats.org/officeDocument/2006/relationships/hyperlink" Target="https://www.microsoft.com/en-us/microsoft-365/roadmap?filters=&amp;searchterms=559475" TargetMode="External"/><Relationship Id="rId31" Type="http://schemas.openxmlformats.org/officeDocument/2006/relationships/image" Target="../media/image64.png"/><Relationship Id="rId44" Type="http://schemas.openxmlformats.org/officeDocument/2006/relationships/image" Target="../media/image68.svg"/><Relationship Id="rId4" Type="http://schemas.openxmlformats.org/officeDocument/2006/relationships/hyperlink" Target="https://www.microsoft.com/en-us/microsoft-365/roadmap?filters=&amp;searchterms=502529" TargetMode="External"/><Relationship Id="rId9" Type="http://schemas.openxmlformats.org/officeDocument/2006/relationships/hyperlink" Target="https://www.microsoft.com/en-us/microsoft-365/roadmap?filters=&amp;searchterms=559995" TargetMode="External"/><Relationship Id="rId14" Type="http://schemas.openxmlformats.org/officeDocument/2006/relationships/hyperlink" Target="https://www.microsoft.com/en-us/microsoft-365/roadmap?filters=&amp;searchterms=559418" TargetMode="External"/><Relationship Id="rId22" Type="http://schemas.openxmlformats.org/officeDocument/2006/relationships/hyperlink" Target="https://www.microsoft.com/en-us/microsoft-365/roadmap?filters=&amp;searchterms=548641" TargetMode="External"/><Relationship Id="rId27" Type="http://schemas.openxmlformats.org/officeDocument/2006/relationships/hyperlink" Target="https://www.microsoft.com/en-us/microsoft-365/roadmap?filters=&amp;searchterms=561041" TargetMode="External"/><Relationship Id="rId30" Type="http://schemas.openxmlformats.org/officeDocument/2006/relationships/hyperlink" Target="https://www.microsoft.com/en-us/microsoft-365/roadmap?filters=&amp;searchterms=516039" TargetMode="External"/><Relationship Id="rId35" Type="http://schemas.openxmlformats.org/officeDocument/2006/relationships/hyperlink" Target="https://www.microsoft.com/en-us/microsoft-365/roadmap?filters=&amp;searchterms=561037" TargetMode="External"/><Relationship Id="rId43" Type="http://schemas.openxmlformats.org/officeDocument/2006/relationships/image" Target="../media/image67.svg"/><Relationship Id="rId8" Type="http://schemas.openxmlformats.org/officeDocument/2006/relationships/hyperlink" Target="https://www.microsoft.com/en-us/microsoft-365/roadmap?filters=&amp;searchterms=516576" TargetMode="External"/><Relationship Id="rId3" Type="http://schemas.openxmlformats.org/officeDocument/2006/relationships/image" Target="../media/image12.png"/><Relationship Id="rId12" Type="http://schemas.openxmlformats.org/officeDocument/2006/relationships/hyperlink" Target="https://www.microsoft.com/en-us/microsoft-365/roadmap?filters=&amp;searchterms=559480" TargetMode="External"/><Relationship Id="rId17" Type="http://schemas.openxmlformats.org/officeDocument/2006/relationships/hyperlink" Target="https://www.microsoft.com/en-us/microsoft-365/roadmap?filters=&amp;searchterms=499424" TargetMode="External"/><Relationship Id="rId25" Type="http://schemas.openxmlformats.org/officeDocument/2006/relationships/hyperlink" Target="https://www.microsoft.com/en-us/microsoft-365/roadmap?filters=&amp;searchterms=500633" TargetMode="External"/><Relationship Id="rId33" Type="http://schemas.openxmlformats.org/officeDocument/2006/relationships/hyperlink" Target="https://www.microsoft.com/en-us/microsoft-365/roadmap?filters=&amp;searchterms=555882" TargetMode="External"/><Relationship Id="rId38" Type="http://schemas.openxmlformats.org/officeDocument/2006/relationships/hyperlink" Target="https://www.microsoft.com/en-us/microsoft-365/roadmap?filters=&amp;searchterms=537269"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s://www.microsoft.com/en-us/microsoft-365/roadmap?filters=&amp;searchterms=566864" TargetMode="External"/><Relationship Id="rId13" Type="http://schemas.openxmlformats.org/officeDocument/2006/relationships/hyperlink" Target="https://www.microsoft.com/en-us/microsoft-365/roadmap?filters=&amp;searchterms=566703" TargetMode="External"/><Relationship Id="rId18" Type="http://schemas.openxmlformats.org/officeDocument/2006/relationships/hyperlink" Target="https://www.microsoft.com/en-us/microsoft-365/roadmap?filters=&amp;searchterms=565905" TargetMode="External"/><Relationship Id="rId3" Type="http://schemas.openxmlformats.org/officeDocument/2006/relationships/image" Target="../media/image12.png"/><Relationship Id="rId7" Type="http://schemas.openxmlformats.org/officeDocument/2006/relationships/hyperlink" Target="https://www.microsoft.com/en-us/microsoft-365/roadmap?filters=&amp;searchterms=566872" TargetMode="External"/><Relationship Id="rId12" Type="http://schemas.openxmlformats.org/officeDocument/2006/relationships/hyperlink" Target="https://www.microsoft.com/en-us/microsoft-365/roadmap?filters=&amp;searchterms=566702" TargetMode="External"/><Relationship Id="rId17" Type="http://schemas.openxmlformats.org/officeDocument/2006/relationships/hyperlink" Target="https://www.microsoft.com/en-us/microsoft-365/roadmap?filters=&amp;searchterms=566322" TargetMode="External"/><Relationship Id="rId2" Type="http://schemas.openxmlformats.org/officeDocument/2006/relationships/notesSlide" Target="../notesSlides/notesSlide40.xml"/><Relationship Id="rId16" Type="http://schemas.openxmlformats.org/officeDocument/2006/relationships/hyperlink" Target="https://www.microsoft.com/en-us/microsoft-365/roadmap?filters=&amp;searchterms=566302" TargetMode="External"/><Relationship Id="rId20" Type="http://schemas.openxmlformats.org/officeDocument/2006/relationships/image" Target="../media/image70.svg"/><Relationship Id="rId1" Type="http://schemas.openxmlformats.org/officeDocument/2006/relationships/slideLayout" Target="../slideLayouts/slideLayout4.xml"/><Relationship Id="rId6" Type="http://schemas.openxmlformats.org/officeDocument/2006/relationships/hyperlink" Target="https://www.microsoft.com/en-us/microsoft-365/roadmap?filters=&amp;searchterms=566873" TargetMode="External"/><Relationship Id="rId11" Type="http://schemas.openxmlformats.org/officeDocument/2006/relationships/hyperlink" Target="https://www.microsoft.com/en-us/microsoft-365/roadmap?filters=&amp;searchterms=566314" TargetMode="External"/><Relationship Id="rId5" Type="http://schemas.openxmlformats.org/officeDocument/2006/relationships/hyperlink" Target="https://www.microsoft.com/en-us/microsoft-365/roadmap?filters=&amp;searchterms=566998" TargetMode="External"/><Relationship Id="rId15" Type="http://schemas.openxmlformats.org/officeDocument/2006/relationships/hyperlink" Target="https://www.microsoft.com/en-us/microsoft-365/roadmap?filters=&amp;searchterms=562354" TargetMode="External"/><Relationship Id="rId10" Type="http://schemas.openxmlformats.org/officeDocument/2006/relationships/hyperlink" Target="https://www.microsoft.com/en-us/microsoft-365/roadmap?filters=&amp;searchterms=566870" TargetMode="External"/><Relationship Id="rId19" Type="http://schemas.openxmlformats.org/officeDocument/2006/relationships/image" Target="../media/image69.svg"/><Relationship Id="rId4" Type="http://schemas.openxmlformats.org/officeDocument/2006/relationships/hyperlink" Target="https://www.microsoft.com/en-us/microsoft-365/roadmap?filters=&amp;searchterms=566997" TargetMode="External"/><Relationship Id="rId9" Type="http://schemas.openxmlformats.org/officeDocument/2006/relationships/hyperlink" Target="https://www.microsoft.com/en-us/microsoft-365/roadmap?filters=&amp;searchterms=567005" TargetMode="External"/><Relationship Id="rId14" Type="http://schemas.openxmlformats.org/officeDocument/2006/relationships/hyperlink" Target="https://www.microsoft.com/en-us/microsoft-365/roadmap?filters=&amp;searchterms=566470" TargetMode="External"/></Relationships>
</file>

<file path=ppt/slides/_rels/slide47.xml.rels><?xml version="1.0" encoding="UTF-8" standalone="yes"?>
<Relationships xmlns="http://schemas.openxmlformats.org/package/2006/relationships"><Relationship Id="rId13" Type="http://schemas.openxmlformats.org/officeDocument/2006/relationships/hyperlink" Target="https://www.microsoft.com/en-us/microsoft-365/roadmap?filters=&amp;searchterms=505442" TargetMode="External"/><Relationship Id="rId18" Type="http://schemas.openxmlformats.org/officeDocument/2006/relationships/hyperlink" Target="https://www.microsoft.com/en-us/microsoft-365/roadmap?filters=&amp;searchterms=558341" TargetMode="External"/><Relationship Id="rId26" Type="http://schemas.openxmlformats.org/officeDocument/2006/relationships/hyperlink" Target="https://www.microsoft.com/en-us/microsoft-365/roadmap?filters=&amp;searchterms=519571" TargetMode="External"/><Relationship Id="rId39" Type="http://schemas.openxmlformats.org/officeDocument/2006/relationships/image" Target="../media/image70.svg"/><Relationship Id="rId21" Type="http://schemas.openxmlformats.org/officeDocument/2006/relationships/hyperlink" Target="https://www.microsoft.com/en-us/microsoft-365/roadmap?filters=&amp;searchterms=566702" TargetMode="External"/><Relationship Id="rId34" Type="http://schemas.openxmlformats.org/officeDocument/2006/relationships/hyperlink" Target="https://www.microsoft.com/en-us/microsoft-365/roadmap?filters=&amp;searchterms=558933" TargetMode="External"/><Relationship Id="rId7" Type="http://schemas.openxmlformats.org/officeDocument/2006/relationships/hyperlink" Target="https://www.microsoft.com/en-us/microsoft-365/roadmap?filters=&amp;searchterms=566998" TargetMode="External"/><Relationship Id="rId12" Type="http://schemas.openxmlformats.org/officeDocument/2006/relationships/hyperlink" Target="https://www.microsoft.com/en-us/microsoft-365/roadmap?filters=&amp;searchterms=560318" TargetMode="External"/><Relationship Id="rId17" Type="http://schemas.openxmlformats.org/officeDocument/2006/relationships/hyperlink" Target="https://www.microsoft.com/en-us/microsoft-365/roadmap?filters=&amp;searchterms=559613" TargetMode="External"/><Relationship Id="rId25" Type="http://schemas.openxmlformats.org/officeDocument/2006/relationships/hyperlink" Target="https://www.microsoft.com/en-us/microsoft-365/roadmap?filters=&amp;searchterms=559614" TargetMode="External"/><Relationship Id="rId33" Type="http://schemas.openxmlformats.org/officeDocument/2006/relationships/hyperlink" Target="https://www.microsoft.com/en-us/microsoft-365/roadmap?filters=&amp;searchterms=565905" TargetMode="External"/><Relationship Id="rId38" Type="http://schemas.openxmlformats.org/officeDocument/2006/relationships/image" Target="../media/image69.svg"/><Relationship Id="rId2" Type="http://schemas.openxmlformats.org/officeDocument/2006/relationships/notesSlide" Target="../notesSlides/notesSlide41.xml"/><Relationship Id="rId16" Type="http://schemas.openxmlformats.org/officeDocument/2006/relationships/hyperlink" Target="https://www.microsoft.com/en-us/microsoft-365/roadmap?filters=&amp;searchterms=566314" TargetMode="External"/><Relationship Id="rId20" Type="http://schemas.openxmlformats.org/officeDocument/2006/relationships/hyperlink" Target="https://www.microsoft.com/en-us/microsoft-365/roadmap?filters=&amp;searchterms=422324" TargetMode="External"/><Relationship Id="rId29" Type="http://schemas.openxmlformats.org/officeDocument/2006/relationships/hyperlink" Target="https://www.microsoft.com/en-us/microsoft-365/roadmap?filters=&amp;searchterms=562354" TargetMode="External"/><Relationship Id="rId1" Type="http://schemas.openxmlformats.org/officeDocument/2006/relationships/slideLayout" Target="../slideLayouts/slideLayout4.xml"/><Relationship Id="rId6" Type="http://schemas.openxmlformats.org/officeDocument/2006/relationships/hyperlink" Target="https://www.microsoft.com/en-us/microsoft-365/roadmap?filters=&amp;searchterms=502532" TargetMode="External"/><Relationship Id="rId11" Type="http://schemas.openxmlformats.org/officeDocument/2006/relationships/hyperlink" Target="https://www.microsoft.com/en-us/microsoft-365/roadmap?filters=&amp;searchterms=560700" TargetMode="External"/><Relationship Id="rId24" Type="http://schemas.openxmlformats.org/officeDocument/2006/relationships/hyperlink" Target="https://www.microsoft.com/en-us/microsoft-365/roadmap?filters=&amp;searchterms=561322" TargetMode="External"/><Relationship Id="rId32" Type="http://schemas.openxmlformats.org/officeDocument/2006/relationships/hyperlink" Target="https://www.microsoft.com/en-us/microsoft-365/roadmap?filters=&amp;searchterms=566302" TargetMode="External"/><Relationship Id="rId37" Type="http://schemas.openxmlformats.org/officeDocument/2006/relationships/hyperlink" Target="https://www.microsoft.com/en-us/microsoft-365/roadmap?filters=&amp;searchterms=472030" TargetMode="External"/><Relationship Id="rId5" Type="http://schemas.openxmlformats.org/officeDocument/2006/relationships/hyperlink" Target="https://www.microsoft.com/en-us/microsoft-365/roadmap?filters=&amp;searchterms=562351" TargetMode="External"/><Relationship Id="rId15" Type="http://schemas.openxmlformats.org/officeDocument/2006/relationships/hyperlink" Target="https://www.microsoft.com/en-us/microsoft-365/roadmap?filters=&amp;searchterms=566870" TargetMode="External"/><Relationship Id="rId23" Type="http://schemas.openxmlformats.org/officeDocument/2006/relationships/hyperlink" Target="https://www.microsoft.com/en-us/microsoft-365/roadmap?filters=&amp;searchterms=566703" TargetMode="External"/><Relationship Id="rId28" Type="http://schemas.openxmlformats.org/officeDocument/2006/relationships/hyperlink" Target="https://www.microsoft.com/en-us/microsoft-365/roadmap?filters=&amp;searchterms=566470" TargetMode="External"/><Relationship Id="rId36" Type="http://schemas.openxmlformats.org/officeDocument/2006/relationships/hyperlink" Target="https://www.microsoft.com/en-us/microsoft-365/roadmap?filters=&amp;searchterms=558286" TargetMode="External"/><Relationship Id="rId10" Type="http://schemas.openxmlformats.org/officeDocument/2006/relationships/hyperlink" Target="https://www.microsoft.com/en-us/microsoft-365/roadmap?filters=&amp;searchterms=566864" TargetMode="External"/><Relationship Id="rId19" Type="http://schemas.openxmlformats.org/officeDocument/2006/relationships/hyperlink" Target="https://www.microsoft.com/en-us/microsoft-365/roadmap?filters=&amp;searchterms=486695" TargetMode="External"/><Relationship Id="rId31" Type="http://schemas.openxmlformats.org/officeDocument/2006/relationships/hyperlink" Target="https://www.microsoft.com/en-us/microsoft-365/roadmap?filters=&amp;searchterms=551195" TargetMode="External"/><Relationship Id="rId4" Type="http://schemas.openxmlformats.org/officeDocument/2006/relationships/hyperlink" Target="https://www.microsoft.com/en-us/microsoft-365/roadmap?filters=&amp;searchterms=566997" TargetMode="External"/><Relationship Id="rId9" Type="http://schemas.openxmlformats.org/officeDocument/2006/relationships/hyperlink" Target="https://www.microsoft.com/en-us/microsoft-365/roadmap?filters=&amp;searchterms=566872" TargetMode="External"/><Relationship Id="rId14" Type="http://schemas.openxmlformats.org/officeDocument/2006/relationships/hyperlink" Target="https://www.microsoft.com/en-us/microsoft-365/roadmap?filters=&amp;searchterms=567005" TargetMode="External"/><Relationship Id="rId22" Type="http://schemas.openxmlformats.org/officeDocument/2006/relationships/hyperlink" Target="https://www.microsoft.com/en-us/microsoft-365/roadmap?filters=&amp;searchterms=566322" TargetMode="External"/><Relationship Id="rId27" Type="http://schemas.openxmlformats.org/officeDocument/2006/relationships/hyperlink" Target="https://www.microsoft.com/en-us/microsoft-365/roadmap?filters=&amp;searchterms=422323" TargetMode="External"/><Relationship Id="rId30" Type="http://schemas.openxmlformats.org/officeDocument/2006/relationships/hyperlink" Target="https://www.microsoft.com/en-us/microsoft-365/roadmap?filters=&amp;searchterms=562017" TargetMode="External"/><Relationship Id="rId35" Type="http://schemas.openxmlformats.org/officeDocument/2006/relationships/hyperlink" Target="https://www.microsoft.com/en-us/microsoft-365/roadmap?filters=&amp;searchterms=559017" TargetMode="External"/><Relationship Id="rId8" Type="http://schemas.openxmlformats.org/officeDocument/2006/relationships/hyperlink" Target="https://www.microsoft.com/en-us/microsoft-365/roadmap?filters=&amp;searchterms=566873" TargetMode="External"/><Relationship Id="rId3" Type="http://schemas.openxmlformats.org/officeDocument/2006/relationships/image" Target="../media/image12.png"/></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learn.microsoft.com/en-gb/copilot/microsoft-365/release-notes?tabs=all" TargetMode="Externa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hyperlink" Target="https://learn.microsoft.com/en-us/microsoft-365/copilot/release-notes?tabs=all" TargetMode="External"/><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8" Type="http://schemas.openxmlformats.org/officeDocument/2006/relationships/hyperlink" Target="https://www.microsoft.com/en-us/microsoft-copilot/blog/copilot-studio/" TargetMode="External"/><Relationship Id="rId3" Type="http://schemas.openxmlformats.org/officeDocument/2006/relationships/hyperlink" Target="https://learn.microsoft.com/en-us/microsoft-copilot-studio/agents-experience/overview" TargetMode="External"/><Relationship Id="rId7" Type="http://schemas.openxmlformats.org/officeDocument/2006/relationships/hyperlink" Target="https://learn.microsoft.com/en-us/microsoft-copilot-studio/whats-new"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hyperlink" Target="https://learn.microsoft.com/en-us/microsoft-copilot-studio/agents-experience/memory-overview" TargetMode="External"/><Relationship Id="rId5" Type="http://schemas.openxmlformats.org/officeDocument/2006/relationships/hyperlink" Target="https://learn.microsoft.com/en-us/microsoft-copilot-studio/agents-experience/skills-overview" TargetMode="External"/><Relationship Id="rId4" Type="http://schemas.openxmlformats.org/officeDocument/2006/relationships/hyperlink" Target="https://learn.microsoft.com/en-us/microsoft-copilot-studio/agents-experience/use-microsoft-iq" TargetMode="External"/><Relationship Id="rId9" Type="http://schemas.openxmlformats.org/officeDocument/2006/relationships/image" Target="../media/image72.png"/></Relationships>
</file>

<file path=ppt/slides/_rels/slide5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hyperlink" Target="https://adoption.microsoft.com/en-us/copilot/frontier-program/"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aka.ms/Frontier/GettingStartedGuide" TargetMode="External"/><Relationship Id="rId7" Type="http://schemas.openxmlformats.org/officeDocument/2006/relationships/image" Target="../media/image74.png"/><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hyperlink" Target="https://go.microsoft.com/fwlink/?linkid=2362636&amp;clcid=0x809&amp;culture=en-gb&amp;country=gb" TargetMode="External"/><Relationship Id="rId5" Type="http://schemas.openxmlformats.org/officeDocument/2006/relationships/hyperlink" Target="https://go.microsoft.com/fwlink/?linkid=2357700&amp;clcid=0x809&amp;culture=en-gb&amp;country=gb" TargetMode="External"/><Relationship Id="rId4" Type="http://schemas.openxmlformats.org/officeDocument/2006/relationships/hyperlink" Target="https://go.microsoft.com/fwlink/?linkid=2357703&amp;clcid=0x809&amp;culture=en-gb&amp;country=gb"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aka.ms/WhatsNewCopilot/Feedback" TargetMode="External"/><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8" Type="http://schemas.openxmlformats.org/officeDocument/2006/relationships/hyperlink" Target="https://www.microsoft.com/en-us/microsoft-365/blog/product/microsoft-365-copilot/?sort-by=newest-oldest" TargetMode="External"/><Relationship Id="rId3" Type="http://schemas.openxmlformats.org/officeDocument/2006/relationships/hyperlink" Target="https://techcommunity.microsoft.com/blog/microsoft365copilotblog/what%E2%80%99s-new-in-microsoft-365-copilot--june-2026/4529572" TargetMode="External"/><Relationship Id="rId7" Type="http://schemas.openxmlformats.org/officeDocument/2006/relationships/hyperlink" Target="https://www.microsoft.com/en-us/microsoft-copilot/blog/copilot-studio/" TargetMode="External"/><Relationship Id="rId2" Type="http://schemas.openxmlformats.org/officeDocument/2006/relationships/hyperlink" Target="https://techcommunity.microsoft.com/category/microsoft365copilot/blog/microsoft365copilotblog" TargetMode="External"/><Relationship Id="rId1" Type="http://schemas.openxmlformats.org/officeDocument/2006/relationships/slideLayout" Target="../slideLayouts/slideLayout5.xml"/><Relationship Id="rId6" Type="http://schemas.openxmlformats.org/officeDocument/2006/relationships/hyperlink" Target="https://learn.microsoft.com/en-us/microsoft-copilot-studio/whats-new" TargetMode="External"/><Relationship Id="rId11" Type="http://schemas.openxmlformats.org/officeDocument/2006/relationships/hyperlink" Target="https://techcommunity.microsoft.com/blog/microsoft365copilotblog/the-workflow-is-the-product-copilot-cowork-plugins-change-what-ai-can-do-for-bus/4531933" TargetMode="External"/><Relationship Id="rId5" Type="http://schemas.openxmlformats.org/officeDocument/2006/relationships/hyperlink" Target="https://www.microsoft.com/en-us/microsoft-365/roadmap?msockid=14c6111019866f7b3794053f18936e28&amp;filters=%5B%22Microsoft+Copilot+%28Microsoft+365%29%22%2C%22Changed+within%3A+last-month%22%5D" TargetMode="External"/><Relationship Id="rId10" Type="http://schemas.openxmlformats.org/officeDocument/2006/relationships/hyperlink" Target="https://techcommunity.microsoft.com/blog/microsoft365copilotblog/sales-agent-is-now-generally-available-bringing-customer-and-deal-intelligence-i/4532629" TargetMode="External"/><Relationship Id="rId4" Type="http://schemas.openxmlformats.org/officeDocument/2006/relationships/hyperlink" Target="https://learn.microsoft.com/en-us/copilot/microsoft-365/release-notes?tabs=all" TargetMode="External"/><Relationship Id="rId9" Type="http://schemas.openxmlformats.org/officeDocument/2006/relationships/hyperlink" Target="https://techcommunity.microsoft.com/blog/microsoft365copilotblog/available-today-anthropic%E2%80%99s-claude-sonnet-5-in-microsoft-365-copilot/4532188"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D2CFE0-4705-B317-5688-50B2AD21440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12" name="Title 3">
            <a:extLst>
              <a:ext uri="{FF2B5EF4-FFF2-40B4-BE49-F238E27FC236}">
                <a16:creationId xmlns:a16="http://schemas.microsoft.com/office/drawing/2014/main" id="{00BB8770-6A7F-CC19-4552-B4C8A239BEC1}"/>
              </a:ext>
            </a:extLst>
          </p:cNvPr>
          <p:cNvSpPr txBox="1">
            <a:spLocks noGrp="1"/>
          </p:cNvSpPr>
          <p:nvPr>
            <p:ph type="title" idx="4294967295"/>
          </p:nvPr>
        </p:nvSpPr>
        <p:spPr>
          <a:xfrm>
            <a:off x="2195513" y="2336721"/>
            <a:ext cx="9148762" cy="1354217"/>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3600" b="0" i="0" kern="1200" cap="none" spc="-50" baseline="0">
                <a:ln w="3175">
                  <a:noFill/>
                </a:ln>
                <a:gradFill>
                  <a:gsLst>
                    <a:gs pos="62564">
                      <a:schemeClr val="tx1"/>
                    </a:gs>
                    <a:gs pos="55000">
                      <a:schemeClr val="tx1"/>
                    </a:gs>
                  </a:gsLst>
                  <a:lin ang="5400000" scaled="0"/>
                </a:gradFill>
                <a:effectLst/>
                <a:latin typeface="+mj-lt"/>
                <a:ea typeface="+mn-ea"/>
                <a:cs typeface="Segoe UI" panose="020B05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50" normalizeH="0" baseline="0" noProof="0" dirty="0">
                <a:ln w="3175">
                  <a:noFill/>
                </a:ln>
                <a:gradFill>
                  <a:gsLst>
                    <a:gs pos="100000">
                      <a:srgbClr val="8678D6"/>
                    </a:gs>
                    <a:gs pos="971">
                      <a:srgbClr val="2897CE"/>
                    </a:gs>
                  </a:gsLst>
                  <a:lin ang="2700000" scaled="0"/>
                </a:gradFill>
                <a:effectLst/>
                <a:uLnTx/>
                <a:uFillTx/>
                <a:latin typeface="Segoe UI Semibold"/>
                <a:ea typeface="+mn-ea"/>
                <a:cs typeface="Segoe UI Semibold" panose="020B0702040204020203" pitchFamily="34" charset="0"/>
              </a:rPr>
              <a:t>What’s new in </a:t>
            </a:r>
            <a:br>
              <a:rPr kumimoji="0" lang="en-US" sz="4400" b="0" i="0" u="none" strike="noStrike" kern="1200" cap="none" spc="-50" normalizeH="0" baseline="0" noProof="0" dirty="0">
                <a:ln w="3175">
                  <a:noFill/>
                </a:ln>
                <a:gradFill>
                  <a:gsLst>
                    <a:gs pos="100000">
                      <a:srgbClr val="8678D6"/>
                    </a:gs>
                    <a:gs pos="971">
                      <a:srgbClr val="2897CE"/>
                    </a:gs>
                  </a:gsLst>
                  <a:lin ang="2700000" scaled="0"/>
                </a:gradFill>
                <a:effectLst/>
                <a:uLnTx/>
                <a:uFillTx/>
                <a:latin typeface="Segoe UI Semibold"/>
                <a:ea typeface="+mn-ea"/>
                <a:cs typeface="Segoe UI Semibold" panose="020B0702040204020203" pitchFamily="34" charset="0"/>
              </a:rPr>
            </a:br>
            <a:r>
              <a:rPr lang="en-US" sz="44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Microsoft 365 Copilot</a:t>
            </a:r>
            <a:endParaRPr lang="en-US"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endParaRPr>
          </a:p>
        </p:txBody>
      </p:sp>
      <p:sp>
        <p:nvSpPr>
          <p:cNvPr id="13" name="TextBox 12">
            <a:extLst>
              <a:ext uri="{FF2B5EF4-FFF2-40B4-BE49-F238E27FC236}">
                <a16:creationId xmlns:a16="http://schemas.microsoft.com/office/drawing/2014/main" id="{0FFFFA6F-5E5A-7CA9-2217-8D9F023D9E04}"/>
              </a:ext>
            </a:extLst>
          </p:cNvPr>
          <p:cNvSpPr txBox="1"/>
          <p:nvPr/>
        </p:nvSpPr>
        <p:spPr>
          <a:xfrm>
            <a:off x="2155010" y="3891710"/>
            <a:ext cx="6096000" cy="584775"/>
          </a:xfrm>
          <a:prstGeom prst="rect">
            <a:avLst/>
          </a:prstGeom>
          <a:noFill/>
        </p:spPr>
        <p:txBody>
          <a:bodyPr wrap="square">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sz="3200" spc="-50" dirty="0">
                <a:ln w="3175">
                  <a:noFill/>
                </a:ln>
                <a:solidFill>
                  <a:srgbClr val="1A1A1A"/>
                </a:solidFill>
                <a:latin typeface="Segoe UI Semibold"/>
                <a:cs typeface="Segoe UI" panose="020B0502040204020203" pitchFamily="34" charset="0"/>
              </a:rPr>
              <a:t>June </a:t>
            </a:r>
            <a:r>
              <a:rPr lang="en-US" sz="3200" spc="-50" noProof="0" dirty="0">
                <a:ln w="3175">
                  <a:noFill/>
                </a:ln>
                <a:solidFill>
                  <a:srgbClr val="1A1A1A"/>
                </a:solidFill>
                <a:latin typeface="Segoe UI Semibold"/>
                <a:cs typeface="Segoe UI" panose="020B0502040204020203" pitchFamily="34" charset="0"/>
              </a:rPr>
              <a:t>2026</a:t>
            </a:r>
            <a:endParaRPr kumimoji="0" lang="en-US" sz="3200" b="0" i="0" u="none" strike="noStrike" kern="1200" cap="none" spc="-50" normalizeH="0" baseline="0" noProof="0" dirty="0">
              <a:ln w="3175">
                <a:noFill/>
              </a:ln>
              <a:solidFill>
                <a:srgbClr val="1A1A1A"/>
              </a:solidFill>
              <a:effectLst/>
              <a:uLnTx/>
              <a:uFillTx/>
              <a:latin typeface="Segoe UI Semibold"/>
              <a:ea typeface="+mn-ea"/>
              <a:cs typeface="Segoe UI" panose="020B0502040204020203" pitchFamily="34" charset="0"/>
            </a:endParaRPr>
          </a:p>
        </p:txBody>
      </p:sp>
      <p:pic>
        <p:nvPicPr>
          <p:cNvPr id="2" name="!Copilot">
            <a:extLst>
              <a:ext uri="{FF2B5EF4-FFF2-40B4-BE49-F238E27FC236}">
                <a16:creationId xmlns:a16="http://schemas.microsoft.com/office/drawing/2014/main" id="{6A8B7F56-CF49-CDCD-D5D2-DEC0A2485C0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8568" y="2487911"/>
            <a:ext cx="1042904" cy="1051896"/>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5" name="Text Placeholder 6">
            <a:extLst>
              <a:ext uri="{FF2B5EF4-FFF2-40B4-BE49-F238E27FC236}">
                <a16:creationId xmlns:a16="http://schemas.microsoft.com/office/drawing/2014/main" id="{4D144DE0-7435-9AD3-2BC3-64BB707C7E42}"/>
              </a:ext>
            </a:extLst>
          </p:cNvPr>
          <p:cNvSpPr txBox="1">
            <a:spLocks/>
          </p:cNvSpPr>
          <p:nvPr/>
        </p:nvSpPr>
        <p:spPr>
          <a:xfrm>
            <a:off x="2195954" y="4870151"/>
            <a:ext cx="7244918" cy="492443"/>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Presenter name</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Title</a:t>
            </a:r>
          </a:p>
        </p:txBody>
      </p:sp>
      <p:grpSp>
        <p:nvGrpSpPr>
          <p:cNvPr id="8" name="Group 7">
            <a:extLst>
              <a:ext uri="{FF2B5EF4-FFF2-40B4-BE49-F238E27FC236}">
                <a16:creationId xmlns:a16="http://schemas.microsoft.com/office/drawing/2014/main" id="{EC12BFCC-CB4B-0CA2-66ED-7D0ED097A3E5}"/>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9" name="Diagonal Stripe 8">
              <a:extLst>
                <a:ext uri="{FF2B5EF4-FFF2-40B4-BE49-F238E27FC236}">
                  <a16:creationId xmlns:a16="http://schemas.microsoft.com/office/drawing/2014/main" id="{8CBC0496-0759-C06F-C230-C2424282A01C}"/>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8C43B430-8535-6D5D-3EE0-C24785A288B7}"/>
                </a:ext>
              </a:extLst>
            </p:cNvPr>
            <p:cNvSpPr txBox="1"/>
            <p:nvPr/>
          </p:nvSpPr>
          <p:spPr>
            <a:xfrm rot="2502686">
              <a:off x="10830526" y="609465"/>
              <a:ext cx="1359174"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6</a:t>
              </a:r>
              <a:r>
                <a:rPr lang="en-US" sz="1100" kern="0" spc="-71" baseline="30000" dirty="0">
                  <a:solidFill>
                    <a:srgbClr val="5C5AD4"/>
                  </a:solidFill>
                  <a:latin typeface="Segoe UI Semibold"/>
                </a:rPr>
                <a:t>th</a:t>
              </a:r>
              <a:r>
                <a:rPr kumimoji="0" lang="en-US" sz="1100" b="0" i="0" u="none" strike="noStrike" kern="0" cap="none" spc="-71" normalizeH="0" baseline="0" dirty="0">
                  <a:ln>
                    <a:noFill/>
                  </a:ln>
                  <a:solidFill>
                    <a:srgbClr val="5C5AD4"/>
                  </a:solidFill>
                  <a:effectLst/>
                  <a:uLnTx/>
                  <a:uFillTx/>
                  <a:latin typeface="Segoe UI Semibold"/>
                </a:rPr>
                <a:t> </a:t>
              </a:r>
              <a:r>
                <a:rPr lang="en-US" sz="1100" kern="0" spc="-71" dirty="0">
                  <a:solidFill>
                    <a:srgbClr val="5C5AD4"/>
                  </a:solidFill>
                  <a:latin typeface="Segoe UI Semibold"/>
                </a:rPr>
                <a:t>July</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1502194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42" presetClass="path" presetSubtype="0" decel="100000" fill="hold" grpId="1" nodeType="withEffect">
                                  <p:stCondLst>
                                    <p:cond delay="0"/>
                                  </p:stCondLst>
                                  <p:childTnLst>
                                    <p:animMotion origin="layout" path="M 1.66667E-6 -1.85185E-6 L 1.66667E-6 0.03542 " pathEditMode="relative" rAng="0" ptsTypes="AA">
                                      <p:cBhvr>
                                        <p:cTn id="9" dur="1000" spd="-100000" fill="hold"/>
                                        <p:tgtEl>
                                          <p:spTgt spid="12"/>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childTnLst>
                                </p:cTn>
                              </p:par>
                              <p:par>
                                <p:cTn id="13" presetID="42" presetClass="path" presetSubtype="0" decel="100000" fill="hold" grpId="1" nodeType="withEffect">
                                  <p:stCondLst>
                                    <p:cond delay="0"/>
                                  </p:stCondLst>
                                  <p:childTnLst>
                                    <p:animMotion origin="layout" path="M -2.70833E-6 -3.7037E-6 L -2.70833E-6 0.03542 " pathEditMode="relative" rAng="0" ptsTypes="AA">
                                      <p:cBhvr>
                                        <p:cTn id="14" dur="1000" spd="-100000" fill="hold"/>
                                        <p:tgtEl>
                                          <p:spTgt spid="13"/>
                                        </p:tgtEl>
                                        <p:attrNameLst>
                                          <p:attrName>ppt_x</p:attrName>
                                          <p:attrName>ppt_y</p:attrName>
                                        </p:attrNameLst>
                                      </p:cBhvr>
                                      <p:rCtr x="0" y="1759"/>
                                    </p:animMotion>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2" presetClass="path" presetSubtype="0" decel="100000" fill="hold" grpId="1" nodeType="withEffect">
                                  <p:stCondLst>
                                    <p:cond delay="0"/>
                                  </p:stCondLst>
                                  <p:childTnLst>
                                    <p:animMotion origin="layout" path="M -3.54167E-6 -4.81481E-6 L -3.54167E-6 0.03542 " pathEditMode="relative" rAng="0" ptsTypes="AA">
                                      <p:cBhvr>
                                        <p:cTn id="21" dur="1000" spd="-100000" fill="hold"/>
                                        <p:tgtEl>
                                          <p:spTgt spid="5"/>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314A981D-A9DB-B305-FF56-5DC4F910A62D}"/>
              </a:ext>
            </a:extLst>
          </p:cNvPr>
          <p:cNvSpPr>
            <a:spLocks noGrp="1"/>
          </p:cNvSpPr>
          <p:nvPr>
            <p:ph type="title"/>
          </p:nvPr>
        </p:nvSpPr>
        <p:spPr>
          <a:xfrm>
            <a:off x="588963" y="614214"/>
            <a:ext cx="11380124" cy="615553"/>
          </a:xfrm>
        </p:spPr>
        <p:txBody>
          <a:bodyPr/>
          <a:lstStyle/>
          <a:p>
            <a:r>
              <a:rPr lang="en-US" sz="40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Microsoft 365 Copilot</a:t>
            </a:r>
            <a:endParaRPr lang="en-US" sz="4000" noProof="0" dirty="0"/>
          </a:p>
        </p:txBody>
      </p:sp>
      <p:sp>
        <p:nvSpPr>
          <p:cNvPr id="17" name="Arrow: Pentagon 16">
            <a:extLst>
              <a:ext uri="{FF2B5EF4-FFF2-40B4-BE49-F238E27FC236}">
                <a16:creationId xmlns:a16="http://schemas.microsoft.com/office/drawing/2014/main" id="{237F18A5-2E31-0EDE-EDDE-8E1DC093B4BC}"/>
              </a:ext>
              <a:ext uri="{C183D7F6-B498-43B3-948B-1728B52AA6E4}">
                <adec:decorative xmlns:adec="http://schemas.microsoft.com/office/drawing/2017/decorative" val="1"/>
              </a:ext>
            </a:extLst>
          </p:cNvPr>
          <p:cNvSpPr/>
          <p:nvPr/>
        </p:nvSpPr>
        <p:spPr bwMode="auto">
          <a:xfrm>
            <a:off x="0" y="2312826"/>
            <a:ext cx="11018520" cy="2232348"/>
          </a:xfrm>
          <a:prstGeom prst="homePlate">
            <a:avLst>
              <a:gd name="adj" fmla="val 26675"/>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18" name="Arrow: Pentagon 17">
            <a:extLst>
              <a:ext uri="{FF2B5EF4-FFF2-40B4-BE49-F238E27FC236}">
                <a16:creationId xmlns:a16="http://schemas.microsoft.com/office/drawing/2014/main" id="{9EC152A7-90BE-9F2F-0BAC-0E2616BCAEFA}"/>
              </a:ext>
              <a:ext uri="{C183D7F6-B498-43B3-948B-1728B52AA6E4}">
                <adec:decorative xmlns:adec="http://schemas.microsoft.com/office/drawing/2017/decorative" val="1"/>
              </a:ext>
            </a:extLst>
          </p:cNvPr>
          <p:cNvSpPr/>
          <p:nvPr/>
        </p:nvSpPr>
        <p:spPr bwMode="auto">
          <a:xfrm>
            <a:off x="0" y="2312826"/>
            <a:ext cx="1930399" cy="2232348"/>
          </a:xfrm>
          <a:prstGeom prst="homePlate">
            <a:avLst>
              <a:gd name="adj" fmla="val 25537"/>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22" name="TextBox 21">
            <a:extLst>
              <a:ext uri="{FF2B5EF4-FFF2-40B4-BE49-F238E27FC236}">
                <a16:creationId xmlns:a16="http://schemas.microsoft.com/office/drawing/2014/main" id="{AA5524CA-0BEF-B0E7-9631-341379DFE24B}"/>
              </a:ext>
            </a:extLst>
          </p:cNvPr>
          <p:cNvSpPr txBox="1"/>
          <p:nvPr/>
        </p:nvSpPr>
        <p:spPr>
          <a:xfrm>
            <a:off x="2221979" y="2852062"/>
            <a:ext cx="8240742" cy="1151084"/>
          </a:xfrm>
          <a:prstGeom prst="rect">
            <a:avLst/>
          </a:prstGeom>
          <a:noFill/>
        </p:spPr>
        <p:txBody>
          <a:bodyPr wrap="square" lIns="0" tIns="0" rIns="0" bIns="0" anchor="t">
            <a:spAutoFit/>
          </a:bodyPr>
          <a:lstStyle/>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a:ea typeface="+mn-ea"/>
                <a:cs typeface="+mn-cs"/>
              </a:rPr>
              <a:t>Updates listed in this document are selected based on relevance to</a:t>
            </a:r>
            <a:r>
              <a:rPr kumimoji="0" lang="en-US" sz="2400" b="0" i="0" u="none" strike="noStrike" kern="1200" cap="none" spc="0" normalizeH="0" noProof="0" dirty="0">
                <a:ln>
                  <a:noFill/>
                </a:ln>
                <a:solidFill>
                  <a:srgbClr val="000000"/>
                </a:solidFill>
                <a:effectLst/>
                <a:uLnTx/>
                <a:uFillTx/>
                <a:latin typeface="Segoe UI"/>
                <a:ea typeface="+mn-ea"/>
                <a:cs typeface="+mn-cs"/>
              </a:rPr>
              <a:t> Microsoft 365 Copilot</a:t>
            </a:r>
            <a:r>
              <a:rPr kumimoji="0" lang="en-US" sz="2400" b="0" i="0" u="none" strike="noStrike" kern="1200" cap="none" spc="0" normalizeH="0" baseline="0" noProof="0" dirty="0">
                <a:ln>
                  <a:noFill/>
                </a:ln>
                <a:solidFill>
                  <a:srgbClr val="000000"/>
                </a:solidFill>
                <a:effectLst/>
                <a:uLnTx/>
                <a:uFillTx/>
                <a:latin typeface="Segoe UI"/>
                <a:ea typeface="+mn-ea"/>
                <a:cs typeface="+mn-cs"/>
              </a:rPr>
              <a:t>.</a:t>
            </a:r>
          </a:p>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1" i="0" u="sng" strike="noStrike" kern="1200" cap="none" spc="0" normalizeH="0" baseline="0" noProof="0" dirty="0">
                <a:ln>
                  <a:noFill/>
                </a:ln>
                <a:solidFill>
                  <a:srgbClr val="000000"/>
                </a:solidFill>
                <a:effectLst/>
                <a:uLnTx/>
                <a:uFillTx/>
                <a:latin typeface="Segoe UI"/>
                <a:ea typeface="+mn-ea"/>
                <a:cs typeface="+mn-cs"/>
              </a:rPr>
              <a:t>Release dates and timings are subject to change.</a:t>
            </a:r>
            <a:endParaRPr kumimoji="0" lang="en-US" sz="2400" b="1" i="0" u="sng" strike="noStrike" kern="1200" cap="none" spc="0" normalizeH="0" baseline="0" noProof="0" dirty="0">
              <a:ln>
                <a:noFill/>
              </a:ln>
              <a:solidFill>
                <a:srgbClr val="000000"/>
              </a:solidFill>
              <a:effectLst/>
              <a:uLnTx/>
              <a:uFillTx/>
              <a:latin typeface="Segoe UI"/>
              <a:ea typeface="+mn-ea"/>
              <a:cs typeface="Segoe UI"/>
            </a:endParaRPr>
          </a:p>
        </p:txBody>
      </p:sp>
      <p:sp>
        <p:nvSpPr>
          <p:cNvPr id="23" name="TextBox 22">
            <a:extLst>
              <a:ext uri="{FF2B5EF4-FFF2-40B4-BE49-F238E27FC236}">
                <a16:creationId xmlns:a16="http://schemas.microsoft.com/office/drawing/2014/main" id="{EC595E11-CF22-BACF-22FB-E6FB05D68259}"/>
              </a:ext>
            </a:extLst>
          </p:cNvPr>
          <p:cNvSpPr txBox="1"/>
          <p:nvPr/>
        </p:nvSpPr>
        <p:spPr>
          <a:xfrm>
            <a:off x="394445" y="5042378"/>
            <a:ext cx="9936909" cy="818686"/>
          </a:xfrm>
          <a:prstGeom prst="rect">
            <a:avLst/>
          </a:prstGeom>
          <a:noFill/>
        </p:spPr>
        <p:txBody>
          <a:bodyPr wrap="square" lIns="0" tIns="0" rIns="0" bIns="0" anchor="t">
            <a:spAutoFit/>
          </a:bodyPr>
          <a:lstStyle/>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Semibold"/>
                <a:ea typeface="+mn-ea"/>
                <a:cs typeface="+mn-cs"/>
              </a:rPr>
              <a:t>For a complete list of Copilot for Microsoft 365 roadmap items refer to </a:t>
            </a:r>
          </a:p>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dirty="0">
                <a:ln>
                  <a:noFill/>
                </a:ln>
                <a:solidFill>
                  <a:srgbClr val="5C5AD4"/>
                </a:solidFill>
                <a:effectLst/>
                <a:uLnTx/>
                <a:uFillTx/>
                <a:latin typeface="Segoe UI Semibold"/>
                <a:ea typeface="+mn-ea"/>
                <a:cs typeface="+mn-cs"/>
                <a:hlinkClick r:id="rId2">
                  <a:extLst>
                    <a:ext uri="{A12FA001-AC4F-418D-AE19-62706E023703}">
                      <ahyp:hlinkClr xmlns:ahyp="http://schemas.microsoft.com/office/drawing/2018/hyperlinkcolor" val="tx"/>
                    </a:ext>
                  </a:extLst>
                </a:hlinkClick>
              </a:rPr>
              <a:t>Microsoft 365 Roadmap | Microsoft 365</a:t>
            </a:r>
            <a:endParaRPr kumimoji="0" lang="en-US" sz="2400" b="0" i="0" u="none" strike="noStrike" kern="1200" cap="none" spc="0" normalizeH="0" baseline="0" noProof="0" dirty="0">
              <a:ln>
                <a:noFill/>
              </a:ln>
              <a:solidFill>
                <a:srgbClr val="5C5AD4"/>
              </a:solidFill>
              <a:effectLst/>
              <a:uLnTx/>
              <a:uFillTx/>
              <a:latin typeface="Segoe UI Semibold"/>
              <a:ea typeface="+mn-ea"/>
              <a:cs typeface="+mn-cs"/>
            </a:endParaRPr>
          </a:p>
        </p:txBody>
      </p:sp>
      <p:pic>
        <p:nvPicPr>
          <p:cNvPr id="3" name="!Copilot">
            <a:extLst>
              <a:ext uri="{FF2B5EF4-FFF2-40B4-BE49-F238E27FC236}">
                <a16:creationId xmlns:a16="http://schemas.microsoft.com/office/drawing/2014/main" id="{C4157A37-0CB5-C155-1849-CE2FF7CCDAA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1580" y="2901656"/>
            <a:ext cx="1042904" cy="1051896"/>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2" name="TextBox 1">
            <a:extLst>
              <a:ext uri="{FF2B5EF4-FFF2-40B4-BE49-F238E27FC236}">
                <a16:creationId xmlns:a16="http://schemas.microsoft.com/office/drawing/2014/main" id="{AB705756-E92A-D09C-4A25-D781D37D4A82}"/>
              </a:ext>
            </a:extLst>
          </p:cNvPr>
          <p:cNvSpPr txBox="1"/>
          <p:nvPr/>
        </p:nvSpPr>
        <p:spPr>
          <a:xfrm>
            <a:off x="8203216" y="6112046"/>
            <a:ext cx="3988784" cy="492443"/>
          </a:xfrm>
          <a:prstGeom prst="rect">
            <a:avLst/>
          </a:prstGeom>
          <a:noFill/>
        </p:spPr>
        <p:txBody>
          <a:bodyPr wrap="none" lIns="0" tIns="0" rIns="0" bIns="0" rtlCol="0">
            <a:spAutoFit/>
          </a:bodyPr>
          <a:lstStyle/>
          <a:p>
            <a:pPr algn="l"/>
            <a:r>
              <a:rPr lang="en-US" sz="1600" noProof="0" dirty="0">
                <a:gradFill>
                  <a:gsLst>
                    <a:gs pos="2917">
                      <a:schemeClr val="tx1"/>
                    </a:gs>
                    <a:gs pos="30000">
                      <a:schemeClr val="tx1"/>
                    </a:gs>
                  </a:gsLst>
                  <a:lin ang="5400000" scaled="0"/>
                </a:gradFill>
              </a:rPr>
              <a:t>Got feedback ? </a:t>
            </a:r>
          </a:p>
          <a:p>
            <a:pPr algn="l"/>
            <a:r>
              <a:rPr lang="en-US" sz="1600" noProof="0" dirty="0">
                <a:gradFill>
                  <a:gsLst>
                    <a:gs pos="2917">
                      <a:schemeClr val="tx1"/>
                    </a:gs>
                    <a:gs pos="30000">
                      <a:schemeClr val="tx1"/>
                    </a:gs>
                  </a:gsLst>
                  <a:lin ang="5400000" scaled="0"/>
                </a:gradFill>
                <a:hlinkClick r:id="rId4"/>
              </a:rPr>
              <a:t>https://aka.ms/WhatsNewCopilot/Feedback</a:t>
            </a:r>
            <a:r>
              <a:rPr lang="en-US" sz="1600" noProof="0" dirty="0">
                <a:gradFill>
                  <a:gsLst>
                    <a:gs pos="2917">
                      <a:schemeClr val="tx1"/>
                    </a:gs>
                    <a:gs pos="30000">
                      <a:schemeClr val="tx1"/>
                    </a:gs>
                  </a:gsLst>
                  <a:lin ang="5400000" scaled="0"/>
                </a:gradFill>
              </a:rPr>
              <a:t> </a:t>
            </a:r>
          </a:p>
        </p:txBody>
      </p:sp>
    </p:spTree>
    <p:extLst>
      <p:ext uri="{BB962C8B-B14F-4D97-AF65-F5344CB8AC3E}">
        <p14:creationId xmlns:p14="http://schemas.microsoft.com/office/powerpoint/2010/main" val="2902277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42" presetClass="path" presetSubtype="0" decel="100000" fill="hold" grpId="1" nodeType="withEffect">
                                  <p:stCondLst>
                                    <p:cond delay="500"/>
                                  </p:stCondLst>
                                  <p:childTnLst>
                                    <p:animMotion origin="layout" path="M 3.95833E-6 -1.11111E-6 L 3.95833E-6 -0.03704 " pathEditMode="relative" rAng="0" ptsTypes="AA">
                                      <p:cBhvr>
                                        <p:cTn id="17" dur="750" spd="-100000" fill="hold"/>
                                        <p:tgtEl>
                                          <p:spTgt spid="22"/>
                                        </p:tgtEl>
                                        <p:attrNameLst>
                                          <p:attrName>ppt_x</p:attrName>
                                          <p:attrName>ppt_y</p:attrName>
                                        </p:attrNameLst>
                                      </p:cBhvr>
                                      <p:rCtr x="0" y="-1852"/>
                                    </p:animMotion>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42" presetClass="path" presetSubtype="0" decel="100000" fill="hold" grpId="1" nodeType="withEffect">
                                  <p:stCondLst>
                                    <p:cond delay="0"/>
                                  </p:stCondLst>
                                  <p:childTnLst>
                                    <p:animMotion origin="layout" path="M -3.75E-6 2.59259E-6 L -3.75E-6 -0.03704 " pathEditMode="relative" rAng="0" ptsTypes="AA">
                                      <p:cBhvr>
                                        <p:cTn id="23" dur="750" spd="-100000" fill="hold"/>
                                        <p:tgtEl>
                                          <p:spTgt spid="23"/>
                                        </p:tgtEl>
                                        <p:attrNameLst>
                                          <p:attrName>ppt_x</p:attrName>
                                          <p:attrName>ppt_y</p:attrName>
                                        </p:attrNameLst>
                                      </p:cBhvr>
                                      <p:rCtr x="0" y="-1852"/>
                                    </p:animMotion>
                                  </p:childTnLst>
                                </p:cTn>
                              </p:par>
                              <p:par>
                                <p:cTn id="24" presetID="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42" presetClass="path" presetSubtype="0" decel="100000" fill="hold" grpId="1" nodeType="withEffect">
                                  <p:stCondLst>
                                    <p:cond delay="0"/>
                                  </p:stCondLst>
                                  <p:childTnLst>
                                    <p:animMotion origin="layout" path="M -3.75E-6 2.59259E-6 L -3.75E-6 -0.03704 " pathEditMode="relative" rAng="0" ptsTypes="AA">
                                      <p:cBhvr>
                                        <p:cTn id="31" dur="750" spd="-100000" fill="hold"/>
                                        <p:tgtEl>
                                          <p:spTgt spid="2"/>
                                        </p:tgtEl>
                                        <p:attrNameLst>
                                          <p:attrName>ppt_x</p:attrName>
                                          <p:attrName>ppt_y</p:attrName>
                                        </p:attrNameLst>
                                      </p:cBhvr>
                                      <p:rCtr x="0" y="-1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p:bldP spid="22" grpId="1"/>
      <p:bldP spid="23" grpId="0"/>
      <p:bldP spid="23" grpId="1"/>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D5BF2-1C18-4D55-E9BC-9C7C7E11E9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A860491-5957-5372-4086-5CC8199DA06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272381CC-C182-08B1-DDC1-824D1F6DCBCC}"/>
              </a:ext>
              <a:ext uri="{C183D7F6-B498-43B3-948B-1728B52AA6E4}">
                <adec:decorative xmlns:adec="http://schemas.microsoft.com/office/drawing/2017/decorative" val="1"/>
              </a:ext>
            </a:extLst>
          </p:cNvPr>
          <p:cNvSpPr txBox="1"/>
          <p:nvPr/>
        </p:nvSpPr>
        <p:spPr>
          <a:xfrm>
            <a:off x="5254988" y="1328227"/>
            <a:ext cx="6855901" cy="530458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 name="TextBox 1">
            <a:extLst>
              <a:ext uri="{FF2B5EF4-FFF2-40B4-BE49-F238E27FC236}">
                <a16:creationId xmlns:a16="http://schemas.microsoft.com/office/drawing/2014/main" id="{CE0DFCD3-4206-48DC-0816-C7DF984E6869}"/>
              </a:ext>
              <a:ext uri="{C183D7F6-B498-43B3-948B-1728B52AA6E4}">
                <adec:decorative xmlns:adec="http://schemas.microsoft.com/office/drawing/2017/decorative" val="1"/>
              </a:ext>
            </a:extLst>
          </p:cNvPr>
          <p:cNvSpPr txBox="1"/>
          <p:nvPr/>
        </p:nvSpPr>
        <p:spPr>
          <a:xfrm>
            <a:off x="156604" y="1328227"/>
            <a:ext cx="5003975" cy="3142079"/>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CD21D22A-4A2E-C45B-DA01-1CC71C270954}"/>
              </a:ext>
            </a:extLst>
          </p:cNvPr>
          <p:cNvSpPr>
            <a:spLocks noGrp="1"/>
          </p:cNvSpPr>
          <p:nvPr>
            <p:ph type="title" idx="4294967295"/>
          </p:nvPr>
        </p:nvSpPr>
        <p:spPr>
          <a:xfrm>
            <a:off x="2121041" y="5584"/>
            <a:ext cx="7949917" cy="10518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a:noFill/>
                </a:ln>
                <a:effectLst/>
                <a:uLnTx/>
                <a:uFillTx/>
                <a:latin typeface="Segoe UI Semibold" panose="020B0702040204020203" pitchFamily="34" charset="0"/>
                <a:ea typeface="+mj-ea"/>
                <a:cs typeface="Segoe UI Semibold" panose="020B0702040204020203" pitchFamily="34" charset="0"/>
              </a:rPr>
              <a:t>What’s new in Microsoft 365 Copilot</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June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pic>
        <p:nvPicPr>
          <p:cNvPr id="52" name="!Copilot">
            <a:extLst>
              <a:ext uri="{FF2B5EF4-FFF2-40B4-BE49-F238E27FC236}">
                <a16:creationId xmlns:a16="http://schemas.microsoft.com/office/drawing/2014/main" id="{F14F86A4-3C4A-B9E2-8E83-E96C76E6E4C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4460" y="106931"/>
            <a:ext cx="647975" cy="653562"/>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extBox 2">
            <a:extLst>
              <a:ext uri="{FF2B5EF4-FFF2-40B4-BE49-F238E27FC236}">
                <a16:creationId xmlns:a16="http://schemas.microsoft.com/office/drawing/2014/main" id="{89350A8B-5495-94C4-A1FA-30D0F042765F}"/>
              </a:ext>
            </a:extLst>
          </p:cNvPr>
          <p:cNvSpPr txBox="1"/>
          <p:nvPr/>
        </p:nvSpPr>
        <p:spPr>
          <a:xfrm>
            <a:off x="217075" y="1169708"/>
            <a:ext cx="4110703" cy="297946"/>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Copilot Control System</a:t>
            </a:r>
          </a:p>
        </p:txBody>
      </p:sp>
      <p:sp>
        <p:nvSpPr>
          <p:cNvPr id="18" name="TextBox 17">
            <a:extLst>
              <a:ext uri="{FF2B5EF4-FFF2-40B4-BE49-F238E27FC236}">
                <a16:creationId xmlns:a16="http://schemas.microsoft.com/office/drawing/2014/main" id="{76798B32-ADA7-72FA-DCFA-C244D13FF8E3}"/>
              </a:ext>
            </a:extLst>
          </p:cNvPr>
          <p:cNvSpPr txBox="1"/>
          <p:nvPr/>
        </p:nvSpPr>
        <p:spPr>
          <a:xfrm>
            <a:off x="62195" y="1488009"/>
            <a:ext cx="5003974" cy="2724144"/>
          </a:xfrm>
          <a:prstGeom prst="rect">
            <a:avLst/>
          </a:prstGeom>
          <a:noFill/>
        </p:spPr>
        <p:txBody>
          <a:bodyPr wrap="square">
            <a:sp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Organization Prompts in M365 Admin Center</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Cost Management Dashboard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Team-Level Cost Reporting in Insights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 Metrics for Custom Reporting</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Organizational Messages on Hybrid-Joined Devices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Admin Control for Vision</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Purview DLP — Restrict External Emails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Purview Controls for Copilot Cowork</a:t>
            </a:r>
          </a:p>
        </p:txBody>
      </p:sp>
      <p:sp>
        <p:nvSpPr>
          <p:cNvPr id="12" name="TextBox 11">
            <a:extLst>
              <a:ext uri="{FF2B5EF4-FFF2-40B4-BE49-F238E27FC236}">
                <a16:creationId xmlns:a16="http://schemas.microsoft.com/office/drawing/2014/main" id="{35BB99F8-4983-B9F3-781E-939D9976DFAF}"/>
              </a:ext>
              <a:ext uri="{C183D7F6-B498-43B3-948B-1728B52AA6E4}">
                <adec:decorative xmlns:adec="http://schemas.microsoft.com/office/drawing/2017/decorative" val="1"/>
              </a:ext>
            </a:extLst>
          </p:cNvPr>
          <p:cNvSpPr txBox="1"/>
          <p:nvPr/>
        </p:nvSpPr>
        <p:spPr>
          <a:xfrm>
            <a:off x="156605" y="4725050"/>
            <a:ext cx="5003974" cy="1907761"/>
          </a:xfrm>
          <a:prstGeom prst="roundRect">
            <a:avLst>
              <a:gd name="adj" fmla="val 698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9ABCE318-3C0E-F16E-F8FD-F0C935935B4F}"/>
              </a:ext>
            </a:extLst>
          </p:cNvPr>
          <p:cNvSpPr txBox="1"/>
          <p:nvPr/>
        </p:nvSpPr>
        <p:spPr>
          <a:xfrm>
            <a:off x="217075" y="4586409"/>
            <a:ext cx="4110703" cy="331253"/>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Agents</a:t>
            </a:r>
          </a:p>
        </p:txBody>
      </p:sp>
      <p:sp>
        <p:nvSpPr>
          <p:cNvPr id="14" name="TextBox 13">
            <a:extLst>
              <a:ext uri="{FF2B5EF4-FFF2-40B4-BE49-F238E27FC236}">
                <a16:creationId xmlns:a16="http://schemas.microsoft.com/office/drawing/2014/main" id="{F1BABFD2-5EE8-999E-3417-24F70A880D92}"/>
              </a:ext>
            </a:extLst>
          </p:cNvPr>
          <p:cNvSpPr txBox="1"/>
          <p:nvPr/>
        </p:nvSpPr>
        <p:spPr>
          <a:xfrm>
            <a:off x="110417" y="4917662"/>
            <a:ext cx="4864252" cy="1246816"/>
          </a:xfrm>
          <a:prstGeom prst="rect">
            <a:avLst/>
          </a:prstGeom>
          <a:noFill/>
        </p:spPr>
        <p:txBody>
          <a:bodyPr wrap="square" numCol="1">
            <a:sp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Researcher Model and Mode Choice</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Planner Agent in Microsoft 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Sales Agent — General Availability</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Learning Agent — General Availability</a:t>
            </a:r>
          </a:p>
        </p:txBody>
      </p:sp>
      <p:sp>
        <p:nvSpPr>
          <p:cNvPr id="5" name="TextBox 4">
            <a:extLst>
              <a:ext uri="{FF2B5EF4-FFF2-40B4-BE49-F238E27FC236}">
                <a16:creationId xmlns:a16="http://schemas.microsoft.com/office/drawing/2014/main" id="{C61416EB-B728-4325-91D8-6EEB1431787E}"/>
              </a:ext>
            </a:extLst>
          </p:cNvPr>
          <p:cNvSpPr txBox="1"/>
          <p:nvPr/>
        </p:nvSpPr>
        <p:spPr>
          <a:xfrm>
            <a:off x="6471410" y="1169708"/>
            <a:ext cx="3920326" cy="30605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135455C4-36E7-A385-AD14-E0DF62C509CD}"/>
              </a:ext>
            </a:extLst>
          </p:cNvPr>
          <p:cNvSpPr txBox="1"/>
          <p:nvPr/>
        </p:nvSpPr>
        <p:spPr>
          <a:xfrm>
            <a:off x="5236072" y="1493511"/>
            <a:ext cx="6888114" cy="5228098"/>
          </a:xfrm>
          <a:prstGeom prst="rect">
            <a:avLst/>
          </a:prstGeom>
          <a:noFill/>
        </p:spPr>
        <p:txBody>
          <a:bodyPr wrap="square" numCol="2">
            <a:noAutofit/>
          </a:bodyPr>
          <a:lstStyle/>
          <a:p>
            <a:pPr marL="285750" lvl="4"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Cowork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General Availability</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Model Choice</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Expanded Plugins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Custom Skills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Visual Creation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Edge and Mobile</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Sonnet 5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Power BI Reasoning in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Dataverse Data in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Deep Citations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Regenerate in Copilot Chat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Vision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Suggested Edits for Copilot Pages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Notebooks - References and Access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in Outlook - Settings and Draft Refinement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Model Choice in Copilot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Catchup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Agentic Editing in Copilot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in Word on iOS and Chat Continuity</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Brand Kit Picker in Copilot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Skills in Copilot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SharePoint and OneDrive References in Copilot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Skills in Copilot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Personalization in Copilot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Workbook Rules in Copilot in Excel</a:t>
            </a:r>
          </a:p>
        </p:txBody>
      </p:sp>
      <p:grpSp>
        <p:nvGrpSpPr>
          <p:cNvPr id="8" name="Group 7">
            <a:extLst>
              <a:ext uri="{FF2B5EF4-FFF2-40B4-BE49-F238E27FC236}">
                <a16:creationId xmlns:a16="http://schemas.microsoft.com/office/drawing/2014/main" id="{907225E1-0E3E-8BDD-936C-102AF911F797}"/>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9" name="Diagonal Stripe 8">
              <a:extLst>
                <a:ext uri="{FF2B5EF4-FFF2-40B4-BE49-F238E27FC236}">
                  <a16:creationId xmlns:a16="http://schemas.microsoft.com/office/drawing/2014/main" id="{378057FC-03B6-5FCA-273C-7093A5228816}"/>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96BF5DD0-FECD-1105-F39B-898E9F95C64E}"/>
                </a:ext>
              </a:extLst>
            </p:cNvPr>
            <p:cNvSpPr txBox="1"/>
            <p:nvPr/>
          </p:nvSpPr>
          <p:spPr>
            <a:xfrm rot="2502686">
              <a:off x="10840588" y="609465"/>
              <a:ext cx="1339051"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6</a:t>
              </a:r>
              <a:r>
                <a:rPr lang="en-US" sz="1100" kern="0" spc="-71" baseline="30000" dirty="0">
                  <a:solidFill>
                    <a:srgbClr val="5C5AD4"/>
                  </a:solidFill>
                  <a:latin typeface="Segoe UI Semibold"/>
                </a:rPr>
                <a:t>th</a:t>
              </a:r>
              <a:r>
                <a:rPr kumimoji="0" lang="en-US" sz="1100" b="0" i="0" u="none" strike="noStrike" kern="0" cap="none" spc="-71" normalizeH="0" baseline="0" dirty="0">
                  <a:ln>
                    <a:noFill/>
                  </a:ln>
                  <a:solidFill>
                    <a:srgbClr val="5C5AD4"/>
                  </a:solidFill>
                  <a:effectLst/>
                  <a:uLnTx/>
                  <a:uFillTx/>
                  <a:latin typeface="Segoe UI Semibold"/>
                </a:rPr>
                <a:t> July</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3004642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6.25E-7 4.81481E-6 L -6.25E-7 0.03541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100000" fill="hold" grpId="1" nodeType="withEffect">
                                  <p:stCondLst>
                                    <p:cond delay="0"/>
                                  </p:stCondLst>
                                  <p:childTnLst>
                                    <p:animMotion origin="layout" path="M -6.25E-7 7.40741E-7 L -6.25E-7 0.03542 " pathEditMode="relative" rAng="0" ptsTypes="AA">
                                      <p:cBhvr>
                                        <p:cTn id="23" dur="700" spd="-100000" fill="hold"/>
                                        <p:tgtEl>
                                          <p:spTgt spid="12"/>
                                        </p:tgtEl>
                                        <p:attrNameLst>
                                          <p:attrName>ppt_x</p:attrName>
                                          <p:attrName>ppt_y</p:attrName>
                                        </p:attrNameLst>
                                      </p:cBhvr>
                                      <p:rCtr x="0" y="1759"/>
                                    </p:animMotion>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42" presetClass="path" presetSubtype="0" decel="100000" fill="hold" grpId="1" nodeType="withEffect">
                                  <p:stCondLst>
                                    <p:cond delay="0"/>
                                  </p:stCondLst>
                                  <p:childTnLst>
                                    <p:animMotion origin="layout" path="M 4.79167E-6 -4.07407E-6 L 4.79167E-6 0.03542 " pathEditMode="relative" rAng="0" ptsTypes="AA">
                                      <p:cBhvr>
                                        <p:cTn id="33" dur="700" spd="-100000" fill="hold"/>
                                        <p:tgtEl>
                                          <p:spTgt spid="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18" grpId="0"/>
      <p:bldP spid="12" grpId="0" animBg="1"/>
      <p:bldP spid="12" grpId="1" animBg="1"/>
      <p:bldP spid="1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710EC-32DE-69A4-9CD8-0E8E4A59F7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7E63E17-A06A-C77C-47FF-F7B6DC2C04A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018290"/>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774EEA5F-E383-1E77-84D1-24344F2C71B1}"/>
              </a:ext>
            </a:extLst>
          </p:cNvPr>
          <p:cNvSpPr>
            <a:spLocks noGrp="1"/>
          </p:cNvSpPr>
          <p:nvPr>
            <p:ph type="title"/>
          </p:nvPr>
        </p:nvSpPr>
        <p:spPr>
          <a:xfrm>
            <a:off x="1613214" y="3421793"/>
            <a:ext cx="9144000" cy="498598"/>
          </a:xfrm>
        </p:spPr>
        <p:txBody>
          <a:bodyPr/>
          <a:lstStyle/>
          <a:p>
            <a:r>
              <a:rPr lang="en-US" noProof="0" dirty="0"/>
              <a:t>User capabilities</a:t>
            </a:r>
          </a:p>
        </p:txBody>
      </p:sp>
      <p:pic>
        <p:nvPicPr>
          <p:cNvPr id="5" name="!!CopilotLogo1" descr="Microsoft 365 Copilot UI Icon">
            <a:extLst>
              <a:ext uri="{FF2B5EF4-FFF2-40B4-BE49-F238E27FC236}">
                <a16:creationId xmlns:a16="http://schemas.microsoft.com/office/drawing/2014/main" id="{6DD4DC1D-FCBF-DE42-43A4-10762714C41A}"/>
              </a:ext>
            </a:extLst>
          </p:cNvPr>
          <p:cNvPicPr>
            <a:picLocks noChangeAspect="1"/>
          </p:cNvPicPr>
          <p:nvPr/>
        </p:nvPicPr>
        <p:blipFill>
          <a:blip r:embed="rId3"/>
          <a:stretch>
            <a:fillRect/>
          </a:stretch>
        </p:blipFill>
        <p:spPr>
          <a:xfrm>
            <a:off x="754072" y="3255685"/>
            <a:ext cx="655760" cy="664706"/>
          </a:xfrm>
          <a:prstGeom prst="rect">
            <a:avLst/>
          </a:prstGeom>
        </p:spPr>
      </p:pic>
    </p:spTree>
    <p:extLst>
      <p:ext uri="{BB962C8B-B14F-4D97-AF65-F5344CB8AC3E}">
        <p14:creationId xmlns:p14="http://schemas.microsoft.com/office/powerpoint/2010/main" val="260446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49587" y="477061"/>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Cowork — now generally available worldwide</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746365"/>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6" y="1036860"/>
            <a:ext cx="5310219" cy="5523428"/>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Cowork, an agentic system that plans, executes, and delivers completed work, is now generally available worldwide.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Completed Deliverables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define the task and Cowork executes it end to end, returning finished work rather than a draft or recommendation.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Grounded in Context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Powered by Work IQ, Cowork grounds every task in the systems the business already runs on, so output reflects real context.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Chat and Cowork Toggle</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The Microsoft 365 Copilot app adds a toggle to switch between Chat for answers and Cowork for action.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Generally available worldwide; enabled via usage-based billing, with the toggle rolling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Cowork — General Availability</a:t>
            </a:r>
          </a:p>
        </p:txBody>
      </p:sp>
      <p:pic>
        <p:nvPicPr>
          <p:cNvPr id="5" name="Picture 4" descr="The home page of Copilot Cowork which is a toggle at the top of Microsoft 365 Copilot next to Chat.">
            <a:extLst>
              <a:ext uri="{FF2B5EF4-FFF2-40B4-BE49-F238E27FC236}">
                <a16:creationId xmlns:a16="http://schemas.microsoft.com/office/drawing/2014/main" id="{ABA42F99-BBC4-57DB-6FE3-2BB49C14268D}"/>
              </a:ext>
            </a:extLst>
          </p:cNvPr>
          <p:cNvPicPr>
            <a:picLocks noChangeAspect="1"/>
          </p:cNvPicPr>
          <p:nvPr/>
        </p:nvPicPr>
        <p:blipFill>
          <a:blip r:embed="rId3"/>
          <a:stretch>
            <a:fillRect/>
          </a:stretch>
        </p:blipFill>
        <p:spPr>
          <a:xfrm>
            <a:off x="6157922" y="1855594"/>
            <a:ext cx="5413128" cy="3814656"/>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845040" y="5767001"/>
            <a:ext cx="403889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
        <p:nvSpPr>
          <p:cNvPr id="6" name="Rectangle: Rounded Corners 5">
            <a:extLst>
              <a:ext uri="{FF2B5EF4-FFF2-40B4-BE49-F238E27FC236}">
                <a16:creationId xmlns:a16="http://schemas.microsoft.com/office/drawing/2014/main" id="{372F863A-5BF3-0D0D-A68A-4F0E2D43CAB7}"/>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MC1393471</a:t>
            </a:r>
          </a:p>
        </p:txBody>
      </p:sp>
    </p:spTree>
    <p:extLst>
      <p:ext uri="{BB962C8B-B14F-4D97-AF65-F5344CB8AC3E}">
        <p14:creationId xmlns:p14="http://schemas.microsoft.com/office/powerpoint/2010/main" val="2432413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Model Choice in Copilot Cowork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002766"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Cowork can now choose the model that best fits each task, so users get tailored support without selecting a model manually.</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Task-Matched Models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Cowork can use OpenAI GPT 5.5 Thinking, or choose the right model for the job automatically.</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Model Specialization</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Anthropic models handle visual work like PowerPoint and graphics, while GPT 5.5 supports deeper research with citations.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No Manual Switching</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get more suitable support across different types of work without picking a model themselves.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 (Frontier)</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 to the Frontier program.</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Model Choice in Copilot Cowork</a:t>
            </a:r>
          </a:p>
        </p:txBody>
      </p:sp>
      <p:pic>
        <p:nvPicPr>
          <p:cNvPr id="5" name="Picture 4" descr="See Model picker in Copilot Cowork which include GPT 5.5">
            <a:extLst>
              <a:ext uri="{FF2B5EF4-FFF2-40B4-BE49-F238E27FC236}">
                <a16:creationId xmlns:a16="http://schemas.microsoft.com/office/drawing/2014/main" id="{79E47B2D-2A1B-3789-4431-AAECB649F5EA}"/>
              </a:ext>
            </a:extLst>
          </p:cNvPr>
          <p:cNvPicPr>
            <a:picLocks noChangeAspect="1"/>
          </p:cNvPicPr>
          <p:nvPr/>
        </p:nvPicPr>
        <p:blipFill>
          <a:blip r:embed="rId3"/>
          <a:stretch>
            <a:fillRect/>
          </a:stretch>
        </p:blipFill>
        <p:spPr>
          <a:xfrm>
            <a:off x="6103525" y="2134132"/>
            <a:ext cx="5521922" cy="296271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866719" y="5333068"/>
            <a:ext cx="4045923"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par>
                                <p:cTn id="10" presetID="10" presetClass="entr" presetSubtype="0" fill="hold" nodeType="withEffect">
                                  <p:stCondLst>
                                    <p:cond delay="1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nodeType="withEffect">
                                  <p:stCondLst>
                                    <p:cond delay="100"/>
                                  </p:stCondLst>
                                  <p:childTnLst>
                                    <p:animMotion origin="layout" path="M 3.54167E-6 2.96296E-6 L 3.54167E-6 0.03541 " pathEditMode="relative" rAng="0" ptsTypes="AA">
                                      <p:cBhvr>
                                        <p:cTn id="14" dur="700" spd="-100000" fill="hold"/>
                                        <p:tgtEl>
                                          <p:spTgt spid="5"/>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699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Expanded Plugins in Copilot Cowork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11635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Cowork supports more plugins, giving users access to additional business systems directly in the flow of work.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New Plugin Store Options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Adds Enosix, Harvey, LSEG, Miro, monday.com, Moodys, Morningstar, S&amp;P Global Energy, and TeamsMaestro, with Databricks via sideloading.</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Microsoft Ecosystem</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Microsoft Fabric and the full Dynamics 365 portfolio, including Sales, Customer Service, and ERP apps, are supported.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In-Flow Access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reach these systems inside Cowork without leaving their work.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Plugins 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Expanded Plugins in Copilot Cowork</a:t>
            </a:r>
          </a:p>
        </p:txBody>
      </p:sp>
      <p:pic>
        <p:nvPicPr>
          <p:cNvPr id="5" name="Picture 4" descr="The Customize screen of Copilot Cowork to add and manage plugins.">
            <a:extLst>
              <a:ext uri="{FF2B5EF4-FFF2-40B4-BE49-F238E27FC236}">
                <a16:creationId xmlns:a16="http://schemas.microsoft.com/office/drawing/2014/main" id="{FA0E9E06-DC12-DEDC-F7AA-20950D698830}"/>
              </a:ext>
            </a:extLst>
          </p:cNvPr>
          <p:cNvPicPr>
            <a:picLocks noChangeAspect="1"/>
          </p:cNvPicPr>
          <p:nvPr/>
        </p:nvPicPr>
        <p:blipFill>
          <a:blip r:embed="rId3"/>
          <a:stretch>
            <a:fillRect/>
          </a:stretch>
        </p:blipFill>
        <p:spPr>
          <a:xfrm>
            <a:off x="6332993" y="1836602"/>
            <a:ext cx="5062986" cy="355777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808558" y="5463920"/>
            <a:ext cx="420033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279953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8.33333E-7 -2.96296E-6 L 8.33333E-7 0.03542 " pathEditMode="relative" rAng="0" ptsTypes="AA">
                                      <p:cBhvr>
                                        <p:cTn id="9" dur="700" spd="-100000" fill="hold"/>
                                        <p:tgtEl>
                                          <p:spTgt spid="7"/>
                                        </p:tgtEl>
                                        <p:attrNameLst>
                                          <p:attrName>ppt_x</p:attrName>
                                          <p:attrName>ppt_y</p:attrName>
                                        </p:attrNameLst>
                                      </p:cBhvr>
                                      <p:rCtr x="0" y="1759"/>
                                    </p:animMotion>
                                  </p:childTnLst>
                                </p:cTn>
                              </p:par>
                              <p:par>
                                <p:cTn id="10" presetID="10" presetClass="entr" presetSubtype="0" fill="hold" nodeType="withEffect">
                                  <p:stCondLst>
                                    <p:cond delay="1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nodeType="withEffect">
                                  <p:stCondLst>
                                    <p:cond delay="100"/>
                                  </p:stCondLst>
                                  <p:childTnLst>
                                    <p:animMotion origin="layout" path="M 3.54167E-6 2.96296E-6 L 3.54167E-6 0.03541 " pathEditMode="relative" rAng="0" ptsTypes="AA">
                                      <p:cBhvr>
                                        <p:cTn id="14" dur="700" spd="-100000" fill="hold"/>
                                        <p:tgtEl>
                                          <p:spTgt spid="5"/>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39278" y="543307"/>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Custom Skills in Copilot Cowork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510463" y="1389740"/>
            <a:ext cx="6380001"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82716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can create, edit, and manage custom skills in Cowork through the Customize tab to personalize what Cowork can do.</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Personalized Instructions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Skills are custom instructions that make Cowork work the way each user does.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Build and Refine</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can more easily build and refine skills over time as their needs evolve.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Combine Workflows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Personal workflows can be combined with partner-provided or org-wide skills deployed through plugins.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045353" y="121360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Custom Skills in Copilot Cowork</a:t>
            </a:r>
          </a:p>
        </p:txBody>
      </p:sp>
      <p:pic>
        <p:nvPicPr>
          <p:cNvPr id="5" name="Picture 4" descr="Customize page of Copilot Cowork that shows where you can create, edit and manage your custom skills and skills from plugins.">
            <a:extLst>
              <a:ext uri="{FF2B5EF4-FFF2-40B4-BE49-F238E27FC236}">
                <a16:creationId xmlns:a16="http://schemas.microsoft.com/office/drawing/2014/main" id="{5E0C77DC-9862-0C59-72A7-760801777C76}"/>
              </a:ext>
            </a:extLst>
          </p:cNvPr>
          <p:cNvPicPr>
            <a:picLocks noChangeAspect="1"/>
          </p:cNvPicPr>
          <p:nvPr/>
        </p:nvPicPr>
        <p:blipFill>
          <a:blip r:embed="rId3"/>
          <a:stretch>
            <a:fillRect/>
          </a:stretch>
        </p:blipFill>
        <p:spPr>
          <a:xfrm>
            <a:off x="5983134" y="1866135"/>
            <a:ext cx="5434656" cy="385158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614705" y="5825015"/>
            <a:ext cx="412338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1040524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1.45833E-6 7.40741E-7 L 1.45833E-6 0.03542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Visual Creation in Copilot Cowork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37918" y="1389740"/>
            <a:ext cx="6852545" cy="499119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68663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Cowork can now create and edit visuals directly in the flow of work, without switching tools.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In-Flow Imagery</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Powered by OpenAI's ChatGPT Images 2.0, Cowork creates and edits deck graphics, document illustrations, and email imagery.</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Branded Templates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Cowork can use branded PowerPoint templates from an organization's asset library, starting decks with approved colors, fonts, logos, and layouts.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Less Cleanup: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Starting on-brand reduces manual formatting and brand cleanup after a presentation is generated.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951583" y="12177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Visual Creation in Copilot Cowork</a:t>
            </a:r>
          </a:p>
        </p:txBody>
      </p:sp>
      <p:pic>
        <p:nvPicPr>
          <p:cNvPr id="5" name="Picture 4" descr="A PowerPoint deck created by Cowork using branded templates and image generation.">
            <a:extLst>
              <a:ext uri="{FF2B5EF4-FFF2-40B4-BE49-F238E27FC236}">
                <a16:creationId xmlns:a16="http://schemas.microsoft.com/office/drawing/2014/main" id="{27E1F10B-F75F-26FE-1B53-C54E201BD06D}"/>
              </a:ext>
            </a:extLst>
          </p:cNvPr>
          <p:cNvPicPr>
            <a:picLocks noChangeAspect="1"/>
          </p:cNvPicPr>
          <p:nvPr/>
        </p:nvPicPr>
        <p:blipFill>
          <a:blip r:embed="rId3"/>
          <a:stretch>
            <a:fillRect/>
          </a:stretch>
        </p:blipFill>
        <p:spPr>
          <a:xfrm>
            <a:off x="5291721" y="1777539"/>
            <a:ext cx="3314971" cy="1864878"/>
          </a:xfrm>
          <a:prstGeom prst="rect">
            <a:avLst/>
          </a:prstGeom>
          <a:effectLst>
            <a:outerShdw blurRad="63500" sx="102000" sy="102000" algn="ctr" rotWithShape="0">
              <a:prstClr val="black">
                <a:alpha val="40000"/>
              </a:prstClr>
            </a:outerShdw>
          </a:effectLst>
        </p:spPr>
      </p:pic>
      <p:pic>
        <p:nvPicPr>
          <p:cNvPr id="6" name="Picture 5" descr="A PowerPoint deck created by Cowork using branded templates and image generation.">
            <a:extLst>
              <a:ext uri="{FF2B5EF4-FFF2-40B4-BE49-F238E27FC236}">
                <a16:creationId xmlns:a16="http://schemas.microsoft.com/office/drawing/2014/main" id="{7C950DF1-2D02-62D5-9EF4-A815B7928586}"/>
              </a:ext>
            </a:extLst>
          </p:cNvPr>
          <p:cNvPicPr>
            <a:picLocks noChangeAspect="1"/>
          </p:cNvPicPr>
          <p:nvPr/>
        </p:nvPicPr>
        <p:blipFill>
          <a:blip r:embed="rId4"/>
          <a:stretch>
            <a:fillRect/>
          </a:stretch>
        </p:blipFill>
        <p:spPr>
          <a:xfrm>
            <a:off x="6957391" y="2590784"/>
            <a:ext cx="4467907" cy="3153027"/>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245671" y="5960914"/>
            <a:ext cx="56529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5">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119533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6"/>
                                        </p:tgtEl>
                                        <p:attrNameLst>
                                          <p:attrName>ppt_x</p:attrName>
                                          <p:attrName>ppt_y</p:attrName>
                                        </p:attrNameLst>
                                      </p:cBhvr>
                                      <p:rCtr x="0" y="1759"/>
                                    </p:animMotion>
                                  </p:childTnLst>
                                </p:cTn>
                              </p:par>
                              <p:par>
                                <p:cTn id="10" presetID="10" presetClass="entr" presetSubtype="0" fill="hold" nodeType="withEffect">
                                  <p:stCondLst>
                                    <p:cond delay="1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nodeType="withEffect">
                                  <p:stCondLst>
                                    <p:cond delay="100"/>
                                  </p:stCondLst>
                                  <p:childTnLst>
                                    <p:animMotion origin="layout" path="M 3.54167E-6 2.96296E-6 L 3.54167E-6 0.03541 " pathEditMode="relative" rAng="0" ptsTypes="AA">
                                      <p:cBhvr>
                                        <p:cTn id="14" dur="700" spd="-100000" fill="hold"/>
                                        <p:tgtEl>
                                          <p:spTgt spid="5"/>
                                        </p:tgtEl>
                                        <p:attrNameLst>
                                          <p:attrName>ppt_x</p:attrName>
                                          <p:attrName>ppt_y</p:attrName>
                                        </p:attrNameLst>
                                      </p:cBhvr>
                                      <p:rCtr x="0" y="1759"/>
                                    </p:animMotion>
                                  </p:childTnLst>
                                </p:cTn>
                              </p:par>
                              <p:par>
                                <p:cTn id="15" presetID="10" presetClass="entr" presetSubtype="0" fill="hold" grpId="0" nodeType="withEffect">
                                  <p:stCondLst>
                                    <p:cond delay="1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100000" fill="hold" grpId="1" nodeType="withEffect">
                                  <p:stCondLst>
                                    <p:cond delay="100"/>
                                  </p:stCondLst>
                                  <p:childTnLst>
                                    <p:animMotion origin="layout" path="M 3.54167E-6 2.96296E-6 L 3.54167E-6 0.03541 " pathEditMode="relative" rAng="0" ptsTypes="AA">
                                      <p:cBhvr>
                                        <p:cTn id="1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6095"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Cowork on Edge and Mobile</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161546" y="1389740"/>
            <a:ext cx="6640453" cy="499119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810259"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Cowork extends to the Edge browser and mobile devices, keeping work moving wherever users are.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Edge Browser</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Cowork can use the Edge browser to work across an organization's business systems, websites, and intranet sites.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Mobile Continuity</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Available on iOS and Android, so users can start on one device and continue on another with context and conversation intact.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Push Notifications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Cowork sends notifications for long-running tasks, including approvals, input requests, and completions.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Mobile and notifications rolled out in June; Edge browser work rolled out in June to Frontier.</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26663" y="121330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Cowork on Edge and Mobile</a:t>
            </a:r>
          </a:p>
        </p:txBody>
      </p:sp>
      <p:pic>
        <p:nvPicPr>
          <p:cNvPr id="5" name="Picture 4" descr="Cowork using Browser automation to do expense reporting">
            <a:extLst>
              <a:ext uri="{FF2B5EF4-FFF2-40B4-BE49-F238E27FC236}">
                <a16:creationId xmlns:a16="http://schemas.microsoft.com/office/drawing/2014/main" id="{7C421F79-D33E-2A31-F087-FE05CD7B2ED3}"/>
              </a:ext>
            </a:extLst>
          </p:cNvPr>
          <p:cNvPicPr>
            <a:picLocks noChangeAspect="1"/>
          </p:cNvPicPr>
          <p:nvPr/>
        </p:nvPicPr>
        <p:blipFill>
          <a:blip r:embed="rId3"/>
          <a:stretch>
            <a:fillRect/>
          </a:stretch>
        </p:blipFill>
        <p:spPr>
          <a:xfrm>
            <a:off x="5522985" y="1777539"/>
            <a:ext cx="4755808" cy="3292848"/>
          </a:xfrm>
          <a:prstGeom prst="rect">
            <a:avLst/>
          </a:prstGeom>
          <a:effectLst>
            <a:outerShdw blurRad="63500" sx="102000" sy="102000" algn="ctr" rotWithShape="0">
              <a:prstClr val="black">
                <a:alpha val="40000"/>
              </a:prstClr>
            </a:outerShdw>
          </a:effectLst>
        </p:spPr>
      </p:pic>
      <p:pic>
        <p:nvPicPr>
          <p:cNvPr id="6" name="Picture 5" descr="Cowork on mobile device to see all tasks and also respond to clarification questions.">
            <a:extLst>
              <a:ext uri="{FF2B5EF4-FFF2-40B4-BE49-F238E27FC236}">
                <a16:creationId xmlns:a16="http://schemas.microsoft.com/office/drawing/2014/main" id="{E8261588-1421-46C7-283E-15DD22270FED}"/>
              </a:ext>
            </a:extLst>
          </p:cNvPr>
          <p:cNvPicPr>
            <a:picLocks noChangeAspect="1"/>
          </p:cNvPicPr>
          <p:nvPr/>
        </p:nvPicPr>
        <p:blipFill>
          <a:blip r:embed="rId4"/>
          <a:stretch>
            <a:fillRect/>
          </a:stretch>
        </p:blipFill>
        <p:spPr>
          <a:xfrm>
            <a:off x="8266255" y="2835452"/>
            <a:ext cx="2901676" cy="3013624"/>
          </a:xfrm>
          <a:prstGeom prst="rect">
            <a:avLst/>
          </a:prstGeom>
          <a:effectLst>
            <a:outerShdw blurRad="63500" sx="102000" sy="102000" algn="ctr" rotWithShape="0">
              <a:prstClr val="black">
                <a:alpha val="40000"/>
              </a:prstClr>
            </a:outerShdw>
          </a:effectLst>
        </p:spPr>
      </p:pic>
      <p:pic>
        <p:nvPicPr>
          <p:cNvPr id="9" name="Picture 8" descr="Cowork notifying user of task completion on mobile device.">
            <a:extLst>
              <a:ext uri="{FF2B5EF4-FFF2-40B4-BE49-F238E27FC236}">
                <a16:creationId xmlns:a16="http://schemas.microsoft.com/office/drawing/2014/main" id="{D2644F5E-5D0D-A08D-E122-3786D2675B4A}"/>
              </a:ext>
            </a:extLst>
          </p:cNvPr>
          <p:cNvPicPr>
            <a:picLocks noChangeAspect="1"/>
          </p:cNvPicPr>
          <p:nvPr/>
        </p:nvPicPr>
        <p:blipFill>
          <a:blip r:embed="rId5"/>
          <a:stretch>
            <a:fillRect/>
          </a:stretch>
        </p:blipFill>
        <p:spPr>
          <a:xfrm>
            <a:off x="10278793" y="3748812"/>
            <a:ext cx="1523206" cy="2188484"/>
          </a:xfrm>
          <a:prstGeom prst="rect">
            <a:avLst/>
          </a:prstGeom>
        </p:spPr>
      </p:pic>
      <p:sp>
        <p:nvSpPr>
          <p:cNvPr id="7" name="TextBox 6">
            <a:extLst>
              <a:ext uri="{FF2B5EF4-FFF2-40B4-BE49-F238E27FC236}">
                <a16:creationId xmlns:a16="http://schemas.microsoft.com/office/drawing/2014/main" id="{00655F66-F859-4D6E-D85D-BE28A0081AD1}"/>
              </a:ext>
            </a:extLst>
          </p:cNvPr>
          <p:cNvSpPr txBox="1"/>
          <p:nvPr/>
        </p:nvSpPr>
        <p:spPr>
          <a:xfrm>
            <a:off x="6187737" y="6025516"/>
            <a:ext cx="415703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6">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3254848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nodeType="withEffect">
                                  <p:stCondLst>
                                    <p:cond delay="1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42" presetClass="path" presetSubtype="0" decel="100000" fill="hold" nodeType="withEffect">
                                  <p:stCondLst>
                                    <p:cond delay="100"/>
                                  </p:stCondLst>
                                  <p:childTnLst>
                                    <p:animMotion origin="layout" path="M 3.54167E-6 2.96296E-6 L 3.54167E-6 0.03541 " pathEditMode="relative" rAng="0" ptsTypes="AA">
                                      <p:cBhvr>
                                        <p:cTn id="14" dur="700" spd="-100000" fill="hold"/>
                                        <p:tgtEl>
                                          <p:spTgt spid="6"/>
                                        </p:tgtEl>
                                        <p:attrNameLst>
                                          <p:attrName>ppt_x</p:attrName>
                                          <p:attrName>ppt_y</p:attrName>
                                        </p:attrNameLst>
                                      </p:cBhvr>
                                      <p:rCtr x="0" y="1759"/>
                                    </p:animMotion>
                                  </p:childTnLst>
                                </p:cTn>
                              </p:par>
                              <p:par>
                                <p:cTn id="15" presetID="10" presetClass="entr" presetSubtype="0" fill="hold" nodeType="withEffect">
                                  <p:stCondLst>
                                    <p:cond delay="1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42" presetClass="path" presetSubtype="0" decel="100000" fill="hold" nodeType="withEffect">
                                  <p:stCondLst>
                                    <p:cond delay="100"/>
                                  </p:stCondLst>
                                  <p:childTnLst>
                                    <p:animMotion origin="layout" path="M 3.54167E-6 2.96296E-6 L 3.54167E-6 0.03541 " pathEditMode="relative" rAng="0" ptsTypes="AA">
                                      <p:cBhvr>
                                        <p:cTn id="19" dur="700" spd="-100000" fill="hold"/>
                                        <p:tgtEl>
                                          <p:spTgt spid="9"/>
                                        </p:tgtEl>
                                        <p:attrNameLst>
                                          <p:attrName>ppt_x</p:attrName>
                                          <p:attrName>ppt_y</p:attrName>
                                        </p:attrNameLst>
                                      </p:cBhvr>
                                      <p:rCtr x="0" y="1759"/>
                                    </p:animMotion>
                                  </p:childTnLst>
                                </p:cTn>
                              </p:par>
                              <p:par>
                                <p:cTn id="20" presetID="10" presetClass="entr" presetSubtype="0" fill="hold" grpId="0" nodeType="withEffect">
                                  <p:stCondLst>
                                    <p:cond delay="1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42" presetClass="path" presetSubtype="0" decel="100000" fill="hold" grpId="1" nodeType="withEffect">
                                  <p:stCondLst>
                                    <p:cond delay="100"/>
                                  </p:stCondLst>
                                  <p:childTnLst>
                                    <p:animMotion origin="layout" path="M 3.54167E-6 2.96296E-6 L 3.54167E-6 0.03541 " pathEditMode="relative" rAng="0" ptsTypes="AA">
                                      <p:cBhvr>
                                        <p:cTn id="2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50123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Claude Sonnet 5 in Microsoft 365 Copilot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310218" cy="5548875"/>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Anthropic's Claude Sonnet 5, a frontier model built for agentic, multi-step work, is now available in Microsoft 365 Copilot.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Agentic Multi-Step Work</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Built for planning across steps, reasoning through context, and turning information into polished business artifacts.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Where It Runs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Rolling out in Copilot Cowork and Copilot in PowerPoint for documents, spreadsheets, and presentation tasks.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Admin-Managed Access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Admins can manage access based on organization policy and readiness; availability may vary by region and tenant.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Available Now</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Announced July 2, 2026; rolling out now.</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lang="en-GB" sz="1600" dirty="0">
                <a:solidFill>
                  <a:schemeClr val="accent2"/>
                </a:solidFill>
                <a:latin typeface="Segoe UI"/>
                <a:hlinkClick r:id="rId3">
                  <a:extLst>
                    <a:ext uri="{A12FA001-AC4F-418D-AE19-62706E023703}">
                      <ahyp:hlinkClr xmlns:ahyp="http://schemas.microsoft.com/office/drawing/2018/hyperlinkcolor" val="tx"/>
                    </a:ext>
                  </a:extLst>
                </a:hlinkClick>
              </a:rPr>
              <a:t>Learn more</a:t>
            </a:r>
            <a:endParaRPr kumimoji="0" lang="en-GB" sz="1600" b="0" i="0" u="none" strike="noStrike" kern="1200" cap="none" spc="0" normalizeH="0" baseline="0" noProof="0" dirty="0">
              <a:ln>
                <a:noFill/>
              </a:ln>
              <a:solidFill>
                <a:schemeClr val="accent2"/>
              </a:solidFill>
              <a:effectLst/>
              <a:uLnTx/>
              <a:uFillTx/>
              <a:latin typeface="Segoe UI"/>
              <a:ea typeface="+mn-ea"/>
              <a:cs typeface="Segoe UI" panose="020B0502040204020203" pitchFamily="34" charset="0"/>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6" y="1219884"/>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Claude Sonnet 5 in Microsoft 365 Copilot</a:t>
            </a:r>
          </a:p>
        </p:txBody>
      </p:sp>
      <p:pic>
        <p:nvPicPr>
          <p:cNvPr id="5" name="Picture 4" descr="Introducing Claude Sonnet 5">
            <a:extLst>
              <a:ext uri="{FF2B5EF4-FFF2-40B4-BE49-F238E27FC236}">
                <a16:creationId xmlns:a16="http://schemas.microsoft.com/office/drawing/2014/main" id="{A46F2676-81CC-5170-54CD-3A1B644BAA97}"/>
              </a:ext>
            </a:extLst>
          </p:cNvPr>
          <p:cNvPicPr>
            <a:picLocks noChangeAspect="1"/>
          </p:cNvPicPr>
          <p:nvPr/>
        </p:nvPicPr>
        <p:blipFill>
          <a:blip r:embed="rId4"/>
          <a:stretch>
            <a:fillRect/>
          </a:stretch>
        </p:blipFill>
        <p:spPr>
          <a:xfrm>
            <a:off x="6302795" y="2174538"/>
            <a:ext cx="5123381" cy="288190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815348" y="5330339"/>
            <a:ext cx="56529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5">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2355836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699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Power BI Reasoning in Copilot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291191" y="1389740"/>
            <a:ext cx="6599273"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857711"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With Work IQ, Copilot can reason over Power BI enterprise data and return grounded answers from reports and semantic models.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Natural-Language Queries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ask questions in plain language and get accurate answers without building queries themselves.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Governed BI Data</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Answers come directly from Power BI reports and semantic models, bringing governed BI into the Copilot experience.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Trustworthy Insights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get faster, more trustworthy insights grounded in enterprise data.</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 (Frontier)</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to the Frontier program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935717" y="1195837"/>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Power BI Reasoning in Copilot</a:t>
            </a:r>
          </a:p>
        </p:txBody>
      </p:sp>
      <p:pic>
        <p:nvPicPr>
          <p:cNvPr id="3" name="Picture 2" descr="A closer look at Work IQ | Microsoft Community Hub">
            <a:extLst>
              <a:ext uri="{FF2B5EF4-FFF2-40B4-BE49-F238E27FC236}">
                <a16:creationId xmlns:a16="http://schemas.microsoft.com/office/drawing/2014/main" id="{EA72E0BE-A6A0-6B97-3A58-06DA30D01E3F}"/>
              </a:ext>
            </a:extLst>
          </p:cNvPr>
          <p:cNvPicPr>
            <a:picLocks noChangeAspect="1"/>
          </p:cNvPicPr>
          <p:nvPr/>
        </p:nvPicPr>
        <p:blipFill>
          <a:blip r:embed="rId3"/>
          <a:stretch>
            <a:fillRect/>
          </a:stretch>
        </p:blipFill>
        <p:spPr>
          <a:xfrm>
            <a:off x="5782556" y="2035837"/>
            <a:ext cx="5616541" cy="315930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539024" y="5428611"/>
            <a:ext cx="410892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2197405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3"/>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2.29167E-6 1.11111E-6 L 2.29167E-6 0.03542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5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Dataverse Data in Copilot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137079" y="1389740"/>
            <a:ext cx="6753385"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600857"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9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Work IQ enables Copilot to search and query Dataverse business data, bringing line-of-business records into the flow of work.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Structured Business Records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reaches the structured line-of-business data organizations keep in Dataverse.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Ask in Natural Language</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ask about their Dataverse data in plain language and get grounded answers without leaving Copilot.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Across Chat Experiences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Records surface across Copilot Chat experiences in the flow of work.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Rollout Timing</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Public preview in June, with general availability in September.</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58662" y="1229834"/>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Dataverse Data in Copilot</a:t>
            </a:r>
          </a:p>
        </p:txBody>
      </p:sp>
      <p:pic>
        <p:nvPicPr>
          <p:cNvPr id="6" name="Picture 5" descr="A Copilot window showing citations including a renewal discussion.">
            <a:extLst>
              <a:ext uri="{FF2B5EF4-FFF2-40B4-BE49-F238E27FC236}">
                <a16:creationId xmlns:a16="http://schemas.microsoft.com/office/drawing/2014/main" id="{CDF0E528-B145-0FEB-6C49-1616D8F90ABC}"/>
              </a:ext>
            </a:extLst>
          </p:cNvPr>
          <p:cNvPicPr>
            <a:picLocks noChangeAspect="1"/>
          </p:cNvPicPr>
          <p:nvPr/>
        </p:nvPicPr>
        <p:blipFill>
          <a:blip r:embed="rId3"/>
          <a:stretch>
            <a:fillRect/>
          </a:stretch>
        </p:blipFill>
        <p:spPr>
          <a:xfrm>
            <a:off x="5541971" y="1948614"/>
            <a:ext cx="5943600" cy="333375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539023" y="5407914"/>
            <a:ext cx="56529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2936718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6"/>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41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Deep Citations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95982" y="1389740"/>
            <a:ext cx="6794482"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8" y="1036860"/>
            <a:ext cx="452117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Deep citations let users verify Copilot's results by linking to the specific part of a referenced file rather than the whole file.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Pinpoint References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Citations link directly to the relevant section of a source, not just the file.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Builds Trust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Tracing an answer back to its source builds confidence in Copilot's output.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Expanding Coverage</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Supports Word and PowerPoint files now, with Meetings, Web, and PDF references coming soon.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905886" y="11958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Deep Citations</a:t>
            </a:r>
          </a:p>
        </p:txBody>
      </p:sp>
      <p:pic>
        <p:nvPicPr>
          <p:cNvPr id="5" name="Picture 4" descr="M365 Roadmap Item 523223">
            <a:extLst>
              <a:ext uri="{FF2B5EF4-FFF2-40B4-BE49-F238E27FC236}">
                <a16:creationId xmlns:a16="http://schemas.microsoft.com/office/drawing/2014/main" id="{4A9C47B2-CC2A-24C9-8073-C8986694156A}"/>
              </a:ext>
            </a:extLst>
          </p:cNvPr>
          <p:cNvPicPr>
            <a:picLocks noChangeAspect="1"/>
          </p:cNvPicPr>
          <p:nvPr/>
        </p:nvPicPr>
        <p:blipFill>
          <a:blip r:embed="rId3"/>
          <a:stretch>
            <a:fillRect/>
          </a:stretch>
        </p:blipFill>
        <p:spPr>
          <a:xfrm>
            <a:off x="5602396" y="2251361"/>
            <a:ext cx="5917199" cy="235527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640688" y="5314371"/>
            <a:ext cx="56529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
        <p:nvSpPr>
          <p:cNvPr id="6" name="Rectangle: Rounded Corners 5">
            <a:extLst>
              <a:ext uri="{FF2B5EF4-FFF2-40B4-BE49-F238E27FC236}">
                <a16:creationId xmlns:a16="http://schemas.microsoft.com/office/drawing/2014/main" id="{5ED8B871-6BDA-DF46-ED31-AEF12A6DBAE3}"/>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rgbClr val="BC36C4"/>
                </a:solidFill>
                <a:cs typeface="Segoe Sans Display Semibold" pitchFamily="2" charset="0"/>
              </a:rPr>
              <a:t>Roadmap 523225</a:t>
            </a:r>
          </a:p>
        </p:txBody>
      </p:sp>
    </p:spTree>
    <p:extLst>
      <p:ext uri="{BB962C8B-B14F-4D97-AF65-F5344CB8AC3E}">
        <p14:creationId xmlns:p14="http://schemas.microsoft.com/office/powerpoint/2010/main" val="2383079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82709"/>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Regenerate in Copilot Chat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969042" y="1389740"/>
            <a:ext cx="6921422"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333729"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The new Regenerate action lets users quickly get an alternative response to their latest prompt directly in Copilot Chat.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Simple Options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Try Again or Switch Model to produce a new response without re-prompting.</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Refine In Place</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explore different answers and refine output without starting over.</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Better Fit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Helps improve quality and find the response that fits the need.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74644" y="1225296"/>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Regenerate in Copilot Chat</a:t>
            </a:r>
          </a:p>
        </p:txBody>
      </p:sp>
      <p:pic>
        <p:nvPicPr>
          <p:cNvPr id="5" name="Picture 4" descr="A Microsoft 365 Copilot app open to show a chat where there is an option to switch the model being used.">
            <a:extLst>
              <a:ext uri="{FF2B5EF4-FFF2-40B4-BE49-F238E27FC236}">
                <a16:creationId xmlns:a16="http://schemas.microsoft.com/office/drawing/2014/main" id="{FC873E79-20E0-0CE5-708E-DAA369BC38D6}"/>
              </a:ext>
            </a:extLst>
          </p:cNvPr>
          <p:cNvPicPr>
            <a:picLocks noChangeAspect="1"/>
          </p:cNvPicPr>
          <p:nvPr/>
        </p:nvPicPr>
        <p:blipFill>
          <a:blip r:embed="rId3"/>
          <a:srcRect l="-2571" t="-1727" r="-2571" b="-3413"/>
          <a:stretch>
            <a:fillRect/>
          </a:stretch>
        </p:blipFill>
        <p:spPr>
          <a:xfrm>
            <a:off x="5457953" y="2081964"/>
            <a:ext cx="5943600" cy="306705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311914" y="5314371"/>
            <a:ext cx="56529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1078432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699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Vision in Microsoft 365 Copilot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30049" y="1389740"/>
            <a:ext cx="6860415" cy="4723384"/>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545566"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Vision helps users get answers faster when work depends on what they see on screen or through their phone camera.</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Show, Don't Describe</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can show a dashboard, document, image, error message, or real-world object instead of describing it.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Voice Conversation</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ask questions in a voice conversation as Copilot uses the visual context.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Guided Next Steps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explains what is in front of the user, surfaces insights, and guides next steps using work and web context.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July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Rolling out in July.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612081"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Vision in Microsoft 365 Copilot</a:t>
            </a:r>
          </a:p>
        </p:txBody>
      </p:sp>
      <p:pic>
        <p:nvPicPr>
          <p:cNvPr id="5" name="Picture 4" descr="A screenshot of Microsoft 365 Copilot Chat where the where the user has used vision to share an image on the screen for Copilot to review and respond.">
            <a:extLst>
              <a:ext uri="{FF2B5EF4-FFF2-40B4-BE49-F238E27FC236}">
                <a16:creationId xmlns:a16="http://schemas.microsoft.com/office/drawing/2014/main" id="{1CE3427B-5174-6067-1A0B-EF2FCA735D1F}"/>
              </a:ext>
            </a:extLst>
          </p:cNvPr>
          <p:cNvPicPr>
            <a:picLocks noChangeAspect="1"/>
          </p:cNvPicPr>
          <p:nvPr/>
        </p:nvPicPr>
        <p:blipFill>
          <a:blip r:embed="rId3"/>
          <a:stretch>
            <a:fillRect/>
          </a:stretch>
        </p:blipFill>
        <p:spPr>
          <a:xfrm>
            <a:off x="5223114" y="1794394"/>
            <a:ext cx="6474283" cy="3642189"/>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309165" y="5620965"/>
            <a:ext cx="430217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
        <p:nvSpPr>
          <p:cNvPr id="6" name="Rectangle: Rounded Corners 5">
            <a:extLst>
              <a:ext uri="{FF2B5EF4-FFF2-40B4-BE49-F238E27FC236}">
                <a16:creationId xmlns:a16="http://schemas.microsoft.com/office/drawing/2014/main" id="{6AF50716-3CB1-D4C9-549D-46894B6C3817}"/>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rgbClr val="BC36C4"/>
                </a:solidFill>
                <a:cs typeface="Segoe Sans Display Semibold" pitchFamily="2" charset="0"/>
              </a:rPr>
              <a:t>Roadmap 561037</a:t>
            </a:r>
          </a:p>
        </p:txBody>
      </p:sp>
      <p:sp>
        <p:nvSpPr>
          <p:cNvPr id="9" name="Rectangle: Rounded Corners 8">
            <a:extLst>
              <a:ext uri="{FF2B5EF4-FFF2-40B4-BE49-F238E27FC236}">
                <a16:creationId xmlns:a16="http://schemas.microsoft.com/office/drawing/2014/main" id="{E2B98F9B-2C23-F4E0-9560-174C28B34592}"/>
              </a:ext>
              <a:ext uri="{C183D7F6-B498-43B3-948B-1728B52AA6E4}">
                <adec:decorative xmlns:adec="http://schemas.microsoft.com/office/drawing/2017/decorative" val="1"/>
              </a:ext>
            </a:extLst>
          </p:cNvPr>
          <p:cNvSpPr/>
          <p:nvPr/>
        </p:nvSpPr>
        <p:spPr bwMode="auto">
          <a:xfrm>
            <a:off x="9659755"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MC1325421</a:t>
            </a:r>
          </a:p>
        </p:txBody>
      </p:sp>
    </p:spTree>
    <p:extLst>
      <p:ext uri="{BB962C8B-B14F-4D97-AF65-F5344CB8AC3E}">
        <p14:creationId xmlns:p14="http://schemas.microsoft.com/office/powerpoint/2010/main" val="1050071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699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Suggested Edits for Copilot Pages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836695" y="1389740"/>
            <a:ext cx="7053769"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22998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can get actionable, in-line feedback on a Copilot Page to polish their work without switching tools.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In Shortcuts Menu</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Select Suggested edits in the Copilot Shortcuts menu to request feedback.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In-Line Suggestions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analyzes page content and offers feedback and suggestions in-line to improve clarity and quality.</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Apply Directly</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can apply the suggestions directly to the page and keep momentum.</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08469" y="1216362"/>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Suggested Edits for Copilot Pages</a:t>
            </a:r>
          </a:p>
        </p:txBody>
      </p:sp>
      <p:pic>
        <p:nvPicPr>
          <p:cNvPr id="5" name="Picture 4" descr="A Copilot Page with a headline that says Project: Contoso Cloud Growth and a section of the content highlighted with a small Copilot window with an improvement suggestion.">
            <a:extLst>
              <a:ext uri="{FF2B5EF4-FFF2-40B4-BE49-F238E27FC236}">
                <a16:creationId xmlns:a16="http://schemas.microsoft.com/office/drawing/2014/main" id="{8885A5C5-E052-8C51-007D-0BB5328E3B88}"/>
              </a:ext>
            </a:extLst>
          </p:cNvPr>
          <p:cNvPicPr>
            <a:picLocks noChangeAspect="1"/>
          </p:cNvPicPr>
          <p:nvPr/>
        </p:nvPicPr>
        <p:blipFill>
          <a:blip r:embed="rId3"/>
          <a:stretch>
            <a:fillRect/>
          </a:stretch>
        </p:blipFill>
        <p:spPr>
          <a:xfrm>
            <a:off x="5169435" y="1818583"/>
            <a:ext cx="6388287" cy="359381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329313" y="5641638"/>
            <a:ext cx="406852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
        <p:nvSpPr>
          <p:cNvPr id="6" name="Rectangle: Rounded Corners 5">
            <a:extLst>
              <a:ext uri="{FF2B5EF4-FFF2-40B4-BE49-F238E27FC236}">
                <a16:creationId xmlns:a16="http://schemas.microsoft.com/office/drawing/2014/main" id="{C7F60957-90D6-977E-7A92-E438948914B6}"/>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rgbClr val="BC36C4"/>
                </a:solidFill>
                <a:cs typeface="Segoe Sans Display Semibold" pitchFamily="2" charset="0"/>
              </a:rPr>
              <a:t>Roadmap 562351</a:t>
            </a:r>
          </a:p>
        </p:txBody>
      </p:sp>
      <p:sp>
        <p:nvSpPr>
          <p:cNvPr id="9" name="Rectangle: Rounded Corners 8">
            <a:extLst>
              <a:ext uri="{FF2B5EF4-FFF2-40B4-BE49-F238E27FC236}">
                <a16:creationId xmlns:a16="http://schemas.microsoft.com/office/drawing/2014/main" id="{2DDCF384-5664-8AFF-96DE-FFED701F3DEB}"/>
              </a:ext>
              <a:ext uri="{C183D7F6-B498-43B3-948B-1728B52AA6E4}">
                <adec:decorative xmlns:adec="http://schemas.microsoft.com/office/drawing/2017/decorative" val="1"/>
              </a:ext>
            </a:extLst>
          </p:cNvPr>
          <p:cNvSpPr/>
          <p:nvPr/>
        </p:nvSpPr>
        <p:spPr bwMode="auto">
          <a:xfrm>
            <a:off x="9659755"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MC1330886</a:t>
            </a:r>
          </a:p>
        </p:txBody>
      </p:sp>
    </p:spTree>
    <p:extLst>
      <p:ext uri="{BB962C8B-B14F-4D97-AF65-F5344CB8AC3E}">
        <p14:creationId xmlns:p14="http://schemas.microsoft.com/office/powerpoint/2010/main" val="2312550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3995"/>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Notebooks — References and Copilo</a:t>
            </a:r>
            <a:r>
              <a:rPr lang="en-GB" b="1" dirty="0">
                <a:gradFill>
                  <a:gsLst>
                    <a:gs pos="971">
                      <a:srgbClr val="2897CE"/>
                    </a:gs>
                    <a:gs pos="100000">
                      <a:srgbClr val="8678D6"/>
                    </a:gs>
                  </a:gsLst>
                  <a:lin ang="2700000" scaled="0"/>
                </a:gradFill>
                <a:latin typeface="Segoe UI Semibold"/>
                <a:cs typeface="Segoe UI Semibold"/>
              </a:rPr>
              <a:t>t Chat users</a:t>
            </a:r>
            <a:endParaRPr lang="en-GB" sz="2800" b="1" noProof="0" dirty="0">
              <a:gradFill>
                <a:gsLst>
                  <a:gs pos="971">
                    <a:srgbClr val="2897CE"/>
                  </a:gs>
                  <a:gs pos="100000">
                    <a:srgbClr val="8678D6"/>
                  </a:gs>
                </a:gsLst>
                <a:lin ang="2700000" scaled="0"/>
              </a:gradFill>
              <a:latin typeface="Segoe UI Semibold"/>
              <a:cs typeface="Segoe UI Semibold"/>
            </a:endParaRP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169906"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Notebooks adds Outlook email references and opens up to Copilot Chat users for a shared project workspace.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Emails as References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can add Outlook emails as references to ground Copilot in the conversations, decisions, and context that drive their work.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Available to Chat Users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Previously limited to licensed users, Notebooks now rolls out to Copilot Chat users.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Learning Tools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Teams gather project context and turn reference sources into mind maps and study guides.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Rollout Timing</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Access for Chat users rolled out in June; email references rolling out in July.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Notebooks — References and Access</a:t>
            </a:r>
          </a:p>
        </p:txBody>
      </p:sp>
      <p:pic>
        <p:nvPicPr>
          <p:cNvPr id="5" name="Picture 4" descr="Screen shows Outlook email “Weekly Top of Mind” being added as a reference to the notebook among Teams meetings and web pages.">
            <a:extLst>
              <a:ext uri="{FF2B5EF4-FFF2-40B4-BE49-F238E27FC236}">
                <a16:creationId xmlns:a16="http://schemas.microsoft.com/office/drawing/2014/main" id="{62092595-6297-60DB-4C94-860F95AE0AB0}"/>
              </a:ext>
            </a:extLst>
          </p:cNvPr>
          <p:cNvPicPr>
            <a:picLocks noChangeAspect="1"/>
          </p:cNvPicPr>
          <p:nvPr/>
        </p:nvPicPr>
        <p:blipFill>
          <a:blip r:embed="rId3"/>
          <a:srcRect l="21604"/>
          <a:stretch>
            <a:fillRect/>
          </a:stretch>
        </p:blipFill>
        <p:spPr>
          <a:xfrm>
            <a:off x="6498524" y="1917684"/>
            <a:ext cx="4731924" cy="339561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815839" y="5687352"/>
            <a:ext cx="409729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2509104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699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in Outlook — Settings and Draft Refinement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257800" y="1389740"/>
            <a:ext cx="6632664"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535644"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in Outlook adds direct settings access and in-canvas draft refinement for faster, targeted edits.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Settings Access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Classic Outlook for Windows provides direct access to Copilot settings without leaving Outlook.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In-Canvas Refinement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select a section of a draft and ask Copilot to adjust its length, tone, or structure.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Targeted Edits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Changes apply to the selected section without rewriting the whole message.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Rollout Timing</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Draft refinement rolled out in June on the web; settings access rolling out in July.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46523" y="1204046"/>
            <a:ext cx="557217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in Outlook — Settings and Draft Refinement</a:t>
            </a:r>
          </a:p>
        </p:txBody>
      </p:sp>
      <p:pic>
        <p:nvPicPr>
          <p:cNvPr id="5" name="Picture 4" descr="Screenshot of Outlook compose on Windows showing Copilot’s inline rewrite experience, with a paragraph selected in an email draft and a prompt asking Copilot to “Make this more concise but keep the same context.”">
            <a:extLst>
              <a:ext uri="{FF2B5EF4-FFF2-40B4-BE49-F238E27FC236}">
                <a16:creationId xmlns:a16="http://schemas.microsoft.com/office/drawing/2014/main" id="{1F16D5EE-B50E-26D6-A3FA-0A7B13A7B893}"/>
              </a:ext>
            </a:extLst>
          </p:cNvPr>
          <p:cNvPicPr>
            <a:picLocks noChangeAspect="1"/>
          </p:cNvPicPr>
          <p:nvPr/>
        </p:nvPicPr>
        <p:blipFill>
          <a:blip r:embed="rId3"/>
          <a:stretch>
            <a:fillRect/>
          </a:stretch>
        </p:blipFill>
        <p:spPr>
          <a:xfrm>
            <a:off x="5482203" y="1808501"/>
            <a:ext cx="6037392" cy="361397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527851" y="5331355"/>
            <a:ext cx="409256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10" name="Group 9">
            <a:extLst>
              <a:ext uri="{FF2B5EF4-FFF2-40B4-BE49-F238E27FC236}">
                <a16:creationId xmlns:a16="http://schemas.microsoft.com/office/drawing/2014/main" id="{EB14BA75-8894-8548-E5DE-CBFD09C04B9F}"/>
              </a:ext>
              <a:ext uri="{C183D7F6-B498-43B3-948B-1728B52AA6E4}">
                <adec:decorative xmlns:adec="http://schemas.microsoft.com/office/drawing/2017/decorative" val="1"/>
              </a:ext>
            </a:extLst>
          </p:cNvPr>
          <p:cNvGrpSpPr/>
          <p:nvPr/>
        </p:nvGrpSpPr>
        <p:grpSpPr>
          <a:xfrm>
            <a:off x="5550454" y="1093667"/>
            <a:ext cx="592138" cy="592138"/>
            <a:chOff x="11035674" y="438150"/>
            <a:chExt cx="592138" cy="592138"/>
          </a:xfrm>
        </p:grpSpPr>
        <p:sp>
          <p:nvSpPr>
            <p:cNvPr id="6" name="Rectangle: Rounded Corners 5">
              <a:extLst>
                <a:ext uri="{FF2B5EF4-FFF2-40B4-BE49-F238E27FC236}">
                  <a16:creationId xmlns:a16="http://schemas.microsoft.com/office/drawing/2014/main" id="{E6AE5E6B-EBE2-179D-07B7-E2A43FC952F5}"/>
                </a:ext>
              </a:extLst>
            </p:cNvPr>
            <p:cNvSpPr/>
            <p:nvPr/>
          </p:nvSpPr>
          <p:spPr bwMode="auto">
            <a:xfrm>
              <a:off x="11035674" y="438150"/>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9" name="Picture 10" descr="A logo of a cube with a letter o&#10;&#10;AI-generated content may be incorrect.">
              <a:extLst>
                <a:ext uri="{FF2B5EF4-FFF2-40B4-BE49-F238E27FC236}">
                  <a16:creationId xmlns:a16="http://schemas.microsoft.com/office/drawing/2014/main" id="{A93931B1-8FB1-643E-F461-DC3B764A22F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a:fillRect/>
            </a:stretch>
          </p:blipFill>
          <p:spPr bwMode="auto">
            <a:xfrm>
              <a:off x="11145574" y="557214"/>
              <a:ext cx="372336" cy="35401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480050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Model Choice in Copilot in Word</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99119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837441"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Model choice comes to Copilot in Word, letting users pick Anthropic models when editing documents.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Anthropic Option</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can choose Anthropic models for editing tasks in Word.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Flexible Editing</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Better suited for rewriting, summarizing, restructuring, and refining content.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More Control</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get a better chance at the right tone, structure, and detail without rewriting prompts repeatedly.</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Model Choice in Copilot in Word</a:t>
            </a:r>
          </a:p>
        </p:txBody>
      </p:sp>
      <p:pic>
        <p:nvPicPr>
          <p:cNvPr id="5" name="Picture 4" descr="A menu for Copilot in Word showing different models including the latest Opus and Sonnet Models.">
            <a:extLst>
              <a:ext uri="{FF2B5EF4-FFF2-40B4-BE49-F238E27FC236}">
                <a16:creationId xmlns:a16="http://schemas.microsoft.com/office/drawing/2014/main" id="{8E847891-43B5-FFB8-39C5-92FF5541A363}"/>
              </a:ext>
            </a:extLst>
          </p:cNvPr>
          <p:cNvPicPr>
            <a:picLocks noChangeAspect="1"/>
          </p:cNvPicPr>
          <p:nvPr/>
        </p:nvPicPr>
        <p:blipFill>
          <a:blip r:embed="rId3"/>
          <a:stretch>
            <a:fillRect/>
          </a:stretch>
        </p:blipFill>
        <p:spPr>
          <a:xfrm>
            <a:off x="7244486" y="1777539"/>
            <a:ext cx="3240000" cy="4112599"/>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887267" y="5981649"/>
            <a:ext cx="409756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
        <p:nvSpPr>
          <p:cNvPr id="6" name="Rectangle: Rounded Corners 5">
            <a:extLst>
              <a:ext uri="{FF2B5EF4-FFF2-40B4-BE49-F238E27FC236}">
                <a16:creationId xmlns:a16="http://schemas.microsoft.com/office/drawing/2014/main" id="{A5E960C2-506D-DF33-6706-07978981F87B}"/>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rgbClr val="BC36C4"/>
                </a:solidFill>
                <a:cs typeface="Segoe Sans Display Semibold" pitchFamily="2" charset="0"/>
              </a:rPr>
              <a:t>Roadmap 558440</a:t>
            </a:r>
          </a:p>
        </p:txBody>
      </p:sp>
      <p:sp>
        <p:nvSpPr>
          <p:cNvPr id="9" name="Rectangle: Rounded Corners 8">
            <a:extLst>
              <a:ext uri="{FF2B5EF4-FFF2-40B4-BE49-F238E27FC236}">
                <a16:creationId xmlns:a16="http://schemas.microsoft.com/office/drawing/2014/main" id="{E366F22E-4CDC-3B01-2D7E-5FB3AF931413}"/>
              </a:ext>
              <a:ext uri="{C183D7F6-B498-43B3-948B-1728B52AA6E4}">
                <adec:decorative xmlns:adec="http://schemas.microsoft.com/office/drawing/2017/decorative" val="1"/>
              </a:ext>
            </a:extLst>
          </p:cNvPr>
          <p:cNvSpPr/>
          <p:nvPr/>
        </p:nvSpPr>
        <p:spPr bwMode="auto">
          <a:xfrm>
            <a:off x="9659755"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MC1296489</a:t>
            </a:r>
          </a:p>
        </p:txBody>
      </p:sp>
      <p:grpSp>
        <p:nvGrpSpPr>
          <p:cNvPr id="13" name="Group 12">
            <a:extLst>
              <a:ext uri="{FF2B5EF4-FFF2-40B4-BE49-F238E27FC236}">
                <a16:creationId xmlns:a16="http://schemas.microsoft.com/office/drawing/2014/main" id="{89487787-74BD-1279-11DD-93E57B4162EE}"/>
              </a:ext>
              <a:ext uri="{C183D7F6-B498-43B3-948B-1728B52AA6E4}">
                <adec:decorative xmlns:adec="http://schemas.microsoft.com/office/drawing/2017/decorative" val="1"/>
              </a:ext>
            </a:extLst>
          </p:cNvPr>
          <p:cNvGrpSpPr/>
          <p:nvPr/>
        </p:nvGrpSpPr>
        <p:grpSpPr>
          <a:xfrm>
            <a:off x="6096000" y="1093671"/>
            <a:ext cx="592138" cy="592138"/>
            <a:chOff x="6613180" y="438150"/>
            <a:chExt cx="592138" cy="592138"/>
          </a:xfrm>
        </p:grpSpPr>
        <p:sp>
          <p:nvSpPr>
            <p:cNvPr id="14" name="Rectangle: Rounded Corners 13">
              <a:extLst>
                <a:ext uri="{FF2B5EF4-FFF2-40B4-BE49-F238E27FC236}">
                  <a16:creationId xmlns:a16="http://schemas.microsoft.com/office/drawing/2014/main" id="{AFB4EBDF-958F-E60F-F24B-B673B95BD5DA}"/>
                </a:ext>
              </a:extLst>
            </p:cNvPr>
            <p:cNvSpPr/>
            <p:nvPr/>
          </p:nvSpPr>
          <p:spPr bwMode="auto">
            <a:xfrm>
              <a:off x="6613180" y="438150"/>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15" name="Picture 14" descr="A logo of a company&#10;&#10;AI-generated content may be incorrect.">
              <a:extLst>
                <a:ext uri="{FF2B5EF4-FFF2-40B4-BE49-F238E27FC236}">
                  <a16:creationId xmlns:a16="http://schemas.microsoft.com/office/drawing/2014/main" id="{C46BA41D-3253-3043-37EA-DA38AA2CE3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1424" y="558208"/>
              <a:ext cx="335652" cy="352022"/>
            </a:xfrm>
            <a:prstGeom prst="rect">
              <a:avLst/>
            </a:prstGeom>
          </p:spPr>
        </p:pic>
      </p:grpSp>
    </p:spTree>
    <p:extLst>
      <p:ext uri="{BB962C8B-B14F-4D97-AF65-F5344CB8AC3E}">
        <p14:creationId xmlns:p14="http://schemas.microsoft.com/office/powerpoint/2010/main" val="2465199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83586"/>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Catchup in Word</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209673" y="1389740"/>
            <a:ext cx="6680791" cy="4984674"/>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8" y="1036860"/>
            <a:ext cx="4275414"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Catchup surfaces a quick recap of what has changed in a document since a user last opened it.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Content Card Recap</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 content card shows what changed up front instead of requiring a full reread.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Back Up to Speed</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quickly catch up on shared and evolving files.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Keeps Momentum</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 fast way to re-engage with documents that change often.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94959" y="1218802"/>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Catchup in Word</a:t>
            </a:r>
          </a:p>
        </p:txBody>
      </p:sp>
      <p:pic>
        <p:nvPicPr>
          <p:cNvPr id="5" name="Picture 4" descr="Image of UI for Copilot Catchup that shows a text bubble that says catch me up on this document">
            <a:extLst>
              <a:ext uri="{FF2B5EF4-FFF2-40B4-BE49-F238E27FC236}">
                <a16:creationId xmlns:a16="http://schemas.microsoft.com/office/drawing/2014/main" id="{D191E236-4FF7-D57B-C283-420406682954}"/>
              </a:ext>
            </a:extLst>
          </p:cNvPr>
          <p:cNvPicPr>
            <a:picLocks noChangeAspect="1"/>
          </p:cNvPicPr>
          <p:nvPr/>
        </p:nvPicPr>
        <p:blipFill>
          <a:blip r:embed="rId3"/>
          <a:stretch>
            <a:fillRect/>
          </a:stretch>
        </p:blipFill>
        <p:spPr>
          <a:xfrm>
            <a:off x="6477930" y="1904396"/>
            <a:ext cx="4144276" cy="3775066"/>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508476" y="5886342"/>
            <a:ext cx="4083183"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9" name="Group 8">
            <a:extLst>
              <a:ext uri="{FF2B5EF4-FFF2-40B4-BE49-F238E27FC236}">
                <a16:creationId xmlns:a16="http://schemas.microsoft.com/office/drawing/2014/main" id="{2FD56B38-5535-21B1-CE67-EB7C9C53A797}"/>
              </a:ext>
              <a:ext uri="{C183D7F6-B498-43B3-948B-1728B52AA6E4}">
                <adec:decorative xmlns:adec="http://schemas.microsoft.com/office/drawing/2017/decorative" val="1"/>
              </a:ext>
            </a:extLst>
          </p:cNvPr>
          <p:cNvGrpSpPr/>
          <p:nvPr/>
        </p:nvGrpSpPr>
        <p:grpSpPr>
          <a:xfrm>
            <a:off x="5799931" y="1116632"/>
            <a:ext cx="592138" cy="592138"/>
            <a:chOff x="6613180" y="438150"/>
            <a:chExt cx="592138" cy="592138"/>
          </a:xfrm>
        </p:grpSpPr>
        <p:sp>
          <p:nvSpPr>
            <p:cNvPr id="10" name="Rectangle: Rounded Corners 9">
              <a:extLst>
                <a:ext uri="{FF2B5EF4-FFF2-40B4-BE49-F238E27FC236}">
                  <a16:creationId xmlns:a16="http://schemas.microsoft.com/office/drawing/2014/main" id="{4C6118BE-28FA-C216-3706-91901256EC85}"/>
                </a:ext>
              </a:extLst>
            </p:cNvPr>
            <p:cNvSpPr/>
            <p:nvPr/>
          </p:nvSpPr>
          <p:spPr bwMode="auto">
            <a:xfrm>
              <a:off x="6613180" y="438150"/>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11" name="Picture 10" descr="A logo of a company&#10;&#10;AI-generated content may be incorrect.">
              <a:extLst>
                <a:ext uri="{FF2B5EF4-FFF2-40B4-BE49-F238E27FC236}">
                  <a16:creationId xmlns:a16="http://schemas.microsoft.com/office/drawing/2014/main" id="{8607D5CE-F2C1-8A47-0B15-313A893DA9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1424" y="558208"/>
              <a:ext cx="335652" cy="352022"/>
            </a:xfrm>
            <a:prstGeom prst="rect">
              <a:avLst/>
            </a:prstGeom>
          </p:spPr>
        </p:pic>
      </p:grpSp>
    </p:spTree>
    <p:extLst>
      <p:ext uri="{BB962C8B-B14F-4D97-AF65-F5344CB8AC3E}">
        <p14:creationId xmlns:p14="http://schemas.microsoft.com/office/powerpoint/2010/main" val="1602973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95194"/>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Create and insert an image using Copilot in Word</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507121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96045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in Word can generate images inline and apply changes based on document comments as part of the agentic editing flow.</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Inline Image Creation</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create and insert an image with Copilot, placed inline as part of agentic editing.</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Comment-Driven Edits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reasons over comments and applies the suggested changes to the document.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Faster Revisions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Rather than working through feedback manually, users have Copilot implement it, speeding the revision cycle.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Agentic Editing in Copilot in Word</a:t>
            </a:r>
          </a:p>
        </p:txBody>
      </p:sp>
      <p:pic>
        <p:nvPicPr>
          <p:cNvPr id="5" name="Picture 4" descr="A Copilot prompt window showing that Copilot created an image of the KPI dashboard metrics.">
            <a:extLst>
              <a:ext uri="{FF2B5EF4-FFF2-40B4-BE49-F238E27FC236}">
                <a16:creationId xmlns:a16="http://schemas.microsoft.com/office/drawing/2014/main" id="{2F9BACE8-5B56-E14E-9C2C-4D0CA9EFE0A9}"/>
              </a:ext>
            </a:extLst>
          </p:cNvPr>
          <p:cNvPicPr>
            <a:picLocks noChangeAspect="1"/>
          </p:cNvPicPr>
          <p:nvPr/>
        </p:nvPicPr>
        <p:blipFill>
          <a:blip r:embed="rId3"/>
          <a:stretch>
            <a:fillRect/>
          </a:stretch>
        </p:blipFill>
        <p:spPr>
          <a:xfrm>
            <a:off x="7206039" y="1777539"/>
            <a:ext cx="3268825" cy="4197469"/>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799414" y="6062374"/>
            <a:ext cx="413014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3" name="Group 2">
            <a:extLst>
              <a:ext uri="{FF2B5EF4-FFF2-40B4-BE49-F238E27FC236}">
                <a16:creationId xmlns:a16="http://schemas.microsoft.com/office/drawing/2014/main" id="{F167FCE5-C1F4-B502-2DCE-97027D032129}"/>
              </a:ext>
              <a:ext uri="{C183D7F6-B498-43B3-948B-1728B52AA6E4}">
                <adec:decorative xmlns:adec="http://schemas.microsoft.com/office/drawing/2017/decorative" val="1"/>
              </a:ext>
            </a:extLst>
          </p:cNvPr>
          <p:cNvGrpSpPr/>
          <p:nvPr/>
        </p:nvGrpSpPr>
        <p:grpSpPr>
          <a:xfrm>
            <a:off x="6096000" y="1093671"/>
            <a:ext cx="592138" cy="592138"/>
            <a:chOff x="6613180" y="438150"/>
            <a:chExt cx="592138" cy="592138"/>
          </a:xfrm>
        </p:grpSpPr>
        <p:sp>
          <p:nvSpPr>
            <p:cNvPr id="6" name="Rectangle: Rounded Corners 5">
              <a:extLst>
                <a:ext uri="{FF2B5EF4-FFF2-40B4-BE49-F238E27FC236}">
                  <a16:creationId xmlns:a16="http://schemas.microsoft.com/office/drawing/2014/main" id="{DD597F64-226A-5168-3B68-9F737AAD09DC}"/>
                </a:ext>
              </a:extLst>
            </p:cNvPr>
            <p:cNvSpPr/>
            <p:nvPr/>
          </p:nvSpPr>
          <p:spPr bwMode="auto">
            <a:xfrm>
              <a:off x="6613180" y="438150"/>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8" name="Picture 7" descr="A logo of a company&#10;&#10;AI-generated content may be incorrect.">
              <a:extLst>
                <a:ext uri="{FF2B5EF4-FFF2-40B4-BE49-F238E27FC236}">
                  <a16:creationId xmlns:a16="http://schemas.microsoft.com/office/drawing/2014/main" id="{F31A20E7-C0AF-4446-8AC3-D51152C9D7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1424" y="558208"/>
              <a:ext cx="335652" cy="352022"/>
            </a:xfrm>
            <a:prstGeom prst="rect">
              <a:avLst/>
            </a:prstGeom>
          </p:spPr>
        </p:pic>
      </p:grpSp>
    </p:spTree>
    <p:extLst>
      <p:ext uri="{BB962C8B-B14F-4D97-AF65-F5344CB8AC3E}">
        <p14:creationId xmlns:p14="http://schemas.microsoft.com/office/powerpoint/2010/main" val="3113687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in Word on iOS and Chat Continuity</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99119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116352" cy="5518052"/>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in Word brings agentic capabilities to iOS and preserves Copilot Chat conversation history across apps.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Agentic on iOS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edit and add content from iPhone or iPad, making quick updates, drafting, and refining on the go.</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Advanced Actions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Image insertion and tracked changes remain available in the full Word experience.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Preserved History</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Word keeps Copilot Chat conversation history from chat to the apps, so multi-step work stays continuous.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lang="en-GB" sz="1600" dirty="0">
              <a:solidFill>
                <a:srgbClr val="1A1A1A"/>
              </a:solidFill>
              <a:latin typeface="Segoe UI"/>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0" i="0" u="none" strike="noStrike" kern="1200" cap="none" spc="0" normalizeH="0" baseline="0" noProof="0" dirty="0">
                <a:ln>
                  <a:noFill/>
                </a:ln>
                <a:solidFill>
                  <a:schemeClr val="accent2"/>
                </a:solidFill>
                <a:effectLst/>
                <a:uLnTx/>
                <a:uFillTx/>
                <a:latin typeface="Segoe UI"/>
                <a:ea typeface="+mn-ea"/>
                <a:cs typeface="Segoe UI" panose="020B0502040204020203" pitchFamily="34" charset="0"/>
                <a:hlinkClick r:id="rId3">
                  <a:extLst>
                    <a:ext uri="{A12FA001-AC4F-418D-AE19-62706E023703}">
                      <ahyp:hlinkClr xmlns:ahyp="http://schemas.microsoft.com/office/drawing/2018/hyperlinkcolor" val="tx"/>
                    </a:ext>
                  </a:extLst>
                </a:hlinkClick>
              </a:rPr>
              <a:t>Learn more</a:t>
            </a:r>
            <a:endParaRPr kumimoji="0" lang="en-GB" sz="1600" b="0" i="0" u="none" strike="noStrike" kern="1200" cap="none" spc="0" normalizeH="0" baseline="0" noProof="0" dirty="0">
              <a:ln>
                <a:noFill/>
              </a:ln>
              <a:solidFill>
                <a:schemeClr val="accent2"/>
              </a:solidFill>
              <a:effectLst/>
              <a:uLnTx/>
              <a:uFillTx/>
              <a:latin typeface="Segoe UI"/>
              <a:ea typeface="+mn-ea"/>
              <a:cs typeface="Segoe UI" panose="020B0502040204020203" pitchFamily="34" charset="0"/>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in Word on iOS and Chat Continuity</a:t>
            </a:r>
          </a:p>
        </p:txBody>
      </p:sp>
      <p:sp>
        <p:nvSpPr>
          <p:cNvPr id="7" name="TextBox 6">
            <a:extLst>
              <a:ext uri="{FF2B5EF4-FFF2-40B4-BE49-F238E27FC236}">
                <a16:creationId xmlns:a16="http://schemas.microsoft.com/office/drawing/2014/main" id="{00655F66-F859-4D6E-D85D-BE28A0081AD1}"/>
              </a:ext>
            </a:extLst>
          </p:cNvPr>
          <p:cNvSpPr txBox="1"/>
          <p:nvPr/>
        </p:nvSpPr>
        <p:spPr>
          <a:xfrm>
            <a:off x="6815348" y="5962101"/>
            <a:ext cx="56529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pic>
        <p:nvPicPr>
          <p:cNvPr id="3" name="Picture 2">
            <a:extLst>
              <a:ext uri="{FF2B5EF4-FFF2-40B4-BE49-F238E27FC236}">
                <a16:creationId xmlns:a16="http://schemas.microsoft.com/office/drawing/2014/main" id="{C83BAB7E-A9AB-6B6E-3412-2911672DDD9C}"/>
              </a:ext>
              <a:ext uri="{C183D7F6-B498-43B3-948B-1728B52AA6E4}">
                <adec:decorative xmlns:adec="http://schemas.microsoft.com/office/drawing/2017/decorative" val="1"/>
              </a:ext>
            </a:extLst>
          </p:cNvPr>
          <p:cNvPicPr>
            <a:picLocks noChangeAspect="1"/>
          </p:cNvPicPr>
          <p:nvPr/>
        </p:nvPicPr>
        <p:blipFill>
          <a:blip r:embed="rId5"/>
          <a:srcRect l="21621" r="31894"/>
          <a:stretch>
            <a:fillRect/>
          </a:stretch>
        </p:blipFill>
        <p:spPr>
          <a:xfrm>
            <a:off x="6563074" y="1981162"/>
            <a:ext cx="4602823" cy="3808354"/>
          </a:xfrm>
          <a:prstGeom prst="rect">
            <a:avLst/>
          </a:prstGeom>
          <a:effectLst>
            <a:outerShdw blurRad="63500" sx="102000" sy="102000" algn="ctr" rotWithShape="0">
              <a:prstClr val="black">
                <a:alpha val="40000"/>
              </a:prstClr>
            </a:outerShdw>
          </a:effectLst>
        </p:spPr>
      </p:pic>
      <p:grpSp>
        <p:nvGrpSpPr>
          <p:cNvPr id="5" name="Group 4">
            <a:extLst>
              <a:ext uri="{FF2B5EF4-FFF2-40B4-BE49-F238E27FC236}">
                <a16:creationId xmlns:a16="http://schemas.microsoft.com/office/drawing/2014/main" id="{F38E764B-ADDE-C17D-6FD3-4998EABA5C65}"/>
              </a:ext>
              <a:ext uri="{C183D7F6-B498-43B3-948B-1728B52AA6E4}">
                <adec:decorative xmlns:adec="http://schemas.microsoft.com/office/drawing/2017/decorative" val="1"/>
              </a:ext>
            </a:extLst>
          </p:cNvPr>
          <p:cNvGrpSpPr/>
          <p:nvPr/>
        </p:nvGrpSpPr>
        <p:grpSpPr>
          <a:xfrm>
            <a:off x="6096000" y="1093671"/>
            <a:ext cx="592138" cy="592138"/>
            <a:chOff x="6613180" y="438150"/>
            <a:chExt cx="592138" cy="592138"/>
          </a:xfrm>
        </p:grpSpPr>
        <p:sp>
          <p:nvSpPr>
            <p:cNvPr id="6" name="Rectangle: Rounded Corners 5">
              <a:extLst>
                <a:ext uri="{FF2B5EF4-FFF2-40B4-BE49-F238E27FC236}">
                  <a16:creationId xmlns:a16="http://schemas.microsoft.com/office/drawing/2014/main" id="{41A76329-FBD2-C9F5-0C67-6F64146ED63D}"/>
                </a:ext>
              </a:extLst>
            </p:cNvPr>
            <p:cNvSpPr/>
            <p:nvPr/>
          </p:nvSpPr>
          <p:spPr bwMode="auto">
            <a:xfrm>
              <a:off x="6613180" y="438150"/>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6"/>
                  <a:stretch>
                    <a:fillRect t="-26822" b="-26822"/>
                  </a:stretch>
                </a:blipFill>
                <a:latin typeface="Segoe Sans Display Semibold" pitchFamily="2" charset="0"/>
                <a:cs typeface="Segoe Sans Display Semibold" pitchFamily="2" charset="0"/>
              </a:endParaRPr>
            </a:p>
          </p:txBody>
        </p:sp>
        <p:pic>
          <p:nvPicPr>
            <p:cNvPr id="8" name="Picture 7" descr="A logo of a company&#10;&#10;AI-generated content may be incorrect.">
              <a:extLst>
                <a:ext uri="{FF2B5EF4-FFF2-40B4-BE49-F238E27FC236}">
                  <a16:creationId xmlns:a16="http://schemas.microsoft.com/office/drawing/2014/main" id="{70447F5D-5F31-A274-CC63-F5B852CD04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1424" y="558208"/>
              <a:ext cx="335652" cy="352022"/>
            </a:xfrm>
            <a:prstGeom prst="rect">
              <a:avLst/>
            </a:prstGeom>
          </p:spPr>
        </p:pic>
      </p:grpSp>
    </p:spTree>
    <p:extLst>
      <p:ext uri="{BB962C8B-B14F-4D97-AF65-F5344CB8AC3E}">
        <p14:creationId xmlns:p14="http://schemas.microsoft.com/office/powerpoint/2010/main" val="1754090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3"/>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64"/>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Brand Kit Picker in Copilot in PowerPoint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03515" y="1389740"/>
            <a:ext cx="6886949"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65222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Brand Kit Picker lets users build Copilot presentations that follow their organization's approved brand templates.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Admin-Approved Kits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select an admin-approved brand kit so decks start with the right colors, fonts, and visual style.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On-Brand from the Start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Presentations follow approved templates as Copilot builds them.</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Less Manual Cleanup</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Reduces the need for manual formatting or brand cleanup after generation.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91880" y="12177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Brand Kit Picker in Copilot in PowerPoint</a:t>
            </a:r>
          </a:p>
        </p:txBody>
      </p:sp>
      <p:pic>
        <p:nvPicPr>
          <p:cNvPr id="5" name="Picture 4" descr="Image of an open PowerPoint deck that shows selecting brand under Copilot chat box">
            <a:extLst>
              <a:ext uri="{FF2B5EF4-FFF2-40B4-BE49-F238E27FC236}">
                <a16:creationId xmlns:a16="http://schemas.microsoft.com/office/drawing/2014/main" id="{510BE2DC-C384-CD50-0C01-B97D748B836C}"/>
              </a:ext>
            </a:extLst>
          </p:cNvPr>
          <p:cNvPicPr>
            <a:picLocks noChangeAspect="1"/>
          </p:cNvPicPr>
          <p:nvPr/>
        </p:nvPicPr>
        <p:blipFill>
          <a:blip r:embed="rId3"/>
          <a:stretch>
            <a:fillRect/>
          </a:stretch>
        </p:blipFill>
        <p:spPr>
          <a:xfrm>
            <a:off x="5346601" y="2005991"/>
            <a:ext cx="6200775" cy="357187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425312" y="5754306"/>
            <a:ext cx="404335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10" name="Group 9">
            <a:extLst>
              <a:ext uri="{FF2B5EF4-FFF2-40B4-BE49-F238E27FC236}">
                <a16:creationId xmlns:a16="http://schemas.microsoft.com/office/drawing/2014/main" id="{AA947099-5871-C562-C5E3-90D7A2F85E81}"/>
              </a:ext>
              <a:ext uri="{C183D7F6-B498-43B3-948B-1728B52AA6E4}">
                <adec:decorative xmlns:adec="http://schemas.microsoft.com/office/drawing/2017/decorative" val="1"/>
              </a:ext>
            </a:extLst>
          </p:cNvPr>
          <p:cNvGrpSpPr/>
          <p:nvPr/>
        </p:nvGrpSpPr>
        <p:grpSpPr>
          <a:xfrm>
            <a:off x="5613568" y="1105728"/>
            <a:ext cx="592138" cy="592138"/>
            <a:chOff x="5613568" y="1105728"/>
            <a:chExt cx="592138" cy="592138"/>
          </a:xfrm>
        </p:grpSpPr>
        <p:sp>
          <p:nvSpPr>
            <p:cNvPr id="6" name="Rectangle: Rounded Corners 5">
              <a:extLst>
                <a:ext uri="{FF2B5EF4-FFF2-40B4-BE49-F238E27FC236}">
                  <a16:creationId xmlns:a16="http://schemas.microsoft.com/office/drawing/2014/main" id="{70E573EE-3979-0F62-FC8F-5B38CFFFD844}"/>
                </a:ext>
              </a:extLst>
            </p:cNvPr>
            <p:cNvSpPr/>
            <p:nvPr/>
          </p:nvSpPr>
          <p:spPr bwMode="auto">
            <a:xfrm>
              <a:off x="5613568" y="1105728"/>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9" name="Graphic 8">
              <a:extLst>
                <a:ext uri="{FF2B5EF4-FFF2-40B4-BE49-F238E27FC236}">
                  <a16:creationId xmlns:a16="http://schemas.microsoft.com/office/drawing/2014/main" id="{BE5D2680-83BE-D148-D3FE-42095B8BC764}"/>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p:blipFill>
          <p:spPr>
            <a:xfrm>
              <a:off x="5723272" y="1239420"/>
              <a:ext cx="372728" cy="324753"/>
            </a:xfrm>
            <a:prstGeom prst="rect">
              <a:avLst/>
            </a:prstGeom>
          </p:spPr>
        </p:pic>
      </p:grpSp>
    </p:spTree>
    <p:extLst>
      <p:ext uri="{BB962C8B-B14F-4D97-AF65-F5344CB8AC3E}">
        <p14:creationId xmlns:p14="http://schemas.microsoft.com/office/powerpoint/2010/main" val="2169043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Skills in Copilot in PowerPoint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515725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8" y="1036860"/>
            <a:ext cx="4653850"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can create and reuse Copilot skills for repeatable PowerPoint presentation tasks.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Reusable Skills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Save common instructions as skills to reuse across presentation work.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Standardized Builds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Standardize how decks are built, refined, and formatted without recreating prompts.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Consistency</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Repeatable tasks stay consistent each time.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 (Web)</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 on the web.</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Skills in Copilot in PowerPoint</a:t>
            </a:r>
          </a:p>
        </p:txBody>
      </p:sp>
      <p:pic>
        <p:nvPicPr>
          <p:cNvPr id="5" name="Picture 4" descr="Image of custom skills user interface in Copilot in PowerPoint.">
            <a:extLst>
              <a:ext uri="{FF2B5EF4-FFF2-40B4-BE49-F238E27FC236}">
                <a16:creationId xmlns:a16="http://schemas.microsoft.com/office/drawing/2014/main" id="{9D9C2259-2877-FF1B-CC76-F86C75EE6B90}"/>
              </a:ext>
            </a:extLst>
          </p:cNvPr>
          <p:cNvPicPr>
            <a:picLocks noChangeAspect="1"/>
          </p:cNvPicPr>
          <p:nvPr/>
        </p:nvPicPr>
        <p:blipFill>
          <a:blip r:embed="rId3"/>
          <a:stretch>
            <a:fillRect/>
          </a:stretch>
        </p:blipFill>
        <p:spPr>
          <a:xfrm>
            <a:off x="7465879" y="1799528"/>
            <a:ext cx="2797212" cy="412764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315070" y="6121746"/>
            <a:ext cx="531021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3" name="Group 2">
            <a:extLst>
              <a:ext uri="{FF2B5EF4-FFF2-40B4-BE49-F238E27FC236}">
                <a16:creationId xmlns:a16="http://schemas.microsoft.com/office/drawing/2014/main" id="{3F8013A3-CB3C-8AD5-BF36-53E3B3AA6E30}"/>
              </a:ext>
              <a:ext uri="{C183D7F6-B498-43B3-948B-1728B52AA6E4}">
                <adec:decorative xmlns:adec="http://schemas.microsoft.com/office/drawing/2017/decorative" val="1"/>
              </a:ext>
            </a:extLst>
          </p:cNvPr>
          <p:cNvGrpSpPr/>
          <p:nvPr/>
        </p:nvGrpSpPr>
        <p:grpSpPr>
          <a:xfrm>
            <a:off x="6205366" y="1114985"/>
            <a:ext cx="592138" cy="592138"/>
            <a:chOff x="5613568" y="1105728"/>
            <a:chExt cx="592138" cy="592138"/>
          </a:xfrm>
        </p:grpSpPr>
        <p:sp>
          <p:nvSpPr>
            <p:cNvPr id="6" name="Rectangle: Rounded Corners 5">
              <a:extLst>
                <a:ext uri="{FF2B5EF4-FFF2-40B4-BE49-F238E27FC236}">
                  <a16:creationId xmlns:a16="http://schemas.microsoft.com/office/drawing/2014/main" id="{100AE42A-DADA-5F46-0805-DC164B545E2A}"/>
                </a:ext>
              </a:extLst>
            </p:cNvPr>
            <p:cNvSpPr/>
            <p:nvPr/>
          </p:nvSpPr>
          <p:spPr bwMode="auto">
            <a:xfrm>
              <a:off x="5613568" y="1105728"/>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8" name="Graphic 7">
              <a:extLst>
                <a:ext uri="{FF2B5EF4-FFF2-40B4-BE49-F238E27FC236}">
                  <a16:creationId xmlns:a16="http://schemas.microsoft.com/office/drawing/2014/main" id="{3D683631-0E07-9485-1E49-6D7759A90703}"/>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p:blipFill>
          <p:spPr>
            <a:xfrm>
              <a:off x="5723272" y="1239420"/>
              <a:ext cx="372728" cy="324753"/>
            </a:xfrm>
            <a:prstGeom prst="rect">
              <a:avLst/>
            </a:prstGeom>
          </p:spPr>
        </p:pic>
      </p:grpSp>
    </p:spTree>
    <p:extLst>
      <p:ext uri="{BB962C8B-B14F-4D97-AF65-F5344CB8AC3E}">
        <p14:creationId xmlns:p14="http://schemas.microsoft.com/office/powerpoint/2010/main" val="2917860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2.91667E-6 3.7037E-6 L 2.916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80564"/>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SharePoint and OneDrive References in Copilot in PowerPoint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694291" y="1389740"/>
            <a:ext cx="719617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343004"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in PowerPoint can reference SharePoint libraries and OneDrive folders to ground new decks in existing content.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Source Grounding</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 draws on SharePoint libraries and OneDrive folders when creating a presentation.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Reflects Real Material</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Decks reflect specific organizational content instead of general information.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Relevant Decks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build presentations grounded in the material that matters.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496674" y="1217155"/>
            <a:ext cx="6181744"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SharePoint and OneDrive References in Copilot in PowerPoint</a:t>
            </a:r>
          </a:p>
        </p:txBody>
      </p:sp>
      <p:sp>
        <p:nvSpPr>
          <p:cNvPr id="7" name="TextBox 6">
            <a:extLst>
              <a:ext uri="{FF2B5EF4-FFF2-40B4-BE49-F238E27FC236}">
                <a16:creationId xmlns:a16="http://schemas.microsoft.com/office/drawing/2014/main" id="{00655F66-F859-4D6E-D85D-BE28A0081AD1}"/>
              </a:ext>
            </a:extLst>
          </p:cNvPr>
          <p:cNvSpPr txBox="1"/>
          <p:nvPr/>
        </p:nvSpPr>
        <p:spPr>
          <a:xfrm>
            <a:off x="6414656" y="5717844"/>
            <a:ext cx="402875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What's New in Microsoft 365 Copilot | June 2026</a:t>
            </a:r>
          </a:p>
        </p:txBody>
      </p:sp>
      <p:pic>
        <p:nvPicPr>
          <p:cNvPr id="5" name="Picture 4">
            <a:extLst>
              <a:ext uri="{FF2B5EF4-FFF2-40B4-BE49-F238E27FC236}">
                <a16:creationId xmlns:a16="http://schemas.microsoft.com/office/drawing/2014/main" id="{2F16E39E-6855-C3F4-A876-EEBDB51BB50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77205" y="2033539"/>
            <a:ext cx="6401213" cy="3507865"/>
          </a:xfrm>
          <a:prstGeom prst="rect">
            <a:avLst/>
          </a:prstGeom>
          <a:effectLst>
            <a:outerShdw blurRad="63500" sx="102000" sy="102000" algn="ctr" rotWithShape="0">
              <a:prstClr val="black">
                <a:alpha val="40000"/>
              </a:prstClr>
            </a:outerShdw>
          </a:effectLst>
        </p:spPr>
      </p:pic>
      <p:grpSp>
        <p:nvGrpSpPr>
          <p:cNvPr id="3" name="Group 2">
            <a:extLst>
              <a:ext uri="{FF2B5EF4-FFF2-40B4-BE49-F238E27FC236}">
                <a16:creationId xmlns:a16="http://schemas.microsoft.com/office/drawing/2014/main" id="{E1B99A26-37CF-BB1B-58D8-9941C360BFC4}"/>
              </a:ext>
              <a:ext uri="{C183D7F6-B498-43B3-948B-1728B52AA6E4}">
                <adec:decorative xmlns:adec="http://schemas.microsoft.com/office/drawing/2017/decorative" val="1"/>
              </a:ext>
            </a:extLst>
          </p:cNvPr>
          <p:cNvGrpSpPr/>
          <p:nvPr/>
        </p:nvGrpSpPr>
        <p:grpSpPr>
          <a:xfrm>
            <a:off x="5077192" y="1114985"/>
            <a:ext cx="592138" cy="592138"/>
            <a:chOff x="5613568" y="1105728"/>
            <a:chExt cx="592138" cy="592138"/>
          </a:xfrm>
        </p:grpSpPr>
        <p:sp>
          <p:nvSpPr>
            <p:cNvPr id="6" name="Rectangle: Rounded Corners 5">
              <a:extLst>
                <a:ext uri="{FF2B5EF4-FFF2-40B4-BE49-F238E27FC236}">
                  <a16:creationId xmlns:a16="http://schemas.microsoft.com/office/drawing/2014/main" id="{6E793B4B-80CB-AD25-FAAD-FA99A50F4CEB}"/>
                </a:ext>
              </a:extLst>
            </p:cNvPr>
            <p:cNvSpPr/>
            <p:nvPr/>
          </p:nvSpPr>
          <p:spPr bwMode="auto">
            <a:xfrm>
              <a:off x="5613568" y="1105728"/>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8" name="Graphic 7">
              <a:extLst>
                <a:ext uri="{FF2B5EF4-FFF2-40B4-BE49-F238E27FC236}">
                  <a16:creationId xmlns:a16="http://schemas.microsoft.com/office/drawing/2014/main" id="{81F1CCC4-E69F-A045-C80B-F315A0F167FA}"/>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p:blipFill>
          <p:spPr>
            <a:xfrm>
              <a:off x="5723272" y="1239420"/>
              <a:ext cx="372728" cy="324753"/>
            </a:xfrm>
            <a:prstGeom prst="rect">
              <a:avLst/>
            </a:prstGeom>
          </p:spPr>
        </p:pic>
      </p:grpSp>
    </p:spTree>
    <p:extLst>
      <p:ext uri="{BB962C8B-B14F-4D97-AF65-F5344CB8AC3E}">
        <p14:creationId xmlns:p14="http://schemas.microsoft.com/office/powerpoint/2010/main" val="476045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1.875E-6 2.22222E-6 L 1.875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1.875E-6 2.22222E-6 L 1.875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Skills in Copilot in Excel</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99119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906513"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Skills in Copilot in Excel package repeatable workflows as reusable instructions.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Repeatable Workflows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Teams create custom skills for common analysis, modeling, or reporting tasks.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Invoke on Demand</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call skills while working in Excel.</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Standardized Work</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Standardize complex work without rewriting the same prompts each time.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Skills in Copilot in Excel</a:t>
            </a:r>
          </a:p>
        </p:txBody>
      </p:sp>
      <p:pic>
        <p:nvPicPr>
          <p:cNvPr id="5" name="Picture 4" descr="A box in Copilot in Excel showing options to manage skills.">
            <a:extLst>
              <a:ext uri="{FF2B5EF4-FFF2-40B4-BE49-F238E27FC236}">
                <a16:creationId xmlns:a16="http://schemas.microsoft.com/office/drawing/2014/main" id="{C0E0097B-F3DA-EB7D-B682-E450AAD6A0C4}"/>
              </a:ext>
            </a:extLst>
          </p:cNvPr>
          <p:cNvPicPr>
            <a:picLocks noChangeAspect="1"/>
          </p:cNvPicPr>
          <p:nvPr/>
        </p:nvPicPr>
        <p:blipFill>
          <a:blip r:embed="rId3"/>
          <a:stretch>
            <a:fillRect/>
          </a:stretch>
        </p:blipFill>
        <p:spPr>
          <a:xfrm>
            <a:off x="6960529" y="1777539"/>
            <a:ext cx="3759846" cy="401717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865739" y="5967298"/>
            <a:ext cx="399749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10" name="Group 9">
            <a:extLst>
              <a:ext uri="{FF2B5EF4-FFF2-40B4-BE49-F238E27FC236}">
                <a16:creationId xmlns:a16="http://schemas.microsoft.com/office/drawing/2014/main" id="{F14B962C-FCFA-5E9B-4EF9-6DFBDDFC45F2}"/>
              </a:ext>
              <a:ext uri="{C183D7F6-B498-43B3-948B-1728B52AA6E4}">
                <adec:decorative xmlns:adec="http://schemas.microsoft.com/office/drawing/2017/decorative" val="1"/>
              </a:ext>
            </a:extLst>
          </p:cNvPr>
          <p:cNvGrpSpPr/>
          <p:nvPr/>
        </p:nvGrpSpPr>
        <p:grpSpPr>
          <a:xfrm>
            <a:off x="6096000" y="1114985"/>
            <a:ext cx="592138" cy="592138"/>
            <a:chOff x="11035674" y="438150"/>
            <a:chExt cx="592138" cy="592138"/>
          </a:xfrm>
        </p:grpSpPr>
        <p:sp>
          <p:nvSpPr>
            <p:cNvPr id="6" name="Rectangle: Rounded Corners 5">
              <a:extLst>
                <a:ext uri="{FF2B5EF4-FFF2-40B4-BE49-F238E27FC236}">
                  <a16:creationId xmlns:a16="http://schemas.microsoft.com/office/drawing/2014/main" id="{5BAF6C0B-2393-D0F5-FCB6-AE23B869128F}"/>
                </a:ext>
              </a:extLst>
            </p:cNvPr>
            <p:cNvSpPr/>
            <p:nvPr/>
          </p:nvSpPr>
          <p:spPr bwMode="auto">
            <a:xfrm>
              <a:off x="11035674" y="438150"/>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9" name="Graphic 8">
              <a:extLst>
                <a:ext uri="{FF2B5EF4-FFF2-40B4-BE49-F238E27FC236}">
                  <a16:creationId xmlns:a16="http://schemas.microsoft.com/office/drawing/2014/main" id="{35DB62FC-8AF7-8454-20F7-47CBD46A17A7}"/>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p:blipFill>
          <p:spPr>
            <a:xfrm>
              <a:off x="11140448" y="562445"/>
              <a:ext cx="382588" cy="343548"/>
            </a:xfrm>
            <a:prstGeom prst="rect">
              <a:avLst/>
            </a:prstGeom>
          </p:spPr>
        </p:pic>
      </p:grpSp>
    </p:spTree>
    <p:extLst>
      <p:ext uri="{BB962C8B-B14F-4D97-AF65-F5344CB8AC3E}">
        <p14:creationId xmlns:p14="http://schemas.microsoft.com/office/powerpoint/2010/main" val="2196286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699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Personalization in Copilot in Excel</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198724" y="1389740"/>
            <a:ext cx="6691740" cy="499827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464785"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Personalization lets users set standing preferences once and have Copilot apply them consistently across workbooks.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Standing Preferences: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Define guidance for formatting, naming conventions, formulas, PivotTables, and report styles.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Applied Consistently</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Copilot's edits reflect how users prefer to work without repeating instructions in every prompt.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Less Rework</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More consistent outputs, less rework, and more control over edits.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99285" y="1232037"/>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Personalization in Copilot in Excel</a:t>
            </a:r>
          </a:p>
        </p:txBody>
      </p:sp>
      <p:pic>
        <p:nvPicPr>
          <p:cNvPr id="5" name="Picture 4" descr="A window in Excel with the headline Customize Copilot enabling the user to add details about how they would like Copilot to tailor its responses and work in Excel">
            <a:extLst>
              <a:ext uri="{FF2B5EF4-FFF2-40B4-BE49-F238E27FC236}">
                <a16:creationId xmlns:a16="http://schemas.microsoft.com/office/drawing/2014/main" id="{1D48FA9D-3E51-DB90-69DE-AF4AA9E4C484}"/>
              </a:ext>
            </a:extLst>
          </p:cNvPr>
          <p:cNvPicPr>
            <a:picLocks noChangeAspect="1"/>
          </p:cNvPicPr>
          <p:nvPr/>
        </p:nvPicPr>
        <p:blipFill>
          <a:blip r:embed="rId3"/>
          <a:stretch>
            <a:fillRect/>
          </a:stretch>
        </p:blipFill>
        <p:spPr>
          <a:xfrm>
            <a:off x="5879685" y="1849933"/>
            <a:ext cx="5329818" cy="388399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506626" y="5978904"/>
            <a:ext cx="407593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3" name="Group 2">
            <a:extLst>
              <a:ext uri="{FF2B5EF4-FFF2-40B4-BE49-F238E27FC236}">
                <a16:creationId xmlns:a16="http://schemas.microsoft.com/office/drawing/2014/main" id="{D88DC3DD-9A74-FBEC-8855-6D7F0AFE4326}"/>
              </a:ext>
              <a:ext uri="{C183D7F6-B498-43B3-948B-1728B52AA6E4}">
                <adec:decorative xmlns:adec="http://schemas.microsoft.com/office/drawing/2017/decorative" val="1"/>
              </a:ext>
            </a:extLst>
          </p:cNvPr>
          <p:cNvGrpSpPr/>
          <p:nvPr/>
        </p:nvGrpSpPr>
        <p:grpSpPr>
          <a:xfrm>
            <a:off x="5799931" y="1124075"/>
            <a:ext cx="592138" cy="592138"/>
            <a:chOff x="11035674" y="438150"/>
            <a:chExt cx="592138" cy="592138"/>
          </a:xfrm>
        </p:grpSpPr>
        <p:sp>
          <p:nvSpPr>
            <p:cNvPr id="6" name="Rectangle: Rounded Corners 5">
              <a:extLst>
                <a:ext uri="{FF2B5EF4-FFF2-40B4-BE49-F238E27FC236}">
                  <a16:creationId xmlns:a16="http://schemas.microsoft.com/office/drawing/2014/main" id="{55D9D5A9-F843-AC8A-64A9-72DDB7289339}"/>
                </a:ext>
              </a:extLst>
            </p:cNvPr>
            <p:cNvSpPr/>
            <p:nvPr/>
          </p:nvSpPr>
          <p:spPr bwMode="auto">
            <a:xfrm>
              <a:off x="11035674" y="438150"/>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8" name="Graphic 7">
              <a:extLst>
                <a:ext uri="{FF2B5EF4-FFF2-40B4-BE49-F238E27FC236}">
                  <a16:creationId xmlns:a16="http://schemas.microsoft.com/office/drawing/2014/main" id="{BA6B54FD-A83D-1D13-7D0A-4DD2B684CE0E}"/>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p:blipFill>
          <p:spPr>
            <a:xfrm>
              <a:off x="11140448" y="562445"/>
              <a:ext cx="382588" cy="343548"/>
            </a:xfrm>
            <a:prstGeom prst="rect">
              <a:avLst/>
            </a:prstGeom>
          </p:spPr>
        </p:pic>
      </p:grpSp>
    </p:spTree>
    <p:extLst>
      <p:ext uri="{BB962C8B-B14F-4D97-AF65-F5344CB8AC3E}">
        <p14:creationId xmlns:p14="http://schemas.microsoft.com/office/powerpoint/2010/main" val="68452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64"/>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Workbook Rules in Copilot in Excel</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898429" y="1389740"/>
            <a:ext cx="6992035"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54714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Workbook rules sheets let teams define standards that stay with a specific workbook.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Standards That Travel</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 .Rules sheet captures structure, formatting, naming, formula conventions, and examples.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Shared Guidance</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Everyone using Copilot to edit the file follows the same workbook-specific guidance.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Reference Examples</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Rules can reference examples, formulas, ranges, and other sheets to standardize templates and workflows.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10021" y="1232172"/>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Workbook Rules in Copilot in Excel</a:t>
            </a:r>
          </a:p>
        </p:txBody>
      </p:sp>
      <p:pic>
        <p:nvPicPr>
          <p:cNvPr id="5" name="Picture 4" descr="An Excel worksheet with text about customization for the workbook.">
            <a:extLst>
              <a:ext uri="{FF2B5EF4-FFF2-40B4-BE49-F238E27FC236}">
                <a16:creationId xmlns:a16="http://schemas.microsoft.com/office/drawing/2014/main" id="{22A6AA58-29D1-9108-C822-08330045882B}"/>
              </a:ext>
            </a:extLst>
          </p:cNvPr>
          <p:cNvPicPr>
            <a:picLocks noChangeAspect="1"/>
          </p:cNvPicPr>
          <p:nvPr/>
        </p:nvPicPr>
        <p:blipFill>
          <a:blip r:embed="rId3"/>
          <a:stretch>
            <a:fillRect/>
          </a:stretch>
        </p:blipFill>
        <p:spPr>
          <a:xfrm>
            <a:off x="5195625" y="1912012"/>
            <a:ext cx="6397643" cy="340695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438722" y="5687348"/>
            <a:ext cx="405281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3" name="Group 2">
            <a:extLst>
              <a:ext uri="{FF2B5EF4-FFF2-40B4-BE49-F238E27FC236}">
                <a16:creationId xmlns:a16="http://schemas.microsoft.com/office/drawing/2014/main" id="{CAF1AD29-FC6C-8C0A-2A49-8BBC2982039E}"/>
              </a:ext>
              <a:ext uri="{C183D7F6-B498-43B3-948B-1728B52AA6E4}">
                <adec:decorative xmlns:adec="http://schemas.microsoft.com/office/drawing/2017/decorative" val="1"/>
              </a:ext>
            </a:extLst>
          </p:cNvPr>
          <p:cNvGrpSpPr/>
          <p:nvPr/>
        </p:nvGrpSpPr>
        <p:grpSpPr>
          <a:xfrm>
            <a:off x="5513952" y="1130002"/>
            <a:ext cx="592138" cy="592138"/>
            <a:chOff x="11035674" y="438150"/>
            <a:chExt cx="592138" cy="592138"/>
          </a:xfrm>
        </p:grpSpPr>
        <p:sp>
          <p:nvSpPr>
            <p:cNvPr id="6" name="Rectangle: Rounded Corners 5">
              <a:extLst>
                <a:ext uri="{FF2B5EF4-FFF2-40B4-BE49-F238E27FC236}">
                  <a16:creationId xmlns:a16="http://schemas.microsoft.com/office/drawing/2014/main" id="{92F44F23-E1B9-224F-822D-707CE28155FB}"/>
                </a:ext>
              </a:extLst>
            </p:cNvPr>
            <p:cNvSpPr/>
            <p:nvPr/>
          </p:nvSpPr>
          <p:spPr bwMode="auto">
            <a:xfrm>
              <a:off x="11035674" y="438150"/>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8" name="Graphic 7">
              <a:extLst>
                <a:ext uri="{FF2B5EF4-FFF2-40B4-BE49-F238E27FC236}">
                  <a16:creationId xmlns:a16="http://schemas.microsoft.com/office/drawing/2014/main" id="{D4FEA0DF-AFC4-48A6-8DD5-BAA000EECC17}"/>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p:blipFill>
          <p:spPr>
            <a:xfrm>
              <a:off x="11140448" y="562445"/>
              <a:ext cx="382588" cy="343548"/>
            </a:xfrm>
            <a:prstGeom prst="rect">
              <a:avLst/>
            </a:prstGeom>
          </p:spPr>
        </p:pic>
      </p:grpSp>
    </p:spTree>
    <p:extLst>
      <p:ext uri="{BB962C8B-B14F-4D97-AF65-F5344CB8AC3E}">
        <p14:creationId xmlns:p14="http://schemas.microsoft.com/office/powerpoint/2010/main" val="1242654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F1E76-9D4C-088B-1EDF-F2E92E59C1D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3D27E90-21EC-5390-4FEE-B56C236AEF7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2F93C550-B488-39EA-F750-11CA658C668B}"/>
              </a:ext>
            </a:extLst>
          </p:cNvPr>
          <p:cNvSpPr>
            <a:spLocks noGrp="1"/>
          </p:cNvSpPr>
          <p:nvPr>
            <p:ph type="title"/>
          </p:nvPr>
        </p:nvSpPr>
        <p:spPr>
          <a:xfrm>
            <a:off x="1709467" y="3421792"/>
            <a:ext cx="9144000" cy="498598"/>
          </a:xfrm>
        </p:spPr>
        <p:txBody>
          <a:bodyPr/>
          <a:lstStyle/>
          <a:p>
            <a:r>
              <a:rPr lang="en-US" noProof="0" dirty="0"/>
              <a:t>Agents</a:t>
            </a:r>
          </a:p>
        </p:txBody>
      </p:sp>
      <p:pic>
        <p:nvPicPr>
          <p:cNvPr id="5" name="Graphic 60">
            <a:extLst>
              <a:ext uri="{FF2B5EF4-FFF2-40B4-BE49-F238E27FC236}">
                <a16:creationId xmlns:a16="http://schemas.microsoft.com/office/drawing/2014/main" id="{D1E262DF-E7A7-6245-DD76-C8D3DC0092B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754072" y="3291379"/>
            <a:ext cx="752013" cy="759425"/>
          </a:xfrm>
          <a:prstGeom prst="rect">
            <a:avLst/>
          </a:prstGeom>
          <a:effectLst/>
        </p:spPr>
      </p:pic>
    </p:spTree>
    <p:extLst>
      <p:ext uri="{BB962C8B-B14F-4D97-AF65-F5344CB8AC3E}">
        <p14:creationId xmlns:p14="http://schemas.microsoft.com/office/powerpoint/2010/main" val="3729693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Researcher Model and Mode Choice</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042646" cy="5344078"/>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When the Researcher agent is added to a Copilot chat, users can choose from supported Researcher models and modes in the conversation.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In-Conversation Choice: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Pick from supported Researcher models and modes directly in the chat.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Control Depth: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set the depth and approach for each research task.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Match Model to Job</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Teams get flexibility to match the model to the task at hand.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lang="en-GB" sz="1600" dirty="0">
              <a:solidFill>
                <a:srgbClr val="1A1A1A"/>
              </a:solidFill>
              <a:latin typeface="Segoe UI"/>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0" i="0" u="none" strike="noStrike" kern="1200" cap="none" spc="0" normalizeH="0" baseline="0" noProof="0" dirty="0">
                <a:ln>
                  <a:noFill/>
                </a:ln>
                <a:solidFill>
                  <a:schemeClr val="accent2"/>
                </a:solidFill>
                <a:effectLst/>
                <a:uLnTx/>
                <a:uFillTx/>
                <a:latin typeface="Segoe UI"/>
                <a:ea typeface="+mn-ea"/>
                <a:cs typeface="Segoe UI" panose="020B0502040204020203" pitchFamily="34" charset="0"/>
                <a:hlinkClick r:id="rId3">
                  <a:extLst>
                    <a:ext uri="{A12FA001-AC4F-418D-AE19-62706E023703}">
                      <ahyp:hlinkClr xmlns:ahyp="http://schemas.microsoft.com/office/drawing/2018/hyperlinkcolor" val="tx"/>
                    </a:ext>
                  </a:extLst>
                </a:hlinkClick>
              </a:rPr>
              <a:t>Learn more</a:t>
            </a:r>
            <a:endParaRPr kumimoji="0" lang="en-GB" sz="1600" b="0" i="0" u="none" strike="noStrike" kern="1200" cap="none" spc="0" normalizeH="0" baseline="0" noProof="0" dirty="0">
              <a:ln>
                <a:noFill/>
              </a:ln>
              <a:solidFill>
                <a:schemeClr val="accent2"/>
              </a:solidFill>
              <a:effectLst/>
              <a:uLnTx/>
              <a:uFillTx/>
              <a:latin typeface="Segoe UI"/>
              <a:ea typeface="+mn-ea"/>
              <a:cs typeface="Segoe UI" panose="020B0502040204020203" pitchFamily="34" charset="0"/>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Researcher Model and Mode Choice</a:t>
            </a:r>
          </a:p>
        </p:txBody>
      </p:sp>
      <p:pic>
        <p:nvPicPr>
          <p:cNvPr id="3" name="Picture 2" descr="Screenshot: Image showing select Auto on Researcher agent page">
            <a:extLst>
              <a:ext uri="{FF2B5EF4-FFF2-40B4-BE49-F238E27FC236}">
                <a16:creationId xmlns:a16="http://schemas.microsoft.com/office/drawing/2014/main" id="{6006668E-B3BC-DEC2-5956-5108128D4B5A}"/>
              </a:ext>
            </a:extLst>
          </p:cNvPr>
          <p:cNvPicPr>
            <a:picLocks noChangeAspect="1"/>
          </p:cNvPicPr>
          <p:nvPr/>
        </p:nvPicPr>
        <p:blipFill>
          <a:blip r:embed="rId4"/>
          <a:stretch>
            <a:fillRect/>
          </a:stretch>
        </p:blipFill>
        <p:spPr>
          <a:xfrm>
            <a:off x="7547783" y="2129834"/>
            <a:ext cx="2604463" cy="297506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814468" y="5333068"/>
            <a:ext cx="409256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5">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1448547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3"/>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6772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Planner Agent in Microsoft 365 Copilot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208998" y="1389740"/>
            <a:ext cx="6681466"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724147" cy="5157259"/>
          </a:xfrm>
          <a:prstGeom prst="rect">
            <a:avLst/>
          </a:prstGeom>
        </p:spPr>
        <p:txBody>
          <a:bodyPr anchor="t">
            <a:norm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The Planner Agent helps users plan, organize, and manage work more efficiently inside Microsoft 365 Copilot.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Interactive Task Cards</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Delivers task cards and actionable insights so users prioritize across Planner plans.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Natural-Language Tasks</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create and update tasks with plain-language prompts.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Structured Plans</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Ask the agent to build structured plans with goals and buckets.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94622"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Planner Agent in Microsoft 365 Copilot</a:t>
            </a:r>
          </a:p>
        </p:txBody>
      </p:sp>
      <p:pic>
        <p:nvPicPr>
          <p:cNvPr id="5" name="Picture 4" descr="A screenshot of Microsoft 365 Copilot Chat shows a response from Planner Agent with a task card that includes two goals and relevant tasks.">
            <a:extLst>
              <a:ext uri="{FF2B5EF4-FFF2-40B4-BE49-F238E27FC236}">
                <a16:creationId xmlns:a16="http://schemas.microsoft.com/office/drawing/2014/main" id="{D5CB6C31-FB29-6F26-8422-6570A276A5EB}"/>
              </a:ext>
            </a:extLst>
          </p:cNvPr>
          <p:cNvPicPr>
            <a:picLocks noChangeAspect="1"/>
          </p:cNvPicPr>
          <p:nvPr/>
        </p:nvPicPr>
        <p:blipFill>
          <a:blip r:embed="rId3"/>
          <a:stretch>
            <a:fillRect/>
          </a:stretch>
        </p:blipFill>
        <p:spPr>
          <a:xfrm>
            <a:off x="5523753" y="1744872"/>
            <a:ext cx="6051956" cy="3368256"/>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237487" y="5330231"/>
            <a:ext cx="56529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41314289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32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Sales Agent — General Availability</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510462" y="1389740"/>
            <a:ext cx="6380001"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01537" y="1016759"/>
            <a:ext cx="5310218" cy="5651616"/>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Sales Agent is generally available in Microsoft 365 Copilot, bringing customer and deal intelligence into the flow of work.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8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Conversational CRM</a:t>
            </a:r>
            <a:r>
              <a:rPr lang="en-GB" sz="1600" noProof="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Sellers use natural language to search, summarize, and act on sales data across connected CRM and past customer conversations.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Grounded in Context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Combines CRM records such as opportunities and contacts with Microsoft 365 data such as emails, meetings, and calendars.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Works Where Sellers Work</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Same capabilities and shared context across Outlook, Teams, and Dynamics 365, respecting each user's CRM access level.</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Now Generally Available</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GA following public preview; admins control which environments, users, and applications have access.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lang="en-GB" sz="1600" dirty="0">
                <a:solidFill>
                  <a:srgbClr val="0070C0"/>
                </a:solidFill>
                <a:latin typeface="Segoe UI"/>
                <a:hlinkClick r:id="rId3">
                  <a:extLst>
                    <a:ext uri="{A12FA001-AC4F-418D-AE19-62706E023703}">
                      <ahyp:hlinkClr xmlns:ahyp="http://schemas.microsoft.com/office/drawing/2018/hyperlinkcolor" val="tx"/>
                    </a:ext>
                  </a:extLst>
                </a:hlinkClick>
              </a:rPr>
              <a:t>Learn more</a:t>
            </a:r>
            <a:endParaRPr kumimoji="0" lang="en-GB" sz="1600" b="0" i="0" u="none" strike="noStrike" kern="1200" cap="none" spc="0" normalizeH="0" baseline="0" noProof="0" dirty="0">
              <a:ln>
                <a:noFill/>
              </a:ln>
              <a:solidFill>
                <a:srgbClr val="0070C0"/>
              </a:solidFill>
              <a:effectLst/>
              <a:uLnTx/>
              <a:uFillTx/>
              <a:latin typeface="Segoe UI"/>
              <a:ea typeface="+mn-ea"/>
              <a:cs typeface="Segoe UI" panose="020B0502040204020203" pitchFamily="34" charset="0"/>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045353" y="122451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Sales Agent — General Availability</a:t>
            </a:r>
          </a:p>
        </p:txBody>
      </p:sp>
      <p:pic>
        <p:nvPicPr>
          <p:cNvPr id="3" name="Picture 2" descr="[UI of Sales Agent home in Microsoft 365 Copilot]">
            <a:extLst>
              <a:ext uri="{FF2B5EF4-FFF2-40B4-BE49-F238E27FC236}">
                <a16:creationId xmlns:a16="http://schemas.microsoft.com/office/drawing/2014/main" id="{FFE78BA4-CAA2-66FB-788C-F4B8D5DBD9CA}"/>
              </a:ext>
            </a:extLst>
          </p:cNvPr>
          <p:cNvPicPr>
            <a:picLocks noChangeAspect="1"/>
          </p:cNvPicPr>
          <p:nvPr/>
        </p:nvPicPr>
        <p:blipFill>
          <a:blip r:embed="rId4"/>
          <a:stretch>
            <a:fillRect/>
          </a:stretch>
        </p:blipFill>
        <p:spPr>
          <a:xfrm>
            <a:off x="5991220" y="1913018"/>
            <a:ext cx="5418483" cy="303196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673312" y="5325708"/>
            <a:ext cx="405429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3823943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100"/>
                                  </p:stCondLst>
                                  <p:childTnLst>
                                    <p:animMotion origin="layout" path="M -1.66667E-6 -3.33333E-6 L -1.66667E-6 0.03542 " pathEditMode="relative" rAng="0" ptsTypes="AA">
                                      <p:cBhvr>
                                        <p:cTn id="9" dur="700" spd="-100000" fill="hold"/>
                                        <p:tgtEl>
                                          <p:spTgt spid="3"/>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1.875E-6 -4.07407E-6 L -1.875E-6 0.03542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94562" y="47706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Learning Agent</a:t>
            </a:r>
            <a:r>
              <a:rPr lang="en-GB" b="1" dirty="0">
                <a:gradFill>
                  <a:gsLst>
                    <a:gs pos="971">
                      <a:srgbClr val="2897CE"/>
                    </a:gs>
                    <a:gs pos="100000">
                      <a:srgbClr val="8678D6"/>
                    </a:gs>
                  </a:gsLst>
                  <a:lin ang="2700000" scaled="0"/>
                </a:gradFill>
                <a:cs typeface="Segoe UI Semibold"/>
              </a:rPr>
              <a:t> — General Availability</a:t>
            </a:r>
            <a:endParaRPr lang="en-GB" sz="2800" b="1" noProof="0" dirty="0">
              <a:gradFill>
                <a:gsLst>
                  <a:gs pos="971">
                    <a:srgbClr val="2897CE"/>
                  </a:gs>
                  <a:gs pos="100000">
                    <a:srgbClr val="8678D6"/>
                  </a:gs>
                </a:gsLst>
                <a:lin ang="2700000" scaled="0"/>
              </a:gradFill>
              <a:latin typeface="Segoe UI Semibold"/>
              <a:cs typeface="Segoe UI Semibold"/>
            </a:endParaRP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325856" y="1389740"/>
            <a:ext cx="6564608"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449007" y="1036860"/>
            <a:ext cx="4620524"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t">
              <a:buNone/>
            </a:pPr>
            <a:r>
              <a:rPr lang="en-GB" sz="1800" b="1" dirty="0"/>
              <a:t>Learning Agent delivers personalized, in-the-flow learning to help employees build Copilot and AI skills faster.</a:t>
            </a:r>
          </a:p>
          <a:p>
            <a:pPr marL="0" indent="0" fontAlgn="t">
              <a:buNone/>
            </a:pPr>
            <a:endParaRPr lang="en-GB" sz="1600" dirty="0"/>
          </a:p>
          <a:p>
            <a:pPr fontAlgn="t"/>
            <a:r>
              <a:rPr lang="en-GB" sz="1600" b="1" dirty="0"/>
              <a:t>Tailored Learning: </a:t>
            </a:r>
            <a:r>
              <a:rPr lang="en-GB" sz="1600" dirty="0"/>
              <a:t>Powered by Work IQ and AI Skills Navigator (preview), content adapts to each role and daily work.</a:t>
            </a:r>
          </a:p>
          <a:p>
            <a:pPr marL="0" indent="0" fontAlgn="t">
              <a:buNone/>
            </a:pPr>
            <a:endParaRPr lang="en-GB" sz="1600" dirty="0"/>
          </a:p>
          <a:p>
            <a:pPr fontAlgn="t"/>
            <a:r>
              <a:rPr lang="en-GB" sz="1600" b="1" dirty="0"/>
              <a:t>Learn By Doing: </a:t>
            </a:r>
            <a:r>
              <a:rPr lang="en-GB" sz="1600" dirty="0"/>
              <a:t>Provides tips, skill assessments, customized plans, certifications, and roleplay practice in the flow of work.</a:t>
            </a:r>
          </a:p>
          <a:p>
            <a:pPr marL="0" indent="0" fontAlgn="t">
              <a:buNone/>
            </a:pPr>
            <a:endParaRPr lang="en-GB" sz="1600" dirty="0"/>
          </a:p>
          <a:p>
            <a:pPr fontAlgn="t"/>
            <a:r>
              <a:rPr lang="en-GB" sz="1600" b="1" dirty="0"/>
              <a:t>Continuous Growth: </a:t>
            </a:r>
            <a:r>
              <a:rPr lang="en-GB" sz="1600" dirty="0"/>
              <a:t>Helps people keep improving over time directly within their workflow.</a:t>
            </a:r>
          </a:p>
          <a:p>
            <a:pPr marL="0" indent="0" fontAlgn="t">
              <a:buNone/>
            </a:pPr>
            <a:endParaRPr lang="en-GB" sz="1600" dirty="0"/>
          </a:p>
          <a:p>
            <a:pPr marL="0" indent="0" fontAlgn="t">
              <a:buNone/>
            </a:pPr>
            <a:r>
              <a:rPr lang="en-GB" sz="1600" b="1" dirty="0"/>
              <a:t>Rollout</a:t>
            </a:r>
            <a:br>
              <a:rPr lang="en-GB" sz="1600" dirty="0"/>
            </a:br>
            <a:r>
              <a:rPr lang="en-GB" sz="1600" dirty="0"/>
              <a:t>Rolling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953050"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Learning Agent</a:t>
            </a:r>
          </a:p>
        </p:txBody>
      </p:sp>
      <p:pic>
        <p:nvPicPr>
          <p:cNvPr id="5" name="Picture 4" descr="The Learning Agent home page featuring prompt cards for AI Skills Navigator content and Copilot usage tips.">
            <a:extLst>
              <a:ext uri="{FF2B5EF4-FFF2-40B4-BE49-F238E27FC236}">
                <a16:creationId xmlns:a16="http://schemas.microsoft.com/office/drawing/2014/main" id="{63107B12-F7FF-B5EE-5FE7-4B5966EE0772}"/>
              </a:ext>
            </a:extLst>
          </p:cNvPr>
          <p:cNvPicPr>
            <a:picLocks noChangeAspect="1"/>
          </p:cNvPicPr>
          <p:nvPr/>
        </p:nvPicPr>
        <p:blipFill>
          <a:blip r:embed="rId3"/>
          <a:stretch>
            <a:fillRect/>
          </a:stretch>
        </p:blipFill>
        <p:spPr>
          <a:xfrm>
            <a:off x="5582181" y="1777539"/>
            <a:ext cx="6051957" cy="3428836"/>
          </a:xfrm>
          <a:prstGeom prst="rect">
            <a:avLst/>
          </a:prstGeom>
        </p:spPr>
      </p:pic>
      <p:sp>
        <p:nvSpPr>
          <p:cNvPr id="7" name="TextBox 6">
            <a:extLst>
              <a:ext uri="{FF2B5EF4-FFF2-40B4-BE49-F238E27FC236}">
                <a16:creationId xmlns:a16="http://schemas.microsoft.com/office/drawing/2014/main" id="{00655F66-F859-4D6E-D85D-BE28A0081AD1}"/>
              </a:ext>
            </a:extLst>
          </p:cNvPr>
          <p:cNvSpPr txBox="1"/>
          <p:nvPr/>
        </p:nvSpPr>
        <p:spPr>
          <a:xfrm>
            <a:off x="5781670" y="5262198"/>
            <a:ext cx="5652977" cy="523220"/>
          </a:xfrm>
          <a:prstGeom prst="rect">
            <a:avLst/>
          </a:prstGeom>
          <a:noFill/>
        </p:spPr>
        <p:txBody>
          <a:bodyPr wrap="square">
            <a:spAutoFit/>
          </a:bodyPr>
          <a:lstStyle/>
          <a:p>
            <a:pPr algn="ctr"/>
            <a:r>
              <a:rPr lang="en-US" sz="1400" dirty="0">
                <a:solidFill>
                  <a:srgbClr val="7030A0"/>
                </a:solidFill>
                <a:hlinkClick r:id="rId4">
                  <a:extLst>
                    <a:ext uri="{A12FA001-AC4F-418D-AE19-62706E023703}">
                      <ahyp:hlinkClr xmlns:ahyp="http://schemas.microsoft.com/office/drawing/2018/hyperlinkcolor" val="tx"/>
                    </a:ext>
                  </a:extLst>
                </a:hlinkClick>
              </a:rPr>
              <a:t>Learning Agent now generally available — personalized AI upskilling for every employee | Microsoft Community Hub</a:t>
            </a:r>
            <a:endParaRPr lang="en-US" sz="1400" dirty="0">
              <a:solidFill>
                <a:srgbClr val="7030A0"/>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665033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7332-CE4D-2B91-478B-A887B50CA64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ECC105-FFE3-BC12-2508-0FB0C338690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C44AE99E-337E-41DB-9B59-990878017072}"/>
              </a:ext>
            </a:extLst>
          </p:cNvPr>
          <p:cNvSpPr>
            <a:spLocks noGrp="1"/>
          </p:cNvSpPr>
          <p:nvPr>
            <p:ph type="title"/>
          </p:nvPr>
        </p:nvSpPr>
        <p:spPr>
          <a:xfrm>
            <a:off x="1959900" y="3392281"/>
            <a:ext cx="9144000" cy="498598"/>
          </a:xfrm>
        </p:spPr>
        <p:txBody>
          <a:bodyPr/>
          <a:lstStyle/>
          <a:p>
            <a:r>
              <a:rPr lang="en-US" noProof="0" dirty="0"/>
              <a:t>Copilot Control System</a:t>
            </a:r>
          </a:p>
        </p:txBody>
      </p:sp>
      <p:pic>
        <p:nvPicPr>
          <p:cNvPr id="5" name="Picture 4">
            <a:extLst>
              <a:ext uri="{FF2B5EF4-FFF2-40B4-BE49-F238E27FC236}">
                <a16:creationId xmlns:a16="http://schemas.microsoft.com/office/drawing/2014/main" id="{F969E818-54BC-FE88-14E9-7770A772DBD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7128" y="3213413"/>
            <a:ext cx="856334" cy="856334"/>
          </a:xfrm>
          <a:prstGeom prst="rect">
            <a:avLst/>
          </a:prstGeom>
        </p:spPr>
      </p:pic>
    </p:spTree>
    <p:extLst>
      <p:ext uri="{BB962C8B-B14F-4D97-AF65-F5344CB8AC3E}">
        <p14:creationId xmlns:p14="http://schemas.microsoft.com/office/powerpoint/2010/main" val="353365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54951" y="477445"/>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Organization Prompts in Microsoft 365 Admin Center</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424755" y="1389740"/>
            <a:ext cx="6465709"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4951" y="1036860"/>
            <a:ext cx="459002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Admins can create and publish organization prompts to guide users toward effective Copilot use for common workflows.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Admin-Published Prompts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Create and publish organization prompts in the Microsoft 365 Admin Center.</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Surfaced to Users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Users find them in Copilot Chat prompt suggestions and the Prompt Gallery.</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Builds Good Habits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Helps users form effective prompting habits and explore tailored use cases.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002499" y="1224618"/>
            <a:ext cx="5499690"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Organization Prompts in Microsoft 365 Admin Center</a:t>
            </a:r>
          </a:p>
        </p:txBody>
      </p:sp>
      <p:grpSp>
        <p:nvGrpSpPr>
          <p:cNvPr id="12" name="Group 11">
            <a:extLst>
              <a:ext uri="{FF2B5EF4-FFF2-40B4-BE49-F238E27FC236}">
                <a16:creationId xmlns:a16="http://schemas.microsoft.com/office/drawing/2014/main" id="{34CB02D6-38A4-BC14-1215-8D83615D3196}"/>
              </a:ext>
              <a:ext uri="{C183D7F6-B498-43B3-948B-1728B52AA6E4}">
                <adec:decorative xmlns:adec="http://schemas.microsoft.com/office/drawing/2017/decorative" val="1"/>
              </a:ext>
            </a:extLst>
          </p:cNvPr>
          <p:cNvGrpSpPr/>
          <p:nvPr/>
        </p:nvGrpSpPr>
        <p:grpSpPr>
          <a:xfrm>
            <a:off x="5614224" y="1116445"/>
            <a:ext cx="592138" cy="592138"/>
            <a:chOff x="5614224" y="1116445"/>
            <a:chExt cx="592138" cy="592138"/>
          </a:xfrm>
        </p:grpSpPr>
        <p:sp>
          <p:nvSpPr>
            <p:cNvPr id="9" name="Rectangle: Rounded Corners 8">
              <a:extLst>
                <a:ext uri="{FF2B5EF4-FFF2-40B4-BE49-F238E27FC236}">
                  <a16:creationId xmlns:a16="http://schemas.microsoft.com/office/drawing/2014/main" id="{73764ABC-EB85-472F-4D30-6CFEF3B19DF8}"/>
                </a:ext>
              </a:extLst>
            </p:cNvPr>
            <p:cNvSpPr/>
            <p:nvPr/>
          </p:nvSpPr>
          <p:spPr bwMode="auto">
            <a:xfrm>
              <a:off x="5614224" y="1116445"/>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3"/>
                  <a:stretch>
                    <a:fillRect t="-26822" b="-26822"/>
                  </a:stretch>
                </a:blipFill>
                <a:latin typeface="Segoe Sans Display Semibold" pitchFamily="2" charset="0"/>
                <a:cs typeface="Segoe Sans Display Semibold" pitchFamily="2" charset="0"/>
              </a:endParaRPr>
            </a:p>
          </p:txBody>
        </p:sp>
        <p:pic>
          <p:nvPicPr>
            <p:cNvPr id="11" name="Picture 10" descr="Microsoft 365 Admin – Apps on Google Play">
              <a:extLst>
                <a:ext uri="{FF2B5EF4-FFF2-40B4-BE49-F238E27FC236}">
                  <a16:creationId xmlns:a16="http://schemas.microsoft.com/office/drawing/2014/main" id="{390A0F28-DDE2-6886-94A9-8F6293EAE93E}"/>
                </a:ext>
              </a:extLst>
            </p:cNvPr>
            <p:cNvPicPr>
              <a:picLocks noChangeAspect="1"/>
            </p:cNvPicPr>
            <p:nvPr/>
          </p:nvPicPr>
          <p:blipFill>
            <a:blip r:embed="rId4"/>
            <a:stretch>
              <a:fillRect/>
            </a:stretch>
          </p:blipFill>
          <p:spPr>
            <a:xfrm>
              <a:off x="5654478" y="1138538"/>
              <a:ext cx="511629" cy="511629"/>
            </a:xfrm>
            <a:prstGeom prst="rect">
              <a:avLst/>
            </a:prstGeom>
          </p:spPr>
        </p:pic>
      </p:grpSp>
      <p:pic>
        <p:nvPicPr>
          <p:cNvPr id="13" name="Picture 12" descr="Microsoft 365 admin center organizational prompts list showing prompts list with one of the prompts pinned.">
            <a:extLst>
              <a:ext uri="{FF2B5EF4-FFF2-40B4-BE49-F238E27FC236}">
                <a16:creationId xmlns:a16="http://schemas.microsoft.com/office/drawing/2014/main" id="{0F037FEE-A732-E4A6-B638-17D40D03E7DD}"/>
              </a:ext>
            </a:extLst>
          </p:cNvPr>
          <p:cNvPicPr>
            <a:picLocks noChangeAspect="1"/>
          </p:cNvPicPr>
          <p:nvPr/>
        </p:nvPicPr>
        <p:blipFill>
          <a:blip r:embed="rId5"/>
          <a:stretch>
            <a:fillRect/>
          </a:stretch>
        </p:blipFill>
        <p:spPr>
          <a:xfrm>
            <a:off x="5715219" y="1960394"/>
            <a:ext cx="5884780" cy="3310189"/>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539023" y="5765385"/>
            <a:ext cx="565297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6">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1303715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13"/>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699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Cost Management Dashboard</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24063" y="1389740"/>
            <a:ext cx="6866401"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446744"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The Cost Management Dashboard provides a centralized way to activate, manage, and optimize spending on usage-based AI experiences, including Copilot Cowork.</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Allocate and Limit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Allocate Copilot Credits and create spending policies and limits by group.</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Billing Models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Choose between prepaid credits and pay-as-you-go billing.</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Monitor and Cap</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Reporting, budgets, alerts, and hard caps help control costs and manage spend.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51721"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Cost Management Dashboard</a:t>
            </a:r>
          </a:p>
        </p:txBody>
      </p:sp>
      <p:pic>
        <p:nvPicPr>
          <p:cNvPr id="5" name="Picture 4" descr="Screenshot of Cost Management in the Microsoft 365 admin center showing centralized controls for Copilot credit billing, spending limits, and consumption monitoring across users, groups, and agents.">
            <a:extLst>
              <a:ext uri="{FF2B5EF4-FFF2-40B4-BE49-F238E27FC236}">
                <a16:creationId xmlns:a16="http://schemas.microsoft.com/office/drawing/2014/main" id="{0400821B-C7F0-2573-A492-F5A40F4C8F20}"/>
              </a:ext>
            </a:extLst>
          </p:cNvPr>
          <p:cNvPicPr>
            <a:picLocks noChangeAspect="1"/>
          </p:cNvPicPr>
          <p:nvPr/>
        </p:nvPicPr>
        <p:blipFill>
          <a:blip r:embed="rId3"/>
          <a:stretch>
            <a:fillRect/>
          </a:stretch>
        </p:blipFill>
        <p:spPr>
          <a:xfrm>
            <a:off x="5268627" y="1859983"/>
            <a:ext cx="6377272" cy="351101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376057" y="5749065"/>
            <a:ext cx="406154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3" name="Group 2">
            <a:extLst>
              <a:ext uri="{FF2B5EF4-FFF2-40B4-BE49-F238E27FC236}">
                <a16:creationId xmlns:a16="http://schemas.microsoft.com/office/drawing/2014/main" id="{1175C80C-6198-6766-0D28-1D0C07F43A1E}"/>
              </a:ext>
              <a:ext uri="{C183D7F6-B498-43B3-948B-1728B52AA6E4}">
                <adec:decorative xmlns:adec="http://schemas.microsoft.com/office/drawing/2017/decorative" val="1"/>
              </a:ext>
            </a:extLst>
          </p:cNvPr>
          <p:cNvGrpSpPr/>
          <p:nvPr/>
        </p:nvGrpSpPr>
        <p:grpSpPr>
          <a:xfrm>
            <a:off x="5614224" y="1116445"/>
            <a:ext cx="592138" cy="592138"/>
            <a:chOff x="5614224" y="1116445"/>
            <a:chExt cx="592138" cy="592138"/>
          </a:xfrm>
        </p:grpSpPr>
        <p:sp>
          <p:nvSpPr>
            <p:cNvPr id="6" name="Rectangle: Rounded Corners 5">
              <a:extLst>
                <a:ext uri="{FF2B5EF4-FFF2-40B4-BE49-F238E27FC236}">
                  <a16:creationId xmlns:a16="http://schemas.microsoft.com/office/drawing/2014/main" id="{CA420486-BBDE-236F-3A4F-BE44BE9EEDBA}"/>
                </a:ext>
              </a:extLst>
            </p:cNvPr>
            <p:cNvSpPr/>
            <p:nvPr/>
          </p:nvSpPr>
          <p:spPr bwMode="auto">
            <a:xfrm>
              <a:off x="5614224" y="1116445"/>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8" name="Picture 7" descr="Microsoft 365 Admin – Apps on Google Play">
              <a:extLst>
                <a:ext uri="{FF2B5EF4-FFF2-40B4-BE49-F238E27FC236}">
                  <a16:creationId xmlns:a16="http://schemas.microsoft.com/office/drawing/2014/main" id="{0A70D71B-B2B8-46BA-EDB6-FBE7A38D12AF}"/>
                </a:ext>
              </a:extLst>
            </p:cNvPr>
            <p:cNvPicPr>
              <a:picLocks noChangeAspect="1"/>
            </p:cNvPicPr>
            <p:nvPr/>
          </p:nvPicPr>
          <p:blipFill>
            <a:blip r:embed="rId6"/>
            <a:stretch>
              <a:fillRect/>
            </a:stretch>
          </p:blipFill>
          <p:spPr>
            <a:xfrm>
              <a:off x="5654478" y="1138538"/>
              <a:ext cx="511629" cy="511629"/>
            </a:xfrm>
            <a:prstGeom prst="rect">
              <a:avLst/>
            </a:prstGeom>
          </p:spPr>
        </p:pic>
      </p:grpSp>
    </p:spTree>
    <p:extLst>
      <p:ext uri="{BB962C8B-B14F-4D97-AF65-F5344CB8AC3E}">
        <p14:creationId xmlns:p14="http://schemas.microsoft.com/office/powerpoint/2010/main" val="3993685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2.08333E-7 2.22222E-6 L 2.08333E-7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2.08333E-7 2.22222E-6 L 2.08333E-7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699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Team-Level Cost Reporting in Insights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515725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971005"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Additional cost reporting gives team leaders a view into their team's use of Copilot Credits through a dashboard in Insights.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Group and Team View</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Cost reporting at the group or team level surfaces in an Insights dashboard.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Enabled by Default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Available to managers with at least five direct reports, plus Insights Analysts and Global Administrators.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Manage AI Spend</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Helps leaders quickly understand and manage AI spend.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July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Rolls out in July.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Team-Level Cost Reporting in Insights</a:t>
            </a:r>
          </a:p>
        </p:txBody>
      </p:sp>
      <p:pic>
        <p:nvPicPr>
          <p:cNvPr id="5" name="Picture 4" descr="Screenshot that shows the Microsoft 365 services page.">
            <a:extLst>
              <a:ext uri="{FF2B5EF4-FFF2-40B4-BE49-F238E27FC236}">
                <a16:creationId xmlns:a16="http://schemas.microsoft.com/office/drawing/2014/main" id="{A1A2A1C8-0E67-CE0D-2B97-18932AA43EAD}"/>
              </a:ext>
            </a:extLst>
          </p:cNvPr>
          <p:cNvPicPr>
            <a:picLocks noChangeAspect="1"/>
          </p:cNvPicPr>
          <p:nvPr/>
        </p:nvPicPr>
        <p:blipFill>
          <a:blip r:embed="rId3"/>
          <a:stretch>
            <a:fillRect/>
          </a:stretch>
        </p:blipFill>
        <p:spPr>
          <a:xfrm>
            <a:off x="6502364" y="1859733"/>
            <a:ext cx="4552629" cy="409424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765382" y="6126558"/>
            <a:ext cx="402659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4135834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88327"/>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Agent Metrics for Custom Reporting</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13789" y="1389740"/>
            <a:ext cx="6876675" cy="4991198"/>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384085"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Agent metrics in Insights let analysts explore and combine granular agent usage data with organizational context.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Granular Usage Data</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Explore agent usage combined with organizational context.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Custom Reports: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Identify adoption trends and build custom reports without relying on predefined dashboards.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Data-Driven Decisions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Supports data-driven decisions on agent adoption.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Rollout Timing</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Public preview in July, generally available in September</a:t>
            </a:r>
            <a:r>
              <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97017" y="1200372"/>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Agent Metrics for Custom Reporting</a:t>
            </a:r>
          </a:p>
        </p:txBody>
      </p:sp>
      <p:pic>
        <p:nvPicPr>
          <p:cNvPr id="5" name="Picture 4" descr="Screenshot of analyst workbench showing custom reporting metrics for Copilot agents, enabling insights analysts to explore agent usage, adoption trends, and organizational context in flexible reports.">
            <a:extLst>
              <a:ext uri="{FF2B5EF4-FFF2-40B4-BE49-F238E27FC236}">
                <a16:creationId xmlns:a16="http://schemas.microsoft.com/office/drawing/2014/main" id="{8BDF688A-3C99-615F-C06F-82EB93D3D400}"/>
              </a:ext>
            </a:extLst>
          </p:cNvPr>
          <p:cNvPicPr>
            <a:picLocks noChangeAspect="1"/>
          </p:cNvPicPr>
          <p:nvPr/>
        </p:nvPicPr>
        <p:blipFill>
          <a:blip r:embed="rId3"/>
          <a:stretch>
            <a:fillRect/>
          </a:stretch>
        </p:blipFill>
        <p:spPr>
          <a:xfrm>
            <a:off x="5797017" y="1848867"/>
            <a:ext cx="5454199" cy="390210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385632" y="5956808"/>
            <a:ext cx="413298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613589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8.33333E-7 -2.22222E-6 L 8.33333E-7 0.03542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83581"/>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Organizational Messages on Hybrid-Joined Devices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137485" y="1389740"/>
            <a:ext cx="6752980"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786197"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Organizational Messages now support hybrid-joined devices, extending targeted in-product communications to more managed endpoints.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Hybrid Identity Reach</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Deliver messages to users on devices joined to both on-premises Active Directory and Microsoft Entra ID.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Closes Coverage Gap</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Expands message reach across enterprise environments where hybrid identity is common.</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Drives Adoption</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Helps drive awareness, onboarding, and adoption of Copilot, agents, and other Microsoft 365 experiences.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58865" y="1228651"/>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Organizational Messages on Hybrid-Joined Devices</a:t>
            </a:r>
          </a:p>
        </p:txBody>
      </p:sp>
      <p:pic>
        <p:nvPicPr>
          <p:cNvPr id="3" name="Picture 2" descr="Screenshot of the organizational messages landing page in the Microsoft 365 admin center with manage messages, create a message, and review activity sections.">
            <a:extLst>
              <a:ext uri="{FF2B5EF4-FFF2-40B4-BE49-F238E27FC236}">
                <a16:creationId xmlns:a16="http://schemas.microsoft.com/office/drawing/2014/main" id="{8537FC60-FF40-C2A7-E341-98B1C5B478BF}"/>
              </a:ext>
            </a:extLst>
          </p:cNvPr>
          <p:cNvPicPr>
            <a:picLocks noChangeAspect="1"/>
          </p:cNvPicPr>
          <p:nvPr/>
        </p:nvPicPr>
        <p:blipFill>
          <a:blip r:embed="rId3"/>
          <a:stretch>
            <a:fillRect/>
          </a:stretch>
        </p:blipFill>
        <p:spPr>
          <a:xfrm>
            <a:off x="5472165" y="2218743"/>
            <a:ext cx="6083619" cy="314637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497772" y="5717995"/>
            <a:ext cx="403240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5" name="Group 4">
            <a:extLst>
              <a:ext uri="{FF2B5EF4-FFF2-40B4-BE49-F238E27FC236}">
                <a16:creationId xmlns:a16="http://schemas.microsoft.com/office/drawing/2014/main" id="{11027D41-A800-36D5-28A0-451DDA2D84E9}"/>
              </a:ext>
              <a:ext uri="{C183D7F6-B498-43B3-948B-1728B52AA6E4}">
                <adec:decorative xmlns:adec="http://schemas.microsoft.com/office/drawing/2017/decorative" val="1"/>
              </a:ext>
            </a:extLst>
          </p:cNvPr>
          <p:cNvGrpSpPr/>
          <p:nvPr/>
        </p:nvGrpSpPr>
        <p:grpSpPr>
          <a:xfrm>
            <a:off x="5472165" y="1108244"/>
            <a:ext cx="592138" cy="592138"/>
            <a:chOff x="5614224" y="1116445"/>
            <a:chExt cx="592138" cy="592138"/>
          </a:xfrm>
        </p:grpSpPr>
        <p:sp>
          <p:nvSpPr>
            <p:cNvPr id="6" name="Rectangle: Rounded Corners 5">
              <a:extLst>
                <a:ext uri="{FF2B5EF4-FFF2-40B4-BE49-F238E27FC236}">
                  <a16:creationId xmlns:a16="http://schemas.microsoft.com/office/drawing/2014/main" id="{3BB130E4-EDBB-87D3-3ED3-14F3F4D4CFFD}"/>
                </a:ext>
              </a:extLst>
            </p:cNvPr>
            <p:cNvSpPr/>
            <p:nvPr/>
          </p:nvSpPr>
          <p:spPr bwMode="auto">
            <a:xfrm>
              <a:off x="5614224" y="1116445"/>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8" name="Picture 7" descr="Microsoft 365 Admin – Apps on Google Play">
              <a:extLst>
                <a:ext uri="{FF2B5EF4-FFF2-40B4-BE49-F238E27FC236}">
                  <a16:creationId xmlns:a16="http://schemas.microsoft.com/office/drawing/2014/main" id="{005A0124-8727-BF4A-9FCB-6C9DAE246507}"/>
                </a:ext>
              </a:extLst>
            </p:cNvPr>
            <p:cNvPicPr>
              <a:picLocks noChangeAspect="1"/>
            </p:cNvPicPr>
            <p:nvPr/>
          </p:nvPicPr>
          <p:blipFill>
            <a:blip r:embed="rId6"/>
            <a:stretch>
              <a:fillRect/>
            </a:stretch>
          </p:blipFill>
          <p:spPr>
            <a:xfrm>
              <a:off x="5654478" y="1138538"/>
              <a:ext cx="511629" cy="511629"/>
            </a:xfrm>
            <a:prstGeom prst="rect">
              <a:avLst/>
            </a:prstGeom>
          </p:spPr>
        </p:pic>
      </p:grpSp>
    </p:spTree>
    <p:extLst>
      <p:ext uri="{BB962C8B-B14F-4D97-AF65-F5344CB8AC3E}">
        <p14:creationId xmlns:p14="http://schemas.microsoft.com/office/powerpoint/2010/main" val="4070771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100"/>
                                  </p:stCondLst>
                                  <p:childTnLst>
                                    <p:animMotion origin="layout" path="M 2.70833E-6 2.22222E-6 L 2.70833E-6 0.03541 " pathEditMode="relative" rAng="0" ptsTypes="AA">
                                      <p:cBhvr>
                                        <p:cTn id="9" dur="700" spd="-100000" fill="hold"/>
                                        <p:tgtEl>
                                          <p:spTgt spid="3"/>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2.70833E-6 2.22222E-6 L 2.70833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9401"/>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Admin Control for Vision</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95982" y="1389740"/>
            <a:ext cx="6794482" cy="498885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101327"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Admins get a control for vision in Microsoft 365, governing when and where vision can be used.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Governs Visual Input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Controls the feature that uses a stream of images from screen or camera sharing as model input.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When and Where</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Organizations decide when and where vision can be used.</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Org-Level Oversight</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Gives IT oversight of the vision experience.</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38114" y="1195838"/>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Admin Control for Vision</a:t>
            </a:r>
          </a:p>
        </p:txBody>
      </p:sp>
      <p:pic>
        <p:nvPicPr>
          <p:cNvPr id="5" name="Picture 4" descr="Admin settings page showing Screen and camera sharing controls for Copilot, with “No users” selected for both screens and cameras, and a Save button to enforce restrictions on real-time input.">
            <a:extLst>
              <a:ext uri="{FF2B5EF4-FFF2-40B4-BE49-F238E27FC236}">
                <a16:creationId xmlns:a16="http://schemas.microsoft.com/office/drawing/2014/main" id="{A22DDF17-C694-929E-BB00-F1C2B5F6BDBC}"/>
              </a:ext>
            </a:extLst>
          </p:cNvPr>
          <p:cNvPicPr>
            <a:picLocks noChangeAspect="1"/>
          </p:cNvPicPr>
          <p:nvPr/>
        </p:nvPicPr>
        <p:blipFill>
          <a:blip r:embed="rId3"/>
          <a:stretch>
            <a:fillRect/>
          </a:stretch>
        </p:blipFill>
        <p:spPr>
          <a:xfrm>
            <a:off x="5926952" y="2021977"/>
            <a:ext cx="5132542" cy="372438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481482" y="5940260"/>
            <a:ext cx="402348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grpSp>
        <p:nvGrpSpPr>
          <p:cNvPr id="3" name="Group 2">
            <a:extLst>
              <a:ext uri="{FF2B5EF4-FFF2-40B4-BE49-F238E27FC236}">
                <a16:creationId xmlns:a16="http://schemas.microsoft.com/office/drawing/2014/main" id="{F73A50E6-E9C7-D8D1-1E8D-EF33C2BFAAF9}"/>
              </a:ext>
              <a:ext uri="{C183D7F6-B498-43B3-948B-1728B52AA6E4}">
                <adec:decorative xmlns:adec="http://schemas.microsoft.com/office/drawing/2017/decorative" val="1"/>
              </a:ext>
            </a:extLst>
          </p:cNvPr>
          <p:cNvGrpSpPr/>
          <p:nvPr/>
        </p:nvGrpSpPr>
        <p:grpSpPr>
          <a:xfrm>
            <a:off x="5614224" y="1116445"/>
            <a:ext cx="592138" cy="592138"/>
            <a:chOff x="5614224" y="1116445"/>
            <a:chExt cx="592138" cy="592138"/>
          </a:xfrm>
        </p:grpSpPr>
        <p:sp>
          <p:nvSpPr>
            <p:cNvPr id="6" name="Rectangle: Rounded Corners 5">
              <a:extLst>
                <a:ext uri="{FF2B5EF4-FFF2-40B4-BE49-F238E27FC236}">
                  <a16:creationId xmlns:a16="http://schemas.microsoft.com/office/drawing/2014/main" id="{3DD5DA81-BC0B-6AD2-DC3F-CFD5B48BB397}"/>
                </a:ext>
              </a:extLst>
            </p:cNvPr>
            <p:cNvSpPr/>
            <p:nvPr/>
          </p:nvSpPr>
          <p:spPr bwMode="auto">
            <a:xfrm>
              <a:off x="5614224" y="1116445"/>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dirty="0">
                <a:blipFill>
                  <a:blip r:embed="rId5"/>
                  <a:stretch>
                    <a:fillRect t="-26822" b="-26822"/>
                  </a:stretch>
                </a:blipFill>
                <a:latin typeface="Segoe Sans Display Semibold" pitchFamily="2" charset="0"/>
                <a:cs typeface="Segoe Sans Display Semibold" pitchFamily="2" charset="0"/>
              </a:endParaRPr>
            </a:p>
          </p:txBody>
        </p:sp>
        <p:pic>
          <p:nvPicPr>
            <p:cNvPr id="8" name="Picture 7" descr="Microsoft 365 Admin – Apps on Google Play">
              <a:extLst>
                <a:ext uri="{FF2B5EF4-FFF2-40B4-BE49-F238E27FC236}">
                  <a16:creationId xmlns:a16="http://schemas.microsoft.com/office/drawing/2014/main" id="{0A7CA1E6-7FDD-28C6-353E-A292AC8F11A6}"/>
                </a:ext>
              </a:extLst>
            </p:cNvPr>
            <p:cNvPicPr>
              <a:picLocks noChangeAspect="1"/>
            </p:cNvPicPr>
            <p:nvPr/>
          </p:nvPicPr>
          <p:blipFill>
            <a:blip r:embed="rId6"/>
            <a:stretch>
              <a:fillRect/>
            </a:stretch>
          </p:blipFill>
          <p:spPr>
            <a:xfrm>
              <a:off x="5654478" y="1138538"/>
              <a:ext cx="511629" cy="511629"/>
            </a:xfrm>
            <a:prstGeom prst="rect">
              <a:avLst/>
            </a:prstGeom>
          </p:spPr>
        </p:pic>
      </p:grpSp>
    </p:spTree>
    <p:extLst>
      <p:ext uri="{BB962C8B-B14F-4D97-AF65-F5344CB8AC3E}">
        <p14:creationId xmlns:p14="http://schemas.microsoft.com/office/powerpoint/2010/main" val="825925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4.58333E-6 -3.7037E-6 L -4.58333E-6 0.03542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4.58333E-6 -3.7037E-6 L -4.58333E-6 0.03542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22923" y="469982"/>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Purview DLP — Restrict External Emails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558589" y="1389740"/>
            <a:ext cx="6331875" cy="4674176"/>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747931"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Microsoft Purview Data Loss Prevention can restrict external emails from being referenced in Microsoft 365 Copilot and Copilot Chat.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Exclude External Senders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Stop messages from external senders being summarized, referenced, or used as grounding data.</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Reduces Risk</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Limits external, third-party, or unvetted information appearing in AI-generated responses.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Scope</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Applies to Microsoft 365 Copilot and agents built in Copilot Studio published to Copilot, using only Microsoft 365 data.</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Rollout Timing</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Public preview in June, generally available in July.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120875" y="1216074"/>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Purview DLP — Restrict External Emails</a:t>
            </a:r>
          </a:p>
        </p:txBody>
      </p:sp>
      <p:pic>
        <p:nvPicPr>
          <p:cNvPr id="3" name="Picture 2" descr="Safeguarding Sensitive Data in Microsoft 365 Copilot Interactions: DLP for Microsoft  365 Copilot | Microsoft Community Hub">
            <a:extLst>
              <a:ext uri="{FF2B5EF4-FFF2-40B4-BE49-F238E27FC236}">
                <a16:creationId xmlns:a16="http://schemas.microsoft.com/office/drawing/2014/main" id="{AAB4EFA5-1E8A-3710-91B2-9A716D933A5D}"/>
              </a:ext>
            </a:extLst>
          </p:cNvPr>
          <p:cNvPicPr>
            <a:picLocks noChangeAspect="1"/>
          </p:cNvPicPr>
          <p:nvPr/>
        </p:nvPicPr>
        <p:blipFill>
          <a:blip r:embed="rId3"/>
          <a:stretch>
            <a:fillRect/>
          </a:stretch>
        </p:blipFill>
        <p:spPr>
          <a:xfrm>
            <a:off x="5789440" y="1866313"/>
            <a:ext cx="5973088" cy="349835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729703" y="5640845"/>
            <a:ext cx="409256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3703121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nodeType="withEffect">
                                  <p:stCondLst>
                                    <p:cond delay="100"/>
                                  </p:stCondLst>
                                  <p:childTnLst>
                                    <p:animMotion origin="layout" path="M -4.79167E-6 2.96296E-6 L -4.79167E-6 0.03541 " pathEditMode="relative" rAng="0" ptsTypes="AA">
                                      <p:cBhvr>
                                        <p:cTn id="9" dur="700" spd="-100000" fill="hold"/>
                                        <p:tgtEl>
                                          <p:spTgt spid="3"/>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4.79167E-6 2.96296E-6 L -4.79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1970"/>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Purview Controls for Copilot Cowork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941870" y="1389740"/>
            <a:ext cx="6948594"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473923" cy="582114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Microsoft Purview controls extend to Cowork, letting organizations govern it with the same tools used for Microsoft 365 Copilot.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45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Familiar Controls</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Manage security and compliance for Cowork with the same tools as Copilot.</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Data Security</a:t>
            </a:r>
            <a:r>
              <a:rPr lang="en-GB" sz="1600" dirty="0">
                <a:solidFill>
                  <a:srgbClr val="1A1A1A"/>
                </a:solidFill>
                <a:latin typeface="Segoe UI"/>
              </a:rPr>
              <a:t>: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Supports sensitivity label inheritance and display, audit logging, and DSPM interaction content in Activity Explorer.</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t"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Risk and Compliance: </a:t>
            </a: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Covers Insider Risk Management, eDiscovery, Data Lifecycle Management, and Communication Compliance of Cowork interactions.</a:t>
            </a: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0" marR="0" lvl="0" indent="0" algn="l" defTabSz="932742" rtl="0" eaLnBrk="1" fontAlgn="t" latinLnBrk="0" hangingPunct="1">
              <a:lnSpc>
                <a:spcPct val="100000"/>
              </a:lnSpc>
              <a:spcBef>
                <a:spcPct val="20000"/>
              </a:spcBef>
              <a:spcAft>
                <a:spcPts val="0"/>
              </a:spcAft>
              <a:buClrTx/>
              <a:buSzPct val="90000"/>
              <a:buFont typeface="Wingdings" panose="05000000000000000000" pitchFamily="2" charset="2"/>
              <a:buNone/>
              <a:tabLst/>
              <a:defRPr/>
            </a:pPr>
            <a:r>
              <a:rPr kumimoji="0" lang="en-GB"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June Rollout</a:t>
            </a:r>
            <a:b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br>
            <a:r>
              <a:rPr kumimoji="0" lang="en-GB"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Rolled out in June.</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61058" y="1230158"/>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Purview Controls for Copilot Cowork</a:t>
            </a:r>
          </a:p>
        </p:txBody>
      </p:sp>
      <p:pic>
        <p:nvPicPr>
          <p:cNvPr id="5" name="Picture 4" descr="View Copilot Cowork interactions in Purview Data Security Posture Management Activity Explorer">
            <a:extLst>
              <a:ext uri="{FF2B5EF4-FFF2-40B4-BE49-F238E27FC236}">
                <a16:creationId xmlns:a16="http://schemas.microsoft.com/office/drawing/2014/main" id="{65D8520D-1040-7A2C-AB6A-29D19A04AAB4}"/>
              </a:ext>
            </a:extLst>
          </p:cNvPr>
          <p:cNvPicPr>
            <a:picLocks noChangeAspect="1"/>
          </p:cNvPicPr>
          <p:nvPr/>
        </p:nvPicPr>
        <p:blipFill>
          <a:blip r:embed="rId3"/>
          <a:stretch>
            <a:fillRect/>
          </a:stretch>
        </p:blipFill>
        <p:spPr>
          <a:xfrm>
            <a:off x="5281863" y="1983255"/>
            <a:ext cx="6239278" cy="298536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371103" y="5339606"/>
            <a:ext cx="406079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What's New in Microsoft 365 Copilot | June 2026</a:t>
            </a:r>
          </a:p>
        </p:txBody>
      </p:sp>
    </p:spTree>
    <p:extLst>
      <p:ext uri="{BB962C8B-B14F-4D97-AF65-F5344CB8AC3E}">
        <p14:creationId xmlns:p14="http://schemas.microsoft.com/office/powerpoint/2010/main" val="2619999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nodeType="withEffect">
                                  <p:stCondLst>
                                    <p:cond delay="100"/>
                                  </p:stCondLst>
                                  <p:childTnLst>
                                    <p:animMotion origin="layout" path="M 3.54167E-6 2.96296E-6 L 3.54167E-6 0.03541 " pathEditMode="relative" rAng="0" ptsTypes="AA">
                                      <p:cBhvr>
                                        <p:cTn id="9" dur="700" spd="-100000" fill="hold"/>
                                        <p:tgtEl>
                                          <p:spTgt spid="5"/>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100"/>
                                  </p:stCondLst>
                                  <p:childTnLst>
                                    <p:animMotion origin="layout" path="M 3.54167E-6 2.96296E-6 L 3.54167E-6 0.03541 " pathEditMode="relative" rAng="0" ptsTypes="AA">
                                      <p:cBhvr>
                                        <p:cTn id="14"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34C7C-C9F3-92CE-88C6-BB828E40281D}"/>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91E53B4F-B9CF-735F-0D12-04CE78162FFA}"/>
              </a:ext>
            </a:extLst>
          </p:cNvPr>
          <p:cNvSpPr txBox="1">
            <a:spLocks noGrp="1"/>
          </p:cNvSpPr>
          <p:nvPr>
            <p:ph type="title"/>
          </p:nvPr>
        </p:nvSpPr>
        <p:spPr>
          <a:xfrm>
            <a:off x="1524000" y="2070593"/>
            <a:ext cx="9144000" cy="299158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t>Microsoft 365 Copilot Public Roadmap</a:t>
            </a: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3600" i="1" noProof="0" dirty="0">
                <a:gradFill>
                  <a:gsLst>
                    <a:gs pos="971">
                      <a:srgbClr val="2897CE"/>
                    </a:gs>
                    <a:gs pos="100000">
                      <a:srgbClr val="8678D6"/>
                    </a:gs>
                  </a:gsLst>
                  <a:lin ang="2700000" scaled="0"/>
                </a:gradFill>
                <a:cs typeface="Segoe UI Semibold"/>
              </a:rPr>
              <a:t>Changes this month</a:t>
            </a:r>
            <a:endParaRPr lang="en-US" sz="3200" i="1" noProof="0" dirty="0">
              <a:gradFill>
                <a:gsLst>
                  <a:gs pos="971">
                    <a:srgbClr val="2897CE"/>
                  </a:gs>
                  <a:gs pos="100000">
                    <a:srgbClr val="8678D6"/>
                  </a:gs>
                </a:gsLst>
                <a:lin ang="2700000" scaled="0"/>
              </a:gradFill>
              <a:cs typeface="Segoe UI Semibold"/>
            </a:endParaRPr>
          </a:p>
        </p:txBody>
      </p:sp>
      <p:sp>
        <p:nvSpPr>
          <p:cNvPr id="3" name="TextBox 2">
            <a:extLst>
              <a:ext uri="{FF2B5EF4-FFF2-40B4-BE49-F238E27FC236}">
                <a16:creationId xmlns:a16="http://schemas.microsoft.com/office/drawing/2014/main" id="{14EA88F9-8847-E8B5-59B0-967D11A89673}"/>
              </a:ext>
            </a:extLst>
          </p:cNvPr>
          <p:cNvSpPr txBox="1"/>
          <p:nvPr/>
        </p:nvSpPr>
        <p:spPr>
          <a:xfrm>
            <a:off x="2793242" y="6373083"/>
            <a:ext cx="6605516" cy="369332"/>
          </a:xfrm>
          <a:prstGeom prst="rect">
            <a:avLst/>
          </a:prstGeom>
          <a:noFill/>
        </p:spPr>
        <p:txBody>
          <a:bodyPr wrap="square">
            <a:spAutoFit/>
          </a:bodyPr>
          <a:lstStyle/>
          <a:p>
            <a:r>
              <a:rPr lang="en-US" noProof="0" dirty="0">
                <a:solidFill>
                  <a:srgbClr val="7030A0"/>
                </a:solidFill>
                <a:hlinkClick r:id="rId3">
                  <a:extLst>
                    <a:ext uri="{A12FA001-AC4F-418D-AE19-62706E023703}">
                      <ahyp:hlinkClr xmlns:ahyp="http://schemas.microsoft.com/office/drawing/2018/hyperlinkcolor" val="tx"/>
                    </a:ext>
                  </a:extLst>
                </a:hlinkClick>
              </a:rPr>
              <a:t>Microsoft 365 Roadmap - See What's Coming | Microsoft 365</a:t>
            </a:r>
            <a:endParaRPr lang="en-US" noProof="0" dirty="0">
              <a:solidFill>
                <a:srgbClr val="7030A0"/>
              </a:solidFill>
            </a:endParaRPr>
          </a:p>
        </p:txBody>
      </p:sp>
      <p:pic>
        <p:nvPicPr>
          <p:cNvPr id="2" name="!Copilot">
            <a:extLst>
              <a:ext uri="{FF2B5EF4-FFF2-40B4-BE49-F238E27FC236}">
                <a16:creationId xmlns:a16="http://schemas.microsoft.com/office/drawing/2014/main" id="{19BDC4B2-0F63-95F5-9061-5BC3CCD2AAF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999383" y="2070593"/>
            <a:ext cx="870186" cy="877689"/>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grpSp>
        <p:nvGrpSpPr>
          <p:cNvPr id="5" name="Group 4">
            <a:extLst>
              <a:ext uri="{FF2B5EF4-FFF2-40B4-BE49-F238E27FC236}">
                <a16:creationId xmlns:a16="http://schemas.microsoft.com/office/drawing/2014/main" id="{6E2B08B6-5C7E-E127-2536-6011A491B827}"/>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6" name="Diagonal Stripe 5">
              <a:extLst>
                <a:ext uri="{FF2B5EF4-FFF2-40B4-BE49-F238E27FC236}">
                  <a16:creationId xmlns:a16="http://schemas.microsoft.com/office/drawing/2014/main" id="{09538763-8B94-79D9-DC3D-9E7DE13512C2}"/>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7" name="TextBox 6">
              <a:extLst>
                <a:ext uri="{FF2B5EF4-FFF2-40B4-BE49-F238E27FC236}">
                  <a16:creationId xmlns:a16="http://schemas.microsoft.com/office/drawing/2014/main" id="{A06B4A53-4FCE-8B10-058F-B0657A61909B}"/>
                </a:ext>
              </a:extLst>
            </p:cNvPr>
            <p:cNvSpPr txBox="1"/>
            <p:nvPr/>
          </p:nvSpPr>
          <p:spPr>
            <a:xfrm rot="2502686">
              <a:off x="10834434" y="609465"/>
              <a:ext cx="1351358"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rPr>
                <a:t>As of </a:t>
              </a:r>
              <a:r>
                <a:rPr lang="en-GB" sz="1100" kern="0" spc="-71" dirty="0">
                  <a:solidFill>
                    <a:srgbClr val="5C5AD4"/>
                  </a:solidFill>
                  <a:latin typeface="Segoe UI Semibold"/>
                </a:rPr>
                <a:t>6th July</a:t>
              </a:r>
              <a:r>
                <a:rPr kumimoji="0" lang="en-GB"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2484510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2.59259E-6 L 0 0.01967 " pathEditMode="relative" rAng="0" ptsTypes="AA">
                                      <p:cBhvr>
                                        <p:cTn id="9" dur="500" spd="-100000" fill="hold"/>
                                        <p:tgtEl>
                                          <p:spTgt spid="4"/>
                                        </p:tgtEl>
                                        <p:attrNameLst>
                                          <p:attrName>ppt_x</p:attrName>
                                          <p:attrName>ppt_y</p:attrName>
                                        </p:attrNameLst>
                                      </p:cBhvr>
                                      <p:rCtr x="0" y="972"/>
                                    </p:animMotion>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6C2D4-F52C-C28A-3B9F-58BDE4A7D179}"/>
            </a:ext>
          </a:extLst>
        </p:cNvPr>
        <p:cNvGrpSpPr/>
        <p:nvPr/>
      </p:nvGrpSpPr>
      <p:grpSpPr>
        <a:xfrm>
          <a:off x="0" y="0"/>
          <a:ext cx="0" cy="0"/>
          <a:chOff x="0" y="0"/>
          <a:chExt cx="0" cy="0"/>
        </a:xfrm>
      </p:grpSpPr>
      <p:sp>
        <p:nvSpPr>
          <p:cNvPr id="9" name="Freeform 8">
            <a:extLst>
              <a:ext uri="{FF2B5EF4-FFF2-40B4-BE49-F238E27FC236}">
                <a16:creationId xmlns:a16="http://schemas.microsoft.com/office/drawing/2014/main" id="{D484FA0E-9BAA-1CE0-97C9-09D013F81F35}"/>
              </a:ext>
              <a:ext uri="{C183D7F6-B498-43B3-948B-1728B52AA6E4}">
                <adec:decorative xmlns:adec="http://schemas.microsoft.com/office/drawing/2017/decorative" val="1"/>
              </a:ext>
            </a:extLst>
          </p:cNvPr>
          <p:cNvSpPr/>
          <p:nvPr/>
        </p:nvSpPr>
        <p:spPr bwMode="white">
          <a:xfrm>
            <a:off x="172895" y="1335505"/>
            <a:ext cx="8525974" cy="5444067"/>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C6AEAC14-E149-FCF5-C284-7B6178AE89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190197" y="285708"/>
            <a:ext cx="571728" cy="576658"/>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97233BDB-98A6-4B84-DA3F-7F879A9863F8}"/>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defTabSz="914400">
              <a:defRPr/>
            </a:pPr>
            <a:r>
              <a:rPr lang="en-US" sz="3600" noProof="0" dirty="0">
                <a:gradFill>
                  <a:gsLst>
                    <a:gs pos="971">
                      <a:srgbClr val="2897CE"/>
                    </a:gs>
                    <a:gs pos="100000">
                      <a:srgbClr val="8678D6"/>
                    </a:gs>
                  </a:gsLst>
                  <a:lin ang="2700000" scaled="0"/>
                </a:gradFill>
                <a:cs typeface="Segoe UI Semibold"/>
              </a:rPr>
              <a:t>Microsoft 365 Copilot Public Roadmap   </a:t>
            </a:r>
            <a:endPar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30" name="Rounded Rectangle 18">
            <a:extLst>
              <a:ext uri="{FF2B5EF4-FFF2-40B4-BE49-F238E27FC236}">
                <a16:creationId xmlns:a16="http://schemas.microsoft.com/office/drawing/2014/main" id="{2E6AF427-07F3-BFC0-DFE8-8A632DCD8A9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Launched</a:t>
            </a:r>
            <a:r>
              <a:rPr kumimoji="0" lang="en-US" b="0" i="0"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and Rolling Out </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“Changed within</a:t>
            </a:r>
            <a:r>
              <a:rPr kumimoji="0" lang="en-US" b="0" i="1"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dirty="0">
              <a:ln>
                <a:noFill/>
              </a:ln>
              <a:solidFill>
                <a:srgbClr val="1A1A1A"/>
              </a:solidFill>
              <a:effectLst/>
              <a:uLnTx/>
              <a:uFillTx/>
              <a:latin typeface="Segoe UI"/>
              <a:ea typeface="+mn-ea"/>
            </a:endParaRPr>
          </a:p>
        </p:txBody>
      </p:sp>
      <p:sp>
        <p:nvSpPr>
          <p:cNvPr id="26" name="TextBox 18">
            <a:extLst>
              <a:ext uri="{FF2B5EF4-FFF2-40B4-BE49-F238E27FC236}">
                <a16:creationId xmlns:a16="http://schemas.microsoft.com/office/drawing/2014/main" id="{D5B0BE91-45FE-BC10-FDE3-A064C893540A}"/>
              </a:ext>
            </a:extLst>
          </p:cNvPr>
          <p:cNvSpPr txBox="1"/>
          <p:nvPr/>
        </p:nvSpPr>
        <p:spPr>
          <a:xfrm>
            <a:off x="279801" y="1374280"/>
            <a:ext cx="8268298" cy="5235778"/>
          </a:xfrm>
          <a:prstGeom prst="rect">
            <a:avLst/>
          </a:prstGeom>
          <a:noFill/>
        </p:spPr>
        <p:txBody>
          <a:bodyPr wrap="square" lIns="0" tIns="0" rIns="0" bIns="0" numCol="2"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buFont typeface="Wingdings" panose="05000000000000000000" pitchFamily="2" charset="2"/>
              <a:buChar char="ü"/>
            </a:pPr>
            <a:endParaRPr lang="en-US" sz="1400" dirty="0">
              <a:solidFill>
                <a:schemeClr val="accent1">
                  <a:lumMod val="75000"/>
                </a:schemeClr>
              </a:solidFill>
              <a:hlinkClick r:id="rId4">
                <a:extLst>
                  <a:ext uri="{A12FA001-AC4F-418D-AE19-62706E023703}">
                    <ahyp:hlinkClr xmlns:ahyp="http://schemas.microsoft.com/office/drawing/2018/hyperlinkcolor" val="tx"/>
                  </a:ext>
                </a:extLst>
              </a:hlinkClick>
            </a:endParaRPr>
          </a:p>
          <a:p>
            <a:pPr marL="342900" lvl="0" indent="-342900">
              <a:buFont typeface="Wingdings" panose="05000000000000000000" pitchFamily="2" charset="2"/>
              <a:buChar char="ü"/>
            </a:pPr>
            <a:endParaRPr lang="en-US" sz="1400" dirty="0">
              <a:solidFill>
                <a:schemeClr val="accent1">
                  <a:lumMod val="75000"/>
                </a:schemeClr>
              </a:solidFill>
              <a:hlinkClick r:id="rId4">
                <a:extLst>
                  <a:ext uri="{A12FA001-AC4F-418D-AE19-62706E023703}">
                    <ahyp:hlinkClr xmlns:ahyp="http://schemas.microsoft.com/office/drawing/2018/hyperlinkcolor" val="tx"/>
                  </a:ext>
                </a:extLst>
              </a:hlinkClick>
            </a:endParaRPr>
          </a:p>
          <a:p>
            <a:pPr marL="342900" lvl="0" indent="-342900">
              <a:buFont typeface="Wingdings" panose="05000000000000000000" pitchFamily="2" charset="2"/>
              <a:buChar char="ü"/>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Pre-setup guides, editability, actionable errors &amp; alerting support available for Connector admins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Web Link as a Reference in Copilot Notebooks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6">
                  <a:extLst>
                    <a:ext uri="{A12FA001-AC4F-418D-AE19-62706E023703}">
                      <ahyp:hlinkClr xmlns:ahyp="http://schemas.microsoft.com/office/drawing/2018/hyperlinkcolor" val="tx"/>
                    </a:ext>
                  </a:extLst>
                </a:hlinkClick>
              </a:rPr>
              <a:t>Work IQ APIs – Remote MCP Server Support</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7">
                  <a:extLst>
                    <a:ext uri="{A12FA001-AC4F-418D-AE19-62706E023703}">
                      <ahyp:hlinkClr xmlns:ahyp="http://schemas.microsoft.com/office/drawing/2018/hyperlinkcolor" val="tx"/>
                    </a:ext>
                  </a:extLst>
                </a:hlinkClick>
              </a:rPr>
              <a:t>Planner: Planner Agent chat</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8">
                  <a:extLst>
                    <a:ext uri="{A12FA001-AC4F-418D-AE19-62706E023703}">
                      <ahyp:hlinkClr xmlns:ahyp="http://schemas.microsoft.com/office/drawing/2018/hyperlinkcolor" val="tx"/>
                    </a:ext>
                  </a:extLst>
                </a:hlinkClick>
              </a:rPr>
              <a:t>Planner Agent in Microsoft 365 Copilot</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9">
                  <a:extLst>
                    <a:ext uri="{A12FA001-AC4F-418D-AE19-62706E023703}">
                      <ahyp:hlinkClr xmlns:ahyp="http://schemas.microsoft.com/office/drawing/2018/hyperlinkcolor" val="tx"/>
                    </a:ext>
                  </a:extLst>
                </a:hlinkClick>
              </a:rPr>
              <a:t>Unlocking Deeper Copilot Insights with Enhanced Power BI Filtering</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0">
                  <a:extLst>
                    <a:ext uri="{A12FA001-AC4F-418D-AE19-62706E023703}">
                      <ahyp:hlinkClr xmlns:ahyp="http://schemas.microsoft.com/office/drawing/2018/hyperlinkcolor" val="tx"/>
                    </a:ext>
                  </a:extLst>
                </a:hlinkClick>
              </a:rPr>
              <a:t>Create Word documents from Copilot Notebooks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1">
                  <a:extLst>
                    <a:ext uri="{A12FA001-AC4F-418D-AE19-62706E023703}">
                      <ahyp:hlinkClr xmlns:ahyp="http://schemas.microsoft.com/office/drawing/2018/hyperlinkcolor" val="tx"/>
                    </a:ext>
                  </a:extLst>
                </a:hlinkClick>
              </a:rPr>
              <a:t>Explain slide selection during PowerPoint Live</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2">
                  <a:extLst>
                    <a:ext uri="{A12FA001-AC4F-418D-AE19-62706E023703}">
                      <ahyp:hlinkClr xmlns:ahyp="http://schemas.microsoft.com/office/drawing/2018/hyperlinkcolor" val="tx"/>
                    </a:ext>
                  </a:extLst>
                </a:hlinkClick>
              </a:rPr>
              <a:t>Create Excel spreadsheets from Copilot Notebooks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3">
                  <a:extLst>
                    <a:ext uri="{A12FA001-AC4F-418D-AE19-62706E023703}">
                      <ahyp:hlinkClr xmlns:ahyp="http://schemas.microsoft.com/office/drawing/2018/hyperlinkcolor" val="tx"/>
                    </a:ext>
                  </a:extLst>
                </a:hlinkClick>
              </a:rPr>
              <a:t>Microsoft Viva: Insights - New Copilot Metrics Available</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4">
                  <a:extLst>
                    <a:ext uri="{A12FA001-AC4F-418D-AE19-62706E023703}">
                      <ahyp:hlinkClr xmlns:ahyp="http://schemas.microsoft.com/office/drawing/2018/hyperlinkcolor" val="tx"/>
                    </a:ext>
                  </a:extLst>
                </a:hlinkClick>
              </a:rPr>
              <a:t>Copilot provides coaching feedback in chat as you draft, edit and format emails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5">
                  <a:extLst>
                    <a:ext uri="{A12FA001-AC4F-418D-AE19-62706E023703}">
                      <ahyp:hlinkClr xmlns:ahyp="http://schemas.microsoft.com/office/drawing/2018/hyperlinkcolor" val="tx"/>
                    </a:ext>
                  </a:extLst>
                </a:hlinkClick>
              </a:rPr>
              <a:t>Create PowerPoint presentations from Copilot Notebooks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6">
                  <a:extLst>
                    <a:ext uri="{A12FA001-AC4F-418D-AE19-62706E023703}">
                      <ahyp:hlinkClr xmlns:ahyp="http://schemas.microsoft.com/office/drawing/2018/hyperlinkcolor" val="tx"/>
                    </a:ext>
                  </a:extLst>
                </a:hlinkClick>
              </a:rPr>
              <a:t>PowerPoint Agent</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7">
                  <a:extLst>
                    <a:ext uri="{A12FA001-AC4F-418D-AE19-62706E023703}">
                      <ahyp:hlinkClr xmlns:ahyp="http://schemas.microsoft.com/office/drawing/2018/hyperlinkcolor" val="tx"/>
                    </a:ext>
                  </a:extLst>
                </a:hlinkClick>
              </a:rPr>
              <a:t>Ground Microsoft 365 Copilot Chat in Edge for Business in your open YouTube videos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8">
                  <a:extLst>
                    <a:ext uri="{A12FA001-AC4F-418D-AE19-62706E023703}">
                      <ahyp:hlinkClr xmlns:ahyp="http://schemas.microsoft.com/office/drawing/2018/hyperlinkcolor" val="tx"/>
                    </a:ext>
                  </a:extLst>
                </a:hlinkClick>
              </a:rPr>
              <a:t>Microsoft Edge: Microsoft 365 Copilot Chat access to page content will soon extend to work across multiple open tabs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19">
                  <a:extLst>
                    <a:ext uri="{A12FA001-AC4F-418D-AE19-62706E023703}">
                      <ahyp:hlinkClr xmlns:ahyp="http://schemas.microsoft.com/office/drawing/2018/hyperlinkcolor" val="tx"/>
                    </a:ext>
                  </a:extLst>
                </a:hlinkClick>
              </a:rPr>
              <a:t>Microsoft Viva: Copilot Analytics: "All"- licensed user page Copilot dashboard</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0">
                  <a:extLst>
                    <a:ext uri="{A12FA001-AC4F-418D-AE19-62706E023703}">
                      <ahyp:hlinkClr xmlns:ahyp="http://schemas.microsoft.com/office/drawing/2018/hyperlinkcolor" val="tx"/>
                    </a:ext>
                  </a:extLst>
                </a:hlinkClick>
              </a:rPr>
              <a:t>Mind Maps in Copilot Notebooks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1">
                  <a:extLst>
                    <a:ext uri="{A12FA001-AC4F-418D-AE19-62706E023703}">
                      <ahyp:hlinkClr xmlns:ahyp="http://schemas.microsoft.com/office/drawing/2018/hyperlinkcolor" val="tx"/>
                    </a:ext>
                  </a:extLst>
                </a:hlinkClick>
              </a:rPr>
              <a:t>Quickly launch the Microsoft 365 Copilot app on your iOS device</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2">
                  <a:extLst>
                    <a:ext uri="{A12FA001-AC4F-418D-AE19-62706E023703}">
                      <ahyp:hlinkClr xmlns:ahyp="http://schemas.microsoft.com/office/drawing/2018/hyperlinkcolor" val="tx"/>
                    </a:ext>
                  </a:extLst>
                </a:hlinkClick>
              </a:rPr>
              <a:t>Microsoft Copilot (Microsoft 365): Open Word, Excel, and PowerPoint Files in Copilot Chat</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3">
                  <a:extLst>
                    <a:ext uri="{A12FA001-AC4F-418D-AE19-62706E023703}">
                      <ahyp:hlinkClr xmlns:ahyp="http://schemas.microsoft.com/office/drawing/2018/hyperlinkcolor" val="tx"/>
                    </a:ext>
                  </a:extLst>
                </a:hlinkClick>
              </a:rPr>
              <a:t>Learning Agent in Microsoft 365 Copilot</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4">
                  <a:extLst>
                    <a:ext uri="{A12FA001-AC4F-418D-AE19-62706E023703}">
                      <ahyp:hlinkClr xmlns:ahyp="http://schemas.microsoft.com/office/drawing/2018/hyperlinkcolor" val="tx"/>
                    </a:ext>
                  </a:extLst>
                </a:hlinkClick>
              </a:rPr>
              <a:t>Copilot Chat-centered experience for creating new documents in the Microsoft 365 Copilot app on iPhone and iPad</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5">
                  <a:extLst>
                    <a:ext uri="{A12FA001-AC4F-418D-AE19-62706E023703}">
                      <ahyp:hlinkClr xmlns:ahyp="http://schemas.microsoft.com/office/drawing/2018/hyperlinkcolor" val="tx"/>
                    </a:ext>
                  </a:extLst>
                </a:hlinkClick>
              </a:rPr>
              <a:t>Initiate Copilot Chat by sharing files to the Microsoft 365 Copilot app on iPhone and iPad</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6">
                  <a:extLst>
                    <a:ext uri="{A12FA001-AC4F-418D-AE19-62706E023703}">
                      <ahyp:hlinkClr xmlns:ahyp="http://schemas.microsoft.com/office/drawing/2018/hyperlinkcolor" val="tx"/>
                    </a:ext>
                  </a:extLst>
                </a:hlinkClick>
              </a:rPr>
              <a:t>Preview and chat with Microsoft Word, Excel, and PowerPoint files in the M365 Copilot app on iPhone</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7">
                  <a:extLst>
                    <a:ext uri="{A12FA001-AC4F-418D-AE19-62706E023703}">
                      <ahyp:hlinkClr xmlns:ahyp="http://schemas.microsoft.com/office/drawing/2018/hyperlinkcolor" val="tx"/>
                    </a:ext>
                  </a:extLst>
                </a:hlinkClick>
              </a:rPr>
              <a:t>Unifying Copilot Chat policy controls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8">
                  <a:extLst>
                    <a:ext uri="{A12FA001-AC4F-418D-AE19-62706E023703}">
                      <ahyp:hlinkClr xmlns:ahyp="http://schemas.microsoft.com/office/drawing/2018/hyperlinkcolor" val="tx"/>
                    </a:ext>
                  </a:extLst>
                </a:hlinkClick>
              </a:rPr>
              <a:t>Copy Tables in Microsoft 365 Copilot Chat</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29">
                  <a:extLst>
                    <a:ext uri="{A12FA001-AC4F-418D-AE19-62706E023703}">
                      <ahyp:hlinkClr xmlns:ahyp="http://schemas.microsoft.com/office/drawing/2018/hyperlinkcolor" val="tx"/>
                    </a:ext>
                  </a:extLst>
                </a:hlinkClick>
              </a:rPr>
              <a:t>Researcher Output Formats</a:t>
            </a:r>
            <a:endParaRPr lang="en-US" sz="1400" dirty="0">
              <a:solidFill>
                <a:schemeClr val="accent1">
                  <a:lumMod val="75000"/>
                </a:schemeClr>
              </a:solidFill>
            </a:endParaRPr>
          </a:p>
          <a:p>
            <a:pPr marL="342900" lvl="0" indent="-342900">
              <a:buFont typeface="Wingdings" panose="05000000000000000000" pitchFamily="2" charset="2"/>
              <a:buChar char="ü"/>
            </a:pPr>
            <a:r>
              <a:rPr lang="en-US" sz="1400" dirty="0">
                <a:solidFill>
                  <a:schemeClr val="accent1">
                    <a:lumMod val="75000"/>
                  </a:schemeClr>
                </a:solidFill>
                <a:hlinkClick r:id="rId30">
                  <a:extLst>
                    <a:ext uri="{A12FA001-AC4F-418D-AE19-62706E023703}">
                      <ahyp:hlinkClr xmlns:ahyp="http://schemas.microsoft.com/office/drawing/2018/hyperlinkcolor" val="tx"/>
                    </a:ext>
                  </a:extLst>
                </a:hlinkClick>
              </a:rPr>
              <a:t>Copilot uses enterprise assets hosted on Adobe Experience Manager when creating presentations</a:t>
            </a:r>
            <a:endParaRPr lang="en-US" sz="1400" dirty="0">
              <a:solidFill>
                <a:schemeClr val="accent1">
                  <a:lumMod val="75000"/>
                </a:schemeClr>
              </a:solidFill>
            </a:endParaRPr>
          </a:p>
        </p:txBody>
      </p:sp>
      <p:sp>
        <p:nvSpPr>
          <p:cNvPr id="17" name="Rectangle: Rounded Corners 16">
            <a:extLst>
              <a:ext uri="{FF2B5EF4-FFF2-40B4-BE49-F238E27FC236}">
                <a16:creationId xmlns:a16="http://schemas.microsoft.com/office/drawing/2014/main" id="{C49623DC-E533-AF2F-E115-E701B43A2B42}"/>
              </a:ext>
              <a:ext uri="{C183D7F6-B498-43B3-948B-1728B52AA6E4}">
                <adec:decorative xmlns:adec="http://schemas.microsoft.com/office/drawing/2017/decorative" val="1"/>
              </a:ext>
            </a:extLst>
          </p:cNvPr>
          <p:cNvSpPr/>
          <p:nvPr/>
        </p:nvSpPr>
        <p:spPr bwMode="auto">
          <a:xfrm>
            <a:off x="191942" y="1363028"/>
            <a:ext cx="3193017" cy="394335"/>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defTabSz="932472" rtl="0" eaLnBrk="1" fontAlgn="base" latinLnBrk="0" hangingPunct="1">
              <a:lnSpc>
                <a:spcPct val="100000"/>
              </a:lnSpc>
              <a:spcBef>
                <a:spcPct val="0"/>
              </a:spcBef>
              <a:spcAft>
                <a:spcPct val="0"/>
              </a:spcAft>
              <a:buClrTx/>
              <a:buSzTx/>
              <a:buFontTx/>
              <a:buNone/>
              <a:tabLst/>
              <a:defRPr/>
            </a:pPr>
            <a:r>
              <a:rPr lang="en-US" noProof="0" dirty="0">
                <a:solidFill>
                  <a:srgbClr val="0078D4"/>
                </a:solidFill>
                <a:latin typeface="Segoe UI Semibold"/>
              </a:rPr>
              <a:t>       </a:t>
            </a:r>
            <a:r>
              <a:rPr lang="en-US" sz="1600" noProof="0" dirty="0">
                <a:solidFill>
                  <a:srgbClr val="0078D4"/>
                </a:solidFill>
                <a:latin typeface="Segoe UI Semibold"/>
              </a:rPr>
              <a:t>Launched </a:t>
            </a:r>
            <a:r>
              <a:rPr lang="en-US" sz="1600" i="1" noProof="0" dirty="0">
                <a:solidFill>
                  <a:srgbClr val="0078D4"/>
                </a:solidFill>
                <a:latin typeface="Segoe UI Semibold"/>
              </a:rPr>
              <a:t>(27) 🚀</a:t>
            </a:r>
            <a:endParaRPr kumimoji="0" lang="en-US" b="0" i="1" u="none" strike="noStrike" kern="1200" cap="none" spc="0" normalizeH="0" baseline="0" noProof="0" dirty="0">
              <a:ln>
                <a:noFill/>
              </a:ln>
              <a:solidFill>
                <a:srgbClr val="0078D4"/>
              </a:solidFill>
              <a:effectLst/>
              <a:uLnTx/>
              <a:uFillTx/>
              <a:latin typeface="Segoe UI Semibold"/>
            </a:endParaRPr>
          </a:p>
        </p:txBody>
      </p:sp>
      <p:pic>
        <p:nvPicPr>
          <p:cNvPr id="20" name="Picture 19">
            <a:extLst>
              <a:ext uri="{FF2B5EF4-FFF2-40B4-BE49-F238E27FC236}">
                <a16:creationId xmlns:a16="http://schemas.microsoft.com/office/drawing/2014/main" id="{71884B25-AF47-7742-C3F9-680176A28588}"/>
              </a:ext>
              <a:ext uri="{C183D7F6-B498-43B3-948B-1728B52AA6E4}">
                <adec:decorative xmlns:adec="http://schemas.microsoft.com/office/drawing/2017/decorative" val="1"/>
              </a:ext>
            </a:extLst>
          </p:cNvPr>
          <p:cNvPicPr>
            <a:picLocks noChangeAspect="1"/>
          </p:cNvPicPr>
          <p:nvPr/>
        </p:nvPicPr>
        <p:blipFill>
          <a:blip r:embed="rId31" cstate="hqprint">
            <a:extLst>
              <a:ext uri="{28A0092B-C50C-407E-A947-70E740481C1C}">
                <a14:useLocalDpi xmlns:a14="http://schemas.microsoft.com/office/drawing/2010/main"/>
              </a:ext>
            </a:extLst>
          </a:blip>
          <a:srcRect/>
          <a:stretch/>
        </p:blipFill>
        <p:spPr>
          <a:xfrm>
            <a:off x="367937" y="1396057"/>
            <a:ext cx="303921" cy="306542"/>
          </a:xfrm>
          <a:prstGeom prst="rect">
            <a:avLst/>
          </a:prstGeom>
        </p:spPr>
      </p:pic>
      <p:sp>
        <p:nvSpPr>
          <p:cNvPr id="5" name="Freeform 8">
            <a:extLst>
              <a:ext uri="{FF2B5EF4-FFF2-40B4-BE49-F238E27FC236}">
                <a16:creationId xmlns:a16="http://schemas.microsoft.com/office/drawing/2014/main" id="{A2EBF85E-E902-F2C5-1BD6-33EC12C5A43B}"/>
              </a:ext>
              <a:ext uri="{C183D7F6-B498-43B3-948B-1728B52AA6E4}">
                <adec:decorative xmlns:adec="http://schemas.microsoft.com/office/drawing/2017/decorative" val="1"/>
              </a:ext>
            </a:extLst>
          </p:cNvPr>
          <p:cNvSpPr/>
          <p:nvPr/>
        </p:nvSpPr>
        <p:spPr bwMode="white">
          <a:xfrm>
            <a:off x="8828843" y="1335506"/>
            <a:ext cx="3219364" cy="5444066"/>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0" name="Rectangle: Rounded Corners 9">
            <a:extLst>
              <a:ext uri="{FF2B5EF4-FFF2-40B4-BE49-F238E27FC236}">
                <a16:creationId xmlns:a16="http://schemas.microsoft.com/office/drawing/2014/main" id="{686F7321-62E7-9BC7-3995-506140FA8317}"/>
              </a:ext>
              <a:ext uri="{C183D7F6-B498-43B3-948B-1728B52AA6E4}">
                <adec:decorative xmlns:adec="http://schemas.microsoft.com/office/drawing/2017/decorative" val="1"/>
              </a:ext>
            </a:extLst>
          </p:cNvPr>
          <p:cNvSpPr/>
          <p:nvPr/>
        </p:nvSpPr>
        <p:spPr bwMode="auto">
          <a:xfrm>
            <a:off x="8828843" y="1354317"/>
            <a:ext cx="3187332" cy="361474"/>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defTabSz="932472" fontAlgn="base">
              <a:spcBef>
                <a:spcPct val="0"/>
              </a:spcBef>
              <a:spcAft>
                <a:spcPct val="0"/>
              </a:spcAft>
              <a:defRPr/>
            </a:pPr>
            <a:r>
              <a:rPr lang="en-US" sz="1600" noProof="0" dirty="0">
                <a:solidFill>
                  <a:srgbClr val="0078D4"/>
                </a:solidFill>
                <a:latin typeface="Segoe UI Semibold"/>
              </a:rPr>
              <a:t>Rolling Out </a:t>
            </a:r>
            <a:r>
              <a:rPr lang="en-US" sz="1600" i="1" dirty="0">
                <a:solidFill>
                  <a:srgbClr val="0078D4"/>
                </a:solidFill>
                <a:latin typeface="Segoe UI Semibold"/>
              </a:rPr>
              <a:t>(9</a:t>
            </a:r>
            <a:r>
              <a:rPr lang="en-US" sz="1600" i="1" noProof="0" dirty="0">
                <a:solidFill>
                  <a:srgbClr val="0078D4"/>
                </a:solidFill>
                <a:latin typeface="Segoe UI Semibold"/>
              </a:rPr>
              <a:t>)</a:t>
            </a:r>
            <a:endParaRPr kumimoji="0" lang="en-US" sz="1600" b="0" i="1" u="none" strike="noStrike" kern="1200" cap="none" spc="0" normalizeH="0" baseline="0" noProof="0" dirty="0">
              <a:ln>
                <a:noFill/>
              </a:ln>
              <a:solidFill>
                <a:srgbClr val="0078D4"/>
              </a:solidFill>
              <a:effectLst/>
              <a:uLnTx/>
              <a:uFillTx/>
              <a:latin typeface="Segoe UI Semibold"/>
            </a:endParaRPr>
          </a:p>
        </p:txBody>
      </p:sp>
      <p:sp>
        <p:nvSpPr>
          <p:cNvPr id="12" name="TextBox 18">
            <a:extLst>
              <a:ext uri="{FF2B5EF4-FFF2-40B4-BE49-F238E27FC236}">
                <a16:creationId xmlns:a16="http://schemas.microsoft.com/office/drawing/2014/main" id="{8A455321-1A56-5C98-7105-A46F484090DD}"/>
              </a:ext>
            </a:extLst>
          </p:cNvPr>
          <p:cNvSpPr txBox="1"/>
          <p:nvPr/>
        </p:nvSpPr>
        <p:spPr>
          <a:xfrm>
            <a:off x="8938516" y="1831611"/>
            <a:ext cx="3044703" cy="978701"/>
          </a:xfrm>
          <a:prstGeom prst="rect">
            <a:avLst/>
          </a:prstGeom>
          <a:noFill/>
        </p:spPr>
        <p:txBody>
          <a:bodyPr wrap="square" lIns="0" tIns="0" rIns="0" bIns="0"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buFont typeface="Wingdings" panose="05000000000000000000" pitchFamily="2" charset="2"/>
              <a:buChar char="Ø"/>
            </a:pPr>
            <a:r>
              <a:rPr lang="en-US" sz="1400" dirty="0">
                <a:solidFill>
                  <a:schemeClr val="accent1">
                    <a:lumMod val="75000"/>
                  </a:schemeClr>
                </a:solidFill>
                <a:hlinkClick r:id="rId32">
                  <a:extLst>
                    <a:ext uri="{A12FA001-AC4F-418D-AE19-62706E023703}">
                      <ahyp:hlinkClr xmlns:ahyp="http://schemas.microsoft.com/office/drawing/2018/hyperlinkcolor" val="tx"/>
                    </a:ext>
                  </a:extLst>
                </a:hlinkClick>
              </a:rPr>
              <a:t>Branded footer in the Microsoft 365 Copilot app</a:t>
            </a:r>
            <a:endParaRPr lang="en-US" sz="1400" dirty="0">
              <a:solidFill>
                <a:schemeClr val="accent1">
                  <a:lumMod val="75000"/>
                </a:schemeClr>
              </a:solidFill>
            </a:endParaRPr>
          </a:p>
          <a:p>
            <a:pPr marL="342900" lvl="0" indent="-342900">
              <a:buFont typeface="Wingdings" panose="05000000000000000000" pitchFamily="2" charset="2"/>
              <a:buChar char="Ø"/>
            </a:pPr>
            <a:r>
              <a:rPr lang="en-US" sz="1400" dirty="0">
                <a:solidFill>
                  <a:schemeClr val="accent1">
                    <a:lumMod val="75000"/>
                  </a:schemeClr>
                </a:solidFill>
                <a:hlinkClick r:id="rId33">
                  <a:extLst>
                    <a:ext uri="{A12FA001-AC4F-418D-AE19-62706E023703}">
                      <ahyp:hlinkClr xmlns:ahyp="http://schemas.microsoft.com/office/drawing/2018/hyperlinkcolor" val="tx"/>
                    </a:ext>
                  </a:extLst>
                </a:hlinkClick>
              </a:rPr>
              <a:t>Attach and reference an image when creating a presentation with Copilot in PowerPoint using Agent Mode.</a:t>
            </a:r>
            <a:endParaRPr lang="en-US" sz="1400" dirty="0">
              <a:solidFill>
                <a:schemeClr val="accent1">
                  <a:lumMod val="75000"/>
                </a:schemeClr>
              </a:solidFill>
            </a:endParaRPr>
          </a:p>
          <a:p>
            <a:pPr marL="342900" lvl="0" indent="-342900">
              <a:buFont typeface="Wingdings" panose="05000000000000000000" pitchFamily="2" charset="2"/>
              <a:buChar char="Ø"/>
            </a:pPr>
            <a:r>
              <a:rPr lang="en-US" sz="1400" dirty="0">
                <a:solidFill>
                  <a:schemeClr val="accent1">
                    <a:lumMod val="75000"/>
                  </a:schemeClr>
                </a:solidFill>
                <a:hlinkClick r:id="rId34">
                  <a:extLst>
                    <a:ext uri="{A12FA001-AC4F-418D-AE19-62706E023703}">
                      <ahyp:hlinkClr xmlns:ahyp="http://schemas.microsoft.com/office/drawing/2018/hyperlinkcolor" val="tx"/>
                    </a:ext>
                  </a:extLst>
                </a:hlinkClick>
              </a:rPr>
              <a:t>Simplified design for the Microsoft 365 Copilot app</a:t>
            </a:r>
            <a:endParaRPr lang="en-US" sz="1400" dirty="0">
              <a:solidFill>
                <a:schemeClr val="accent1">
                  <a:lumMod val="75000"/>
                </a:schemeClr>
              </a:solidFill>
            </a:endParaRPr>
          </a:p>
          <a:p>
            <a:pPr marL="342900" lvl="0" indent="-342900">
              <a:buFont typeface="Wingdings" panose="05000000000000000000" pitchFamily="2" charset="2"/>
              <a:buChar char="Ø"/>
            </a:pPr>
            <a:r>
              <a:rPr lang="en-US" sz="1400" dirty="0">
                <a:solidFill>
                  <a:schemeClr val="accent1">
                    <a:lumMod val="75000"/>
                  </a:schemeClr>
                </a:solidFill>
                <a:hlinkClick r:id="rId35">
                  <a:extLst>
                    <a:ext uri="{A12FA001-AC4F-418D-AE19-62706E023703}">
                      <ahyp:hlinkClr xmlns:ahyp="http://schemas.microsoft.com/office/drawing/2018/hyperlinkcolor" val="tx"/>
                    </a:ext>
                  </a:extLst>
                </a:hlinkClick>
              </a:rPr>
              <a:t>Vision in Microsoft 365 Copilot can analyze content shared on desktop screen and through mobile camera</a:t>
            </a:r>
            <a:endParaRPr lang="en-US" sz="1400" dirty="0">
              <a:solidFill>
                <a:schemeClr val="accent1">
                  <a:lumMod val="75000"/>
                </a:schemeClr>
              </a:solidFill>
            </a:endParaRPr>
          </a:p>
          <a:p>
            <a:pPr marL="342900" lvl="0" indent="-342900">
              <a:buFont typeface="Wingdings" panose="05000000000000000000" pitchFamily="2" charset="2"/>
              <a:buChar char="Ø"/>
            </a:pPr>
            <a:r>
              <a:rPr lang="en-US" sz="1400" dirty="0">
                <a:solidFill>
                  <a:schemeClr val="accent1">
                    <a:lumMod val="75000"/>
                  </a:schemeClr>
                </a:solidFill>
                <a:hlinkClick r:id="rId36">
                  <a:extLst>
                    <a:ext uri="{A12FA001-AC4F-418D-AE19-62706E023703}">
                      <ahyp:hlinkClr xmlns:ahyp="http://schemas.microsoft.com/office/drawing/2018/hyperlinkcolor" val="tx"/>
                    </a:ext>
                  </a:extLst>
                </a:hlinkClick>
              </a:rPr>
              <a:t>Microsoft Viva: New Overview experience in Agent Dashboard</a:t>
            </a:r>
            <a:endParaRPr lang="en-US" sz="1400" dirty="0">
              <a:solidFill>
                <a:schemeClr val="accent1">
                  <a:lumMod val="75000"/>
                </a:schemeClr>
              </a:solidFill>
            </a:endParaRPr>
          </a:p>
          <a:p>
            <a:pPr marL="342900" lvl="0" indent="-342900">
              <a:buFont typeface="Wingdings" panose="05000000000000000000" pitchFamily="2" charset="2"/>
              <a:buChar char="Ø"/>
            </a:pPr>
            <a:r>
              <a:rPr lang="en-US" sz="1400" dirty="0">
                <a:solidFill>
                  <a:schemeClr val="accent1">
                    <a:lumMod val="75000"/>
                  </a:schemeClr>
                </a:solidFill>
                <a:hlinkClick r:id="rId37">
                  <a:extLst>
                    <a:ext uri="{A12FA001-AC4F-418D-AE19-62706E023703}">
                      <ahyp:hlinkClr xmlns:ahyp="http://schemas.microsoft.com/office/drawing/2018/hyperlinkcolor" val="tx"/>
                    </a:ext>
                  </a:extLst>
                </a:hlinkClick>
              </a:rPr>
              <a:t>Now smarter with visuals: Copilot Chat leverages embedded images for richer, more accurate answers.</a:t>
            </a:r>
            <a:endParaRPr lang="en-US" sz="1400" dirty="0">
              <a:solidFill>
                <a:schemeClr val="accent1">
                  <a:lumMod val="75000"/>
                </a:schemeClr>
              </a:solidFill>
            </a:endParaRPr>
          </a:p>
          <a:p>
            <a:pPr marL="342900" lvl="0" indent="-342900">
              <a:buFont typeface="Wingdings" panose="05000000000000000000" pitchFamily="2" charset="2"/>
              <a:buChar char="Ø"/>
            </a:pPr>
            <a:r>
              <a:rPr lang="en-US" sz="1400" dirty="0">
                <a:solidFill>
                  <a:schemeClr val="accent1">
                    <a:lumMod val="75000"/>
                  </a:schemeClr>
                </a:solidFill>
                <a:hlinkClick r:id="rId38">
                  <a:extLst>
                    <a:ext uri="{A12FA001-AC4F-418D-AE19-62706E023703}">
                      <ahyp:hlinkClr xmlns:ahyp="http://schemas.microsoft.com/office/drawing/2018/hyperlinkcolor" val="tx"/>
                    </a:ext>
                  </a:extLst>
                </a:hlinkClick>
              </a:rPr>
              <a:t>Express voice enrollment in Microsoft Teams</a:t>
            </a:r>
            <a:endParaRPr lang="en-US" sz="1400" dirty="0">
              <a:solidFill>
                <a:schemeClr val="accent1">
                  <a:lumMod val="75000"/>
                </a:schemeClr>
              </a:solidFill>
            </a:endParaRPr>
          </a:p>
          <a:p>
            <a:pPr marL="342900" lvl="0" indent="-342900">
              <a:buFont typeface="Wingdings" panose="05000000000000000000" pitchFamily="2" charset="2"/>
              <a:buChar char="Ø"/>
            </a:pPr>
            <a:r>
              <a:rPr lang="en-US" sz="1400" dirty="0">
                <a:solidFill>
                  <a:schemeClr val="accent1">
                    <a:lumMod val="75000"/>
                  </a:schemeClr>
                </a:solidFill>
                <a:hlinkClick r:id="rId39">
                  <a:extLst>
                    <a:ext uri="{A12FA001-AC4F-418D-AE19-62706E023703}">
                      <ahyp:hlinkClr xmlns:ahyp="http://schemas.microsoft.com/office/drawing/2018/hyperlinkcolor" val="tx"/>
                    </a:ext>
                  </a:extLst>
                </a:hlinkClick>
              </a:rPr>
              <a:t>Business Justification for Copilot License Requests</a:t>
            </a:r>
            <a:endParaRPr lang="en-US" sz="1400" dirty="0">
              <a:solidFill>
                <a:schemeClr val="accent1">
                  <a:lumMod val="75000"/>
                </a:schemeClr>
              </a:solidFill>
            </a:endParaRPr>
          </a:p>
          <a:p>
            <a:pPr marL="342900" lvl="0" indent="-342900">
              <a:buFont typeface="Wingdings" panose="05000000000000000000" pitchFamily="2" charset="2"/>
              <a:buChar char="Ø"/>
            </a:pPr>
            <a:r>
              <a:rPr lang="en-US" sz="1400" dirty="0">
                <a:solidFill>
                  <a:schemeClr val="accent1">
                    <a:lumMod val="75000"/>
                  </a:schemeClr>
                </a:solidFill>
                <a:hlinkClick r:id="rId40">
                  <a:extLst>
                    <a:ext uri="{A12FA001-AC4F-418D-AE19-62706E023703}">
                      <ahyp:hlinkClr xmlns:ahyp="http://schemas.microsoft.com/office/drawing/2018/hyperlinkcolor" val="tx"/>
                    </a:ext>
                  </a:extLst>
                </a:hlinkClick>
              </a:rPr>
              <a:t>Seamless Search and Chat Integration</a:t>
            </a:r>
            <a:endParaRPr lang="en-US" sz="1400" dirty="0">
              <a:solidFill>
                <a:schemeClr val="accent1">
                  <a:lumMod val="75000"/>
                </a:schemeClr>
              </a:solidFill>
            </a:endParaRPr>
          </a:p>
        </p:txBody>
      </p:sp>
      <p:grpSp>
        <p:nvGrpSpPr>
          <p:cNvPr id="35" name="Group 34">
            <a:extLst>
              <a:ext uri="{FF2B5EF4-FFF2-40B4-BE49-F238E27FC236}">
                <a16:creationId xmlns:a16="http://schemas.microsoft.com/office/drawing/2014/main" id="{74C4C58C-4F86-D291-880F-B354220C5533}"/>
              </a:ext>
              <a:ext uri="{C183D7F6-B498-43B3-948B-1728B52AA6E4}">
                <adec:decorative xmlns:adec="http://schemas.microsoft.com/office/drawing/2017/decorative" val="1"/>
              </a:ext>
            </a:extLst>
          </p:cNvPr>
          <p:cNvGrpSpPr/>
          <p:nvPr/>
        </p:nvGrpSpPr>
        <p:grpSpPr>
          <a:xfrm>
            <a:off x="11235371" y="1462973"/>
            <a:ext cx="550456" cy="172709"/>
            <a:chOff x="8673838" y="1451867"/>
            <a:chExt cx="550456" cy="172709"/>
          </a:xfrm>
        </p:grpSpPr>
        <p:pic>
          <p:nvPicPr>
            <p:cNvPr id="21" name="Graphic 20" descr="Stop with solid fill">
              <a:extLst>
                <a:ext uri="{FF2B5EF4-FFF2-40B4-BE49-F238E27FC236}">
                  <a16:creationId xmlns:a16="http://schemas.microsoft.com/office/drawing/2014/main" id="{C6E8F5BB-9574-AE78-5713-3F272DCCD259}"/>
                </a:ext>
              </a:extLst>
            </p:cNvPr>
            <p:cNvPicPr>
              <a:picLocks noChangeAspect="1"/>
            </p:cNvPicPr>
            <p:nvPr/>
          </p:nvPicPr>
          <p:blipFill>
            <a:blip>
              <a:extLst>
                <a:ext uri="{96DAC541-7B7A-43D3-8B79-37D633B846F1}">
                  <asvg:svgBlip xmlns:asvg="http://schemas.microsoft.com/office/drawing/2016/SVG/main" r:embed="rId41"/>
                </a:ext>
              </a:extLst>
            </a:blip>
            <a:stretch>
              <a:fillRect/>
            </a:stretch>
          </p:blipFill>
          <p:spPr>
            <a:xfrm>
              <a:off x="8863230" y="1451867"/>
              <a:ext cx="172709" cy="172709"/>
            </a:xfrm>
            <a:prstGeom prst="rect">
              <a:avLst/>
            </a:prstGeom>
          </p:spPr>
        </p:pic>
        <p:pic>
          <p:nvPicPr>
            <p:cNvPr id="33" name="Graphic 32" descr="Stop with solid fill">
              <a:extLst>
                <a:ext uri="{FF2B5EF4-FFF2-40B4-BE49-F238E27FC236}">
                  <a16:creationId xmlns:a16="http://schemas.microsoft.com/office/drawing/2014/main" id="{30AD3202-B7D2-3DAB-CDDC-1B132C8A9FE7}"/>
                </a:ext>
              </a:extLst>
            </p:cNvPr>
            <p:cNvPicPr>
              <a:picLocks noChangeAspect="1"/>
            </p:cNvPicPr>
            <p:nvPr/>
          </p:nvPicPr>
          <p:blipFill>
            <a:blip>
              <a:extLst>
                <a:ext uri="{96DAC541-7B7A-43D3-8B79-37D633B846F1}">
                  <asvg:svgBlip xmlns:asvg="http://schemas.microsoft.com/office/drawing/2016/SVG/main" r:embed="rId42"/>
                </a:ext>
              </a:extLst>
            </a:blip>
            <a:stretch>
              <a:fillRect/>
            </a:stretch>
          </p:blipFill>
          <p:spPr>
            <a:xfrm>
              <a:off x="9051585" y="1451867"/>
              <a:ext cx="172709" cy="172709"/>
            </a:xfrm>
            <a:prstGeom prst="rect">
              <a:avLst/>
            </a:prstGeom>
          </p:spPr>
        </p:pic>
        <p:pic>
          <p:nvPicPr>
            <p:cNvPr id="34" name="Graphic 33" descr="Stop with solid fill">
              <a:extLst>
                <a:ext uri="{FF2B5EF4-FFF2-40B4-BE49-F238E27FC236}">
                  <a16:creationId xmlns:a16="http://schemas.microsoft.com/office/drawing/2014/main" id="{751188D7-C436-EA59-72D0-6E41A3A1F41D}"/>
                </a:ext>
              </a:extLst>
            </p:cNvPr>
            <p:cNvPicPr>
              <a:picLocks noChangeAspect="1"/>
            </p:cNvPicPr>
            <p:nvPr/>
          </p:nvPicPr>
          <p:blipFill>
            <a:blip>
              <a:extLst>
                <a:ext uri="{96DAC541-7B7A-43D3-8B79-37D633B846F1}">
                  <asvg:svgBlip xmlns:asvg="http://schemas.microsoft.com/office/drawing/2016/SVG/main" r:embed="rId41"/>
                </a:ext>
              </a:extLst>
            </a:blip>
            <a:stretch>
              <a:fillRect/>
            </a:stretch>
          </p:blipFill>
          <p:spPr>
            <a:xfrm>
              <a:off x="8673838" y="1451867"/>
              <a:ext cx="172709" cy="172709"/>
            </a:xfrm>
            <a:prstGeom prst="rect">
              <a:avLst/>
            </a:prstGeom>
          </p:spPr>
        </p:pic>
      </p:grpSp>
      <p:grpSp>
        <p:nvGrpSpPr>
          <p:cNvPr id="36" name="Group 35">
            <a:extLst>
              <a:ext uri="{FF2B5EF4-FFF2-40B4-BE49-F238E27FC236}">
                <a16:creationId xmlns:a16="http://schemas.microsoft.com/office/drawing/2014/main" id="{8C885BA8-F7DC-248F-958D-D2204DAADD86}"/>
              </a:ext>
              <a:ext uri="{C183D7F6-B498-43B3-948B-1728B52AA6E4}">
                <adec:decorative xmlns:adec="http://schemas.microsoft.com/office/drawing/2017/decorative" val="1"/>
              </a:ext>
            </a:extLst>
          </p:cNvPr>
          <p:cNvGrpSpPr/>
          <p:nvPr/>
        </p:nvGrpSpPr>
        <p:grpSpPr>
          <a:xfrm>
            <a:off x="2712521" y="1473841"/>
            <a:ext cx="550456" cy="172709"/>
            <a:chOff x="8673838" y="1451867"/>
            <a:chExt cx="550456" cy="172709"/>
          </a:xfrm>
        </p:grpSpPr>
        <p:pic>
          <p:nvPicPr>
            <p:cNvPr id="37" name="Graphic 36" descr="Stop with solid fill">
              <a:extLst>
                <a:ext uri="{FF2B5EF4-FFF2-40B4-BE49-F238E27FC236}">
                  <a16:creationId xmlns:a16="http://schemas.microsoft.com/office/drawing/2014/main" id="{635B12FE-DEE3-DC47-99A6-607D6462B16F}"/>
                </a:ext>
              </a:extLst>
            </p:cNvPr>
            <p:cNvPicPr>
              <a:picLocks noChangeAspect="1"/>
            </p:cNvPicPr>
            <p:nvPr/>
          </p:nvPicPr>
          <p:blipFill>
            <a:blip>
              <a:extLst>
                <a:ext uri="{96DAC541-7B7A-43D3-8B79-37D633B846F1}">
                  <asvg:svgBlip xmlns:asvg="http://schemas.microsoft.com/office/drawing/2016/SVG/main" r:embed="rId43"/>
                </a:ext>
              </a:extLst>
            </a:blip>
            <a:stretch>
              <a:fillRect/>
            </a:stretch>
          </p:blipFill>
          <p:spPr>
            <a:xfrm>
              <a:off x="8863230" y="1451867"/>
              <a:ext cx="172709" cy="172709"/>
            </a:xfrm>
            <a:prstGeom prst="rect">
              <a:avLst/>
            </a:prstGeom>
          </p:spPr>
        </p:pic>
        <p:pic>
          <p:nvPicPr>
            <p:cNvPr id="38" name="Graphic 37" descr="Stop with solid fill">
              <a:extLst>
                <a:ext uri="{FF2B5EF4-FFF2-40B4-BE49-F238E27FC236}">
                  <a16:creationId xmlns:a16="http://schemas.microsoft.com/office/drawing/2014/main" id="{D36FB53F-CDDD-6CD8-E7CD-9FB15C07F8B0}"/>
                </a:ext>
              </a:extLst>
            </p:cNvPr>
            <p:cNvPicPr>
              <a:picLocks noChangeAspect="1"/>
            </p:cNvPicPr>
            <p:nvPr/>
          </p:nvPicPr>
          <p:blipFill>
            <a:blip>
              <a:extLst>
                <a:ext uri="{96DAC541-7B7A-43D3-8B79-37D633B846F1}">
                  <asvg:svgBlip xmlns:asvg="http://schemas.microsoft.com/office/drawing/2016/SVG/main" r:embed="rId44"/>
                </a:ext>
              </a:extLst>
            </a:blip>
            <a:stretch>
              <a:fillRect/>
            </a:stretch>
          </p:blipFill>
          <p:spPr>
            <a:xfrm>
              <a:off x="9051585" y="1451867"/>
              <a:ext cx="172709" cy="172709"/>
            </a:xfrm>
            <a:prstGeom prst="rect">
              <a:avLst/>
            </a:prstGeom>
          </p:spPr>
        </p:pic>
        <p:pic>
          <p:nvPicPr>
            <p:cNvPr id="39" name="Graphic 38" descr="Stop with solid fill">
              <a:extLst>
                <a:ext uri="{FF2B5EF4-FFF2-40B4-BE49-F238E27FC236}">
                  <a16:creationId xmlns:a16="http://schemas.microsoft.com/office/drawing/2014/main" id="{543CC00C-5253-0134-85B7-0C69A4F92507}"/>
                </a:ext>
              </a:extLst>
            </p:cNvPr>
            <p:cNvPicPr>
              <a:picLocks noChangeAspect="1"/>
            </p:cNvPicPr>
            <p:nvPr/>
          </p:nvPicPr>
          <p:blipFill>
            <a:blip>
              <a:extLst>
                <a:ext uri="{96DAC541-7B7A-43D3-8B79-37D633B846F1}">
                  <asvg:svgBlip xmlns:asvg="http://schemas.microsoft.com/office/drawing/2016/SVG/main" r:embed="rId43"/>
                </a:ext>
              </a:extLst>
            </a:blip>
            <a:stretch>
              <a:fillRect/>
            </a:stretch>
          </p:blipFill>
          <p:spPr>
            <a:xfrm>
              <a:off x="8673838" y="1451867"/>
              <a:ext cx="172709" cy="172709"/>
            </a:xfrm>
            <a:prstGeom prst="rect">
              <a:avLst/>
            </a:prstGeom>
          </p:spPr>
        </p:pic>
      </p:grpSp>
      <p:grpSp>
        <p:nvGrpSpPr>
          <p:cNvPr id="14" name="Group 13">
            <a:extLst>
              <a:ext uri="{FF2B5EF4-FFF2-40B4-BE49-F238E27FC236}">
                <a16:creationId xmlns:a16="http://schemas.microsoft.com/office/drawing/2014/main" id="{9EDFEC3B-BC07-9C8F-2BA6-6AEC6F9E4B9E}"/>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15" name="Diagonal Stripe 14">
              <a:extLst>
                <a:ext uri="{FF2B5EF4-FFF2-40B4-BE49-F238E27FC236}">
                  <a16:creationId xmlns:a16="http://schemas.microsoft.com/office/drawing/2014/main" id="{C4DC2258-4F70-A5E2-DF65-047B12888204}"/>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6" name="TextBox 15">
              <a:extLst>
                <a:ext uri="{FF2B5EF4-FFF2-40B4-BE49-F238E27FC236}">
                  <a16:creationId xmlns:a16="http://schemas.microsoft.com/office/drawing/2014/main" id="{5278B423-8323-7436-998F-8464FAE02299}"/>
                </a:ext>
              </a:extLst>
            </p:cNvPr>
            <p:cNvSpPr txBox="1"/>
            <p:nvPr/>
          </p:nvSpPr>
          <p:spPr>
            <a:xfrm rot="2502686">
              <a:off x="10834434" y="609465"/>
              <a:ext cx="1351358"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rPr>
                <a:t>As of </a:t>
              </a:r>
              <a:r>
                <a:rPr lang="en-GB" sz="1100" kern="0" spc="-71" dirty="0">
                  <a:solidFill>
                    <a:srgbClr val="5C5AD4"/>
                  </a:solidFill>
                  <a:latin typeface="Segoe UI Semibold"/>
                </a:rPr>
                <a:t>6th July</a:t>
              </a:r>
              <a:r>
                <a:rPr kumimoji="0" lang="en-GB"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214873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2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42" presetClass="path" presetSubtype="0" decel="100000" fill="hold" grpId="1" nodeType="withEffect">
                                  <p:stCondLst>
                                    <p:cond delay="0"/>
                                  </p:stCondLst>
                                  <p:childTnLst>
                                    <p:animMotion origin="layout" path="M -4.58333E-6 -0.03473 L -4.58333E-6 3.7037E-6 " pathEditMode="relative" rAng="0" ptsTypes="AA">
                                      <p:cBhvr>
                                        <p:cTn id="22" dur="700" fill="hold"/>
                                        <p:tgtEl>
                                          <p:spTgt spid="17"/>
                                        </p:tgtEl>
                                        <p:attrNameLst>
                                          <p:attrName>ppt_x</p:attrName>
                                          <p:attrName>ppt_y</p:attrName>
                                        </p:attrNameLst>
                                      </p:cBhvr>
                                      <p:rCtr x="0" y="1736"/>
                                    </p:animMotion>
                                  </p:childTnLst>
                                </p:cTn>
                              </p:par>
                            </p:childTnLst>
                          </p:cTn>
                        </p:par>
                        <p:par>
                          <p:cTn id="23" fill="hold">
                            <p:stCondLst>
                              <p:cond delay="19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2400"/>
                            </p:stCondLst>
                            <p:childTnLst>
                              <p:par>
                                <p:cTn id="30" presetID="10"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42" presetClass="path" presetSubtype="0" decel="100000" fill="hold" nodeType="withEffect">
                                  <p:stCondLst>
                                    <p:cond delay="0"/>
                                  </p:stCondLst>
                                  <p:childTnLst>
                                    <p:animMotion origin="layout" path="M -4.58333E-6 -0.03473 L -4.58333E-6 3.7037E-6 " pathEditMode="relative" rAng="0" ptsTypes="AA">
                                      <p:cBhvr>
                                        <p:cTn id="34" dur="700" fill="hold"/>
                                        <p:tgtEl>
                                          <p:spTgt spid="36"/>
                                        </p:tgtEl>
                                        <p:attrNameLst>
                                          <p:attrName>ppt_x</p:attrName>
                                          <p:attrName>ppt_y</p:attrName>
                                        </p:attrNameLst>
                                      </p:cBhvr>
                                      <p:rCtr x="0" y="1736"/>
                                    </p:animMotion>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42" presetClass="path" presetSubtype="0" decel="100000" fill="hold" grpId="1" nodeType="withEffect">
                                  <p:stCondLst>
                                    <p:cond delay="0"/>
                                  </p:stCondLst>
                                  <p:childTnLst>
                                    <p:animMotion origin="layout" path="M -2.08333E-7 0.03889 L -2.08333E-7 3.7037E-6 " pathEditMode="relative" rAng="0" ptsTypes="AA">
                                      <p:cBhvr>
                                        <p:cTn id="39" dur="700" fill="hold"/>
                                        <p:tgtEl>
                                          <p:spTgt spid="26"/>
                                        </p:tgtEl>
                                        <p:attrNameLst>
                                          <p:attrName>ppt_x</p:attrName>
                                          <p:attrName>ppt_y</p:attrName>
                                        </p:attrNameLst>
                                      </p:cBhvr>
                                      <p:rCtr x="0" y="-1944"/>
                                    </p:animMotion>
                                  </p:childTnLst>
                                </p:cTn>
                              </p:par>
                              <p:par>
                                <p:cTn id="40" presetID="1"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childTnLst>
                                </p:cTn>
                              </p:par>
                            </p:childTnLst>
                          </p:cTn>
                        </p:par>
                        <p:par>
                          <p:cTn id="42" fill="hold">
                            <p:stCondLst>
                              <p:cond delay="3100"/>
                            </p:stCondLst>
                            <p:childTnLst>
                              <p:par>
                                <p:cTn id="43" presetID="10"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childTnLst>
                          </p:cTn>
                        </p:par>
                        <p:par>
                          <p:cTn id="46" fill="hold">
                            <p:stCondLst>
                              <p:cond delay="3600"/>
                            </p:stCondLst>
                            <p:childTnLst>
                              <p:par>
                                <p:cTn id="47" presetID="10"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42" presetClass="path" presetSubtype="0" decel="100000" fill="hold" grpId="1" nodeType="withEffect">
                                  <p:stCondLst>
                                    <p:cond delay="0"/>
                                  </p:stCondLst>
                                  <p:childTnLst>
                                    <p:animMotion origin="layout" path="M -4.58333E-6 -0.03473 L -4.58333E-6 3.7037E-6 " pathEditMode="relative" rAng="0" ptsTypes="AA">
                                      <p:cBhvr>
                                        <p:cTn id="51" dur="700" fill="hold"/>
                                        <p:tgtEl>
                                          <p:spTgt spid="10"/>
                                        </p:tgtEl>
                                        <p:attrNameLst>
                                          <p:attrName>ppt_x</p:attrName>
                                          <p:attrName>ppt_y</p:attrName>
                                        </p:attrNameLst>
                                      </p:cBhvr>
                                      <p:rCtr x="0" y="1736"/>
                                    </p:animMotion>
                                  </p:childTnLst>
                                </p:cTn>
                              </p:par>
                            </p:childTnLst>
                          </p:cTn>
                        </p:par>
                        <p:par>
                          <p:cTn id="52" fill="hold">
                            <p:stCondLst>
                              <p:cond delay="4300"/>
                            </p:stCondLst>
                            <p:childTnLst>
                              <p:par>
                                <p:cTn id="53" presetID="10" presetClass="entr" presetSubtype="0"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42" presetClass="path" presetSubtype="0" decel="100000" fill="hold" nodeType="withEffect">
                                  <p:stCondLst>
                                    <p:cond delay="0"/>
                                  </p:stCondLst>
                                  <p:childTnLst>
                                    <p:animMotion origin="layout" path="M -4.58333E-6 -0.03473 L -4.58333E-6 3.7037E-6 " pathEditMode="relative" rAng="0" ptsTypes="AA">
                                      <p:cBhvr>
                                        <p:cTn id="57" dur="700" fill="hold"/>
                                        <p:tgtEl>
                                          <p:spTgt spid="35"/>
                                        </p:tgtEl>
                                        <p:attrNameLst>
                                          <p:attrName>ppt_x</p:attrName>
                                          <p:attrName>ppt_y</p:attrName>
                                        </p:attrNameLst>
                                      </p:cBhvr>
                                      <p:rCtr x="0" y="1736"/>
                                    </p:animMotion>
                                  </p:childTnLst>
                                </p:cTn>
                              </p:par>
                              <p:par>
                                <p:cTn id="58" presetID="10"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42" presetClass="path" presetSubtype="0" decel="100000" fill="hold" grpId="1" nodeType="withEffect">
                                  <p:stCondLst>
                                    <p:cond delay="0"/>
                                  </p:stCondLst>
                                  <p:childTnLst>
                                    <p:animMotion origin="layout" path="M 2.08333E-6 0.03889 L 2.08333E-6 3.7037E-6 " pathEditMode="relative" rAng="0" ptsTypes="AA">
                                      <p:cBhvr>
                                        <p:cTn id="62" dur="700" fill="hold"/>
                                        <p:tgtEl>
                                          <p:spTgt spid="12"/>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P spid="30" grpId="0" animBg="1"/>
      <p:bldP spid="30" grpId="1" animBg="1"/>
      <p:bldP spid="26" grpId="0"/>
      <p:bldP spid="26" grpId="1"/>
      <p:bldP spid="17" grpId="0" animBg="1"/>
      <p:bldP spid="17" grpId="1" animBg="1"/>
      <p:bldP spid="5" grpId="0" animBg="1"/>
      <p:bldP spid="10" grpId="0" animBg="1"/>
      <p:bldP spid="10" grpId="1" animBg="1"/>
      <p:bldP spid="12" grpId="0"/>
      <p:bldP spid="12"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6C2D4-F52C-C28A-3B9F-58BDE4A7D179}"/>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0604E9DF-CD4A-CFA8-6AB7-E2F52271EA63}"/>
              </a:ext>
              <a:ext uri="{C183D7F6-B498-43B3-948B-1728B52AA6E4}">
                <adec:decorative xmlns:adec="http://schemas.microsoft.com/office/drawing/2017/decorative" val="1"/>
              </a:ext>
            </a:extLst>
          </p:cNvPr>
          <p:cNvSpPr/>
          <p:nvPr/>
        </p:nvSpPr>
        <p:spPr bwMode="white">
          <a:xfrm>
            <a:off x="139729" y="1421848"/>
            <a:ext cx="11949049" cy="5359986"/>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dirty="0">
              <a:ln>
                <a:noFill/>
              </a:ln>
              <a:solidFill>
                <a:srgbClr val="0070C0"/>
              </a:soli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C6AEAC14-E149-FCF5-C284-7B6178AE89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190197" y="285708"/>
            <a:ext cx="571728" cy="576658"/>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97233BDB-98A6-4B84-DA3F-7F879A9863F8}"/>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rPr>
              <a:t>Microsoft 365 Copilot Public</a:t>
            </a:r>
            <a:r>
              <a:rPr kumimoji="0" lang="en-US" sz="3600" b="1" i="0" u="none" strike="noStrike" kern="1200" cap="none" spc="-50" normalizeH="0" noProof="0" dirty="0">
                <a:ln w="3175">
                  <a:noFill/>
                </a:ln>
                <a:gradFill>
                  <a:gsLst>
                    <a:gs pos="971">
                      <a:srgbClr val="2897CE"/>
                    </a:gs>
                    <a:gs pos="100000">
                      <a:srgbClr val="8678D6"/>
                    </a:gs>
                  </a:gsLst>
                  <a:lin ang="2700000" scaled="0"/>
                </a:gradFill>
                <a:effectLst/>
                <a:uLnTx/>
                <a:uFillTx/>
                <a:latin typeface="Segoe UI Semibold"/>
                <a:ea typeface="+mn-ea"/>
                <a:cs typeface="Segoe UI Semibold"/>
              </a:rPr>
              <a:t> Roadmap  </a:t>
            </a:r>
            <a:endPar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23" name="Rectangle: Rounded Corners 22">
            <a:extLst>
              <a:ext uri="{FF2B5EF4-FFF2-40B4-BE49-F238E27FC236}">
                <a16:creationId xmlns:a16="http://schemas.microsoft.com/office/drawing/2014/main" id="{619D6472-F7BD-4F4E-9DB3-A0958A9617A7}"/>
              </a:ext>
              <a:ext uri="{C183D7F6-B498-43B3-948B-1728B52AA6E4}">
                <adec:decorative xmlns:adec="http://schemas.microsoft.com/office/drawing/2017/decorative" val="1"/>
              </a:ext>
            </a:extLst>
          </p:cNvPr>
          <p:cNvSpPr/>
          <p:nvPr/>
        </p:nvSpPr>
        <p:spPr bwMode="auto">
          <a:xfrm>
            <a:off x="139729" y="1368011"/>
            <a:ext cx="5731291" cy="361474"/>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defTabSz="932472" fontAlgn="base">
              <a:spcBef>
                <a:spcPct val="0"/>
              </a:spcBef>
              <a:spcAft>
                <a:spcPct val="0"/>
              </a:spcAft>
              <a:defRPr/>
            </a:pPr>
            <a:r>
              <a:rPr kumimoji="0" lang="en-US" sz="1600" b="1" i="1" u="none" strike="noStrike" kern="1200" cap="none" spc="0" normalizeH="0" baseline="0" noProof="0" dirty="0">
                <a:ln>
                  <a:noFill/>
                </a:ln>
                <a:solidFill>
                  <a:srgbClr val="0078D4"/>
                </a:solidFill>
                <a:effectLst/>
                <a:uLnTx/>
                <a:uFillTx/>
                <a:latin typeface="Segoe UI Semibold"/>
              </a:rPr>
              <a:t>New items </a:t>
            </a:r>
            <a:r>
              <a:rPr kumimoji="0" lang="en-US" sz="1600" b="0" i="1" u="none" strike="noStrike" kern="1200" cap="none" spc="0" normalizeH="0" baseline="0" noProof="0" dirty="0">
                <a:ln>
                  <a:noFill/>
                </a:ln>
                <a:solidFill>
                  <a:srgbClr val="0078D4"/>
                </a:solidFill>
                <a:effectLst/>
                <a:uLnTx/>
                <a:uFillTx/>
                <a:latin typeface="Segoe UI Semibold"/>
              </a:rPr>
              <a:t>– In</a:t>
            </a:r>
            <a:r>
              <a:rPr kumimoji="0" lang="en-US" sz="1600" b="0" i="1" u="none" strike="noStrike" kern="1200" cap="none" spc="0" normalizeH="0" noProof="0" dirty="0">
                <a:ln>
                  <a:noFill/>
                </a:ln>
                <a:solidFill>
                  <a:srgbClr val="0078D4"/>
                </a:solidFill>
                <a:effectLst/>
                <a:uLnTx/>
                <a:uFillTx/>
                <a:latin typeface="Segoe UI Semibold"/>
              </a:rPr>
              <a:t> development (</a:t>
            </a:r>
            <a:r>
              <a:rPr lang="en-US" sz="1600" i="1" dirty="0">
                <a:solidFill>
                  <a:srgbClr val="0078D4"/>
                </a:solidFill>
                <a:latin typeface="Segoe UI Semibold"/>
              </a:rPr>
              <a:t>15</a:t>
            </a:r>
            <a:r>
              <a:rPr kumimoji="0" lang="en-US" sz="1600" b="0" i="1" u="none" strike="noStrike" kern="1200" cap="none" spc="0" normalizeH="0" noProof="0" dirty="0">
                <a:ln>
                  <a:noFill/>
                </a:ln>
                <a:solidFill>
                  <a:srgbClr val="0078D4"/>
                </a:solidFill>
                <a:effectLst/>
                <a:uLnTx/>
                <a:uFillTx/>
                <a:latin typeface="Segoe UI Semibold"/>
              </a:rPr>
              <a:t>)</a:t>
            </a:r>
            <a:endParaRPr kumimoji="0" lang="en-US" sz="1600" b="0" i="1" u="none" strike="noStrike" kern="1200" cap="none" spc="0" normalizeH="0" baseline="0" noProof="0" dirty="0">
              <a:ln>
                <a:noFill/>
              </a:ln>
              <a:solidFill>
                <a:srgbClr val="0078D4"/>
              </a:solidFill>
              <a:effectLst/>
              <a:uLnTx/>
              <a:uFillTx/>
              <a:latin typeface="Segoe UI Semibold"/>
            </a:endParaRPr>
          </a:p>
        </p:txBody>
      </p:sp>
      <p:sp>
        <p:nvSpPr>
          <p:cNvPr id="30" name="Rounded Rectangle 18">
            <a:extLst>
              <a:ext uri="{FF2B5EF4-FFF2-40B4-BE49-F238E27FC236}">
                <a16:creationId xmlns:a16="http://schemas.microsoft.com/office/drawing/2014/main" id="{2E6AF427-07F3-BFC0-DFE8-8A632DCD8A9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New items added </a:t>
            </a:r>
            <a:r>
              <a:rPr lang="en-US" i="1" dirty="0">
                <a:ln w="3175">
                  <a:noFill/>
                </a:ln>
                <a:gradFill>
                  <a:gsLst>
                    <a:gs pos="1124">
                      <a:srgbClr val="000000"/>
                    </a:gs>
                    <a:gs pos="17416">
                      <a:srgbClr val="000000"/>
                    </a:gs>
                  </a:gsLst>
                  <a:path path="circle">
                    <a:fillToRect l="100000" b="100000"/>
                  </a:path>
                </a:gradFill>
                <a:latin typeface="Segoe UI Variable display Semibold"/>
                <a:cs typeface="Segoe UI"/>
              </a:rPr>
              <a:t>“</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New within the</a:t>
            </a:r>
            <a:r>
              <a:rPr kumimoji="0" lang="en-US" b="0" i="1"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dirty="0">
              <a:ln>
                <a:noFill/>
              </a:ln>
              <a:solidFill>
                <a:srgbClr val="1A1A1A"/>
              </a:solidFill>
              <a:effectLst/>
              <a:uLnTx/>
              <a:uFillTx/>
              <a:latin typeface="Segoe UI"/>
              <a:ea typeface="+mn-ea"/>
            </a:endParaRPr>
          </a:p>
        </p:txBody>
      </p:sp>
      <p:sp>
        <p:nvSpPr>
          <p:cNvPr id="26" name="TextBox 18">
            <a:extLst>
              <a:ext uri="{FF2B5EF4-FFF2-40B4-BE49-F238E27FC236}">
                <a16:creationId xmlns:a16="http://schemas.microsoft.com/office/drawing/2014/main" id="{D5B0BE91-45FE-BC10-FDE3-A064C893540A}"/>
              </a:ext>
            </a:extLst>
          </p:cNvPr>
          <p:cNvSpPr txBox="1"/>
          <p:nvPr/>
        </p:nvSpPr>
        <p:spPr>
          <a:xfrm>
            <a:off x="227868" y="1826355"/>
            <a:ext cx="11506931" cy="4955479"/>
          </a:xfrm>
          <a:prstGeom prst="rect">
            <a:avLst/>
          </a:prstGeom>
          <a:noFill/>
        </p:spPr>
        <p:txBody>
          <a:bodyPr wrap="square" lIns="0" tIns="0" rIns="0" bIns="0" numCol="2"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Microsoft Copilot Studio: Block the use of maker-provided credentials for authentication</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Microsoft Copilot Studio: Invoke agents as workflow steps with the agent node</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6">
                  <a:extLst>
                    <a:ext uri="{A12FA001-AC4F-418D-AE19-62706E023703}">
                      <ahyp:hlinkClr xmlns:ahyp="http://schemas.microsoft.com/office/drawing/2018/hyperlinkcolor" val="tx"/>
                    </a:ext>
                  </a:extLst>
                </a:hlinkClick>
              </a:rPr>
              <a:t>Microsoft Copilot Studio: Enforce safe sharing by detecting credential oversharing</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7">
                  <a:extLst>
                    <a:ext uri="{A12FA001-AC4F-418D-AE19-62706E023703}">
                      <ahyp:hlinkClr xmlns:ahyp="http://schemas.microsoft.com/office/drawing/2018/hyperlinkcolor" val="tx"/>
                    </a:ext>
                  </a:extLst>
                </a:hlinkClick>
              </a:rPr>
              <a:t>Complex web search with Copilot in Excel</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8">
                  <a:extLst>
                    <a:ext uri="{A12FA001-AC4F-418D-AE19-62706E023703}">
                      <ahyp:hlinkClr xmlns:ahyp="http://schemas.microsoft.com/office/drawing/2018/hyperlinkcolor" val="tx"/>
                    </a:ext>
                  </a:extLst>
                </a:hlinkClick>
              </a:rPr>
              <a:t>Microsoft Edge: Ask Copilot about an image</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9">
                  <a:extLst>
                    <a:ext uri="{A12FA001-AC4F-418D-AE19-62706E023703}">
                      <ahyp:hlinkClr xmlns:ahyp="http://schemas.microsoft.com/office/drawing/2018/hyperlinkcolor" val="tx"/>
                    </a:ext>
                  </a:extLst>
                </a:hlinkClick>
              </a:rPr>
              <a:t>Insights: Copilot Analytics - Cowork adoption and impact</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10">
                  <a:extLst>
                    <a:ext uri="{A12FA001-AC4F-418D-AE19-62706E023703}">
                      <ahyp:hlinkClr xmlns:ahyp="http://schemas.microsoft.com/office/drawing/2018/hyperlinkcolor" val="tx"/>
                    </a:ext>
                  </a:extLst>
                </a:hlinkClick>
              </a:rPr>
              <a:t>OneNote: Suggested Artifact Creation in Copilot Notebooks</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11">
                  <a:extLst>
                    <a:ext uri="{A12FA001-AC4F-418D-AE19-62706E023703}">
                      <ahyp:hlinkClr xmlns:ahyp="http://schemas.microsoft.com/office/drawing/2018/hyperlinkcolor" val="tx"/>
                    </a:ext>
                  </a:extLst>
                </a:hlinkClick>
              </a:rPr>
              <a:t>Planner: Save AI-generated filters in Planner Agent chat</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12">
                  <a:extLst>
                    <a:ext uri="{A12FA001-AC4F-418D-AE19-62706E023703}">
                      <ahyp:hlinkClr xmlns:ahyp="http://schemas.microsoft.com/office/drawing/2018/hyperlinkcolor" val="tx"/>
                    </a:ext>
                  </a:extLst>
                </a:hlinkClick>
              </a:rPr>
              <a:t>Edit your document with Copilot in PowerPoint in Government Clouds</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13">
                  <a:extLst>
                    <a:ext uri="{A12FA001-AC4F-418D-AE19-62706E023703}">
                      <ahyp:hlinkClr xmlns:ahyp="http://schemas.microsoft.com/office/drawing/2018/hyperlinkcolor" val="tx"/>
                    </a:ext>
                  </a:extLst>
                </a:hlinkClick>
              </a:rPr>
              <a:t>Microsoft Edge: Upgraded Copilot new tab page</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14">
                  <a:extLst>
                    <a:ext uri="{A12FA001-AC4F-418D-AE19-62706E023703}">
                      <ahyp:hlinkClr xmlns:ahyp="http://schemas.microsoft.com/office/drawing/2018/hyperlinkcolor" val="tx"/>
                    </a:ext>
                  </a:extLst>
                </a:hlinkClick>
              </a:rPr>
              <a:t>Microsoft Viva: Insights for GitHub Copilot spend and usage</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15">
                  <a:extLst>
                    <a:ext uri="{A12FA001-AC4F-418D-AE19-62706E023703}">
                      <ahyp:hlinkClr xmlns:ahyp="http://schemas.microsoft.com/office/drawing/2018/hyperlinkcolor" val="tx"/>
                    </a:ext>
                  </a:extLst>
                </a:hlinkClick>
              </a:rPr>
              <a:t>Updated Copilot Answers</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16">
                  <a:extLst>
                    <a:ext uri="{A12FA001-AC4F-418D-AE19-62706E023703}">
                      <ahyp:hlinkClr xmlns:ahyp="http://schemas.microsoft.com/office/drawing/2018/hyperlinkcolor" val="tx"/>
                    </a:ext>
                  </a:extLst>
                </a:hlinkClick>
              </a:rPr>
              <a:t>Microsoft Viva: Copilot Analytics - Insights in Cowork and WorkIQ spend and usage</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17">
                  <a:extLst>
                    <a:ext uri="{A12FA001-AC4F-418D-AE19-62706E023703}">
                      <ahyp:hlinkClr xmlns:ahyp="http://schemas.microsoft.com/office/drawing/2018/hyperlinkcolor" val="tx"/>
                    </a:ext>
                  </a:extLst>
                </a:hlinkClick>
              </a:rPr>
              <a:t>OneNote: Multimodal capture in Copilot Notebooks (Windows)</a:t>
            </a:r>
            <a:endParaRPr lang="en-US" sz="1400" dirty="0">
              <a:solidFill>
                <a:schemeClr val="accent1">
                  <a:lumMod val="75000"/>
                </a:schemeClr>
              </a:solidFill>
            </a:endParaRPr>
          </a:p>
          <a:p>
            <a:pPr marL="342900" lvl="0" indent="-342900">
              <a:buFont typeface="Arial" panose="020B0604020202020204" pitchFamily="34" charset="0"/>
              <a:buChar char="•"/>
            </a:pPr>
            <a:r>
              <a:rPr lang="en-US" sz="1400" dirty="0">
                <a:solidFill>
                  <a:schemeClr val="accent1">
                    <a:lumMod val="75000"/>
                  </a:schemeClr>
                </a:solidFill>
                <a:hlinkClick r:id="rId18">
                  <a:extLst>
                    <a:ext uri="{A12FA001-AC4F-418D-AE19-62706E023703}">
                      <ahyp:hlinkClr xmlns:ahyp="http://schemas.microsoft.com/office/drawing/2018/hyperlinkcolor" val="tx"/>
                    </a:ext>
                  </a:extLst>
                </a:hlinkClick>
              </a:rPr>
              <a:t>People Skills- removal and deletion admin control</a:t>
            </a:r>
            <a:endParaRPr lang="en-US" sz="1400" dirty="0">
              <a:solidFill>
                <a:schemeClr val="accent1">
                  <a:lumMod val="75000"/>
                </a:schemeClr>
              </a:solidFill>
            </a:endParaRPr>
          </a:p>
        </p:txBody>
      </p:sp>
      <p:grpSp>
        <p:nvGrpSpPr>
          <p:cNvPr id="6" name="Group 5">
            <a:extLst>
              <a:ext uri="{FF2B5EF4-FFF2-40B4-BE49-F238E27FC236}">
                <a16:creationId xmlns:a16="http://schemas.microsoft.com/office/drawing/2014/main" id="{F6351D45-45D2-90F1-ED78-8FD0EAF8B530}"/>
              </a:ext>
              <a:ext uri="{C183D7F6-B498-43B3-948B-1728B52AA6E4}">
                <adec:decorative xmlns:adec="http://schemas.microsoft.com/office/drawing/2017/decorative" val="1"/>
              </a:ext>
            </a:extLst>
          </p:cNvPr>
          <p:cNvGrpSpPr/>
          <p:nvPr/>
        </p:nvGrpSpPr>
        <p:grpSpPr>
          <a:xfrm>
            <a:off x="5082197" y="1461645"/>
            <a:ext cx="550456" cy="172709"/>
            <a:chOff x="8673838" y="1451867"/>
            <a:chExt cx="550456" cy="172709"/>
          </a:xfrm>
        </p:grpSpPr>
        <p:pic>
          <p:nvPicPr>
            <p:cNvPr id="7" name="Graphic 6" descr="Stop with solid fill">
              <a:extLst>
                <a:ext uri="{FF2B5EF4-FFF2-40B4-BE49-F238E27FC236}">
                  <a16:creationId xmlns:a16="http://schemas.microsoft.com/office/drawing/2014/main" id="{61CF4470-1A35-BAB4-BD54-2747AA3A7CA1}"/>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8863230" y="1451867"/>
              <a:ext cx="172709" cy="172709"/>
            </a:xfrm>
            <a:prstGeom prst="rect">
              <a:avLst/>
            </a:prstGeom>
          </p:spPr>
        </p:pic>
        <p:pic>
          <p:nvPicPr>
            <p:cNvPr id="8" name="Graphic 7" descr="Stop with solid fill">
              <a:extLst>
                <a:ext uri="{FF2B5EF4-FFF2-40B4-BE49-F238E27FC236}">
                  <a16:creationId xmlns:a16="http://schemas.microsoft.com/office/drawing/2014/main" id="{F5FAA50F-83A7-8BD3-A9CE-B57959C47563}"/>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9051585" y="1451867"/>
              <a:ext cx="172709" cy="172709"/>
            </a:xfrm>
            <a:prstGeom prst="rect">
              <a:avLst/>
            </a:prstGeom>
          </p:spPr>
        </p:pic>
        <p:pic>
          <p:nvPicPr>
            <p:cNvPr id="9" name="Graphic 8" descr="Stop with solid fill">
              <a:extLst>
                <a:ext uri="{FF2B5EF4-FFF2-40B4-BE49-F238E27FC236}">
                  <a16:creationId xmlns:a16="http://schemas.microsoft.com/office/drawing/2014/main" id="{6628A0DC-05E6-7D0C-A5DB-C7D289AFE5AA}"/>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673838" y="1451867"/>
              <a:ext cx="172709" cy="172709"/>
            </a:xfrm>
            <a:prstGeom prst="rect">
              <a:avLst/>
            </a:prstGeom>
          </p:spPr>
        </p:pic>
      </p:grpSp>
      <p:grpSp>
        <p:nvGrpSpPr>
          <p:cNvPr id="12" name="Group 11">
            <a:extLst>
              <a:ext uri="{FF2B5EF4-FFF2-40B4-BE49-F238E27FC236}">
                <a16:creationId xmlns:a16="http://schemas.microsoft.com/office/drawing/2014/main" id="{F0BBDD8D-76F0-F0DF-7AEF-1174B25450D8}"/>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14" name="Diagonal Stripe 13">
              <a:extLst>
                <a:ext uri="{FF2B5EF4-FFF2-40B4-BE49-F238E27FC236}">
                  <a16:creationId xmlns:a16="http://schemas.microsoft.com/office/drawing/2014/main" id="{CED86705-248B-14E2-E134-33997FE9A91B}"/>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5" name="TextBox 14">
              <a:extLst>
                <a:ext uri="{FF2B5EF4-FFF2-40B4-BE49-F238E27FC236}">
                  <a16:creationId xmlns:a16="http://schemas.microsoft.com/office/drawing/2014/main" id="{89C263F9-EFDD-C380-E08C-F900B806D651}"/>
                </a:ext>
              </a:extLst>
            </p:cNvPr>
            <p:cNvSpPr txBox="1"/>
            <p:nvPr/>
          </p:nvSpPr>
          <p:spPr>
            <a:xfrm rot="2502686">
              <a:off x="10834434" y="609465"/>
              <a:ext cx="1351358"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rPr>
                <a:t>As of </a:t>
              </a:r>
              <a:r>
                <a:rPr lang="en-GB" sz="1100" kern="0" spc="-71" dirty="0">
                  <a:solidFill>
                    <a:srgbClr val="5C5AD4"/>
                  </a:solidFill>
                  <a:latin typeface="Segoe UI Semibold"/>
                </a:rPr>
                <a:t>6th July</a:t>
              </a:r>
              <a:r>
                <a:rPr kumimoji="0" lang="en-GB"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3144659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42" presetClass="path" presetSubtype="0" decel="100000" fill="hold" grpId="1" nodeType="withEffect">
                                  <p:stCondLst>
                                    <p:cond delay="0"/>
                                  </p:stCondLst>
                                  <p:childTnLst>
                                    <p:animMotion origin="layout" path="M 3.75E-6 0.03889 L 3.75E-6 2.96296E-6 " pathEditMode="relative" rAng="0" ptsTypes="AA">
                                      <p:cBhvr>
                                        <p:cTn id="21" dur="700" fill="hold"/>
                                        <p:tgtEl>
                                          <p:spTgt spid="26"/>
                                        </p:tgtEl>
                                        <p:attrNameLst>
                                          <p:attrName>ppt_x</p:attrName>
                                          <p:attrName>ppt_y</p:attrName>
                                        </p:attrNameLst>
                                      </p:cBhvr>
                                      <p:rCtr x="0" y="-1944"/>
                                    </p:animMotion>
                                  </p:childTnLst>
                                </p:cTn>
                              </p:par>
                            </p:childTnLst>
                          </p:cTn>
                        </p:par>
                        <p:par>
                          <p:cTn id="22" fill="hold">
                            <p:stCondLst>
                              <p:cond delay="1400"/>
                            </p:stCondLst>
                            <p:childTnLst>
                              <p:par>
                                <p:cTn id="23" presetID="10"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childTnLst>
                          </p:cTn>
                        </p:par>
                        <p:par>
                          <p:cTn id="28" fill="hold">
                            <p:stCondLst>
                              <p:cond delay="19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3" grpId="0" animBg="1"/>
      <p:bldP spid="30" grpId="0" animBg="1"/>
      <p:bldP spid="30" grpId="1" animBg="1"/>
      <p:bldP spid="26" grpId="0"/>
      <p:bldP spid="26" grpId="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31B4DF9-A737-819F-7FF2-97B5A7900EED}"/>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DBCE3511-EEFF-4E77-8DFB-2A1931ED9CC3}"/>
              </a:ext>
              <a:ext uri="{C183D7F6-B498-43B3-948B-1728B52AA6E4}">
                <adec:decorative xmlns:adec="http://schemas.microsoft.com/office/drawing/2017/decorative" val="1"/>
              </a:ext>
            </a:extLst>
          </p:cNvPr>
          <p:cNvSpPr/>
          <p:nvPr/>
        </p:nvSpPr>
        <p:spPr bwMode="white">
          <a:xfrm>
            <a:off x="121475" y="1282444"/>
            <a:ext cx="11949049" cy="5443209"/>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AFE1E6B5-0064-8E02-F860-092E17B1D40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190197" y="285708"/>
            <a:ext cx="571728" cy="576658"/>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EA05900A-BCD4-9DC7-48C9-EC053FE7CE12}"/>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defTabSz="914400">
              <a:defRPr/>
            </a:pPr>
            <a:r>
              <a:rPr lang="en-US" sz="3600" noProof="0" dirty="0">
                <a:gradFill>
                  <a:gsLst>
                    <a:gs pos="971">
                      <a:srgbClr val="2897CE"/>
                    </a:gs>
                    <a:gs pos="100000">
                      <a:srgbClr val="8678D6"/>
                    </a:gs>
                  </a:gsLst>
                  <a:lin ang="2700000" scaled="0"/>
                </a:gradFill>
                <a:cs typeface="Segoe UI Semibold"/>
              </a:rPr>
              <a:t>Microsoft 365 Copilot Public Roadmap </a:t>
            </a:r>
            <a:endPar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23" name="Rectangle: Rounded Corners 22">
            <a:extLst>
              <a:ext uri="{FF2B5EF4-FFF2-40B4-BE49-F238E27FC236}">
                <a16:creationId xmlns:a16="http://schemas.microsoft.com/office/drawing/2014/main" id="{C3995224-E863-EAAE-1DD9-B0E07BAC160C}"/>
              </a:ext>
              <a:ext uri="{C183D7F6-B498-43B3-948B-1728B52AA6E4}">
                <adec:decorative xmlns:adec="http://schemas.microsoft.com/office/drawing/2017/decorative" val="1"/>
              </a:ext>
            </a:extLst>
          </p:cNvPr>
          <p:cNvSpPr/>
          <p:nvPr/>
        </p:nvSpPr>
        <p:spPr bwMode="auto">
          <a:xfrm>
            <a:off x="147108" y="1304007"/>
            <a:ext cx="5731291" cy="394335"/>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defRPr/>
            </a:pPr>
            <a:r>
              <a:rPr lang="en-US" noProof="0" dirty="0">
                <a:solidFill>
                  <a:srgbClr val="0078D4"/>
                </a:solidFill>
                <a:latin typeface="Segoe UI Semibold"/>
              </a:rPr>
              <a:t>In development (34)</a:t>
            </a:r>
            <a:endParaRPr kumimoji="0" lang="en-US" b="0" i="1" u="none" strike="noStrike" kern="1200" cap="none" spc="0" normalizeH="0" baseline="0" noProof="0" dirty="0">
              <a:ln>
                <a:noFill/>
              </a:ln>
              <a:solidFill>
                <a:srgbClr val="0078D4"/>
              </a:solidFill>
              <a:effectLst/>
              <a:uLnTx/>
              <a:uFillTx/>
              <a:latin typeface="Segoe UI Semibold"/>
              <a:ea typeface="+mn-ea"/>
              <a:cs typeface="+mn-cs"/>
            </a:endParaRPr>
          </a:p>
        </p:txBody>
      </p:sp>
      <p:sp>
        <p:nvSpPr>
          <p:cNvPr id="30" name="Rounded Rectangle 18">
            <a:extLst>
              <a:ext uri="{FF2B5EF4-FFF2-40B4-BE49-F238E27FC236}">
                <a16:creationId xmlns:a16="http://schemas.microsoft.com/office/drawing/2014/main" id="{7E177032-1ABD-1819-D2E7-6DF713EC31E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In development </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“Changed</a:t>
            </a:r>
            <a:r>
              <a:rPr lang="en-US" i="1" dirty="0">
                <a:ln w="3175">
                  <a:noFill/>
                </a:ln>
                <a:gradFill>
                  <a:gsLst>
                    <a:gs pos="1124">
                      <a:srgbClr val="000000"/>
                    </a:gs>
                    <a:gs pos="17416">
                      <a:srgbClr val="000000"/>
                    </a:gs>
                  </a:gsLst>
                  <a:path path="circle">
                    <a:fillToRect l="100000" b="100000"/>
                  </a:path>
                </a:gradFill>
                <a:latin typeface="Segoe UI Variable display Semibold"/>
                <a:cs typeface="Segoe UI"/>
              </a:rPr>
              <a:t> </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within</a:t>
            </a:r>
            <a:r>
              <a:rPr kumimoji="0" lang="en-US" b="0" i="1"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dirty="0">
              <a:ln>
                <a:noFill/>
              </a:ln>
              <a:solidFill>
                <a:srgbClr val="1A1A1A"/>
              </a:solidFill>
              <a:effectLst/>
              <a:uLnTx/>
              <a:uFillTx/>
              <a:latin typeface="Segoe UI"/>
              <a:ea typeface="+mn-ea"/>
            </a:endParaRPr>
          </a:p>
        </p:txBody>
      </p:sp>
      <p:sp>
        <p:nvSpPr>
          <p:cNvPr id="26" name="TextBox 18">
            <a:extLst>
              <a:ext uri="{FF2B5EF4-FFF2-40B4-BE49-F238E27FC236}">
                <a16:creationId xmlns:a16="http://schemas.microsoft.com/office/drawing/2014/main" id="{44365621-2C67-30DA-87D9-517B77A6DD2F}"/>
              </a:ext>
            </a:extLst>
          </p:cNvPr>
          <p:cNvSpPr txBox="1"/>
          <p:nvPr/>
        </p:nvSpPr>
        <p:spPr>
          <a:xfrm>
            <a:off x="209081" y="1809815"/>
            <a:ext cx="11848088" cy="4622538"/>
          </a:xfrm>
          <a:prstGeom prst="rect">
            <a:avLst/>
          </a:prstGeom>
          <a:noFill/>
        </p:spPr>
        <p:txBody>
          <a:bodyPr wrap="square" lIns="0" tIns="0" rIns="0" bIns="0" numCol="2"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en-US" sz="1200" dirty="0">
                <a:solidFill>
                  <a:schemeClr val="accent1">
                    <a:lumMod val="75000"/>
                  </a:schemeClr>
                </a:solidFill>
                <a:hlinkClick r:id="rId4">
                  <a:extLst>
                    <a:ext uri="{A12FA001-AC4F-418D-AE19-62706E023703}">
                      <ahyp:hlinkClr xmlns:ahyp="http://schemas.microsoft.com/office/drawing/2018/hyperlinkcolor" val="tx"/>
                    </a:ext>
                  </a:extLst>
                </a:hlinkClick>
              </a:rPr>
              <a:t>Microsoft Copilot Studio: Block the use of maker-provided credentials for authentication</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5">
                  <a:extLst>
                    <a:ext uri="{A12FA001-AC4F-418D-AE19-62706E023703}">
                      <ahyp:hlinkClr xmlns:ahyp="http://schemas.microsoft.com/office/drawing/2018/hyperlinkcolor" val="tx"/>
                    </a:ext>
                  </a:extLst>
                </a:hlinkClick>
              </a:rPr>
              <a:t>Get actionable suggestions from Copilot in your Copilot Page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6">
                  <a:extLst>
                    <a:ext uri="{A12FA001-AC4F-418D-AE19-62706E023703}">
                      <ahyp:hlinkClr xmlns:ahyp="http://schemas.microsoft.com/office/drawing/2018/hyperlinkcolor" val="tx"/>
                    </a:ext>
                  </a:extLst>
                </a:hlinkClick>
              </a:rPr>
              <a:t>[Copilot Extensibility] [Search UX] Enable customization of icon &amp; name for data sources in Search (&amp; chat)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7">
                  <a:extLst>
                    <a:ext uri="{A12FA001-AC4F-418D-AE19-62706E023703}">
                      <ahyp:hlinkClr xmlns:ahyp="http://schemas.microsoft.com/office/drawing/2018/hyperlinkcolor" val="tx"/>
                    </a:ext>
                  </a:extLst>
                </a:hlinkClick>
              </a:rPr>
              <a:t>Microsoft Copilot Studio: Invoke agents as workflow steps with the agent node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8">
                  <a:extLst>
                    <a:ext uri="{A12FA001-AC4F-418D-AE19-62706E023703}">
                      <ahyp:hlinkClr xmlns:ahyp="http://schemas.microsoft.com/office/drawing/2018/hyperlinkcolor" val="tx"/>
                    </a:ext>
                  </a:extLst>
                </a:hlinkClick>
              </a:rPr>
              <a:t>Microsoft Copilot Studio: Enforce safe sharing by detecting credential oversharing</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9">
                  <a:extLst>
                    <a:ext uri="{A12FA001-AC4F-418D-AE19-62706E023703}">
                      <ahyp:hlinkClr xmlns:ahyp="http://schemas.microsoft.com/office/drawing/2018/hyperlinkcolor" val="tx"/>
                    </a:ext>
                  </a:extLst>
                </a:hlinkClick>
              </a:rPr>
              <a:t>Complex web search with Copilot in Excel</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0">
                  <a:extLst>
                    <a:ext uri="{A12FA001-AC4F-418D-AE19-62706E023703}">
                      <ahyp:hlinkClr xmlns:ahyp="http://schemas.microsoft.com/office/drawing/2018/hyperlinkcolor" val="tx"/>
                    </a:ext>
                  </a:extLst>
                </a:hlinkClick>
              </a:rPr>
              <a:t>Microsoft Edge: Ask Copilot about an image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1">
                  <a:extLst>
                    <a:ext uri="{A12FA001-AC4F-418D-AE19-62706E023703}">
                      <ahyp:hlinkClr xmlns:ahyp="http://schemas.microsoft.com/office/drawing/2018/hyperlinkcolor" val="tx"/>
                    </a:ext>
                  </a:extLst>
                </a:hlinkClick>
              </a:rPr>
              <a:t>AI-powered notes for in-person meetings with Facilitator in Teams Rooms on Android</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2">
                  <a:extLst>
                    <a:ext uri="{A12FA001-AC4F-418D-AE19-62706E023703}">
                      <ahyp:hlinkClr xmlns:ahyp="http://schemas.microsoft.com/office/drawing/2018/hyperlinkcolor" val="tx"/>
                    </a:ext>
                  </a:extLst>
                </a:hlinkClick>
              </a:rPr>
              <a:t>AI-powered notes for in-person meetings with Facilitator in Teams Rooms on Windows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3">
                  <a:extLst>
                    <a:ext uri="{A12FA001-AC4F-418D-AE19-62706E023703}">
                      <ahyp:hlinkClr xmlns:ahyp="http://schemas.microsoft.com/office/drawing/2018/hyperlinkcolor" val="tx"/>
                    </a:ext>
                  </a:extLst>
                </a:hlinkClick>
              </a:rPr>
              <a:t>Improved content freshness using Copilot connectors with webhooks-led notifications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4">
                  <a:extLst>
                    <a:ext uri="{A12FA001-AC4F-418D-AE19-62706E023703}">
                      <ahyp:hlinkClr xmlns:ahyp="http://schemas.microsoft.com/office/drawing/2018/hyperlinkcolor" val="tx"/>
                    </a:ext>
                  </a:extLst>
                </a:hlinkClick>
              </a:rPr>
              <a:t>Insights: Copilot Analytics - Cowork adoption and impact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5">
                  <a:extLst>
                    <a:ext uri="{A12FA001-AC4F-418D-AE19-62706E023703}">
                      <ahyp:hlinkClr xmlns:ahyp="http://schemas.microsoft.com/office/drawing/2018/hyperlinkcolor" val="tx"/>
                    </a:ext>
                  </a:extLst>
                </a:hlinkClick>
              </a:rPr>
              <a:t>OneNote: Suggested Artifact Creation in Copilot Notebooks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6">
                  <a:extLst>
                    <a:ext uri="{A12FA001-AC4F-418D-AE19-62706E023703}">
                      <ahyp:hlinkClr xmlns:ahyp="http://schemas.microsoft.com/office/drawing/2018/hyperlinkcolor" val="tx"/>
                    </a:ext>
                  </a:extLst>
                </a:hlinkClick>
              </a:rPr>
              <a:t>Planner: Save AI-generated filters in Planner Agent chat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7">
                  <a:extLst>
                    <a:ext uri="{A12FA001-AC4F-418D-AE19-62706E023703}">
                      <ahyp:hlinkClr xmlns:ahyp="http://schemas.microsoft.com/office/drawing/2018/hyperlinkcolor" val="tx"/>
                    </a:ext>
                  </a:extLst>
                </a:hlinkClick>
              </a:rPr>
              <a:t>Copilot Chat can now better match search results from Scanned PDFs and from text inside images embedded in Word, Excel, and PowerPoint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8">
                  <a:extLst>
                    <a:ext uri="{A12FA001-AC4F-418D-AE19-62706E023703}">
                      <ahyp:hlinkClr xmlns:ahyp="http://schemas.microsoft.com/office/drawing/2018/hyperlinkcolor" val="tx"/>
                    </a:ext>
                  </a:extLst>
                </a:hlinkClick>
              </a:rPr>
              <a:t>Facilitator detects and answers questions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9">
                  <a:extLst>
                    <a:ext uri="{A12FA001-AC4F-418D-AE19-62706E023703}">
                      <ahyp:hlinkClr xmlns:ahyp="http://schemas.microsoft.com/office/drawing/2018/hyperlinkcolor" val="tx"/>
                    </a:ext>
                  </a:extLst>
                </a:hlinkClick>
              </a:rPr>
              <a:t>Copilot Prompt Gallery - Company-wide prompt publishing</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0">
                  <a:extLst>
                    <a:ext uri="{A12FA001-AC4F-418D-AE19-62706E023703}">
                      <ahyp:hlinkClr xmlns:ahyp="http://schemas.microsoft.com/office/drawing/2018/hyperlinkcolor" val="tx"/>
                    </a:ext>
                  </a:extLst>
                </a:hlinkClick>
              </a:rPr>
              <a:t>OneNote: Summary and Q&amp;A in OneNote Mobile with Copilot (Iphone)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1">
                  <a:extLst>
                    <a:ext uri="{A12FA001-AC4F-418D-AE19-62706E023703}">
                      <ahyp:hlinkClr xmlns:ahyp="http://schemas.microsoft.com/office/drawing/2018/hyperlinkcolor" val="tx"/>
                    </a:ext>
                  </a:extLst>
                </a:hlinkClick>
              </a:rPr>
              <a:t>Edit your document with Copilot in PowerPoint in Government Clouds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2">
                  <a:extLst>
                    <a:ext uri="{A12FA001-AC4F-418D-AE19-62706E023703}">
                      <ahyp:hlinkClr xmlns:ahyp="http://schemas.microsoft.com/office/drawing/2018/hyperlinkcolor" val="tx"/>
                    </a:ext>
                  </a:extLst>
                </a:hlinkClick>
              </a:rPr>
              <a:t>OneNote: Multimodal capture in Copilot Notebooks (Windows)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3">
                  <a:extLst>
                    <a:ext uri="{A12FA001-AC4F-418D-AE19-62706E023703}">
                      <ahyp:hlinkClr xmlns:ahyp="http://schemas.microsoft.com/office/drawing/2018/hyperlinkcolor" val="tx"/>
                    </a:ext>
                  </a:extLst>
                </a:hlinkClick>
              </a:rPr>
              <a:t>Microsoft Edge: Upgraded Copilot new tab page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4">
                  <a:extLst>
                    <a:ext uri="{A12FA001-AC4F-418D-AE19-62706E023703}">
                      <ahyp:hlinkClr xmlns:ahyp="http://schemas.microsoft.com/office/drawing/2018/hyperlinkcolor" val="tx"/>
                    </a:ext>
                  </a:extLst>
                </a:hlinkClick>
              </a:rPr>
              <a:t>Copilot in PowerPoint for Government clouds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5">
                  <a:extLst>
                    <a:ext uri="{A12FA001-AC4F-418D-AE19-62706E023703}">
                      <ahyp:hlinkClr xmlns:ahyp="http://schemas.microsoft.com/office/drawing/2018/hyperlinkcolor" val="tx"/>
                    </a:ext>
                  </a:extLst>
                </a:hlinkClick>
              </a:rPr>
              <a:t>Copilot improved long files navigation using document structure, enabling more accurate answers and clearer citations.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6">
                  <a:extLst>
                    <a:ext uri="{A12FA001-AC4F-418D-AE19-62706E023703}">
                      <ahyp:hlinkClr xmlns:ahyp="http://schemas.microsoft.com/office/drawing/2018/hyperlinkcolor" val="tx"/>
                    </a:ext>
                  </a:extLst>
                </a:hlinkClick>
              </a:rPr>
              <a:t>Microsoft 365 admin center: Usage reports – Microsoft 365 Copilot Connectors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7">
                  <a:extLst>
                    <a:ext uri="{A12FA001-AC4F-418D-AE19-62706E023703}">
                      <ahyp:hlinkClr xmlns:ahyp="http://schemas.microsoft.com/office/drawing/2018/hyperlinkcolor" val="tx"/>
                    </a:ext>
                  </a:extLst>
                </a:hlinkClick>
              </a:rPr>
              <a:t>OneNote: Summary and Q&amp;A in OneNote Mobile with Copilot (Android)</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8">
                  <a:extLst>
                    <a:ext uri="{A12FA001-AC4F-418D-AE19-62706E023703}">
                      <ahyp:hlinkClr xmlns:ahyp="http://schemas.microsoft.com/office/drawing/2018/hyperlinkcolor" val="tx"/>
                    </a:ext>
                  </a:extLst>
                </a:hlinkClick>
              </a:rPr>
              <a:t>Microsoft Viva: Insights for GitHub Copilot spend and usage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9">
                  <a:extLst>
                    <a:ext uri="{A12FA001-AC4F-418D-AE19-62706E023703}">
                      <ahyp:hlinkClr xmlns:ahyp="http://schemas.microsoft.com/office/drawing/2018/hyperlinkcolor" val="tx"/>
                    </a:ext>
                  </a:extLst>
                </a:hlinkClick>
              </a:rPr>
              <a:t>Updated Copilot Answers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0">
                  <a:extLst>
                    <a:ext uri="{A12FA001-AC4F-418D-AE19-62706E023703}">
                      <ahyp:hlinkClr xmlns:ahyp="http://schemas.microsoft.com/office/drawing/2018/hyperlinkcolor" val="tx"/>
                    </a:ext>
                  </a:extLst>
                </a:hlinkClick>
              </a:rPr>
              <a:t>Microsoft Viva: Fresh Copilot Metrics in Custom Person Queries &amp; Reports- Viva Advanced Analysis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1">
                  <a:extLst>
                    <a:ext uri="{A12FA001-AC4F-418D-AE19-62706E023703}">
                      <ahyp:hlinkClr xmlns:ahyp="http://schemas.microsoft.com/office/drawing/2018/hyperlinkcolor" val="tx"/>
                    </a:ext>
                  </a:extLst>
                </a:hlinkClick>
              </a:rPr>
              <a:t>Enhanced M365 Copilot Memory - Copilot is now personalized with work data</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2">
                  <a:extLst>
                    <a:ext uri="{A12FA001-AC4F-418D-AE19-62706E023703}">
                      <ahyp:hlinkClr xmlns:ahyp="http://schemas.microsoft.com/office/drawing/2018/hyperlinkcolor" val="tx"/>
                    </a:ext>
                  </a:extLst>
                </a:hlinkClick>
              </a:rPr>
              <a:t>Microsoft Viva: Copilot Analytics - Insights in Cowork and WorkIQ spend and usage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3">
                  <a:extLst>
                    <a:ext uri="{A12FA001-AC4F-418D-AE19-62706E023703}">
                      <ahyp:hlinkClr xmlns:ahyp="http://schemas.microsoft.com/office/drawing/2018/hyperlinkcolor" val="tx"/>
                    </a:ext>
                  </a:extLst>
                </a:hlinkClick>
              </a:rPr>
              <a:t>People Skills- removal and deletion admin control</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4">
                  <a:extLst>
                    <a:ext uri="{A12FA001-AC4F-418D-AE19-62706E023703}">
                      <ahyp:hlinkClr xmlns:ahyp="http://schemas.microsoft.com/office/drawing/2018/hyperlinkcolor" val="tx"/>
                    </a:ext>
                  </a:extLst>
                </a:hlinkClick>
              </a:rPr>
              <a:t>AI-generated meeting archive for knowledge retention</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5">
                  <a:extLst>
                    <a:ext uri="{A12FA001-AC4F-418D-AE19-62706E023703}">
                      <ahyp:hlinkClr xmlns:ahyp="http://schemas.microsoft.com/office/drawing/2018/hyperlinkcolor" val="tx"/>
                    </a:ext>
                  </a:extLst>
                </a:hlinkClick>
              </a:rPr>
              <a:t>Work IQ APIs: Pay‑As‑You‑Go usage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6">
                  <a:extLst>
                    <a:ext uri="{A12FA001-AC4F-418D-AE19-62706E023703}">
                      <ahyp:hlinkClr xmlns:ahyp="http://schemas.microsoft.com/office/drawing/2018/hyperlinkcolor" val="tx"/>
                    </a:ext>
                  </a:extLst>
                </a:hlinkClick>
              </a:rPr>
              <a:t>Intelligent meeting recap available without saving transcript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7">
                  <a:extLst>
                    <a:ext uri="{A12FA001-AC4F-418D-AE19-62706E023703}">
                      <ahyp:hlinkClr xmlns:ahyp="http://schemas.microsoft.com/office/drawing/2018/hyperlinkcolor" val="tx"/>
                    </a:ext>
                  </a:extLst>
                </a:hlinkClick>
              </a:rPr>
              <a:t>Microsoft Purview compliance portal: Data Lifecycle Management - Retention based on Last Accessed for files in OneDrive and SharePoint</a:t>
            </a:r>
            <a:endParaRPr lang="en-US" sz="1200" dirty="0">
              <a:solidFill>
                <a:schemeClr val="accent1">
                  <a:lumMod val="75000"/>
                </a:schemeClr>
              </a:solidFill>
            </a:endParaRPr>
          </a:p>
        </p:txBody>
      </p:sp>
      <p:grpSp>
        <p:nvGrpSpPr>
          <p:cNvPr id="8" name="Group 7">
            <a:extLst>
              <a:ext uri="{FF2B5EF4-FFF2-40B4-BE49-F238E27FC236}">
                <a16:creationId xmlns:a16="http://schemas.microsoft.com/office/drawing/2014/main" id="{789CA8AB-59AA-9A1C-6C16-7DAD765A6C0A}"/>
              </a:ext>
              <a:ext uri="{C183D7F6-B498-43B3-948B-1728B52AA6E4}">
                <adec:decorative xmlns:adec="http://schemas.microsoft.com/office/drawing/2017/decorative" val="1"/>
              </a:ext>
            </a:extLst>
          </p:cNvPr>
          <p:cNvGrpSpPr/>
          <p:nvPr/>
        </p:nvGrpSpPr>
        <p:grpSpPr>
          <a:xfrm>
            <a:off x="5090956" y="1418340"/>
            <a:ext cx="550456" cy="172709"/>
            <a:chOff x="8673838" y="1451867"/>
            <a:chExt cx="550456" cy="172709"/>
          </a:xfrm>
        </p:grpSpPr>
        <p:pic>
          <p:nvPicPr>
            <p:cNvPr id="9" name="Graphic 8" descr="Stop with solid fill">
              <a:extLst>
                <a:ext uri="{FF2B5EF4-FFF2-40B4-BE49-F238E27FC236}">
                  <a16:creationId xmlns:a16="http://schemas.microsoft.com/office/drawing/2014/main" id="{2C129B39-2FFA-99F4-39E8-253E194684BE}"/>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8863230" y="1451867"/>
              <a:ext cx="172709" cy="172709"/>
            </a:xfrm>
            <a:prstGeom prst="rect">
              <a:avLst/>
            </a:prstGeom>
          </p:spPr>
        </p:pic>
        <p:pic>
          <p:nvPicPr>
            <p:cNvPr id="11" name="Graphic 10" descr="Stop with solid fill">
              <a:extLst>
                <a:ext uri="{FF2B5EF4-FFF2-40B4-BE49-F238E27FC236}">
                  <a16:creationId xmlns:a16="http://schemas.microsoft.com/office/drawing/2014/main" id="{27124EBF-BC7E-0645-8CE3-C9B9BAE3DCA3}"/>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9051585" y="1451867"/>
              <a:ext cx="172709" cy="172709"/>
            </a:xfrm>
            <a:prstGeom prst="rect">
              <a:avLst/>
            </a:prstGeom>
          </p:spPr>
        </p:pic>
        <p:pic>
          <p:nvPicPr>
            <p:cNvPr id="12" name="Graphic 11" descr="Stop with solid fill">
              <a:extLst>
                <a:ext uri="{FF2B5EF4-FFF2-40B4-BE49-F238E27FC236}">
                  <a16:creationId xmlns:a16="http://schemas.microsoft.com/office/drawing/2014/main" id="{014844A9-7094-F029-AF0D-626504C64E95}"/>
                </a:ext>
              </a:extLst>
            </p:cNvPr>
            <p:cNvPicPr>
              <a:picLocks noChangeAspect="1"/>
            </p:cNvPicPr>
            <p:nvPr/>
          </p:nvPicPr>
          <p:blipFill>
            <a:blip>
              <a:extLst>
                <a:ext uri="{96DAC541-7B7A-43D3-8B79-37D633B846F1}">
                  <asvg:svgBlip xmlns:asvg="http://schemas.microsoft.com/office/drawing/2016/SVG/main" r:embed="rId39"/>
                </a:ext>
              </a:extLst>
            </a:blip>
            <a:stretch>
              <a:fillRect/>
            </a:stretch>
          </p:blipFill>
          <p:spPr>
            <a:xfrm>
              <a:off x="8673838" y="1451867"/>
              <a:ext cx="172709" cy="172709"/>
            </a:xfrm>
            <a:prstGeom prst="rect">
              <a:avLst/>
            </a:prstGeom>
          </p:spPr>
        </p:pic>
      </p:grpSp>
      <p:grpSp>
        <p:nvGrpSpPr>
          <p:cNvPr id="7" name="Group 6">
            <a:extLst>
              <a:ext uri="{FF2B5EF4-FFF2-40B4-BE49-F238E27FC236}">
                <a16:creationId xmlns:a16="http://schemas.microsoft.com/office/drawing/2014/main" id="{9FFE8C74-BA2A-2CF6-D6E1-971E817A198D}"/>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10" name="Diagonal Stripe 9">
              <a:extLst>
                <a:ext uri="{FF2B5EF4-FFF2-40B4-BE49-F238E27FC236}">
                  <a16:creationId xmlns:a16="http://schemas.microsoft.com/office/drawing/2014/main" id="{4E8842D3-0D54-963F-69FA-E7DECAFD9A2C}"/>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3" name="TextBox 12">
              <a:extLst>
                <a:ext uri="{FF2B5EF4-FFF2-40B4-BE49-F238E27FC236}">
                  <a16:creationId xmlns:a16="http://schemas.microsoft.com/office/drawing/2014/main" id="{055C0C9E-8EF6-399B-0517-EA8770E5C5D1}"/>
                </a:ext>
              </a:extLst>
            </p:cNvPr>
            <p:cNvSpPr txBox="1"/>
            <p:nvPr/>
          </p:nvSpPr>
          <p:spPr>
            <a:xfrm rot="2502686">
              <a:off x="10834434" y="609465"/>
              <a:ext cx="1351358"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rPr>
                <a:t>As of </a:t>
              </a:r>
              <a:r>
                <a:rPr lang="en-GB" sz="1100" kern="0" spc="-71" dirty="0">
                  <a:solidFill>
                    <a:srgbClr val="5C5AD4"/>
                  </a:solidFill>
                  <a:latin typeface="Segoe UI Semibold"/>
                </a:rPr>
                <a:t>6th July</a:t>
              </a:r>
              <a:r>
                <a:rPr kumimoji="0" lang="en-GB"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651034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42" presetClass="path" presetSubtype="0" decel="100000" fill="hold" grpId="1" nodeType="withEffect">
                                  <p:stCondLst>
                                    <p:cond delay="0"/>
                                  </p:stCondLst>
                                  <p:childTnLst>
                                    <p:animMotion origin="layout" path="M 2.08333E-7 0.03889 L 2.08333E-7 -3.7037E-7 " pathEditMode="relative" rAng="0" ptsTypes="AA">
                                      <p:cBhvr>
                                        <p:cTn id="21" dur="700" fill="hold"/>
                                        <p:tgtEl>
                                          <p:spTgt spid="26"/>
                                        </p:tgtEl>
                                        <p:attrNameLst>
                                          <p:attrName>ppt_x</p:attrName>
                                          <p:attrName>ppt_y</p:attrName>
                                        </p:attrNameLst>
                                      </p:cBhvr>
                                      <p:rCtr x="0" y="-1944"/>
                                    </p:animMotion>
                                  </p:childTnLst>
                                </p:cTn>
                              </p:par>
                              <p:par>
                                <p:cTn id="22" presetID="1"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childTnLst>
                          </p:cTn>
                        </p:par>
                        <p:par>
                          <p:cTn id="24" fill="hold">
                            <p:stCondLst>
                              <p:cond delay="14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19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3" grpId="0" animBg="1"/>
      <p:bldP spid="30" grpId="0" animBg="1"/>
      <p:bldP spid="30" grpId="1" animBg="1"/>
      <p:bldP spid="26" grpId="0"/>
      <p:bldP spid="26"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340C2-2DD4-95F3-5550-99EFF4D7A39D}"/>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F2DC8435-D16F-514F-2773-40B23EC18901}"/>
              </a:ext>
            </a:extLst>
          </p:cNvPr>
          <p:cNvSpPr txBox="1">
            <a:spLocks noGrp="1"/>
          </p:cNvSpPr>
          <p:nvPr>
            <p:ph type="title"/>
          </p:nvPr>
        </p:nvSpPr>
        <p:spPr>
          <a:xfrm>
            <a:off x="1524000" y="2070593"/>
            <a:ext cx="9144000" cy="1661993"/>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t>Microsoft 365 Copilot</a:t>
            </a: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6000" i="1" noProof="0" dirty="0">
                <a:gradFill>
                  <a:gsLst>
                    <a:gs pos="971">
                      <a:srgbClr val="2897CE"/>
                    </a:gs>
                    <a:gs pos="100000">
                      <a:srgbClr val="8678D6"/>
                    </a:gs>
                  </a:gsLst>
                  <a:lin ang="2700000" scaled="0"/>
                </a:gradFill>
                <a:cs typeface="Segoe UI Semibold"/>
              </a:rPr>
              <a:t>release notes</a:t>
            </a:r>
          </a:p>
        </p:txBody>
      </p:sp>
      <p:sp>
        <p:nvSpPr>
          <p:cNvPr id="3" name="TextBox 2">
            <a:extLst>
              <a:ext uri="{FF2B5EF4-FFF2-40B4-BE49-F238E27FC236}">
                <a16:creationId xmlns:a16="http://schemas.microsoft.com/office/drawing/2014/main" id="{4BAED0B6-C914-1283-B0E3-29DE9A1F9B6D}"/>
              </a:ext>
            </a:extLst>
          </p:cNvPr>
          <p:cNvSpPr txBox="1"/>
          <p:nvPr/>
        </p:nvSpPr>
        <p:spPr>
          <a:xfrm>
            <a:off x="2647426" y="6292872"/>
            <a:ext cx="6897147" cy="400110"/>
          </a:xfrm>
          <a:prstGeom prst="rect">
            <a:avLst/>
          </a:prstGeom>
          <a:noFill/>
        </p:spPr>
        <p:txBody>
          <a:bodyPr wrap="square">
            <a:spAutoFit/>
          </a:bodyPr>
          <a:lstStyle/>
          <a:p>
            <a:r>
              <a:rPr lang="en-US" sz="2000" noProof="0" dirty="0">
                <a:hlinkClick r:id="rId2"/>
              </a:rPr>
              <a:t>Release Notes for Microsoft 365 Copilot | Microsoft Learn</a:t>
            </a:r>
            <a:endParaRPr lang="en-US" sz="2000" noProof="0" dirty="0"/>
          </a:p>
        </p:txBody>
      </p:sp>
      <p:pic>
        <p:nvPicPr>
          <p:cNvPr id="2" name="!Copilot">
            <a:extLst>
              <a:ext uri="{FF2B5EF4-FFF2-40B4-BE49-F238E27FC236}">
                <a16:creationId xmlns:a16="http://schemas.microsoft.com/office/drawing/2014/main" id="{B755829F-AE14-C81A-94BC-BCB47164052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8907" y="2070593"/>
            <a:ext cx="870186" cy="877689"/>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9" name="TextBox 8">
            <a:extLst>
              <a:ext uri="{FF2B5EF4-FFF2-40B4-BE49-F238E27FC236}">
                <a16:creationId xmlns:a16="http://schemas.microsoft.com/office/drawing/2014/main" id="{9D425984-FC3D-26AB-D6F8-9C3E3BDE1B0E}"/>
              </a:ext>
            </a:extLst>
          </p:cNvPr>
          <p:cNvSpPr txBox="1"/>
          <p:nvPr/>
        </p:nvSpPr>
        <p:spPr>
          <a:xfrm>
            <a:off x="2008190" y="4171369"/>
            <a:ext cx="8175617" cy="1200329"/>
          </a:xfrm>
          <a:prstGeom prst="rect">
            <a:avLst/>
          </a:prstGeom>
          <a:noFill/>
        </p:spPr>
        <p:txBody>
          <a:bodyPr wrap="square">
            <a:spAutoFit/>
          </a:bodyPr>
          <a:lstStyle/>
          <a:p>
            <a:pPr algn="ctr"/>
            <a:r>
              <a:rPr lang="en-US" sz="2400" i="1" noProof="0" dirty="0">
                <a:solidFill>
                  <a:srgbClr val="161616"/>
                </a:solidFill>
                <a:latin typeface="Segoe UI" panose="020B0502040204020203" pitchFamily="34" charset="0"/>
              </a:rPr>
              <a:t>L</a:t>
            </a:r>
            <a:r>
              <a:rPr lang="en-US" sz="2400" b="0" i="1" noProof="0" dirty="0">
                <a:solidFill>
                  <a:srgbClr val="161616"/>
                </a:solidFill>
                <a:effectLst/>
                <a:latin typeface="Segoe UI" panose="020B0502040204020203" pitchFamily="34" charset="0"/>
              </a:rPr>
              <a:t>atest features and improvements for Microsoft 365 Copilot. </a:t>
            </a:r>
          </a:p>
          <a:p>
            <a:pPr algn="ctr"/>
            <a:r>
              <a:rPr lang="en-US" sz="2400" b="0" i="1" noProof="0" dirty="0">
                <a:solidFill>
                  <a:srgbClr val="161616"/>
                </a:solidFill>
                <a:effectLst/>
                <a:latin typeface="Segoe UI" panose="020B0502040204020203" pitchFamily="34" charset="0"/>
              </a:rPr>
              <a:t>It includes changes that are generally available </a:t>
            </a:r>
          </a:p>
          <a:p>
            <a:pPr algn="ctr"/>
            <a:r>
              <a:rPr lang="en-US" sz="2400" b="0" i="1" noProof="0" dirty="0">
                <a:solidFill>
                  <a:srgbClr val="161616"/>
                </a:solidFill>
                <a:effectLst/>
                <a:latin typeface="Segoe UI" panose="020B0502040204020203" pitchFamily="34" charset="0"/>
              </a:rPr>
              <a:t>(Current Channel for Microsoft 365 apps) </a:t>
            </a:r>
            <a:endParaRPr lang="en-US" sz="2400" i="1" noProof="0" dirty="0"/>
          </a:p>
        </p:txBody>
      </p:sp>
      <p:grpSp>
        <p:nvGrpSpPr>
          <p:cNvPr id="5" name="Group 4">
            <a:extLst>
              <a:ext uri="{FF2B5EF4-FFF2-40B4-BE49-F238E27FC236}">
                <a16:creationId xmlns:a16="http://schemas.microsoft.com/office/drawing/2014/main" id="{0D216F4E-477A-4DDC-02F4-A58CA16AF091}"/>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6" name="Diagonal Stripe 5">
              <a:extLst>
                <a:ext uri="{FF2B5EF4-FFF2-40B4-BE49-F238E27FC236}">
                  <a16:creationId xmlns:a16="http://schemas.microsoft.com/office/drawing/2014/main" id="{834E9F50-97FD-FC81-49B5-393723379A70}"/>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7" name="TextBox 6">
              <a:extLst>
                <a:ext uri="{FF2B5EF4-FFF2-40B4-BE49-F238E27FC236}">
                  <a16:creationId xmlns:a16="http://schemas.microsoft.com/office/drawing/2014/main" id="{ED16C745-4E3B-E835-8044-4E0AB179329F}"/>
                </a:ext>
              </a:extLst>
            </p:cNvPr>
            <p:cNvSpPr txBox="1"/>
            <p:nvPr/>
          </p:nvSpPr>
          <p:spPr>
            <a:xfrm rot="2502686">
              <a:off x="10830526" y="609465"/>
              <a:ext cx="1359174"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6</a:t>
              </a:r>
              <a:r>
                <a:rPr lang="en-US" sz="1100" kern="0" spc="-71" baseline="30000" dirty="0">
                  <a:solidFill>
                    <a:srgbClr val="5C5AD4"/>
                  </a:solidFill>
                  <a:latin typeface="Segoe UI Semibold"/>
                </a:rPr>
                <a:t>th</a:t>
              </a:r>
              <a:r>
                <a:rPr kumimoji="0" lang="en-US" sz="1100" b="0" i="0" u="none" strike="noStrike" kern="0" cap="none" spc="-71" normalizeH="0" baseline="0" dirty="0">
                  <a:ln>
                    <a:noFill/>
                  </a:ln>
                  <a:solidFill>
                    <a:srgbClr val="5C5AD4"/>
                  </a:solidFill>
                  <a:effectLst/>
                  <a:uLnTx/>
                  <a:uFillTx/>
                  <a:latin typeface="Segoe UI Semibold"/>
                </a:rPr>
                <a:t> </a:t>
              </a:r>
              <a:r>
                <a:rPr lang="en-US" sz="1100" kern="0" spc="-71" dirty="0">
                  <a:solidFill>
                    <a:srgbClr val="5C5AD4"/>
                  </a:solidFill>
                  <a:latin typeface="Segoe UI Semibold"/>
                </a:rPr>
                <a:t>Jul</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2547630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3.33333E-6 L 0 0.01967 " pathEditMode="relative" rAng="0" ptsTypes="AA">
                                      <p:cBhvr>
                                        <p:cTn id="9" dur="500" spd="-100000" fill="hold"/>
                                        <p:tgtEl>
                                          <p:spTgt spid="4"/>
                                        </p:tgtEl>
                                        <p:attrNameLst>
                                          <p:attrName>ppt_x</p:attrName>
                                          <p:attrName>ppt_y</p:attrName>
                                        </p:attrNameLst>
                                      </p:cBhvr>
                                      <p:rCtr x="0" y="972"/>
                                    </p:animMotion>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42" presetClass="path" presetSubtype="0" decel="100000" fill="hold" grpId="1" nodeType="withEffect">
                                  <p:stCondLst>
                                    <p:cond delay="0"/>
                                  </p:stCondLst>
                                  <p:childTnLst>
                                    <p:animMotion origin="layout" path="M 0 -3.33333E-6 L 0 0.01968 " pathEditMode="relative" rAng="0" ptsTypes="AA">
                                      <p:cBhvr>
                                        <p:cTn id="16" dur="500" spd="-100000" fill="hold"/>
                                        <p:tgtEl>
                                          <p:spTgt spid="9"/>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9" grpId="0"/>
      <p:bldP spid="9" grpId="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E6D63-E25F-B08F-75BA-7EBC0E472B5C}"/>
            </a:ext>
          </a:extLst>
        </p:cNvPr>
        <p:cNvGrpSpPr/>
        <p:nvPr/>
      </p:nvGrpSpPr>
      <p:grpSpPr>
        <a:xfrm>
          <a:off x="0" y="0"/>
          <a:ext cx="0" cy="0"/>
          <a:chOff x="0" y="0"/>
          <a:chExt cx="0" cy="0"/>
        </a:xfrm>
      </p:grpSpPr>
      <p:pic>
        <p:nvPicPr>
          <p:cNvPr id="52" name="!Copilot">
            <a:extLst>
              <a:ext uri="{FF2B5EF4-FFF2-40B4-BE49-F238E27FC236}">
                <a16:creationId xmlns:a16="http://schemas.microsoft.com/office/drawing/2014/main" id="{B4AFC6D4-188F-552F-EE08-FE4D7C8837C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725889" y="155613"/>
            <a:ext cx="473061" cy="477140"/>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11" name="Title 1">
            <a:extLst>
              <a:ext uri="{FF2B5EF4-FFF2-40B4-BE49-F238E27FC236}">
                <a16:creationId xmlns:a16="http://schemas.microsoft.com/office/drawing/2014/main" id="{270D8281-7D4A-3BB7-EB57-BB122F0F557B}"/>
              </a:ext>
            </a:extLst>
          </p:cNvPr>
          <p:cNvSpPr>
            <a:spLocks noGrp="1"/>
          </p:cNvSpPr>
          <p:nvPr>
            <p:ph type="title" idx="4294967295"/>
          </p:nvPr>
        </p:nvSpPr>
        <p:spPr>
          <a:xfrm>
            <a:off x="2342696" y="155613"/>
            <a:ext cx="7949917" cy="52350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w="3175">
                  <a:noFill/>
                </a:ln>
                <a:solidFill>
                  <a:schemeClr val="tx1"/>
                </a:solidFill>
                <a:effectLst/>
                <a:uLnTx/>
                <a:uFillTx/>
                <a:latin typeface="Segoe UI Semibold"/>
                <a:ea typeface="+mn-ea"/>
                <a:cs typeface="Segoe UI" pitchFamily="34" charset="0"/>
              </a:rPr>
              <a:t>Microsoft 365 Copilot release notes – </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June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sp>
        <p:nvSpPr>
          <p:cNvPr id="45" name="TextBox 44">
            <a:extLst>
              <a:ext uri="{FF2B5EF4-FFF2-40B4-BE49-F238E27FC236}">
                <a16:creationId xmlns:a16="http://schemas.microsoft.com/office/drawing/2014/main" id="{947C4D1A-E55A-7D24-FB20-4E628E1AF159}"/>
              </a:ext>
              <a:ext uri="{C183D7F6-B498-43B3-948B-1728B52AA6E4}">
                <adec:decorative xmlns:adec="http://schemas.microsoft.com/office/drawing/2017/decorative" val="1"/>
              </a:ext>
            </a:extLst>
          </p:cNvPr>
          <p:cNvSpPr txBox="1"/>
          <p:nvPr/>
        </p:nvSpPr>
        <p:spPr>
          <a:xfrm>
            <a:off x="178881" y="937863"/>
            <a:ext cx="6983394" cy="1431999"/>
          </a:xfrm>
          <a:prstGeom prst="roundRect">
            <a:avLst>
              <a:gd name="adj" fmla="val 10681"/>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6" name="TextBox 45">
            <a:extLst>
              <a:ext uri="{FF2B5EF4-FFF2-40B4-BE49-F238E27FC236}">
                <a16:creationId xmlns:a16="http://schemas.microsoft.com/office/drawing/2014/main" id="{D2D223C0-8D15-4A89-7176-337D71E2A3C7}"/>
              </a:ext>
            </a:extLst>
          </p:cNvPr>
          <p:cNvSpPr txBox="1"/>
          <p:nvPr/>
        </p:nvSpPr>
        <p:spPr>
          <a:xfrm>
            <a:off x="178881" y="864928"/>
            <a:ext cx="3056269" cy="28608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Microsoft 365 Copilot Chat (3)</a:t>
            </a:r>
          </a:p>
        </p:txBody>
      </p:sp>
      <p:sp>
        <p:nvSpPr>
          <p:cNvPr id="47" name="TextBox 46">
            <a:extLst>
              <a:ext uri="{FF2B5EF4-FFF2-40B4-BE49-F238E27FC236}">
                <a16:creationId xmlns:a16="http://schemas.microsoft.com/office/drawing/2014/main" id="{BEC42A17-005E-E7F0-1511-01CD260784D0}"/>
              </a:ext>
            </a:extLst>
          </p:cNvPr>
          <p:cNvSpPr txBox="1"/>
          <p:nvPr/>
        </p:nvSpPr>
        <p:spPr>
          <a:xfrm>
            <a:off x="176785" y="1204171"/>
            <a:ext cx="6763115" cy="1077218"/>
          </a:xfrm>
          <a:prstGeom prst="rect">
            <a:avLst/>
          </a:prstGeom>
          <a:noFill/>
        </p:spPr>
        <p:txBody>
          <a:bodyPr wrap="square">
            <a:spAutoFit/>
          </a:bodyPr>
          <a:lstStyle/>
          <a:p>
            <a:pPr marL="285750" indent="-285750">
              <a:buFont typeface="Arial" panose="020B0604020202020204" pitchFamily="34" charset="0"/>
              <a:buChar char="•"/>
            </a:pPr>
            <a:r>
              <a:rPr lang="en-US" sz="1600" dirty="0"/>
              <a:t>Anthropic's Claude now available in Microsoft 365 Copilot [Android, Windows, iOS, Mac, Web]</a:t>
            </a:r>
          </a:p>
          <a:p>
            <a:pPr marL="285750" indent="-285750">
              <a:buFont typeface="Arial" panose="020B0604020202020204" pitchFamily="34" charset="0"/>
              <a:buChar char="•"/>
            </a:pPr>
            <a:r>
              <a:rPr lang="en-US" sz="1600" dirty="0"/>
              <a:t>Infinite scroll chat history [Web]  </a:t>
            </a:r>
          </a:p>
          <a:p>
            <a:pPr marL="285750" indent="-285750">
              <a:buFont typeface="Arial" panose="020B0604020202020204" pitchFamily="34" charset="0"/>
              <a:buChar char="•"/>
            </a:pPr>
            <a:r>
              <a:rPr lang="en-US" sz="1600" dirty="0"/>
              <a:t>Modern, unified, and updated look and feel in Microsoft Edge [Web]</a:t>
            </a:r>
            <a:endParaRPr kumimoji="0" lang="en-GB"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endParaRPr>
          </a:p>
        </p:txBody>
      </p:sp>
      <p:sp>
        <p:nvSpPr>
          <p:cNvPr id="2" name="TextBox 1">
            <a:extLst>
              <a:ext uri="{FF2B5EF4-FFF2-40B4-BE49-F238E27FC236}">
                <a16:creationId xmlns:a16="http://schemas.microsoft.com/office/drawing/2014/main" id="{25B1DCE0-6787-643E-5FE9-233B27CE8AC3}"/>
              </a:ext>
              <a:ext uri="{C183D7F6-B498-43B3-948B-1728B52AA6E4}">
                <adec:decorative xmlns:adec="http://schemas.microsoft.com/office/drawing/2017/decorative" val="1"/>
              </a:ext>
            </a:extLst>
          </p:cNvPr>
          <p:cNvSpPr txBox="1"/>
          <p:nvPr/>
        </p:nvSpPr>
        <p:spPr>
          <a:xfrm>
            <a:off x="178881" y="2711989"/>
            <a:ext cx="6983394" cy="1169550"/>
          </a:xfrm>
          <a:prstGeom prst="roundRect">
            <a:avLst>
              <a:gd name="adj" fmla="val 10573"/>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US" dirty="0"/>
          </a:p>
        </p:txBody>
      </p:sp>
      <p:sp>
        <p:nvSpPr>
          <p:cNvPr id="3" name="TextBox 2">
            <a:extLst>
              <a:ext uri="{FF2B5EF4-FFF2-40B4-BE49-F238E27FC236}">
                <a16:creationId xmlns:a16="http://schemas.microsoft.com/office/drawing/2014/main" id="{7D4FD6EB-E803-C5D9-A7D7-487F788F541B}"/>
              </a:ext>
            </a:extLst>
          </p:cNvPr>
          <p:cNvSpPr txBox="1">
            <a:spLocks noChangeAspect="1"/>
          </p:cNvSpPr>
          <p:nvPr/>
        </p:nvSpPr>
        <p:spPr>
          <a:xfrm>
            <a:off x="178881" y="2561691"/>
            <a:ext cx="3050566" cy="292278"/>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extensibility (3)</a:t>
            </a:r>
          </a:p>
        </p:txBody>
      </p:sp>
      <p:sp>
        <p:nvSpPr>
          <p:cNvPr id="18" name="TextBox 17">
            <a:extLst>
              <a:ext uri="{FF2B5EF4-FFF2-40B4-BE49-F238E27FC236}">
                <a16:creationId xmlns:a16="http://schemas.microsoft.com/office/drawing/2014/main" id="{EF45578B-9739-492D-C10A-F2AC690CC86A}"/>
              </a:ext>
            </a:extLst>
          </p:cNvPr>
          <p:cNvSpPr txBox="1"/>
          <p:nvPr/>
        </p:nvSpPr>
        <p:spPr>
          <a:xfrm>
            <a:off x="184713" y="2880124"/>
            <a:ext cx="6755187" cy="1023357"/>
          </a:xfrm>
          <a:prstGeom prst="rect">
            <a:avLst/>
          </a:prstGeom>
          <a:noFill/>
        </p:spPr>
        <p:txBody>
          <a:bodyPr wrap="square">
            <a:spAutoFit/>
          </a:bodyPr>
          <a:lstStyle/>
          <a:p>
            <a:pPr marL="285750" indent="-285750" defTabSz="932742" fontAlgn="t">
              <a:lnSpc>
                <a:spcPts val="1500"/>
              </a:lnSpc>
              <a:buFont typeface="Arial" panose="020B0604020202020204" pitchFamily="34" charset="0"/>
              <a:buChar char="•"/>
              <a:defRPr/>
            </a:pPr>
            <a:r>
              <a:rPr lang="en-US" sz="1600" dirty="0"/>
              <a:t>Connect 15Five data to surface team priorities and recognition [Web]</a:t>
            </a:r>
          </a:p>
          <a:p>
            <a:pPr marL="285750" indent="-285750" defTabSz="932742">
              <a:buFont typeface="Arial" panose="020B0604020202020204" pitchFamily="34" charset="0"/>
              <a:buChar char="•"/>
            </a:pPr>
            <a:r>
              <a:rPr lang="en-US" sz="1600" dirty="0"/>
              <a:t>Federated Copilot Connectors are now generally available [Web] </a:t>
            </a:r>
          </a:p>
          <a:p>
            <a:pPr marL="285750" indent="-285750" defTabSz="932742">
              <a:buFont typeface="Arial" panose="020B0604020202020204" pitchFamily="34" charset="0"/>
              <a:buChar char="•"/>
            </a:pPr>
            <a:r>
              <a:rPr lang="en-US" sz="1600" dirty="0"/>
              <a:t>Automate agent lifecycle management with policy-based rules [Windows, Web] </a:t>
            </a:r>
          </a:p>
        </p:txBody>
      </p:sp>
      <p:sp>
        <p:nvSpPr>
          <p:cNvPr id="8" name="TextBox 7">
            <a:extLst>
              <a:ext uri="{FF2B5EF4-FFF2-40B4-BE49-F238E27FC236}">
                <a16:creationId xmlns:a16="http://schemas.microsoft.com/office/drawing/2014/main" id="{4BB9253B-993C-6F6A-0AD7-F19884256992}"/>
              </a:ext>
              <a:ext uri="{C183D7F6-B498-43B3-948B-1728B52AA6E4}">
                <adec:decorative xmlns:adec="http://schemas.microsoft.com/office/drawing/2017/decorative" val="1"/>
              </a:ext>
            </a:extLst>
          </p:cNvPr>
          <p:cNvSpPr txBox="1"/>
          <p:nvPr/>
        </p:nvSpPr>
        <p:spPr>
          <a:xfrm>
            <a:off x="178881" y="4100928"/>
            <a:ext cx="6983394" cy="2467571"/>
          </a:xfrm>
          <a:prstGeom prst="roundRect">
            <a:avLst>
              <a:gd name="adj" fmla="val 9206"/>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0" name="TextBox 9">
            <a:extLst>
              <a:ext uri="{FF2B5EF4-FFF2-40B4-BE49-F238E27FC236}">
                <a16:creationId xmlns:a16="http://schemas.microsoft.com/office/drawing/2014/main" id="{F5438CAA-5782-D5B7-D749-647337E7CA91}"/>
              </a:ext>
            </a:extLst>
          </p:cNvPr>
          <p:cNvSpPr txBox="1"/>
          <p:nvPr/>
        </p:nvSpPr>
        <p:spPr>
          <a:xfrm>
            <a:off x="176785" y="4054224"/>
            <a:ext cx="3866048" cy="297830"/>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PowerPoint (4)</a:t>
            </a:r>
          </a:p>
        </p:txBody>
      </p:sp>
      <p:sp>
        <p:nvSpPr>
          <p:cNvPr id="13" name="TextBox 12">
            <a:extLst>
              <a:ext uri="{FF2B5EF4-FFF2-40B4-BE49-F238E27FC236}">
                <a16:creationId xmlns:a16="http://schemas.microsoft.com/office/drawing/2014/main" id="{AB9BE58C-C7C8-1461-5574-5F2A0DF032BC}"/>
              </a:ext>
            </a:extLst>
          </p:cNvPr>
          <p:cNvSpPr txBox="1"/>
          <p:nvPr/>
        </p:nvSpPr>
        <p:spPr>
          <a:xfrm>
            <a:off x="178881" y="4338261"/>
            <a:ext cx="6983394" cy="2062103"/>
          </a:xfrm>
          <a:prstGeom prst="rect">
            <a:avLst/>
          </a:prstGeom>
          <a:noFill/>
        </p:spPr>
        <p:txBody>
          <a:bodyPr wrap="square">
            <a:spAutoFit/>
          </a:bodyPr>
          <a:lstStyle/>
          <a:p>
            <a:pPr marL="285750" indent="-285750">
              <a:buFont typeface="Arial" panose="020B0604020202020204" pitchFamily="34" charset="0"/>
              <a:buChar char="•"/>
            </a:pPr>
            <a:r>
              <a:rPr lang="en-US" sz="1600" dirty="0"/>
              <a:t>Black Forest Lab's FLUX.2 Flex model is available in PowerPoint for Microsoft 365 Copilot [Web]</a:t>
            </a:r>
          </a:p>
          <a:p>
            <a:pPr marL="285750" indent="-285750">
              <a:buFont typeface="Arial" panose="020B0604020202020204" pitchFamily="34" charset="0"/>
              <a:buChar char="•"/>
            </a:pPr>
            <a:r>
              <a:rPr lang="en-US" sz="1600" dirty="0"/>
              <a:t>Use Copilot to get a detailed and contextual explanation for shapes and images (Win32) [Windows, Web, Mac]</a:t>
            </a:r>
          </a:p>
          <a:p>
            <a:pPr marL="285750" indent="-285750">
              <a:buFont typeface="Arial" panose="020B0604020202020204" pitchFamily="34" charset="0"/>
              <a:buChar char="•"/>
            </a:pPr>
            <a:r>
              <a:rPr lang="en-US" sz="1600" dirty="0"/>
              <a:t>Edit with Copilot for PowerPoint uses enterprise assets hosted on multiple SharePoint OALs [Windows, Web, Mac]</a:t>
            </a:r>
          </a:p>
          <a:p>
            <a:pPr marL="285750" indent="-285750">
              <a:buFont typeface="Arial" panose="020B0604020202020204" pitchFamily="34" charset="0"/>
              <a:buChar char="•"/>
            </a:pPr>
            <a:r>
              <a:rPr lang="en-US" sz="1600" dirty="0"/>
              <a:t>MAI‑Image‑2‑Efficient is now available in Copilot in PowerPoint [Windows, Mac, Web]</a:t>
            </a:r>
          </a:p>
        </p:txBody>
      </p:sp>
      <p:sp>
        <p:nvSpPr>
          <p:cNvPr id="73" name="TextBox 72">
            <a:extLst>
              <a:ext uri="{FF2B5EF4-FFF2-40B4-BE49-F238E27FC236}">
                <a16:creationId xmlns:a16="http://schemas.microsoft.com/office/drawing/2014/main" id="{AA5B618D-EBDD-FA16-5199-CC954C81F688}"/>
              </a:ext>
              <a:ext uri="{C183D7F6-B498-43B3-948B-1728B52AA6E4}">
                <adec:decorative xmlns:adec="http://schemas.microsoft.com/office/drawing/2017/decorative" val="1"/>
              </a:ext>
            </a:extLst>
          </p:cNvPr>
          <p:cNvSpPr txBox="1"/>
          <p:nvPr/>
        </p:nvSpPr>
        <p:spPr>
          <a:xfrm>
            <a:off x="7328848" y="1022665"/>
            <a:ext cx="4735348" cy="806221"/>
          </a:xfrm>
          <a:prstGeom prst="roundRect">
            <a:avLst>
              <a:gd name="adj" fmla="val 843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74" name="TextBox 73">
            <a:extLst>
              <a:ext uri="{FF2B5EF4-FFF2-40B4-BE49-F238E27FC236}">
                <a16:creationId xmlns:a16="http://schemas.microsoft.com/office/drawing/2014/main" id="{5BAC549B-CD55-5B9C-4D1D-8905D4B32CE4}"/>
              </a:ext>
            </a:extLst>
          </p:cNvPr>
          <p:cNvSpPr txBox="1"/>
          <p:nvPr/>
        </p:nvSpPr>
        <p:spPr>
          <a:xfrm>
            <a:off x="7293625" y="900416"/>
            <a:ext cx="3056269" cy="28608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Word (1)</a:t>
            </a:r>
          </a:p>
        </p:txBody>
      </p:sp>
      <p:sp>
        <p:nvSpPr>
          <p:cNvPr id="75" name="TextBox 74">
            <a:extLst>
              <a:ext uri="{FF2B5EF4-FFF2-40B4-BE49-F238E27FC236}">
                <a16:creationId xmlns:a16="http://schemas.microsoft.com/office/drawing/2014/main" id="{B9CE2591-EA5D-68C5-8D78-37139A02937C}"/>
              </a:ext>
            </a:extLst>
          </p:cNvPr>
          <p:cNvSpPr txBox="1"/>
          <p:nvPr/>
        </p:nvSpPr>
        <p:spPr>
          <a:xfrm>
            <a:off x="7202228" y="1151017"/>
            <a:ext cx="4812634" cy="584775"/>
          </a:xfrm>
          <a:prstGeom prst="rect">
            <a:avLst/>
          </a:prstGeom>
          <a:noFill/>
        </p:spPr>
        <p:txBody>
          <a:bodyPr wrap="square">
            <a:spAutoFit/>
          </a:bodyPr>
          <a:lstStyle/>
          <a:p>
            <a:pPr marL="385200" lvl="0" indent="-285750">
              <a:buFont typeface="Arial" panose="020B0604020202020204" pitchFamily="34" charset="0"/>
              <a:buChar char="•"/>
              <a:defRPr/>
            </a:pPr>
            <a:r>
              <a:rPr lang="en-US" sz="1600" dirty="0"/>
              <a:t>Copilot can edit your document by default in Word [Web]</a:t>
            </a:r>
            <a:endParaRPr kumimoji="0" lang="en-GB" sz="1600" b="0" i="0" u="none" strike="noStrike" kern="1200" cap="none" spc="0" normalizeH="0" baseline="0" noProof="0" dirty="0">
              <a:ln>
                <a:noFill/>
              </a:ln>
              <a:solidFill>
                <a:srgbClr val="000000"/>
              </a:solidFill>
              <a:effectLst/>
              <a:uLnTx/>
              <a:uFillTx/>
              <a:latin typeface="Segoe UI"/>
            </a:endParaRPr>
          </a:p>
        </p:txBody>
      </p:sp>
      <p:sp>
        <p:nvSpPr>
          <p:cNvPr id="34" name="TextBox 33">
            <a:extLst>
              <a:ext uri="{FF2B5EF4-FFF2-40B4-BE49-F238E27FC236}">
                <a16:creationId xmlns:a16="http://schemas.microsoft.com/office/drawing/2014/main" id="{F845784F-AE89-2213-2E18-30EC8D115140}"/>
              </a:ext>
              <a:ext uri="{C183D7F6-B498-43B3-948B-1728B52AA6E4}">
                <adec:decorative xmlns:adec="http://schemas.microsoft.com/office/drawing/2017/decorative" val="1"/>
              </a:ext>
            </a:extLst>
          </p:cNvPr>
          <p:cNvSpPr txBox="1"/>
          <p:nvPr/>
        </p:nvSpPr>
        <p:spPr>
          <a:xfrm>
            <a:off x="7285698" y="2174875"/>
            <a:ext cx="4735348" cy="993813"/>
          </a:xfrm>
          <a:prstGeom prst="roundRect">
            <a:avLst>
              <a:gd name="adj" fmla="val 15549"/>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37" name="TextBox 36">
            <a:extLst>
              <a:ext uri="{FF2B5EF4-FFF2-40B4-BE49-F238E27FC236}">
                <a16:creationId xmlns:a16="http://schemas.microsoft.com/office/drawing/2014/main" id="{B7599DD7-0EA6-D301-3DEE-C3BAB8C5E19B}"/>
              </a:ext>
            </a:extLst>
          </p:cNvPr>
          <p:cNvSpPr txBox="1"/>
          <p:nvPr/>
        </p:nvSpPr>
        <p:spPr>
          <a:xfrm>
            <a:off x="7285697" y="2063803"/>
            <a:ext cx="3107692" cy="298456"/>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Microsoft 365 Copilot Studio (2)</a:t>
            </a:r>
          </a:p>
        </p:txBody>
      </p:sp>
      <p:sp>
        <p:nvSpPr>
          <p:cNvPr id="38" name="TextBox 37">
            <a:extLst>
              <a:ext uri="{FF2B5EF4-FFF2-40B4-BE49-F238E27FC236}">
                <a16:creationId xmlns:a16="http://schemas.microsoft.com/office/drawing/2014/main" id="{A87BEE03-06BC-D158-BBB1-0A4C0658CCD3}"/>
              </a:ext>
            </a:extLst>
          </p:cNvPr>
          <p:cNvSpPr txBox="1"/>
          <p:nvPr/>
        </p:nvSpPr>
        <p:spPr>
          <a:xfrm>
            <a:off x="7277772" y="2310055"/>
            <a:ext cx="4795368" cy="830997"/>
          </a:xfrm>
          <a:prstGeom prst="rect">
            <a:avLst/>
          </a:prstGeom>
          <a:noFill/>
        </p:spPr>
        <p:txBody>
          <a:bodyPr wrap="square">
            <a:spAutoFit/>
          </a:bodyPr>
          <a:lstStyle/>
          <a:p>
            <a:pPr marL="285750" indent="-285750">
              <a:buFont typeface="Arial" panose="020B0604020202020204" pitchFamily="34" charset="0"/>
              <a:buChar char="•"/>
            </a:pPr>
            <a:r>
              <a:rPr lang="en-US" sz="1600" dirty="0"/>
              <a:t> Add expected response for agent evaluation test cases [Web]</a:t>
            </a:r>
          </a:p>
          <a:p>
            <a:pPr marL="285750" indent="-285750">
              <a:buFont typeface="Arial" panose="020B0604020202020204" pitchFamily="34" charset="0"/>
              <a:buChar char="•"/>
            </a:pPr>
            <a:r>
              <a:rPr lang="en-US" sz="1600" dirty="0"/>
              <a:t>  Grader Framework for Agent Evaluation [Web]</a:t>
            </a:r>
            <a:endParaRPr kumimoji="0" lang="en-GB" sz="1600" b="0" i="0" u="none" strike="noStrike" kern="1200" cap="none" spc="0" normalizeH="0" baseline="0" noProof="0" dirty="0">
              <a:ln>
                <a:noFill/>
              </a:ln>
              <a:solidFill>
                <a:srgbClr val="000000"/>
              </a:solidFill>
              <a:effectLst/>
              <a:uLnTx/>
              <a:uFillTx/>
              <a:latin typeface="Segoe UI"/>
            </a:endParaRPr>
          </a:p>
        </p:txBody>
      </p:sp>
      <p:sp>
        <p:nvSpPr>
          <p:cNvPr id="27" name="TextBox 26">
            <a:extLst>
              <a:ext uri="{FF2B5EF4-FFF2-40B4-BE49-F238E27FC236}">
                <a16:creationId xmlns:a16="http://schemas.microsoft.com/office/drawing/2014/main" id="{888F0F0D-568F-F8E4-7922-0E07D19338D1}"/>
              </a:ext>
              <a:ext uri="{C183D7F6-B498-43B3-948B-1728B52AA6E4}">
                <adec:decorative xmlns:adec="http://schemas.microsoft.com/office/drawing/2017/decorative" val="1"/>
              </a:ext>
            </a:extLst>
          </p:cNvPr>
          <p:cNvSpPr txBox="1"/>
          <p:nvPr/>
        </p:nvSpPr>
        <p:spPr>
          <a:xfrm>
            <a:off x="7277772" y="3538446"/>
            <a:ext cx="4735347" cy="706909"/>
          </a:xfrm>
          <a:prstGeom prst="roundRect">
            <a:avLst>
              <a:gd name="adj" fmla="val 19423"/>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8" name="TextBox 27">
            <a:extLst>
              <a:ext uri="{FF2B5EF4-FFF2-40B4-BE49-F238E27FC236}">
                <a16:creationId xmlns:a16="http://schemas.microsoft.com/office/drawing/2014/main" id="{9E2C5FEC-E599-434C-2BE0-7863206EAEBD}"/>
              </a:ext>
            </a:extLst>
          </p:cNvPr>
          <p:cNvSpPr txBox="1"/>
          <p:nvPr/>
        </p:nvSpPr>
        <p:spPr>
          <a:xfrm>
            <a:off x="7285698" y="3395994"/>
            <a:ext cx="3107691" cy="297830"/>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Microsoft</a:t>
            </a:r>
            <a:r>
              <a:rPr kumimoji="0" lang="en-US" sz="1600" b="1" i="0" u="none" strike="noStrike" kern="1200" cap="none" spc="0" normalizeH="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 365 Copilot app (1)</a:t>
            </a:r>
            <a:endParaRPr kumimoji="0" lang="en-US"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35" name="TextBox 34">
            <a:extLst>
              <a:ext uri="{FF2B5EF4-FFF2-40B4-BE49-F238E27FC236}">
                <a16:creationId xmlns:a16="http://schemas.microsoft.com/office/drawing/2014/main" id="{7B140766-98B6-ECA7-B51C-20D054D818CB}"/>
              </a:ext>
            </a:extLst>
          </p:cNvPr>
          <p:cNvSpPr txBox="1"/>
          <p:nvPr/>
        </p:nvSpPr>
        <p:spPr>
          <a:xfrm>
            <a:off x="7217753" y="3668058"/>
            <a:ext cx="4695408" cy="584775"/>
          </a:xfrm>
          <a:prstGeom prst="rect">
            <a:avLst/>
          </a:prstGeom>
          <a:noFill/>
        </p:spPr>
        <p:txBody>
          <a:bodyPr wrap="square">
            <a:spAutoFit/>
          </a:bodyPr>
          <a:lstStyle/>
          <a:p>
            <a:pPr marL="385200" lvl="0" indent="-285750">
              <a:buFont typeface="Arial" panose="020B0604020202020204" pitchFamily="34" charset="0"/>
              <a:buChar char="•"/>
              <a:defRPr/>
            </a:pPr>
            <a:r>
              <a:rPr lang="en-US" sz="1600" dirty="0"/>
              <a:t>Use Microsoft 365 Copilot in model‑driven apps (Work IQ) [Web]</a:t>
            </a:r>
            <a:endParaRPr kumimoji="0" lang="en-GB" sz="1600" b="0" i="0" u="none" strike="noStrike" kern="1200" cap="none" spc="0" normalizeH="0" baseline="0" noProof="0" dirty="0">
              <a:ln>
                <a:noFill/>
              </a:ln>
              <a:solidFill>
                <a:srgbClr val="000000"/>
              </a:solidFill>
              <a:effectLst/>
              <a:uLnTx/>
              <a:uFillTx/>
              <a:latin typeface="Segoe UI"/>
            </a:endParaRPr>
          </a:p>
        </p:txBody>
      </p:sp>
      <p:sp>
        <p:nvSpPr>
          <p:cNvPr id="9" name="TextBox 8">
            <a:extLst>
              <a:ext uri="{FF2B5EF4-FFF2-40B4-BE49-F238E27FC236}">
                <a16:creationId xmlns:a16="http://schemas.microsoft.com/office/drawing/2014/main" id="{E3884A28-BD2B-1203-8EC3-12F47EEA463C}"/>
              </a:ext>
              <a:ext uri="{C183D7F6-B498-43B3-948B-1728B52AA6E4}">
                <adec:decorative xmlns:adec="http://schemas.microsoft.com/office/drawing/2017/decorative" val="1"/>
              </a:ext>
            </a:extLst>
          </p:cNvPr>
          <p:cNvSpPr txBox="1"/>
          <p:nvPr/>
        </p:nvSpPr>
        <p:spPr>
          <a:xfrm>
            <a:off x="3260557" y="6652930"/>
            <a:ext cx="9105873"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1" u="none" strike="noStrike" kern="1200" cap="none" spc="0" normalizeH="0" baseline="0" noProof="0" dirty="0">
                <a:ln>
                  <a:noFill/>
                </a:ln>
                <a:solidFill>
                  <a:srgbClr val="FFFFFF"/>
                </a:solidFill>
                <a:effectLst/>
                <a:uLnTx/>
                <a:uFillTx/>
                <a:latin typeface="Segoe UI" panose="020B0502040204020203" pitchFamily="34" charset="0"/>
                <a:ea typeface="+mn-ea"/>
                <a:cs typeface="+mn-cs"/>
              </a:rPr>
              <a:t>Latest features and improvements for Microsoft 365 Copilot generally available on Current Channel for Microsoft 365 apps. 9 updates released between 5 May 2026 and 19 May 2026.</a:t>
            </a:r>
          </a:p>
        </p:txBody>
      </p:sp>
      <p:sp>
        <p:nvSpPr>
          <p:cNvPr id="16" name="TextBox 15">
            <a:extLst>
              <a:ext uri="{FF2B5EF4-FFF2-40B4-BE49-F238E27FC236}">
                <a16:creationId xmlns:a16="http://schemas.microsoft.com/office/drawing/2014/main" id="{7AA9DE7D-BAD5-F3D8-4D4C-ACB85366285D}"/>
              </a:ext>
              <a:ext uri="{C183D7F6-B498-43B3-948B-1728B52AA6E4}">
                <adec:decorative xmlns:adec="http://schemas.microsoft.com/office/drawing/2017/decorative" val="1"/>
              </a:ext>
            </a:extLst>
          </p:cNvPr>
          <p:cNvSpPr txBox="1"/>
          <p:nvPr/>
        </p:nvSpPr>
        <p:spPr>
          <a:xfrm>
            <a:off x="-3846" y="6657605"/>
            <a:ext cx="80130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FFFFF"/>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Learn more | Release Notes for Microsoft 365 Copilot</a:t>
            </a:r>
            <a:endParaRPr kumimoji="0" lang="en-US" sz="900" b="0" i="1" u="none" strike="noStrike" kern="1200" cap="none" spc="0" normalizeH="0" baseline="0" noProof="0" dirty="0">
              <a:ln>
                <a:noFill/>
              </a:ln>
              <a:solidFill>
                <a:srgbClr val="FFFFFF"/>
              </a:solidFill>
              <a:effectLst/>
              <a:uLnTx/>
              <a:uFillTx/>
              <a:latin typeface="Segoe UI"/>
              <a:ea typeface="+mn-ea"/>
              <a:cs typeface="+mn-cs"/>
            </a:endParaRPr>
          </a:p>
        </p:txBody>
      </p:sp>
      <p:grpSp>
        <p:nvGrpSpPr>
          <p:cNvPr id="17" name="Group 16">
            <a:extLst>
              <a:ext uri="{FF2B5EF4-FFF2-40B4-BE49-F238E27FC236}">
                <a16:creationId xmlns:a16="http://schemas.microsoft.com/office/drawing/2014/main" id="{4A7553C4-8CFF-6BA6-F93D-3C2ED0D79C1C}"/>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19" name="Diagonal Stripe 18">
              <a:extLst>
                <a:ext uri="{FF2B5EF4-FFF2-40B4-BE49-F238E27FC236}">
                  <a16:creationId xmlns:a16="http://schemas.microsoft.com/office/drawing/2014/main" id="{DB80FF9A-1898-041C-0376-0086F9791A67}"/>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latin typeface="Segoe UI"/>
                <a:ea typeface="+mn-ea"/>
                <a:cs typeface="Segoe UI" pitchFamily="34" charset="0"/>
              </a:endParaRPr>
            </a:p>
          </p:txBody>
        </p:sp>
        <p:sp>
          <p:nvSpPr>
            <p:cNvPr id="20" name="TextBox 19">
              <a:extLst>
                <a:ext uri="{FF2B5EF4-FFF2-40B4-BE49-F238E27FC236}">
                  <a16:creationId xmlns:a16="http://schemas.microsoft.com/office/drawing/2014/main" id="{C9AEFD56-61B0-8F66-44C1-5CACA106A00A}"/>
                </a:ext>
              </a:extLst>
            </p:cNvPr>
            <p:cNvSpPr txBox="1"/>
            <p:nvPr/>
          </p:nvSpPr>
          <p:spPr>
            <a:xfrm rot="2502686">
              <a:off x="10836514" y="609465"/>
              <a:ext cx="1347200" cy="271455"/>
            </a:xfrm>
            <a:prstGeom prst="rect">
              <a:avLst/>
            </a:prstGeom>
            <a:noFill/>
          </p:spPr>
          <p:txBody>
            <a:bodyPr wrap="none" lIns="0" tIns="0" rIns="0" bIns="0" rtlCol="0">
              <a:spAutoFit/>
            </a:bodyPr>
            <a:lstStyle/>
            <a:p>
              <a:pPr marL="0" marR="0" lvl="0" indent="0" algn="l" defTabSz="932509" rtl="0"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ea typeface="+mn-ea"/>
                  <a:cs typeface="+mn-cs"/>
                </a:rPr>
                <a:t>As of 7th July 2026</a:t>
              </a:r>
            </a:p>
          </p:txBody>
        </p:sp>
      </p:grpSp>
      <p:sp>
        <p:nvSpPr>
          <p:cNvPr id="24" name="TextBox 23">
            <a:extLst>
              <a:ext uri="{FF2B5EF4-FFF2-40B4-BE49-F238E27FC236}">
                <a16:creationId xmlns:a16="http://schemas.microsoft.com/office/drawing/2014/main" id="{AA33C458-776F-6F5C-E7BE-D340DAF3C667}"/>
              </a:ext>
              <a:ext uri="{C183D7F6-B498-43B3-948B-1728B52AA6E4}">
                <adec:decorative xmlns:adec="http://schemas.microsoft.com/office/drawing/2017/decorative" val="1"/>
              </a:ext>
            </a:extLst>
          </p:cNvPr>
          <p:cNvSpPr txBox="1"/>
          <p:nvPr/>
        </p:nvSpPr>
        <p:spPr>
          <a:xfrm>
            <a:off x="7285699" y="4605046"/>
            <a:ext cx="4735347" cy="1468089"/>
          </a:xfrm>
          <a:prstGeom prst="roundRect">
            <a:avLst>
              <a:gd name="adj" fmla="val 13631"/>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5" name="TextBox 24">
            <a:extLst>
              <a:ext uri="{FF2B5EF4-FFF2-40B4-BE49-F238E27FC236}">
                <a16:creationId xmlns:a16="http://schemas.microsoft.com/office/drawing/2014/main" id="{CC662468-9355-9DE2-5FBA-F53CAE3665A5}"/>
              </a:ext>
            </a:extLst>
          </p:cNvPr>
          <p:cNvSpPr txBox="1"/>
          <p:nvPr/>
        </p:nvSpPr>
        <p:spPr>
          <a:xfrm>
            <a:off x="7293625" y="4462594"/>
            <a:ext cx="3866048" cy="297830"/>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defRPr/>
            </a:pPr>
            <a:r>
              <a:rPr lang="en-US" sz="1600" dirty="0">
                <a:solidFill>
                  <a:srgbClr val="FFFFFF"/>
                </a:solidFill>
                <a:latin typeface="Segoe UI Semibold" panose="020B0502040204020203" pitchFamily="34" charset="0"/>
                <a:cs typeface="Segoe UI Semibold" panose="020B0502040204020203" pitchFamily="34" charset="0"/>
              </a:rPr>
              <a:t>Microsoft 365 admin center (2)</a:t>
            </a:r>
            <a:endParaRPr kumimoji="0" lang="en-US"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26" name="TextBox 25">
            <a:extLst>
              <a:ext uri="{FF2B5EF4-FFF2-40B4-BE49-F238E27FC236}">
                <a16:creationId xmlns:a16="http://schemas.microsoft.com/office/drawing/2014/main" id="{479A54D9-398B-19F8-3714-02AAE4850A4F}"/>
              </a:ext>
            </a:extLst>
          </p:cNvPr>
          <p:cNvSpPr txBox="1"/>
          <p:nvPr/>
        </p:nvSpPr>
        <p:spPr>
          <a:xfrm>
            <a:off x="7225679" y="4734658"/>
            <a:ext cx="4885241" cy="1323439"/>
          </a:xfrm>
          <a:prstGeom prst="rect">
            <a:avLst/>
          </a:prstGeom>
          <a:noFill/>
        </p:spPr>
        <p:txBody>
          <a:bodyPr wrap="square">
            <a:spAutoFit/>
          </a:bodyPr>
          <a:lstStyle/>
          <a:p>
            <a:pPr marL="285750" indent="-285750">
              <a:buFont typeface="Arial" panose="020B0604020202020204" pitchFamily="34" charset="0"/>
              <a:buChar char="•"/>
            </a:pPr>
            <a:r>
              <a:rPr lang="en-US" sz="1600" dirty="0"/>
              <a:t> Organizational Messages Usage‑based targeting is now generally available in the Microsoft 365 admin center! [Web] </a:t>
            </a:r>
          </a:p>
          <a:p>
            <a:pPr marL="285750" indent="-285750">
              <a:buFont typeface="Arial" panose="020B0604020202020204" pitchFamily="34" charset="0"/>
              <a:buChar char="•"/>
            </a:pPr>
            <a:r>
              <a:rPr lang="en-US" sz="1600" dirty="0"/>
              <a:t>Organizational Messages now supports Email messages [Web]</a:t>
            </a:r>
            <a:endParaRPr kumimoji="0" lang="en-GB" sz="1600" b="0" i="0" u="none" strike="noStrike" kern="1200" cap="none" spc="0" normalizeH="0" baseline="0" noProof="0" dirty="0">
              <a:ln>
                <a:noFill/>
              </a:ln>
              <a:solidFill>
                <a:srgbClr val="000000"/>
              </a:solidFill>
              <a:effectLst/>
              <a:uLnTx/>
              <a:uFillTx/>
              <a:latin typeface="Segoe UI"/>
            </a:endParaRPr>
          </a:p>
        </p:txBody>
      </p:sp>
    </p:spTree>
    <p:extLst>
      <p:ext uri="{BB962C8B-B14F-4D97-AF65-F5344CB8AC3E}">
        <p14:creationId xmlns:p14="http://schemas.microsoft.com/office/powerpoint/2010/main" val="991997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42" presetClass="path" presetSubtype="0" decel="100000" fill="hold" grpId="1" nodeType="withEffect">
                                  <p:stCondLst>
                                    <p:cond delay="0"/>
                                  </p:stCondLst>
                                  <p:childTnLst>
                                    <p:animMotion origin="layout" path="M -8.33333E-7 -4.81481E-6 L -8.33333E-7 0.03542 " pathEditMode="relative" rAng="0" ptsTypes="AA">
                                      <p:cBhvr>
                                        <p:cTn id="18" dur="700" spd="-100000" fill="hold"/>
                                        <p:tgtEl>
                                          <p:spTgt spid="45"/>
                                        </p:tgtEl>
                                        <p:attrNameLst>
                                          <p:attrName>ppt_x</p:attrName>
                                          <p:attrName>ppt_y</p:attrName>
                                        </p:attrNameLst>
                                      </p:cBhvr>
                                      <p:rCtr x="0" y="1759"/>
                                    </p:animMotion>
                                  </p:childTnLst>
                                </p:cTn>
                              </p:par>
                            </p:childTnLst>
                          </p:cTn>
                        </p:par>
                        <p:par>
                          <p:cTn id="19" fill="hold">
                            <p:stCondLst>
                              <p:cond delay="1200"/>
                            </p:stCondLst>
                            <p:childTnLst>
                              <p:par>
                                <p:cTn id="20" presetID="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170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42" presetClass="path" presetSubtype="0" decel="100000" fill="hold" grpId="1" nodeType="withEffect">
                                  <p:stCondLst>
                                    <p:cond delay="0"/>
                                  </p:stCondLst>
                                  <p:childTnLst>
                                    <p:animMotion origin="layout" path="M -4.58333E-6 4.81481E-6 L -4.58333E-6 0.03541 " pathEditMode="relative" rAng="0" ptsTypes="AA">
                                      <p:cBhvr>
                                        <p:cTn id="33" dur="700" spd="-100000" fill="hold"/>
                                        <p:tgtEl>
                                          <p:spTgt spid="2"/>
                                        </p:tgtEl>
                                        <p:attrNameLst>
                                          <p:attrName>ppt_x</p:attrName>
                                          <p:attrName>ppt_y</p:attrName>
                                        </p:attrNameLst>
                                      </p:cBhvr>
                                      <p:rCtr x="0" y="1759"/>
                                    </p:animMotion>
                                  </p:childTnLst>
                                </p:cTn>
                              </p:par>
                            </p:childTnLst>
                          </p:cTn>
                        </p:par>
                        <p:par>
                          <p:cTn id="34" fill="hold">
                            <p:stCondLst>
                              <p:cond delay="2400"/>
                            </p:stCondLst>
                            <p:childTnLst>
                              <p:par>
                                <p:cTn id="35" presetID="2" presetClass="entr" presetSubtype="4" fill="hold" grpId="0" nodeType="after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additive="base">
                                        <p:cTn id="37" dur="500" fill="hold"/>
                                        <p:tgtEl>
                                          <p:spTgt spid="74"/>
                                        </p:tgtEl>
                                        <p:attrNameLst>
                                          <p:attrName>ppt_x</p:attrName>
                                        </p:attrNameLst>
                                      </p:cBhvr>
                                      <p:tavLst>
                                        <p:tav tm="0">
                                          <p:val>
                                            <p:strVal val="#ppt_x"/>
                                          </p:val>
                                        </p:tav>
                                        <p:tav tm="100000">
                                          <p:val>
                                            <p:strVal val="#ppt_x"/>
                                          </p:val>
                                        </p:tav>
                                      </p:tavLst>
                                    </p:anim>
                                    <p:anim calcmode="lin" valueType="num">
                                      <p:cBhvr additive="base">
                                        <p:cTn id="38" dur="500" fill="hold"/>
                                        <p:tgtEl>
                                          <p:spTgt spid="74"/>
                                        </p:tgtEl>
                                        <p:attrNameLst>
                                          <p:attrName>ppt_y</p:attrName>
                                        </p:attrNameLst>
                                      </p:cBhvr>
                                      <p:tavLst>
                                        <p:tav tm="0">
                                          <p:val>
                                            <p:strVal val="1+#ppt_h/2"/>
                                          </p:val>
                                        </p:tav>
                                        <p:tav tm="100000">
                                          <p:val>
                                            <p:strVal val="#ppt_y"/>
                                          </p:val>
                                        </p:tav>
                                      </p:tavLst>
                                    </p:anim>
                                  </p:childTnLst>
                                </p:cTn>
                              </p:par>
                            </p:childTnLst>
                          </p:cTn>
                        </p:par>
                        <p:par>
                          <p:cTn id="39" fill="hold">
                            <p:stCondLst>
                              <p:cond delay="2900"/>
                            </p:stCondLst>
                            <p:childTnLst>
                              <p:par>
                                <p:cTn id="40" presetID="2" presetClass="entr" presetSubtype="4"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 calcmode="lin" valueType="num">
                                      <p:cBhvr additive="base">
                                        <p:cTn id="42" dur="500" fill="hold"/>
                                        <p:tgtEl>
                                          <p:spTgt spid="75"/>
                                        </p:tgtEl>
                                        <p:attrNameLst>
                                          <p:attrName>ppt_x</p:attrName>
                                        </p:attrNameLst>
                                      </p:cBhvr>
                                      <p:tavLst>
                                        <p:tav tm="0">
                                          <p:val>
                                            <p:strVal val="#ppt_x"/>
                                          </p:val>
                                        </p:tav>
                                        <p:tav tm="100000">
                                          <p:val>
                                            <p:strVal val="#ppt_x"/>
                                          </p:val>
                                        </p:tav>
                                      </p:tavLst>
                                    </p:anim>
                                    <p:anim calcmode="lin" valueType="num">
                                      <p:cBhvr additive="base">
                                        <p:cTn id="43" dur="500" fill="hold"/>
                                        <p:tgtEl>
                                          <p:spTgt spid="75"/>
                                        </p:tgtEl>
                                        <p:attrNameLst>
                                          <p:attrName>ppt_y</p:attrName>
                                        </p:attrNameLst>
                                      </p:cBhvr>
                                      <p:tavLst>
                                        <p:tav tm="0">
                                          <p:val>
                                            <p:strVal val="1+#ppt_h/2"/>
                                          </p:val>
                                        </p:tav>
                                        <p:tav tm="100000">
                                          <p:val>
                                            <p:strVal val="#ppt_y"/>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fade">
                                      <p:cBhvr>
                                        <p:cTn id="46" dur="500"/>
                                        <p:tgtEl>
                                          <p:spTgt spid="73"/>
                                        </p:tgtEl>
                                      </p:cBhvr>
                                    </p:animEffect>
                                  </p:childTnLst>
                                </p:cTn>
                              </p:par>
                              <p:par>
                                <p:cTn id="47" presetID="42" presetClass="path" presetSubtype="0" decel="100000" fill="hold" grpId="1" nodeType="withEffect">
                                  <p:stCondLst>
                                    <p:cond delay="0"/>
                                  </p:stCondLst>
                                  <p:childTnLst>
                                    <p:animMotion origin="layout" path="M 1.875E-6 7.40741E-7 L 1.875E-6 0.03542 " pathEditMode="relative" rAng="0" ptsTypes="AA">
                                      <p:cBhvr>
                                        <p:cTn id="48" dur="700" spd="-100000" fill="hold"/>
                                        <p:tgtEl>
                                          <p:spTgt spid="73"/>
                                        </p:tgtEl>
                                        <p:attrNameLst>
                                          <p:attrName>ppt_x</p:attrName>
                                          <p:attrName>ppt_y</p:attrName>
                                        </p:attrNameLst>
                                      </p:cBhvr>
                                      <p:rCtr x="0" y="1759"/>
                                    </p:animMotion>
                                  </p:childTnLst>
                                </p:cTn>
                              </p:par>
                            </p:childTnLst>
                          </p:cTn>
                        </p:par>
                        <p:par>
                          <p:cTn id="49" fill="hold">
                            <p:stCondLst>
                              <p:cond delay="3600"/>
                            </p:stCondLst>
                            <p:childTnLst>
                              <p:par>
                                <p:cTn id="50" presetID="2" presetClass="entr" presetSubtype="4"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ppt_x"/>
                                          </p:val>
                                        </p:tav>
                                        <p:tav tm="100000">
                                          <p:val>
                                            <p:strVal val="#ppt_x"/>
                                          </p:val>
                                        </p:tav>
                                      </p:tavLst>
                                    </p:anim>
                                    <p:anim calcmode="lin" valueType="num">
                                      <p:cBhvr additive="base">
                                        <p:cTn id="53" dur="500" fill="hold"/>
                                        <p:tgtEl>
                                          <p:spTgt spid="37"/>
                                        </p:tgtEl>
                                        <p:attrNameLst>
                                          <p:attrName>ppt_y</p:attrName>
                                        </p:attrNameLst>
                                      </p:cBhvr>
                                      <p:tavLst>
                                        <p:tav tm="0">
                                          <p:val>
                                            <p:strVal val="1+#ppt_h/2"/>
                                          </p:val>
                                        </p:tav>
                                        <p:tav tm="100000">
                                          <p:val>
                                            <p:strVal val="#ppt_y"/>
                                          </p:val>
                                        </p:tav>
                                      </p:tavLst>
                                    </p:anim>
                                  </p:childTnLst>
                                </p:cTn>
                              </p:par>
                            </p:childTnLst>
                          </p:cTn>
                        </p:par>
                        <p:par>
                          <p:cTn id="54" fill="hold">
                            <p:stCondLst>
                              <p:cond delay="4100"/>
                            </p:stCondLst>
                            <p:childTnLst>
                              <p:par>
                                <p:cTn id="55" presetID="2" presetClass="entr" presetSubtype="4"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ppt_x"/>
                                          </p:val>
                                        </p:tav>
                                        <p:tav tm="100000">
                                          <p:val>
                                            <p:strVal val="#ppt_x"/>
                                          </p:val>
                                        </p:tav>
                                      </p:tavLst>
                                    </p:anim>
                                    <p:anim calcmode="lin" valueType="num">
                                      <p:cBhvr additive="base">
                                        <p:cTn id="58" dur="500" fill="hold"/>
                                        <p:tgtEl>
                                          <p:spTgt spid="38"/>
                                        </p:tgtEl>
                                        <p:attrNameLst>
                                          <p:attrName>ppt_y</p:attrName>
                                        </p:attrNameLst>
                                      </p:cBhvr>
                                      <p:tavLst>
                                        <p:tav tm="0">
                                          <p:val>
                                            <p:strVal val="1+#ppt_h/2"/>
                                          </p:val>
                                        </p:tav>
                                        <p:tav tm="100000">
                                          <p:val>
                                            <p:strVal val="#ppt_y"/>
                                          </p:val>
                                        </p:tav>
                                      </p:tavLst>
                                    </p:anim>
                                  </p:childTnLst>
                                </p:cTn>
                              </p:par>
                              <p:par>
                                <p:cTn id="59" presetID="10"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42" presetClass="path" presetSubtype="0" decel="100000" fill="hold" grpId="1" nodeType="withEffect">
                                  <p:stCondLst>
                                    <p:cond delay="0"/>
                                  </p:stCondLst>
                                  <p:childTnLst>
                                    <p:animMotion origin="layout" path="M -8.33333E-7 -3.33333E-6 L -8.33333E-7 0.03542 " pathEditMode="relative" rAng="0" ptsTypes="AA">
                                      <p:cBhvr>
                                        <p:cTn id="63" dur="700" spd="-100000" fill="hold"/>
                                        <p:tgtEl>
                                          <p:spTgt spid="34"/>
                                        </p:tgtEl>
                                        <p:attrNameLst>
                                          <p:attrName>ppt_x</p:attrName>
                                          <p:attrName>ppt_y</p:attrName>
                                        </p:attrNameLst>
                                      </p:cBhvr>
                                      <p:rCtr x="0" y="1759"/>
                                    </p:animMotion>
                                  </p:childTnLst>
                                </p:cTn>
                              </p:par>
                            </p:childTnLst>
                          </p:cTn>
                        </p:par>
                        <p:par>
                          <p:cTn id="64" fill="hold">
                            <p:stCondLst>
                              <p:cond delay="4800"/>
                            </p:stCondLst>
                            <p:childTnLst>
                              <p:par>
                                <p:cTn id="65" presetID="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ppt_x"/>
                                          </p:val>
                                        </p:tav>
                                        <p:tav tm="100000">
                                          <p:val>
                                            <p:strVal val="#ppt_x"/>
                                          </p:val>
                                        </p:tav>
                                      </p:tavLst>
                                    </p:anim>
                                    <p:anim calcmode="lin" valueType="num">
                                      <p:cBhvr additive="base">
                                        <p:cTn id="68" dur="500" fill="hold"/>
                                        <p:tgtEl>
                                          <p:spTgt spid="28"/>
                                        </p:tgtEl>
                                        <p:attrNameLst>
                                          <p:attrName>ppt_y</p:attrName>
                                        </p:attrNameLst>
                                      </p:cBhvr>
                                      <p:tavLst>
                                        <p:tav tm="0">
                                          <p:val>
                                            <p:strVal val="1+#ppt_h/2"/>
                                          </p:val>
                                        </p:tav>
                                        <p:tav tm="100000">
                                          <p:val>
                                            <p:strVal val="#ppt_y"/>
                                          </p:val>
                                        </p:tav>
                                      </p:tavLst>
                                    </p:anim>
                                  </p:childTnLst>
                                </p:cTn>
                              </p:par>
                            </p:childTnLst>
                          </p:cTn>
                        </p:par>
                        <p:par>
                          <p:cTn id="69" fill="hold">
                            <p:stCondLst>
                              <p:cond delay="5300"/>
                            </p:stCondLst>
                            <p:childTnLst>
                              <p:par>
                                <p:cTn id="70" presetID="2" presetClass="entr" presetSubtype="4" fill="hold" grpId="0" nodeType="after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additive="base">
                                        <p:cTn id="72" dur="500" fill="hold"/>
                                        <p:tgtEl>
                                          <p:spTgt spid="35"/>
                                        </p:tgtEl>
                                        <p:attrNameLst>
                                          <p:attrName>ppt_x</p:attrName>
                                        </p:attrNameLst>
                                      </p:cBhvr>
                                      <p:tavLst>
                                        <p:tav tm="0">
                                          <p:val>
                                            <p:strVal val="#ppt_x"/>
                                          </p:val>
                                        </p:tav>
                                        <p:tav tm="100000">
                                          <p:val>
                                            <p:strVal val="#ppt_x"/>
                                          </p:val>
                                        </p:tav>
                                      </p:tavLst>
                                    </p:anim>
                                    <p:anim calcmode="lin" valueType="num">
                                      <p:cBhvr additive="base">
                                        <p:cTn id="73" dur="500" fill="hold"/>
                                        <p:tgtEl>
                                          <p:spTgt spid="35"/>
                                        </p:tgtEl>
                                        <p:attrNameLst>
                                          <p:attrName>ppt_y</p:attrName>
                                        </p:attrNameLst>
                                      </p:cBhvr>
                                      <p:tavLst>
                                        <p:tav tm="0">
                                          <p:val>
                                            <p:strVal val="1+#ppt_h/2"/>
                                          </p:val>
                                        </p:tav>
                                        <p:tav tm="100000">
                                          <p:val>
                                            <p:strVal val="#ppt_y"/>
                                          </p:val>
                                        </p:tav>
                                      </p:tavLst>
                                    </p:anim>
                                  </p:childTnLst>
                                </p:cTn>
                              </p:par>
                              <p:par>
                                <p:cTn id="74" presetID="10"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par>
                                <p:cTn id="77" presetID="42" presetClass="path" presetSubtype="0" decel="100000" fill="hold" grpId="1" nodeType="withEffect">
                                  <p:stCondLst>
                                    <p:cond delay="0"/>
                                  </p:stCondLst>
                                  <p:childTnLst>
                                    <p:animMotion origin="layout" path="M 2.5E-6 -4.07407E-6 L 2.5E-6 0.03542 " pathEditMode="relative" rAng="0" ptsTypes="AA">
                                      <p:cBhvr>
                                        <p:cTn id="78" dur="700" spd="-100000" fill="hold"/>
                                        <p:tgtEl>
                                          <p:spTgt spid="27"/>
                                        </p:tgtEl>
                                        <p:attrNameLst>
                                          <p:attrName>ppt_x</p:attrName>
                                          <p:attrName>ppt_y</p:attrName>
                                        </p:attrNameLst>
                                      </p:cBhvr>
                                      <p:rCtr x="0" y="1759"/>
                                    </p:animMotion>
                                  </p:childTnLst>
                                </p:cTn>
                              </p:par>
                            </p:childTnLst>
                          </p:cTn>
                        </p:par>
                        <p:par>
                          <p:cTn id="79" fill="hold">
                            <p:stCondLst>
                              <p:cond delay="6000"/>
                            </p:stCondLst>
                            <p:childTnLst>
                              <p:par>
                                <p:cTn id="80" presetID="2" presetClass="entr" presetSubtype="4" fill="hold" grpId="0" nodeType="after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ppt_x"/>
                                          </p:val>
                                        </p:tav>
                                        <p:tav tm="100000">
                                          <p:val>
                                            <p:strVal val="#ppt_x"/>
                                          </p:val>
                                        </p:tav>
                                      </p:tavLst>
                                    </p:anim>
                                    <p:anim calcmode="lin" valueType="num">
                                      <p:cBhvr additive="base">
                                        <p:cTn id="83" dur="500" fill="hold"/>
                                        <p:tgtEl>
                                          <p:spTgt spid="10"/>
                                        </p:tgtEl>
                                        <p:attrNameLst>
                                          <p:attrName>ppt_y</p:attrName>
                                        </p:attrNameLst>
                                      </p:cBhvr>
                                      <p:tavLst>
                                        <p:tav tm="0">
                                          <p:val>
                                            <p:strVal val="1+#ppt_h/2"/>
                                          </p:val>
                                        </p:tav>
                                        <p:tav tm="100000">
                                          <p:val>
                                            <p:strVal val="#ppt_y"/>
                                          </p:val>
                                        </p:tav>
                                      </p:tavLst>
                                    </p:anim>
                                  </p:childTnLst>
                                </p:cTn>
                              </p:par>
                              <p:par>
                                <p:cTn id="84" presetID="10" presetClass="entr" presetSubtype="0" fill="hold" grpId="0" nodeType="with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500"/>
                                        <p:tgtEl>
                                          <p:spTgt spid="8"/>
                                        </p:tgtEl>
                                      </p:cBhvr>
                                    </p:animEffect>
                                  </p:childTnLst>
                                </p:cTn>
                              </p:par>
                              <p:par>
                                <p:cTn id="87" presetID="42" presetClass="path" presetSubtype="0" decel="100000" fill="hold" grpId="1" nodeType="withEffect">
                                  <p:stCondLst>
                                    <p:cond delay="0"/>
                                  </p:stCondLst>
                                  <p:childTnLst>
                                    <p:animMotion origin="layout" path="M 2.5E-6 -4.07407E-6 L 2.5E-6 0.03542 " pathEditMode="relative" rAng="0" ptsTypes="AA">
                                      <p:cBhvr>
                                        <p:cTn id="88" dur="700" spd="-100000" fill="hold"/>
                                        <p:tgtEl>
                                          <p:spTgt spid="8"/>
                                        </p:tgtEl>
                                        <p:attrNameLst>
                                          <p:attrName>ppt_x</p:attrName>
                                          <p:attrName>ppt_y</p:attrName>
                                        </p:attrNameLst>
                                      </p:cBhvr>
                                      <p:rCtr x="0" y="1759"/>
                                    </p:animMotion>
                                  </p:childTnLst>
                                </p:cTn>
                              </p:par>
                            </p:childTnLst>
                          </p:cTn>
                        </p:par>
                        <p:par>
                          <p:cTn id="89" fill="hold">
                            <p:stCondLst>
                              <p:cond delay="6700"/>
                            </p:stCondLst>
                            <p:childTnLst>
                              <p:par>
                                <p:cTn id="90" presetID="2" presetClass="entr" presetSubtype="4"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ppt_x"/>
                                          </p:val>
                                        </p:tav>
                                        <p:tav tm="100000">
                                          <p:val>
                                            <p:strVal val="#ppt_x"/>
                                          </p:val>
                                        </p:tav>
                                      </p:tavLst>
                                    </p:anim>
                                    <p:anim calcmode="lin" valueType="num">
                                      <p:cBhvr additive="base">
                                        <p:cTn id="93" dur="500" fill="hold"/>
                                        <p:tgtEl>
                                          <p:spTgt spid="13"/>
                                        </p:tgtEl>
                                        <p:attrNameLst>
                                          <p:attrName>ppt_y</p:attrName>
                                        </p:attrNameLst>
                                      </p:cBhvr>
                                      <p:tavLst>
                                        <p:tav tm="0">
                                          <p:val>
                                            <p:strVal val="1+#ppt_h/2"/>
                                          </p:val>
                                        </p:tav>
                                        <p:tav tm="100000">
                                          <p:val>
                                            <p:strVal val="#ppt_y"/>
                                          </p:val>
                                        </p:tav>
                                      </p:tavLst>
                                    </p:anim>
                                  </p:childTnLst>
                                </p:cTn>
                              </p:par>
                            </p:childTnLst>
                          </p:cTn>
                        </p:par>
                        <p:par>
                          <p:cTn id="94" fill="hold">
                            <p:stCondLst>
                              <p:cond delay="7200"/>
                            </p:stCondLst>
                            <p:childTnLst>
                              <p:par>
                                <p:cTn id="95" presetID="2" presetClass="entr" presetSubtype="4"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additive="base">
                                        <p:cTn id="97" dur="500" fill="hold"/>
                                        <p:tgtEl>
                                          <p:spTgt spid="25"/>
                                        </p:tgtEl>
                                        <p:attrNameLst>
                                          <p:attrName>ppt_x</p:attrName>
                                        </p:attrNameLst>
                                      </p:cBhvr>
                                      <p:tavLst>
                                        <p:tav tm="0">
                                          <p:val>
                                            <p:strVal val="#ppt_x"/>
                                          </p:val>
                                        </p:tav>
                                        <p:tav tm="100000">
                                          <p:val>
                                            <p:strVal val="#ppt_x"/>
                                          </p:val>
                                        </p:tav>
                                      </p:tavLst>
                                    </p:anim>
                                    <p:anim calcmode="lin" valueType="num">
                                      <p:cBhvr additive="base">
                                        <p:cTn id="98" dur="500" fill="hold"/>
                                        <p:tgtEl>
                                          <p:spTgt spid="25"/>
                                        </p:tgtEl>
                                        <p:attrNameLst>
                                          <p:attrName>ppt_y</p:attrName>
                                        </p:attrNameLst>
                                      </p:cBhvr>
                                      <p:tavLst>
                                        <p:tav tm="0">
                                          <p:val>
                                            <p:strVal val="1+#ppt_h/2"/>
                                          </p:val>
                                        </p:tav>
                                        <p:tav tm="100000">
                                          <p:val>
                                            <p:strVal val="#ppt_y"/>
                                          </p:val>
                                        </p:tav>
                                      </p:tavLst>
                                    </p:anim>
                                  </p:childTnLst>
                                </p:cTn>
                              </p:par>
                            </p:childTnLst>
                          </p:cTn>
                        </p:par>
                        <p:par>
                          <p:cTn id="99" fill="hold">
                            <p:stCondLst>
                              <p:cond delay="7700"/>
                            </p:stCondLst>
                            <p:childTnLst>
                              <p:par>
                                <p:cTn id="100" presetID="2" presetClass="entr" presetSubtype="4"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additive="base">
                                        <p:cTn id="102" dur="500" fill="hold"/>
                                        <p:tgtEl>
                                          <p:spTgt spid="26"/>
                                        </p:tgtEl>
                                        <p:attrNameLst>
                                          <p:attrName>ppt_x</p:attrName>
                                        </p:attrNameLst>
                                      </p:cBhvr>
                                      <p:tavLst>
                                        <p:tav tm="0">
                                          <p:val>
                                            <p:strVal val="#ppt_x"/>
                                          </p:val>
                                        </p:tav>
                                        <p:tav tm="100000">
                                          <p:val>
                                            <p:strVal val="#ppt_x"/>
                                          </p:val>
                                        </p:tav>
                                      </p:tavLst>
                                    </p:anim>
                                    <p:anim calcmode="lin" valueType="num">
                                      <p:cBhvr additive="base">
                                        <p:cTn id="103" dur="500" fill="hold"/>
                                        <p:tgtEl>
                                          <p:spTgt spid="26"/>
                                        </p:tgtEl>
                                        <p:attrNameLst>
                                          <p:attrName>ppt_y</p:attrName>
                                        </p:attrNameLst>
                                      </p:cBhvr>
                                      <p:tavLst>
                                        <p:tav tm="0">
                                          <p:val>
                                            <p:strVal val="1+#ppt_h/2"/>
                                          </p:val>
                                        </p:tav>
                                        <p:tav tm="100000">
                                          <p:val>
                                            <p:strVal val="#ppt_y"/>
                                          </p:val>
                                        </p:tav>
                                      </p:tavLst>
                                    </p:anim>
                                  </p:childTnLst>
                                </p:cTn>
                              </p:par>
                              <p:par>
                                <p:cTn id="104" presetID="10" presetClass="entr" presetSubtype="0"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500"/>
                                        <p:tgtEl>
                                          <p:spTgt spid="24"/>
                                        </p:tgtEl>
                                      </p:cBhvr>
                                    </p:animEffect>
                                  </p:childTnLst>
                                </p:cTn>
                              </p:par>
                              <p:par>
                                <p:cTn id="107" presetID="42" presetClass="path" presetSubtype="0" decel="100000" fill="hold" grpId="1" nodeType="withEffect">
                                  <p:stCondLst>
                                    <p:cond delay="0"/>
                                  </p:stCondLst>
                                  <p:childTnLst>
                                    <p:animMotion origin="layout" path="M 2.5E-6 -4.07407E-6 L 2.5E-6 0.03542 " pathEditMode="relative" rAng="0" ptsTypes="AA">
                                      <p:cBhvr>
                                        <p:cTn id="108" dur="700" spd="-100000" fill="hold"/>
                                        <p:tgtEl>
                                          <p:spTgt spid="2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6" grpId="0" animBg="1"/>
      <p:bldP spid="47" grpId="0"/>
      <p:bldP spid="2" grpId="0" animBg="1"/>
      <p:bldP spid="2" grpId="1" animBg="1"/>
      <p:bldP spid="3" grpId="0" animBg="1"/>
      <p:bldP spid="18" grpId="0"/>
      <p:bldP spid="8" grpId="0" animBg="1"/>
      <p:bldP spid="8" grpId="1" animBg="1"/>
      <p:bldP spid="10" grpId="0" animBg="1"/>
      <p:bldP spid="13" grpId="0"/>
      <p:bldP spid="73" grpId="0" animBg="1"/>
      <p:bldP spid="73" grpId="1" animBg="1"/>
      <p:bldP spid="74" grpId="0" animBg="1"/>
      <p:bldP spid="75" grpId="0"/>
      <p:bldP spid="34" grpId="0" animBg="1"/>
      <p:bldP spid="34" grpId="1" animBg="1"/>
      <p:bldP spid="37" grpId="0" animBg="1"/>
      <p:bldP spid="38" grpId="0"/>
      <p:bldP spid="27" grpId="0" animBg="1"/>
      <p:bldP spid="27" grpId="1" animBg="1"/>
      <p:bldP spid="28" grpId="0" animBg="1"/>
      <p:bldP spid="35" grpId="0"/>
      <p:bldP spid="24" grpId="0" animBg="1"/>
      <p:bldP spid="24" grpId="1" animBg="1"/>
      <p:bldP spid="25" grpId="0" animBg="1"/>
      <p:bldP spid="26" grpId="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DB3CE-5DA0-30F9-847D-BD68A2DC6898}"/>
              </a:ext>
            </a:extLst>
          </p:cNvPr>
          <p:cNvSpPr>
            <a:spLocks noGrp="1"/>
          </p:cNvSpPr>
          <p:nvPr>
            <p:ph type="title"/>
          </p:nvPr>
        </p:nvSpPr>
        <p:spPr/>
        <p:txBody>
          <a:bodyPr/>
          <a:lstStyle/>
          <a:p>
            <a:r>
              <a:rPr lang="en-US" noProof="0" dirty="0"/>
              <a:t>Whats new in Copilot Studio</a:t>
            </a:r>
          </a:p>
        </p:txBody>
      </p:sp>
      <p:sp>
        <p:nvSpPr>
          <p:cNvPr id="3" name="Text Placeholder 2">
            <a:extLst>
              <a:ext uri="{FF2B5EF4-FFF2-40B4-BE49-F238E27FC236}">
                <a16:creationId xmlns:a16="http://schemas.microsoft.com/office/drawing/2014/main" id="{6DD9E10C-7D42-D5D4-4A94-D14475027BC9}"/>
              </a:ext>
            </a:extLst>
          </p:cNvPr>
          <p:cNvSpPr>
            <a:spLocks noGrp="1"/>
          </p:cNvSpPr>
          <p:nvPr>
            <p:ph type="body" sz="quarter" idx="12"/>
          </p:nvPr>
        </p:nvSpPr>
        <p:spPr/>
        <p:txBody>
          <a:bodyPr/>
          <a:lstStyle/>
          <a:p>
            <a:endParaRPr lang="en-US" noProof="0" dirty="0"/>
          </a:p>
        </p:txBody>
      </p:sp>
      <p:pic>
        <p:nvPicPr>
          <p:cNvPr id="7" name="Picture 6" descr="Image of Whats new in Copilot Studio">
            <a:extLst>
              <a:ext uri="{FF2B5EF4-FFF2-40B4-BE49-F238E27FC236}">
                <a16:creationId xmlns:a16="http://schemas.microsoft.com/office/drawing/2014/main" id="{62D49CE1-3D4D-9D4B-4AC1-07F2C791C65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5385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4CA3C1-3709-5FDF-5032-A723CAD4A40E}"/>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AB29BA85-D4FC-C7F6-A408-2AD62DC8973B}"/>
              </a:ext>
            </a:extLst>
          </p:cNvPr>
          <p:cNvSpPr txBox="1">
            <a:spLocks noGrp="1"/>
          </p:cNvSpPr>
          <p:nvPr>
            <p:ph type="title"/>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lgn="l">
              <a:defRPr/>
            </a:pPr>
            <a:r>
              <a:rPr lang="en-US" sz="3600" noProof="0" dirty="0">
                <a:gradFill>
                  <a:gsLst>
                    <a:gs pos="971">
                      <a:srgbClr val="2897CE"/>
                    </a:gs>
                    <a:gs pos="100000">
                      <a:srgbClr val="8678D6"/>
                    </a:gs>
                  </a:gsLst>
                  <a:lin ang="2700000" scaled="0"/>
                </a:gradFill>
                <a:cs typeface="Segoe UI Semibold"/>
              </a:rPr>
              <a:t>What's new in Copilot Studio  </a:t>
            </a:r>
            <a:endParaRPr lang="en-US" sz="2400" noProof="0" dirty="0">
              <a:gradFill>
                <a:gsLst>
                  <a:gs pos="971">
                    <a:srgbClr val="2897CE"/>
                  </a:gs>
                  <a:gs pos="100000">
                    <a:srgbClr val="8678D6"/>
                  </a:gs>
                </a:gsLst>
                <a:lin ang="2700000" scaled="0"/>
              </a:gradFill>
              <a:cs typeface="Segoe UI Semibold"/>
            </a:endParaRPr>
          </a:p>
        </p:txBody>
      </p:sp>
      <p:sp>
        <p:nvSpPr>
          <p:cNvPr id="8" name="Rectangle: Top Corners Rounded 7">
            <a:extLst>
              <a:ext uri="{FF2B5EF4-FFF2-40B4-BE49-F238E27FC236}">
                <a16:creationId xmlns:a16="http://schemas.microsoft.com/office/drawing/2014/main" id="{25BA6B63-8C61-2483-7855-F7CC36BA60EE}"/>
              </a:ext>
              <a:ext uri="{C183D7F6-B498-43B3-948B-1728B52AA6E4}">
                <adec:decorative xmlns:adec="http://schemas.microsoft.com/office/drawing/2017/decorative" val="1"/>
              </a:ext>
            </a:extLst>
          </p:cNvPr>
          <p:cNvSpPr/>
          <p:nvPr/>
        </p:nvSpPr>
        <p:spPr bwMode="auto">
          <a:xfrm>
            <a:off x="550689" y="1464276"/>
            <a:ext cx="11477848" cy="4929590"/>
          </a:xfrm>
          <a:prstGeom prst="round2SameRect">
            <a:avLst>
              <a:gd name="adj1" fmla="val 0"/>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4" name="TextBox 13">
            <a:extLst>
              <a:ext uri="{FF2B5EF4-FFF2-40B4-BE49-F238E27FC236}">
                <a16:creationId xmlns:a16="http://schemas.microsoft.com/office/drawing/2014/main" id="{F9B54E1C-6499-04C6-E992-BC815CBC5E90}"/>
              </a:ext>
            </a:extLst>
          </p:cNvPr>
          <p:cNvSpPr txBox="1"/>
          <p:nvPr/>
        </p:nvSpPr>
        <p:spPr>
          <a:xfrm>
            <a:off x="550689" y="768007"/>
            <a:ext cx="1076942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A1A1A"/>
                </a:solidFill>
                <a:effectLst/>
                <a:uLnTx/>
                <a:uFillTx/>
                <a:latin typeface="Segoe UI"/>
                <a:ea typeface="+mn-ea"/>
                <a:cs typeface="+mn-cs"/>
              </a:rPr>
              <a:t>The following table displays the month of release for each new feature.</a:t>
            </a:r>
          </a:p>
        </p:txBody>
      </p:sp>
      <p:sp>
        <p:nvSpPr>
          <p:cNvPr id="7" name="Rectangle: Top Corners Rounded 6">
            <a:extLst>
              <a:ext uri="{FF2B5EF4-FFF2-40B4-BE49-F238E27FC236}">
                <a16:creationId xmlns:a16="http://schemas.microsoft.com/office/drawing/2014/main" id="{8151DBD7-1FA7-93C9-2299-C9EEF576A2CF}"/>
              </a:ext>
              <a:ext uri="{C183D7F6-B498-43B3-948B-1728B52AA6E4}">
                <adec:decorative xmlns:adec="http://schemas.microsoft.com/office/drawing/2017/decorative" val="1"/>
              </a:ext>
            </a:extLst>
          </p:cNvPr>
          <p:cNvSpPr/>
          <p:nvPr/>
        </p:nvSpPr>
        <p:spPr bwMode="auto">
          <a:xfrm>
            <a:off x="550689" y="1152290"/>
            <a:ext cx="11481592" cy="584775"/>
          </a:xfrm>
          <a:prstGeom prst="round2SameRect">
            <a:avLst>
              <a:gd name="adj1" fmla="val 42300"/>
              <a:gd name="adj2" fmla="val 0"/>
            </a:avLst>
          </a:prstGeom>
          <a:gradFill>
            <a:gsLst>
              <a:gs pos="10000">
                <a:srgbClr val="5C5AD4"/>
              </a:gs>
              <a:gs pos="100000">
                <a:srgbClr val="C03BC4"/>
              </a:gs>
            </a:gsLst>
            <a:path path="circle">
              <a:fillToRect l="100000" b="100000"/>
            </a:path>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graphicFrame>
        <p:nvGraphicFramePr>
          <p:cNvPr id="6" name="Table 9" descr="Table of Teams value vs Teams Premium value">
            <a:extLst>
              <a:ext uri="{FF2B5EF4-FFF2-40B4-BE49-F238E27FC236}">
                <a16:creationId xmlns:a16="http://schemas.microsoft.com/office/drawing/2014/main" id="{78EF50D1-A330-F005-306A-99E2A7EEB1D0}"/>
              </a:ext>
            </a:extLst>
          </p:cNvPr>
          <p:cNvGraphicFramePr>
            <a:graphicFrameLocks noGrp="1"/>
          </p:cNvGraphicFramePr>
          <p:nvPr>
            <p:extLst>
              <p:ext uri="{D42A27DB-BD31-4B8C-83A1-F6EECF244321}">
                <p14:modId xmlns:p14="http://schemas.microsoft.com/office/powerpoint/2010/main" val="3162194223"/>
              </p:ext>
            </p:extLst>
          </p:nvPr>
        </p:nvGraphicFramePr>
        <p:xfrm>
          <a:off x="550689" y="1162146"/>
          <a:ext cx="11477848" cy="4208751"/>
        </p:xfrm>
        <a:graphic>
          <a:graphicData uri="http://schemas.openxmlformats.org/drawingml/2006/table">
            <a:tbl>
              <a:tblPr firstRow="1" bandRow="1">
                <a:tableStyleId>{2D5ABB26-0587-4C30-8999-92F81FD0307C}</a:tableStyleId>
              </a:tblPr>
              <a:tblGrid>
                <a:gridCol w="1927816">
                  <a:extLst>
                    <a:ext uri="{9D8B030D-6E8A-4147-A177-3AD203B41FA5}">
                      <a16:colId xmlns:a16="http://schemas.microsoft.com/office/drawing/2014/main" val="1414262376"/>
                    </a:ext>
                  </a:extLst>
                </a:gridCol>
                <a:gridCol w="9550032">
                  <a:extLst>
                    <a:ext uri="{9D8B030D-6E8A-4147-A177-3AD203B41FA5}">
                      <a16:colId xmlns:a16="http://schemas.microsoft.com/office/drawing/2014/main" val="3157474236"/>
                    </a:ext>
                  </a:extLst>
                </a:gridCol>
              </a:tblGrid>
              <a:tr h="642591">
                <a:tc>
                  <a:txBody>
                    <a:bodyPr/>
                    <a:lstStyle/>
                    <a:p>
                      <a:pPr algn="l"/>
                      <a:r>
                        <a:rPr lang="en-US" sz="1800" b="0" noProof="0" dirty="0">
                          <a:solidFill>
                            <a:schemeClr val="bg1"/>
                          </a:solidFill>
                          <a:latin typeface="+mj-lt"/>
                        </a:rPr>
                        <a:t>Month of release</a:t>
                      </a:r>
                    </a:p>
                  </a:txBody>
                  <a:tcPr marL="73152" marR="7315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l"/>
                      <a:r>
                        <a:rPr lang="en-US" sz="1800" b="1" kern="1200" noProof="0" dirty="0">
                          <a:solidFill>
                            <a:schemeClr val="bg1"/>
                          </a:solidFill>
                          <a:latin typeface="+mj-lt"/>
                        </a:rPr>
                        <a:t>What’s new</a:t>
                      </a:r>
                      <a:endParaRPr lang="en-US" sz="1800" b="1" kern="1200" noProof="0" dirty="0">
                        <a:solidFill>
                          <a:schemeClr val="bg1"/>
                        </a:solidFill>
                        <a:latin typeface="+mj-lt"/>
                        <a:ea typeface="+mn-ea"/>
                        <a:cs typeface="Segoe UI"/>
                      </a:endParaRPr>
                    </a:p>
                  </a:txBody>
                  <a:tcPr marL="73152" marR="73152" marT="27432" marB="27432"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45915496"/>
                  </a:ext>
                </a:extLst>
              </a:tr>
              <a:tr h="2962795">
                <a:tc>
                  <a:txBody>
                    <a:bodyPr/>
                    <a:lstStyle/>
                    <a:p>
                      <a:pPr algn="l" fontAlgn="t"/>
                      <a:r>
                        <a:rPr lang="en-US" sz="1800" noProof="0" dirty="0">
                          <a:effectLst/>
                          <a:latin typeface="+mj-lt"/>
                        </a:rPr>
                        <a:t>June 2026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a:buFont typeface="Arial" panose="020B0604020202020204" pitchFamily="34" charset="0"/>
                        <a:buChar char="•"/>
                      </a:pPr>
                      <a:r>
                        <a:rPr lang="en-US" sz="1800" b="0" i="0" kern="1200" dirty="0">
                          <a:solidFill>
                            <a:schemeClr val="tx1"/>
                          </a:solidFill>
                          <a:effectLst/>
                          <a:latin typeface="+mn-lt"/>
                          <a:ea typeface="+mn-ea"/>
                          <a:cs typeface="+mn-cs"/>
                        </a:rPr>
                        <a:t>(Production-ready preview) Use the </a:t>
                      </a:r>
                      <a:r>
                        <a:rPr lang="en-US" sz="1800" b="0" i="0" u="none" strike="noStrike" kern="1200" dirty="0">
                          <a:solidFill>
                            <a:schemeClr val="tx1"/>
                          </a:solidFill>
                          <a:effectLst/>
                          <a:latin typeface="+mn-lt"/>
                          <a:ea typeface="+mn-ea"/>
                          <a:cs typeface="+mn-cs"/>
                          <a:hlinkClick r:id="rId3"/>
                        </a:rPr>
                        <a:t>new agent experience</a:t>
                      </a:r>
                      <a:r>
                        <a:rPr lang="en-US" sz="1800" b="0" i="0" kern="1200" dirty="0">
                          <a:solidFill>
                            <a:schemeClr val="tx1"/>
                          </a:solidFill>
                          <a:effectLst/>
                          <a:latin typeface="+mn-lt"/>
                          <a:ea typeface="+mn-ea"/>
                          <a:cs typeface="+mn-cs"/>
                        </a:rPr>
                        <a:t> in Copilot Studio to build agents. The new experience uses an enhanced orchestration runtime for improved response quality and reasoning, available alongside the classic experience.</a:t>
                      </a:r>
                    </a:p>
                    <a:p>
                      <a:pPr marL="285750" lvl="0" indent="-285750">
                        <a:buFont typeface="Arial" panose="020B0604020202020204" pitchFamily="34" charset="0"/>
                        <a:buChar char="•"/>
                      </a:pPr>
                      <a:r>
                        <a:rPr lang="en-US" sz="1800" b="0" i="0" kern="1200" dirty="0">
                          <a:solidFill>
                            <a:schemeClr val="tx1"/>
                          </a:solidFill>
                          <a:effectLst/>
                          <a:latin typeface="+mn-lt"/>
                          <a:ea typeface="+mn-ea"/>
                          <a:cs typeface="+mn-cs"/>
                        </a:rPr>
                        <a:t>Use </a:t>
                      </a:r>
                      <a:r>
                        <a:rPr lang="en-US" sz="1800" b="0" i="0" u="none" strike="noStrike" kern="1200" dirty="0">
                          <a:solidFill>
                            <a:schemeClr val="tx1"/>
                          </a:solidFill>
                          <a:effectLst/>
                          <a:latin typeface="+mn-lt"/>
                          <a:ea typeface="+mn-ea"/>
                          <a:cs typeface="+mn-cs"/>
                          <a:hlinkClick r:id="rId4"/>
                        </a:rPr>
                        <a:t>Microsoft IQ</a:t>
                      </a:r>
                      <a:r>
                        <a:rPr lang="en-US" sz="1800" b="0" i="0" kern="1200" dirty="0">
                          <a:solidFill>
                            <a:schemeClr val="tx1"/>
                          </a:solidFill>
                          <a:effectLst/>
                          <a:latin typeface="+mn-lt"/>
                          <a:ea typeface="+mn-ea"/>
                          <a:cs typeface="+mn-cs"/>
                        </a:rPr>
                        <a:t> in the new agent experience to connect your agent to organizational data, giving it access to emails, calendar events, files, Teams messages, and people information.</a:t>
                      </a:r>
                    </a:p>
                    <a:p>
                      <a:pPr marL="285750" lvl="0" indent="-285750">
                        <a:buFont typeface="Arial" panose="020B0604020202020204" pitchFamily="34" charset="0"/>
                        <a:buChar char="•"/>
                      </a:pPr>
                      <a:r>
                        <a:rPr lang="en-US" sz="1800" b="0" i="0" kern="1200" dirty="0">
                          <a:solidFill>
                            <a:schemeClr val="tx1"/>
                          </a:solidFill>
                          <a:effectLst/>
                          <a:latin typeface="+mn-lt"/>
                          <a:ea typeface="+mn-ea"/>
                          <a:cs typeface="+mn-cs"/>
                        </a:rPr>
                        <a:t>Build and reuse </a:t>
                      </a:r>
                      <a:r>
                        <a:rPr lang="en-US" sz="1800" b="0" i="0" u="none" strike="noStrike" kern="1200" dirty="0">
                          <a:solidFill>
                            <a:schemeClr val="tx1"/>
                          </a:solidFill>
                          <a:effectLst/>
                          <a:latin typeface="+mn-lt"/>
                          <a:ea typeface="+mn-ea"/>
                          <a:cs typeface="+mn-cs"/>
                          <a:hlinkClick r:id="rId5"/>
                        </a:rPr>
                        <a:t>skills</a:t>
                      </a:r>
                      <a:r>
                        <a:rPr lang="en-US" sz="1800" b="0" i="0" kern="1200" dirty="0">
                          <a:solidFill>
                            <a:schemeClr val="tx1"/>
                          </a:solidFill>
                          <a:effectLst/>
                          <a:latin typeface="+mn-lt"/>
                          <a:ea typeface="+mn-ea"/>
                          <a:cs typeface="+mn-cs"/>
                        </a:rPr>
                        <a:t> in the new agent experience to extend your agent's capabilities with modular, self-contained sets of instructions. Create a skill once, add it to multiple agents, and export it as a Markdown file or package to share with others.</a:t>
                      </a:r>
                    </a:p>
                    <a:p>
                      <a:pPr marL="285750" lvl="0" indent="-285750">
                        <a:buFont typeface="Arial" panose="020B0604020202020204" pitchFamily="34" charset="0"/>
                        <a:buChar char="•"/>
                      </a:pPr>
                      <a:r>
                        <a:rPr lang="en-US" sz="1800" b="0" i="0" kern="1200" dirty="0">
                          <a:solidFill>
                            <a:schemeClr val="tx1"/>
                          </a:solidFill>
                          <a:effectLst/>
                          <a:latin typeface="+mn-lt"/>
                          <a:ea typeface="+mn-ea"/>
                          <a:cs typeface="+mn-cs"/>
                        </a:rPr>
                        <a:t>Turn on </a:t>
                      </a:r>
                      <a:r>
                        <a:rPr lang="en-US" sz="1800" b="0" i="0" u="none" strike="noStrike" kern="1200" dirty="0">
                          <a:solidFill>
                            <a:schemeClr val="tx1"/>
                          </a:solidFill>
                          <a:effectLst/>
                          <a:latin typeface="+mn-lt"/>
                          <a:ea typeface="+mn-ea"/>
                          <a:cs typeface="+mn-cs"/>
                          <a:hlinkClick r:id="rId6"/>
                        </a:rPr>
                        <a:t>memory</a:t>
                      </a:r>
                      <a:r>
                        <a:rPr lang="en-US" sz="1800" b="0" i="0" kern="1200" dirty="0">
                          <a:solidFill>
                            <a:schemeClr val="tx1"/>
                          </a:solidFill>
                          <a:effectLst/>
                          <a:latin typeface="+mn-lt"/>
                          <a:ea typeface="+mn-ea"/>
                          <a:cs typeface="+mn-cs"/>
                        </a:rPr>
                        <a:t> in the new agent experience to give your agent persistent context across interactions. It captures user preferences and patterns, stores them per user, and applies them to deliver more relevant and personalized responses over time.</a:t>
                      </a:r>
                    </a:p>
                    <a:p>
                      <a:pPr marL="171450" indent="-171450">
                        <a:buFont typeface="Arial" panose="020B0604020202020204" pitchFamily="34" charset="0"/>
                        <a:buChar char="•"/>
                      </a:pPr>
                      <a:endParaRPr lang="en-GB" sz="1200" b="0" i="0" kern="1200" dirty="0">
                        <a:solidFill>
                          <a:schemeClr val="tx1"/>
                        </a:solidFill>
                        <a:effectLst/>
                        <a:latin typeface="+mn-lt"/>
                        <a:ea typeface="+mn-ea"/>
                        <a:cs typeface="+mn-cs"/>
                      </a:endParaRPr>
                    </a:p>
                  </a:txBody>
                  <a:tcPr>
                    <a:lnL w="6350" cap="flat" cmpd="sng" algn="ctr">
                      <a:noFill/>
                      <a:prstDash val="solid"/>
                      <a:round/>
                      <a:headEnd type="none" w="med" len="med"/>
                      <a:tailEnd type="none" w="med" len="med"/>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2324382"/>
                  </a:ext>
                </a:extLst>
              </a:tr>
            </a:tbl>
          </a:graphicData>
        </a:graphic>
      </p:graphicFrame>
      <p:sp>
        <p:nvSpPr>
          <p:cNvPr id="9" name="TextBox 8">
            <a:extLst>
              <a:ext uri="{FF2B5EF4-FFF2-40B4-BE49-F238E27FC236}">
                <a16:creationId xmlns:a16="http://schemas.microsoft.com/office/drawing/2014/main" id="{920D627A-0855-69E0-CA8D-6B37BE9400A7}"/>
              </a:ext>
            </a:extLst>
          </p:cNvPr>
          <p:cNvSpPr txBox="1"/>
          <p:nvPr/>
        </p:nvSpPr>
        <p:spPr>
          <a:xfrm>
            <a:off x="23749" y="6442375"/>
            <a:ext cx="1200478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030A0"/>
                </a:solidFill>
                <a:effectLst/>
                <a:uLnTx/>
                <a:uFillTx/>
                <a:latin typeface="Segoe UI"/>
                <a:ea typeface="+mn-ea"/>
                <a:cs typeface="+mn-cs"/>
                <a:hlinkClick r:id="rId7">
                  <a:extLst>
                    <a:ext uri="{A12FA001-AC4F-418D-AE19-62706E023703}">
                      <ahyp:hlinkClr xmlns:ahyp="http://schemas.microsoft.com/office/drawing/2018/hyperlinkcolor" val="tx"/>
                    </a:ext>
                  </a:extLst>
                </a:hlinkClick>
              </a:rPr>
              <a:t>What's new in Copilot Studio - Microsoft Copilot Studio | Microsoft Learn</a:t>
            </a:r>
            <a:r>
              <a:rPr kumimoji="0" lang="en-US" sz="1600" b="0" i="0" u="none" strike="noStrike" kern="1200" cap="none" spc="0" normalizeH="0" baseline="0" noProof="0" dirty="0">
                <a:ln>
                  <a:noFill/>
                </a:ln>
                <a:solidFill>
                  <a:srgbClr val="7030A0"/>
                </a:solidFill>
                <a:effectLst/>
                <a:uLnTx/>
                <a:uFillTx/>
                <a:latin typeface="Segoe UI"/>
                <a:ea typeface="+mn-ea"/>
                <a:cs typeface="+mn-cs"/>
              </a:rPr>
              <a:t> | </a:t>
            </a:r>
            <a:r>
              <a:rPr kumimoji="0" lang="en-US" sz="1600" b="0" i="0" u="none" strike="noStrike" kern="1200" cap="none" spc="0" normalizeH="0" baseline="0" noProof="0" dirty="0">
                <a:ln>
                  <a:noFill/>
                </a:ln>
                <a:solidFill>
                  <a:srgbClr val="7030A0"/>
                </a:solidFill>
                <a:effectLst/>
                <a:uLnTx/>
                <a:uFillTx/>
                <a:latin typeface="Segoe UI"/>
                <a:ea typeface="+mn-ea"/>
                <a:cs typeface="+mn-cs"/>
                <a:hlinkClick r:id="rId8">
                  <a:extLst>
                    <a:ext uri="{A12FA001-AC4F-418D-AE19-62706E023703}">
                      <ahyp:hlinkClr xmlns:ahyp="http://schemas.microsoft.com/office/drawing/2018/hyperlinkcolor" val="tx"/>
                    </a:ext>
                  </a:extLst>
                </a:hlinkClick>
              </a:rPr>
              <a:t>Copilot Studio Archive | Microsoft Copilot Blog</a:t>
            </a:r>
            <a:endParaRPr kumimoji="0" lang="en-US" sz="1600" b="0" i="0" u="none" strike="noStrike" kern="1200" cap="none" spc="0" normalizeH="0" baseline="0" noProof="0" dirty="0">
              <a:ln>
                <a:noFill/>
              </a:ln>
              <a:solidFill>
                <a:srgbClr val="7030A0"/>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7030A0"/>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9C7996B5-4C45-7CD8-E5C4-185A7C82BF37}"/>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1141014" y="205261"/>
            <a:ext cx="576157" cy="576157"/>
          </a:xfrm>
          <a:prstGeom prst="rect">
            <a:avLst/>
          </a:prstGeom>
        </p:spPr>
      </p:pic>
    </p:spTree>
    <p:extLst>
      <p:ext uri="{BB962C8B-B14F-4D97-AF65-F5344CB8AC3E}">
        <p14:creationId xmlns:p14="http://schemas.microsoft.com/office/powerpoint/2010/main" val="2611860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9125593-988E-BC03-3EF9-1794E63DC7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4E6459-B9EC-198C-EFA2-6805912ED489}"/>
              </a:ext>
            </a:extLst>
          </p:cNvPr>
          <p:cNvSpPr>
            <a:spLocks noGrp="1"/>
          </p:cNvSpPr>
          <p:nvPr>
            <p:ph type="title"/>
          </p:nvPr>
        </p:nvSpPr>
        <p:spPr>
          <a:xfrm>
            <a:off x="584200" y="2545663"/>
            <a:ext cx="9144000" cy="615553"/>
          </a:xfrm>
        </p:spPr>
        <p:txBody>
          <a:bodyPr/>
          <a:lstStyle/>
          <a:p>
            <a:r>
              <a:rPr lang="en-US" sz="400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Frontier</a:t>
            </a:r>
          </a:p>
        </p:txBody>
      </p:sp>
      <p:sp>
        <p:nvSpPr>
          <p:cNvPr id="3" name="Text Placeholder 2">
            <a:extLst>
              <a:ext uri="{FF2B5EF4-FFF2-40B4-BE49-F238E27FC236}">
                <a16:creationId xmlns:a16="http://schemas.microsoft.com/office/drawing/2014/main" id="{6E543E08-726E-2C72-7DE8-02AC0855EF33}"/>
              </a:ext>
            </a:extLst>
          </p:cNvPr>
          <p:cNvSpPr>
            <a:spLocks noGrp="1"/>
          </p:cNvSpPr>
          <p:nvPr>
            <p:ph type="body" sz="quarter" idx="12"/>
          </p:nvPr>
        </p:nvSpPr>
        <p:spPr>
          <a:xfrm>
            <a:off x="584200" y="3609866"/>
            <a:ext cx="5311633" cy="1661993"/>
          </a:xfrm>
        </p:spPr>
        <p:txBody>
          <a:bodyPr/>
          <a:lstStyle/>
          <a:p>
            <a:r>
              <a:rPr lang="en-GB" sz="1800" b="1" noProof="0" dirty="0"/>
              <a:t>Get hands-on with breakthrough preview features, share your insights with product teams, and help shape the future of AI. </a:t>
            </a:r>
          </a:p>
          <a:p>
            <a:endParaRPr lang="en-GB" sz="1800" b="1" dirty="0"/>
          </a:p>
          <a:p>
            <a:r>
              <a:rPr lang="en-GB" sz="1800" b="1" noProof="0" dirty="0"/>
              <a:t>With Frontier, you’re not just adopting new technology, you’re co-creating what comes next.</a:t>
            </a:r>
            <a:endParaRPr lang="en-US" sz="1800" b="1" noProof="0" dirty="0"/>
          </a:p>
        </p:txBody>
      </p:sp>
      <p:pic>
        <p:nvPicPr>
          <p:cNvPr id="5" name="Picture 4">
            <a:extLst>
              <a:ext uri="{FF2B5EF4-FFF2-40B4-BE49-F238E27FC236}">
                <a16:creationId xmlns:a16="http://schemas.microsoft.com/office/drawing/2014/main" id="{B1BF37B2-552E-2F37-27E3-5938C09E0B67}"/>
              </a:ext>
              <a:ext uri="{C183D7F6-B498-43B3-948B-1728B52AA6E4}">
                <adec:decorative xmlns:adec="http://schemas.microsoft.com/office/drawing/2017/decorative" val="1"/>
              </a:ext>
            </a:extLst>
          </p:cNvPr>
          <p:cNvPicPr>
            <a:picLocks noChangeAspect="1"/>
          </p:cNvPicPr>
          <p:nvPr/>
        </p:nvPicPr>
        <p:blipFill>
          <a:blip r:embed="rId3"/>
          <a:srcRect l="12100"/>
          <a:stretch>
            <a:fillRect/>
          </a:stretch>
        </p:blipFill>
        <p:spPr>
          <a:xfrm>
            <a:off x="5895833" y="1853201"/>
            <a:ext cx="6096000" cy="3801005"/>
          </a:xfrm>
          <a:prstGeom prst="rect">
            <a:avLst/>
          </a:prstGeom>
          <a:ln>
            <a:noFill/>
          </a:ln>
          <a:effectLst>
            <a:softEdge rad="112500"/>
          </a:effectLst>
        </p:spPr>
      </p:pic>
      <p:sp>
        <p:nvSpPr>
          <p:cNvPr id="10" name="TextBox 9">
            <a:extLst>
              <a:ext uri="{FF2B5EF4-FFF2-40B4-BE49-F238E27FC236}">
                <a16:creationId xmlns:a16="http://schemas.microsoft.com/office/drawing/2014/main" id="{671D46FB-2B24-7347-4701-B8BA468EF420}"/>
              </a:ext>
            </a:extLst>
          </p:cNvPr>
          <p:cNvSpPr txBox="1"/>
          <p:nvPr/>
        </p:nvSpPr>
        <p:spPr>
          <a:xfrm>
            <a:off x="461371" y="6349896"/>
            <a:ext cx="66055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A1A1A"/>
                </a:solidFill>
                <a:effectLst/>
                <a:uLnTx/>
                <a:uFillTx/>
                <a:latin typeface="Segoe UI"/>
                <a:ea typeface="+mn-ea"/>
                <a:cs typeface="+mn-cs"/>
                <a:hlinkClick r:id="rId4"/>
              </a:rPr>
              <a:t>Frontier program – Microsoft Adoption</a:t>
            </a:r>
            <a:endParaRPr kumimoji="0" lang="en-US" sz="1800" b="0" i="0" u="none" strike="noStrike" kern="1200" cap="none" spc="0" normalizeH="0" baseline="0" noProof="0" dirty="0">
              <a:ln>
                <a:noFill/>
              </a:ln>
              <a:solidFill>
                <a:srgbClr val="1A1A1A"/>
              </a:solidFill>
              <a:effectLst/>
              <a:uLnTx/>
              <a:uFillTx/>
              <a:latin typeface="Segoe UI"/>
              <a:ea typeface="+mn-ea"/>
              <a:cs typeface="+mn-cs"/>
            </a:endParaRPr>
          </a:p>
        </p:txBody>
      </p:sp>
    </p:spTree>
    <p:extLst>
      <p:ext uri="{BB962C8B-B14F-4D97-AF65-F5344CB8AC3E}">
        <p14:creationId xmlns:p14="http://schemas.microsoft.com/office/powerpoint/2010/main" val="689258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EB0EDE-4523-576C-E008-B07DBB2AE957}"/>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56DEA06B-6756-ABD9-B8A0-95E29411F2AB}"/>
              </a:ext>
            </a:extLst>
          </p:cNvPr>
          <p:cNvSpPr txBox="1">
            <a:spLocks noGrp="1"/>
          </p:cNvSpPr>
          <p:nvPr>
            <p:ph type="title"/>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lgn="l">
              <a:defRPr/>
            </a:pPr>
            <a:r>
              <a:rPr lang="en-US" sz="3600" noProof="0" dirty="0">
                <a:gradFill>
                  <a:gsLst>
                    <a:gs pos="971">
                      <a:srgbClr val="2897CE"/>
                    </a:gs>
                    <a:gs pos="100000">
                      <a:srgbClr val="8678D6"/>
                    </a:gs>
                  </a:gsLst>
                  <a:lin ang="2700000" scaled="0"/>
                </a:gradFill>
                <a:cs typeface="Segoe UI Semibold"/>
              </a:rPr>
              <a:t>What's new in Frontier </a:t>
            </a:r>
            <a:endParaRPr lang="en-US" sz="2400" noProof="0" dirty="0">
              <a:gradFill>
                <a:gsLst>
                  <a:gs pos="971">
                    <a:srgbClr val="2897CE"/>
                  </a:gs>
                  <a:gs pos="100000">
                    <a:srgbClr val="8678D6"/>
                  </a:gs>
                </a:gsLst>
                <a:lin ang="2700000" scaled="0"/>
              </a:gradFill>
              <a:cs typeface="Segoe UI Semibold"/>
            </a:endParaRPr>
          </a:p>
        </p:txBody>
      </p:sp>
      <p:sp>
        <p:nvSpPr>
          <p:cNvPr id="14" name="TextBox 13">
            <a:extLst>
              <a:ext uri="{FF2B5EF4-FFF2-40B4-BE49-F238E27FC236}">
                <a16:creationId xmlns:a16="http://schemas.microsoft.com/office/drawing/2014/main" id="{4D8AEA10-2367-C99A-77BF-7E359C71BD0F}"/>
              </a:ext>
            </a:extLst>
          </p:cNvPr>
          <p:cNvSpPr txBox="1"/>
          <p:nvPr/>
        </p:nvSpPr>
        <p:spPr>
          <a:xfrm>
            <a:off x="550689" y="768007"/>
            <a:ext cx="1076942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A1A1A"/>
                </a:solidFill>
                <a:effectLst/>
                <a:uLnTx/>
                <a:uFillTx/>
                <a:latin typeface="Segoe UI"/>
                <a:ea typeface="+mn-ea"/>
                <a:cs typeface="+mn-cs"/>
              </a:rPr>
              <a:t>Try out the latest agents and features in Microsoft 365 Copilot and see how they can transform your day-to-day.​</a:t>
            </a:r>
            <a:endParaRPr kumimoji="0" lang="en-US" sz="1800" b="0" i="0" u="none" strike="noStrike" kern="1200" cap="none" spc="0" normalizeH="0" baseline="0" noProof="0" dirty="0">
              <a:ln>
                <a:noFill/>
              </a:ln>
              <a:solidFill>
                <a:srgbClr val="1A1A1A"/>
              </a:solidFill>
              <a:effectLst/>
              <a:uLnTx/>
              <a:uFillTx/>
              <a:latin typeface="Segoe UI"/>
              <a:ea typeface="+mn-ea"/>
              <a:cs typeface="+mn-cs"/>
            </a:endParaRPr>
          </a:p>
        </p:txBody>
      </p:sp>
      <p:sp>
        <p:nvSpPr>
          <p:cNvPr id="9" name="TextBox 8">
            <a:extLst>
              <a:ext uri="{FF2B5EF4-FFF2-40B4-BE49-F238E27FC236}">
                <a16:creationId xmlns:a16="http://schemas.microsoft.com/office/drawing/2014/main" id="{2D98EBA9-BC1C-F1E3-06E9-1D3E830F33B5}"/>
              </a:ext>
            </a:extLst>
          </p:cNvPr>
          <p:cNvSpPr txBox="1"/>
          <p:nvPr/>
        </p:nvSpPr>
        <p:spPr>
          <a:xfrm>
            <a:off x="93606" y="6405903"/>
            <a:ext cx="1200478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8D4">
                    <a:lumMod val="75000"/>
                  </a:srgbClr>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Frontier Getting started guide</a:t>
            </a:r>
            <a:endParaRPr kumimoji="0" lang="en-US" sz="1600" b="0" i="0" u="none" strike="noStrike" kern="1200" cap="none" spc="0" normalizeH="0" baseline="0" noProof="0" dirty="0">
              <a:ln>
                <a:noFill/>
              </a:ln>
              <a:solidFill>
                <a:srgbClr val="0078D4">
                  <a:lumMod val="75000"/>
                </a:srgbClr>
              </a:solidFill>
              <a:effectLst/>
              <a:uLnTx/>
              <a:uFillTx/>
              <a:latin typeface="Segoe UI"/>
              <a:ea typeface="+mn-ea"/>
              <a:cs typeface="+mn-cs"/>
            </a:endParaRPr>
          </a:p>
        </p:txBody>
      </p:sp>
      <p:sp>
        <p:nvSpPr>
          <p:cNvPr id="2" name="Rectangle: Top Corners Rounded 1">
            <a:extLst>
              <a:ext uri="{FF2B5EF4-FFF2-40B4-BE49-F238E27FC236}">
                <a16:creationId xmlns:a16="http://schemas.microsoft.com/office/drawing/2014/main" id="{82B138F3-D3FC-5315-BFC2-0E08BE61E942}"/>
              </a:ext>
              <a:ext uri="{C183D7F6-B498-43B3-948B-1728B52AA6E4}">
                <adec:decorative xmlns:adec="http://schemas.microsoft.com/office/drawing/2017/decorative" val="1"/>
              </a:ext>
            </a:extLst>
          </p:cNvPr>
          <p:cNvSpPr/>
          <p:nvPr/>
        </p:nvSpPr>
        <p:spPr bwMode="auto">
          <a:xfrm>
            <a:off x="550689" y="1556768"/>
            <a:ext cx="5863759" cy="4635014"/>
          </a:xfrm>
          <a:prstGeom prst="round2SameRect">
            <a:avLst>
              <a:gd name="adj1" fmla="val 3675"/>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marR="0" lvl="0" indent="-342900" algn="l" defTabSz="932472" rtl="0" eaLnBrk="1" fontAlgn="base" latinLnBrk="0" hangingPunct="1">
              <a:lnSpc>
                <a:spcPct val="150000"/>
              </a:lnSpc>
              <a:spcBef>
                <a:spcPct val="0"/>
              </a:spcBef>
              <a:spcAft>
                <a:spcPct val="0"/>
              </a:spcAft>
              <a:buClr>
                <a:srgbClr val="1A1A1A"/>
              </a:buClr>
              <a:buSzTx/>
              <a:buFont typeface="Wingdings" panose="05000000000000000000" pitchFamily="2" charset="2"/>
              <a:buChar char="§"/>
              <a:tabLst/>
              <a:defRPr/>
            </a:pPr>
            <a:r>
              <a:rPr kumimoji="0" lang="en-GB" i="0" u="sng" strike="noStrike" kern="1200" cap="none" spc="0" normalizeH="0" baseline="0" noProof="0" dirty="0">
                <a:ln>
                  <a:noFill/>
                </a:ln>
                <a:solidFill>
                  <a:schemeClr val="tx1"/>
                </a:solidFill>
                <a:effectLst/>
                <a:uLnTx/>
                <a:uFillTx/>
                <a:ea typeface="+mn-ea"/>
                <a:cs typeface="+mn-cs"/>
                <a:hlinkClick r:id="rId4"/>
              </a:rPr>
              <a:t>Critique and Council: Researcher powered with multi-model intelligence</a:t>
            </a:r>
            <a:endParaRPr kumimoji="0" lang="en-GB" i="0" u="sng" strike="noStrike" kern="1200" cap="none" spc="0" normalizeH="0" baseline="0" noProof="0" dirty="0">
              <a:ln>
                <a:noFill/>
              </a:ln>
              <a:solidFill>
                <a:schemeClr val="tx1"/>
              </a:solidFill>
              <a:effectLst/>
              <a:uLnTx/>
              <a:uFillTx/>
              <a:ea typeface="+mn-ea"/>
              <a:cs typeface="+mn-cs"/>
            </a:endParaRPr>
          </a:p>
          <a:p>
            <a:pPr marL="342900" indent="-342900" defTabSz="932472" fontAlgn="base">
              <a:lnSpc>
                <a:spcPct val="150000"/>
              </a:lnSpc>
              <a:spcBef>
                <a:spcPct val="0"/>
              </a:spcBef>
              <a:spcAft>
                <a:spcPct val="0"/>
              </a:spcAft>
              <a:buClr>
                <a:srgbClr val="1A1A1A"/>
              </a:buClr>
              <a:buFont typeface="Wingdings" panose="05000000000000000000" pitchFamily="2" charset="2"/>
              <a:buChar char="§"/>
              <a:defRPr/>
            </a:pPr>
            <a:r>
              <a:rPr lang="en-US" dirty="0">
                <a:solidFill>
                  <a:schemeClr val="tx1"/>
                </a:solidFill>
                <a:hlinkClick r:id="rId5"/>
              </a:rPr>
              <a:t>Agents that help drive AI workforce transformation</a:t>
            </a:r>
            <a:endParaRPr lang="en-US" dirty="0">
              <a:solidFill>
                <a:schemeClr val="tx1"/>
              </a:solidFill>
            </a:endParaRPr>
          </a:p>
          <a:p>
            <a:pPr marL="342900" indent="-342900" defTabSz="932472" fontAlgn="base">
              <a:lnSpc>
                <a:spcPct val="150000"/>
              </a:lnSpc>
              <a:spcBef>
                <a:spcPct val="0"/>
              </a:spcBef>
              <a:spcAft>
                <a:spcPct val="0"/>
              </a:spcAft>
              <a:buClr>
                <a:srgbClr val="1A1A1A"/>
              </a:buClr>
              <a:buFont typeface="Wingdings" panose="05000000000000000000" pitchFamily="2" charset="2"/>
              <a:buChar char="§"/>
              <a:defRPr/>
            </a:pPr>
            <a:r>
              <a:rPr lang="en-US" dirty="0">
                <a:solidFill>
                  <a:schemeClr val="tx1"/>
                </a:solidFill>
                <a:hlinkClick r:id="rId6"/>
              </a:rPr>
              <a:t>Plugins and Mobile Come to Copilot Cowork</a:t>
            </a:r>
            <a:endParaRPr lang="en-US" dirty="0">
              <a:solidFill>
                <a:schemeClr val="tx1"/>
              </a:solidFill>
            </a:endParaRPr>
          </a:p>
          <a:p>
            <a:pPr marL="342900" indent="-342900" defTabSz="932472" fontAlgn="base">
              <a:lnSpc>
                <a:spcPct val="150000"/>
              </a:lnSpc>
              <a:spcBef>
                <a:spcPct val="0"/>
              </a:spcBef>
              <a:spcAft>
                <a:spcPct val="0"/>
              </a:spcAft>
              <a:buClr>
                <a:srgbClr val="1A1A1A"/>
              </a:buClr>
              <a:buFont typeface="Wingdings" panose="05000000000000000000" pitchFamily="2" charset="2"/>
              <a:buChar char="§"/>
              <a:defRPr/>
            </a:pPr>
            <a:endParaRPr lang="en-US" dirty="0">
              <a:solidFill>
                <a:schemeClr val="tx1"/>
              </a:solidFill>
            </a:endParaRPr>
          </a:p>
          <a:p>
            <a:pPr marL="342900" marR="0" lvl="0" indent="-342900" algn="l" defTabSz="932472" rtl="0" eaLnBrk="1" fontAlgn="base" latinLnBrk="0" hangingPunct="1">
              <a:lnSpc>
                <a:spcPct val="150000"/>
              </a:lnSpc>
              <a:spcBef>
                <a:spcPct val="0"/>
              </a:spcBef>
              <a:spcAft>
                <a:spcPct val="0"/>
              </a:spcAft>
              <a:buClr>
                <a:srgbClr val="1A1A1A"/>
              </a:buClr>
              <a:buSzTx/>
              <a:buFont typeface="Wingdings" panose="05000000000000000000" pitchFamily="2" charset="2"/>
              <a:buChar char="§"/>
              <a:tabLst/>
              <a:defRPr/>
            </a:pPr>
            <a:endParaRPr kumimoji="0" lang="en-US" sz="1800" b="0" i="0" u="none" strike="noStrike" kern="1200" cap="none" spc="0" normalizeH="0" baseline="0" noProof="0" dirty="0">
              <a:ln>
                <a:noFill/>
              </a:ln>
              <a:solidFill>
                <a:schemeClr val="tx1"/>
              </a:solidFill>
              <a:effectLst/>
              <a:uLnTx/>
              <a:uFillTx/>
              <a:latin typeface="Segoe UI"/>
              <a:ea typeface="+mn-ea"/>
              <a:cs typeface="Segoe UI" pitchFamily="34" charset="0"/>
            </a:endParaRPr>
          </a:p>
        </p:txBody>
      </p:sp>
      <p:pic>
        <p:nvPicPr>
          <p:cNvPr id="8" name="Picture 7">
            <a:extLst>
              <a:ext uri="{FF2B5EF4-FFF2-40B4-BE49-F238E27FC236}">
                <a16:creationId xmlns:a16="http://schemas.microsoft.com/office/drawing/2014/main" id="{32E7746A-05AB-A998-DBD9-22BAE849DA25}"/>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749563" y="2268663"/>
            <a:ext cx="5090435" cy="309742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61212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DCFD04-3E43-4F90-1C0A-13FB373266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14">
            <a:extLst>
              <a:ext uri="{FF2B5EF4-FFF2-40B4-BE49-F238E27FC236}">
                <a16:creationId xmlns:a16="http://schemas.microsoft.com/office/drawing/2014/main" id="{16794675-EC05-B52C-95A1-D5ADC26ED727}"/>
              </a:ext>
            </a:extLst>
          </p:cNvPr>
          <p:cNvSpPr txBox="1">
            <a:spLocks noGrp="1"/>
          </p:cNvSpPr>
          <p:nvPr>
            <p:ph type="title"/>
          </p:nvPr>
        </p:nvSpPr>
        <p:spPr>
          <a:xfrm>
            <a:off x="966337" y="3012707"/>
            <a:ext cx="9144000" cy="8309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marL="0" marR="0" lvl="0" indent="0" algn="l" defTabSz="797999" rtl="0" eaLnBrk="1" fontAlgn="base" latinLnBrk="0" hangingPunct="1">
              <a:lnSpc>
                <a:spcPct val="90000"/>
              </a:lnSpc>
              <a:spcBef>
                <a:spcPct val="0"/>
              </a:spcBef>
              <a:spcAft>
                <a:spcPct val="0"/>
              </a:spcAft>
              <a:buClrTx/>
              <a:buSzTx/>
              <a:buFontTx/>
              <a:buNone/>
              <a:tabLst>
                <a:tab pos="920876" algn="l"/>
              </a:tabLst>
              <a:defRPr/>
            </a:pPr>
            <a:r>
              <a:rPr lang="en-US" sz="6000" b="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Thank you </a:t>
            </a:r>
            <a:r>
              <a:rPr kumimoji="0" lang="en-US" sz="6000" b="1" i="0" u="none" strike="noStrike" kern="1200" cap="none" spc="-50" normalizeH="0" baseline="0" noProof="0" dirty="0">
                <a:ln w="3175">
                  <a:noFill/>
                </a:ln>
                <a:solidFill>
                  <a:srgbClr val="3A4953"/>
                </a:solidFill>
                <a:effectLst/>
                <a:uLnTx/>
                <a:uFillTx/>
                <a:latin typeface="Segoe UI Semibold"/>
                <a:ea typeface="+mn-ea"/>
                <a:cs typeface="Segoe UI"/>
              </a:rPr>
              <a:t>👏</a:t>
            </a:r>
          </a:p>
        </p:txBody>
      </p:sp>
      <p:sp>
        <p:nvSpPr>
          <p:cNvPr id="2" name="TextBox 1">
            <a:extLst>
              <a:ext uri="{FF2B5EF4-FFF2-40B4-BE49-F238E27FC236}">
                <a16:creationId xmlns:a16="http://schemas.microsoft.com/office/drawing/2014/main" id="{42E90039-4B10-20A2-FE08-C4C34718CE94}"/>
              </a:ext>
            </a:extLst>
          </p:cNvPr>
          <p:cNvSpPr txBox="1"/>
          <p:nvPr/>
        </p:nvSpPr>
        <p:spPr>
          <a:xfrm>
            <a:off x="1104441" y="4745452"/>
            <a:ext cx="4991559" cy="615553"/>
          </a:xfrm>
          <a:prstGeom prst="rect">
            <a:avLst/>
          </a:prstGeom>
          <a:noFill/>
        </p:spPr>
        <p:txBody>
          <a:bodyPr wrap="none" lIns="0" tIns="0" rIns="0" bIns="0" rtlCol="0">
            <a:spAutoFit/>
          </a:bodyPr>
          <a:lstStyle/>
          <a:p>
            <a:pPr algn="l"/>
            <a:r>
              <a:rPr lang="en-US" sz="2000" noProof="0" dirty="0">
                <a:gradFill>
                  <a:gsLst>
                    <a:gs pos="2917">
                      <a:schemeClr val="tx1"/>
                    </a:gs>
                    <a:gs pos="30000">
                      <a:schemeClr val="tx1"/>
                    </a:gs>
                  </a:gsLst>
                  <a:lin ang="5400000" scaled="0"/>
                </a:gradFill>
              </a:rPr>
              <a:t>Got feedback ? </a:t>
            </a:r>
          </a:p>
          <a:p>
            <a:pPr algn="l"/>
            <a:r>
              <a:rPr lang="en-US" sz="2000" noProof="0" dirty="0">
                <a:gradFill>
                  <a:gsLst>
                    <a:gs pos="2917">
                      <a:schemeClr val="tx1"/>
                    </a:gs>
                    <a:gs pos="30000">
                      <a:schemeClr val="tx1"/>
                    </a:gs>
                  </a:gsLst>
                  <a:lin ang="5400000" scaled="0"/>
                </a:gradFill>
                <a:hlinkClick r:id="rId3"/>
              </a:rPr>
              <a:t>https://aka.ms/WhatsNewCopilot/Feedback</a:t>
            </a:r>
            <a:r>
              <a:rPr lang="en-US" sz="2000" noProof="0" dirty="0">
                <a:gradFill>
                  <a:gsLst>
                    <a:gs pos="2917">
                      <a:schemeClr val="tx1"/>
                    </a:gs>
                    <a:gs pos="30000">
                      <a:schemeClr val="tx1"/>
                    </a:gs>
                  </a:gsLst>
                  <a:lin ang="5400000" scaled="0"/>
                </a:gradFill>
              </a:rPr>
              <a:t> </a:t>
            </a:r>
          </a:p>
        </p:txBody>
      </p:sp>
    </p:spTree>
    <p:extLst>
      <p:ext uri="{BB962C8B-B14F-4D97-AF65-F5344CB8AC3E}">
        <p14:creationId xmlns:p14="http://schemas.microsoft.com/office/powerpoint/2010/main" val="1135435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3.125E-6 1.48148E-6 L 3.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DE693-9DED-ED27-1B69-355C2458B84F}"/>
              </a:ext>
            </a:extLst>
          </p:cNvPr>
          <p:cNvSpPr>
            <a:spLocks noGrp="1"/>
          </p:cNvSpPr>
          <p:nvPr>
            <p:ph type="title"/>
          </p:nvPr>
        </p:nvSpPr>
        <p:spPr>
          <a:xfrm>
            <a:off x="0" y="-705117"/>
            <a:ext cx="9144000" cy="553998"/>
          </a:xfrm>
        </p:spPr>
        <p:txBody>
          <a:bodyPr/>
          <a:lstStyle/>
          <a:p>
            <a:r>
              <a:rPr lang="en-US" noProof="0" dirty="0"/>
              <a:t>Feedback Form</a:t>
            </a:r>
          </a:p>
        </p:txBody>
      </p:sp>
      <mc:AlternateContent xmlns:mc="http://schemas.openxmlformats.org/markup-compatibility/2006" xmlns:we="http://schemas.microsoft.com/office/webextensions/webextension/2010/11" xmlns:pca="http://schemas.microsoft.com/office/powerpoint/2013/contentapp">
        <mc:Choice Requires="we pca">
          <p:pic>
            <p:nvPicPr>
              <p:cNvPr id="3" name="Add-in 3" title="Forms">
                <a:extLst>
                  <a:ext uri="{FF2B5EF4-FFF2-40B4-BE49-F238E27FC236}">
                    <a16:creationId xmlns:a16="http://schemas.microsoft.com/office/drawing/2014/main" id="{0FC72286-8E9A-F140-F0B2-C11B380E6934}"/>
                  </a:ext>
                </a:extLst>
              </p:cNvPr>
              <p:cNvPicPr>
                <a:picLocks noChangeAspect="1"/>
              </p:cNvPicPr>
              <p:nvPr/>
            </p:nvPicPr>
            <p:blipFill>
              <a:blip r:embed="rId2"/>
              <a:stretch>
                <a:fillRect/>
              </a:stretch>
            </p:blipFill>
            <p:spPr>
              <a:xfrm>
                <a:off x="0" y="0"/>
                <a:ext cx="12192000" cy="6858000"/>
              </a:xfrm>
              <a:prstGeom prst="rect">
                <a:avLst/>
              </a:prstGeom>
            </p:spPr>
          </p:pic>
        </mc:Choice>
        <mc:Fallback xmlns="">
          <p:pic>
            <p:nvPicPr>
              <p:cNvPr id="4" name="Add-in 3" title="Forms">
                <a:extLst>
                  <a:ext uri="{FF2B5EF4-FFF2-40B4-BE49-F238E27FC236}">
                    <a16:creationId xmlns:a16="http://schemas.microsoft.com/office/drawing/2014/main" id="{0FC72286-8E9A-F140-F0B2-C11B380E6934}"/>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73676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1267068-C6AA-D7F8-7653-36226CFC3BF3}"/>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41E1C638-8B5B-D0B9-EBB6-66FCD09C073C}"/>
              </a:ext>
            </a:extLst>
          </p:cNvPr>
          <p:cNvSpPr txBox="1">
            <a:spLocks noGrp="1"/>
          </p:cNvSpPr>
          <p:nvPr>
            <p:ph type="title"/>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lgn="l">
              <a:defRPr/>
            </a:pPr>
            <a:r>
              <a:rPr lang="en-US" sz="3600" noProof="0" dirty="0">
                <a:gradFill>
                  <a:gsLst>
                    <a:gs pos="971">
                      <a:srgbClr val="2897CE"/>
                    </a:gs>
                    <a:gs pos="100000">
                      <a:srgbClr val="8678D6"/>
                    </a:gs>
                  </a:gsLst>
                  <a:lin ang="2700000" scaled="0"/>
                </a:gradFill>
                <a:cs typeface="Segoe UI Semibold"/>
              </a:rPr>
              <a:t>Resources</a:t>
            </a:r>
            <a:endParaRPr lang="en-US" sz="2400" noProof="0" dirty="0">
              <a:gradFill>
                <a:gsLst>
                  <a:gs pos="971">
                    <a:srgbClr val="2897CE"/>
                  </a:gs>
                  <a:gs pos="100000">
                    <a:srgbClr val="8678D6"/>
                  </a:gs>
                </a:gsLst>
                <a:lin ang="2700000" scaled="0"/>
              </a:gradFill>
              <a:cs typeface="Segoe UI Semibold"/>
            </a:endParaRPr>
          </a:p>
        </p:txBody>
      </p:sp>
      <p:sp>
        <p:nvSpPr>
          <p:cNvPr id="8" name="Rectangle: Top Corners Rounded 7">
            <a:extLst>
              <a:ext uri="{FF2B5EF4-FFF2-40B4-BE49-F238E27FC236}">
                <a16:creationId xmlns:a16="http://schemas.microsoft.com/office/drawing/2014/main" id="{7408E922-1F7F-AD79-FD02-29EFC4FCA3F8}"/>
              </a:ext>
              <a:ext uri="{C183D7F6-B498-43B3-948B-1728B52AA6E4}">
                <adec:decorative xmlns:adec="http://schemas.microsoft.com/office/drawing/2017/decorative" val="1"/>
              </a:ext>
            </a:extLst>
          </p:cNvPr>
          <p:cNvSpPr/>
          <p:nvPr/>
        </p:nvSpPr>
        <p:spPr bwMode="auto">
          <a:xfrm>
            <a:off x="550689" y="959978"/>
            <a:ext cx="11477848" cy="5678147"/>
          </a:xfrm>
          <a:prstGeom prst="round2SameRect">
            <a:avLst>
              <a:gd name="adj1" fmla="val 0"/>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marR="0" lvl="0" indent="-342900" algn="l" defTabSz="932472" rtl="0" eaLnBrk="1" fontAlgn="base" latinLnBrk="0" hangingPunct="1">
              <a:lnSpc>
                <a:spcPct val="100000"/>
              </a:lnSpc>
              <a:spcBef>
                <a:spcPct val="0"/>
              </a:spcBef>
              <a:spcAft>
                <a:spcPct val="0"/>
              </a:spcAft>
              <a:buClr>
                <a:srgbClr val="1A1A1A"/>
              </a:buClr>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Segoe UI"/>
                <a:ea typeface="+mn-ea"/>
                <a:cs typeface="+mn-cs"/>
                <a:hlinkClick r:id="rId2"/>
              </a:rPr>
              <a:t>Microsoft 365 Copilot Blog | Microsoft Community Hub</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a:p>
            <a:pPr marL="342900" lvl="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3"/>
              </a:rPr>
              <a:t>What’s New in Microsoft 365 Copilot | June 2026 | Microsoft Community Hub</a:t>
            </a:r>
            <a:endParaRPr kumimoji="0" lang="en-US" sz="1600" b="0" i="0" u="none" strike="noStrike" kern="1200" cap="none" spc="0" normalizeH="0" baseline="0" noProof="0" dirty="0">
              <a:ln>
                <a:noFill/>
              </a:ln>
              <a:solidFill>
                <a:srgbClr val="FFFFFF"/>
              </a:solidFill>
              <a:effectLst/>
              <a:uLnTx/>
              <a:uFillTx/>
              <a:latin typeface="Segoe UI"/>
              <a:ea typeface="+mn-ea"/>
              <a:cs typeface="+mn-cs"/>
            </a:endParaRPr>
          </a:p>
          <a:p>
            <a:pPr marL="342900" marR="0" lvl="0" indent="-342900" algn="l" defTabSz="932472" rtl="0" eaLnBrk="1" fontAlgn="base" latinLnBrk="0" hangingPunct="1">
              <a:lnSpc>
                <a:spcPct val="100000"/>
              </a:lnSpc>
              <a:spcBef>
                <a:spcPct val="0"/>
              </a:spcBef>
              <a:spcAft>
                <a:spcPct val="0"/>
              </a:spcAft>
              <a:buClr>
                <a:srgbClr val="1A1A1A"/>
              </a:buClr>
              <a:buSzTx/>
              <a:buFont typeface="Wingdings" panose="05000000000000000000" pitchFamily="2" charset="2"/>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hlinkClick r:id="rId4"/>
              </a:rPr>
              <a:t>Release Notes for Microsoft 365 Copilot | Microsoft Learn</a:t>
            </a:r>
            <a:endParaRPr kumimoji="0" lang="en-GB" sz="1600" b="0" i="0" u="none" strike="noStrike" kern="1200" cap="none" spc="0" normalizeH="0" baseline="0" noProof="0" dirty="0">
              <a:ln>
                <a:noFill/>
              </a:ln>
              <a:solidFill>
                <a:srgbClr val="FFFFFF"/>
              </a:solidFill>
              <a:effectLst/>
              <a:uLnTx/>
              <a:uFillTx/>
              <a:latin typeface="Segoe UI"/>
              <a:ea typeface="+mn-ea"/>
              <a:cs typeface="+mn-cs"/>
            </a:endParaRPr>
          </a:p>
          <a:p>
            <a:pPr marL="342900" marR="0" lvl="0" indent="-342900" algn="l" defTabSz="932472" rtl="0" eaLnBrk="1" fontAlgn="base" latinLnBrk="0" hangingPunct="1">
              <a:lnSpc>
                <a:spcPct val="100000"/>
              </a:lnSpc>
              <a:spcBef>
                <a:spcPct val="0"/>
              </a:spcBef>
              <a:spcAft>
                <a:spcPct val="0"/>
              </a:spcAft>
              <a:buClr>
                <a:srgbClr val="1A1A1A"/>
              </a:buClr>
              <a:buSzTx/>
              <a:buFont typeface="Wingdings" panose="05000000000000000000" pitchFamily="2" charset="2"/>
              <a:buChar char="§"/>
              <a:tabLst/>
              <a:defRPr/>
            </a:pPr>
            <a:r>
              <a:rPr kumimoji="0" lang="nn-NO" sz="1600" b="0" i="0" u="none" strike="noStrike" kern="1200" cap="none" spc="0" normalizeH="0" baseline="0" noProof="0" dirty="0">
                <a:ln>
                  <a:noFill/>
                </a:ln>
                <a:solidFill>
                  <a:srgbClr val="FFFFFF"/>
                </a:solidFill>
                <a:effectLst/>
                <a:uLnTx/>
                <a:uFillTx/>
                <a:latin typeface="Segoe UI"/>
                <a:ea typeface="+mn-ea"/>
                <a:cs typeface="+mn-cs"/>
                <a:hlinkClick r:id="rId5"/>
              </a:rPr>
              <a:t>Microsoft 365 Roadmap | Microsoft 365</a:t>
            </a:r>
            <a:endParaRPr kumimoji="0" lang="nn-NO" sz="1600" b="0" i="0" u="none" strike="noStrike" kern="1200" cap="none" spc="0" normalizeH="0" baseline="0" noProof="0" dirty="0">
              <a:ln>
                <a:noFill/>
              </a:ln>
              <a:solidFill>
                <a:srgbClr val="FFFFFF"/>
              </a:solidFill>
              <a:effectLst/>
              <a:uLnTx/>
              <a:uFillTx/>
              <a:latin typeface="Segoe UI"/>
              <a:ea typeface="+mn-ea"/>
              <a:cs typeface="+mn-cs"/>
            </a:endParaRPr>
          </a:p>
          <a:p>
            <a:pPr marL="342900" marR="0" lvl="0" indent="-342900" algn="l" defTabSz="932472" rtl="0" eaLnBrk="1" fontAlgn="base" latinLnBrk="0" hangingPunct="1">
              <a:lnSpc>
                <a:spcPct val="100000"/>
              </a:lnSpc>
              <a:spcBef>
                <a:spcPct val="0"/>
              </a:spcBef>
              <a:spcAft>
                <a:spcPct val="0"/>
              </a:spcAft>
              <a:buClr>
                <a:srgbClr val="1A1A1A"/>
              </a:buClr>
              <a:buSzTx/>
              <a:buFont typeface="Wingdings" panose="05000000000000000000" pitchFamily="2" charset="2"/>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hlinkClick r:id="rId6"/>
              </a:rPr>
              <a:t>What's new in Copilot Studio - Microsoft Copilot Studio | Microsoft Learn</a:t>
            </a:r>
            <a:endParaRPr kumimoji="0" lang="en-GB" sz="1600" b="0" i="0" u="none" strike="noStrike" kern="1200" cap="none" spc="0" normalizeH="0" baseline="0" noProof="0" dirty="0">
              <a:ln>
                <a:noFill/>
              </a:ln>
              <a:solidFill>
                <a:srgbClr val="FFFFFF"/>
              </a:solidFill>
              <a:effectLst/>
              <a:uLnTx/>
              <a:uFillTx/>
              <a:latin typeface="Segoe UI"/>
              <a:ea typeface="+mn-ea"/>
              <a:cs typeface="+mn-cs"/>
            </a:endParaRPr>
          </a:p>
          <a:p>
            <a:pPr marL="342900" marR="0" lvl="0" indent="-342900" algn="l" defTabSz="932472" rtl="0" eaLnBrk="1" fontAlgn="base" latinLnBrk="0" hangingPunct="1">
              <a:lnSpc>
                <a:spcPct val="100000"/>
              </a:lnSpc>
              <a:spcBef>
                <a:spcPct val="0"/>
              </a:spcBef>
              <a:spcAft>
                <a:spcPct val="0"/>
              </a:spcAft>
              <a:buClr>
                <a:srgbClr val="1A1A1A"/>
              </a:buClr>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Segoe UI"/>
                <a:ea typeface="+mn-ea"/>
                <a:cs typeface="+mn-cs"/>
                <a:hlinkClick r:id="rId7"/>
              </a:rPr>
              <a:t>Copilot Studio | Microsoft Copilot Blog</a:t>
            </a:r>
            <a:endParaRPr kumimoji="0" lang="en-US" sz="1600" b="0" i="0" u="none" strike="noStrike" kern="1200" cap="none" spc="0" normalizeH="0" baseline="0" noProof="0" dirty="0">
              <a:ln>
                <a:noFill/>
              </a:ln>
              <a:solidFill>
                <a:srgbClr val="0070C0"/>
              </a:solidFill>
              <a:effectLst/>
              <a:uLnTx/>
              <a:uFillTx/>
              <a:latin typeface="Segoe UI"/>
              <a:ea typeface="+mn-ea"/>
              <a:cs typeface="+mn-cs"/>
            </a:endParaRPr>
          </a:p>
          <a:p>
            <a:pPr marL="342900" marR="0" lvl="0" indent="-342900" algn="l" defTabSz="932472" rtl="0" eaLnBrk="1" fontAlgn="base" latinLnBrk="0" hangingPunct="1">
              <a:lnSpc>
                <a:spcPct val="100000"/>
              </a:lnSpc>
              <a:spcBef>
                <a:spcPct val="0"/>
              </a:spcBef>
              <a:spcAft>
                <a:spcPct val="0"/>
              </a:spcAft>
              <a:buClr>
                <a:srgbClr val="1A1A1A"/>
              </a:buClr>
              <a:buSzTx/>
              <a:buFont typeface="Wingdings" panose="05000000000000000000" pitchFamily="2" charset="2"/>
              <a:buChar char="§"/>
              <a:tabLst/>
              <a:defRPr/>
            </a:pPr>
            <a:r>
              <a:rPr kumimoji="0" lang="en-GB" sz="1600" b="0" i="0" u="none" strike="noStrike" kern="1200" cap="none" spc="0" normalizeH="0" baseline="0" noProof="0" dirty="0">
                <a:ln>
                  <a:noFill/>
                </a:ln>
                <a:solidFill>
                  <a:srgbClr val="FFFFFF"/>
                </a:solidFill>
                <a:effectLst/>
                <a:uLnTx/>
                <a:uFillTx/>
                <a:latin typeface="Segoe UI"/>
                <a:ea typeface="+mn-ea"/>
                <a:cs typeface="+mn-cs"/>
                <a:hlinkClick r:id="rId8"/>
              </a:rPr>
              <a:t>Microsoft 365 Copilot News and Insights | Microsoft 365 Blog</a:t>
            </a:r>
            <a:endParaRPr kumimoji="0" lang="en-GB" sz="1600" b="0" i="0" u="none" strike="noStrike" kern="1200" cap="none" spc="0" normalizeH="0" baseline="0" noProof="0" dirty="0">
              <a:ln>
                <a:noFill/>
              </a:ln>
              <a:solidFill>
                <a:srgbClr val="FFFFFF"/>
              </a:solidFill>
              <a:effectLst/>
              <a:uLnTx/>
              <a:uFillTx/>
              <a:latin typeface="Segoe UI"/>
              <a:ea typeface="+mn-ea"/>
              <a:cs typeface="+mn-cs"/>
            </a:endParaRPr>
          </a:p>
          <a:p>
            <a:pPr marL="342900" lvl="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9"/>
              </a:rPr>
              <a:t>Available today: Anthropic’s Claude Sonnet 5 in Microsoft 365 Copilot | Microsoft Community Hub</a:t>
            </a:r>
            <a:endParaRPr lang="en-US" sz="1600" dirty="0"/>
          </a:p>
          <a:p>
            <a:pPr marL="342900" lvl="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10"/>
              </a:rPr>
              <a:t>Sales Agent is now generally available: Bringing customer and deal intelligence into the flow of work | Microsoft Community Hub</a:t>
            </a:r>
            <a:endParaRPr lang="en-US" sz="1600" dirty="0"/>
          </a:p>
          <a:p>
            <a:pPr marL="342900" lvl="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11"/>
              </a:rPr>
              <a:t>The workflow is the product: Copilot Cowork plugins change what AI can do for businesses | Microsoft Community Hub</a:t>
            </a:r>
            <a:endParaRPr kumimoji="0" lang="en-US" sz="1600" b="0" i="0" u="none" strike="noStrike" kern="1200" cap="none" spc="0" normalizeH="0" baseline="0" noProof="0" dirty="0">
              <a:ln>
                <a:noFill/>
              </a:ln>
              <a:solidFill>
                <a:srgbClr val="1A1A1A"/>
              </a:solidFill>
              <a:effectLst/>
              <a:uLnTx/>
              <a:uFillTx/>
              <a:latin typeface="Segoe UI"/>
              <a:ea typeface="+mn-ea"/>
              <a:cs typeface="Segoe UI" pitchFamily="34" charset="0"/>
            </a:endParaRPr>
          </a:p>
        </p:txBody>
      </p:sp>
    </p:spTree>
    <p:extLst>
      <p:ext uri="{BB962C8B-B14F-4D97-AF65-F5344CB8AC3E}">
        <p14:creationId xmlns:p14="http://schemas.microsoft.com/office/powerpoint/2010/main" val="3797230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D1D5BF2-1C18-4D55-E9BC-9C7C7E11E9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A860491-5957-5372-4086-5CC8199DA06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272381CC-C182-08B1-DDC1-824D1F6DCBCC}"/>
              </a:ext>
              <a:ext uri="{C183D7F6-B498-43B3-948B-1728B52AA6E4}">
                <adec:decorative xmlns:adec="http://schemas.microsoft.com/office/drawing/2017/decorative" val="1"/>
              </a:ext>
            </a:extLst>
          </p:cNvPr>
          <p:cNvSpPr txBox="1"/>
          <p:nvPr/>
        </p:nvSpPr>
        <p:spPr>
          <a:xfrm>
            <a:off x="6096000" y="1328227"/>
            <a:ext cx="6014889" cy="530458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 name="TextBox 1">
            <a:extLst>
              <a:ext uri="{FF2B5EF4-FFF2-40B4-BE49-F238E27FC236}">
                <a16:creationId xmlns:a16="http://schemas.microsoft.com/office/drawing/2014/main" id="{CE0DFCD3-4206-48DC-0816-C7DF984E6869}"/>
              </a:ext>
              <a:ext uri="{C183D7F6-B498-43B3-948B-1728B52AA6E4}">
                <adec:decorative xmlns:adec="http://schemas.microsoft.com/office/drawing/2017/decorative" val="1"/>
              </a:ext>
            </a:extLst>
          </p:cNvPr>
          <p:cNvSpPr txBox="1"/>
          <p:nvPr/>
        </p:nvSpPr>
        <p:spPr>
          <a:xfrm>
            <a:off x="156604" y="1328227"/>
            <a:ext cx="5831687" cy="1760301"/>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CD21D22A-4A2E-C45B-DA01-1CC71C270954}"/>
              </a:ext>
            </a:extLst>
          </p:cNvPr>
          <p:cNvSpPr>
            <a:spLocks noGrp="1"/>
          </p:cNvSpPr>
          <p:nvPr>
            <p:ph type="title" idx="4294967295"/>
          </p:nvPr>
        </p:nvSpPr>
        <p:spPr>
          <a:xfrm>
            <a:off x="2121041" y="5584"/>
            <a:ext cx="7949917" cy="10518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a:noFill/>
                </a:ln>
                <a:effectLst/>
                <a:uLnTx/>
                <a:uFillTx/>
                <a:latin typeface="Segoe UI Semibold" panose="020B0702040204020203" pitchFamily="34" charset="0"/>
                <a:ea typeface="+mj-ea"/>
                <a:cs typeface="Segoe UI Semibold" panose="020B0702040204020203" pitchFamily="34" charset="0"/>
              </a:rPr>
              <a:t>Microsoft 365 Copilot</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May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pic>
        <p:nvPicPr>
          <p:cNvPr id="52" name="!Copilot">
            <a:extLst>
              <a:ext uri="{FF2B5EF4-FFF2-40B4-BE49-F238E27FC236}">
                <a16:creationId xmlns:a16="http://schemas.microsoft.com/office/drawing/2014/main" id="{F14F86A4-3C4A-B9E2-8E83-E96C76E6E4C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4460" y="106931"/>
            <a:ext cx="647975" cy="653562"/>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extBox 2">
            <a:extLst>
              <a:ext uri="{FF2B5EF4-FFF2-40B4-BE49-F238E27FC236}">
                <a16:creationId xmlns:a16="http://schemas.microsoft.com/office/drawing/2014/main" id="{89350A8B-5495-94C4-A1FA-30D0F042765F}"/>
              </a:ext>
            </a:extLst>
          </p:cNvPr>
          <p:cNvSpPr txBox="1"/>
          <p:nvPr/>
        </p:nvSpPr>
        <p:spPr>
          <a:xfrm>
            <a:off x="217075" y="1169708"/>
            <a:ext cx="4110703" cy="297946"/>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Copilot Control System</a:t>
            </a:r>
          </a:p>
        </p:txBody>
      </p:sp>
      <p:sp>
        <p:nvSpPr>
          <p:cNvPr id="18" name="TextBox 17">
            <a:extLst>
              <a:ext uri="{FF2B5EF4-FFF2-40B4-BE49-F238E27FC236}">
                <a16:creationId xmlns:a16="http://schemas.microsoft.com/office/drawing/2014/main" id="{76798B32-ADA7-72FA-DCFA-C244D13FF8E3}"/>
              </a:ext>
            </a:extLst>
          </p:cNvPr>
          <p:cNvSpPr txBox="1"/>
          <p:nvPr/>
        </p:nvSpPr>
        <p:spPr>
          <a:xfrm>
            <a:off x="96477" y="1393575"/>
            <a:ext cx="5988291" cy="1710601"/>
          </a:xfrm>
          <a:prstGeom prst="rect">
            <a:avLst/>
          </a:prstGeom>
          <a:noFill/>
        </p:spPr>
        <p:txBody>
          <a:bodyPr wrap="square">
            <a:noAutofit/>
          </a:bodyPr>
          <a:lstStyle/>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Expanded ISO certifications across the Copilot portfolio</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The new Copilot Adoption Hub</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Federated Copilot connectors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Enabling watermarks for sensitive material</a:t>
            </a:r>
          </a:p>
        </p:txBody>
      </p:sp>
      <p:sp>
        <p:nvSpPr>
          <p:cNvPr id="12" name="TextBox 11">
            <a:extLst>
              <a:ext uri="{FF2B5EF4-FFF2-40B4-BE49-F238E27FC236}">
                <a16:creationId xmlns:a16="http://schemas.microsoft.com/office/drawing/2014/main" id="{35BB99F8-4983-B9F3-781E-939D9976DFAF}"/>
              </a:ext>
              <a:ext uri="{C183D7F6-B498-43B3-948B-1728B52AA6E4}">
                <adec:decorative xmlns:adec="http://schemas.microsoft.com/office/drawing/2017/decorative" val="1"/>
              </a:ext>
            </a:extLst>
          </p:cNvPr>
          <p:cNvSpPr txBox="1"/>
          <p:nvPr/>
        </p:nvSpPr>
        <p:spPr>
          <a:xfrm>
            <a:off x="156605" y="3440270"/>
            <a:ext cx="5831686" cy="3192541"/>
          </a:xfrm>
          <a:prstGeom prst="roundRect">
            <a:avLst>
              <a:gd name="adj" fmla="val 698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9ABCE318-3C0E-F16E-F8FD-F0C935935B4F}"/>
              </a:ext>
            </a:extLst>
          </p:cNvPr>
          <p:cNvSpPr txBox="1"/>
          <p:nvPr/>
        </p:nvSpPr>
        <p:spPr>
          <a:xfrm>
            <a:off x="217074" y="3274643"/>
            <a:ext cx="4110703" cy="331253"/>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Agents &amp; Microsoft Build 2026</a:t>
            </a:r>
          </a:p>
        </p:txBody>
      </p:sp>
      <p:sp>
        <p:nvSpPr>
          <p:cNvPr id="14" name="TextBox 13">
            <a:extLst>
              <a:ext uri="{FF2B5EF4-FFF2-40B4-BE49-F238E27FC236}">
                <a16:creationId xmlns:a16="http://schemas.microsoft.com/office/drawing/2014/main" id="{F1BABFD2-5EE8-999E-3417-24F70A880D92}"/>
              </a:ext>
            </a:extLst>
          </p:cNvPr>
          <p:cNvSpPr txBox="1"/>
          <p:nvPr/>
        </p:nvSpPr>
        <p:spPr>
          <a:xfrm>
            <a:off x="156310" y="3619540"/>
            <a:ext cx="5907180" cy="2631811"/>
          </a:xfrm>
          <a:prstGeom prst="rect">
            <a:avLst/>
          </a:prstGeom>
          <a:noFill/>
        </p:spPr>
        <p:txBody>
          <a:bodyPr wrap="square" numCol="2">
            <a:spAutoFit/>
          </a:bodyPr>
          <a:lstStyle/>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Learning Agent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Work IQ</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Microsoft Scout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Microsoft IQ</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MAI-Image-2.5</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 365</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Web IQ</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MAI-Code-1</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MAI-Voice-2 &amp; Transcribe 1.5</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Autopilot agents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Publish agents to Teams/M365</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Windows 365 for Agents</a:t>
            </a:r>
          </a:p>
        </p:txBody>
      </p:sp>
      <p:sp>
        <p:nvSpPr>
          <p:cNvPr id="5" name="TextBox 4">
            <a:extLst>
              <a:ext uri="{FF2B5EF4-FFF2-40B4-BE49-F238E27FC236}">
                <a16:creationId xmlns:a16="http://schemas.microsoft.com/office/drawing/2014/main" id="{C61416EB-B728-4325-91D8-6EEB1431787E}"/>
              </a:ext>
            </a:extLst>
          </p:cNvPr>
          <p:cNvSpPr txBox="1"/>
          <p:nvPr/>
        </p:nvSpPr>
        <p:spPr>
          <a:xfrm>
            <a:off x="6471410" y="1169708"/>
            <a:ext cx="3920326" cy="30605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135455C4-36E7-A385-AD14-E0DF62C509CD}"/>
              </a:ext>
            </a:extLst>
          </p:cNvPr>
          <p:cNvSpPr txBox="1"/>
          <p:nvPr/>
        </p:nvSpPr>
        <p:spPr>
          <a:xfrm>
            <a:off x="5988291" y="1393575"/>
            <a:ext cx="6203709" cy="5228098"/>
          </a:xfrm>
          <a:prstGeom prst="rect">
            <a:avLst/>
          </a:prstGeom>
          <a:noFill/>
        </p:spPr>
        <p:txBody>
          <a:bodyPr wrap="square" numCol="2">
            <a:noAutofit/>
          </a:bodyPr>
          <a:lstStyle/>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Opus 4.8 in Microsoft 365 Copilot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Refreshed Microsoft 365 Copilot app design</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Notebooks enhancements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in Apple CarPlay</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GPT-5.5 Instant for Copilot Chat and Studio</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Expanded Copilot Prompt Gallery</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Account selector and voice for Copilot in Outlook</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Call delegation with Copilot in Teams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Recap deletion in Teams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Video recap with Copilot in Teams</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Document activity summaries in Word</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Personalization with Copilot memory in Word</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Writing suggestions from the Word Agent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Slide explanations and built-in skills in PowerPoint</a:t>
            </a:r>
          </a:p>
          <a:p>
            <a:pPr marL="285750" lvl="4" indent="-180000">
              <a:lnSpc>
                <a:spcPct val="15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Custom skills for Copilot in SharePoint</a:t>
            </a:r>
          </a:p>
        </p:txBody>
      </p:sp>
      <p:grpSp>
        <p:nvGrpSpPr>
          <p:cNvPr id="8" name="Group 7">
            <a:extLst>
              <a:ext uri="{FF2B5EF4-FFF2-40B4-BE49-F238E27FC236}">
                <a16:creationId xmlns:a16="http://schemas.microsoft.com/office/drawing/2014/main" id="{907225E1-0E3E-8BDD-936C-102AF911F797}"/>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9" name="Diagonal Stripe 8">
              <a:extLst>
                <a:ext uri="{FF2B5EF4-FFF2-40B4-BE49-F238E27FC236}">
                  <a16:creationId xmlns:a16="http://schemas.microsoft.com/office/drawing/2014/main" id="{378057FC-03B6-5FCA-273C-7093A5228816}"/>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96BF5DD0-FECD-1105-F39B-898E9F95C64E}"/>
                </a:ext>
              </a:extLst>
            </p:cNvPr>
            <p:cNvSpPr txBox="1"/>
            <p:nvPr/>
          </p:nvSpPr>
          <p:spPr>
            <a:xfrm rot="2502686">
              <a:off x="10842999" y="609465"/>
              <a:ext cx="1334229"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3</a:t>
              </a:r>
              <a:r>
                <a:rPr lang="en-US" sz="1100" kern="0" spc="-71" baseline="30000" dirty="0">
                  <a:solidFill>
                    <a:srgbClr val="5C5AD4"/>
                  </a:solidFill>
                  <a:latin typeface="Segoe UI Semibold"/>
                </a:rPr>
                <a:t>rd</a:t>
              </a:r>
              <a:r>
                <a:rPr kumimoji="0" lang="en-US" sz="1100" b="0" i="0" u="none" strike="noStrike" kern="0" cap="none" spc="-71" normalizeH="0" baseline="0" dirty="0">
                  <a:ln>
                    <a:noFill/>
                  </a:ln>
                  <a:solidFill>
                    <a:srgbClr val="5C5AD4"/>
                  </a:solidFill>
                  <a:effectLst/>
                  <a:uLnTx/>
                  <a:uFillTx/>
                  <a:latin typeface="Segoe UI Semibold"/>
                </a:rPr>
                <a:t> Jun</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2904284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6.25E-7 4.81481E-6 L -6.25E-7 0.03541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100000" fill="hold" grpId="1" nodeType="withEffect">
                                  <p:stCondLst>
                                    <p:cond delay="0"/>
                                  </p:stCondLst>
                                  <p:childTnLst>
                                    <p:animMotion origin="layout" path="M -6.25E-7 7.40741E-7 L -6.25E-7 0.03542 " pathEditMode="relative" rAng="0" ptsTypes="AA">
                                      <p:cBhvr>
                                        <p:cTn id="23" dur="700" spd="-100000" fill="hold"/>
                                        <p:tgtEl>
                                          <p:spTgt spid="12"/>
                                        </p:tgtEl>
                                        <p:attrNameLst>
                                          <p:attrName>ppt_x</p:attrName>
                                          <p:attrName>ppt_y</p:attrName>
                                        </p:attrNameLst>
                                      </p:cBhvr>
                                      <p:rCtr x="0" y="1759"/>
                                    </p:animMotion>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42" presetClass="path" presetSubtype="0" decel="100000" fill="hold" grpId="1" nodeType="withEffect">
                                  <p:stCondLst>
                                    <p:cond delay="0"/>
                                  </p:stCondLst>
                                  <p:childTnLst>
                                    <p:animMotion origin="layout" path="M 4.79167E-6 -4.07407E-6 L 4.79167E-6 0.03542 " pathEditMode="relative" rAng="0" ptsTypes="AA">
                                      <p:cBhvr>
                                        <p:cTn id="33" dur="700" spd="-100000" fill="hold"/>
                                        <p:tgtEl>
                                          <p:spTgt spid="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18" grpId="0"/>
      <p:bldP spid="12" grpId="0" animBg="1"/>
      <p:bldP spid="12" grpId="1" animBg="1"/>
      <p:bldP spid="14" grpId="0"/>
      <p:bldP spid="6" grpId="0"/>
    </p:bldLst>
  </p:timing>
</p:sld>
</file>

<file path=ppt/theme/theme1.xml><?xml version="1.0" encoding="utf-8"?>
<a:theme xmlns:a="http://schemas.openxmlformats.org/drawingml/2006/main" name="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2.xml><?xml version="1.0" encoding="utf-8"?>
<a:theme xmlns:a="http://schemas.openxmlformats.org/drawingml/2006/main" name="1_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3.xml><?xml version="1.0" encoding="utf-8"?>
<a:theme xmlns:a="http://schemas.openxmlformats.org/drawingml/2006/main" name="3_Microsoft 365 Template">
  <a:themeElements>
    <a:clrScheme name="Custom 33">
      <a:dk1>
        <a:srgbClr val="000000"/>
      </a:dk1>
      <a:lt1>
        <a:srgbClr val="FFFFFF"/>
      </a:lt1>
      <a:dk2>
        <a:srgbClr val="243A5E"/>
      </a:dk2>
      <a:lt2>
        <a:srgbClr val="E6E6E6"/>
      </a:lt2>
      <a:accent1>
        <a:srgbClr val="0078D4"/>
      </a:accent1>
      <a:accent2>
        <a:srgbClr val="243A5E"/>
      </a:accent2>
      <a:accent3>
        <a:srgbClr val="50E6FF"/>
      </a:accent3>
      <a:accent4>
        <a:srgbClr val="274B47"/>
      </a:accent4>
      <a:accent5>
        <a:srgbClr val="3B2E58"/>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a:noFill/>
          <a:headEnd type="none" w="med" len="med"/>
          <a:tailEnd type="none" w="med" len="med"/>
        </a:ln>
        <a:effectLst>
          <a:outerShdw blurRad="214029" dist="43797" dir="2700000" algn="tl" rotWithShape="0">
            <a:prstClr val="black">
              <a:alpha val="14880"/>
            </a:prstClr>
          </a:outerShdw>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3291_June2019_CorporateStrategy_Template_2019_Cool_ReadyToUse_Final" id="{724A0421-D3A6-4986-BBF4-21E52F9F9828}" vid="{3B241741-D921-46D0-A42F-E55E8D816862}"/>
    </a:ext>
  </a:extLst>
</a:theme>
</file>

<file path=ppt/theme/theme4.xml><?xml version="1.0" encoding="utf-8"?>
<a:theme xmlns:a="http://schemas.openxmlformats.org/drawingml/2006/main" name="White template">
  <a:themeElements>
    <a:clrScheme name="Custom 7">
      <a:dk1>
        <a:srgbClr val="000000"/>
      </a:dk1>
      <a:lt1>
        <a:srgbClr val="FFFFFF"/>
      </a:lt1>
      <a:dk2>
        <a:srgbClr val="34258E"/>
      </a:dk2>
      <a:lt2>
        <a:srgbClr val="F1F2F1"/>
      </a:lt2>
      <a:accent1>
        <a:srgbClr val="5C5AD4"/>
      </a:accent1>
      <a:accent2>
        <a:srgbClr val="34258E"/>
      </a:accent2>
      <a:accent3>
        <a:srgbClr val="9EA1FC"/>
      </a:accent3>
      <a:accent4>
        <a:srgbClr val="D1D2D1"/>
      </a:accent4>
      <a:accent5>
        <a:srgbClr val="727372"/>
      </a:accent5>
      <a:accent6>
        <a:srgbClr val="000000"/>
      </a:accent6>
      <a:hlink>
        <a:srgbClr val="5C5AD4"/>
      </a:hlink>
      <a:folHlink>
        <a:srgbClr val="5C5A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Teams_Template_v04.potx" id="{B5F62A66-05CE-4446-94FC-3762AE71D75B}" vid="{37E6A9CF-A013-467B-BD2C-FDFF29AB7313}"/>
    </a:ext>
  </a:extLst>
</a:theme>
</file>

<file path=ppt/theme/theme5.xml><?xml version="1.0" encoding="utf-8"?>
<a:theme xmlns:a="http://schemas.openxmlformats.org/drawingml/2006/main" name="4_Microsoft 365 Template">
  <a:themeElements>
    <a:clrScheme name="Custom 33">
      <a:dk1>
        <a:srgbClr val="000000"/>
      </a:dk1>
      <a:lt1>
        <a:srgbClr val="FFFFFF"/>
      </a:lt1>
      <a:dk2>
        <a:srgbClr val="243A5E"/>
      </a:dk2>
      <a:lt2>
        <a:srgbClr val="E6E6E6"/>
      </a:lt2>
      <a:accent1>
        <a:srgbClr val="0078D4"/>
      </a:accent1>
      <a:accent2>
        <a:srgbClr val="243A5E"/>
      </a:accent2>
      <a:accent3>
        <a:srgbClr val="50E6FF"/>
      </a:accent3>
      <a:accent4>
        <a:srgbClr val="274B47"/>
      </a:accent4>
      <a:accent5>
        <a:srgbClr val="3B2E58"/>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a:noFill/>
          <a:headEnd type="none" w="med" len="med"/>
          <a:tailEnd type="none" w="med" len="med"/>
        </a:ln>
        <a:effectLst>
          <a:outerShdw blurRad="214029" dist="43797" dir="2700000" algn="tl" rotWithShape="0">
            <a:prstClr val="black">
              <a:alpha val="14880"/>
            </a:prstClr>
          </a:outerShdw>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3291_June2019_CorporateStrategy_Template_2019_Cool_ReadyToUse_Final" id="{724A0421-D3A6-4986-BBF4-21E52F9F9828}" vid="{3B241741-D921-46D0-A42F-E55E8D81686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10825</Words>
  <Application>Microsoft Office PowerPoint</Application>
  <PresentationFormat>Widescreen</PresentationFormat>
  <Paragraphs>1161</Paragraphs>
  <Slides>57</Slides>
  <Notes>45</Notes>
  <HiddenSlides>8</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57</vt:i4>
      </vt:variant>
    </vt:vector>
  </HeadingPairs>
  <TitlesOfParts>
    <vt:vector size="71" baseType="lpstr">
      <vt:lpstr>-apple-system</vt:lpstr>
      <vt:lpstr>Arial</vt:lpstr>
      <vt:lpstr>Calibri</vt:lpstr>
      <vt:lpstr>Segoe Sans Display Semibold</vt:lpstr>
      <vt:lpstr>Segoe UI</vt:lpstr>
      <vt:lpstr>Segoe UI Semibold</vt:lpstr>
      <vt:lpstr>Segoe UI Variable Display Semibold</vt:lpstr>
      <vt:lpstr>Segoe UI Variable Display Semibold</vt:lpstr>
      <vt:lpstr>Wingdings</vt:lpstr>
      <vt:lpstr>LIGHT GRAY TEMPLATE</vt:lpstr>
      <vt:lpstr>1_LIGHT GRAY TEMPLATE</vt:lpstr>
      <vt:lpstr>3_Microsoft 365 Template</vt:lpstr>
      <vt:lpstr>White template</vt:lpstr>
      <vt:lpstr>4_Microsoft 365 Template</vt:lpstr>
      <vt:lpstr>What’s new in  Microsoft 365 Copilot</vt:lpstr>
      <vt:lpstr>What's new in Microsoft 365 Copilot</vt:lpstr>
      <vt:lpstr>What’s new in Microsoft 365 Copilot  June 2026</vt:lpstr>
      <vt:lpstr>User capabilities</vt:lpstr>
      <vt:lpstr>Copilot Cowork — now generally available worldwide</vt:lpstr>
      <vt:lpstr>Model Choice in Copilot Cowork</vt:lpstr>
      <vt:lpstr>Expanded Plugins in Copilot Cowork</vt:lpstr>
      <vt:lpstr>Custom Skills in Copilot Cowork</vt:lpstr>
      <vt:lpstr>Visual Creation in Copilot Cowork</vt:lpstr>
      <vt:lpstr>Copilot Cowork on Edge and Mobile</vt:lpstr>
      <vt:lpstr>Claude Sonnet 5 in Microsoft 365 Copilot</vt:lpstr>
      <vt:lpstr>Power BI Reasoning in Copilot</vt:lpstr>
      <vt:lpstr>Dataverse Data in Copilot</vt:lpstr>
      <vt:lpstr>Deep Citations</vt:lpstr>
      <vt:lpstr>Regenerate in Copilot Chat</vt:lpstr>
      <vt:lpstr>Vision in Microsoft 365 Copilot</vt:lpstr>
      <vt:lpstr>Suggested Edits for Copilot Pages</vt:lpstr>
      <vt:lpstr>Copilot Notebooks — References and Copilot Chat users</vt:lpstr>
      <vt:lpstr>Copilot in Outlook — Settings and Draft Refinement</vt:lpstr>
      <vt:lpstr>Model Choice in Copilot in Word</vt:lpstr>
      <vt:lpstr>Copilot Catchup in Word</vt:lpstr>
      <vt:lpstr>Create and insert an image using Copilot in Word</vt:lpstr>
      <vt:lpstr>Copilot in Word on iOS and Chat Continuity</vt:lpstr>
      <vt:lpstr>Brand Kit Picker in Copilot in PowerPoint</vt:lpstr>
      <vt:lpstr>Skills in Copilot in PowerPoint</vt:lpstr>
      <vt:lpstr>SharePoint and OneDrive References in Copilot in PowerPoint</vt:lpstr>
      <vt:lpstr>Skills in Copilot in Excel</vt:lpstr>
      <vt:lpstr>Personalization in Copilot in Excel</vt:lpstr>
      <vt:lpstr>Workbook Rules in Copilot in Excel</vt:lpstr>
      <vt:lpstr>Agents</vt:lpstr>
      <vt:lpstr>Researcher Model and Mode Choice</vt:lpstr>
      <vt:lpstr>Planner Agent in Microsoft 365 Copilot</vt:lpstr>
      <vt:lpstr>Sales Agent — General Availability</vt:lpstr>
      <vt:lpstr>Learning Agent — General Availability</vt:lpstr>
      <vt:lpstr>Copilot Control System</vt:lpstr>
      <vt:lpstr>Organization Prompts in Microsoft 365 Admin Center</vt:lpstr>
      <vt:lpstr>Cost Management Dashboard</vt:lpstr>
      <vt:lpstr>Team-Level Cost Reporting in Insights</vt:lpstr>
      <vt:lpstr>Agent Metrics for Custom Reporting</vt:lpstr>
      <vt:lpstr>Organizational Messages on Hybrid-Joined Devices</vt:lpstr>
      <vt:lpstr>Admin Control for Vision</vt:lpstr>
      <vt:lpstr>Purview DLP — Restrict External Emails</vt:lpstr>
      <vt:lpstr>Purview Controls for Copilot Cowork</vt:lpstr>
      <vt:lpstr>Microsoft 365 Copilot Public Roadmap  Changes this month</vt:lpstr>
      <vt:lpstr>Microsoft 365 Copilot Public Roadmap   </vt:lpstr>
      <vt:lpstr>Microsoft 365 Copilot Public Roadmap  </vt:lpstr>
      <vt:lpstr>Microsoft 365 Copilot Public Roadmap </vt:lpstr>
      <vt:lpstr>Microsoft 365 Copilot release notes</vt:lpstr>
      <vt:lpstr>Microsoft 365 Copilot release notes – June 2026</vt:lpstr>
      <vt:lpstr>Whats new in Copilot Studio</vt:lpstr>
      <vt:lpstr>What's new in Copilot Studio  </vt:lpstr>
      <vt:lpstr>What's new in Frontier</vt:lpstr>
      <vt:lpstr>What's new in Frontier </vt:lpstr>
      <vt:lpstr>Thank you 👏</vt:lpstr>
      <vt:lpstr>Feedback Form</vt:lpstr>
      <vt:lpstr>Resources</vt:lpstr>
      <vt:lpstr>Microsoft 365 Copilot  May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2026-07-07T10:54:45Z</dcterms:created>
  <dcterms:modified xsi:type="dcterms:W3CDTF">2026-07-07T11:12:32Z</dcterms:modified>
</cp:coreProperties>
</file>