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webextensions/webextension1.xml" ContentType="application/vnd.ms-office.webextension+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85" r:id="rId1"/>
    <p:sldMasterId id="2147484630" r:id="rId2"/>
    <p:sldMasterId id="2147484759" r:id="rId3"/>
    <p:sldMasterId id="2147484947" r:id="rId4"/>
  </p:sldMasterIdLst>
  <p:notesMasterIdLst>
    <p:notesMasterId r:id="rId5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302" r:id="rId23"/>
    <p:sldId id="274" r:id="rId24"/>
    <p:sldId id="275" r:id="rId25"/>
    <p:sldId id="276" r:id="rId26"/>
    <p:sldId id="2147483383" r:id="rId27"/>
    <p:sldId id="277" r:id="rId28"/>
    <p:sldId id="278" r:id="rId29"/>
    <p:sldId id="279" r:id="rId30"/>
    <p:sldId id="280" r:id="rId31"/>
    <p:sldId id="281" r:id="rId32"/>
    <p:sldId id="290" r:id="rId33"/>
    <p:sldId id="291" r:id="rId34"/>
    <p:sldId id="299" r:id="rId35"/>
    <p:sldId id="292" r:id="rId36"/>
    <p:sldId id="293" r:id="rId37"/>
    <p:sldId id="295" r:id="rId38"/>
    <p:sldId id="296" r:id="rId39"/>
    <p:sldId id="297" r:id="rId40"/>
    <p:sldId id="298" r:id="rId41"/>
    <p:sldId id="294" r:id="rId42"/>
    <p:sldId id="300" r:id="rId43"/>
    <p:sldId id="301" r:id="rId44"/>
    <p:sldId id="304" r:id="rId45"/>
    <p:sldId id="2147483347" r:id="rId46"/>
    <p:sldId id="2147483346" r:id="rId47"/>
    <p:sldId id="2147483382" r:id="rId48"/>
    <p:sldId id="282" r:id="rId49"/>
    <p:sldId id="303" r:id="rId50"/>
    <p:sldId id="283" r:id="rId51"/>
    <p:sldId id="284" r:id="rId52"/>
    <p:sldId id="285" r:id="rId53"/>
    <p:sldId id="286" r:id="rId54"/>
    <p:sldId id="287" r:id="rId55"/>
    <p:sldId id="288" r:id="rId56"/>
    <p:sldId id="28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408C979-34B4-4127-A687-B32ACA2C3319}">
          <p14:sldIdLst>
            <p14:sldId id="256"/>
            <p14:sldId id="257"/>
          </p14:sldIdLst>
        </p14:section>
        <p14:section name="May 2026 - Summary" id="{54C6D055-432D-4232-8D62-4355EF9AA227}">
          <p14:sldIdLst>
            <p14:sldId id="258"/>
          </p14:sldIdLst>
        </p14:section>
        <p14:section name="User capabilities" id="{482405B2-9E5B-41AC-AE47-87962FE1F1DF}">
          <p14:sldIdLst>
            <p14:sldId id="259"/>
            <p14:sldId id="260"/>
            <p14:sldId id="261"/>
            <p14:sldId id="262"/>
            <p14:sldId id="263"/>
            <p14:sldId id="264"/>
            <p14:sldId id="265"/>
            <p14:sldId id="266"/>
            <p14:sldId id="267"/>
            <p14:sldId id="268"/>
            <p14:sldId id="269"/>
            <p14:sldId id="270"/>
            <p14:sldId id="271"/>
            <p14:sldId id="272"/>
            <p14:sldId id="273"/>
            <p14:sldId id="302"/>
            <p14:sldId id="274"/>
          </p14:sldIdLst>
        </p14:section>
        <p14:section name="Agents" id="{D52165B4-2610-4321-B70B-5D59F3021206}">
          <p14:sldIdLst>
            <p14:sldId id="275"/>
            <p14:sldId id="276"/>
            <p14:sldId id="2147483383"/>
          </p14:sldIdLst>
        </p14:section>
        <p14:section name="Copilot Control System" id="{3945C342-2DE8-4A9D-AA7E-F1282AB3B069}">
          <p14:sldIdLst>
            <p14:sldId id="277"/>
            <p14:sldId id="278"/>
            <p14:sldId id="279"/>
            <p14:sldId id="280"/>
            <p14:sldId id="281"/>
          </p14:sldIdLst>
        </p14:section>
        <p14:section name="Microsoft Build 2026" id="{6A028EEF-2F5F-4A3C-B44D-5E5B12A86D9A}">
          <p14:sldIdLst>
            <p14:sldId id="290"/>
            <p14:sldId id="291"/>
            <p14:sldId id="299"/>
            <p14:sldId id="292"/>
            <p14:sldId id="293"/>
            <p14:sldId id="295"/>
            <p14:sldId id="296"/>
            <p14:sldId id="297"/>
            <p14:sldId id="298"/>
            <p14:sldId id="294"/>
            <p14:sldId id="300"/>
            <p14:sldId id="301"/>
          </p14:sldIdLst>
        </p14:section>
        <p14:section name="Roadmap" id="{2154919D-A2E9-4489-9B19-A62298A5D09F}">
          <p14:sldIdLst>
            <p14:sldId id="304"/>
            <p14:sldId id="2147483347"/>
            <p14:sldId id="2147483346"/>
            <p14:sldId id="2147483382"/>
          </p14:sldIdLst>
        </p14:section>
        <p14:section name="Copilot release notes" id="{A0C2B4B2-C430-4475-96F8-1EBAEC3D3347}">
          <p14:sldIdLst>
            <p14:sldId id="282"/>
            <p14:sldId id="303"/>
          </p14:sldIdLst>
        </p14:section>
        <p14:section name="Copilot Studio" id="{6124AE51-BFA3-4EC1-A852-986A3EF4210B}">
          <p14:sldIdLst>
            <p14:sldId id="283"/>
            <p14:sldId id="284"/>
          </p14:sldIdLst>
        </p14:section>
        <p14:section name="What's new in Frontier" id="{55284739-5612-4CE2-8C75-534FE7D1ADC5}">
          <p14:sldIdLst>
            <p14:sldId id="285"/>
            <p14:sldId id="286"/>
          </p14:sldIdLst>
        </p14:section>
        <p14:section name="Thank you and close" id="{4277D367-5B90-4428-8E23-A260378610E8}">
          <p14:sldIdLst>
            <p14:sldId id="287"/>
          </p14:sldIdLst>
        </p14:section>
        <p14:section name="Feedback" id="{8C8E1B71-2E78-46B8-A245-40B6350AA8E0}">
          <p14:sldIdLst>
            <p14:sldId id="288"/>
          </p14:sldIdLst>
        </p14:section>
        <p14:section name="Resources" id="{6D584383-4176-4679-B5FD-038BEEA9FE2A}">
          <p14:sldIdLst>
            <p14:sldId id="28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40084816-6205-3F42-3D7A-79D4123FA874}" name="Martin Boam" initials="MB" userId="S::maboam@microsoft.com::d74053f3-094e-4874-ba00-62f2ab693b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40CC"/>
    <a:srgbClr val="EFF0F2"/>
    <a:srgbClr val="1C96DF"/>
    <a:srgbClr val="232323"/>
    <a:srgbClr val="4FE5FF"/>
    <a:srgbClr val="00B0F0"/>
    <a:srgbClr val="5C5AD4"/>
    <a:srgbClr val="F2F2F2"/>
    <a:srgbClr val="FFB900"/>
    <a:srgbClr val="3A49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13" autoAdjust="0"/>
    <p:restoredTop sz="88085" autoAdjust="0"/>
  </p:normalViewPr>
  <p:slideViewPr>
    <p:cSldViewPr snapToGrid="0">
      <p:cViewPr varScale="1">
        <p:scale>
          <a:sx n="81" d="100"/>
          <a:sy n="81" d="100"/>
        </p:scale>
        <p:origin x="40" y="352"/>
      </p:cViewPr>
      <p:guideLst/>
    </p:cSldViewPr>
  </p:slideViewPr>
  <p:outlineViewPr>
    <p:cViewPr>
      <p:scale>
        <a:sx n="33" d="100"/>
        <a:sy n="33" d="100"/>
      </p:scale>
      <p:origin x="0" y="-78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Boam" userId="d74053f3-094e-4874-ba00-62f2ab693b3a" providerId="ADAL" clId="{2EDB8314-4035-449B-90F7-44B4569FBB3C}"/>
    <pc:docChg chg="custSel modSld delMainMaster">
      <pc:chgData name="Martin Boam" userId="d74053f3-094e-4874-ba00-62f2ab693b3a" providerId="ADAL" clId="{2EDB8314-4035-449B-90F7-44B4569FBB3C}" dt="2026-06-15T12:02:10.626" v="79" actId="20577"/>
      <pc:docMkLst>
        <pc:docMk/>
      </pc:docMkLst>
      <pc:sldChg chg="modSp mod">
        <pc:chgData name="Martin Boam" userId="d74053f3-094e-4874-ba00-62f2ab693b3a" providerId="ADAL" clId="{2EDB8314-4035-449B-90F7-44B4569FBB3C}" dt="2026-06-11T19:40:20.321" v="1" actId="207"/>
        <pc:sldMkLst>
          <pc:docMk/>
          <pc:sldMk cId="1665033318" sldId="260"/>
        </pc:sldMkLst>
        <pc:spChg chg="mod">
          <ac:chgData name="Martin Boam" userId="d74053f3-094e-4874-ba00-62f2ab693b3a" providerId="ADAL" clId="{2EDB8314-4035-449B-90F7-44B4569FBB3C}" dt="2026-06-11T19:40:20.321" v="1" actId="207"/>
          <ac:spMkLst>
            <pc:docMk/>
            <pc:sldMk cId="1665033318" sldId="260"/>
            <ac:spMk id="10" creationId="{0FBE9135-E134-3919-61B5-EA77A8C3703F}"/>
          </ac:spMkLst>
        </pc:spChg>
      </pc:sldChg>
      <pc:sldChg chg="modSp mod">
        <pc:chgData name="Martin Boam" userId="d74053f3-094e-4874-ba00-62f2ab693b3a" providerId="ADAL" clId="{2EDB8314-4035-449B-90F7-44B4569FBB3C}" dt="2026-06-11T19:42:16.023" v="36"/>
        <pc:sldMkLst>
          <pc:docMk/>
          <pc:sldMk cId="1665033318" sldId="261"/>
        </pc:sldMkLst>
        <pc:spChg chg="mod">
          <ac:chgData name="Martin Boam" userId="d74053f3-094e-4874-ba00-62f2ab693b3a" providerId="ADAL" clId="{2EDB8314-4035-449B-90F7-44B4569FBB3C}" dt="2026-06-11T19:40:30.363" v="2" actId="207"/>
          <ac:spMkLst>
            <pc:docMk/>
            <pc:sldMk cId="1665033318" sldId="261"/>
            <ac:spMk id="4" creationId="{18566FD9-CFBA-24BF-67E3-F02797B26B4E}"/>
          </ac:spMkLst>
        </pc:spChg>
        <pc:spChg chg="ord">
          <ac:chgData name="Martin Boam" userId="d74053f3-094e-4874-ba00-62f2ab693b3a" providerId="ADAL" clId="{2EDB8314-4035-449B-90F7-44B4569FBB3C}" dt="2026-06-11T19:42:16.023" v="36"/>
          <ac:spMkLst>
            <pc:docMk/>
            <pc:sldMk cId="1665033318" sldId="261"/>
            <ac:spMk id="6" creationId="{EB76F7EC-453D-77C1-C571-40C3696F3B2B}"/>
          </ac:spMkLst>
        </pc:spChg>
      </pc:sldChg>
      <pc:sldChg chg="modSp mod">
        <pc:chgData name="Martin Boam" userId="d74053f3-094e-4874-ba00-62f2ab693b3a" providerId="ADAL" clId="{2EDB8314-4035-449B-90F7-44B4569FBB3C}" dt="2026-06-11T19:42:22.446" v="40"/>
        <pc:sldMkLst>
          <pc:docMk/>
          <pc:sldMk cId="1665033318" sldId="262"/>
        </pc:sldMkLst>
        <pc:spChg chg="mod ord">
          <ac:chgData name="Martin Boam" userId="d74053f3-094e-4874-ba00-62f2ab693b3a" providerId="ADAL" clId="{2EDB8314-4035-449B-90F7-44B4569FBB3C}" dt="2026-06-11T19:42:22.446" v="40"/>
          <ac:spMkLst>
            <pc:docMk/>
            <pc:sldMk cId="1665033318" sldId="262"/>
            <ac:spMk id="7" creationId="{00655F66-F859-4D6E-D85D-BE28A0081AD1}"/>
          </ac:spMkLst>
        </pc:spChg>
      </pc:sldChg>
      <pc:sldChg chg="modSp mod">
        <pc:chgData name="Martin Boam" userId="d74053f3-094e-4874-ba00-62f2ab693b3a" providerId="ADAL" clId="{2EDB8314-4035-449B-90F7-44B4569FBB3C}" dt="2026-06-11T19:42:25.701" v="41"/>
        <pc:sldMkLst>
          <pc:docMk/>
          <pc:sldMk cId="1665033318" sldId="263"/>
        </pc:sldMkLst>
        <pc:spChg chg="ord">
          <ac:chgData name="Martin Boam" userId="d74053f3-094e-4874-ba00-62f2ab693b3a" providerId="ADAL" clId="{2EDB8314-4035-449B-90F7-44B4569FBB3C}" dt="2026-06-11T19:42:25.701" v="41"/>
          <ac:spMkLst>
            <pc:docMk/>
            <pc:sldMk cId="1665033318" sldId="263"/>
            <ac:spMk id="7" creationId="{00655F66-F859-4D6E-D85D-BE28A0081AD1}"/>
          </ac:spMkLst>
        </pc:spChg>
      </pc:sldChg>
      <pc:sldChg chg="modSp mod">
        <pc:chgData name="Martin Boam" userId="d74053f3-094e-4874-ba00-62f2ab693b3a" providerId="ADAL" clId="{2EDB8314-4035-449B-90F7-44B4569FBB3C}" dt="2026-06-11T19:40:33.311" v="4" actId="207"/>
        <pc:sldMkLst>
          <pc:docMk/>
          <pc:sldMk cId="1665033318" sldId="264"/>
        </pc:sldMkLst>
        <pc:spChg chg="mod">
          <ac:chgData name="Martin Boam" userId="d74053f3-094e-4874-ba00-62f2ab693b3a" providerId="ADAL" clId="{2EDB8314-4035-449B-90F7-44B4569FBB3C}" dt="2026-06-11T19:40:33.311" v="4" actId="207"/>
          <ac:spMkLst>
            <pc:docMk/>
            <pc:sldMk cId="1665033318" sldId="264"/>
            <ac:spMk id="7" creationId="{00655F66-F859-4D6E-D85D-BE28A0081AD1}"/>
          </ac:spMkLst>
        </pc:spChg>
      </pc:sldChg>
      <pc:sldChg chg="modSp mod">
        <pc:chgData name="Martin Boam" userId="d74053f3-094e-4874-ba00-62f2ab693b3a" providerId="ADAL" clId="{2EDB8314-4035-449B-90F7-44B4569FBB3C}" dt="2026-06-11T19:42:27.764" v="42"/>
        <pc:sldMkLst>
          <pc:docMk/>
          <pc:sldMk cId="1665033318" sldId="265"/>
        </pc:sldMkLst>
        <pc:spChg chg="mod">
          <ac:chgData name="Martin Boam" userId="d74053f3-094e-4874-ba00-62f2ab693b3a" providerId="ADAL" clId="{2EDB8314-4035-449B-90F7-44B4569FBB3C}" dt="2026-06-11T19:40:37.023" v="5" actId="207"/>
          <ac:spMkLst>
            <pc:docMk/>
            <pc:sldMk cId="1665033318" sldId="265"/>
            <ac:spMk id="4" creationId="{18566FD9-CFBA-24BF-67E3-F02797B26B4E}"/>
          </ac:spMkLst>
        </pc:spChg>
        <pc:spChg chg="ord">
          <ac:chgData name="Martin Boam" userId="d74053f3-094e-4874-ba00-62f2ab693b3a" providerId="ADAL" clId="{2EDB8314-4035-449B-90F7-44B4569FBB3C}" dt="2026-06-11T19:42:27.764" v="42"/>
          <ac:spMkLst>
            <pc:docMk/>
            <pc:sldMk cId="1665033318" sldId="265"/>
            <ac:spMk id="7" creationId="{00655F66-F859-4D6E-D85D-BE28A0081AD1}"/>
          </ac:spMkLst>
        </pc:spChg>
      </pc:sldChg>
      <pc:sldChg chg="modSp mod">
        <pc:chgData name="Martin Boam" userId="d74053f3-094e-4874-ba00-62f2ab693b3a" providerId="ADAL" clId="{2EDB8314-4035-449B-90F7-44B4569FBB3C}" dt="2026-06-11T19:40:38.453" v="6" actId="207"/>
        <pc:sldMkLst>
          <pc:docMk/>
          <pc:sldMk cId="1665033318" sldId="266"/>
        </pc:sldMkLst>
        <pc:spChg chg="mod">
          <ac:chgData name="Martin Boam" userId="d74053f3-094e-4874-ba00-62f2ab693b3a" providerId="ADAL" clId="{2EDB8314-4035-449B-90F7-44B4569FBB3C}" dt="2026-06-11T19:40:38.453" v="6" actId="207"/>
          <ac:spMkLst>
            <pc:docMk/>
            <pc:sldMk cId="1665033318" sldId="266"/>
            <ac:spMk id="7" creationId="{00655F66-F859-4D6E-D85D-BE28A0081AD1}"/>
          </ac:spMkLst>
        </pc:spChg>
      </pc:sldChg>
      <pc:sldChg chg="modSp mod">
        <pc:chgData name="Martin Boam" userId="d74053f3-094e-4874-ba00-62f2ab693b3a" providerId="ADAL" clId="{2EDB8314-4035-449B-90F7-44B4569FBB3C}" dt="2026-06-11T19:42:29.789" v="43"/>
        <pc:sldMkLst>
          <pc:docMk/>
          <pc:sldMk cId="1665033318" sldId="267"/>
        </pc:sldMkLst>
        <pc:spChg chg="ord">
          <ac:chgData name="Martin Boam" userId="d74053f3-094e-4874-ba00-62f2ab693b3a" providerId="ADAL" clId="{2EDB8314-4035-449B-90F7-44B4569FBB3C}" dt="2026-06-11T19:42:29.789" v="43"/>
          <ac:spMkLst>
            <pc:docMk/>
            <pc:sldMk cId="1665033318" sldId="267"/>
            <ac:spMk id="7" creationId="{00655F66-F859-4D6E-D85D-BE28A0081AD1}"/>
          </ac:spMkLst>
        </pc:spChg>
      </pc:sldChg>
      <pc:sldChg chg="modSp mod">
        <pc:chgData name="Martin Boam" userId="d74053f3-094e-4874-ba00-62f2ab693b3a" providerId="ADAL" clId="{2EDB8314-4035-449B-90F7-44B4569FBB3C}" dt="2026-06-11T19:42:31.806" v="44"/>
        <pc:sldMkLst>
          <pc:docMk/>
          <pc:sldMk cId="1665033318" sldId="268"/>
        </pc:sldMkLst>
        <pc:spChg chg="ord">
          <ac:chgData name="Martin Boam" userId="d74053f3-094e-4874-ba00-62f2ab693b3a" providerId="ADAL" clId="{2EDB8314-4035-449B-90F7-44B4569FBB3C}" dt="2026-06-11T19:42:31.806" v="44"/>
          <ac:spMkLst>
            <pc:docMk/>
            <pc:sldMk cId="1665033318" sldId="268"/>
            <ac:spMk id="7" creationId="{00655F66-F859-4D6E-D85D-BE28A0081AD1}"/>
          </ac:spMkLst>
        </pc:spChg>
      </pc:sldChg>
      <pc:sldChg chg="modSp mod">
        <pc:chgData name="Martin Boam" userId="d74053f3-094e-4874-ba00-62f2ab693b3a" providerId="ADAL" clId="{2EDB8314-4035-449B-90F7-44B4569FBB3C}" dt="2026-06-11T19:42:01.116" v="27" actId="962"/>
        <pc:sldMkLst>
          <pc:docMk/>
          <pc:sldMk cId="1665033318" sldId="269"/>
        </pc:sldMkLst>
        <pc:picChg chg="mod">
          <ac:chgData name="Martin Boam" userId="d74053f3-094e-4874-ba00-62f2ab693b3a" providerId="ADAL" clId="{2EDB8314-4035-449B-90F7-44B4569FBB3C}" dt="2026-06-11T19:42:01.116" v="27" actId="962"/>
          <ac:picMkLst>
            <pc:docMk/>
            <pc:sldMk cId="1665033318" sldId="269"/>
            <ac:picMk id="5" creationId="{17D8C317-10F7-99BF-7C71-8B1C910A6BFA}"/>
          </ac:picMkLst>
        </pc:picChg>
      </pc:sldChg>
      <pc:sldChg chg="modSp mod">
        <pc:chgData name="Martin Boam" userId="d74053f3-094e-4874-ba00-62f2ab693b3a" providerId="ADAL" clId="{2EDB8314-4035-449B-90F7-44B4569FBB3C}" dt="2026-06-11T19:42:02.171" v="28" actId="962"/>
        <pc:sldMkLst>
          <pc:docMk/>
          <pc:sldMk cId="1665033318" sldId="270"/>
        </pc:sldMkLst>
        <pc:picChg chg="mod">
          <ac:chgData name="Martin Boam" userId="d74053f3-094e-4874-ba00-62f2ab693b3a" providerId="ADAL" clId="{2EDB8314-4035-449B-90F7-44B4569FBB3C}" dt="2026-06-11T19:42:02.171" v="28" actId="962"/>
          <ac:picMkLst>
            <pc:docMk/>
            <pc:sldMk cId="1665033318" sldId="270"/>
            <ac:picMk id="5" creationId="{30DA1220-113F-7FBF-EDB4-B59FDA490144}"/>
          </ac:picMkLst>
        </pc:picChg>
      </pc:sldChg>
      <pc:sldChg chg="modSp mod">
        <pc:chgData name="Martin Boam" userId="d74053f3-094e-4874-ba00-62f2ab693b3a" providerId="ADAL" clId="{2EDB8314-4035-449B-90F7-44B4569FBB3C}" dt="2026-06-11T19:42:34.661" v="46"/>
        <pc:sldMkLst>
          <pc:docMk/>
          <pc:sldMk cId="1665033318" sldId="271"/>
        </pc:sldMkLst>
        <pc:spChg chg="ord">
          <ac:chgData name="Martin Boam" userId="d74053f3-094e-4874-ba00-62f2ab693b3a" providerId="ADAL" clId="{2EDB8314-4035-449B-90F7-44B4569FBB3C}" dt="2026-06-11T19:42:34.661" v="46"/>
          <ac:spMkLst>
            <pc:docMk/>
            <pc:sldMk cId="1665033318" sldId="271"/>
            <ac:spMk id="7" creationId="{00655F66-F859-4D6E-D85D-BE28A0081AD1}"/>
          </ac:spMkLst>
        </pc:spChg>
      </pc:sldChg>
      <pc:sldChg chg="modSp mod">
        <pc:chgData name="Martin Boam" userId="d74053f3-094e-4874-ba00-62f2ab693b3a" providerId="ADAL" clId="{2EDB8314-4035-449B-90F7-44B4569FBB3C}" dt="2026-06-11T19:42:36.754" v="47"/>
        <pc:sldMkLst>
          <pc:docMk/>
          <pc:sldMk cId="1665033318" sldId="272"/>
        </pc:sldMkLst>
        <pc:spChg chg="ord">
          <ac:chgData name="Martin Boam" userId="d74053f3-094e-4874-ba00-62f2ab693b3a" providerId="ADAL" clId="{2EDB8314-4035-449B-90F7-44B4569FBB3C}" dt="2026-06-11T19:42:36.754" v="47"/>
          <ac:spMkLst>
            <pc:docMk/>
            <pc:sldMk cId="1665033318" sldId="272"/>
            <ac:spMk id="7" creationId="{00655F66-F859-4D6E-D85D-BE28A0081AD1}"/>
          </ac:spMkLst>
        </pc:spChg>
      </pc:sldChg>
      <pc:sldChg chg="modSp mod">
        <pc:chgData name="Martin Boam" userId="d74053f3-094e-4874-ba00-62f2ab693b3a" providerId="ADAL" clId="{2EDB8314-4035-449B-90F7-44B4569FBB3C}" dt="2026-06-11T19:42:39.925" v="48"/>
        <pc:sldMkLst>
          <pc:docMk/>
          <pc:sldMk cId="1665033318" sldId="273"/>
        </pc:sldMkLst>
        <pc:spChg chg="ord">
          <ac:chgData name="Martin Boam" userId="d74053f3-094e-4874-ba00-62f2ab693b3a" providerId="ADAL" clId="{2EDB8314-4035-449B-90F7-44B4569FBB3C}" dt="2026-06-11T19:42:39.925" v="48"/>
          <ac:spMkLst>
            <pc:docMk/>
            <pc:sldMk cId="1665033318" sldId="273"/>
            <ac:spMk id="7" creationId="{00655F66-F859-4D6E-D85D-BE28A0081AD1}"/>
          </ac:spMkLst>
        </pc:spChg>
      </pc:sldChg>
      <pc:sldChg chg="modSp mod">
        <pc:chgData name="Martin Boam" userId="d74053f3-094e-4874-ba00-62f2ab693b3a" providerId="ADAL" clId="{2EDB8314-4035-449B-90F7-44B4569FBB3C}" dt="2026-06-11T19:42:43.964" v="50"/>
        <pc:sldMkLst>
          <pc:docMk/>
          <pc:sldMk cId="1665033318" sldId="274"/>
        </pc:sldMkLst>
        <pc:spChg chg="ord">
          <ac:chgData name="Martin Boam" userId="d74053f3-094e-4874-ba00-62f2ab693b3a" providerId="ADAL" clId="{2EDB8314-4035-449B-90F7-44B4569FBB3C}" dt="2026-06-11T19:42:43.964" v="50"/>
          <ac:spMkLst>
            <pc:docMk/>
            <pc:sldMk cId="1665033318" sldId="274"/>
            <ac:spMk id="7" creationId="{00655F66-F859-4D6E-D85D-BE28A0081AD1}"/>
          </ac:spMkLst>
        </pc:spChg>
      </pc:sldChg>
      <pc:sldChg chg="modSp mod">
        <pc:chgData name="Martin Boam" userId="d74053f3-094e-4874-ba00-62f2ab693b3a" providerId="ADAL" clId="{2EDB8314-4035-449B-90F7-44B4569FBB3C}" dt="2026-06-11T19:42:48.817" v="51"/>
        <pc:sldMkLst>
          <pc:docMk/>
          <pc:sldMk cId="1665033318" sldId="276"/>
        </pc:sldMkLst>
        <pc:spChg chg="mod ord">
          <ac:chgData name="Martin Boam" userId="d74053f3-094e-4874-ba00-62f2ab693b3a" providerId="ADAL" clId="{2EDB8314-4035-449B-90F7-44B4569FBB3C}" dt="2026-06-11T19:42:48.817" v="51"/>
          <ac:spMkLst>
            <pc:docMk/>
            <pc:sldMk cId="1665033318" sldId="276"/>
            <ac:spMk id="7" creationId="{00655F66-F859-4D6E-D85D-BE28A0081AD1}"/>
          </ac:spMkLst>
        </pc:spChg>
      </pc:sldChg>
      <pc:sldChg chg="modSp mod">
        <pc:chgData name="Martin Boam" userId="d74053f3-094e-4874-ba00-62f2ab693b3a" providerId="ADAL" clId="{2EDB8314-4035-449B-90F7-44B4569FBB3C}" dt="2026-06-11T19:43:52.609" v="61"/>
        <pc:sldMkLst>
          <pc:docMk/>
          <pc:sldMk cId="1665033318" sldId="278"/>
        </pc:sldMkLst>
        <pc:spChg chg="mod ord">
          <ac:chgData name="Martin Boam" userId="d74053f3-094e-4874-ba00-62f2ab693b3a" providerId="ADAL" clId="{2EDB8314-4035-449B-90F7-44B4569FBB3C}" dt="2026-06-11T19:43:52.609" v="61"/>
          <ac:spMkLst>
            <pc:docMk/>
            <pc:sldMk cId="1665033318" sldId="278"/>
            <ac:spMk id="7" creationId="{00655F66-F859-4D6E-D85D-BE28A0081AD1}"/>
          </ac:spMkLst>
        </pc:spChg>
      </pc:sldChg>
      <pc:sldChg chg="modSp mod">
        <pc:chgData name="Martin Boam" userId="d74053f3-094e-4874-ba00-62f2ab693b3a" providerId="ADAL" clId="{2EDB8314-4035-449B-90F7-44B4569FBB3C}" dt="2026-06-11T19:43:59.863" v="62"/>
        <pc:sldMkLst>
          <pc:docMk/>
          <pc:sldMk cId="1665033318" sldId="279"/>
        </pc:sldMkLst>
        <pc:spChg chg="mod">
          <ac:chgData name="Martin Boam" userId="d74053f3-094e-4874-ba00-62f2ab693b3a" providerId="ADAL" clId="{2EDB8314-4035-449B-90F7-44B4569FBB3C}" dt="2026-06-11T19:40:44.928" v="10" actId="207"/>
          <ac:spMkLst>
            <pc:docMk/>
            <pc:sldMk cId="1665033318" sldId="279"/>
            <ac:spMk id="4" creationId="{18566FD9-CFBA-24BF-67E3-F02797B26B4E}"/>
          </ac:spMkLst>
        </pc:spChg>
        <pc:spChg chg="mod ord">
          <ac:chgData name="Martin Boam" userId="d74053f3-094e-4874-ba00-62f2ab693b3a" providerId="ADAL" clId="{2EDB8314-4035-449B-90F7-44B4569FBB3C}" dt="2026-06-11T19:43:59.863" v="62"/>
          <ac:spMkLst>
            <pc:docMk/>
            <pc:sldMk cId="1665033318" sldId="279"/>
            <ac:spMk id="7" creationId="{00655F66-F859-4D6E-D85D-BE28A0081AD1}"/>
          </ac:spMkLst>
        </pc:spChg>
      </pc:sldChg>
      <pc:sldChg chg="modSp mod">
        <pc:chgData name="Martin Boam" userId="d74053f3-094e-4874-ba00-62f2ab693b3a" providerId="ADAL" clId="{2EDB8314-4035-449B-90F7-44B4569FBB3C}" dt="2026-06-11T19:44:02.398" v="63"/>
        <pc:sldMkLst>
          <pc:docMk/>
          <pc:sldMk cId="1665033318" sldId="280"/>
        </pc:sldMkLst>
        <pc:spChg chg="ord">
          <ac:chgData name="Martin Boam" userId="d74053f3-094e-4874-ba00-62f2ab693b3a" providerId="ADAL" clId="{2EDB8314-4035-449B-90F7-44B4569FBB3C}" dt="2026-06-11T19:44:02.398" v="63"/>
          <ac:spMkLst>
            <pc:docMk/>
            <pc:sldMk cId="1665033318" sldId="280"/>
            <ac:spMk id="7" creationId="{00655F66-F859-4D6E-D85D-BE28A0081AD1}"/>
          </ac:spMkLst>
        </pc:spChg>
      </pc:sldChg>
      <pc:sldChg chg="modSp mod">
        <pc:chgData name="Martin Boam" userId="d74053f3-094e-4874-ba00-62f2ab693b3a" providerId="ADAL" clId="{2EDB8314-4035-449B-90F7-44B4569FBB3C}" dt="2026-06-11T19:44:05.693" v="64"/>
        <pc:sldMkLst>
          <pc:docMk/>
          <pc:sldMk cId="1665033318" sldId="281"/>
        </pc:sldMkLst>
        <pc:spChg chg="ord">
          <ac:chgData name="Martin Boam" userId="d74053f3-094e-4874-ba00-62f2ab693b3a" providerId="ADAL" clId="{2EDB8314-4035-449B-90F7-44B4569FBB3C}" dt="2026-06-11T19:44:05.693" v="64"/>
          <ac:spMkLst>
            <pc:docMk/>
            <pc:sldMk cId="1665033318" sldId="281"/>
            <ac:spMk id="7" creationId="{00655F66-F859-4D6E-D85D-BE28A0081AD1}"/>
          </ac:spMkLst>
        </pc:spChg>
      </pc:sldChg>
      <pc:sldChg chg="modSp mod">
        <pc:chgData name="Martin Boam" userId="d74053f3-094e-4874-ba00-62f2ab693b3a" providerId="ADAL" clId="{2EDB8314-4035-449B-90F7-44B4569FBB3C}" dt="2026-06-15T12:02:10.626" v="79" actId="20577"/>
        <pc:sldMkLst>
          <pc:docMk/>
          <pc:sldMk cId="3797230667" sldId="289"/>
        </pc:sldMkLst>
        <pc:spChg chg="mod">
          <ac:chgData name="Martin Boam" userId="d74053f3-094e-4874-ba00-62f2ab693b3a" providerId="ADAL" clId="{2EDB8314-4035-449B-90F7-44B4569FBB3C}" dt="2026-06-15T12:02:10.626" v="79" actId="20577"/>
          <ac:spMkLst>
            <pc:docMk/>
            <pc:sldMk cId="3797230667" sldId="289"/>
            <ac:spMk id="8" creationId="{7408E922-1F7F-AD79-FD02-29EFC4FCA3F8}"/>
          </ac:spMkLst>
        </pc:spChg>
      </pc:sldChg>
      <pc:sldChg chg="modSp mod">
        <pc:chgData name="Martin Boam" userId="d74053f3-094e-4874-ba00-62f2ab693b3a" providerId="ADAL" clId="{2EDB8314-4035-449B-90F7-44B4569FBB3C}" dt="2026-06-11T19:40:51.227" v="13" actId="207"/>
        <pc:sldMkLst>
          <pc:docMk/>
          <pc:sldMk cId="1665033318" sldId="291"/>
        </pc:sldMkLst>
        <pc:spChg chg="mod">
          <ac:chgData name="Martin Boam" userId="d74053f3-094e-4874-ba00-62f2ab693b3a" providerId="ADAL" clId="{2EDB8314-4035-449B-90F7-44B4569FBB3C}" dt="2026-06-11T19:40:49.668" v="12" actId="207"/>
          <ac:spMkLst>
            <pc:docMk/>
            <pc:sldMk cId="1665033318" sldId="291"/>
            <ac:spMk id="4" creationId="{18566FD9-CFBA-24BF-67E3-F02797B26B4E}"/>
          </ac:spMkLst>
        </pc:spChg>
        <pc:spChg chg="mod">
          <ac:chgData name="Martin Boam" userId="d74053f3-094e-4874-ba00-62f2ab693b3a" providerId="ADAL" clId="{2EDB8314-4035-449B-90F7-44B4569FBB3C}" dt="2026-06-11T19:40:51.227" v="13" actId="207"/>
          <ac:spMkLst>
            <pc:docMk/>
            <pc:sldMk cId="1665033318" sldId="291"/>
            <ac:spMk id="7" creationId="{00655F66-F859-4D6E-D85D-BE28A0081AD1}"/>
          </ac:spMkLst>
        </pc:spChg>
      </pc:sldChg>
      <pc:sldChg chg="modSp mod">
        <pc:chgData name="Martin Boam" userId="d74053f3-094e-4874-ba00-62f2ab693b3a" providerId="ADAL" clId="{2EDB8314-4035-449B-90F7-44B4569FBB3C}" dt="2026-06-11T19:42:03.814" v="30" actId="962"/>
        <pc:sldMkLst>
          <pc:docMk/>
          <pc:sldMk cId="1665033318" sldId="292"/>
        </pc:sldMkLst>
        <pc:spChg chg="mod">
          <ac:chgData name="Martin Boam" userId="d74053f3-094e-4874-ba00-62f2ab693b3a" providerId="ADAL" clId="{2EDB8314-4035-449B-90F7-44B4569FBB3C}" dt="2026-06-11T19:40:57.625" v="15" actId="207"/>
          <ac:spMkLst>
            <pc:docMk/>
            <pc:sldMk cId="1665033318" sldId="292"/>
            <ac:spMk id="6" creationId="{97D859F3-8BC6-AE8C-22B8-ECAAD55762E2}"/>
          </ac:spMkLst>
        </pc:spChg>
        <pc:picChg chg="mod">
          <ac:chgData name="Martin Boam" userId="d74053f3-094e-4874-ba00-62f2ab693b3a" providerId="ADAL" clId="{2EDB8314-4035-449B-90F7-44B4569FBB3C}" dt="2026-06-11T19:42:03.814" v="30" actId="962"/>
          <ac:picMkLst>
            <pc:docMk/>
            <pc:sldMk cId="1665033318" sldId="292"/>
            <ac:picMk id="9" creationId="{11CE4809-CA26-60AE-1980-BB2707F7B434}"/>
          </ac:picMkLst>
        </pc:picChg>
      </pc:sldChg>
      <pc:sldChg chg="modSp mod">
        <pc:chgData name="Martin Boam" userId="d74053f3-094e-4874-ba00-62f2ab693b3a" providerId="ADAL" clId="{2EDB8314-4035-449B-90F7-44B4569FBB3C}" dt="2026-06-11T19:42:04.736" v="31" actId="962"/>
        <pc:sldMkLst>
          <pc:docMk/>
          <pc:sldMk cId="1665033318" sldId="293"/>
        </pc:sldMkLst>
        <pc:spChg chg="mod">
          <ac:chgData name="Martin Boam" userId="d74053f3-094e-4874-ba00-62f2ab693b3a" providerId="ADAL" clId="{2EDB8314-4035-449B-90F7-44B4569FBB3C}" dt="2026-06-11T19:41:00.887" v="16" actId="207"/>
          <ac:spMkLst>
            <pc:docMk/>
            <pc:sldMk cId="1665033318" sldId="293"/>
            <ac:spMk id="4" creationId="{18566FD9-CFBA-24BF-67E3-F02797B26B4E}"/>
          </ac:spMkLst>
        </pc:spChg>
        <pc:picChg chg="mod">
          <ac:chgData name="Martin Boam" userId="d74053f3-094e-4874-ba00-62f2ab693b3a" providerId="ADAL" clId="{2EDB8314-4035-449B-90F7-44B4569FBB3C}" dt="2026-06-11T19:42:04.736" v="31" actId="962"/>
          <ac:picMkLst>
            <pc:docMk/>
            <pc:sldMk cId="1665033318" sldId="293"/>
            <ac:picMk id="6" creationId="{BA0AF450-040C-46CF-3448-8C8E0E6BD79B}"/>
          </ac:picMkLst>
        </pc:picChg>
      </pc:sldChg>
      <pc:sldChg chg="modSp mod">
        <pc:chgData name="Martin Boam" userId="d74053f3-094e-4874-ba00-62f2ab693b3a" providerId="ADAL" clId="{2EDB8314-4035-449B-90F7-44B4569FBB3C}" dt="2026-06-11T19:42:08.209" v="35" actId="962"/>
        <pc:sldMkLst>
          <pc:docMk/>
          <pc:sldMk cId="1665033318" sldId="294"/>
        </pc:sldMkLst>
        <pc:spChg chg="mod">
          <ac:chgData name="Martin Boam" userId="d74053f3-094e-4874-ba00-62f2ab693b3a" providerId="ADAL" clId="{2EDB8314-4035-449B-90F7-44B4569FBB3C}" dt="2026-06-11T19:41:30.895" v="23" actId="207"/>
          <ac:spMkLst>
            <pc:docMk/>
            <pc:sldMk cId="1665033318" sldId="294"/>
            <ac:spMk id="4" creationId="{18566FD9-CFBA-24BF-67E3-F02797B26B4E}"/>
          </ac:spMkLst>
        </pc:spChg>
        <pc:picChg chg="mod">
          <ac:chgData name="Martin Boam" userId="d74053f3-094e-4874-ba00-62f2ab693b3a" providerId="ADAL" clId="{2EDB8314-4035-449B-90F7-44B4569FBB3C}" dt="2026-06-11T19:42:08.209" v="35" actId="962"/>
          <ac:picMkLst>
            <pc:docMk/>
            <pc:sldMk cId="1665033318" sldId="294"/>
            <ac:picMk id="6" creationId="{55C8AC5B-9D44-40C2-2A01-ABFEEBA32870}"/>
          </ac:picMkLst>
        </pc:picChg>
      </pc:sldChg>
      <pc:sldChg chg="modSp mod">
        <pc:chgData name="Martin Boam" userId="d74053f3-094e-4874-ba00-62f2ab693b3a" providerId="ADAL" clId="{2EDB8314-4035-449B-90F7-44B4569FBB3C}" dt="2026-06-11T19:41:10.173" v="18" actId="207"/>
        <pc:sldMkLst>
          <pc:docMk/>
          <pc:sldMk cId="1665033318" sldId="295"/>
        </pc:sldMkLst>
        <pc:spChg chg="mod">
          <ac:chgData name="Martin Boam" userId="d74053f3-094e-4874-ba00-62f2ab693b3a" providerId="ADAL" clId="{2EDB8314-4035-449B-90F7-44B4569FBB3C}" dt="2026-06-11T19:41:09.220" v="17" actId="207"/>
          <ac:spMkLst>
            <pc:docMk/>
            <pc:sldMk cId="1665033318" sldId="295"/>
            <ac:spMk id="4" creationId="{18566FD9-CFBA-24BF-67E3-F02797B26B4E}"/>
          </ac:spMkLst>
        </pc:spChg>
        <pc:spChg chg="mod">
          <ac:chgData name="Martin Boam" userId="d74053f3-094e-4874-ba00-62f2ab693b3a" providerId="ADAL" clId="{2EDB8314-4035-449B-90F7-44B4569FBB3C}" dt="2026-06-11T19:41:10.173" v="18" actId="207"/>
          <ac:spMkLst>
            <pc:docMk/>
            <pc:sldMk cId="1665033318" sldId="295"/>
            <ac:spMk id="8" creationId="{2F3880F1-A406-AE8C-4F4B-8E2F91664E62}"/>
          </ac:spMkLst>
        </pc:spChg>
      </pc:sldChg>
      <pc:sldChg chg="modSp mod">
        <pc:chgData name="Martin Boam" userId="d74053f3-094e-4874-ba00-62f2ab693b3a" providerId="ADAL" clId="{2EDB8314-4035-449B-90F7-44B4569FBB3C}" dt="2026-06-11T19:44:13.961" v="65"/>
        <pc:sldMkLst>
          <pc:docMk/>
          <pc:sldMk cId="1665033318" sldId="296"/>
        </pc:sldMkLst>
        <pc:spChg chg="mod">
          <ac:chgData name="Martin Boam" userId="d74053f3-094e-4874-ba00-62f2ab693b3a" providerId="ADAL" clId="{2EDB8314-4035-449B-90F7-44B4569FBB3C}" dt="2026-06-11T19:41:13.993" v="19" actId="207"/>
          <ac:spMkLst>
            <pc:docMk/>
            <pc:sldMk cId="1665033318" sldId="296"/>
            <ac:spMk id="4" creationId="{18566FD9-CFBA-24BF-67E3-F02797B26B4E}"/>
          </ac:spMkLst>
        </pc:spChg>
        <pc:spChg chg="ord">
          <ac:chgData name="Martin Boam" userId="d74053f3-094e-4874-ba00-62f2ab693b3a" providerId="ADAL" clId="{2EDB8314-4035-449B-90F7-44B4569FBB3C}" dt="2026-06-11T19:44:13.961" v="65"/>
          <ac:spMkLst>
            <pc:docMk/>
            <pc:sldMk cId="1665033318" sldId="296"/>
            <ac:spMk id="7" creationId="{00655F66-F859-4D6E-D85D-BE28A0081AD1}"/>
          </ac:spMkLst>
        </pc:spChg>
      </pc:sldChg>
      <pc:sldChg chg="modSp mod">
        <pc:chgData name="Martin Boam" userId="d74053f3-094e-4874-ba00-62f2ab693b3a" providerId="ADAL" clId="{2EDB8314-4035-449B-90F7-44B4569FBB3C}" dt="2026-06-11T19:42:05.831" v="32" actId="962"/>
        <pc:sldMkLst>
          <pc:docMk/>
          <pc:sldMk cId="1665033318" sldId="297"/>
        </pc:sldMkLst>
        <pc:spChg chg="mod">
          <ac:chgData name="Martin Boam" userId="d74053f3-094e-4874-ba00-62f2ab693b3a" providerId="ADAL" clId="{2EDB8314-4035-449B-90F7-44B4569FBB3C}" dt="2026-06-11T19:41:17.163" v="20" actId="207"/>
          <ac:spMkLst>
            <pc:docMk/>
            <pc:sldMk cId="1665033318" sldId="297"/>
            <ac:spMk id="4" creationId="{18566FD9-CFBA-24BF-67E3-F02797B26B4E}"/>
          </ac:spMkLst>
        </pc:spChg>
        <pc:picChg chg="mod">
          <ac:chgData name="Martin Boam" userId="d74053f3-094e-4874-ba00-62f2ab693b3a" providerId="ADAL" clId="{2EDB8314-4035-449B-90F7-44B4569FBB3C}" dt="2026-06-11T19:42:05.831" v="32" actId="962"/>
          <ac:picMkLst>
            <pc:docMk/>
            <pc:sldMk cId="1665033318" sldId="297"/>
            <ac:picMk id="12" creationId="{879A4BDE-22C7-9FB3-A798-466555C43A4E}"/>
          </ac:picMkLst>
        </pc:picChg>
      </pc:sldChg>
      <pc:sldChg chg="modSp mod">
        <pc:chgData name="Martin Boam" userId="d74053f3-094e-4874-ba00-62f2ab693b3a" providerId="ADAL" clId="{2EDB8314-4035-449B-90F7-44B4569FBB3C}" dt="2026-06-11T19:42:07.361" v="34" actId="962"/>
        <pc:sldMkLst>
          <pc:docMk/>
          <pc:sldMk cId="1665033318" sldId="298"/>
        </pc:sldMkLst>
        <pc:spChg chg="mod">
          <ac:chgData name="Martin Boam" userId="d74053f3-094e-4874-ba00-62f2ab693b3a" providerId="ADAL" clId="{2EDB8314-4035-449B-90F7-44B4569FBB3C}" dt="2026-06-11T19:41:25.644" v="22" actId="207"/>
          <ac:spMkLst>
            <pc:docMk/>
            <pc:sldMk cId="1665033318" sldId="298"/>
            <ac:spMk id="4" creationId="{18566FD9-CFBA-24BF-67E3-F02797B26B4E}"/>
          </ac:spMkLst>
        </pc:spChg>
        <pc:picChg chg="mod">
          <ac:chgData name="Martin Boam" userId="d74053f3-094e-4874-ba00-62f2ab693b3a" providerId="ADAL" clId="{2EDB8314-4035-449B-90F7-44B4569FBB3C}" dt="2026-06-11T19:42:06.672" v="33" actId="962"/>
          <ac:picMkLst>
            <pc:docMk/>
            <pc:sldMk cId="1665033318" sldId="298"/>
            <ac:picMk id="11" creationId="{404E442E-0993-89E6-358C-C60D94BAACE1}"/>
          </ac:picMkLst>
        </pc:picChg>
        <pc:picChg chg="mod">
          <ac:chgData name="Martin Boam" userId="d74053f3-094e-4874-ba00-62f2ab693b3a" providerId="ADAL" clId="{2EDB8314-4035-449B-90F7-44B4569FBB3C}" dt="2026-06-11T19:42:07.361" v="34" actId="962"/>
          <ac:picMkLst>
            <pc:docMk/>
            <pc:sldMk cId="1665033318" sldId="298"/>
            <ac:picMk id="13" creationId="{96A305DC-3955-0A2B-4264-5D0FF116F776}"/>
          </ac:picMkLst>
        </pc:picChg>
      </pc:sldChg>
      <pc:sldChg chg="modSp mod">
        <pc:chgData name="Martin Boam" userId="d74053f3-094e-4874-ba00-62f2ab693b3a" providerId="ADAL" clId="{2EDB8314-4035-449B-90F7-44B4569FBB3C}" dt="2026-06-11T19:42:03.019" v="29" actId="962"/>
        <pc:sldMkLst>
          <pc:docMk/>
          <pc:sldMk cId="1665033318" sldId="299"/>
        </pc:sldMkLst>
        <pc:spChg chg="mod">
          <ac:chgData name="Martin Boam" userId="d74053f3-094e-4874-ba00-62f2ab693b3a" providerId="ADAL" clId="{2EDB8314-4035-449B-90F7-44B4569FBB3C}" dt="2026-06-11T19:40:55.750" v="14" actId="207"/>
          <ac:spMkLst>
            <pc:docMk/>
            <pc:sldMk cId="1665033318" sldId="299"/>
            <ac:spMk id="4" creationId="{18566FD9-CFBA-24BF-67E3-F02797B26B4E}"/>
          </ac:spMkLst>
        </pc:spChg>
        <pc:picChg chg="mod">
          <ac:chgData name="Martin Boam" userId="d74053f3-094e-4874-ba00-62f2ab693b3a" providerId="ADAL" clId="{2EDB8314-4035-449B-90F7-44B4569FBB3C}" dt="2026-06-11T19:42:03.019" v="29" actId="962"/>
          <ac:picMkLst>
            <pc:docMk/>
            <pc:sldMk cId="1665033318" sldId="299"/>
            <ac:picMk id="9" creationId="{FE369A40-8E8B-7AE7-FE54-26FB3148BCA3}"/>
          </ac:picMkLst>
        </pc:picChg>
      </pc:sldChg>
      <pc:sldChg chg="modSp mod">
        <pc:chgData name="Martin Boam" userId="d74053f3-094e-4874-ba00-62f2ab693b3a" providerId="ADAL" clId="{2EDB8314-4035-449B-90F7-44B4569FBB3C}" dt="2026-06-11T19:44:33.798" v="66"/>
        <pc:sldMkLst>
          <pc:docMk/>
          <pc:sldMk cId="1665033318" sldId="300"/>
        </pc:sldMkLst>
        <pc:spChg chg="mod">
          <ac:chgData name="Martin Boam" userId="d74053f3-094e-4874-ba00-62f2ab693b3a" providerId="ADAL" clId="{2EDB8314-4035-449B-90F7-44B4569FBB3C}" dt="2026-06-11T19:41:34.157" v="24" actId="207"/>
          <ac:spMkLst>
            <pc:docMk/>
            <pc:sldMk cId="1665033318" sldId="300"/>
            <ac:spMk id="4" creationId="{18566FD9-CFBA-24BF-67E3-F02797B26B4E}"/>
          </ac:spMkLst>
        </pc:spChg>
        <pc:spChg chg="ord">
          <ac:chgData name="Martin Boam" userId="d74053f3-094e-4874-ba00-62f2ab693b3a" providerId="ADAL" clId="{2EDB8314-4035-449B-90F7-44B4569FBB3C}" dt="2026-06-11T19:44:33.798" v="66"/>
          <ac:spMkLst>
            <pc:docMk/>
            <pc:sldMk cId="1665033318" sldId="300"/>
            <ac:spMk id="7" creationId="{00655F66-F859-4D6E-D85D-BE28A0081AD1}"/>
          </ac:spMkLst>
        </pc:spChg>
        <pc:spChg chg="mod">
          <ac:chgData name="Martin Boam" userId="d74053f3-094e-4874-ba00-62f2ab693b3a" providerId="ADAL" clId="{2EDB8314-4035-449B-90F7-44B4569FBB3C}" dt="2026-06-11T19:41:34.945" v="25" actId="207"/>
          <ac:spMkLst>
            <pc:docMk/>
            <pc:sldMk cId="1665033318" sldId="300"/>
            <ac:spMk id="8" creationId="{4CD58190-3168-2EFF-687B-2008DF205FC0}"/>
          </ac:spMkLst>
        </pc:spChg>
      </pc:sldChg>
      <pc:sldChg chg="modSp mod">
        <pc:chgData name="Martin Boam" userId="d74053f3-094e-4874-ba00-62f2ab693b3a" providerId="ADAL" clId="{2EDB8314-4035-449B-90F7-44B4569FBB3C}" dt="2026-06-11T19:41:40.044" v="26" actId="207"/>
        <pc:sldMkLst>
          <pc:docMk/>
          <pc:sldMk cId="1665033318" sldId="301"/>
        </pc:sldMkLst>
        <pc:spChg chg="mod">
          <ac:chgData name="Martin Boam" userId="d74053f3-094e-4874-ba00-62f2ab693b3a" providerId="ADAL" clId="{2EDB8314-4035-449B-90F7-44B4569FBB3C}" dt="2026-06-11T19:41:40.044" v="26" actId="207"/>
          <ac:spMkLst>
            <pc:docMk/>
            <pc:sldMk cId="1665033318" sldId="301"/>
            <ac:spMk id="4" creationId="{18566FD9-CFBA-24BF-67E3-F02797B26B4E}"/>
          </ac:spMkLst>
        </pc:spChg>
      </pc:sldChg>
      <pc:sldChg chg="modSp mod">
        <pc:chgData name="Martin Boam" userId="d74053f3-094e-4874-ba00-62f2ab693b3a" providerId="ADAL" clId="{2EDB8314-4035-449B-90F7-44B4569FBB3C}" dt="2026-06-11T19:42:41.929" v="49"/>
        <pc:sldMkLst>
          <pc:docMk/>
          <pc:sldMk cId="1123337971" sldId="302"/>
        </pc:sldMkLst>
        <pc:spChg chg="ord">
          <ac:chgData name="Martin Boam" userId="d74053f3-094e-4874-ba00-62f2ab693b3a" providerId="ADAL" clId="{2EDB8314-4035-449B-90F7-44B4569FBB3C}" dt="2026-06-11T19:42:41.929" v="49"/>
          <ac:spMkLst>
            <pc:docMk/>
            <pc:sldMk cId="1123337971" sldId="302"/>
            <ac:spMk id="7" creationId="{D6138386-9C2C-08A3-AF62-AE58D98C92BA}"/>
          </ac:spMkLst>
        </pc:spChg>
      </pc:sldChg>
      <pc:sldChg chg="modSp">
        <pc:chgData name="Martin Boam" userId="d74053f3-094e-4874-ba00-62f2ab693b3a" providerId="ADAL" clId="{2EDB8314-4035-449B-90F7-44B4569FBB3C}" dt="2026-06-11T19:45:59.438" v="73" actId="207"/>
        <pc:sldMkLst>
          <pc:docMk/>
          <pc:sldMk cId="3144659891" sldId="2147483346"/>
        </pc:sldMkLst>
        <pc:spChg chg="mod">
          <ac:chgData name="Martin Boam" userId="d74053f3-094e-4874-ba00-62f2ab693b3a" providerId="ADAL" clId="{2EDB8314-4035-449B-90F7-44B4569FBB3C}" dt="2026-06-11T19:45:53.165" v="72" actId="404"/>
          <ac:spMkLst>
            <pc:docMk/>
            <pc:sldMk cId="3144659891" sldId="2147483346"/>
            <ac:spMk id="4" creationId="{0604E9DF-CD4A-CFA8-6AB7-E2F52271EA63}"/>
          </ac:spMkLst>
        </pc:spChg>
        <pc:spChg chg="mod">
          <ac:chgData name="Martin Boam" userId="d74053f3-094e-4874-ba00-62f2ab693b3a" providerId="ADAL" clId="{2EDB8314-4035-449B-90F7-44B4569FBB3C}" dt="2026-06-11T19:45:59.438" v="73" actId="207"/>
          <ac:spMkLst>
            <pc:docMk/>
            <pc:sldMk cId="3144659891" sldId="2147483346"/>
            <ac:spMk id="26" creationId="{D5B0BE91-45FE-BC10-FDE3-A064C893540A}"/>
          </ac:spMkLst>
        </pc:spChg>
      </pc:sldChg>
      <pc:sldChg chg="modSp">
        <pc:chgData name="Martin Boam" userId="d74053f3-094e-4874-ba00-62f2ab693b3a" providerId="ADAL" clId="{2EDB8314-4035-449B-90F7-44B4569FBB3C}" dt="2026-06-11T19:45:41.529" v="69" actId="207"/>
        <pc:sldMkLst>
          <pc:docMk/>
          <pc:sldMk cId="214873528" sldId="2147483347"/>
        </pc:sldMkLst>
        <pc:spChg chg="mod">
          <ac:chgData name="Martin Boam" userId="d74053f3-094e-4874-ba00-62f2ab693b3a" providerId="ADAL" clId="{2EDB8314-4035-449B-90F7-44B4569FBB3C}" dt="2026-06-11T19:45:41.529" v="69" actId="207"/>
          <ac:spMkLst>
            <pc:docMk/>
            <pc:sldMk cId="214873528" sldId="2147483347"/>
            <ac:spMk id="12" creationId="{8A455321-1A56-5C98-7105-A46F484090DD}"/>
          </ac:spMkLst>
        </pc:spChg>
        <pc:spChg chg="mod">
          <ac:chgData name="Martin Boam" userId="d74053f3-094e-4874-ba00-62f2ab693b3a" providerId="ADAL" clId="{2EDB8314-4035-449B-90F7-44B4569FBB3C}" dt="2026-06-11T19:45:35.889" v="68" actId="207"/>
          <ac:spMkLst>
            <pc:docMk/>
            <pc:sldMk cId="214873528" sldId="2147483347"/>
            <ac:spMk id="26" creationId="{D5B0BE91-45FE-BC10-FDE3-A064C893540A}"/>
          </ac:spMkLst>
        </pc:spChg>
      </pc:sldChg>
      <pc:sldChg chg="modSp">
        <pc:chgData name="Martin Boam" userId="d74053f3-094e-4874-ba00-62f2ab693b3a" providerId="ADAL" clId="{2EDB8314-4035-449B-90F7-44B4569FBB3C}" dt="2026-06-11T19:46:07.808" v="74" actId="207"/>
        <pc:sldMkLst>
          <pc:docMk/>
          <pc:sldMk cId="651034644" sldId="2147483382"/>
        </pc:sldMkLst>
        <pc:spChg chg="mod">
          <ac:chgData name="Martin Boam" userId="d74053f3-094e-4874-ba00-62f2ab693b3a" providerId="ADAL" clId="{2EDB8314-4035-449B-90F7-44B4569FBB3C}" dt="2026-06-11T19:46:07.808" v="74" actId="207"/>
          <ac:spMkLst>
            <pc:docMk/>
            <pc:sldMk cId="651034644" sldId="2147483382"/>
            <ac:spMk id="26" creationId="{44365621-2C67-30DA-87D9-517B77A6DD2F}"/>
          </ac:spMkLst>
        </pc:spChg>
      </pc:sldChg>
      <pc:sldChg chg="modSp mod">
        <pc:chgData name="Martin Boam" userId="d74053f3-094e-4874-ba00-62f2ab693b3a" providerId="ADAL" clId="{2EDB8314-4035-449B-90F7-44B4569FBB3C}" dt="2026-06-11T19:43:23.593" v="60"/>
        <pc:sldMkLst>
          <pc:docMk/>
          <pc:sldMk cId="672951152" sldId="2147483383"/>
        </pc:sldMkLst>
        <pc:spChg chg="mod ord">
          <ac:chgData name="Martin Boam" userId="d74053f3-094e-4874-ba00-62f2ab693b3a" providerId="ADAL" clId="{2EDB8314-4035-449B-90F7-44B4569FBB3C}" dt="2026-06-11T19:42:54.512" v="54"/>
          <ac:spMkLst>
            <pc:docMk/>
            <pc:sldMk cId="672951152" sldId="2147483383"/>
            <ac:spMk id="7" creationId="{5067CBCD-FCFC-8503-03F6-9E8469FA9F1C}"/>
          </ac:spMkLst>
        </pc:spChg>
        <pc:spChg chg="ord">
          <ac:chgData name="Martin Boam" userId="d74053f3-094e-4874-ba00-62f2ab693b3a" providerId="ADAL" clId="{2EDB8314-4035-449B-90F7-44B4569FBB3C}" dt="2026-06-11T19:43:23.593" v="60"/>
          <ac:spMkLst>
            <pc:docMk/>
            <pc:sldMk cId="672951152" sldId="2147483383"/>
            <ac:spMk id="9" creationId="{9AB2D2E0-BAF8-A926-CE0C-6088C14BA4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F9CC-2080-4F19-B950-EAF880E7ABCF}" type="datetimeFigureOut">
              <a:rPr lang="en-US" smtClean="0"/>
              <a:t>6/15/2026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01081-E19D-419D-B0AB-F3E631795016}" type="slidenum">
              <a:rPr lang="en-US" smtClean="0"/>
              <a:t>‹#›</a:t>
            </a:fld>
            <a:endParaRPr lang="en-US" dirty="0"/>
          </a:p>
        </p:txBody>
      </p:sp>
    </p:spTree>
    <p:extLst>
      <p:ext uri="{BB962C8B-B14F-4D97-AF65-F5344CB8AC3E}">
        <p14:creationId xmlns:p14="http://schemas.microsoft.com/office/powerpoint/2010/main" val="111064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Claude Opus 4.8 in Microsoft 365 Copilot</a:t>
            </a:r>
          </a:p>
          <a:p>
            <a:endParaRPr/>
          </a:p>
          <a:p>
            <a:r>
              <a:t>Anthropic's Claude Opus 4.8 is now available in Microsoft 365 Copilot, expanding model choice for advanced, multi-step work.</a:t>
            </a:r>
          </a:p>
          <a:p>
            <a:endParaRPr/>
          </a:p>
          <a:p>
            <a:r>
              <a:t>• Advanced Reasoning — Handles complex, multi-step tasks and long-running workflows with better tool selection and instruction following.</a:t>
            </a:r>
          </a:p>
          <a:p>
            <a:r>
              <a:t>• Stronger Outputs — Improves results for drafting documents, analyzing data, and building presentations.</a:t>
            </a:r>
          </a:p>
          <a:p>
            <a:r>
              <a:t>• Grounded Results — With Work IQ, outputs are grounded in your organization's data for more relevant, accurate answers.</a:t>
            </a:r>
          </a:p>
          <a:p>
            <a:endParaRPr/>
          </a:p>
          <a:p>
            <a:r>
              <a:t>Rollout — Available in Copilot Cowork (Frontier); rolling out to Copilot Studio early release, Copilot Chat, Excel, and PowerPoint.</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Refreshed Microsoft 365 Copilot app design</a:t>
            </a:r>
          </a:p>
          <a:p>
            <a:endParaRPr/>
          </a:p>
          <a:p>
            <a:r>
              <a:t>The Microsoft 365 Copilot app gains a refreshed, chat-centered design that helps users stay focused and organized.</a:t>
            </a:r>
          </a:p>
          <a:p>
            <a:endParaRPr/>
          </a:p>
          <a:p>
            <a:r>
              <a:t>• Chat-Centered Layout — A streamlined design puts chat and responses front and center for a cleaner experience.</a:t>
            </a:r>
          </a:p>
          <a:p>
            <a:r>
              <a:t>• Simpler Navigation — Easier navigation helps users move through the app and keep context across tasks.</a:t>
            </a:r>
          </a:p>
          <a:p>
            <a:r>
              <a:t>• Organized Work — New ways to organize work make it easier to pick up where you left off.</a:t>
            </a:r>
          </a:p>
          <a:p>
            <a:endParaRPr/>
          </a:p>
          <a:p>
            <a:r>
              <a:t>Rollout — Rolling out in June.</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Copilot Notebooks enhancements</a:t>
            </a:r>
          </a:p>
          <a:p>
            <a:endParaRPr/>
          </a:p>
          <a:p>
            <a:r>
              <a:t>Copilot Notebooks gain a unified interface, Teams meetings as knowledge, and new ways to turn notes into spreadsheets and infographics.</a:t>
            </a:r>
          </a:p>
          <a:p>
            <a:endParaRPr/>
          </a:p>
          <a:p>
            <a:r>
              <a:t>• Unified Notebook View — An updated interface brings chats, created outputs, and references together, with OneNote sync.</a:t>
            </a:r>
          </a:p>
          <a:p>
            <a:r>
              <a:t>• Meetings As Knowledge — Reference individual Teams meetings — transcripts, notes, chats, and shared content — as notebook knowledge.</a:t>
            </a:r>
          </a:p>
          <a:p>
            <a:r>
              <a:t>• Spreadsheets And Infographics — Generate Excel spreadsheets via the Excel agent and auto-convert notebook content into visual infographics.</a:t>
            </a:r>
          </a:p>
          <a:p>
            <a:endParaRPr/>
          </a:p>
          <a:p>
            <a:r>
              <a:t>Rollout — Updated UI and OneNote sync in June; meetings, spreadsheets, and infographics to Frontier in May, worldwide in June.</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Copilot in Apple CarPlay</a:t>
            </a:r>
          </a:p>
          <a:p>
            <a:endParaRPr/>
          </a:p>
          <a:p>
            <a:r>
              <a:t>Microsoft 365 Copilot comes to Apple CarPlay so users can catch up on work hands-free while driving.</a:t>
            </a:r>
          </a:p>
          <a:p>
            <a:endParaRPr/>
          </a:p>
          <a:p>
            <a:r>
              <a:t>• Hands-Free Access — Start or continue a Copilot chat by voice through the car's display.</a:t>
            </a:r>
          </a:p>
          <a:p>
            <a:r>
              <a:t>• Stay Safe — Catch up on work without taking your hands off the wheel or eyes off the road.</a:t>
            </a:r>
          </a:p>
          <a:p>
            <a:r>
              <a:t>• On The Go — Pick up conversations and get quick answers while commuting.</a:t>
            </a:r>
          </a:p>
          <a:p>
            <a:endParaRPr/>
          </a:p>
          <a:p>
            <a:r>
              <a:t>Rollout — Live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GPT-5.5 Instant for Copilot Chat and Studio</a:t>
            </a:r>
          </a:p>
          <a:p>
            <a:endParaRPr/>
          </a:p>
          <a:p>
            <a:r>
              <a:t>OpenAI's GPT-5.5 Instant brings higher-quality, more concise responses for everyday work across Copilot Chat and Copilot Studio.</a:t>
            </a:r>
          </a:p>
          <a:p>
            <a:endParaRPr/>
          </a:p>
          <a:p>
            <a:r>
              <a:t>• Faster Answers — Clearer, less verbose responses with fewer unnecessary follow-up questions.</a:t>
            </a:r>
          </a:p>
          <a:p>
            <a:r>
              <a:t>• Broader Strengths — Improved image analysis and STEM-related responses, building on GPT-5.3 Instant.</a:t>
            </a:r>
          </a:p>
          <a:p>
            <a:r>
              <a:t>• Where To Find It — Appears as "GPT-5.5 Quick response" in Copilot Chat and "GPT-5.5 Chat" in Copilot Studio early release environments.</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Expanded Copilot Prompt Gallery</a:t>
            </a:r>
          </a:p>
          <a:p>
            <a:endParaRPr/>
          </a:p>
          <a:p>
            <a:r>
              <a:t>The new Prompt Gallery brings ready-to-use prompts and task-based ideas together so users can act on Copilot right away.</a:t>
            </a:r>
          </a:p>
          <a:p>
            <a:endParaRPr/>
          </a:p>
          <a:p>
            <a:r>
              <a:t>• Ready-To-Use Prompts — Curated prompts for drafting, meeting prep, analysis, and catching up on work.</a:t>
            </a:r>
          </a:p>
          <a:p>
            <a:r>
              <a:t>• Guided Discovery — Simple guidance helps users find a starting point and try a prompt in Copilot.</a:t>
            </a:r>
          </a:p>
          <a:p>
            <a:r>
              <a:t>• Shared Workflows — Teams can share useful prompt workflows across the organization.</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Account selector and voice for Copilot in Outlook</a:t>
            </a:r>
          </a:p>
          <a:p>
            <a:endParaRPr/>
          </a:p>
          <a:p>
            <a:r>
              <a:t>Outlook for Windows adds an account selector and voice to make multi-account Copilot use clearer and safer.</a:t>
            </a:r>
          </a:p>
          <a:p>
            <a:endParaRPr/>
          </a:p>
          <a:p>
            <a:r>
              <a:t>• Account Clarity — A dropdown in the calendar Copilot side pane shows which account Copilot is acting on.</a:t>
            </a:r>
          </a:p>
          <a:p>
            <a:r>
              <a:t>• Easy Switching — Users can switch between Copilot-enabled accounts without confusion.</a:t>
            </a:r>
          </a:p>
          <a:p>
            <a:r>
              <a:t>• Fewer Errors — Reduces accidental cross-account actions for multi-tenant users.</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Call delegation with Copilot in Teams</a:t>
            </a:r>
          </a:p>
          <a:p>
            <a:endParaRPr/>
          </a:p>
          <a:p>
            <a:r>
              <a:t>Copilot can answer missed Teams Phone calls, capture what the caller needed, and set up follow-ups so users stay responsive.</a:t>
            </a:r>
          </a:p>
          <a:p>
            <a:endParaRPr/>
          </a:p>
          <a:p>
            <a:r>
              <a:t>• Answer Missed Calls — Copilot answers missed Teams Phone calls on your behalf and captures the caller's intent.</a:t>
            </a:r>
          </a:p>
          <a:p>
            <a:r>
              <a:t>• Summarized For You — Get a clear summary of what the caller needed so nothing slips through.</a:t>
            </a:r>
          </a:p>
          <a:p>
            <a:r>
              <a:t>• Auto Follow-Ups — Copilot can book follow-up time through Bookings based on the call.</a:t>
            </a:r>
          </a:p>
          <a:p>
            <a:endParaRPr/>
          </a:p>
          <a:p>
            <a:r>
              <a:t>Rollout — Rolling out to Frontier in June.</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Recap deletion in Teams</a:t>
            </a:r>
          </a:p>
          <a:p>
            <a:endParaRPr/>
          </a:p>
          <a:p>
            <a:r>
              <a:t>Meeting organizers can permanently delete meeting recaps to keep sensitive content under control.</a:t>
            </a:r>
          </a:p>
          <a:p>
            <a:endParaRPr/>
          </a:p>
          <a:p>
            <a:r>
              <a:t>• Permanent Deletion — Organizers can permanently delete recordings, transcripts, summaries, and notes from the recap page.</a:t>
            </a:r>
          </a:p>
          <a:p>
            <a:r>
              <a:t>• Simple Control — Available from the More (…) menu with no admin setup required.</a:t>
            </a:r>
          </a:p>
          <a:p>
            <a:r>
              <a:t>• Files Preserved — Shared files remain intact so collaboration isn't lost.</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Video recap with Copilot in Teams</a:t>
            </a:r>
          </a:p>
          <a:p>
            <a:endParaRPr/>
          </a:p>
          <a:p>
            <a:r>
              <a:t>Copilot turns recorded Teams meetings into short, narrated highlight reels so people can catch up quickly.</a:t>
            </a:r>
          </a:p>
          <a:p>
            <a:endParaRPr/>
          </a:p>
          <a:p>
            <a:r>
              <a:t>• Narrated Highlights — Turns recorded meetings into short highlight reels of key moments and decisions.</a:t>
            </a:r>
          </a:p>
          <a:p>
            <a:r>
              <a:t>• AI Voiceover — Combines an AI-generated voiceover with real clips from the meeting.</a:t>
            </a:r>
          </a:p>
          <a:p>
            <a:r>
              <a:t>• Faster Catch-Up — Helps people who missed a meeting get the essentials quickly.</a:t>
            </a:r>
          </a:p>
          <a:p>
            <a:endParaRPr/>
          </a:p>
          <a:p>
            <a:r>
              <a:t>Rollout — Rolled out in April.</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Document activity summaries in Word</a:t>
            </a:r>
          </a:p>
          <a:p>
            <a:endParaRPr/>
          </a:p>
          <a:p>
            <a:r>
              <a:t>Copilot in Word surfaces a consolidated view of recent document activity so users can catch up without rereading.</a:t>
            </a:r>
          </a:p>
          <a:p>
            <a:endParaRPr/>
          </a:p>
          <a:p>
            <a:r>
              <a:t>• Recent Activity — A consolidated view of recent edits and comments appears in the Copilot chat pane.</a:t>
            </a:r>
          </a:p>
          <a:p>
            <a:r>
              <a:t>• Catch Up Fast — See what changed in a document without scrolling through it.</a:t>
            </a:r>
          </a:p>
          <a:p>
            <a:r>
              <a:t>• Stay In Context — Review activity directly alongside your work in Word.</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Personalization with Copilot memory in Word</a:t>
            </a:r>
          </a:p>
          <a:p>
            <a:endParaRPr/>
          </a:p>
          <a:p>
            <a:r>
              <a:t>Copilot in Word tailors responses and insights to each user's context for more relevant help.</a:t>
            </a:r>
          </a:p>
          <a:p>
            <a:endParaRPr/>
          </a:p>
          <a:p>
            <a:r>
              <a:t>• Copilot Memory — Responses are tailored using your context and prior interactions.</a:t>
            </a:r>
          </a:p>
          <a:p>
            <a:r>
              <a:t>• Personalized Insights — Relevant insights surface at the top of the document.</a:t>
            </a:r>
          </a:p>
          <a:p>
            <a:r>
              <a:t>• More Relevant Help — Suggestions fit your work and writing more closely.</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Writing suggestions from the Word Agent</a:t>
            </a:r>
          </a:p>
          <a:p>
            <a:endParaRPr/>
          </a:p>
          <a:p>
            <a:r>
              <a:t>The Word Agent offers real-time writing recommendations to help users produce clearer, stronger drafts.</a:t>
            </a:r>
          </a:p>
          <a:p>
            <a:endParaRPr/>
          </a:p>
          <a:p>
            <a:r>
              <a:t>• Real-Time Suggestions — Word Agent offers clarity, tone, and structure recommendations as you write.</a:t>
            </a:r>
          </a:p>
          <a:p>
            <a:r>
              <a:t>• In The Flow — Recommendations appear in the writing flow without breaking concentration.</a:t>
            </a:r>
          </a:p>
          <a:p>
            <a:r>
              <a:t>• Stronger Drafts — Improves readability and structure with less manual editing.</a:t>
            </a:r>
          </a:p>
          <a:p>
            <a:endParaRPr/>
          </a:p>
          <a:p>
            <a:r>
              <a:t>Rollout — Available on the web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explanations and built-in skills in PowerPoint</a:t>
            </a:r>
          </a:p>
          <a:p>
            <a:endParaRPr/>
          </a:p>
          <a:p>
            <a:r>
              <a:t>Copilot in PowerPoint lets meeting attendees explain slides live and adds one-click built-in skills that act on a deck.</a:t>
            </a:r>
          </a:p>
          <a:p>
            <a:endParaRPr/>
          </a:p>
          <a:p>
            <a:r>
              <a:t>• Explain In PowerPoint Live — Attendees select slide text and ask Copilot to explain it without interrupting the presenter.</a:t>
            </a:r>
          </a:p>
          <a:p>
            <a:r>
              <a:t>• One-Click Skills — Review this presentation, Visualize this slide, and Prepare for Questions act on a deck instantly.</a:t>
            </a:r>
          </a:p>
          <a:p>
            <a:r>
              <a:t>• Better Decks — Improves structure, visuals, and readiness with less prompting.</a:t>
            </a:r>
          </a:p>
          <a:p>
            <a:endParaRPr/>
          </a:p>
          <a:p>
            <a:r>
              <a:t>Rollout — Slide explanations in June; built-in skills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1FDB0-FBBA-9CDB-B01E-A0CD5CB87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76D8E-42DE-FF0F-252D-E913F247D80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9204AF4-6020-8DDF-6F35-89115E808DCC}"/>
              </a:ext>
            </a:extLst>
          </p:cNvPr>
          <p:cNvSpPr>
            <a:spLocks noGrp="1"/>
          </p:cNvSpPr>
          <p:nvPr>
            <p:ph type="body" sz="quarter" idx="3"/>
          </p:nvPr>
        </p:nvSpPr>
        <p:spPr/>
        <p:txBody>
          <a:bodyPr/>
          <a:lstStyle/>
          <a:p>
            <a:r>
              <a:t>Slide explanations and built-in skills in PowerPoint</a:t>
            </a:r>
          </a:p>
          <a:p>
            <a:endParaRPr/>
          </a:p>
          <a:p>
            <a:r>
              <a:t>Copilot in PowerPoint lets meeting attendees explain slides live and adds one-click built-in skills that act on a deck.</a:t>
            </a:r>
          </a:p>
          <a:p>
            <a:endParaRPr/>
          </a:p>
          <a:p>
            <a:r>
              <a:t>• Explain In PowerPoint Live — Attendees select slide text and ask Copilot to explain it without interrupting the presenter.</a:t>
            </a:r>
          </a:p>
          <a:p>
            <a:r>
              <a:t>• One-Click Skills — Review this presentation, Visualize this slide, and Prepare for Questions act on a deck instantly.</a:t>
            </a:r>
          </a:p>
          <a:p>
            <a:r>
              <a:t>• Better Decks — Improves structure, visuals, and readiness with less prompting.</a:t>
            </a:r>
          </a:p>
          <a:p>
            <a:endParaRPr/>
          </a:p>
          <a:p>
            <a:r>
              <a:t>Rollout — Slide explanations in June; built-in skills in May.</a:t>
            </a:r>
          </a:p>
          <a:p>
            <a:endParaRPr/>
          </a:p>
          <a:p>
            <a:r>
              <a:t>Source: What's New in Microsoft 365 Copilot | May 2026 — https://techcommunity.microsoft.com/blog/microsoft365copilotblog/what%E2%80%99s-new-in-microsoft-365-copilot--may-2026/4522010</a:t>
            </a:r>
          </a:p>
        </p:txBody>
      </p:sp>
      <p:sp>
        <p:nvSpPr>
          <p:cNvPr id="4" name="Slide Number Placeholder 3">
            <a:extLst>
              <a:ext uri="{FF2B5EF4-FFF2-40B4-BE49-F238E27FC236}">
                <a16:creationId xmlns:a16="http://schemas.microsoft.com/office/drawing/2014/main" id="{2CB3E0E8-5151-33DE-2406-7ED79756D47F}"/>
              </a:ext>
            </a:extLst>
          </p:cNvPr>
          <p:cNvSpPr>
            <a:spLocks noGrp="1"/>
          </p:cNvSpPr>
          <p:nvPr>
            <p:ph type="sldNum" sz="quarter" idx="5"/>
          </p:nvPr>
        </p:nvSpPr>
        <p:spPr/>
      </p:sp>
    </p:spTree>
    <p:extLst>
      <p:ext uri="{BB962C8B-B14F-4D97-AF65-F5344CB8AC3E}">
        <p14:creationId xmlns:p14="http://schemas.microsoft.com/office/powerpoint/2010/main" val="4236923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Custom skills for Copilot in SharePoint</a:t>
            </a:r>
          </a:p>
          <a:p>
            <a:endParaRPr/>
          </a:p>
          <a:p>
            <a:r>
              <a:t>Copilot in SharePoint turns repeatable, multi-step workflows into reusable, site-specific skills teams can run consistently.</a:t>
            </a:r>
          </a:p>
          <a:p>
            <a:endParaRPr/>
          </a:p>
          <a:p>
            <a:r>
              <a:t>• Reusable Skills — Create and save skills in natural language that teams run the same way every time.</a:t>
            </a:r>
          </a:p>
          <a:p>
            <a:r>
              <a:t>• Captured Standards — Encode document guidelines, lists, and review processes for context-aware results.</a:t>
            </a:r>
          </a:p>
          <a:p>
            <a:r>
              <a:t>• Consistent Output — Summarize content and apply organizational standards reliably.</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Learning Agent</a:t>
            </a:r>
          </a:p>
          <a:p>
            <a:endParaRPr/>
          </a:p>
          <a:p>
            <a:r>
              <a:t>Learning Agent delivers personalized, in-the-flow learning to help employees build Copilot and AI skills faster.</a:t>
            </a:r>
          </a:p>
          <a:p>
            <a:endParaRPr/>
          </a:p>
          <a:p>
            <a:r>
              <a:t>• Tailored Learning — Powered by Work IQ and AI Skills Navigator (preview), content adapts to each role and daily work.</a:t>
            </a:r>
          </a:p>
          <a:p>
            <a:r>
              <a:t>• Learn By Doing — Provides tips, skill assessments, customized plans, certifications, and roleplay practice in the flow of work.</a:t>
            </a:r>
          </a:p>
          <a:p>
            <a:r>
              <a:t>• Continuous Growth — Helps people keep improving over time directly within their workflow.</a:t>
            </a:r>
          </a:p>
          <a:p>
            <a:endParaRPr/>
          </a:p>
          <a:p>
            <a:r>
              <a:t>Rollout — Rolling out in June.</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F4C-DC58-BB73-9F77-9D5517CD7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1185F-30B4-BC39-7CD4-DA0FB380C9C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3F08A5C-86C0-E969-B821-A6214F598356}"/>
              </a:ext>
            </a:extLst>
          </p:cNvPr>
          <p:cNvSpPr>
            <a:spLocks noGrp="1"/>
          </p:cNvSpPr>
          <p:nvPr>
            <p:ph type="body" sz="quarter" idx="3"/>
          </p:nvPr>
        </p:nvSpPr>
        <p:spPr/>
        <p:txBody>
          <a:bodyPr/>
          <a:lstStyle/>
          <a:p>
            <a:r>
              <a:rPr lang="en-US" sz="1200" b="0" i="0" kern="1200" dirty="0">
                <a:solidFill>
                  <a:schemeClr val="tx1"/>
                </a:solidFill>
                <a:effectLst/>
                <a:latin typeface="+mn-lt"/>
                <a:ea typeface="+mn-ea"/>
                <a:cs typeface="+mn-cs"/>
              </a:rPr>
              <a:t>This is the developer on‑ramp to Agent 365, which reached GA on 1 May 2026. Agents built on Microsoft's own platforms (Agent Builder, Copilot Studio, Foundry) get these controls automatically; the SDK is for everything else — external platforms and open‑source frameworks. Partners including Kore.ai, </a:t>
            </a:r>
            <a:r>
              <a:rPr lang="en-US" sz="1200" b="0" i="0" kern="1200" dirty="0" err="1">
                <a:solidFill>
                  <a:schemeClr val="tx1"/>
                </a:solidFill>
                <a:effectLst/>
                <a:latin typeface="+mn-lt"/>
                <a:ea typeface="+mn-ea"/>
                <a:cs typeface="+mn-cs"/>
              </a:rPr>
              <a:t>Zensai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Genspark</a:t>
            </a:r>
            <a:r>
              <a:rPr lang="en-US" sz="1200" b="0" i="0" kern="1200" dirty="0">
                <a:solidFill>
                  <a:schemeClr val="tx1"/>
                </a:solidFill>
                <a:effectLst/>
                <a:latin typeface="+mn-lt"/>
                <a:ea typeface="+mn-ea"/>
                <a:cs typeface="+mn-cs"/>
              </a:rPr>
              <a:t>, Egnyte, Zendesk, </a:t>
            </a:r>
            <a:r>
              <a:rPr lang="en-US" sz="1200" b="0" i="0" kern="1200" dirty="0" err="1">
                <a:solidFill>
                  <a:schemeClr val="tx1"/>
                </a:solidFill>
                <a:effectLst/>
                <a:latin typeface="+mn-lt"/>
                <a:ea typeface="+mn-ea"/>
                <a:cs typeface="+mn-cs"/>
              </a:rPr>
              <a:t>Kasisto</a:t>
            </a:r>
            <a:r>
              <a:rPr lang="en-US" sz="1200" b="0" i="0" kern="1200" dirty="0">
                <a:solidFill>
                  <a:schemeClr val="tx1"/>
                </a:solidFill>
                <a:effectLst/>
                <a:latin typeface="+mn-lt"/>
                <a:ea typeface="+mn-ea"/>
                <a:cs typeface="+mn-cs"/>
              </a:rPr>
              <a:t>, and n8n have already integrated. The customer pitch: integrate once, and every enterprise that deploys your agent can switch on enterprise‑grade governance — with Microsoft Purview APIs available for deeper data security and compliance (DLP, DSPM, eDiscovery, audit).</a:t>
            </a:r>
          </a:p>
          <a:p>
            <a:r>
              <a:rPr lang="en-US" sz="1200" b="1" i="0" kern="1200" dirty="0">
                <a:solidFill>
                  <a:schemeClr val="tx1"/>
                </a:solidFill>
                <a:effectLst/>
                <a:latin typeface="+mn-lt"/>
                <a:ea typeface="+mn-ea"/>
                <a:cs typeface="+mn-cs"/>
              </a:rPr>
              <a:t>Source:</a:t>
            </a:r>
            <a:r>
              <a:rPr lang="en-US" sz="1200" b="0" i="0" kern="1200" dirty="0">
                <a:solidFill>
                  <a:schemeClr val="tx1"/>
                </a:solidFill>
                <a:effectLst/>
                <a:latin typeface="+mn-lt"/>
                <a:ea typeface="+mn-ea"/>
                <a:cs typeface="+mn-cs"/>
              </a:rPr>
              <a:t> techcommunity.microsoft.com/blog/agent-365-blog/make-any-agent-enterprise-ready-with-the-agent-365-sdk/4524575</a:t>
            </a:r>
          </a:p>
        </p:txBody>
      </p:sp>
      <p:sp>
        <p:nvSpPr>
          <p:cNvPr id="4" name="Slide Number Placeholder 3">
            <a:extLst>
              <a:ext uri="{FF2B5EF4-FFF2-40B4-BE49-F238E27FC236}">
                <a16:creationId xmlns:a16="http://schemas.microsoft.com/office/drawing/2014/main" id="{A758B4CA-FA1E-E30D-0EF4-CC0E411EC7EA}"/>
              </a:ext>
            </a:extLst>
          </p:cNvPr>
          <p:cNvSpPr>
            <a:spLocks noGrp="1"/>
          </p:cNvSpPr>
          <p:nvPr>
            <p:ph type="sldNum" sz="quarter" idx="5"/>
          </p:nvPr>
        </p:nvSpPr>
        <p:spPr/>
      </p:sp>
    </p:spTree>
    <p:extLst>
      <p:ext uri="{BB962C8B-B14F-4D97-AF65-F5344CB8AC3E}">
        <p14:creationId xmlns:p14="http://schemas.microsoft.com/office/powerpoint/2010/main" val="2805643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Expanded ISO certifications across the Copilot portfolio</a:t>
            </a:r>
          </a:p>
          <a:p>
            <a:endParaRPr/>
          </a:p>
          <a:p>
            <a:r>
              <a:t>Microsoft is extending ISO/IEC 42001:2023 certification across its Copilot portfolio — the broadest coverage of any AI company to date.</a:t>
            </a:r>
          </a:p>
          <a:p>
            <a:endParaRPr/>
          </a:p>
          <a:p>
            <a:r>
              <a:t>• Maintained Coverage — Existing certification continues for Microsoft 365 Copilot and Copilot Chat, Security Copilot, and Microsoft Foundry.</a:t>
            </a:r>
          </a:p>
          <a:p>
            <a:r>
              <a:t>• New Experiences — Adds Copilot Studio, GitHub Copilot, Dragon Copilot, and Copilot Health.</a:t>
            </a:r>
          </a:p>
          <a:p>
            <a:r>
              <a:t>• Responsible AI — Reflects continued investment in responsible AI; details on the Service Trust Portal.</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new Copilot Adoption Hub</a:t>
            </a:r>
          </a:p>
          <a:p>
            <a:endParaRPr/>
          </a:p>
          <a:p>
            <a:r>
              <a:t>The new Copilot Adoption Hub gives deployment leads a single place to find guidance, tools, and next steps to drive Copilot usage.</a:t>
            </a:r>
          </a:p>
          <a:p>
            <a:endParaRPr/>
          </a:p>
          <a:p>
            <a:r>
              <a:t>• Guided Paths — Start with the path that fits, from helping a small team to leading org-wide adoption.</a:t>
            </a:r>
          </a:p>
          <a:p>
            <a:r>
              <a:t>• Targeted Content — Highlighted resources show what to share with different users based on their needs.</a:t>
            </a:r>
          </a:p>
          <a:p>
            <a:r>
              <a:t>• One Starting Point — A single hub for leads to use Copilot themselves or help teams use it effectively.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Federated Copilot connectors</a:t>
            </a:r>
          </a:p>
          <a:p>
            <a:endParaRPr/>
          </a:p>
          <a:p>
            <a:r>
              <a:t>Federated Copilot connectors bring real-time enterprise data into Copilot through Model Context Protocol (MCP).</a:t>
            </a:r>
          </a:p>
          <a:p>
            <a:endParaRPr/>
          </a:p>
          <a:p>
            <a:r>
              <a:t>• Live Enterprise Data — Connect hundreds of SaaS systems into Work IQ alongside Microsoft 365 content.</a:t>
            </a:r>
          </a:p>
          <a:p>
            <a:r>
              <a:t>• Launch Partners — First wave includes LSEG, Moody's, HubSpot, and Notion in Copilot Chat and Researcher; LSEG and Moody's in Excel.</a:t>
            </a:r>
          </a:p>
          <a:p>
            <a:r>
              <a:t>• Custom Connectors — Build federated connectors for internal systems while keeping native security controls.</a:t>
            </a:r>
          </a:p>
          <a:p>
            <a:endParaRPr/>
          </a:p>
          <a:p>
            <a:r>
              <a:t>Rollout — Rolled out in May.</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Enabling watermarks for sensitive material</a:t>
            </a:r>
          </a:p>
          <a:p>
            <a:endParaRPr/>
          </a:p>
          <a:p>
            <a:r>
              <a:t>Teams meeting organizers can overlay each attendee's email address as a watermark across shared content for added accountability.</a:t>
            </a:r>
          </a:p>
          <a:p>
            <a:endParaRPr/>
          </a:p>
          <a:p>
            <a:r>
              <a:t>• Deter Capture — Watermarks help discourage screen captures of sensitive material.</a:t>
            </a:r>
          </a:p>
          <a:p>
            <a:r>
              <a:t>• Meeting Control — Enabled in Meeting options and enforced for all attendees.</a:t>
            </a:r>
          </a:p>
          <a:p>
            <a:r>
              <a:t>• Added Accountability — Lets users share confidential information with more confidence.</a:t>
            </a:r>
          </a:p>
          <a:p>
            <a:endParaRPr/>
          </a:p>
          <a:p>
            <a:r>
              <a:t>Rollout — GA in March, GCC-High in May, DoD in June.</a:t>
            </a:r>
          </a:p>
          <a:p>
            <a:endParaRPr/>
          </a:p>
          <a:p>
            <a:r>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 IQ</a:t>
            </a:r>
          </a:p>
          <a:p>
            <a:endParaRPr/>
          </a:p>
          <a:p>
            <a:r>
              <a:t>Work IQ is the workplace intelligence layer for agents, capturing how work actually happens across Microsoft 365 and connected systems.</a:t>
            </a:r>
          </a:p>
          <a:p>
            <a:endParaRPr/>
          </a:p>
          <a:p>
            <a:r>
              <a:t>• Workplace Context — Captures people, emails, documents and meetings across Microsoft 365, organizational systems and external sources, and how they connect.</a:t>
            </a:r>
          </a:p>
          <a:p>
            <a:r>
              <a:t>• Programmatic Access — The Work IQ APIs give agents the context they need to work effectively in your organization.</a:t>
            </a:r>
          </a:p>
          <a:p>
            <a:r>
              <a:t>• Grounded Agents — Lets agents reason over real work patterns rather than generic knowledge.</a:t>
            </a:r>
          </a:p>
          <a:p>
            <a:endParaRPr/>
          </a:p>
          <a:p>
            <a:r>
              <a:t>Rollout — Work IQ APIs generally available June 16, 2026.</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Autopilot agents</a:t>
            </a:r>
          </a:p>
          <a:p>
            <a:endParaRPr/>
          </a:p>
          <a:p>
            <a:r>
              <a:t>Autopilot agents are a new class of always-on agents that work autonomously in the background, acting on your behalf without waiting for a prompt.</a:t>
            </a:r>
          </a:p>
          <a:p>
            <a:endParaRPr/>
          </a:p>
          <a:p>
            <a:r>
              <a:t>• Always-On — Stay active in the background and take action without being prompted each time.</a:t>
            </a:r>
          </a:p>
          <a:p>
            <a:r>
              <a:t>• Governed Identity — Each agent operates under its own Entra identity, attributable to a known actor in your directory.</a:t>
            </a:r>
          </a:p>
          <a:p>
            <a:r>
              <a:t>• First Of Its Kind — Microsoft Scout is Microsoft's first Autopilot agent.</a:t>
            </a:r>
          </a:p>
          <a:p>
            <a:endParaRPr/>
          </a:p>
          <a:p>
            <a:r>
              <a:t>Rollout — Introduced at Microsoft Build 2026; Microsoft Scout available to Frontier organizations as an early experimental release.</a:t>
            </a:r>
          </a:p>
          <a:p>
            <a:endParaRPr/>
          </a:p>
          <a:p>
            <a:r>
              <a:t>Source: Microsoft Build Live — https://news.microsoft.com/build-2026-live-blog</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Microsoft Scout</a:t>
            </a:r>
          </a:p>
          <a:p>
            <a:endParaRPr/>
          </a:p>
          <a:p>
            <a:r>
              <a:t>Microsoft Scout is Microsoft's first Autopilot agent — an always-on personal agent for work, built on Work IQ, that proactively handles routine tasks.</a:t>
            </a:r>
          </a:p>
          <a:p>
            <a:endParaRPr/>
          </a:p>
          <a:p>
            <a:r>
              <a:t>• Proactive Help — Handles meeting prep, scheduling conflicts and routine tasks without being asked.</a:t>
            </a:r>
          </a:p>
          <a:p>
            <a:r>
              <a:t>• Works Where You Do — Lives in Teams and Outlook for conversation, with OneDrive and SharePoint for files.</a:t>
            </a:r>
          </a:p>
          <a:p>
            <a:r>
              <a:t>• Governed Identity — Operates under its own Entra identity so its actions are attributable and admin-controlled.</a:t>
            </a:r>
          </a:p>
          <a:p>
            <a:endParaRPr/>
          </a:p>
          <a:p>
            <a:r>
              <a:t>Rollout — Early experimental release to Frontier organizations; requires Frontier enrollment, Intune policy, opt-in attestation and a GitHub Copilot licence.</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Microsoft IQ</a:t>
            </a:r>
          </a:p>
          <a:p>
            <a:endParaRPr/>
          </a:p>
          <a:p>
            <a:r>
              <a:t>Microsoft IQ is a shared intelligence foundation for the agent era, grounding agents in both world knowledge and your enterprise knowledge.</a:t>
            </a:r>
          </a:p>
          <a:p>
            <a:endParaRPr/>
          </a:p>
          <a:p>
            <a:r>
              <a:t>• Dual Grounding — Combines world knowledge with enterprise knowledge for more relevant answers.</a:t>
            </a:r>
          </a:p>
          <a:p>
            <a:r>
              <a:t>• Across The Stack — Brings Work IQ, Fabric IQ and Foundry IQ together across GitHub Copilot, Microsoft Foundry and Copilot Studio.</a:t>
            </a:r>
          </a:p>
          <a:p>
            <a:r>
              <a:t>• Build Once — Reuse trusted organizational context everywhere your agents run.</a:t>
            </a:r>
          </a:p>
          <a:p>
            <a:endParaRPr/>
          </a:p>
          <a:p>
            <a:r>
              <a:t>Rollout — Microsoft IQ generally available now; Work IQ GA this month, Foundry IQ GA now, Fabric IQ ontology in preview.</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Agent 365</a:t>
            </a:r>
          </a:p>
          <a:p>
            <a:endParaRPr/>
          </a:p>
          <a:p>
            <a:r>
              <a:t>Agent 365 for local agents extends Entra, Defender and Purview into a single control plane to observe, govern and secure agents.</a:t>
            </a:r>
          </a:p>
          <a:p>
            <a:endParaRPr/>
          </a:p>
          <a:p>
            <a:r>
              <a:t>• Single Control Plane — Observe, govern and secure agents across your estate.</a:t>
            </a:r>
          </a:p>
          <a:p>
            <a:r>
              <a:t>• Host-Agnostic — Works regardless of where agents are hosted or what framework they are built on.</a:t>
            </a:r>
          </a:p>
          <a:p>
            <a:r>
              <a:t>• Built On Trust — Extends your existing Entra, Defender and Purview controls.</a:t>
            </a:r>
          </a:p>
          <a:p>
            <a:endParaRPr/>
          </a:p>
          <a:p>
            <a:r>
              <a:t>Rollout — Announced at Microsoft Build 2026.</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Web IQ</a:t>
            </a:r>
          </a:p>
          <a:p>
            <a:endParaRPr/>
          </a:p>
          <a:p>
            <a:r>
              <a:t>Web IQ is a new member of the IQ family that gives agents the fastest real-world web grounding.</a:t>
            </a:r>
          </a:p>
          <a:p>
            <a:endParaRPr/>
          </a:p>
          <a:p>
            <a:r>
              <a:t>• Real-Time Grounding — An AI-first web search stack for grounding agents in live web data.</a:t>
            </a:r>
          </a:p>
          <a:p>
            <a:r>
              <a:t>• Open &amp; Model-Agnostic — MCP-native and works with any model.</a:t>
            </a:r>
          </a:p>
          <a:p>
            <a:r>
              <a:t>• Fast — Returns relevant passages at nearly 2.5x the speed of the next best alternative.</a:t>
            </a:r>
          </a:p>
          <a:p>
            <a:endParaRPr/>
          </a:p>
          <a:p>
            <a:r>
              <a:t>Rollout — Announced at Microsoft Build 2026.</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MAI-Code-1</a:t>
            </a:r>
          </a:p>
          <a:p>
            <a:endParaRPr/>
          </a:p>
          <a:p>
            <a:r>
              <a:t>MAI-Code-1 is Microsoft's inference-efficient coding model, tuned for GitHub.</a:t>
            </a:r>
          </a:p>
          <a:p>
            <a:endParaRPr/>
          </a:p>
          <a:p>
            <a:r>
              <a:t>• Coding Focus — Tuned for efficient, high-quality code generation.</a:t>
            </a:r>
          </a:p>
          <a:p>
            <a:r>
              <a:t>• In Copilot — The MAI-Code-1-Flash variant is purpose-built for GitHub Copilot and VS Code, for higher performance at lower cost.</a:t>
            </a:r>
          </a:p>
          <a:p>
            <a:r>
              <a:t>• Model Choice — Part of Microsoft's expanding in-house MAI model family.</a:t>
            </a:r>
          </a:p>
          <a:p>
            <a:endParaRPr/>
          </a:p>
          <a:p>
            <a:r>
              <a:t>Rollout — Available now in Copilot and VS Code.</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MAI-Voice-2 and MAI Transcribe 1.5</a:t>
            </a:r>
          </a:p>
          <a:p>
            <a:endParaRPr/>
          </a:p>
          <a:p>
            <a:r>
              <a:t>New MAI voice and transcription models expand language coverage for speech experiences.</a:t>
            </a:r>
          </a:p>
          <a:p>
            <a:endParaRPr/>
          </a:p>
          <a:p>
            <a:r>
              <a:t>• More Languages — MAI-Voice-2 and its flash variant add 15+ additional languages with new voice options.</a:t>
            </a:r>
          </a:p>
          <a:p>
            <a:r>
              <a:t>• Accurate Transcription — MAI Transcribe 1.5 combines state-of-the-art accuracy across 43 languages.</a:t>
            </a:r>
          </a:p>
          <a:p>
            <a:r>
              <a:t>• Streaming Soon — Streaming transcription is coming soon.</a:t>
            </a:r>
          </a:p>
          <a:p>
            <a:endParaRPr/>
          </a:p>
          <a:p>
            <a:r>
              <a:t>Rollout — Generally available now on Microsoft Foundry and MAI Playground; streaming transcription coming soon.</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MAI-Image-2.5</a:t>
            </a:r>
          </a:p>
          <a:p>
            <a:endParaRPr/>
          </a:p>
          <a:p>
            <a:r>
              <a:t>MAI-Image-2.5 and its flash variant are Microsoft's first models to serve both text-to-image and image-to-image workloads.</a:t>
            </a:r>
          </a:p>
          <a:p>
            <a:endParaRPr/>
          </a:p>
          <a:p>
            <a:r>
              <a:t>• Creative Workflows — Helps take a concept into reality or enhance existing image work.</a:t>
            </a:r>
          </a:p>
          <a:p>
            <a:r>
              <a:t>• In Your Apps — Live in PowerPoint and rolling out on OneDrive.</a:t>
            </a:r>
          </a:p>
          <a:p>
            <a:r>
              <a:t>• Benchmark Strength — Ranks #3 (text-to-image) and #2 (image-to-image) on the Arena AI leaderboard.</a:t>
            </a:r>
          </a:p>
          <a:p>
            <a:endParaRPr/>
          </a:p>
          <a:p>
            <a:r>
              <a:t>Rollout — Live in PowerPoint; rolling out on OneDrive; generally available now on Microsoft Foundry and MAI Playground.</a:t>
            </a:r>
          </a:p>
          <a:p>
            <a:endParaRPr/>
          </a:p>
          <a:p>
            <a:r>
              <a:t>Source: Microsoft Build 2026: Be yourself at work — https://blogs.microsoft.com/blog/2026/06/02/microsoft-build-2026-be-yourself-at-work/</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Publish agents to Teams and Microsoft 365 Copilot</a:t>
            </a:r>
          </a:p>
          <a:p>
            <a:endParaRPr/>
          </a:p>
          <a:p>
            <a:r>
              <a:t>Agents built in Microsoft Foundry can be published to Microsoft Teams and Microsoft 365 Copilot in one click, with identity and tenant policy flowing through automatically.</a:t>
            </a:r>
          </a:p>
          <a:p>
            <a:endParaRPr/>
          </a:p>
          <a:p>
            <a:r>
              <a:t>• Reach Your Users — Publish agents straight into Teams and Microsoft 365 Copilot.</a:t>
            </a:r>
          </a:p>
          <a:p>
            <a:r>
              <a:t>• Policy Built In — Identity and tenant policy flow through automatically on publish.</a:t>
            </a:r>
          </a:p>
          <a:p>
            <a:r>
              <a:t>• From Foundry — Part of the latest Microsoft Foundry Agent Service updates.</a:t>
            </a:r>
          </a:p>
          <a:p>
            <a:endParaRPr/>
          </a:p>
          <a:p>
            <a:r>
              <a:t>Rollout — Generally available next month (from July 2026).</a:t>
            </a:r>
          </a:p>
          <a:p>
            <a:endParaRPr/>
          </a:p>
          <a:p>
            <a:r>
              <a:t>Source: Microsoft Build Live — https://news.microsoft.com/build-2026-live-blog</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Windows 365 for Agents</a:t>
            </a:r>
          </a:p>
          <a:p>
            <a:endParaRPr/>
          </a:p>
          <a:p>
            <a:r>
              <a:t>Windows 365 for Agents gives AI agents secure, managed Cloud PCs so they can run real, multi-step work inside enterprise environments.</a:t>
            </a:r>
          </a:p>
          <a:p>
            <a:endParaRPr/>
          </a:p>
          <a:p>
            <a:r>
              <a:t>• Cloud PCs For Agents — Agents run multi-step workflows on managed Cloud PCs, interacting with apps and browsers.</a:t>
            </a:r>
          </a:p>
          <a:p>
            <a:r>
              <a:t>• Secure By Default — Every Cloud PC is Entra ID-joined, Intune-managed and policy-enforced.</a:t>
            </a:r>
          </a:p>
          <a:p>
            <a:r>
              <a:t>• How To Get It — Available through Agent 365 tools, with a preview in Microsoft Copilot Studio.</a:t>
            </a:r>
          </a:p>
          <a:p>
            <a:endParaRPr/>
          </a:p>
          <a:p>
            <a:r>
              <a:t>Rollout — Agent 365 tools generally available; Copilot Studio access in preview.</a:t>
            </a:r>
          </a:p>
          <a:p>
            <a:endParaRPr/>
          </a:p>
          <a:p>
            <a:r>
              <a:t>Source: Microsoft Build Live — https://news.microsoft.com/build-2026-live-blog</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D354-51C1-CC0D-43F2-81366FD43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2E8FD-207C-4DF6-F399-C048FE173D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DBDF3BD-C169-359D-1781-3F2826F35D50}"/>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June 2026</a:t>
            </a:r>
          </a:p>
        </p:txBody>
      </p:sp>
      <p:sp>
        <p:nvSpPr>
          <p:cNvPr id="4" name="Slide Number Placeholder 3">
            <a:extLst>
              <a:ext uri="{FF2B5EF4-FFF2-40B4-BE49-F238E27FC236}">
                <a16:creationId xmlns:a16="http://schemas.microsoft.com/office/drawing/2014/main" id="{EDB9BD21-8613-1CDF-34C7-891F0A4FF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CC9AB-C7F4-4106-BD7F-6816938D19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9415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June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321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June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94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0585-A2E6-2F7C-03DC-F5F6579B6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C052-4638-640A-7FE0-C4326AC937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C4E676B-1DCE-E841-F2EA-A1586FBADBF1}"/>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June 2026</a:t>
            </a:r>
          </a:p>
        </p:txBody>
      </p:sp>
      <p:sp>
        <p:nvSpPr>
          <p:cNvPr id="4" name="Slide Number Placeholder 3">
            <a:extLst>
              <a:ext uri="{FF2B5EF4-FFF2-40B4-BE49-F238E27FC236}">
                <a16:creationId xmlns:a16="http://schemas.microsoft.com/office/drawing/2014/main" id="{F0A51027-F55A-7625-F097-BCF086CF6C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6687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transition — Copilot Studio.</a:t>
            </a:r>
          </a:p>
          <a:p>
            <a:endParaRPr/>
          </a:p>
          <a:p>
            <a:r>
              <a:t>Use this slide to pivot from end-user features to the maker/IT story. Copilot Studio is where teams build, orchestrate, and manage custom agents. The next slide lists what shipped, by month of release.</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What’s new in Copilot Studio — release table.</a:t>
            </a:r>
          </a:p>
          <a:p>
            <a:endParaRPr/>
          </a:p>
          <a:p>
            <a:r>
              <a:t>Walk the table by month:</a:t>
            </a:r>
          </a:p>
          <a:p>
            <a:r>
              <a:t>• December 2025 — Compare multiple agent versions side by side to validate improvements and quickly spot regressions when evaluating agents with test sets.</a:t>
            </a:r>
          </a:p>
          <a:p>
            <a:r>
              <a:t>• November 2025 — Model updates: GPT-5 Chat reached general availability in Copilot Studio for European and United States regions on 24 November 2025, so GA models can now be used for orchestration in production agents.</a:t>
            </a:r>
          </a:p>
          <a:p>
            <a:endParaRPr/>
          </a:p>
          <a:p>
            <a:r>
              <a:t>Tip: point makers to “Select a primary AI model” guidance when choosing an orchestration model.</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Frontier — what it is.</a:t>
            </a:r>
          </a:p>
          <a:p>
            <a:endParaRPr/>
          </a:p>
          <a:p>
            <a:r>
              <a:t>Frame Frontier as Microsoft’s early-access program: “you’re not just adopting new technology, you’re co-creating what comes next.” Customers in Frontier get the newest agents and features first and help shape them through feedback. Mention it ties into Microsoft Adoption resources.</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Frontier — try it out.</a:t>
            </a:r>
          </a:p>
          <a:p>
            <a:endParaRPr/>
          </a:p>
          <a:p>
            <a:r>
              <a:t>Encourage the audience to get hands-on. Point them to the Frontier getting-started guide and the newest items, including:</a:t>
            </a:r>
          </a:p>
          <a:p>
            <a:r>
              <a:t>• Agents to drive AI workforce transformation</a:t>
            </a:r>
          </a:p>
          <a:p>
            <a:r>
              <a:t>• Microsoft Agent 365 — the control plane for AI agents</a:t>
            </a:r>
          </a:p>
          <a:p>
            <a:r>
              <a:t>• Build and create with Copilot Pages</a:t>
            </a:r>
          </a:p>
          <a:p>
            <a:r>
              <a:t>• Sales Development Agent (and how it connects with Dynamics 365)</a:t>
            </a:r>
          </a:p>
          <a:p>
            <a:r>
              <a:t>• Project Opal</a:t>
            </a:r>
          </a:p>
          <a:p>
            <a:r>
              <a:t>• Windows 365 AI-enabled Cloud PCs</a:t>
            </a:r>
          </a:p>
          <a:p>
            <a:endParaRPr/>
          </a:p>
          <a:p>
            <a:r>
              <a:t>Close by inviting them to try these in their own day-to-day and share feedback.</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2F566A25-E9FF-13D9-3DE5-B46D7E583BA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17028815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4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3" name="Rectangle 2">
            <a:extLst>
              <a:ext uri="{FF2B5EF4-FFF2-40B4-BE49-F238E27FC236}">
                <a16:creationId xmlns:a16="http://schemas.microsoft.com/office/drawing/2014/main" id="{A6BEC747-F656-4889-B40A-20D50596036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41061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dirty="0"/>
              <a:t>© Microsoft Corporation                                                                                  								                      Microsoft 365 </a:t>
            </a:r>
          </a:p>
        </p:txBody>
      </p:sp>
      <p:pic>
        <p:nvPicPr>
          <p:cNvPr id="3" name="Picture 2" descr="Background pattern&#10;&#10;Description automatically generated">
            <a:extLst>
              <a:ext uri="{FF2B5EF4-FFF2-40B4-BE49-F238E27FC236}">
                <a16:creationId xmlns:a16="http://schemas.microsoft.com/office/drawing/2014/main" id="{09245482-DD91-29DD-6A0F-9BF061DBE24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788494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lumMod val="95000"/>
          </a:schemeClr>
        </a:solidFill>
        <a:effectLst/>
      </p:bgPr>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EE65DCBA-FF6A-0CFE-9A6C-3ED8C2E0CBC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319349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87884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986936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285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103839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8.emf"/></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8.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88552335"/>
      </p:ext>
    </p:extLst>
  </p:cSld>
  <p:clrMap bg1="lt1" tx1="dk1" bg2="lt2" tx2="dk2" accent1="accent1" accent2="accent2" accent3="accent3" accent4="accent4" accent5="accent5" accent6="accent6" hlink="hlink" folHlink="folHlink"/>
  <p:sldLayoutIdLst>
    <p:sldLayoutId id="2147484589" r:id="rId1"/>
    <p:sldLayoutId id="2147484608" r:id="rId2"/>
    <p:sldLayoutId id="2147484964" r:id="rId3"/>
    <p:sldLayoutId id="2147484966" r:id="rId4"/>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940906674"/>
      </p:ext>
    </p:extLst>
  </p:cSld>
  <p:clrMap bg1="lt1" tx1="dk1" bg2="lt2" tx2="dk2" accent1="accent1" accent2="accent2" accent3="accent3" accent4="accent4" accent5="accent5" accent6="accent6" hlink="hlink" folHlink="folHlink"/>
  <p:sldLayoutIdLst>
    <p:sldLayoutId id="2147484634" r:id="rId1"/>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2329415196"/>
      </p:ext>
    </p:extLst>
  </p:cSld>
  <p:clrMap bg1="lt1" tx1="dk1" bg2="lt2" tx2="dk2" accent1="accent1" accent2="accent2" accent3="accent3" accent4="accent4" accent5="accent5" accent6="accent6" hlink="hlink" folHlink="folHlink"/>
  <p:sldLayoutIdLst>
    <p:sldLayoutId id="2147484774" r:id="rId1"/>
    <p:sldLayoutId id="2147484965" r:id="rId2"/>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7877288"/>
      </p:ext>
    </p:extLst>
  </p:cSld>
  <p:clrMap bg1="lt1" tx1="dk1" bg2="lt2" tx2="dk2" accent1="accent1" accent2="accent2" accent3="accent3" accent4="accent4" accent5="accent5" accent6="accent6" hlink="hlink" folHlink="folHlink"/>
  <p:sldLayoutIdLst>
    <p:sldLayoutId id="2147484959" r:id="rId1"/>
    <p:sldLayoutId id="2147484963" r:id="rId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icrosoft.com/en-us/microsoft-365/roadmap?filters=Microsoft%20Copilot%20for%20Microsoft%20365&amp;searchterms=0" TargetMode="External"/><Relationship Id="rId1" Type="http://schemas.openxmlformats.org/officeDocument/2006/relationships/slideLayout" Target="../slideLayouts/slideLayout6.xml"/><Relationship Id="rId4" Type="http://schemas.openxmlformats.org/officeDocument/2006/relationships/hyperlink" Target="https://aka.ms/WhatsNewCopilot/Feedbac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hyperlink" Target="https://techcommunity.microsoft.com/blog/microsoft365copilotblog/available-today-anthropic-claude-opus-4-8-in-microsoft-365-copilot/4523405"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aka.ms/designing-copilot-for-work"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hyperlink" Target="https://techcommunity.microsoft.com/blog/microsoft365copilotblog/what%E2%80%99s-new-in-microsoft-365-copilot--may-2026/4522010" TargetMode="External"/><Relationship Id="rId3" Type="http://schemas.openxmlformats.org/officeDocument/2006/relationships/image" Target="../media/image17.png"/><Relationship Id="rId7" Type="http://schemas.openxmlformats.org/officeDocument/2006/relationships/hyperlink" Target="https://techcommunity.microsoft.com/blog/microsoft365copilotblog/what%E2%80%99s-new-in-notebooks--may-2026/4519838"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techcommunity.microsoft.com/blog/microsoft365copilotblog/available-today-gpt-5-5-instant-in-microsoft-365-copilot/4517084"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2.gif"/><Relationship Id="rId4" Type="http://schemas.openxmlformats.org/officeDocument/2006/relationships/hyperlink" Target="https://techcommunity.microsoft.com/blog/microsoft365copilotblog/what%E2%80%99s-new-in-microsoft-365-copilot--may-2026/452201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doption.microsoft.com/en-us/copilot/prompt-gallery/"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image" Target="../media/image23.gif"/></Relationships>
</file>

<file path=ppt/slides/_rels/slide11.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365-copilot--may-2026/4522010"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8.png"/><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hyperlink" Target="https://techcommunity.microsoft.com/blog/microsoft365copilotblog/learning-agent-now-generally-available-%E2%80%94-personalized-ai-upskilling-for-every-em/452457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hyperlink" Target="https://techcommunity.microsoft.com/blog/agent-365-blog/make-any-agent-enterprise-ready-with-the-agent-365-sdk/4524575"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hyperlink" Target="https://techcommunity.microsoft.com/blog/microsoft365copilotblog/recertified-how-microsoft-365-copilot-continues-to-earn-trust-and-what-changed-i/4521693"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adoption.microsoft.com/en-us/copilot/"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365-copilot--may-2026/4522010" TargetMode="External"/><Relationship Id="rId5" Type="http://schemas.openxmlformats.org/officeDocument/2006/relationships/hyperlink" Target="https://techcommunity.microsoft.com/blog/microsoft365copilotblog/launched-microsoft-365-copilot-adoption-hub-redesign/4520841" TargetMode="External"/><Relationship Id="rId4" Type="http://schemas.openxmlformats.org/officeDocument/2006/relationships/image" Target="../media/image38.gif"/></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may-2026/4522010"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learn.microsoft.com/en-us/microsoft-365/copilot/extensibility/work-iq/api-overview"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hyperlink" Target="https://blogs.microsoft.com/blog/2026/06/02/microsoft-build-2026-be-yourself-at-work/" TargetMode="External"/><Relationship Id="rId4" Type="http://schemas.openxmlformats.org/officeDocument/2006/relationships/hyperlink" Target="https://techcommunity.microsoft.com/blog/copilot-studio-blog/work-iq-api-public-preview-build-copilot-powered-agents-with-a2a/4516286"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microsoft.com/en-us/microsoft-365/blog/2026/06/02/introducing-microsoft-scout-your-always-on-personal-agent/"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hyperlink" Target="https://news.microsoft.com/build-2026-live-blog"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blogs.microsoft.com/blog/2026/06/02/microsoft-build-2026-be-yourself-at-work/"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hyperlink" Target="https://www.microsoft.com/en-us/microsoft-365/blog/2026/06/02/introducing-microsoft-scout-your-always-on-personal-agent/"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learn.microsoft.com/en-us/microsoft-iq/"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hyperlink" Target="https://blogs.microsoft.com/blog/2026/06/02/microsoft-build-2026-be-yourself-at-work/"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techcommunity.microsoft.com/blog/microsoft-security-blog/securing-the-new-risk-surface-local-agents-claws-and-open-runtimes/4524602"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hyperlink" Target="https://blogs.microsoft.com/blog/2026/06/02/microsoft-build-2026-be-yourself-at-work/"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blogs.bing.com/search/June-2026/Announcing-Microsoft-Web-IQ"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hyperlink" Target="https://blogs.microsoft.com/blog/2026/06/02/microsoft-build-2026-be-yourself-at-work/" TargetMode="Externa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microsoft.ai/models/mai-code-1-flash/"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jpg"/><Relationship Id="rId4" Type="http://schemas.openxmlformats.org/officeDocument/2006/relationships/hyperlink" Target="https://blogs.microsoft.com/blog/2026/06/02/microsoft-build-2026-be-yourself-at-work/"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microsoft.ai/models/mai-voice-2/" TargetMode="External"/><Relationship Id="rId7"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hyperlink" Target="https://blogs.microsoft.com/blog/2026/06/02/microsoft-build-2026-be-yourself-at-work/" TargetMode="External"/><Relationship Id="rId4" Type="http://schemas.openxmlformats.org/officeDocument/2006/relationships/hyperlink" Target="https://microsoft.ai/models/mai-transcribe-1-5/"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microsoft.ai/news/introducing-mai-image-2-5/"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hyperlink" Target="https://blogs.microsoft.com/blog/2026/06/02/microsoft-build-2026-be-yourself-at-work/"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evblogs.microsoft.com/foundry/whats-new-in-microsoft-foundry-build-2026/"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hyperlink" Target="https://learn.microsoft.com/en-us/azure/foundry/agents/how-to/publish-copilot" TargetMode="External"/><Relationship Id="rId5" Type="http://schemas.openxmlformats.org/officeDocument/2006/relationships/hyperlink" Target="https://news.microsoft.com/build-2026-live-blog" TargetMode="Externa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hyperlink" Target="https://techcommunity.microsoft.com/blog/windows-itpro-blog/made-for-developers-and-agents-windows-365-at-build-2026/4519041"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hyperlink" Target="https://news.microsoft.com/build-2026-live-blo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microsoft.com/en-gb/microsoft-365/roadmap?filters=Microsoft%20Copilot%20for%20Microsoft%20365"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08527" TargetMode="External"/><Relationship Id="rId18" Type="http://schemas.openxmlformats.org/officeDocument/2006/relationships/hyperlink" Target="https://www.microsoft.com/en-us/microsoft-365/roadmap?filters=&amp;searchterms=516569" TargetMode="External"/><Relationship Id="rId26" Type="http://schemas.openxmlformats.org/officeDocument/2006/relationships/hyperlink" Target="https://www.microsoft.com/en-us/microsoft-365/roadmap?filters=&amp;searchterms=516040" TargetMode="External"/><Relationship Id="rId39" Type="http://schemas.openxmlformats.org/officeDocument/2006/relationships/image" Target="../media/image55.svg"/><Relationship Id="rId21" Type="http://schemas.openxmlformats.org/officeDocument/2006/relationships/hyperlink" Target="https://www.microsoft.com/en-us/microsoft-365/roadmap?filters=&amp;searchterms=482198" TargetMode="External"/><Relationship Id="rId34" Type="http://schemas.openxmlformats.org/officeDocument/2006/relationships/hyperlink" Target="https://www.microsoft.com/en-us/microsoft-365/roadmap?filters=&amp;searchterms=557170" TargetMode="External"/><Relationship Id="rId42" Type="http://schemas.openxmlformats.org/officeDocument/2006/relationships/image" Target="../media/image58.svg"/><Relationship Id="rId7" Type="http://schemas.openxmlformats.org/officeDocument/2006/relationships/hyperlink" Target="https://www.microsoft.com/en-us/microsoft-365/roadmap?filters=&amp;searchterms=531758" TargetMode="External"/><Relationship Id="rId2" Type="http://schemas.openxmlformats.org/officeDocument/2006/relationships/notesSlide" Target="../notesSlides/notesSlide35.xml"/><Relationship Id="rId16" Type="http://schemas.openxmlformats.org/officeDocument/2006/relationships/hyperlink" Target="https://www.microsoft.com/en-us/microsoft-365/roadmap?filters=&amp;searchterms=560341" TargetMode="External"/><Relationship Id="rId20" Type="http://schemas.openxmlformats.org/officeDocument/2006/relationships/hyperlink" Target="https://www.microsoft.com/en-us/microsoft-365/roadmap?filters=&amp;searchterms=559478" TargetMode="External"/><Relationship Id="rId29" Type="http://schemas.openxmlformats.org/officeDocument/2006/relationships/hyperlink" Target="https://www.microsoft.com/en-us/microsoft-365/roadmap?filters=&amp;searchterms=509109" TargetMode="External"/><Relationship Id="rId41" Type="http://schemas.openxmlformats.org/officeDocument/2006/relationships/image" Target="../media/image57.svg"/><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01540" TargetMode="External"/><Relationship Id="rId11" Type="http://schemas.openxmlformats.org/officeDocument/2006/relationships/hyperlink" Target="https://www.microsoft.com/en-us/microsoft-365/roadmap?filters=&amp;searchterms=558540" TargetMode="External"/><Relationship Id="rId24" Type="http://schemas.openxmlformats.org/officeDocument/2006/relationships/hyperlink" Target="https://www.microsoft.com/en-us/microsoft-365/roadmap?filters=&amp;searchterms=422324" TargetMode="External"/><Relationship Id="rId32" Type="http://schemas.openxmlformats.org/officeDocument/2006/relationships/hyperlink" Target="https://www.microsoft.com/en-us/microsoft-365/roadmap?filters=&amp;searchterms=559480" TargetMode="External"/><Relationship Id="rId37" Type="http://schemas.openxmlformats.org/officeDocument/2006/relationships/hyperlink" Target="https://www.microsoft.com/en-us/microsoft-365/roadmap?filters=&amp;searchterms=555852" TargetMode="External"/><Relationship Id="rId40" Type="http://schemas.openxmlformats.org/officeDocument/2006/relationships/image" Target="../media/image56.svg"/><Relationship Id="rId5" Type="http://schemas.openxmlformats.org/officeDocument/2006/relationships/hyperlink" Target="https://www.microsoft.com/en-us/microsoft-365/roadmap?filters=&amp;searchterms=523206" TargetMode="External"/><Relationship Id="rId15" Type="http://schemas.openxmlformats.org/officeDocument/2006/relationships/hyperlink" Target="https://www.microsoft.com/en-us/microsoft-365/roadmap?filters=&amp;searchterms=481518" TargetMode="External"/><Relationship Id="rId23" Type="http://schemas.openxmlformats.org/officeDocument/2006/relationships/image" Target="../media/image54.png"/><Relationship Id="rId28" Type="http://schemas.openxmlformats.org/officeDocument/2006/relationships/hyperlink" Target="https://www.microsoft.com/en-us/microsoft-365/roadmap?filters=&amp;searchterms=515144" TargetMode="External"/><Relationship Id="rId36" Type="http://schemas.openxmlformats.org/officeDocument/2006/relationships/hyperlink" Target="https://www.microsoft.com/en-us/microsoft-365/roadmap?filters=&amp;searchterms=552595" TargetMode="External"/><Relationship Id="rId10" Type="http://schemas.openxmlformats.org/officeDocument/2006/relationships/hyperlink" Target="https://www.microsoft.com/en-us/microsoft-365/roadmap?filters=&amp;searchterms=497909" TargetMode="External"/><Relationship Id="rId19" Type="http://schemas.openxmlformats.org/officeDocument/2006/relationships/hyperlink" Target="https://www.microsoft.com/en-us/microsoft-365/roadmap?filters=&amp;searchterms=502875" TargetMode="External"/><Relationship Id="rId31" Type="http://schemas.openxmlformats.org/officeDocument/2006/relationships/hyperlink" Target="https://www.microsoft.com/en-us/microsoft-365/roadmap?filters=&amp;searchterms=553136" TargetMode="External"/><Relationship Id="rId4" Type="http://schemas.openxmlformats.org/officeDocument/2006/relationships/hyperlink" Target="https://www.microsoft.com/en-us/microsoft-365/roadmap?filters=&amp;searchterms=557173" TargetMode="External"/><Relationship Id="rId9" Type="http://schemas.openxmlformats.org/officeDocument/2006/relationships/hyperlink" Target="https://www.microsoft.com/en-us/microsoft-365/roadmap?filters=&amp;searchterms=548641" TargetMode="External"/><Relationship Id="rId14" Type="http://schemas.openxmlformats.org/officeDocument/2006/relationships/hyperlink" Target="https://www.microsoft.com/en-us/microsoft-365/roadmap?filters=&amp;searchterms=515945" TargetMode="External"/><Relationship Id="rId22" Type="http://schemas.openxmlformats.org/officeDocument/2006/relationships/hyperlink" Target="https://www.microsoft.com/en-us/microsoft-365/roadmap?filters=&amp;searchterms=494830" TargetMode="External"/><Relationship Id="rId27" Type="http://schemas.openxmlformats.org/officeDocument/2006/relationships/hyperlink" Target="https://www.microsoft.com/en-us/microsoft-365/roadmap?filters=&amp;searchterms=559606" TargetMode="External"/><Relationship Id="rId30" Type="http://schemas.openxmlformats.org/officeDocument/2006/relationships/hyperlink" Target="https://www.microsoft.com/en-us/microsoft-365/roadmap?filters=&amp;searchterms=559029" TargetMode="External"/><Relationship Id="rId35" Type="http://schemas.openxmlformats.org/officeDocument/2006/relationships/hyperlink" Target="https://www.microsoft.com/en-us/microsoft-365/roadmap?filters=&amp;searchterms=559418" TargetMode="External"/><Relationship Id="rId8" Type="http://schemas.openxmlformats.org/officeDocument/2006/relationships/hyperlink" Target="https://www.microsoft.com/en-us/microsoft-365/roadmap?filters=&amp;searchterms=515160" TargetMode="External"/><Relationship Id="rId3" Type="http://schemas.openxmlformats.org/officeDocument/2006/relationships/image" Target="../media/image12.png"/><Relationship Id="rId12" Type="http://schemas.openxmlformats.org/officeDocument/2006/relationships/hyperlink" Target="https://www.microsoft.com/en-us/microsoft-365/roadmap?filters=&amp;searchterms=518222" TargetMode="External"/><Relationship Id="rId17" Type="http://schemas.openxmlformats.org/officeDocument/2006/relationships/hyperlink" Target="https://www.microsoft.com/en-us/microsoft-365/roadmap?filters=&amp;searchterms=537283" TargetMode="External"/><Relationship Id="rId25" Type="http://schemas.openxmlformats.org/officeDocument/2006/relationships/hyperlink" Target="https://www.microsoft.com/en-us/microsoft-365/roadmap?filters=&amp;searchterms=560076" TargetMode="External"/><Relationship Id="rId33" Type="http://schemas.openxmlformats.org/officeDocument/2006/relationships/hyperlink" Target="https://www.microsoft.com/en-us/microsoft-365/roadmap?filters=&amp;searchterms=481825" TargetMode="External"/><Relationship Id="rId38" Type="http://schemas.openxmlformats.org/officeDocument/2006/relationships/hyperlink" Target="https://www.microsoft.com/en-us/microsoft-365/roadmap?filters=&amp;searchterms=557180"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www.microsoft.com/en-us/microsoft-365/roadmap?filters=&amp;searchterms=560539" TargetMode="External"/><Relationship Id="rId13" Type="http://schemas.openxmlformats.org/officeDocument/2006/relationships/hyperlink" Target="https://www.microsoft.com/en-us/microsoft-365/roadmap?filters=&amp;searchterms=562221" TargetMode="External"/><Relationship Id="rId18" Type="http://schemas.openxmlformats.org/officeDocument/2006/relationships/hyperlink" Target="https://www.microsoft.com/en-us/microsoft-365/roadmap?filters=&amp;searchterms=561322" TargetMode="External"/><Relationship Id="rId3" Type="http://schemas.openxmlformats.org/officeDocument/2006/relationships/image" Target="../media/image12.png"/><Relationship Id="rId21" Type="http://schemas.openxmlformats.org/officeDocument/2006/relationships/hyperlink" Target="https://www.microsoft.com/en-us/microsoft-365/roadmap?filters=&amp;searchterms=561037" TargetMode="External"/><Relationship Id="rId7" Type="http://schemas.openxmlformats.org/officeDocument/2006/relationships/hyperlink" Target="https://www.microsoft.com/en-us/microsoft-365/roadmap?filters=&amp;searchterms=564606" TargetMode="External"/><Relationship Id="rId12" Type="http://schemas.openxmlformats.org/officeDocument/2006/relationships/hyperlink" Target="https://www.microsoft.com/en-us/microsoft-365/roadmap?filters=&amp;searchterms=561326" TargetMode="External"/><Relationship Id="rId17" Type="http://schemas.openxmlformats.org/officeDocument/2006/relationships/hyperlink" Target="https://www.microsoft.com/en-us/microsoft-365/roadmap?filters=&amp;searchterms=561855" TargetMode="External"/><Relationship Id="rId2" Type="http://schemas.openxmlformats.org/officeDocument/2006/relationships/notesSlide" Target="../notesSlides/notesSlide36.xml"/><Relationship Id="rId16" Type="http://schemas.openxmlformats.org/officeDocument/2006/relationships/hyperlink" Target="https://www.microsoft.com/en-us/microsoft-365/roadmap?filters=&amp;searchterms=562222" TargetMode="External"/><Relationship Id="rId20" Type="http://schemas.openxmlformats.org/officeDocument/2006/relationships/hyperlink" Target="https://www.microsoft.com/en-us/microsoft-365/roadmap?filters=&amp;searchterms=561920" TargetMode="External"/><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64607" TargetMode="External"/><Relationship Id="rId11" Type="http://schemas.openxmlformats.org/officeDocument/2006/relationships/hyperlink" Target="https://www.microsoft.com/en-us/microsoft-365/roadmap?filters=&amp;searchterms=562351" TargetMode="External"/><Relationship Id="rId5" Type="http://schemas.openxmlformats.org/officeDocument/2006/relationships/hyperlink" Target="https://www.microsoft.com/en-us/microsoft-365/roadmap?filters=&amp;searchterms=564608" TargetMode="External"/><Relationship Id="rId15" Type="http://schemas.openxmlformats.org/officeDocument/2006/relationships/hyperlink" Target="https://www.microsoft.com/en-us/microsoft-365/roadmap?filters=&amp;searchterms=562412" TargetMode="External"/><Relationship Id="rId23" Type="http://schemas.openxmlformats.org/officeDocument/2006/relationships/image" Target="../media/image60.svg"/><Relationship Id="rId10" Type="http://schemas.openxmlformats.org/officeDocument/2006/relationships/hyperlink" Target="https://www.microsoft.com/en-us/microsoft-365/roadmap?filters=&amp;searchterms=559018" TargetMode="External"/><Relationship Id="rId19" Type="http://schemas.openxmlformats.org/officeDocument/2006/relationships/hyperlink" Target="https://www.microsoft.com/en-us/microsoft-365/roadmap?filters=&amp;searchterms=562017" TargetMode="External"/><Relationship Id="rId4" Type="http://schemas.openxmlformats.org/officeDocument/2006/relationships/hyperlink" Target="https://www.microsoft.com/en-us/microsoft-365/roadmap?filters=&amp;searchterms=564909" TargetMode="External"/><Relationship Id="rId9" Type="http://schemas.openxmlformats.org/officeDocument/2006/relationships/hyperlink" Target="https://www.microsoft.com/en-us/microsoft-365/roadmap?filters=&amp;searchterms=559601" TargetMode="External"/><Relationship Id="rId14" Type="http://schemas.openxmlformats.org/officeDocument/2006/relationships/hyperlink" Target="https://www.microsoft.com/en-us/microsoft-365/roadmap?filters=&amp;searchterms=562220" TargetMode="External"/><Relationship Id="rId22" Type="http://schemas.openxmlformats.org/officeDocument/2006/relationships/image" Target="../media/image59.svg"/></Relationships>
</file>

<file path=ppt/slides/_rels/slide44.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51195" TargetMode="External"/><Relationship Id="rId18" Type="http://schemas.openxmlformats.org/officeDocument/2006/relationships/hyperlink" Target="https://www.microsoft.com/en-us/microsoft-365/roadmap?filters=&amp;searchterms=553595" TargetMode="External"/><Relationship Id="rId26" Type="http://schemas.openxmlformats.org/officeDocument/2006/relationships/hyperlink" Target="https://www.microsoft.com/en-us/microsoft-365/roadmap?filters=&amp;searchterms=560318" TargetMode="External"/><Relationship Id="rId39" Type="http://schemas.openxmlformats.org/officeDocument/2006/relationships/hyperlink" Target="https://www.microsoft.com/en-us/microsoft-365/roadmap?filters=&amp;searchterms=537284" TargetMode="External"/><Relationship Id="rId21" Type="http://schemas.openxmlformats.org/officeDocument/2006/relationships/hyperlink" Target="https://www.microsoft.com/en-us/microsoft-365/roadmap?filters=&amp;searchterms=559018" TargetMode="External"/><Relationship Id="rId34" Type="http://schemas.openxmlformats.org/officeDocument/2006/relationships/hyperlink" Target="https://www.microsoft.com/en-us/microsoft-365/roadmap?filters=&amp;searchterms=562017" TargetMode="External"/><Relationship Id="rId42" Type="http://schemas.openxmlformats.org/officeDocument/2006/relationships/hyperlink" Target="https://www.microsoft.com/en-us/microsoft-365/roadmap?filters=&amp;searchterms=559021" TargetMode="External"/><Relationship Id="rId47" Type="http://schemas.openxmlformats.org/officeDocument/2006/relationships/image" Target="../media/image59.svg"/><Relationship Id="rId7" Type="http://schemas.openxmlformats.org/officeDocument/2006/relationships/hyperlink" Target="https://www.microsoft.com/en-us/microsoft-365/roadmap?filters=&amp;searchterms=564607" TargetMode="External"/><Relationship Id="rId2" Type="http://schemas.openxmlformats.org/officeDocument/2006/relationships/notesSlide" Target="../notesSlides/notesSlide37.xml"/><Relationship Id="rId16" Type="http://schemas.openxmlformats.org/officeDocument/2006/relationships/hyperlink" Target="https://www.microsoft.com/en-us/microsoft-365/roadmap?filters=&amp;searchterms=558341" TargetMode="External"/><Relationship Id="rId29" Type="http://schemas.openxmlformats.org/officeDocument/2006/relationships/hyperlink" Target="https://www.microsoft.com/en-us/microsoft-365/roadmap?filters=&amp;searchterms=562412" TargetMode="External"/><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64608" TargetMode="External"/><Relationship Id="rId11" Type="http://schemas.openxmlformats.org/officeDocument/2006/relationships/hyperlink" Target="https://www.microsoft.com/en-us/microsoft-365/roadmap?filters=&amp;searchterms=561037" TargetMode="External"/><Relationship Id="rId24" Type="http://schemas.openxmlformats.org/officeDocument/2006/relationships/hyperlink" Target="https://www.microsoft.com/en-us/microsoft-365/roadmap?filters=&amp;searchterms=561326" TargetMode="External"/><Relationship Id="rId32" Type="http://schemas.openxmlformats.org/officeDocument/2006/relationships/hyperlink" Target="https://www.microsoft.com/en-us/microsoft-365/roadmap?filters=&amp;searchterms=561855" TargetMode="External"/><Relationship Id="rId37" Type="http://schemas.openxmlformats.org/officeDocument/2006/relationships/hyperlink" Target="https://www.microsoft.com/en-us/microsoft-365/roadmap?filters=&amp;searchterms=490154" TargetMode="External"/><Relationship Id="rId40" Type="http://schemas.openxmlformats.org/officeDocument/2006/relationships/hyperlink" Target="https://www.microsoft.com/en-us/microsoft-365/roadmap?filters=&amp;searchterms=500872" TargetMode="External"/><Relationship Id="rId45" Type="http://schemas.openxmlformats.org/officeDocument/2006/relationships/hyperlink" Target="https://www.microsoft.com/en-us/microsoft-365/roadmap?filters=&amp;searchterms=561488" TargetMode="External"/><Relationship Id="rId5" Type="http://schemas.openxmlformats.org/officeDocument/2006/relationships/hyperlink" Target="https://www.microsoft.com/en-us/microsoft-365/roadmap?filters=&amp;searchterms=560532" TargetMode="External"/><Relationship Id="rId15" Type="http://schemas.openxmlformats.org/officeDocument/2006/relationships/hyperlink" Target="https://www.microsoft.com/en-us/microsoft-365/roadmap?filters=&amp;searchterms=559601" TargetMode="External"/><Relationship Id="rId23" Type="http://schemas.openxmlformats.org/officeDocument/2006/relationships/hyperlink" Target="https://www.microsoft.com/en-us/microsoft-365/roadmap?filters=&amp;searchterms=545896" TargetMode="External"/><Relationship Id="rId28" Type="http://schemas.openxmlformats.org/officeDocument/2006/relationships/hyperlink" Target="https://www.microsoft.com/en-us/microsoft-365/roadmap?filters=&amp;searchterms=562220" TargetMode="External"/><Relationship Id="rId36" Type="http://schemas.openxmlformats.org/officeDocument/2006/relationships/hyperlink" Target="https://www.microsoft.com/en-us/microsoft-365/roadmap?filters=&amp;searchterms=558933" TargetMode="External"/><Relationship Id="rId10" Type="http://schemas.openxmlformats.org/officeDocument/2006/relationships/hyperlink" Target="https://www.microsoft.com/en-us/microsoft-365/roadmap?filters=&amp;searchterms=529858" TargetMode="External"/><Relationship Id="rId19" Type="http://schemas.openxmlformats.org/officeDocument/2006/relationships/hyperlink" Target="https://www.microsoft.com/en-us/microsoft-365/roadmap?filters=&amp;searchterms=557256" TargetMode="External"/><Relationship Id="rId31" Type="http://schemas.openxmlformats.org/officeDocument/2006/relationships/hyperlink" Target="https://www.microsoft.com/en-us/microsoft-365/roadmap?filters=&amp;searchterms=501451" TargetMode="External"/><Relationship Id="rId44" Type="http://schemas.openxmlformats.org/officeDocument/2006/relationships/hyperlink" Target="https://www.microsoft.com/en-us/microsoft-365/roadmap?filters=&amp;searchterms=559019" TargetMode="External"/><Relationship Id="rId4" Type="http://schemas.openxmlformats.org/officeDocument/2006/relationships/hyperlink" Target="https://www.microsoft.com/en-us/microsoft-365/roadmap?filters=&amp;searchterms=564909" TargetMode="External"/><Relationship Id="rId9" Type="http://schemas.openxmlformats.org/officeDocument/2006/relationships/hyperlink" Target="https://www.microsoft.com/en-us/microsoft-365/roadmap?filters=&amp;searchterms=560539" TargetMode="External"/><Relationship Id="rId14" Type="http://schemas.openxmlformats.org/officeDocument/2006/relationships/hyperlink" Target="https://www.microsoft.com/en-us/microsoft-365/roadmap?filters=&amp;searchterms=503144" TargetMode="External"/><Relationship Id="rId22" Type="http://schemas.openxmlformats.org/officeDocument/2006/relationships/hyperlink" Target="https://www.microsoft.com/en-us/microsoft-365/roadmap?filters=&amp;searchterms=560700" TargetMode="External"/><Relationship Id="rId27" Type="http://schemas.openxmlformats.org/officeDocument/2006/relationships/hyperlink" Target="https://www.microsoft.com/en-us/microsoft-365/roadmap?filters=&amp;searchterms=562221" TargetMode="External"/><Relationship Id="rId30" Type="http://schemas.openxmlformats.org/officeDocument/2006/relationships/hyperlink" Target="https://www.microsoft.com/en-us/microsoft-365/roadmap?filters=&amp;searchterms=562222" TargetMode="External"/><Relationship Id="rId35" Type="http://schemas.openxmlformats.org/officeDocument/2006/relationships/hyperlink" Target="https://www.microsoft.com/en-us/microsoft-365/roadmap?filters=&amp;searchterms=561920" TargetMode="External"/><Relationship Id="rId43" Type="http://schemas.openxmlformats.org/officeDocument/2006/relationships/hyperlink" Target="https://www.microsoft.com/en-us/microsoft-365/roadmap?filters=&amp;searchterms=559020" TargetMode="External"/><Relationship Id="rId48" Type="http://schemas.openxmlformats.org/officeDocument/2006/relationships/image" Target="../media/image60.svg"/><Relationship Id="rId8" Type="http://schemas.openxmlformats.org/officeDocument/2006/relationships/hyperlink" Target="https://www.microsoft.com/en-us/microsoft-365/roadmap?filters=&amp;searchterms=564606" TargetMode="External"/><Relationship Id="rId3" Type="http://schemas.openxmlformats.org/officeDocument/2006/relationships/image" Target="../media/image12.png"/><Relationship Id="rId12" Type="http://schemas.openxmlformats.org/officeDocument/2006/relationships/hyperlink" Target="https://www.microsoft.com/en-us/microsoft-365/roadmap?filters=&amp;searchterms=558286" TargetMode="External"/><Relationship Id="rId17" Type="http://schemas.openxmlformats.org/officeDocument/2006/relationships/hyperlink" Target="https://www.microsoft.com/en-us/microsoft-365/roadmap?filters=&amp;searchterms=516576" TargetMode="External"/><Relationship Id="rId25" Type="http://schemas.openxmlformats.org/officeDocument/2006/relationships/hyperlink" Target="https://www.microsoft.com/en-us/microsoft-365/roadmap?filters=&amp;searchterms=561325" TargetMode="External"/><Relationship Id="rId33" Type="http://schemas.openxmlformats.org/officeDocument/2006/relationships/hyperlink" Target="https://www.microsoft.com/en-us/microsoft-365/roadmap?filters=&amp;searchterms=561322" TargetMode="External"/><Relationship Id="rId38" Type="http://schemas.openxmlformats.org/officeDocument/2006/relationships/hyperlink" Target="https://www.microsoft.com/en-us/microsoft-365/roadmap?filters=&amp;searchterms=497999" TargetMode="External"/><Relationship Id="rId46" Type="http://schemas.openxmlformats.org/officeDocument/2006/relationships/hyperlink" Target="https://www.microsoft.com/en-us/microsoft-365/roadmap?filters=&amp;searchterms=531913" TargetMode="External"/><Relationship Id="rId20" Type="http://schemas.openxmlformats.org/officeDocument/2006/relationships/hyperlink" Target="https://www.microsoft.com/en-us/microsoft-365/roadmap?filters=&amp;searchterms=547749" TargetMode="External"/><Relationship Id="rId41" Type="http://schemas.openxmlformats.org/officeDocument/2006/relationships/hyperlink" Target="https://www.microsoft.com/en-us/microsoft-365/roadmap?filters=&amp;searchterms=561485"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learn.microsoft.com/en-gb/copilot/microsoft-365/release-notes?tabs=all" TargetMode="Externa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https://learn.microsoft.com/en-us/microsoft-365/copilot/release-notes?tabs=all" TargetMode="External"/><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hyperlink" Target="https://learn.microsoft.com/en-us/microsoft-copilot-studio/authoring-agent-status" TargetMode="External"/><Relationship Id="rId13" Type="http://schemas.openxmlformats.org/officeDocument/2006/relationships/hyperlink" Target="https://learn.microsoft.com/en-us/microsoft-copilot-studio/whats-new" TargetMode="External"/><Relationship Id="rId3" Type="http://schemas.openxmlformats.org/officeDocument/2006/relationships/hyperlink" Target="https://learn.microsoft.com/en-us/microsoft-copilot-studio/computer-use" TargetMode="External"/><Relationship Id="rId7" Type="http://schemas.openxmlformats.org/officeDocument/2006/relationships/hyperlink" Target="https://learn.microsoft.com/en-us/microsoft-copilot-studio/admin-agent-inventory" TargetMode="External"/><Relationship Id="rId12" Type="http://schemas.openxmlformats.org/officeDocument/2006/relationships/hyperlink" Target="https://learn.microsoft.com/en-us/microsoft-copilot-studio/authoring-select-external-response-model"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https://learn.microsoft.com/en-us/microsoft-copilot-studio/voice-consent-based-record" TargetMode="External"/><Relationship Id="rId11" Type="http://schemas.openxmlformats.org/officeDocument/2006/relationships/hyperlink" Target="https://learn.microsoft.com/en-us/microsoft-copilot-studio/computer-use-standalone" TargetMode="External"/><Relationship Id="rId5" Type="http://schemas.openxmlformats.org/officeDocument/2006/relationships/hyperlink" Target="https://learn.microsoft.com/en-us/microsoft-copilot-studio/microsoft-365-copilot-node-workflow" TargetMode="External"/><Relationship Id="rId10" Type="http://schemas.openxmlformats.org/officeDocument/2006/relationships/hyperlink" Target="https://learn.microsoft.com/en-us/microsoft-copilot-studio/admin-use-entra-agent-identities" TargetMode="External"/><Relationship Id="rId4" Type="http://schemas.openxmlformats.org/officeDocument/2006/relationships/hyperlink" Target="https://learn.microsoft.com/en-us/microsoft-copilot-studio/prompt-node-workflow" TargetMode="External"/><Relationship Id="rId9" Type="http://schemas.openxmlformats.org/officeDocument/2006/relationships/hyperlink" Target="https://learn.microsoft.com/en-us/microsoft-copilot-studio/flow-asynchronous-response" TargetMode="External"/><Relationship Id="rId14" Type="http://schemas.openxmlformats.org/officeDocument/2006/relationships/hyperlink" Target="https://www.microsoft.com/en-us/microsoft-copilot/blog/copilot-studio/"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hyperlink" Target="https://adoption.microsoft.com/en-us/copilot/frontier-program/"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aka.ms/ABS-At-Ignite" TargetMode="External"/><Relationship Id="rId3" Type="http://schemas.openxmlformats.org/officeDocument/2006/relationships/hyperlink" Target="https://aka.ms/Frontier/GettingStartedGuide" TargetMode="External"/><Relationship Id="rId7" Type="http://schemas.openxmlformats.org/officeDocument/2006/relationships/hyperlink" Target="https://aka.ms/ABSIgnite2025"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hyperlink" Target="https://techcommunity.microsoft.com/blog/microsoft365copilotblog/build-with-copilot-pages-a-new-way-to-bring-your-ideas-to-life/4466758" TargetMode="External"/><Relationship Id="rId11" Type="http://schemas.openxmlformats.org/officeDocument/2006/relationships/image" Target="../media/image63.png"/><Relationship Id="rId5" Type="http://schemas.openxmlformats.org/officeDocument/2006/relationships/hyperlink" Target="https://www.microsoft.com/microsoft-365/blog/2025/11/18/microsoft-agent-365-the-control-plane-for-ai-agents/" TargetMode="External"/><Relationship Id="rId10" Type="http://schemas.openxmlformats.org/officeDocument/2006/relationships/hyperlink" Target="http://aka.ms/AICloudPCs" TargetMode="External"/><Relationship Id="rId4" Type="http://schemas.openxmlformats.org/officeDocument/2006/relationships/hyperlink" Target="https://techcommunity.microsoft.com/blog/Microsoft365CopilotBlog/introducing-new-microsoft-365-copilot-agents-to-drive-workforce-transformation/4470689" TargetMode="External"/><Relationship Id="rId9" Type="http://schemas.openxmlformats.org/officeDocument/2006/relationships/hyperlink" Target="https://aka.ms/ProjectOpal"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microsoft.com/office/2011/relationships/webextension" Target="../webextensions/webextension1.xml"/><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53.xml.rels><?xml version="1.0" encoding="UTF-8" standalone="yes"?>
<Relationships xmlns="http://schemas.openxmlformats.org/package/2006/relationships"><Relationship Id="rId8" Type="http://schemas.openxmlformats.org/officeDocument/2006/relationships/hyperlink" Target="https://www.microsoft.com/en-us/microsoft-365/blog/product/microsoft-365-copilot/?sort-by=newest-oldest" TargetMode="External"/><Relationship Id="rId13" Type="http://schemas.openxmlformats.org/officeDocument/2006/relationships/hyperlink" Target="https://techcommunity.microsoft.com/blog/microsoft365copilotblog/available-today-anthropic-claude-opus-4-8-in-microsoft-365-copilot/4523405" TargetMode="External"/><Relationship Id="rId18" Type="http://schemas.openxmlformats.org/officeDocument/2006/relationships/hyperlink" Target="https://techcommunity.microsoft.com/blog/windows-itpro-blog/made-for-developers-and-agents-windows-365-at-build-2026/4519041" TargetMode="External"/><Relationship Id="rId3" Type="http://schemas.openxmlformats.org/officeDocument/2006/relationships/hyperlink" Target="https://techcommunity.microsoft.com/blog/microsoft365copilotblog/what%E2%80%99s-new-in-microsoft-365-copilot--january-2026/4488916" TargetMode="External"/><Relationship Id="rId21" Type="http://schemas.openxmlformats.org/officeDocument/2006/relationships/hyperlink" Target="https://blogs.bing.com/search/June-2026/Announcing-Microsoft-Web-IQ" TargetMode="External"/><Relationship Id="rId7" Type="http://schemas.openxmlformats.org/officeDocument/2006/relationships/hyperlink" Target="https://www.microsoft.com/en-us/microsoft-copilot/blog/copilot-studio/" TargetMode="External"/><Relationship Id="rId12" Type="http://schemas.openxmlformats.org/officeDocument/2006/relationships/hyperlink" Target="https://techcommunity.microsoft.com/blog/microsoft365copilotblog/available-today-gpt-5-5-instant-in-microsoft-365-copilot/4517084" TargetMode="External"/><Relationship Id="rId17" Type="http://schemas.openxmlformats.org/officeDocument/2006/relationships/hyperlink" Target="https://news.microsoft.com/build-2026-live-blog?live-feed-entry-id=4990" TargetMode="External"/><Relationship Id="rId2" Type="http://schemas.openxmlformats.org/officeDocument/2006/relationships/hyperlink" Target="https://techcommunity.microsoft.com/category/microsoft365copilot/blog/microsoft365copilotblog" TargetMode="External"/><Relationship Id="rId16" Type="http://schemas.openxmlformats.org/officeDocument/2006/relationships/hyperlink" Target="https://microsoft.ai/" TargetMode="External"/><Relationship Id="rId20" Type="http://schemas.openxmlformats.org/officeDocument/2006/relationships/hyperlink" Target="https://devblogs.microsoft.com/foundry/whats-new-in-microsoft-foundry-build-2026/" TargetMode="External"/><Relationship Id="rId1" Type="http://schemas.openxmlformats.org/officeDocument/2006/relationships/slideLayout" Target="../slideLayouts/slideLayout5.xml"/><Relationship Id="rId6" Type="http://schemas.openxmlformats.org/officeDocument/2006/relationships/hyperlink" Target="https://learn.microsoft.com/en-us/microsoft-copilot-studio/whats-new" TargetMode="External"/><Relationship Id="rId11" Type="http://schemas.openxmlformats.org/officeDocument/2006/relationships/hyperlink" Target="https://techcommunity.microsoft.com/blog/microsoft365copilotblog/learning-agent-now-generally-available-%E2%80%94-personalized-ai-upskilling-for-every-em/4524571" TargetMode="External"/><Relationship Id="rId5" Type="http://schemas.openxmlformats.org/officeDocument/2006/relationships/hyperlink" Target="https://www.microsoft.com/en-us/microsoft-365/roadmap?msockid=14c6111019866f7b3794053f18936e28&amp;filters=%5B%22Microsoft+Copilot+%28Microsoft+365%29%22%2C%22Changed+within%3A+last-month%22%5D" TargetMode="External"/><Relationship Id="rId15" Type="http://schemas.openxmlformats.org/officeDocument/2006/relationships/hyperlink" Target="https://techcommunity.microsoft.com/blog/microsoft-security-blog/securing-the-new-risk-surface-local-agents-claws-and-open-runtimes/4524602" TargetMode="External"/><Relationship Id="rId23" Type="http://schemas.openxmlformats.org/officeDocument/2006/relationships/hyperlink" Target="https://techcommunity.microsoft.com/blog/Windows-ITPro-blog/windows-365-for-agents-unlocks-secured-scalable-ai-automation/4468107" TargetMode="External"/><Relationship Id="rId10" Type="http://schemas.openxmlformats.org/officeDocument/2006/relationships/hyperlink" Target="https://techcommunity.microsoft.com/blog/microsoft365copilotblog/recertified-how-microsoft-365-copilot-continues-to-earn-trust-and-what-changed-i/4521693" TargetMode="External"/><Relationship Id="rId19" Type="http://schemas.openxmlformats.org/officeDocument/2006/relationships/hyperlink" Target="https://www.microsoft.com/en-us/microsoft-365/blog/2026/06/02/introducing-microsoft-scout-your-always-on-personal-agent/" TargetMode="External"/><Relationship Id="rId4" Type="http://schemas.openxmlformats.org/officeDocument/2006/relationships/hyperlink" Target="https://learn.microsoft.com/en-us/copilot/microsoft-365/release-notes?tabs=all" TargetMode="External"/><Relationship Id="rId9" Type="http://schemas.openxmlformats.org/officeDocument/2006/relationships/hyperlink" Target="https://techcommunity.microsoft.com/blog/microsoft365copilotblog/launched-microsoft-365-copilot-adoption-hub-redesign/4520841" TargetMode="External"/><Relationship Id="rId14" Type="http://schemas.openxmlformats.org/officeDocument/2006/relationships/hyperlink" Target="https://blogs.microsoft.com/blog/2026/06/02/microsoft-build-2026-be-yourself-at-work/" TargetMode="External"/><Relationship Id="rId22" Type="http://schemas.openxmlformats.org/officeDocument/2006/relationships/hyperlink" Target="https://techcommunity.microsoft.com/blog/copilot-studio-blog/work-iq-api-public-preview-build-copilot-powered-agents-with-a2a/451628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D2CFE0-4705-B317-5688-50B2AD21440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12" name="Title 3">
            <a:extLst>
              <a:ext uri="{FF2B5EF4-FFF2-40B4-BE49-F238E27FC236}">
                <a16:creationId xmlns:a16="http://schemas.microsoft.com/office/drawing/2014/main" id="{00BB8770-6A7F-CC19-4552-B4C8A239BEC1}"/>
              </a:ext>
            </a:extLst>
          </p:cNvPr>
          <p:cNvSpPr txBox="1">
            <a:spLocks noGrp="1"/>
          </p:cNvSpPr>
          <p:nvPr>
            <p:ph type="title" idx="4294967295"/>
          </p:nvPr>
        </p:nvSpPr>
        <p:spPr>
          <a:xfrm>
            <a:off x="2195513" y="2336721"/>
            <a:ext cx="9148762" cy="1354217"/>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i="0" kern="1200" cap="none" spc="-50" baseline="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gradFill>
                  <a:gsLst>
                    <a:gs pos="100000">
                      <a:srgbClr val="8678D6"/>
                    </a:gs>
                    <a:gs pos="971">
                      <a:srgbClr val="2897CE"/>
                    </a:gs>
                  </a:gsLst>
                  <a:lin ang="2700000" scaled="0"/>
                </a:gradFill>
                <a:effectLst/>
                <a:uLnTx/>
                <a:uFillTx/>
                <a:latin typeface="Segoe UI Semibold"/>
                <a:ea typeface="+mn-ea"/>
                <a:cs typeface="Segoe UI Semibold" panose="020B0702040204020203" pitchFamily="34" charset="0"/>
              </a:rPr>
              <a:t>What’s new in </a:t>
            </a:r>
            <a:br>
              <a:rPr kumimoji="0" lang="en-US" sz="4400" b="0" i="0" u="none" strike="noStrike" kern="1200" cap="none" spc="-50" normalizeH="0" baseline="0" noProof="0" dirty="0">
                <a:ln w="3175">
                  <a:noFill/>
                </a:ln>
                <a:gradFill>
                  <a:gsLst>
                    <a:gs pos="100000">
                      <a:srgbClr val="8678D6"/>
                    </a:gs>
                    <a:gs pos="971">
                      <a:srgbClr val="2897CE"/>
                    </a:gs>
                  </a:gsLst>
                  <a:lin ang="2700000" scaled="0"/>
                </a:gradFill>
                <a:effectLst/>
                <a:uLnTx/>
                <a:uFillTx/>
                <a:latin typeface="Segoe UI Semibold"/>
                <a:ea typeface="+mn-ea"/>
                <a:cs typeface="Segoe UI Semibold" panose="020B0702040204020203" pitchFamily="34" charset="0"/>
              </a:rPr>
            </a:br>
            <a:r>
              <a:rPr lang="en-US" sz="44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Microsoft 365 Copilot</a:t>
            </a:r>
            <a:endParaRPr lang="en-US"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endParaRPr>
          </a:p>
        </p:txBody>
      </p:sp>
      <p:sp>
        <p:nvSpPr>
          <p:cNvPr id="13" name="TextBox 12">
            <a:extLst>
              <a:ext uri="{FF2B5EF4-FFF2-40B4-BE49-F238E27FC236}">
                <a16:creationId xmlns:a16="http://schemas.microsoft.com/office/drawing/2014/main" id="{0FFFFA6F-5E5A-7CA9-2217-8D9F023D9E04}"/>
              </a:ext>
            </a:extLst>
          </p:cNvPr>
          <p:cNvSpPr txBox="1"/>
          <p:nvPr/>
        </p:nvSpPr>
        <p:spPr>
          <a:xfrm>
            <a:off x="2155010" y="3891710"/>
            <a:ext cx="6096000" cy="584775"/>
          </a:xfrm>
          <a:prstGeom prst="rect">
            <a:avLst/>
          </a:prstGeom>
          <a:noFill/>
        </p:spPr>
        <p:txBody>
          <a:bodyPr wrap="square">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200" spc="-50" dirty="0">
                <a:ln w="3175">
                  <a:noFill/>
                </a:ln>
                <a:solidFill>
                  <a:srgbClr val="1A1A1A"/>
                </a:solidFill>
                <a:latin typeface="Segoe UI Semibold"/>
                <a:cs typeface="Segoe UI" panose="020B0502040204020203" pitchFamily="34" charset="0"/>
              </a:rPr>
              <a:t>May </a:t>
            </a:r>
            <a:r>
              <a:rPr lang="en-US" sz="3200" spc="-50" noProof="0" dirty="0">
                <a:ln w="3175">
                  <a:noFill/>
                </a:ln>
                <a:solidFill>
                  <a:srgbClr val="1A1A1A"/>
                </a:solidFill>
                <a:latin typeface="Segoe UI Semibold"/>
                <a:cs typeface="Segoe UI" panose="020B0502040204020203" pitchFamily="34" charset="0"/>
              </a:rPr>
              <a:t>2026</a:t>
            </a:r>
            <a:endParaRPr kumimoji="0" lang="en-US" sz="3200" b="0" i="0" u="none" strike="noStrike" kern="1200" cap="none" spc="-50" normalizeH="0" baseline="0" noProof="0" dirty="0">
              <a:ln w="3175">
                <a:noFill/>
              </a:ln>
              <a:solidFill>
                <a:srgbClr val="1A1A1A"/>
              </a:solidFill>
              <a:effectLst/>
              <a:uLnTx/>
              <a:uFillTx/>
              <a:latin typeface="Segoe UI Semibold"/>
              <a:ea typeface="+mn-ea"/>
              <a:cs typeface="Segoe UI" panose="020B0502040204020203" pitchFamily="34" charset="0"/>
            </a:endParaRPr>
          </a:p>
        </p:txBody>
      </p:sp>
      <p:pic>
        <p:nvPicPr>
          <p:cNvPr id="2" name="!Copilot">
            <a:extLst>
              <a:ext uri="{FF2B5EF4-FFF2-40B4-BE49-F238E27FC236}">
                <a16:creationId xmlns:a16="http://schemas.microsoft.com/office/drawing/2014/main" id="{6A8B7F56-CF49-CDCD-D5D2-DEC0A2485C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8568" y="2487911"/>
            <a:ext cx="1042904" cy="1051896"/>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5" name="Text Placeholder 6">
            <a:extLst>
              <a:ext uri="{FF2B5EF4-FFF2-40B4-BE49-F238E27FC236}">
                <a16:creationId xmlns:a16="http://schemas.microsoft.com/office/drawing/2014/main" id="{4D144DE0-7435-9AD3-2BC3-64BB707C7E42}"/>
              </a:ext>
            </a:extLst>
          </p:cNvPr>
          <p:cNvSpPr txBox="1">
            <a:spLocks/>
          </p:cNvSpPr>
          <p:nvPr/>
        </p:nvSpPr>
        <p:spPr>
          <a:xfrm>
            <a:off x="2195954" y="4870151"/>
            <a:ext cx="7244918" cy="49244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Presenter name</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Title</a:t>
            </a:r>
          </a:p>
        </p:txBody>
      </p:sp>
      <p:grpSp>
        <p:nvGrpSpPr>
          <p:cNvPr id="8" name="Group 7">
            <a:extLst>
              <a:ext uri="{FF2B5EF4-FFF2-40B4-BE49-F238E27FC236}">
                <a16:creationId xmlns:a16="http://schemas.microsoft.com/office/drawing/2014/main" id="{EC12BFCC-CB4B-0CA2-66ED-7D0ED097A3E5}"/>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8CBC0496-0759-C06F-C230-C2424282A01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8C43B430-8535-6D5D-3EE0-C24785A288B7}"/>
                </a:ext>
              </a:extLst>
            </p:cNvPr>
            <p:cNvSpPr txBox="1"/>
            <p:nvPr/>
          </p:nvSpPr>
          <p:spPr>
            <a:xfrm rot="2502686">
              <a:off x="10830526" y="609465"/>
              <a:ext cx="1359174"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3</a:t>
              </a:r>
              <a:r>
                <a:rPr lang="en-US" sz="1100" kern="0" spc="-71" baseline="30000" dirty="0">
                  <a:solidFill>
                    <a:srgbClr val="5C5AD4"/>
                  </a:solidFill>
                  <a:latin typeface="Segoe UI Semibold"/>
                </a:rPr>
                <a:t>rd</a:t>
              </a:r>
              <a:r>
                <a:rPr kumimoji="0" lang="en-US" sz="1100" b="0" i="0" u="none" strike="noStrike" kern="0" cap="none" spc="-71" normalizeH="0" baseline="0" dirty="0">
                  <a:ln>
                    <a:noFill/>
                  </a:ln>
                  <a:solidFill>
                    <a:srgbClr val="5C5AD4"/>
                  </a:solidFill>
                  <a:effectLst/>
                  <a:uLnTx/>
                  <a:uFillTx/>
                  <a:latin typeface="Segoe UI Semibold"/>
                </a:rPr>
                <a:t> </a:t>
              </a:r>
              <a:r>
                <a:rPr lang="en-US" sz="1100" kern="0" spc="-71" dirty="0">
                  <a:solidFill>
                    <a:srgbClr val="5C5AD4"/>
                  </a:solidFill>
                  <a:latin typeface="Segoe UI Semibold"/>
                </a:rPr>
                <a:t>Jun</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1502194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42" presetClass="path" presetSubtype="0" decel="100000" fill="hold" grpId="1" nodeType="withEffect">
                                  <p:stCondLst>
                                    <p:cond delay="0"/>
                                  </p:stCondLst>
                                  <p:childTnLst>
                                    <p:animMotion origin="layout" path="M 1.66667E-6 -1.85185E-6 L 1.66667E-6 0.03542 " pathEditMode="relative" rAng="0" ptsTypes="AA">
                                      <p:cBhvr>
                                        <p:cTn id="9" dur="1000" spd="-100000" fill="hold"/>
                                        <p:tgtEl>
                                          <p:spTgt spid="12"/>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par>
                                <p:cTn id="13" presetID="42" presetClass="path" presetSubtype="0" decel="100000" fill="hold" grpId="1" nodeType="withEffect">
                                  <p:stCondLst>
                                    <p:cond delay="0"/>
                                  </p:stCondLst>
                                  <p:childTnLst>
                                    <p:animMotion origin="layout" path="M -2.70833E-6 -3.7037E-6 L -2.70833E-6 0.03542 " pathEditMode="relative" rAng="0" ptsTypes="AA">
                                      <p:cBhvr>
                                        <p:cTn id="14" dur="1000" spd="-100000" fill="hold"/>
                                        <p:tgtEl>
                                          <p:spTgt spid="13"/>
                                        </p:tgtEl>
                                        <p:attrNameLst>
                                          <p:attrName>ppt_x</p:attrName>
                                          <p:attrName>ppt_y</p:attrName>
                                        </p:attrNameLst>
                                      </p:cBhvr>
                                      <p:rCtr x="0" y="1759"/>
                                    </p:animMotion>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2" presetClass="path" presetSubtype="0" decel="100000" fill="hold" grpId="1" nodeType="withEffect">
                                  <p:stCondLst>
                                    <p:cond delay="0"/>
                                  </p:stCondLst>
                                  <p:childTnLst>
                                    <p:animMotion origin="layout" path="M -3.54167E-6 -4.81481E-6 L -3.54167E-6 0.03542 " pathEditMode="relative" rAng="0" ptsTypes="AA">
                                      <p:cBhvr>
                                        <p:cTn id="21" dur="10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4A981D-A9DB-B305-FF56-5DC4F910A62D}"/>
              </a:ext>
            </a:extLst>
          </p:cNvPr>
          <p:cNvSpPr>
            <a:spLocks noGrp="1"/>
          </p:cNvSpPr>
          <p:nvPr>
            <p:ph type="title"/>
          </p:nvPr>
        </p:nvSpPr>
        <p:spPr>
          <a:xfrm>
            <a:off x="588963" y="614214"/>
            <a:ext cx="11380124" cy="615553"/>
          </a:xfrm>
        </p:spPr>
        <p:txBody>
          <a:bodyPr/>
          <a:lstStyle/>
          <a:p>
            <a:r>
              <a:rPr lang="en-US" sz="40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365 Copilot</a:t>
            </a:r>
            <a:endParaRPr lang="en-US" sz="4000" noProof="0" dirty="0"/>
          </a:p>
        </p:txBody>
      </p:sp>
      <p:sp>
        <p:nvSpPr>
          <p:cNvPr id="17" name="Arrow: Pentagon 16">
            <a:extLst>
              <a:ext uri="{FF2B5EF4-FFF2-40B4-BE49-F238E27FC236}">
                <a16:creationId xmlns:a16="http://schemas.microsoft.com/office/drawing/2014/main" id="{237F18A5-2E31-0EDE-EDDE-8E1DC093B4BC}"/>
              </a:ext>
              <a:ext uri="{C183D7F6-B498-43B3-948B-1728B52AA6E4}">
                <adec:decorative xmlns:adec="http://schemas.microsoft.com/office/drawing/2017/decorative" val="1"/>
              </a:ext>
            </a:extLst>
          </p:cNvPr>
          <p:cNvSpPr/>
          <p:nvPr/>
        </p:nvSpPr>
        <p:spPr bwMode="auto">
          <a:xfrm>
            <a:off x="0" y="2312826"/>
            <a:ext cx="11018520" cy="2232348"/>
          </a:xfrm>
          <a:prstGeom prst="homePlate">
            <a:avLst>
              <a:gd name="adj" fmla="val 26675"/>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8" name="Arrow: Pentagon 17">
            <a:extLst>
              <a:ext uri="{FF2B5EF4-FFF2-40B4-BE49-F238E27FC236}">
                <a16:creationId xmlns:a16="http://schemas.microsoft.com/office/drawing/2014/main" id="{9EC152A7-90BE-9F2F-0BAC-0E2616BCAEFA}"/>
              </a:ext>
              <a:ext uri="{C183D7F6-B498-43B3-948B-1728B52AA6E4}">
                <adec:decorative xmlns:adec="http://schemas.microsoft.com/office/drawing/2017/decorative" val="1"/>
              </a:ext>
            </a:extLst>
          </p:cNvPr>
          <p:cNvSpPr/>
          <p:nvPr/>
        </p:nvSpPr>
        <p:spPr bwMode="auto">
          <a:xfrm>
            <a:off x="0" y="2312826"/>
            <a:ext cx="1930399" cy="2232348"/>
          </a:xfrm>
          <a:prstGeom prst="homePlate">
            <a:avLst>
              <a:gd name="adj" fmla="val 25537"/>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AA5524CA-0BEF-B0E7-9631-341379DFE24B}"/>
              </a:ext>
            </a:extLst>
          </p:cNvPr>
          <p:cNvSpPr txBox="1"/>
          <p:nvPr/>
        </p:nvSpPr>
        <p:spPr>
          <a:xfrm>
            <a:off x="2221979" y="2852062"/>
            <a:ext cx="8240742" cy="1151084"/>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mn-cs"/>
              </a:rPr>
              <a:t>Updates listed in this document are selected based on relevance to</a:t>
            </a:r>
            <a:r>
              <a:rPr kumimoji="0" lang="en-US" sz="2400" b="0" i="0" u="none" strike="noStrike" kern="1200" cap="none" spc="0" normalizeH="0" noProof="0" dirty="0">
                <a:ln>
                  <a:noFill/>
                </a:ln>
                <a:solidFill>
                  <a:srgbClr val="000000"/>
                </a:solidFill>
                <a:effectLst/>
                <a:uLnTx/>
                <a:uFillTx/>
                <a:latin typeface="Segoe UI"/>
                <a:ea typeface="+mn-ea"/>
                <a:cs typeface="+mn-cs"/>
              </a:rPr>
              <a:t> Microsoft 365 Copilot</a:t>
            </a:r>
            <a:r>
              <a:rPr kumimoji="0" lang="en-US" sz="2400" b="0" i="0" u="none" strike="noStrike" kern="1200" cap="none" spc="0" normalizeH="0" baseline="0" noProof="0" dirty="0">
                <a:ln>
                  <a:noFill/>
                </a:ln>
                <a:solidFill>
                  <a:srgbClr val="000000"/>
                </a:solidFill>
                <a:effectLst/>
                <a:uLnTx/>
                <a:uFillTx/>
                <a:latin typeface="Segoe UI"/>
                <a:ea typeface="+mn-ea"/>
                <a:cs typeface="+mn-cs"/>
              </a:rPr>
              <a:t>.</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1" i="0" u="sng" strike="noStrike" kern="1200" cap="none" spc="0" normalizeH="0" baseline="0" noProof="0" dirty="0">
                <a:ln>
                  <a:noFill/>
                </a:ln>
                <a:solidFill>
                  <a:srgbClr val="000000"/>
                </a:solidFill>
                <a:effectLst/>
                <a:uLnTx/>
                <a:uFillTx/>
                <a:latin typeface="Segoe UI"/>
                <a:ea typeface="+mn-ea"/>
                <a:cs typeface="+mn-cs"/>
              </a:rPr>
              <a:t>Release dates and timings are subject to change.</a:t>
            </a:r>
            <a:endParaRPr kumimoji="0" lang="en-US" sz="2400" b="1" i="0" u="sng" strike="noStrike" kern="1200" cap="none" spc="0" normalizeH="0" baseline="0" noProof="0" dirty="0">
              <a:ln>
                <a:noFill/>
              </a:ln>
              <a:solidFill>
                <a:srgbClr val="000000"/>
              </a:solidFill>
              <a:effectLst/>
              <a:uLnTx/>
              <a:uFillTx/>
              <a:latin typeface="Segoe UI"/>
              <a:ea typeface="+mn-ea"/>
              <a:cs typeface="Segoe UI"/>
            </a:endParaRPr>
          </a:p>
        </p:txBody>
      </p:sp>
      <p:sp>
        <p:nvSpPr>
          <p:cNvPr id="23" name="TextBox 22">
            <a:extLst>
              <a:ext uri="{FF2B5EF4-FFF2-40B4-BE49-F238E27FC236}">
                <a16:creationId xmlns:a16="http://schemas.microsoft.com/office/drawing/2014/main" id="{EC595E11-CF22-BACF-22FB-E6FB05D68259}"/>
              </a:ext>
            </a:extLst>
          </p:cNvPr>
          <p:cNvSpPr txBox="1"/>
          <p:nvPr/>
        </p:nvSpPr>
        <p:spPr>
          <a:xfrm>
            <a:off x="394445" y="5042378"/>
            <a:ext cx="9936909" cy="818686"/>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For a complete list of Copilot for Microsoft 365 roadmap items refer to </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5C5AD4"/>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Microsoft 365 Roadmap | Microsoft 365</a:t>
            </a:r>
            <a:endParaRPr kumimoji="0" lang="en-US" sz="2400" b="0" i="0" u="none" strike="noStrike" kern="1200" cap="none" spc="0" normalizeH="0" baseline="0" noProof="0" dirty="0">
              <a:ln>
                <a:noFill/>
              </a:ln>
              <a:solidFill>
                <a:srgbClr val="5C5AD4"/>
              </a:solidFill>
              <a:effectLst/>
              <a:uLnTx/>
              <a:uFillTx/>
              <a:latin typeface="Segoe UI Semibold"/>
              <a:ea typeface="+mn-ea"/>
              <a:cs typeface="+mn-cs"/>
            </a:endParaRPr>
          </a:p>
        </p:txBody>
      </p:sp>
      <p:pic>
        <p:nvPicPr>
          <p:cNvPr id="3" name="!Copilot">
            <a:extLst>
              <a:ext uri="{FF2B5EF4-FFF2-40B4-BE49-F238E27FC236}">
                <a16:creationId xmlns:a16="http://schemas.microsoft.com/office/drawing/2014/main" id="{C4157A37-0CB5-C155-1849-CE2FF7CCDA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1580" y="2901656"/>
            <a:ext cx="1042904" cy="1051896"/>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2" name="TextBox 1">
            <a:extLst>
              <a:ext uri="{FF2B5EF4-FFF2-40B4-BE49-F238E27FC236}">
                <a16:creationId xmlns:a16="http://schemas.microsoft.com/office/drawing/2014/main" id="{AB705756-E92A-D09C-4A25-D781D37D4A82}"/>
              </a:ext>
            </a:extLst>
          </p:cNvPr>
          <p:cNvSpPr txBox="1"/>
          <p:nvPr/>
        </p:nvSpPr>
        <p:spPr>
          <a:xfrm>
            <a:off x="8203216" y="6112046"/>
            <a:ext cx="3988784" cy="492443"/>
          </a:xfrm>
          <a:prstGeom prst="rect">
            <a:avLst/>
          </a:prstGeom>
          <a:noFill/>
        </p:spPr>
        <p:txBody>
          <a:bodyPr wrap="none" lIns="0" tIns="0" rIns="0" bIns="0" rtlCol="0">
            <a:spAutoFit/>
          </a:bodyPr>
          <a:lstStyle/>
          <a:p>
            <a:pPr algn="l"/>
            <a:r>
              <a:rPr lang="en-US" sz="1600" noProof="0" dirty="0">
                <a:gradFill>
                  <a:gsLst>
                    <a:gs pos="2917">
                      <a:schemeClr val="tx1"/>
                    </a:gs>
                    <a:gs pos="30000">
                      <a:schemeClr val="tx1"/>
                    </a:gs>
                  </a:gsLst>
                  <a:lin ang="5400000" scaled="0"/>
                </a:gradFill>
              </a:rPr>
              <a:t>Got feedback ? </a:t>
            </a:r>
          </a:p>
          <a:p>
            <a:pPr algn="l"/>
            <a:r>
              <a:rPr lang="en-US" sz="1600" noProof="0" dirty="0">
                <a:gradFill>
                  <a:gsLst>
                    <a:gs pos="2917">
                      <a:schemeClr val="tx1"/>
                    </a:gs>
                    <a:gs pos="30000">
                      <a:schemeClr val="tx1"/>
                    </a:gs>
                  </a:gsLst>
                  <a:lin ang="5400000" scaled="0"/>
                </a:gradFill>
                <a:hlinkClick r:id="rId4"/>
              </a:rPr>
              <a:t>https://aka.ms/WhatsNewCopilot/Feedback</a:t>
            </a:r>
            <a:r>
              <a:rPr lang="en-US" sz="1600" noProof="0" dirty="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2902277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42" presetClass="path" presetSubtype="0" decel="100000" fill="hold" grpId="1" nodeType="withEffect">
                                  <p:stCondLst>
                                    <p:cond delay="500"/>
                                  </p:stCondLst>
                                  <p:childTnLst>
                                    <p:animMotion origin="layout" path="M 3.95833E-6 -1.11111E-6 L 3.95833E-6 -0.03704 " pathEditMode="relative" rAng="0" ptsTypes="AA">
                                      <p:cBhvr>
                                        <p:cTn id="17" dur="750" spd="-100000" fill="hold"/>
                                        <p:tgtEl>
                                          <p:spTgt spid="22"/>
                                        </p:tgtEl>
                                        <p:attrNameLst>
                                          <p:attrName>ppt_x</p:attrName>
                                          <p:attrName>ppt_y</p:attrName>
                                        </p:attrNameLst>
                                      </p:cBhvr>
                                      <p:rCtr x="0" y="-1852"/>
                                    </p:animMotion>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42" presetClass="path" presetSubtype="0" decel="100000" fill="hold" grpId="1" nodeType="withEffect">
                                  <p:stCondLst>
                                    <p:cond delay="0"/>
                                  </p:stCondLst>
                                  <p:childTnLst>
                                    <p:animMotion origin="layout" path="M -3.75E-6 2.59259E-6 L -3.75E-6 -0.03704 " pathEditMode="relative" rAng="0" ptsTypes="AA">
                                      <p:cBhvr>
                                        <p:cTn id="23" dur="750" spd="-100000" fill="hold"/>
                                        <p:tgtEl>
                                          <p:spTgt spid="23"/>
                                        </p:tgtEl>
                                        <p:attrNameLst>
                                          <p:attrName>ppt_x</p:attrName>
                                          <p:attrName>ppt_y</p:attrName>
                                        </p:attrNameLst>
                                      </p:cBhvr>
                                      <p:rCtr x="0" y="-1852"/>
                                    </p:animMotion>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42" presetClass="path" presetSubtype="0" decel="100000" fill="hold" grpId="1" nodeType="withEffect">
                                  <p:stCondLst>
                                    <p:cond delay="0"/>
                                  </p:stCondLst>
                                  <p:childTnLst>
                                    <p:animMotion origin="layout" path="M -3.75E-6 2.59259E-6 L -3.75E-6 -0.03704 " pathEditMode="relative" rAng="0" ptsTypes="AA">
                                      <p:cBhvr>
                                        <p:cTn id="31" dur="750" spd="-100000" fill="hold"/>
                                        <p:tgtEl>
                                          <p:spTgt spid="2"/>
                                        </p:tgtEl>
                                        <p:attrNameLst>
                                          <p:attrName>ppt_x</p:attrName>
                                          <p:attrName>ppt_y</p:attrName>
                                        </p:attrNameLst>
                                      </p:cBhvr>
                                      <p:rCtr x="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2" grpId="1"/>
      <p:bldP spid="23" grpId="0"/>
      <p:bldP spid="23" grpId="1"/>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6096000" y="1328227"/>
            <a:ext cx="6014889"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831687" cy="1760301"/>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121041" y="5584"/>
            <a:ext cx="7949917" cy="10518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What’s new in 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May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F14F86A4-3C4A-B9E2-8E83-E96C76E6E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89350A8B-5495-94C4-A1FA-30D0F042765F}"/>
              </a:ext>
            </a:extLst>
          </p:cNvPr>
          <p:cNvSpPr txBox="1"/>
          <p:nvPr/>
        </p:nvSpPr>
        <p:spPr>
          <a:xfrm>
            <a:off x="217075" y="1169708"/>
            <a:ext cx="4110703" cy="29794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Copilot Control System</a:t>
            </a:r>
          </a:p>
        </p:txBody>
      </p:sp>
      <p:sp>
        <p:nvSpPr>
          <p:cNvPr id="18" name="TextBox 17">
            <a:extLst>
              <a:ext uri="{FF2B5EF4-FFF2-40B4-BE49-F238E27FC236}">
                <a16:creationId xmlns:a16="http://schemas.microsoft.com/office/drawing/2014/main" id="{76798B32-ADA7-72FA-DCFA-C244D13FF8E3}"/>
              </a:ext>
            </a:extLst>
          </p:cNvPr>
          <p:cNvSpPr txBox="1"/>
          <p:nvPr/>
        </p:nvSpPr>
        <p:spPr>
          <a:xfrm>
            <a:off x="96477" y="1393575"/>
            <a:ext cx="5988291" cy="1710601"/>
          </a:xfrm>
          <a:prstGeom prst="rect">
            <a:avLst/>
          </a:prstGeom>
          <a:noFill/>
        </p:spPr>
        <p:txBody>
          <a:bodyPr wrap="square">
            <a:no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ISO certifications across the Copilot portfolio</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The new Copilot Adoption Hub</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Federated Copilot connectors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Enabling watermarks for sensitive material</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3440270"/>
            <a:ext cx="5831686" cy="319254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217074" y="3274643"/>
            <a:ext cx="4110703" cy="331253"/>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Agents &amp; Microsoft Build 2026</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56310" y="3619540"/>
            <a:ext cx="5907180" cy="2631811"/>
          </a:xfrm>
          <a:prstGeom prst="rect">
            <a:avLst/>
          </a:prstGeom>
          <a:noFill/>
        </p:spPr>
        <p:txBody>
          <a:bodyPr wrap="square" numCol="2">
            <a:sp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Learning Agent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Work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Microsoft Scout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Microsoft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MAI-Image-2.5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365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Web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MAI-Code-1</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MAI-Voice-2 &amp; Transcribe 1.5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Autopilot agents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Publish agents to Teams/M365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Windows 365 for Agents</a:t>
            </a:r>
          </a:p>
        </p:txBody>
      </p:sp>
      <p:sp>
        <p:nvSpPr>
          <p:cNvPr id="5" name="TextBox 4">
            <a:extLst>
              <a:ext uri="{FF2B5EF4-FFF2-40B4-BE49-F238E27FC236}">
                <a16:creationId xmlns:a16="http://schemas.microsoft.com/office/drawing/2014/main" id="{C61416EB-B728-4325-91D8-6EEB1431787E}"/>
              </a:ext>
            </a:extLst>
          </p:cNvPr>
          <p:cNvSpPr txBox="1"/>
          <p:nvPr/>
        </p:nvSpPr>
        <p:spPr>
          <a:xfrm>
            <a:off x="6471410" y="1169708"/>
            <a:ext cx="3920326" cy="30605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988291" y="1393575"/>
            <a:ext cx="6203709" cy="5228098"/>
          </a:xfrm>
          <a:prstGeom prst="rect">
            <a:avLst/>
          </a:prstGeom>
          <a:noFill/>
        </p:spPr>
        <p:txBody>
          <a:bodyPr wrap="square" numCol="2">
            <a:no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Opus 4.8 in Microsoft 365 Copilot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Refreshed Microsoft 365 Copilot app design</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Notebooks enhancements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Apple CarPlay</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GPT-5.5 Instant for Copilot Chat and Studio</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Copilot Prompt Gallery</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Account selector and voice for Copilot in Outlook</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Call delegation with Copilot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Recap deletion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Video recap with Copilot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Document activity summaries in Word</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Personalization with Copilot memory in Word</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Writing suggestions from the Word Agent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Slide explanations and built-in skills in PowerPoint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for Copilot in SharePoint</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42999" y="609465"/>
              <a:ext cx="133422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3</a:t>
              </a:r>
              <a:r>
                <a:rPr lang="en-US" sz="1100" kern="0" spc="-71" baseline="30000" dirty="0">
                  <a:solidFill>
                    <a:srgbClr val="5C5AD4"/>
                  </a:solidFill>
                  <a:latin typeface="Segoe UI Semibold"/>
                </a:rPr>
                <a:t>rd</a:t>
              </a:r>
              <a:r>
                <a:rPr kumimoji="0" lang="en-US" sz="1100" b="0" i="0" u="none" strike="noStrike" kern="0" cap="none" spc="-71" normalizeH="0" baseline="0" dirty="0">
                  <a:ln>
                    <a:noFill/>
                  </a:ln>
                  <a:solidFill>
                    <a:srgbClr val="5C5AD4"/>
                  </a:solidFill>
                  <a:effectLst/>
                  <a:uLnTx/>
                  <a:uFillTx/>
                  <a:latin typeface="Segoe UI Semibold"/>
                </a:rPr>
                <a:t> Jun</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3004642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0EC-32DE-69A4-9CD8-0E8E4A59F7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E63E17-A06A-C77C-47FF-F7B6DC2C04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018290"/>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774EEA5F-E383-1E77-84D1-24344F2C71B1}"/>
              </a:ext>
            </a:extLst>
          </p:cNvPr>
          <p:cNvSpPr>
            <a:spLocks noGrp="1"/>
          </p:cNvSpPr>
          <p:nvPr>
            <p:ph type="title"/>
          </p:nvPr>
        </p:nvSpPr>
        <p:spPr>
          <a:xfrm>
            <a:off x="1178983" y="3421793"/>
            <a:ext cx="9144000" cy="498598"/>
          </a:xfrm>
        </p:spPr>
        <p:txBody>
          <a:bodyPr/>
          <a:lstStyle/>
          <a:p>
            <a:r>
              <a:rPr lang="en-US" noProof="0" dirty="0"/>
              <a:t>User capabilities</a:t>
            </a:r>
          </a:p>
        </p:txBody>
      </p:sp>
    </p:spTree>
    <p:extLst>
      <p:ext uri="{BB962C8B-B14F-4D97-AF65-F5344CB8AC3E}">
        <p14:creationId xmlns:p14="http://schemas.microsoft.com/office/powerpoint/2010/main" val="3110651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90083"/>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Claude Opus 4.8 in Microsoft 365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737684" y="1389740"/>
            <a:ext cx="6152779"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543915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Anthropic's Claude Opus 4.8 is now available in Microsoft 365 Copilot, expanding model choice for advanced, multi-step work.</a:t>
            </a:r>
          </a:p>
          <a:p>
            <a:pPr marL="0" indent="0" fontAlgn="t">
              <a:buNone/>
            </a:pPr>
            <a:endParaRPr lang="en-GB" sz="1600" dirty="0"/>
          </a:p>
          <a:p>
            <a:pPr fontAlgn="t"/>
            <a:r>
              <a:rPr lang="en-GB" sz="1600" b="1" dirty="0"/>
              <a:t>Advanced Reasoning</a:t>
            </a:r>
            <a:br>
              <a:rPr lang="en-GB" sz="1600" dirty="0"/>
            </a:br>
            <a:r>
              <a:rPr lang="en-GB" sz="1600" dirty="0"/>
              <a:t>Handles complex, multi-step tasks and long-running workflows with better tool selection and instruction following.</a:t>
            </a:r>
          </a:p>
          <a:p>
            <a:pPr marL="0" indent="0" fontAlgn="t">
              <a:buNone/>
            </a:pPr>
            <a:endParaRPr lang="en-GB" sz="1600" dirty="0"/>
          </a:p>
          <a:p>
            <a:pPr fontAlgn="t"/>
            <a:r>
              <a:rPr lang="en-GB" sz="1600" b="1" dirty="0"/>
              <a:t>Stronger Outputs</a:t>
            </a:r>
            <a:br>
              <a:rPr lang="en-GB" sz="1600" dirty="0"/>
            </a:br>
            <a:r>
              <a:rPr lang="en-GB" sz="1600" dirty="0"/>
              <a:t>Improves results for drafting documents, analyzing </a:t>
            </a:r>
            <a:br>
              <a:rPr lang="en-GB" sz="1600" dirty="0"/>
            </a:br>
            <a:r>
              <a:rPr lang="en-GB" sz="1600" dirty="0"/>
              <a:t>data, and building presentations.</a:t>
            </a:r>
          </a:p>
          <a:p>
            <a:pPr marL="0" indent="0" fontAlgn="t">
              <a:buNone/>
            </a:pPr>
            <a:endParaRPr lang="en-GB" sz="1600" dirty="0"/>
          </a:p>
          <a:p>
            <a:pPr fontAlgn="t"/>
            <a:r>
              <a:rPr lang="en-GB" sz="1600" b="1" dirty="0"/>
              <a:t>Grounded Results</a:t>
            </a:r>
            <a:br>
              <a:rPr lang="en-GB" sz="1600" dirty="0"/>
            </a:br>
            <a:r>
              <a:rPr lang="en-GB" sz="1600" dirty="0"/>
              <a:t>With Work IQ, outputs are grounded in your organization's data for more relevant, accurate answers.</a:t>
            </a:r>
          </a:p>
          <a:p>
            <a:pPr marL="0" indent="0" fontAlgn="t">
              <a:buNone/>
            </a:pPr>
            <a:endParaRPr lang="en-GB" sz="1600" dirty="0"/>
          </a:p>
          <a:p>
            <a:pPr marL="0" indent="0" fontAlgn="t">
              <a:buNone/>
            </a:pPr>
            <a:r>
              <a:rPr lang="en-GB" sz="1600" b="1" dirty="0"/>
              <a:t>Rollout</a:t>
            </a:r>
            <a:br>
              <a:rPr lang="en-GB" sz="1600" dirty="0"/>
            </a:br>
            <a:r>
              <a:rPr lang="en-GB" sz="1600" dirty="0"/>
              <a:t>Available in Copilot Cowork (Frontier); Rolling out to Copilot Studio early release, Copilot Chat, Excel, and PowerPoint.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185343"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Claude Opus 4.8 in Microsoft 365 Copilot</a:t>
            </a:r>
          </a:p>
        </p:txBody>
      </p:sp>
      <p:pic>
        <p:nvPicPr>
          <p:cNvPr id="5" name="Picture 4">
            <a:extLst>
              <a:ext uri="{FF2B5EF4-FFF2-40B4-BE49-F238E27FC236}">
                <a16:creationId xmlns:a16="http://schemas.microsoft.com/office/drawing/2014/main" id="{455E789B-20E4-4C8E-4675-BAF57C2F409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24992" y="2495174"/>
            <a:ext cx="5778162" cy="2240630"/>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0FBE9135-E134-3919-61B5-EA77A8C3703F}"/>
              </a:ext>
            </a:extLst>
          </p:cNvPr>
          <p:cNvSpPr txBox="1"/>
          <p:nvPr/>
        </p:nvSpPr>
        <p:spPr>
          <a:xfrm>
            <a:off x="6013963" y="5138940"/>
            <a:ext cx="5652977"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Available today: Anthropic Claude Opus 4.8 in Microsoft 365 Copilot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Refreshed Microsoft 365 Copilot app design</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The Microsoft 365 Copilot app gains a refreshed, chat-centered design that helps users stay focused and organized.</a:t>
            </a:r>
          </a:p>
          <a:p>
            <a:pPr marL="0" indent="0" fontAlgn="t">
              <a:buNone/>
            </a:pPr>
            <a:endParaRPr lang="en-GB" sz="1600" dirty="0"/>
          </a:p>
          <a:p>
            <a:pPr fontAlgn="t"/>
            <a:r>
              <a:rPr lang="en-GB" sz="1600" b="1" dirty="0"/>
              <a:t>Chat-Centered Layout</a:t>
            </a:r>
            <a:br>
              <a:rPr lang="en-GB" sz="1600" dirty="0"/>
            </a:br>
            <a:r>
              <a:rPr lang="en-GB" sz="1600" dirty="0"/>
              <a:t>A streamlined design puts chat and responses front and center for a cleaner experience.</a:t>
            </a:r>
          </a:p>
          <a:p>
            <a:pPr marL="0" indent="0" fontAlgn="t">
              <a:buNone/>
            </a:pPr>
            <a:endParaRPr lang="en-GB" sz="1600" dirty="0"/>
          </a:p>
          <a:p>
            <a:pPr fontAlgn="t"/>
            <a:r>
              <a:rPr lang="en-GB" sz="1600" b="1" dirty="0"/>
              <a:t>Simpler Navigation</a:t>
            </a:r>
            <a:br>
              <a:rPr lang="en-GB" sz="1600" dirty="0"/>
            </a:br>
            <a:r>
              <a:rPr lang="en-GB" sz="1600" dirty="0"/>
              <a:t>Easier navigation helps users move through the app and keep context across tasks.</a:t>
            </a:r>
          </a:p>
          <a:p>
            <a:pPr marL="0" indent="0" fontAlgn="t">
              <a:buNone/>
            </a:pPr>
            <a:endParaRPr lang="en-GB" sz="1600" dirty="0"/>
          </a:p>
          <a:p>
            <a:pPr fontAlgn="t"/>
            <a:r>
              <a:rPr lang="en-GB" sz="1600" b="1" dirty="0"/>
              <a:t>Organized Work</a:t>
            </a:r>
            <a:br>
              <a:rPr lang="en-GB" sz="1600" dirty="0"/>
            </a:br>
            <a:r>
              <a:rPr lang="en-GB" sz="1600" dirty="0"/>
              <a:t>New ways to organize work make it easier to pick up where you left off.</a:t>
            </a:r>
          </a:p>
          <a:p>
            <a:pPr marL="0" indent="0" fontAlgn="t">
              <a:buNone/>
            </a:pPr>
            <a:endParaRPr lang="en-GB" sz="1600" dirty="0"/>
          </a:p>
          <a:p>
            <a:pPr marL="0" indent="0" fontAlgn="t">
              <a:buNone/>
            </a:pPr>
            <a:r>
              <a:rPr lang="en-GB" sz="1600" b="1" dirty="0"/>
              <a:t>Rollout</a:t>
            </a:r>
            <a:br>
              <a:rPr lang="en-GB" sz="1600" dirty="0"/>
            </a:br>
            <a:r>
              <a:rPr lang="en-GB" sz="1600" dirty="0"/>
              <a:t>Rolling out in June.</a:t>
            </a:r>
          </a:p>
          <a:p>
            <a:pPr marL="0" indent="0" fontAlgn="t">
              <a:buNone/>
            </a:pPr>
            <a:endParaRPr lang="en-GB" sz="1600" dirty="0"/>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Refreshed Microsoft 365 Copilot app design</a:t>
            </a:r>
          </a:p>
        </p:txBody>
      </p:sp>
      <p:pic>
        <p:nvPicPr>
          <p:cNvPr id="8" name="Picture 7" descr="Three screenshots showing a Copilot app screen, the left navigation options, and a Copilot response.">
            <a:extLst>
              <a:ext uri="{FF2B5EF4-FFF2-40B4-BE49-F238E27FC236}">
                <a16:creationId xmlns:a16="http://schemas.microsoft.com/office/drawing/2014/main" id="{499ED624-FD65-8E1A-EFAF-A93C45B80B35}"/>
              </a:ext>
            </a:extLst>
          </p:cNvPr>
          <p:cNvPicPr>
            <a:picLocks noChangeAspect="1"/>
          </p:cNvPicPr>
          <p:nvPr/>
        </p:nvPicPr>
        <p:blipFill>
          <a:blip r:embed="rId4"/>
          <a:stretch>
            <a:fillRect/>
          </a:stretch>
        </p:blipFill>
        <p:spPr>
          <a:xfrm>
            <a:off x="6594968" y="1872267"/>
            <a:ext cx="4539035" cy="3839324"/>
          </a:xfrm>
          <a:prstGeom prst="rect">
            <a:avLst/>
          </a:prstGeom>
        </p:spPr>
      </p:pic>
      <p:sp>
        <p:nvSpPr>
          <p:cNvPr id="6" name="TextBox 5">
            <a:extLst>
              <a:ext uri="{FF2B5EF4-FFF2-40B4-BE49-F238E27FC236}">
                <a16:creationId xmlns:a16="http://schemas.microsoft.com/office/drawing/2014/main" id="{EB76F7EC-453D-77C1-C571-40C3696F3B2B}"/>
              </a:ext>
            </a:extLst>
          </p:cNvPr>
          <p:cNvSpPr txBox="1"/>
          <p:nvPr/>
        </p:nvSpPr>
        <p:spPr>
          <a:xfrm>
            <a:off x="6767821" y="5719220"/>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Notebooks enhancements in the Microsoft 365 Copilot app</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56090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Notebooks gain a unified interface, Teams meetings as knowledge, and new ways to turn notes into spreadsheets and infographics.</a:t>
            </a:r>
          </a:p>
          <a:p>
            <a:pPr marL="0" indent="0" fontAlgn="t">
              <a:buNone/>
            </a:pPr>
            <a:endParaRPr lang="en-GB" sz="1600" dirty="0"/>
          </a:p>
          <a:p>
            <a:pPr fontAlgn="t"/>
            <a:r>
              <a:rPr lang="en-GB" sz="1600" b="1" dirty="0"/>
              <a:t>Unified Notebook View</a:t>
            </a:r>
            <a:br>
              <a:rPr lang="en-GB" sz="1600" dirty="0"/>
            </a:br>
            <a:r>
              <a:rPr lang="en-GB" sz="1600" dirty="0"/>
              <a:t>An updated interface brings chats, created outputs, and references together, with OneNote sync.</a:t>
            </a:r>
          </a:p>
          <a:p>
            <a:pPr marL="0" indent="0" fontAlgn="t">
              <a:buNone/>
            </a:pPr>
            <a:endParaRPr lang="en-GB" sz="1600" dirty="0"/>
          </a:p>
          <a:p>
            <a:pPr fontAlgn="t"/>
            <a:r>
              <a:rPr lang="en-GB" sz="1600" b="1" dirty="0"/>
              <a:t>Meetings As Knowledge</a:t>
            </a:r>
            <a:br>
              <a:rPr lang="en-GB" sz="1600" dirty="0"/>
            </a:br>
            <a:r>
              <a:rPr lang="en-GB" sz="1600" dirty="0"/>
              <a:t>Reference individual Teams meetings — transcripts, notes, chats, and shared content — as notebook knowledge.</a:t>
            </a:r>
          </a:p>
          <a:p>
            <a:pPr marL="0" indent="0" fontAlgn="t">
              <a:buNone/>
            </a:pPr>
            <a:endParaRPr lang="en-GB" sz="1600" dirty="0"/>
          </a:p>
          <a:p>
            <a:pPr fontAlgn="t"/>
            <a:r>
              <a:rPr lang="en-GB" sz="1600" b="1" dirty="0"/>
              <a:t>Spreadsheets And Infographics</a:t>
            </a:r>
            <a:br>
              <a:rPr lang="en-GB" sz="1600" dirty="0"/>
            </a:br>
            <a:r>
              <a:rPr lang="en-GB" sz="1600" dirty="0"/>
              <a:t>Generate Excel spreadsheets via the Excel agent and auto-convert notebook content into visual infographics.</a:t>
            </a:r>
          </a:p>
          <a:p>
            <a:pPr marL="0" indent="0" fontAlgn="t">
              <a:buNone/>
            </a:pPr>
            <a:endParaRPr lang="en-GB" sz="1600" dirty="0"/>
          </a:p>
          <a:p>
            <a:pPr marL="0" indent="0" fontAlgn="t">
              <a:buNone/>
            </a:pPr>
            <a:r>
              <a:rPr lang="en-GB" sz="1600" b="1" dirty="0"/>
              <a:t>Rollout</a:t>
            </a:r>
            <a:br>
              <a:rPr lang="en-GB" sz="1600" dirty="0"/>
            </a:br>
            <a:r>
              <a:rPr lang="en-GB" sz="1600" dirty="0"/>
              <a:t>Updated UI and OneNote sync in June; meetings, spreadsheets, and infographics to Frontier in May, worldwide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Notebooks enhancements</a:t>
            </a:r>
          </a:p>
        </p:txBody>
      </p:sp>
      <p:pic>
        <p:nvPicPr>
          <p:cNvPr id="5" name="Picture 4" descr="Screenshot of the new Copilot Notebooks design in the Microsoft 365 Copilot app">
            <a:extLst>
              <a:ext uri="{FF2B5EF4-FFF2-40B4-BE49-F238E27FC236}">
                <a16:creationId xmlns:a16="http://schemas.microsoft.com/office/drawing/2014/main" id="{0432BA59-5672-6357-AD31-BE67017942BE}"/>
              </a:ext>
            </a:extLst>
          </p:cNvPr>
          <p:cNvPicPr>
            <a:picLocks noChangeAspect="1"/>
          </p:cNvPicPr>
          <p:nvPr/>
        </p:nvPicPr>
        <p:blipFill>
          <a:blip r:embed="rId3"/>
          <a:stretch>
            <a:fillRect/>
          </a:stretch>
        </p:blipFill>
        <p:spPr>
          <a:xfrm>
            <a:off x="5994979" y="1777539"/>
            <a:ext cx="3499609" cy="1968749"/>
          </a:xfrm>
          <a:prstGeom prst="rect">
            <a:avLst/>
          </a:prstGeom>
        </p:spPr>
      </p:pic>
      <p:pic>
        <p:nvPicPr>
          <p:cNvPr id="6" name="Picture 5" descr="Screen shows Teams meeting, Outlook emails, and web pages added as references into a Copilot Notebook">
            <a:extLst>
              <a:ext uri="{FF2B5EF4-FFF2-40B4-BE49-F238E27FC236}">
                <a16:creationId xmlns:a16="http://schemas.microsoft.com/office/drawing/2014/main" id="{AA72BE5A-3585-DA7C-962C-63E8FE166D8C}"/>
              </a:ext>
            </a:extLst>
          </p:cNvPr>
          <p:cNvPicPr>
            <a:picLocks noChangeAspect="1"/>
          </p:cNvPicPr>
          <p:nvPr/>
        </p:nvPicPr>
        <p:blipFill>
          <a:blip r:embed="rId4"/>
          <a:stretch>
            <a:fillRect/>
          </a:stretch>
        </p:blipFill>
        <p:spPr>
          <a:xfrm>
            <a:off x="6376930" y="3427845"/>
            <a:ext cx="2929113" cy="1647809"/>
          </a:xfrm>
          <a:prstGeom prst="rect">
            <a:avLst/>
          </a:prstGeom>
        </p:spPr>
      </p:pic>
      <p:pic>
        <p:nvPicPr>
          <p:cNvPr id="8" name="Picture 7" descr="Screen shows an Excel spreadsheet on “Project Launch Reference Data” with multiple tabs, data table, and colorful pie chart on “Cost Breakdown” generated in a Copilot Notebook.">
            <a:extLst>
              <a:ext uri="{FF2B5EF4-FFF2-40B4-BE49-F238E27FC236}">
                <a16:creationId xmlns:a16="http://schemas.microsoft.com/office/drawing/2014/main" id="{E33CBFB7-2949-AC7C-DEAF-C4B9600D3FFE}"/>
              </a:ext>
            </a:extLst>
          </p:cNvPr>
          <p:cNvPicPr>
            <a:picLocks noChangeAspect="1"/>
          </p:cNvPicPr>
          <p:nvPr/>
        </p:nvPicPr>
        <p:blipFill>
          <a:blip r:embed="rId5"/>
          <a:stretch>
            <a:fillRect/>
          </a:stretch>
        </p:blipFill>
        <p:spPr>
          <a:xfrm>
            <a:off x="8586716" y="1950618"/>
            <a:ext cx="3007361" cy="1622590"/>
          </a:xfrm>
          <a:prstGeom prst="rect">
            <a:avLst/>
          </a:prstGeom>
        </p:spPr>
      </p:pic>
      <p:pic>
        <p:nvPicPr>
          <p:cNvPr id="9" name="Picture 8" descr="Screen shows a complex infographic on the topic of Renewable energy with diagrams, illustrations, and information, created from a Copilot Notebook on “Renewable Energy”.">
            <a:extLst>
              <a:ext uri="{FF2B5EF4-FFF2-40B4-BE49-F238E27FC236}">
                <a16:creationId xmlns:a16="http://schemas.microsoft.com/office/drawing/2014/main" id="{4D1C8049-7D36-250A-083D-9ADA472B91B5}"/>
              </a:ext>
            </a:extLst>
          </p:cNvPr>
          <p:cNvPicPr>
            <a:picLocks noChangeAspect="1"/>
          </p:cNvPicPr>
          <p:nvPr/>
        </p:nvPicPr>
        <p:blipFill>
          <a:blip r:embed="rId6"/>
          <a:stretch>
            <a:fillRect/>
          </a:stretch>
        </p:blipFill>
        <p:spPr>
          <a:xfrm>
            <a:off x="8610277" y="3844374"/>
            <a:ext cx="2858475" cy="1530815"/>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187736" y="5428619"/>
            <a:ext cx="5652977" cy="307777"/>
          </a:xfrm>
          <a:prstGeom prst="rect">
            <a:avLst/>
          </a:prstGeom>
          <a:noFill/>
        </p:spPr>
        <p:txBody>
          <a:bodyPr wrap="square">
            <a:spAutoFit/>
          </a:bodyPr>
          <a:lstStyle/>
          <a:p>
            <a:r>
              <a:rPr lang="en-US" sz="1400" dirty="0">
                <a:solidFill>
                  <a:srgbClr val="7030A0"/>
                </a:solidFill>
                <a:hlinkClick r:id="rId7">
                  <a:extLst>
                    <a:ext uri="{A12FA001-AC4F-418D-AE19-62706E023703}">
                      <ahyp:hlinkClr xmlns:ahyp="http://schemas.microsoft.com/office/drawing/2018/hyperlinkcolor" val="tx"/>
                    </a:ext>
                  </a:extLst>
                </a:hlinkClick>
              </a:rPr>
              <a:t>What’s New in Notebooks | May 2026 | Microsoft Community Hub</a:t>
            </a:r>
            <a:endParaRPr lang="en-US" sz="1400" dirty="0">
              <a:solidFill>
                <a:srgbClr val="7030A0"/>
              </a:solidFill>
              <a:hlinkClick r:id="rId8">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Apple CarPlay</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800" b="1" dirty="0"/>
              <a:t>Microsoft 365 Copilot comes to Apple CarPlay so users can catch up on work hands-free while driving.</a:t>
            </a:r>
          </a:p>
          <a:p>
            <a:pPr marL="0" indent="0" fontAlgn="t">
              <a:buNone/>
            </a:pPr>
            <a:endParaRPr lang="en-GB" sz="1800" dirty="0"/>
          </a:p>
          <a:p>
            <a:pPr fontAlgn="t"/>
            <a:r>
              <a:rPr lang="en-GB" sz="1800" b="1" dirty="0"/>
              <a:t>Hands-Free Access</a:t>
            </a:r>
            <a:br>
              <a:rPr lang="en-GB" sz="1800" dirty="0"/>
            </a:br>
            <a:r>
              <a:rPr lang="en-GB" sz="1800" dirty="0"/>
              <a:t>Start or continue a Copilot chat by voice through the car's display.</a:t>
            </a:r>
          </a:p>
          <a:p>
            <a:pPr marL="0" indent="0" fontAlgn="t">
              <a:buNone/>
            </a:pPr>
            <a:endParaRPr lang="en-GB" sz="1800" dirty="0"/>
          </a:p>
          <a:p>
            <a:pPr fontAlgn="t"/>
            <a:r>
              <a:rPr lang="en-GB" sz="1800" b="1" dirty="0"/>
              <a:t>Stay Safe</a:t>
            </a:r>
            <a:br>
              <a:rPr lang="en-GB" sz="1800" dirty="0"/>
            </a:br>
            <a:r>
              <a:rPr lang="en-GB" sz="1800" dirty="0"/>
              <a:t>Catch up on work without taking your hands off the wheel or eyes off the road.</a:t>
            </a:r>
          </a:p>
          <a:p>
            <a:pPr marL="0" indent="0" fontAlgn="t">
              <a:buNone/>
            </a:pPr>
            <a:endParaRPr lang="en-GB" sz="1800" dirty="0"/>
          </a:p>
          <a:p>
            <a:pPr fontAlgn="t"/>
            <a:r>
              <a:rPr lang="en-GB" sz="1800" b="1" dirty="0"/>
              <a:t>On The Go</a:t>
            </a:r>
            <a:br>
              <a:rPr lang="en-GB" sz="1800" dirty="0"/>
            </a:br>
            <a:r>
              <a:rPr lang="en-GB" sz="1800" dirty="0"/>
              <a:t>Pick up conversations and get quick answers while commuting.</a:t>
            </a:r>
          </a:p>
          <a:p>
            <a:pPr marL="0" indent="0" fontAlgn="t">
              <a:buNone/>
            </a:pPr>
            <a:endParaRPr lang="en-GB" sz="1800" dirty="0"/>
          </a:p>
          <a:p>
            <a:pPr marL="0" indent="0" fontAlgn="t">
              <a:buNone/>
            </a:pPr>
            <a:r>
              <a:rPr lang="en-GB" sz="1800" b="1" dirty="0"/>
              <a:t>Rollout</a:t>
            </a:r>
            <a:br>
              <a:rPr lang="en-GB" sz="1800" dirty="0"/>
            </a:br>
            <a:r>
              <a:rPr lang="en-GB" sz="1800" dirty="0"/>
              <a:t>This feature 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Apple CarPlay</a:t>
            </a:r>
          </a:p>
        </p:txBody>
      </p:sp>
      <p:pic>
        <p:nvPicPr>
          <p:cNvPr id="5" name="Picture 4" descr="What is Apple CarPlay? iPhone-powered co-driver explained ...">
            <a:extLst>
              <a:ext uri="{FF2B5EF4-FFF2-40B4-BE49-F238E27FC236}">
                <a16:creationId xmlns:a16="http://schemas.microsoft.com/office/drawing/2014/main" id="{3C9983B7-3202-CD24-22C0-29D22D8F785D}"/>
              </a:ext>
            </a:extLst>
          </p:cNvPr>
          <p:cNvPicPr>
            <a:picLocks noChangeAspect="1"/>
          </p:cNvPicPr>
          <p:nvPr/>
        </p:nvPicPr>
        <p:blipFill>
          <a:blip r:embed="rId3"/>
          <a:stretch>
            <a:fillRect/>
          </a:stretch>
        </p:blipFill>
        <p:spPr>
          <a:xfrm>
            <a:off x="6968773" y="2169982"/>
            <a:ext cx="3783932" cy="2518035"/>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851583" y="5443346"/>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GPT-5.5 Instant for Copilot Chat and Studio</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OpenAI's GPT-5.5 Instant brings higher-quality, more concise responses for everyday work across Copilot Chat and Copilot Studio.</a:t>
            </a:r>
          </a:p>
          <a:p>
            <a:pPr marL="0" indent="0" fontAlgn="t">
              <a:buNone/>
            </a:pPr>
            <a:endParaRPr lang="en-GB" sz="1600" dirty="0"/>
          </a:p>
          <a:p>
            <a:pPr fontAlgn="t"/>
            <a:r>
              <a:rPr lang="en-GB" sz="1600" b="1" dirty="0"/>
              <a:t>Faster Answers</a:t>
            </a:r>
            <a:br>
              <a:rPr lang="en-GB" sz="1600" dirty="0"/>
            </a:br>
            <a:r>
              <a:rPr lang="en-GB" sz="1600" dirty="0"/>
              <a:t>Clearer, less verbose responses with fewer unnecessary follow-up questions.</a:t>
            </a:r>
          </a:p>
          <a:p>
            <a:pPr marL="0" indent="0" fontAlgn="t">
              <a:buNone/>
            </a:pPr>
            <a:endParaRPr lang="en-GB" sz="1600" dirty="0"/>
          </a:p>
          <a:p>
            <a:pPr fontAlgn="t"/>
            <a:r>
              <a:rPr lang="en-GB" sz="1600" b="1" dirty="0"/>
              <a:t>Broader Strengths</a:t>
            </a:r>
            <a:br>
              <a:rPr lang="en-GB" sz="1600" dirty="0"/>
            </a:br>
            <a:r>
              <a:rPr lang="en-GB" sz="1600" dirty="0"/>
              <a:t>Improved image analysis and STEM-related responses, building on GPT-5.3 Instant.</a:t>
            </a:r>
          </a:p>
          <a:p>
            <a:pPr marL="0" indent="0" fontAlgn="t">
              <a:buNone/>
            </a:pPr>
            <a:endParaRPr lang="en-GB" sz="1600" dirty="0"/>
          </a:p>
          <a:p>
            <a:pPr fontAlgn="t"/>
            <a:r>
              <a:rPr lang="en-GB" sz="1600" b="1" dirty="0"/>
              <a:t>Where To Find It</a:t>
            </a:r>
            <a:br>
              <a:rPr lang="en-GB" sz="1600" dirty="0"/>
            </a:br>
            <a:r>
              <a:rPr lang="en-GB" sz="1600" dirty="0"/>
              <a:t>Appears as "GPT-5.5 Quick response" in Copilot Chat and "GPT-5.5 Chat" in Copilot Studio early release environments.</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a:p>
            <a:pPr marL="0" indent="0" fontAlgn="t">
              <a:buNone/>
            </a:pPr>
            <a:endParaRPr lang="en-GB" sz="1600" dirty="0"/>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GPT-5.5 Instant for Copilot Chat and Studio</a:t>
            </a:r>
          </a:p>
        </p:txBody>
      </p:sp>
      <p:sp>
        <p:nvSpPr>
          <p:cNvPr id="7" name="TextBox 6">
            <a:extLst>
              <a:ext uri="{FF2B5EF4-FFF2-40B4-BE49-F238E27FC236}">
                <a16:creationId xmlns:a16="http://schemas.microsoft.com/office/drawing/2014/main" id="{00655F66-F859-4D6E-D85D-BE28A0081AD1}"/>
              </a:ext>
            </a:extLst>
          </p:cNvPr>
          <p:cNvSpPr txBox="1"/>
          <p:nvPr/>
        </p:nvSpPr>
        <p:spPr>
          <a:xfrm>
            <a:off x="5990725" y="5231802"/>
            <a:ext cx="5652977" cy="523220"/>
          </a:xfrm>
          <a:prstGeom prst="rect">
            <a:avLst/>
          </a:prstGeom>
          <a:noFill/>
        </p:spPr>
        <p:txBody>
          <a:bodyPr wrap="square">
            <a:spAutoFit/>
          </a:bodyPr>
          <a:lstStyle/>
          <a:p>
            <a:pPr algn="ctr"/>
            <a:r>
              <a:rPr lang="en-US" sz="1400" dirty="0">
                <a:solidFill>
                  <a:srgbClr val="7030A0"/>
                </a:solidFill>
                <a:hlinkClick r:id="rId3">
                  <a:extLst>
                    <a:ext uri="{A12FA001-AC4F-418D-AE19-62706E023703}">
                      <ahyp:hlinkClr xmlns:ahyp="http://schemas.microsoft.com/office/drawing/2018/hyperlinkcolor" val="tx"/>
                    </a:ext>
                  </a:extLst>
                </a:hlinkClick>
              </a:rPr>
              <a:t>Available today: GPT-5.5 Instant in Microsoft 365 Copilot | Microsoft Community Hub</a:t>
            </a:r>
            <a:endParaRPr lang="en-US" sz="1400" dirty="0">
              <a:solidFill>
                <a:srgbClr val="7030A0"/>
              </a:solidFill>
              <a:hlinkClick r:id="rId4">
                <a:extLst>
                  <a:ext uri="{A12FA001-AC4F-418D-AE19-62706E023703}">
                    <ahyp:hlinkClr xmlns:ahyp="http://schemas.microsoft.com/office/drawing/2018/hyperlinkcolor" val="tx"/>
                  </a:ext>
                </a:extLst>
              </a:hlinkClick>
            </a:endParaRPr>
          </a:p>
        </p:txBody>
      </p:sp>
      <p:pic>
        <p:nvPicPr>
          <p:cNvPr id="5" name="Picture 4">
            <a:extLst>
              <a:ext uri="{FF2B5EF4-FFF2-40B4-BE49-F238E27FC236}">
                <a16:creationId xmlns:a16="http://schemas.microsoft.com/office/drawing/2014/main" id="{5C478F76-8F61-A5D1-2081-A27CC52E33B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96000" y="2012090"/>
            <a:ext cx="5547702" cy="312058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Expanded Copilot Prompt Gallery</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73883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The new Prompt Gallery brings ready-to-use prompts and task-based ideas together so users can act on Copilot right away.</a:t>
            </a:r>
          </a:p>
          <a:p>
            <a:pPr marL="0" indent="0" fontAlgn="t">
              <a:buNone/>
            </a:pPr>
            <a:endParaRPr lang="en-GB" sz="1600" dirty="0"/>
          </a:p>
          <a:p>
            <a:pPr fontAlgn="t"/>
            <a:r>
              <a:rPr lang="en-GB" sz="1600" b="1" dirty="0"/>
              <a:t>Ready-To-Use Prompts</a:t>
            </a:r>
            <a:br>
              <a:rPr lang="en-GB" sz="1600" dirty="0"/>
            </a:br>
            <a:r>
              <a:rPr lang="en-GB" sz="1600" dirty="0"/>
              <a:t>Curated prompts for drafting, meeting prep, analysis, and catching up on work.</a:t>
            </a:r>
          </a:p>
          <a:p>
            <a:pPr marL="0" indent="0" fontAlgn="t">
              <a:buNone/>
            </a:pPr>
            <a:endParaRPr lang="en-GB" sz="1600" dirty="0"/>
          </a:p>
          <a:p>
            <a:pPr fontAlgn="t"/>
            <a:r>
              <a:rPr lang="en-GB" sz="1600" b="1" dirty="0"/>
              <a:t>Guided Discovery</a:t>
            </a:r>
            <a:br>
              <a:rPr lang="en-GB" sz="1600" dirty="0"/>
            </a:br>
            <a:r>
              <a:rPr lang="en-GB" sz="1600" dirty="0"/>
              <a:t>Simple guidance helps users find a starting point and try a prompt in Copilot.</a:t>
            </a:r>
          </a:p>
          <a:p>
            <a:pPr marL="0" indent="0" fontAlgn="t">
              <a:buNone/>
            </a:pPr>
            <a:endParaRPr lang="en-GB" sz="1600" dirty="0"/>
          </a:p>
          <a:p>
            <a:pPr fontAlgn="t"/>
            <a:r>
              <a:rPr lang="en-GB" sz="1600" b="1" dirty="0"/>
              <a:t>Shared Workflows</a:t>
            </a:r>
            <a:br>
              <a:rPr lang="en-GB" sz="1600" dirty="0"/>
            </a:br>
            <a:r>
              <a:rPr lang="en-GB" sz="1600" dirty="0"/>
              <a:t>Teams can share useful prompt workflows across the organization.</a:t>
            </a:r>
          </a:p>
          <a:p>
            <a:pPr fontAlgn="t"/>
            <a:endParaRPr lang="en-GB" sz="1600" dirty="0"/>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a:p>
            <a:pPr marL="0" indent="0" fontAlgn="t">
              <a:buNone/>
            </a:pPr>
            <a:endParaRPr lang="en-GB" sz="1600" dirty="0"/>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Expanded Copilot Prompt Gallery</a:t>
            </a:r>
          </a:p>
        </p:txBody>
      </p:sp>
      <p:pic>
        <p:nvPicPr>
          <p:cNvPr id="5" name="Picture 4" descr="A screenshot of the Microsoft 365 Copilot adoption hub prompt gallery with a headline saying Prompt Gallery and sortable menu with different, work-focused prompts.">
            <a:extLst>
              <a:ext uri="{FF2B5EF4-FFF2-40B4-BE49-F238E27FC236}">
                <a16:creationId xmlns:a16="http://schemas.microsoft.com/office/drawing/2014/main" id="{26B5275A-4A43-1C8D-5489-4BFE76AC4D25}"/>
              </a:ext>
            </a:extLst>
          </p:cNvPr>
          <p:cNvPicPr>
            <a:picLocks noChangeAspect="1"/>
          </p:cNvPicPr>
          <p:nvPr/>
        </p:nvPicPr>
        <p:blipFill>
          <a:blip r:embed="rId4"/>
          <a:stretch>
            <a:fillRect/>
          </a:stretch>
        </p:blipFill>
        <p:spPr>
          <a:xfrm>
            <a:off x="6096000" y="1760975"/>
            <a:ext cx="5294541" cy="357209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608825" y="5549225"/>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Account selector and voice for Copilot in Outlook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86107" y="1389740"/>
            <a:ext cx="7004357" cy="4871457"/>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29749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Outlook for Windows adds an account selector and voice to make multi-account Copilot use clearer and safer.</a:t>
            </a:r>
          </a:p>
          <a:p>
            <a:pPr marL="0" indent="0" fontAlgn="t">
              <a:buNone/>
            </a:pPr>
            <a:endParaRPr lang="en-GB" sz="1600" dirty="0"/>
          </a:p>
          <a:p>
            <a:pPr fontAlgn="t"/>
            <a:r>
              <a:rPr lang="en-GB" sz="1600" b="1" dirty="0"/>
              <a:t>Account Clarity</a:t>
            </a:r>
            <a:br>
              <a:rPr lang="en-GB" sz="1600" dirty="0"/>
            </a:br>
            <a:r>
              <a:rPr lang="en-GB" sz="1600" dirty="0"/>
              <a:t>A dropdown in the calendar Copilot side pane shows which account Copilot is acting on.</a:t>
            </a:r>
          </a:p>
          <a:p>
            <a:pPr marL="0" indent="0" fontAlgn="t">
              <a:buNone/>
            </a:pPr>
            <a:endParaRPr lang="en-GB" sz="1600" dirty="0"/>
          </a:p>
          <a:p>
            <a:pPr fontAlgn="t"/>
            <a:r>
              <a:rPr lang="en-GB" sz="1600" b="1" dirty="0"/>
              <a:t>Easy Switching</a:t>
            </a:r>
            <a:br>
              <a:rPr lang="en-GB" sz="1600" dirty="0"/>
            </a:br>
            <a:r>
              <a:rPr lang="en-GB" sz="1600" dirty="0"/>
              <a:t>Users can switch between Copilot-enabled accounts without confusion.</a:t>
            </a:r>
          </a:p>
          <a:p>
            <a:pPr marL="0" indent="0" fontAlgn="t">
              <a:buNone/>
            </a:pPr>
            <a:endParaRPr lang="en-GB" sz="1600" dirty="0"/>
          </a:p>
          <a:p>
            <a:pPr fontAlgn="t"/>
            <a:r>
              <a:rPr lang="en-GB" sz="1600" b="1" dirty="0"/>
              <a:t>Fewer Errors</a:t>
            </a:r>
            <a:br>
              <a:rPr lang="en-GB" sz="1600" dirty="0"/>
            </a:br>
            <a:r>
              <a:rPr lang="en-GB" sz="1600" dirty="0"/>
              <a:t>Reduces accidental cross-account actions for multi-tenant users.</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16064" y="1236466"/>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Account selector and voice for Copilot in Outlook</a:t>
            </a:r>
          </a:p>
        </p:txBody>
      </p:sp>
      <p:sp>
        <p:nvSpPr>
          <p:cNvPr id="7" name="TextBox 6">
            <a:extLst>
              <a:ext uri="{FF2B5EF4-FFF2-40B4-BE49-F238E27FC236}">
                <a16:creationId xmlns:a16="http://schemas.microsoft.com/office/drawing/2014/main" id="{00655F66-F859-4D6E-D85D-BE28A0081AD1}"/>
              </a:ext>
            </a:extLst>
          </p:cNvPr>
          <p:cNvSpPr txBox="1"/>
          <p:nvPr/>
        </p:nvSpPr>
        <p:spPr>
          <a:xfrm>
            <a:off x="6358649" y="5785188"/>
            <a:ext cx="5652977" cy="307777"/>
          </a:xfrm>
          <a:prstGeom prst="rect">
            <a:avLst/>
          </a:prstGeom>
          <a:noFill/>
        </p:spPr>
        <p:txBody>
          <a:bodyPr wrap="square">
            <a:spAutoFit/>
          </a:bodyPr>
          <a:lstStyle/>
          <a:p>
            <a:r>
              <a:rPr lang="en-US" sz="1400" dirty="0">
                <a:solidFill>
                  <a:srgbClr val="7030A0"/>
                </a:solidFill>
                <a:hlinkClick r:id="rId3">
                  <a:extLst>
                    <a:ext uri="{A12FA001-AC4F-418D-AE19-62706E023703}">
                      <ahyp:hlinkClr xmlns:ahyp="http://schemas.microsoft.com/office/drawing/2018/hyperlinkcolor" val="tx"/>
                    </a:ext>
                  </a:extLst>
                </a:hlinkClick>
              </a:rPr>
              <a:t>What's New in Microsoft 365 Copilot | May 2026</a:t>
            </a:r>
          </a:p>
        </p:txBody>
      </p:sp>
      <p:pic>
        <p:nvPicPr>
          <p:cNvPr id="5" name="Picture 4" descr="Outlook desktop interface showing an email inbox with a message open and Microsoft 365 Copilot panel on the right displaying prompts, assistance options, and a dropdown menu to switch between accounts.">
            <a:extLst>
              <a:ext uri="{FF2B5EF4-FFF2-40B4-BE49-F238E27FC236}">
                <a16:creationId xmlns:a16="http://schemas.microsoft.com/office/drawing/2014/main" id="{A69A7A80-F574-C60E-58C2-2E64676F39AB}"/>
              </a:ext>
            </a:extLst>
          </p:cNvPr>
          <p:cNvPicPr>
            <a:picLocks noChangeAspect="1"/>
          </p:cNvPicPr>
          <p:nvPr/>
        </p:nvPicPr>
        <p:blipFill>
          <a:blip r:embed="rId4"/>
          <a:stretch>
            <a:fillRect/>
          </a:stretch>
        </p:blipFill>
        <p:spPr>
          <a:xfrm>
            <a:off x="4825525" y="1692805"/>
            <a:ext cx="7125519" cy="4265325"/>
          </a:xfrm>
          <a:prstGeom prst="rect">
            <a:avLst/>
          </a:prstGeom>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Call delegation with Copilot in Teams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53631" y="1389740"/>
            <a:ext cx="683683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62740"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can answer missed Teams Phone calls, capture what the caller needed, and set up follow-ups so users stay responsive.</a:t>
            </a:r>
          </a:p>
          <a:p>
            <a:pPr marL="0" indent="0" fontAlgn="t">
              <a:buNone/>
            </a:pPr>
            <a:endParaRPr lang="en-GB" sz="1600" dirty="0"/>
          </a:p>
          <a:p>
            <a:pPr fontAlgn="t"/>
            <a:r>
              <a:rPr lang="en-GB" sz="1600" b="1" dirty="0"/>
              <a:t>Answer Missed Calls</a:t>
            </a:r>
            <a:br>
              <a:rPr lang="en-GB" sz="1600" dirty="0"/>
            </a:br>
            <a:r>
              <a:rPr lang="en-GB" sz="1600" dirty="0"/>
              <a:t>Copilot answers missed Teams Phone calls on your behalf and captures the caller's intent.</a:t>
            </a:r>
          </a:p>
          <a:p>
            <a:pPr marL="0" indent="0" fontAlgn="t">
              <a:buNone/>
            </a:pPr>
            <a:endParaRPr lang="en-GB" sz="1600" dirty="0"/>
          </a:p>
          <a:p>
            <a:pPr fontAlgn="t"/>
            <a:r>
              <a:rPr lang="en-GB" sz="1600" b="1" dirty="0"/>
              <a:t>Summarized For You</a:t>
            </a:r>
            <a:br>
              <a:rPr lang="en-GB" sz="1600" dirty="0"/>
            </a:br>
            <a:r>
              <a:rPr lang="en-GB" sz="1600" dirty="0"/>
              <a:t>Get a clear summary of what the caller needed so nothing slips through.</a:t>
            </a:r>
          </a:p>
          <a:p>
            <a:pPr marL="0" indent="0" fontAlgn="t">
              <a:buNone/>
            </a:pPr>
            <a:endParaRPr lang="en-GB" sz="1600" dirty="0"/>
          </a:p>
          <a:p>
            <a:pPr fontAlgn="t"/>
            <a:r>
              <a:rPr lang="en-GB" sz="1600" b="1" dirty="0"/>
              <a:t>Auto Follow-Ups</a:t>
            </a:r>
            <a:br>
              <a:rPr lang="en-GB" sz="1600" dirty="0"/>
            </a:br>
            <a:r>
              <a:rPr lang="en-GB" sz="1600" dirty="0"/>
              <a:t>Copilot can book follow-up time through Bookings based on the call.</a:t>
            </a:r>
          </a:p>
          <a:p>
            <a:pPr marL="0" indent="0" fontAlgn="t">
              <a:buNone/>
            </a:pPr>
            <a:endParaRPr lang="en-GB" sz="1600" dirty="0"/>
          </a:p>
          <a:p>
            <a:pPr marL="0" indent="0" fontAlgn="t">
              <a:buNone/>
            </a:pPr>
            <a:r>
              <a:rPr lang="en-GB" sz="1600" b="1" dirty="0"/>
              <a:t>Rollout</a:t>
            </a:r>
            <a:br>
              <a:rPr lang="en-GB" sz="1600" dirty="0"/>
            </a:br>
            <a:r>
              <a:rPr lang="en-GB" sz="1600" dirty="0"/>
              <a:t>Rolling out to Frontier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48686" y="1224574"/>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Call delegation with Copilot in Teams</a:t>
            </a:r>
          </a:p>
        </p:txBody>
      </p:sp>
      <p:pic>
        <p:nvPicPr>
          <p:cNvPr id="5" name="Picture 4" descr="The user is in the Teams Calls app monitoring the transcript of a live conversation between an external caller and Copilot call delegation, with a “Pick up” button available to take over the call at any time.">
            <a:extLst>
              <a:ext uri="{FF2B5EF4-FFF2-40B4-BE49-F238E27FC236}">
                <a16:creationId xmlns:a16="http://schemas.microsoft.com/office/drawing/2014/main" id="{3D2574D8-4EE1-B832-0CE4-58AA93080F0F}"/>
              </a:ext>
            </a:extLst>
          </p:cNvPr>
          <p:cNvPicPr>
            <a:picLocks noChangeAspect="1"/>
          </p:cNvPicPr>
          <p:nvPr/>
        </p:nvPicPr>
        <p:blipFill>
          <a:blip r:embed="rId3"/>
          <a:stretch>
            <a:fillRect/>
          </a:stretch>
        </p:blipFill>
        <p:spPr>
          <a:xfrm>
            <a:off x="5366806" y="1874813"/>
            <a:ext cx="6210481" cy="3481351"/>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096000" y="5694555"/>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Recap deletion in Teams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60611" y="1389740"/>
            <a:ext cx="6829853" cy="4710913"/>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06899"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Meeting organizers can permanently delete meeting recaps to keep sensitive content under control.</a:t>
            </a:r>
          </a:p>
          <a:p>
            <a:pPr marL="0" indent="0" fontAlgn="t">
              <a:buNone/>
            </a:pPr>
            <a:endParaRPr lang="en-GB" sz="1600" dirty="0"/>
          </a:p>
          <a:p>
            <a:pPr fontAlgn="t"/>
            <a:r>
              <a:rPr lang="en-GB" sz="1600" b="1" dirty="0"/>
              <a:t>Permanent Deletion</a:t>
            </a:r>
            <a:br>
              <a:rPr lang="en-GB" sz="1600" dirty="0"/>
            </a:br>
            <a:r>
              <a:rPr lang="en-GB" sz="1600" dirty="0"/>
              <a:t>Organizers can permanently delete recordings, transcripts, summaries, and notes from the recap page.</a:t>
            </a:r>
          </a:p>
          <a:p>
            <a:pPr marL="0" indent="0" fontAlgn="t">
              <a:buNone/>
            </a:pPr>
            <a:endParaRPr lang="en-GB" sz="1600" dirty="0"/>
          </a:p>
          <a:p>
            <a:pPr fontAlgn="t"/>
            <a:r>
              <a:rPr lang="en-GB" sz="1600" b="1" dirty="0"/>
              <a:t>Simple Control</a:t>
            </a:r>
            <a:br>
              <a:rPr lang="en-GB" sz="1600" dirty="0"/>
            </a:br>
            <a:r>
              <a:rPr lang="en-GB" sz="1600" dirty="0"/>
              <a:t>Available from the More (…) menu with no admin setup required.</a:t>
            </a:r>
          </a:p>
          <a:p>
            <a:pPr marL="0" indent="0" fontAlgn="t">
              <a:buNone/>
            </a:pPr>
            <a:endParaRPr lang="en-GB" sz="1600" dirty="0"/>
          </a:p>
          <a:p>
            <a:pPr fontAlgn="t"/>
            <a:r>
              <a:rPr lang="en-GB" sz="1600" b="1" dirty="0"/>
              <a:t>Files Preserved</a:t>
            </a:r>
            <a:br>
              <a:rPr lang="en-GB" sz="1600" dirty="0"/>
            </a:br>
            <a:r>
              <a:rPr lang="en-GB" sz="1600" dirty="0"/>
              <a:t>Shared files remain intact so collaboration isn't lost.</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20428"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Recap deletion in Teams</a:t>
            </a:r>
          </a:p>
        </p:txBody>
      </p:sp>
      <p:pic>
        <p:nvPicPr>
          <p:cNvPr id="5" name="Picture 4" descr="A computer screenshot of a Teams window showing a meeting recap with the option to delete recap content.">
            <a:extLst>
              <a:ext uri="{FF2B5EF4-FFF2-40B4-BE49-F238E27FC236}">
                <a16:creationId xmlns:a16="http://schemas.microsoft.com/office/drawing/2014/main" id="{917F2D60-87E6-DFFD-214A-86EEC1E08C57}"/>
              </a:ext>
            </a:extLst>
          </p:cNvPr>
          <p:cNvPicPr>
            <a:picLocks noChangeAspect="1"/>
          </p:cNvPicPr>
          <p:nvPr/>
        </p:nvPicPr>
        <p:blipFill>
          <a:blip r:embed="rId3"/>
          <a:stretch>
            <a:fillRect/>
          </a:stretch>
        </p:blipFill>
        <p:spPr>
          <a:xfrm>
            <a:off x="5354624" y="1796553"/>
            <a:ext cx="6312317" cy="3611556"/>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293170" y="5661033"/>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Video recap with Copilot in Teams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turns recorded Teams meetings into short, narrated highlight reels so people can catch up quickly.</a:t>
            </a:r>
          </a:p>
          <a:p>
            <a:pPr marL="0" indent="0" fontAlgn="t">
              <a:buNone/>
            </a:pPr>
            <a:endParaRPr lang="en-GB" sz="1600" dirty="0"/>
          </a:p>
          <a:p>
            <a:pPr fontAlgn="t"/>
            <a:r>
              <a:rPr lang="en-GB" sz="1600" b="1" dirty="0"/>
              <a:t>Narrated Highlights</a:t>
            </a:r>
            <a:br>
              <a:rPr lang="en-GB" sz="1600" dirty="0"/>
            </a:br>
            <a:r>
              <a:rPr lang="en-GB" sz="1600" dirty="0"/>
              <a:t>Turns recorded meetings into short highlight reels of key moments and decisions.</a:t>
            </a:r>
          </a:p>
          <a:p>
            <a:pPr marL="0" indent="0" fontAlgn="t">
              <a:buNone/>
            </a:pPr>
            <a:endParaRPr lang="en-GB" sz="1600" dirty="0"/>
          </a:p>
          <a:p>
            <a:pPr fontAlgn="t"/>
            <a:r>
              <a:rPr lang="en-GB" sz="1600" b="1" dirty="0"/>
              <a:t>AI Voiceover</a:t>
            </a:r>
            <a:br>
              <a:rPr lang="en-GB" sz="1600" dirty="0"/>
            </a:br>
            <a:r>
              <a:rPr lang="en-GB" sz="1600" dirty="0"/>
              <a:t>Combines an AI-generated voiceover with real clips from the meeting.</a:t>
            </a:r>
          </a:p>
          <a:p>
            <a:pPr marL="0" indent="0" fontAlgn="t">
              <a:buNone/>
            </a:pPr>
            <a:endParaRPr lang="en-GB" sz="1600" dirty="0"/>
          </a:p>
          <a:p>
            <a:pPr fontAlgn="t"/>
            <a:r>
              <a:rPr lang="en-GB" sz="1600" b="1" dirty="0"/>
              <a:t>Faster Catch-Up</a:t>
            </a:r>
            <a:br>
              <a:rPr lang="en-GB" sz="1600" dirty="0"/>
            </a:br>
            <a:r>
              <a:rPr lang="en-GB" sz="1600" dirty="0"/>
              <a:t>Helps people who missed a meeting get the essentials quickly.</a:t>
            </a:r>
          </a:p>
          <a:p>
            <a:pPr marL="0" indent="0" fontAlgn="t">
              <a:buNone/>
            </a:pPr>
            <a:endParaRPr lang="en-GB" sz="1600" dirty="0"/>
          </a:p>
          <a:p>
            <a:pPr marL="0" indent="0" fontAlgn="t">
              <a:buNone/>
            </a:pPr>
            <a:r>
              <a:rPr lang="en-GB" sz="1600" b="1" dirty="0"/>
              <a:t>Rollout</a:t>
            </a:r>
            <a:br>
              <a:rPr lang="en-GB" sz="1600" dirty="0"/>
            </a:br>
            <a:r>
              <a:rPr lang="en-GB" sz="1600" dirty="0"/>
              <a:t>Rolled out in April.</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Video recap with Copilot in Teams</a:t>
            </a:r>
          </a:p>
        </p:txBody>
      </p:sp>
      <p:sp>
        <p:nvSpPr>
          <p:cNvPr id="7" name="TextBox 6">
            <a:extLst>
              <a:ext uri="{FF2B5EF4-FFF2-40B4-BE49-F238E27FC236}">
                <a16:creationId xmlns:a16="http://schemas.microsoft.com/office/drawing/2014/main" id="{00655F66-F859-4D6E-D85D-BE28A0081AD1}"/>
              </a:ext>
            </a:extLst>
          </p:cNvPr>
          <p:cNvSpPr txBox="1"/>
          <p:nvPr/>
        </p:nvSpPr>
        <p:spPr>
          <a:xfrm>
            <a:off x="6013964" y="5333068"/>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What's New in Microsoft 365 Copilot | May 2026</a:t>
            </a:r>
          </a:p>
        </p:txBody>
      </p:sp>
      <p:pic>
        <p:nvPicPr>
          <p:cNvPr id="5" name="20260611-1924-15.6345642">
            <a:hlinkClick r:id="" action="ppaction://media"/>
            <a:extLst>
              <a:ext uri="{FF2B5EF4-FFF2-40B4-BE49-F238E27FC236}">
                <a16:creationId xmlns:a16="http://schemas.microsoft.com/office/drawing/2014/main" id="{17D8C317-10F7-99BF-7C71-8B1C910A6BFA}"/>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106990" y="1957249"/>
            <a:ext cx="5559951" cy="3116942"/>
          </a:xfrm>
          <a:prstGeom prst="rect">
            <a:avLst/>
          </a:prstGeom>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82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childTnLst>
        </p:cTn>
      </p:par>
    </p:tnLst>
    <p:bldLst>
      <p:bldP spid="18" grpId="0" animBg="1"/>
      <p:bldP spid="1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Document activity summaries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291091" y="1389740"/>
            <a:ext cx="6599373"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9776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in Word surfaces a consolidated view of recent document activity so users can catch up without rereading.</a:t>
            </a:r>
          </a:p>
          <a:p>
            <a:pPr marL="0" indent="0" fontAlgn="t">
              <a:buNone/>
            </a:pPr>
            <a:endParaRPr lang="en-GB" sz="1600" dirty="0"/>
          </a:p>
          <a:p>
            <a:pPr fontAlgn="t"/>
            <a:r>
              <a:rPr lang="en-GB" sz="1600" b="1" dirty="0"/>
              <a:t>Recent Activity</a:t>
            </a:r>
            <a:br>
              <a:rPr lang="en-GB" sz="1600" dirty="0"/>
            </a:br>
            <a:r>
              <a:rPr lang="en-GB" sz="1600" dirty="0"/>
              <a:t>A consolidated view of recent edits and comments appears in the Copilot chat pane.</a:t>
            </a:r>
          </a:p>
          <a:p>
            <a:pPr marL="0" indent="0" fontAlgn="t">
              <a:buNone/>
            </a:pPr>
            <a:endParaRPr lang="en-GB" sz="1600" dirty="0"/>
          </a:p>
          <a:p>
            <a:pPr fontAlgn="t"/>
            <a:r>
              <a:rPr lang="en-GB" sz="1600" b="1" dirty="0"/>
              <a:t>Catch Up Fast</a:t>
            </a:r>
            <a:br>
              <a:rPr lang="en-GB" sz="1600" dirty="0"/>
            </a:br>
            <a:r>
              <a:rPr lang="en-GB" sz="1600" dirty="0"/>
              <a:t>See what changed in a document without scrolling through it.</a:t>
            </a:r>
          </a:p>
          <a:p>
            <a:pPr marL="0" indent="0" fontAlgn="t">
              <a:buNone/>
            </a:pPr>
            <a:endParaRPr lang="en-GB" sz="1600" dirty="0"/>
          </a:p>
          <a:p>
            <a:pPr fontAlgn="t"/>
            <a:r>
              <a:rPr lang="en-GB" sz="1600" b="1" dirty="0"/>
              <a:t>Stay In Context</a:t>
            </a:r>
            <a:br>
              <a:rPr lang="en-GB" sz="1600" dirty="0"/>
            </a:br>
            <a:r>
              <a:rPr lang="en-GB" sz="1600" dirty="0"/>
              <a:t>Review activity directly alongside your work in Word.</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3566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Document activity summaries in Word</a:t>
            </a:r>
          </a:p>
        </p:txBody>
      </p:sp>
      <p:sp>
        <p:nvSpPr>
          <p:cNvPr id="7" name="TextBox 6">
            <a:extLst>
              <a:ext uri="{FF2B5EF4-FFF2-40B4-BE49-F238E27FC236}">
                <a16:creationId xmlns:a16="http://schemas.microsoft.com/office/drawing/2014/main" id="{00655F66-F859-4D6E-D85D-BE28A0081AD1}"/>
              </a:ext>
            </a:extLst>
          </p:cNvPr>
          <p:cNvSpPr txBox="1"/>
          <p:nvPr/>
        </p:nvSpPr>
        <p:spPr>
          <a:xfrm>
            <a:off x="6013964" y="5333068"/>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What's New in Microsoft 365 Copilot | May 2026</a:t>
            </a:r>
          </a:p>
        </p:txBody>
      </p:sp>
      <p:pic>
        <p:nvPicPr>
          <p:cNvPr id="5" name="20260611-1926-02.4804362">
            <a:hlinkClick r:id="" action="ppaction://media"/>
            <a:extLst>
              <a:ext uri="{FF2B5EF4-FFF2-40B4-BE49-F238E27FC236}">
                <a16:creationId xmlns:a16="http://schemas.microsoft.com/office/drawing/2014/main" id="{30DA1220-113F-7FBF-EDB4-B59FDA490144}"/>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564798" y="1777539"/>
            <a:ext cx="6051957" cy="3402136"/>
          </a:xfrm>
          <a:prstGeom prst="rect">
            <a:avLst/>
          </a:prstGeom>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84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5"/>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childTnLst>
        </p:cTn>
      </p:par>
    </p:tnLst>
    <p:bldLst>
      <p:bldP spid="18" grpId="0" animBg="1"/>
      <p:bldP spid="1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Personalization with Copilot memory</a:t>
            </a:r>
            <a:r>
              <a:rPr lang="en-GB" b="1" dirty="0">
                <a:gradFill>
                  <a:gsLst>
                    <a:gs pos="971">
                      <a:srgbClr val="2897CE"/>
                    </a:gs>
                    <a:gs pos="100000">
                      <a:srgbClr val="8678D6"/>
                    </a:gs>
                  </a:gsLst>
                  <a:lin ang="2700000" scaled="0"/>
                </a:gradFill>
                <a:latin typeface="Segoe UI Semibold"/>
                <a:cs typeface="Segoe UI Semibold"/>
              </a:rPr>
              <a:t> and personalized Insights</a:t>
            </a:r>
            <a:r>
              <a:rPr lang="en-GB" sz="2800" b="1" noProof="0" dirty="0">
                <a:gradFill>
                  <a:gsLst>
                    <a:gs pos="971">
                      <a:srgbClr val="2897CE"/>
                    </a:gs>
                    <a:gs pos="100000">
                      <a:srgbClr val="8678D6"/>
                    </a:gs>
                  </a:gsLst>
                  <a:lin ang="2700000" scaled="0"/>
                </a:gradFill>
                <a:latin typeface="Segoe UI Semibold"/>
                <a:cs typeface="Segoe UI Semibold"/>
              </a:rPr>
              <a:t>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02345" y="1389740"/>
            <a:ext cx="7088119"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5105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in Word tailors responses and insights to each user's context for more relevant help.</a:t>
            </a:r>
          </a:p>
          <a:p>
            <a:pPr marL="0" indent="0" fontAlgn="t">
              <a:buNone/>
            </a:pPr>
            <a:endParaRPr lang="en-GB" sz="1600" dirty="0"/>
          </a:p>
          <a:p>
            <a:pPr fontAlgn="t"/>
            <a:r>
              <a:rPr lang="en-GB" sz="1600" b="1" dirty="0"/>
              <a:t>Copilot Memory</a:t>
            </a:r>
            <a:br>
              <a:rPr lang="en-GB" sz="1600" dirty="0"/>
            </a:br>
            <a:r>
              <a:rPr lang="en-GB" sz="1600" dirty="0"/>
              <a:t>Responses are tailored using your context and prior interactions.</a:t>
            </a:r>
          </a:p>
          <a:p>
            <a:pPr marL="0" indent="0" fontAlgn="t">
              <a:buNone/>
            </a:pPr>
            <a:endParaRPr lang="en-GB" sz="1600" dirty="0"/>
          </a:p>
          <a:p>
            <a:pPr fontAlgn="t"/>
            <a:r>
              <a:rPr lang="en-GB" sz="1600" b="1" dirty="0"/>
              <a:t>Personalized Insights</a:t>
            </a:r>
            <a:br>
              <a:rPr lang="en-GB" sz="1600" dirty="0"/>
            </a:br>
            <a:r>
              <a:rPr lang="en-GB" sz="1600" dirty="0"/>
              <a:t>Relevant insights surface at the top of the document.</a:t>
            </a:r>
          </a:p>
          <a:p>
            <a:pPr marL="0" indent="0" fontAlgn="t">
              <a:buNone/>
            </a:pPr>
            <a:endParaRPr lang="en-GB" sz="1600" dirty="0"/>
          </a:p>
          <a:p>
            <a:pPr fontAlgn="t"/>
            <a:r>
              <a:rPr lang="en-GB" sz="1600" b="1" dirty="0"/>
              <a:t>More Relevant Help</a:t>
            </a:r>
            <a:br>
              <a:rPr lang="en-GB" sz="1600" dirty="0"/>
            </a:br>
            <a:r>
              <a:rPr lang="en-GB" sz="1600" dirty="0"/>
              <a:t>Suggestions fit your work and writing more closely.</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91294"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Personalization with Copilot memory in Word</a:t>
            </a:r>
          </a:p>
        </p:txBody>
      </p:sp>
      <p:pic>
        <p:nvPicPr>
          <p:cNvPr id="5" name="Picture 4" descr="Users can go to settings and turn on Copilot memory options to get more personalized responses">
            <a:extLst>
              <a:ext uri="{FF2B5EF4-FFF2-40B4-BE49-F238E27FC236}">
                <a16:creationId xmlns:a16="http://schemas.microsoft.com/office/drawing/2014/main" id="{D4846CF3-36B9-C73C-D34F-0B0A240D5375}"/>
              </a:ext>
            </a:extLst>
          </p:cNvPr>
          <p:cNvPicPr>
            <a:picLocks noChangeAspect="1"/>
          </p:cNvPicPr>
          <p:nvPr/>
        </p:nvPicPr>
        <p:blipFill>
          <a:blip r:embed="rId3"/>
          <a:stretch>
            <a:fillRect/>
          </a:stretch>
        </p:blipFill>
        <p:spPr>
          <a:xfrm>
            <a:off x="5090418" y="1863515"/>
            <a:ext cx="4948574" cy="2499080"/>
          </a:xfrm>
          <a:prstGeom prst="rect">
            <a:avLst/>
          </a:prstGeom>
          <a:effectLst>
            <a:outerShdw blurRad="63500" sx="102000" sy="102000" algn="ctr" rotWithShape="0">
              <a:prstClr val="black">
                <a:alpha val="40000"/>
              </a:prstClr>
            </a:outerShdw>
          </a:effectLst>
        </p:spPr>
      </p:pic>
      <p:pic>
        <p:nvPicPr>
          <p:cNvPr id="6" name="Picture 5" descr="Users can obtain insights at the top of the document and get suggested questions to ask Copilot about the document">
            <a:extLst>
              <a:ext uri="{FF2B5EF4-FFF2-40B4-BE49-F238E27FC236}">
                <a16:creationId xmlns:a16="http://schemas.microsoft.com/office/drawing/2014/main" id="{EEAC2927-FC16-3A0A-659A-128BD32D6D2D}"/>
              </a:ext>
            </a:extLst>
          </p:cNvPr>
          <p:cNvPicPr>
            <a:picLocks noChangeAspect="1"/>
          </p:cNvPicPr>
          <p:nvPr/>
        </p:nvPicPr>
        <p:blipFill>
          <a:blip r:embed="rId4"/>
          <a:stretch>
            <a:fillRect/>
          </a:stretch>
        </p:blipFill>
        <p:spPr>
          <a:xfrm>
            <a:off x="6961786" y="3337758"/>
            <a:ext cx="4583234" cy="230308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237487" y="5811575"/>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Writing suggestions from the Word Agent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72147" y="1389740"/>
            <a:ext cx="7018317" cy="466205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51740"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The Word Agent offers real-time writing recommendations to help users produce clearer, stronger drafts.</a:t>
            </a:r>
          </a:p>
          <a:p>
            <a:pPr marL="0" indent="0" fontAlgn="t">
              <a:buNone/>
            </a:pPr>
            <a:endParaRPr lang="en-GB" sz="1600" dirty="0"/>
          </a:p>
          <a:p>
            <a:pPr fontAlgn="t"/>
            <a:r>
              <a:rPr lang="en-GB" sz="1600" b="1" dirty="0"/>
              <a:t>Real-Time Suggestions</a:t>
            </a:r>
            <a:br>
              <a:rPr lang="en-GB" sz="1600" dirty="0"/>
            </a:br>
            <a:r>
              <a:rPr lang="en-GB" sz="1600" dirty="0"/>
              <a:t>Word Agent offers clarity, tone, and structure recommendations as you write.</a:t>
            </a:r>
          </a:p>
          <a:p>
            <a:pPr marL="0" indent="0" fontAlgn="t">
              <a:buNone/>
            </a:pPr>
            <a:endParaRPr lang="en-GB" sz="1600" dirty="0"/>
          </a:p>
          <a:p>
            <a:pPr fontAlgn="t"/>
            <a:r>
              <a:rPr lang="en-GB" sz="1600" b="1" dirty="0"/>
              <a:t>In The Flow</a:t>
            </a:r>
            <a:br>
              <a:rPr lang="en-GB" sz="1600" dirty="0"/>
            </a:br>
            <a:r>
              <a:rPr lang="en-GB" sz="1600" dirty="0"/>
              <a:t>Recommendations appear in the writing flow without breaking concentration.</a:t>
            </a:r>
          </a:p>
          <a:p>
            <a:pPr marL="0" indent="0" fontAlgn="t">
              <a:buNone/>
            </a:pPr>
            <a:endParaRPr lang="en-GB" sz="1600" dirty="0"/>
          </a:p>
          <a:p>
            <a:pPr fontAlgn="t"/>
            <a:r>
              <a:rPr lang="en-GB" sz="1600" b="1" dirty="0"/>
              <a:t>Stronger Drafts</a:t>
            </a:r>
            <a:br>
              <a:rPr lang="en-GB" sz="1600" dirty="0"/>
            </a:br>
            <a:r>
              <a:rPr lang="en-GB" sz="1600" dirty="0"/>
              <a:t>Improves readability and structure with less manual editing.</a:t>
            </a:r>
          </a:p>
          <a:p>
            <a:pPr marL="0" indent="0" fontAlgn="t">
              <a:buNone/>
            </a:pPr>
            <a:endParaRPr lang="en-GB" sz="1600" dirty="0"/>
          </a:p>
          <a:p>
            <a:pPr marL="0" indent="0" fontAlgn="t">
              <a:buNone/>
            </a:pPr>
            <a:r>
              <a:rPr lang="en-GB" sz="1600" b="1" dirty="0"/>
              <a:t>Rollout</a:t>
            </a:r>
            <a:br>
              <a:rPr lang="en-GB" sz="1600" dirty="0"/>
            </a:br>
            <a:r>
              <a:rPr lang="en-GB" sz="1600" dirty="0"/>
              <a:t>Available on the web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26196" y="1216572"/>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Writing suggestions from the Word Agent</a:t>
            </a:r>
          </a:p>
        </p:txBody>
      </p:sp>
      <p:pic>
        <p:nvPicPr>
          <p:cNvPr id="5" name="Picture 4" descr="User asks Copilot to provide suggestions to improve the document. Copilot provides options the user can select from for Copilot to execute.">
            <a:extLst>
              <a:ext uri="{FF2B5EF4-FFF2-40B4-BE49-F238E27FC236}">
                <a16:creationId xmlns:a16="http://schemas.microsoft.com/office/drawing/2014/main" id="{AC639F7A-AEA6-027B-3A20-7F62ABBAC1F9}"/>
              </a:ext>
            </a:extLst>
          </p:cNvPr>
          <p:cNvPicPr>
            <a:picLocks noChangeAspect="1"/>
          </p:cNvPicPr>
          <p:nvPr/>
        </p:nvPicPr>
        <p:blipFill>
          <a:blip r:embed="rId3"/>
          <a:stretch>
            <a:fillRect/>
          </a:stretch>
        </p:blipFill>
        <p:spPr>
          <a:xfrm>
            <a:off x="5095822" y="1957249"/>
            <a:ext cx="6571119" cy="332173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096000" y="5538718"/>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Slide explanations and built-in skills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941948" y="1389740"/>
            <a:ext cx="6948516" cy="4557350"/>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2526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in PowerPoint lets meeting attendees explain slides live and adds one-click built-in skills that act on a deck.</a:t>
            </a:r>
          </a:p>
          <a:p>
            <a:pPr marL="0" indent="0" fontAlgn="t">
              <a:buNone/>
            </a:pPr>
            <a:endParaRPr lang="en-GB" sz="1600" dirty="0"/>
          </a:p>
          <a:p>
            <a:pPr fontAlgn="t"/>
            <a:r>
              <a:rPr lang="en-GB" sz="1600" b="1" dirty="0"/>
              <a:t>Explain In PowerPoint Live</a:t>
            </a:r>
            <a:br>
              <a:rPr lang="en-GB" sz="1600" dirty="0"/>
            </a:br>
            <a:r>
              <a:rPr lang="en-GB" sz="1600" dirty="0"/>
              <a:t>Attendees select slide text and ask Copilot to explain it without interrupting the presenter.</a:t>
            </a:r>
          </a:p>
          <a:p>
            <a:pPr marL="0" indent="0" fontAlgn="t">
              <a:buNone/>
            </a:pPr>
            <a:endParaRPr lang="en-GB" sz="1600" dirty="0"/>
          </a:p>
          <a:p>
            <a:pPr fontAlgn="t"/>
            <a:r>
              <a:rPr lang="en-GB" sz="1600" b="1" dirty="0"/>
              <a:t>One-Click Skills</a:t>
            </a:r>
            <a:br>
              <a:rPr lang="en-GB" sz="1600" dirty="0"/>
            </a:br>
            <a:r>
              <a:rPr lang="en-GB" sz="1600" dirty="0"/>
              <a:t>Review this presentation, Visualize this slide, and Prepare for Questions act on a deck instantly.</a:t>
            </a:r>
          </a:p>
          <a:p>
            <a:pPr marL="0" indent="0" fontAlgn="t">
              <a:buNone/>
            </a:pPr>
            <a:endParaRPr lang="en-GB" sz="1600" dirty="0"/>
          </a:p>
          <a:p>
            <a:pPr fontAlgn="t"/>
            <a:r>
              <a:rPr lang="en-GB" sz="1600" b="1" dirty="0"/>
              <a:t>Better Decks</a:t>
            </a:r>
            <a:br>
              <a:rPr lang="en-GB" sz="1600" dirty="0"/>
            </a:br>
            <a:r>
              <a:rPr lang="en-GB" sz="1600" dirty="0"/>
              <a:t>Improves structure, visuals, and readiness with less prompting.</a:t>
            </a:r>
          </a:p>
          <a:p>
            <a:pPr marL="0" indent="0" fontAlgn="t">
              <a:buNone/>
            </a:pPr>
            <a:endParaRPr lang="en-GB" sz="1600" dirty="0"/>
          </a:p>
          <a:p>
            <a:pPr marL="0" indent="0" fontAlgn="t">
              <a:buNone/>
            </a:pPr>
            <a:r>
              <a:rPr lang="en-GB" sz="1600" b="1" dirty="0"/>
              <a:t>Rollout</a:t>
            </a:r>
            <a:br>
              <a:rPr lang="en-GB" sz="1600" dirty="0"/>
            </a:br>
            <a:r>
              <a:rPr lang="en-GB" sz="1600" dirty="0"/>
              <a:t>Slide explanations in June; built-in skills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6109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Slide explanations and built-in skills in PowerPoint</a:t>
            </a:r>
          </a:p>
        </p:txBody>
      </p:sp>
      <p:pic>
        <p:nvPicPr>
          <p:cNvPr id="5" name="Picture 4" descr="Users in a meeting over Teams, can ask Copilot about the content of a slide that is being shared live.">
            <a:extLst>
              <a:ext uri="{FF2B5EF4-FFF2-40B4-BE49-F238E27FC236}">
                <a16:creationId xmlns:a16="http://schemas.microsoft.com/office/drawing/2014/main" id="{5A807DFF-52EB-A91D-A400-7CD781D5DACB}"/>
              </a:ext>
            </a:extLst>
          </p:cNvPr>
          <p:cNvPicPr>
            <a:picLocks noChangeAspect="1"/>
          </p:cNvPicPr>
          <p:nvPr/>
        </p:nvPicPr>
        <p:blipFill>
          <a:blip r:embed="rId3"/>
          <a:stretch>
            <a:fillRect/>
          </a:stretch>
        </p:blipFill>
        <p:spPr>
          <a:xfrm>
            <a:off x="5356825" y="1777539"/>
            <a:ext cx="6174387" cy="3582134"/>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237487" y="5468260"/>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D9088-40EF-CC27-5A9D-9C14080E6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9FC2E-50A1-281F-B3AF-499298EDD200}"/>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PowerPoint now includes built-in skills</a:t>
            </a:r>
          </a:p>
        </p:txBody>
      </p:sp>
      <p:sp>
        <p:nvSpPr>
          <p:cNvPr id="18" name="TextBox 17">
            <a:extLst>
              <a:ext uri="{FF2B5EF4-FFF2-40B4-BE49-F238E27FC236}">
                <a16:creationId xmlns:a16="http://schemas.microsoft.com/office/drawing/2014/main" id="{70C08F8D-1405-0A05-4C96-872B77A45654}"/>
              </a:ext>
              <a:ext uri="{C183D7F6-B498-43B3-948B-1728B52AA6E4}">
                <adec:decorative xmlns:adec="http://schemas.microsoft.com/office/drawing/2017/decorative" val="1"/>
              </a:ext>
            </a:extLst>
          </p:cNvPr>
          <p:cNvSpPr txBox="1"/>
          <p:nvPr/>
        </p:nvSpPr>
        <p:spPr>
          <a:xfrm>
            <a:off x="5521300" y="1389740"/>
            <a:ext cx="6369163" cy="4557350"/>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CE1EF06C-D981-7A6E-51D8-E5A4D89A87B7}"/>
              </a:ext>
            </a:extLst>
          </p:cNvPr>
          <p:cNvSpPr txBox="1">
            <a:spLocks/>
          </p:cNvSpPr>
          <p:nvPr/>
        </p:nvSpPr>
        <p:spPr>
          <a:xfrm>
            <a:off x="351287" y="1036860"/>
            <a:ext cx="517001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in PowerPoint now includes built-in skills that act on a user’s deck in a single click. Instead of crafting a long prompt, users pick a skill and let Copilot do the work. Three new skills are now available:</a:t>
            </a:r>
          </a:p>
          <a:p>
            <a:pPr marL="0" indent="0" fontAlgn="t">
              <a:buNone/>
            </a:pPr>
            <a:endParaRPr lang="en-GB" sz="1600" dirty="0"/>
          </a:p>
          <a:p>
            <a:r>
              <a:rPr lang="en-US" sz="1600" b="1" dirty="0"/>
              <a:t>Review this presentation</a:t>
            </a:r>
            <a:r>
              <a:rPr lang="en-US" sz="1600" dirty="0"/>
              <a:t> provides slide-by-slide suggestions to improve structure, clarity, and storytelling, with recommendations users can review and apply.</a:t>
            </a:r>
          </a:p>
          <a:p>
            <a:endParaRPr lang="en-US" sz="1600" dirty="0"/>
          </a:p>
          <a:p>
            <a:r>
              <a:rPr lang="en-US" sz="1600" b="1" dirty="0"/>
              <a:t>Visualize this slide</a:t>
            </a:r>
            <a:r>
              <a:rPr lang="en-US" sz="1600" dirty="0"/>
              <a:t> transforms text-heavy slides into engaging visuals to enhance the overall look and impact of presentations.</a:t>
            </a:r>
          </a:p>
          <a:p>
            <a:endParaRPr lang="en-US" sz="1600" dirty="0"/>
          </a:p>
          <a:p>
            <a:r>
              <a:rPr lang="en-US" sz="1600" b="1" dirty="0"/>
              <a:t>Prepare for Questions </a:t>
            </a:r>
            <a:r>
              <a:rPr lang="en-US" sz="1600" dirty="0"/>
              <a:t>helps understand the presentations weak points and anticipate questions.</a:t>
            </a:r>
          </a:p>
          <a:p>
            <a:pPr marL="0" indent="0" fontAlgn="t">
              <a:buNone/>
            </a:pPr>
            <a:endParaRPr lang="en-GB" sz="1600" dirty="0"/>
          </a:p>
          <a:p>
            <a:pPr marL="0" indent="0" fontAlgn="t">
              <a:buNone/>
            </a:pPr>
            <a:r>
              <a:rPr lang="en-GB" sz="1600" b="1" dirty="0"/>
              <a:t>Rollout</a:t>
            </a:r>
            <a:br>
              <a:rPr lang="en-GB" sz="1600" dirty="0"/>
            </a:br>
            <a:r>
              <a:rPr lang="en-GB" sz="1600" dirty="0"/>
              <a:t>These features rolled out in May.</a:t>
            </a:r>
          </a:p>
        </p:txBody>
      </p:sp>
      <p:sp>
        <p:nvSpPr>
          <p:cNvPr id="19" name="TextBox 18">
            <a:extLst>
              <a:ext uri="{FF2B5EF4-FFF2-40B4-BE49-F238E27FC236}">
                <a16:creationId xmlns:a16="http://schemas.microsoft.com/office/drawing/2014/main" id="{31F69B96-4258-73C5-6FE5-6E769640BC7A}"/>
              </a:ext>
            </a:extLst>
          </p:cNvPr>
          <p:cNvSpPr txBox="1"/>
          <p:nvPr/>
        </p:nvSpPr>
        <p:spPr>
          <a:xfrm>
            <a:off x="6050772" y="1238469"/>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PowerPoint now includes built-in skills</a:t>
            </a:r>
          </a:p>
        </p:txBody>
      </p:sp>
      <p:pic>
        <p:nvPicPr>
          <p:cNvPr id="3" name="Picture 2" descr="User is working on a deck on PowerPoint and is getting access to the skills in Copilot.">
            <a:extLst>
              <a:ext uri="{FF2B5EF4-FFF2-40B4-BE49-F238E27FC236}">
                <a16:creationId xmlns:a16="http://schemas.microsoft.com/office/drawing/2014/main" id="{173BC040-1D4B-512F-4870-271556AA1380}"/>
              </a:ext>
            </a:extLst>
          </p:cNvPr>
          <p:cNvPicPr>
            <a:picLocks noChangeAspect="1"/>
          </p:cNvPicPr>
          <p:nvPr/>
        </p:nvPicPr>
        <p:blipFill>
          <a:blip r:embed="rId3"/>
          <a:stretch>
            <a:fillRect/>
          </a:stretch>
        </p:blipFill>
        <p:spPr>
          <a:xfrm>
            <a:off x="5983924" y="1957249"/>
            <a:ext cx="5443914" cy="306254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D6138386-9C2C-08A3-AF62-AE58D98C92BA}"/>
              </a:ext>
            </a:extLst>
          </p:cNvPr>
          <p:cNvSpPr txBox="1"/>
          <p:nvPr/>
        </p:nvSpPr>
        <p:spPr>
          <a:xfrm>
            <a:off x="6237487" y="5468260"/>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123337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Custom skills for Copilot in SharePoint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Copilot in SharePoint turns repeatable, multi-step workflows into reusable, site-specific skills teams can run consistently.</a:t>
            </a:r>
          </a:p>
          <a:p>
            <a:pPr marL="0" indent="0" fontAlgn="t">
              <a:buNone/>
            </a:pPr>
            <a:endParaRPr lang="en-GB" sz="1600" dirty="0"/>
          </a:p>
          <a:p>
            <a:pPr fontAlgn="t"/>
            <a:r>
              <a:rPr lang="en-GB" sz="1600" b="1" dirty="0"/>
              <a:t>Reusable Skills</a:t>
            </a:r>
            <a:br>
              <a:rPr lang="en-GB" sz="1600" dirty="0"/>
            </a:br>
            <a:r>
              <a:rPr lang="en-GB" sz="1600" dirty="0"/>
              <a:t>Create and save skills in natural language that teams run the same way every time.</a:t>
            </a:r>
          </a:p>
          <a:p>
            <a:pPr marL="0" indent="0" fontAlgn="t">
              <a:buNone/>
            </a:pPr>
            <a:endParaRPr lang="en-GB" sz="1600" dirty="0"/>
          </a:p>
          <a:p>
            <a:pPr fontAlgn="t"/>
            <a:r>
              <a:rPr lang="en-GB" sz="1600" b="1" dirty="0"/>
              <a:t>Captured Standards</a:t>
            </a:r>
            <a:br>
              <a:rPr lang="en-GB" sz="1600" dirty="0"/>
            </a:br>
            <a:r>
              <a:rPr lang="en-GB" sz="1600" dirty="0"/>
              <a:t>Encode document guidelines, lists, and review processes for context-aware results.</a:t>
            </a:r>
          </a:p>
          <a:p>
            <a:pPr marL="0" indent="0" fontAlgn="t">
              <a:buNone/>
            </a:pPr>
            <a:endParaRPr lang="en-GB" sz="1600" dirty="0"/>
          </a:p>
          <a:p>
            <a:pPr fontAlgn="t"/>
            <a:r>
              <a:rPr lang="en-GB" sz="1600" b="1" dirty="0"/>
              <a:t>Consistent Output</a:t>
            </a:r>
            <a:br>
              <a:rPr lang="en-GB" sz="1600" dirty="0"/>
            </a:br>
            <a:r>
              <a:rPr lang="en-GB" sz="1600" dirty="0"/>
              <a:t>Summarize content and apply organizational standards reliably.</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Custom skills for Copilot in SharePoint</a:t>
            </a:r>
          </a:p>
        </p:txBody>
      </p:sp>
      <p:pic>
        <p:nvPicPr>
          <p:cNvPr id="5" name="Picture 4" descr="SharePoint document library with Copilot open, showing a Battle Card Generator skill for creating customer story content.">
            <a:extLst>
              <a:ext uri="{FF2B5EF4-FFF2-40B4-BE49-F238E27FC236}">
                <a16:creationId xmlns:a16="http://schemas.microsoft.com/office/drawing/2014/main" id="{A7F70216-34CB-240B-3239-1910C2090D70}"/>
              </a:ext>
            </a:extLst>
          </p:cNvPr>
          <p:cNvPicPr>
            <a:picLocks noChangeAspect="1"/>
          </p:cNvPicPr>
          <p:nvPr/>
        </p:nvPicPr>
        <p:blipFill>
          <a:blip r:embed="rId3"/>
          <a:stretch>
            <a:fillRect/>
          </a:stretch>
        </p:blipFill>
        <p:spPr>
          <a:xfrm>
            <a:off x="6132295" y="1965131"/>
            <a:ext cx="5416313" cy="292773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013964" y="5333068"/>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1E76-9D4C-088B-1EDF-F2E92E59C1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D27E90-21EC-5390-4FEE-B56C236AEF7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2F93C550-B488-39EA-F750-11CA658C668B}"/>
              </a:ext>
            </a:extLst>
          </p:cNvPr>
          <p:cNvSpPr>
            <a:spLocks noGrp="1"/>
          </p:cNvSpPr>
          <p:nvPr>
            <p:ph type="title"/>
          </p:nvPr>
        </p:nvSpPr>
        <p:spPr>
          <a:xfrm>
            <a:off x="1178983" y="3421793"/>
            <a:ext cx="9144000" cy="498598"/>
          </a:xfrm>
        </p:spPr>
        <p:txBody>
          <a:bodyPr/>
          <a:lstStyle/>
          <a:p>
            <a:r>
              <a:rPr lang="en-US" noProof="0" dirty="0"/>
              <a:t>Agents</a:t>
            </a:r>
          </a:p>
        </p:txBody>
      </p:sp>
    </p:spTree>
    <p:extLst>
      <p:ext uri="{BB962C8B-B14F-4D97-AF65-F5344CB8AC3E}">
        <p14:creationId xmlns:p14="http://schemas.microsoft.com/office/powerpoint/2010/main" val="163924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Learning Agent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325856" y="1389740"/>
            <a:ext cx="6564608"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87684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Learning Agent delivers personalized, in-the-flow learning to help employees build Copilot and AI skills faster.</a:t>
            </a:r>
          </a:p>
          <a:p>
            <a:pPr marL="0" indent="0" fontAlgn="t">
              <a:buNone/>
            </a:pPr>
            <a:endParaRPr lang="en-GB" sz="1600" dirty="0"/>
          </a:p>
          <a:p>
            <a:pPr fontAlgn="t"/>
            <a:r>
              <a:rPr lang="en-GB" sz="1600" b="1" dirty="0"/>
              <a:t>Tailored Learning</a:t>
            </a:r>
            <a:br>
              <a:rPr lang="en-GB" sz="1600" dirty="0"/>
            </a:br>
            <a:r>
              <a:rPr lang="en-GB" sz="1600" dirty="0"/>
              <a:t>Powered by Work IQ and AI Skills Navigator (preview), content adapts to each role and daily work.</a:t>
            </a:r>
          </a:p>
          <a:p>
            <a:pPr marL="0" indent="0" fontAlgn="t">
              <a:buNone/>
            </a:pPr>
            <a:endParaRPr lang="en-GB" sz="1600" dirty="0"/>
          </a:p>
          <a:p>
            <a:pPr fontAlgn="t"/>
            <a:r>
              <a:rPr lang="en-GB" sz="1600" b="1" dirty="0"/>
              <a:t>Learn By Doing</a:t>
            </a:r>
            <a:br>
              <a:rPr lang="en-GB" sz="1600" dirty="0"/>
            </a:br>
            <a:r>
              <a:rPr lang="en-GB" sz="1600" dirty="0"/>
              <a:t>Provides tips, skill assessments, customized plans, certifications, and roleplay practice in the flow of work.</a:t>
            </a:r>
          </a:p>
          <a:p>
            <a:pPr marL="0" indent="0" fontAlgn="t">
              <a:buNone/>
            </a:pPr>
            <a:endParaRPr lang="en-GB" sz="1600" dirty="0"/>
          </a:p>
          <a:p>
            <a:pPr fontAlgn="t"/>
            <a:r>
              <a:rPr lang="en-GB" sz="1600" b="1" dirty="0"/>
              <a:t>Continuous Growth</a:t>
            </a:r>
            <a:br>
              <a:rPr lang="en-GB" sz="1600" dirty="0"/>
            </a:br>
            <a:r>
              <a:rPr lang="en-GB" sz="1600" dirty="0"/>
              <a:t>Helps people keep improving over time directly within their workflow.</a:t>
            </a:r>
          </a:p>
          <a:p>
            <a:pPr marL="0" indent="0" fontAlgn="t">
              <a:buNone/>
            </a:pPr>
            <a:endParaRPr lang="en-GB" sz="1600" dirty="0"/>
          </a:p>
          <a:p>
            <a:pPr marL="0" indent="0" fontAlgn="t">
              <a:buNone/>
            </a:pPr>
            <a:r>
              <a:rPr lang="en-GB" sz="1600" b="1" dirty="0"/>
              <a:t>Rollout</a:t>
            </a:r>
            <a:br>
              <a:rPr lang="en-GB" sz="1600" dirty="0"/>
            </a:br>
            <a:r>
              <a:rPr lang="en-GB" sz="1600" dirty="0"/>
              <a:t>Rolling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53050"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Learning Agent</a:t>
            </a:r>
          </a:p>
        </p:txBody>
      </p:sp>
      <p:pic>
        <p:nvPicPr>
          <p:cNvPr id="5" name="Picture 4" descr="The Learning Agent home page featuring prompt cards for AI Skills Navigator content and Copilot usage tips.">
            <a:extLst>
              <a:ext uri="{FF2B5EF4-FFF2-40B4-BE49-F238E27FC236}">
                <a16:creationId xmlns:a16="http://schemas.microsoft.com/office/drawing/2014/main" id="{63107B12-F7FF-B5EE-5FE7-4B5966EE0772}"/>
              </a:ext>
            </a:extLst>
          </p:cNvPr>
          <p:cNvPicPr>
            <a:picLocks noChangeAspect="1"/>
          </p:cNvPicPr>
          <p:nvPr/>
        </p:nvPicPr>
        <p:blipFill>
          <a:blip r:embed="rId3"/>
          <a:stretch>
            <a:fillRect/>
          </a:stretch>
        </p:blipFill>
        <p:spPr>
          <a:xfrm>
            <a:off x="5582181" y="1777539"/>
            <a:ext cx="6051957" cy="3428836"/>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5781670" y="5262198"/>
            <a:ext cx="5652977"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Learning Agent now generally available — personalized AI upskilling for every employee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DE47C-A940-4C85-25A8-343D46464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A700A-87D4-D2F5-EB41-69891F0A342A}"/>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Agent 365 SDK — make any agent enterprise‑ready</a:t>
            </a:r>
          </a:p>
        </p:txBody>
      </p:sp>
      <p:sp>
        <p:nvSpPr>
          <p:cNvPr id="18" name="TextBox 17">
            <a:extLst>
              <a:ext uri="{FF2B5EF4-FFF2-40B4-BE49-F238E27FC236}">
                <a16:creationId xmlns:a16="http://schemas.microsoft.com/office/drawing/2014/main" id="{2D65B8E1-EC6C-E13B-A6A0-5EC61C720410}"/>
              </a:ext>
              <a:ext uri="{C183D7F6-B498-43B3-948B-1728B52AA6E4}">
                <adec:decorative xmlns:adec="http://schemas.microsoft.com/office/drawing/2017/decorative" val="1"/>
              </a:ext>
            </a:extLst>
          </p:cNvPr>
          <p:cNvSpPr txBox="1"/>
          <p:nvPr/>
        </p:nvSpPr>
        <p:spPr>
          <a:xfrm>
            <a:off x="6400800" y="1389740"/>
            <a:ext cx="5489664"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62630D04-5154-FEC2-F782-C5D18FC67A5A}"/>
              </a:ext>
            </a:extLst>
          </p:cNvPr>
          <p:cNvSpPr txBox="1">
            <a:spLocks/>
          </p:cNvSpPr>
          <p:nvPr/>
        </p:nvSpPr>
        <p:spPr>
          <a:xfrm>
            <a:off x="351286" y="1036860"/>
            <a:ext cx="5861049"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The Agent 365 SDK brings agents built on any platform or open-source framework into the Agent 365 control plane to observe, govern and secure them at enterprise scale.</a:t>
            </a:r>
          </a:p>
          <a:p>
            <a:pPr marL="0" indent="0" fontAlgn="t">
              <a:buNone/>
            </a:pPr>
            <a:endParaRPr lang="en-GB" sz="1600" dirty="0"/>
          </a:p>
          <a:p>
            <a:pPr fontAlgn="t"/>
            <a:r>
              <a:rPr lang="en-GB" sz="1600" b="1" dirty="0"/>
              <a:t>Observe</a:t>
            </a:r>
            <a:br>
              <a:rPr lang="en-GB" sz="1600" dirty="0"/>
            </a:br>
            <a:r>
              <a:rPr lang="en-GB" sz="1600" dirty="0"/>
              <a:t>Registered agents appear in a unified Agent 365 registry and their activity surfaces in Microsoft Defender for SOC threat hunting.</a:t>
            </a:r>
          </a:p>
          <a:p>
            <a:pPr marL="0" indent="0" fontAlgn="t">
              <a:buNone/>
            </a:pPr>
            <a:endParaRPr lang="en-GB" sz="1600" dirty="0"/>
          </a:p>
          <a:p>
            <a:pPr fontAlgn="t"/>
            <a:r>
              <a:rPr lang="en-GB" sz="1600" b="1" dirty="0"/>
              <a:t>Govern &amp; Secure</a:t>
            </a:r>
            <a:br>
              <a:rPr lang="en-GB" sz="1600" dirty="0"/>
            </a:br>
            <a:r>
              <a:rPr lang="en-GB" sz="1600" dirty="0"/>
              <a:t>Lifecycle policies, reusable Entra/Purview/Defender templates and tool controls, plus a per-agent Entra identity with Conditional Access and runtime protection.</a:t>
            </a:r>
          </a:p>
          <a:p>
            <a:pPr marL="0" indent="0" fontAlgn="t">
              <a:buNone/>
            </a:pPr>
            <a:endParaRPr lang="en-GB" sz="1600" dirty="0"/>
          </a:p>
          <a:p>
            <a:pPr fontAlgn="t"/>
            <a:r>
              <a:rPr lang="en-GB" sz="1600" b="1" dirty="0"/>
              <a:t>Any Platform</a:t>
            </a:r>
            <a:br>
              <a:rPr lang="en-GB" sz="1600" dirty="0"/>
            </a:br>
            <a:r>
              <a:rPr lang="en-GB" sz="1600" dirty="0"/>
              <a:t>Foundry, OpenAI Agents SDK and open-source agents share one identity, observability and policy engine; onboard in three steps.</a:t>
            </a:r>
          </a:p>
          <a:p>
            <a:pPr marL="0" indent="0" fontAlgn="t">
              <a:buNone/>
            </a:pPr>
            <a:endParaRPr lang="en-GB" sz="1600" dirty="0"/>
          </a:p>
        </p:txBody>
      </p:sp>
      <p:sp>
        <p:nvSpPr>
          <p:cNvPr id="19" name="TextBox 18">
            <a:extLst>
              <a:ext uri="{FF2B5EF4-FFF2-40B4-BE49-F238E27FC236}">
                <a16:creationId xmlns:a16="http://schemas.microsoft.com/office/drawing/2014/main" id="{CB39F940-A77D-9248-A6CF-16E19EE6DCC5}"/>
              </a:ext>
            </a:extLst>
          </p:cNvPr>
          <p:cNvSpPr txBox="1"/>
          <p:nvPr/>
        </p:nvSpPr>
        <p:spPr>
          <a:xfrm>
            <a:off x="6717436" y="1238541"/>
            <a:ext cx="4663030" cy="387798"/>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Agent 365 SDK </a:t>
            </a:r>
          </a:p>
        </p:txBody>
      </p:sp>
      <p:pic>
        <p:nvPicPr>
          <p:cNvPr id="6" name="Picture 5" descr="Diagram shows how existing agents can be Agent 365 enabled">
            <a:extLst>
              <a:ext uri="{FF2B5EF4-FFF2-40B4-BE49-F238E27FC236}">
                <a16:creationId xmlns:a16="http://schemas.microsoft.com/office/drawing/2014/main" id="{4440B59B-5E4A-0D81-8155-0F512A5DBFC5}"/>
              </a:ext>
            </a:extLst>
          </p:cNvPr>
          <p:cNvPicPr>
            <a:picLocks noChangeAspect="1"/>
          </p:cNvPicPr>
          <p:nvPr/>
        </p:nvPicPr>
        <p:blipFill>
          <a:blip r:embed="rId3"/>
          <a:stretch>
            <a:fillRect/>
          </a:stretch>
        </p:blipFill>
        <p:spPr>
          <a:xfrm>
            <a:off x="6717436" y="2116200"/>
            <a:ext cx="4797119" cy="2625599"/>
          </a:xfrm>
          <a:prstGeom prst="rect">
            <a:avLst/>
          </a:prstGeom>
        </p:spPr>
      </p:pic>
      <p:sp>
        <p:nvSpPr>
          <p:cNvPr id="7" name="TextBox 6">
            <a:extLst>
              <a:ext uri="{FF2B5EF4-FFF2-40B4-BE49-F238E27FC236}">
                <a16:creationId xmlns:a16="http://schemas.microsoft.com/office/drawing/2014/main" id="{5067CBCD-FCFC-8503-03F6-9E8469FA9F1C}"/>
              </a:ext>
            </a:extLst>
          </p:cNvPr>
          <p:cNvSpPr txBox="1"/>
          <p:nvPr/>
        </p:nvSpPr>
        <p:spPr>
          <a:xfrm>
            <a:off x="6490523" y="5206650"/>
            <a:ext cx="5310218"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Make any agent enterprise-ready with the Agent 365 SDK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sp>
        <p:nvSpPr>
          <p:cNvPr id="9" name="TextBox 8">
            <a:extLst>
              <a:ext uri="{FF2B5EF4-FFF2-40B4-BE49-F238E27FC236}">
                <a16:creationId xmlns:a16="http://schemas.microsoft.com/office/drawing/2014/main" id="{9AB2D2E0-BAF8-A926-CE0C-6088C14BA433}"/>
              </a:ext>
            </a:extLst>
          </p:cNvPr>
          <p:cNvSpPr txBox="1"/>
          <p:nvPr/>
        </p:nvSpPr>
        <p:spPr>
          <a:xfrm>
            <a:off x="351286" y="5957417"/>
            <a:ext cx="10000280" cy="584775"/>
          </a:xfrm>
          <a:prstGeom prst="rect">
            <a:avLst/>
          </a:prstGeom>
          <a:noFill/>
        </p:spPr>
        <p:txBody>
          <a:bodyPr wrap="square">
            <a:spAutoFit/>
          </a:bodyPr>
          <a:lstStyle/>
          <a:p>
            <a:pPr marL="0" indent="0" fontAlgn="t">
              <a:buNone/>
            </a:pPr>
            <a:r>
              <a:rPr lang="en-GB" sz="1600" b="1" dirty="0"/>
              <a:t>Rollout</a:t>
            </a:r>
            <a:br>
              <a:rPr lang="en-GB" sz="1600" dirty="0"/>
            </a:br>
            <a:r>
              <a:rPr lang="en-GB" sz="1600" dirty="0"/>
              <a:t>Generally available now (Python, TypeScript, .NET); builds on Agent 365, GA since 1 May 2026.</a:t>
            </a:r>
          </a:p>
        </p:txBody>
      </p:sp>
    </p:spTree>
    <p:extLst>
      <p:ext uri="{BB962C8B-B14F-4D97-AF65-F5344CB8AC3E}">
        <p14:creationId xmlns:p14="http://schemas.microsoft.com/office/powerpoint/2010/main" val="672951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7332-CE4D-2B91-478B-A887B50CA64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ECC105-FFE3-BC12-2508-0FB0C33869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C44AE99E-337E-41DB-9B59-990878017072}"/>
              </a:ext>
            </a:extLst>
          </p:cNvPr>
          <p:cNvSpPr>
            <a:spLocks noGrp="1"/>
          </p:cNvSpPr>
          <p:nvPr>
            <p:ph type="title"/>
          </p:nvPr>
        </p:nvSpPr>
        <p:spPr>
          <a:xfrm>
            <a:off x="1072105" y="3421793"/>
            <a:ext cx="9144000" cy="498598"/>
          </a:xfrm>
        </p:spPr>
        <p:txBody>
          <a:bodyPr/>
          <a:lstStyle/>
          <a:p>
            <a:r>
              <a:rPr lang="en-US" noProof="0" dirty="0"/>
              <a:t>Copilot Control System</a:t>
            </a:r>
          </a:p>
        </p:txBody>
      </p:sp>
    </p:spTree>
    <p:extLst>
      <p:ext uri="{BB962C8B-B14F-4D97-AF65-F5344CB8AC3E}">
        <p14:creationId xmlns:p14="http://schemas.microsoft.com/office/powerpoint/2010/main" val="249576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Expanded ISO certifications across the Copilot portfolio</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Microsoft is extending ISO/IEC 42001:2023 certification across its Copilot portfolio — the broadest coverage of any AI company to date.</a:t>
            </a:r>
          </a:p>
          <a:p>
            <a:pPr marL="0" indent="0" fontAlgn="t">
              <a:buNone/>
            </a:pPr>
            <a:endParaRPr lang="en-GB" sz="1600" dirty="0"/>
          </a:p>
          <a:p>
            <a:pPr fontAlgn="t"/>
            <a:r>
              <a:rPr lang="en-GB" sz="1600" b="1" dirty="0"/>
              <a:t>Maintained Coverage</a:t>
            </a:r>
            <a:br>
              <a:rPr lang="en-GB" sz="1600" dirty="0"/>
            </a:br>
            <a:r>
              <a:rPr lang="en-GB" sz="1600" dirty="0"/>
              <a:t>Existing certification continues for Microsoft 365 Copilot and Copilot Chat, Security Copilot, and Microsoft Foundry.</a:t>
            </a:r>
          </a:p>
          <a:p>
            <a:pPr marL="0" indent="0" fontAlgn="t">
              <a:buNone/>
            </a:pPr>
            <a:endParaRPr lang="en-GB" sz="1600" dirty="0"/>
          </a:p>
          <a:p>
            <a:pPr fontAlgn="t"/>
            <a:r>
              <a:rPr lang="en-GB" sz="1600" b="1" dirty="0"/>
              <a:t>New Experiences</a:t>
            </a:r>
            <a:br>
              <a:rPr lang="en-GB" sz="1600" dirty="0"/>
            </a:br>
            <a:r>
              <a:rPr lang="en-GB" sz="1600" dirty="0"/>
              <a:t>Adds Copilot Studio, GitHub Copilot, Dragon Copilot, and Copilot Health.</a:t>
            </a:r>
          </a:p>
          <a:p>
            <a:pPr marL="0" indent="0" fontAlgn="t">
              <a:buNone/>
            </a:pPr>
            <a:endParaRPr lang="en-GB" sz="1600" dirty="0"/>
          </a:p>
          <a:p>
            <a:pPr fontAlgn="t"/>
            <a:r>
              <a:rPr lang="en-GB" sz="1600" b="1" dirty="0"/>
              <a:t>Responsible AI</a:t>
            </a:r>
            <a:br>
              <a:rPr lang="en-GB" sz="1600" dirty="0"/>
            </a:br>
            <a:r>
              <a:rPr lang="en-GB" sz="1600" dirty="0"/>
              <a:t>Reflects continued investment in responsible AI; details on the Service Trust Portal.</a:t>
            </a:r>
          </a:p>
          <a:p>
            <a:pPr marL="0" indent="0" fontAlgn="t">
              <a:buNone/>
            </a:pPr>
            <a:endParaRPr lang="en-GB" sz="1600" dirty="0"/>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Expanded ISO certifications across the Copilot portfolio</a:t>
            </a:r>
          </a:p>
        </p:txBody>
      </p:sp>
      <p:pic>
        <p:nvPicPr>
          <p:cNvPr id="5" name="Picture 4" descr="A certificate of registration of Artificial Intelligence Management System for Microsoft Corporation.">
            <a:extLst>
              <a:ext uri="{FF2B5EF4-FFF2-40B4-BE49-F238E27FC236}">
                <a16:creationId xmlns:a16="http://schemas.microsoft.com/office/drawing/2014/main" id="{D67485EE-5CD2-AEB4-9DCC-B3E5A7A2C789}"/>
              </a:ext>
            </a:extLst>
          </p:cNvPr>
          <p:cNvPicPr>
            <a:picLocks noChangeAspect="1"/>
          </p:cNvPicPr>
          <p:nvPr/>
        </p:nvPicPr>
        <p:blipFill>
          <a:blip r:embed="rId3"/>
          <a:stretch>
            <a:fillRect/>
          </a:stretch>
        </p:blipFill>
        <p:spPr>
          <a:xfrm>
            <a:off x="6037997" y="2383004"/>
            <a:ext cx="5652978" cy="195680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965103" y="5071458"/>
            <a:ext cx="5652977"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Recertified: How Microsoft 365 Copilot continues to earn trust and What Changed in a Year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The new Copilot Adoption Hub</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The new Copilot Adoption Hub gives deployment leads a single place to find guidance, tools, and next steps to drive Copilot usage.</a:t>
            </a:r>
          </a:p>
          <a:p>
            <a:pPr marL="0" indent="0" fontAlgn="t">
              <a:buNone/>
            </a:pPr>
            <a:endParaRPr lang="en-GB" sz="1600" dirty="0"/>
          </a:p>
          <a:p>
            <a:pPr fontAlgn="t"/>
            <a:r>
              <a:rPr lang="en-GB" sz="1600" b="1" dirty="0"/>
              <a:t>Guided Paths</a:t>
            </a:r>
            <a:br>
              <a:rPr lang="en-GB" sz="1600" dirty="0"/>
            </a:br>
            <a:r>
              <a:rPr lang="en-GB" sz="1600" dirty="0"/>
              <a:t>Start with the path that fits, from helping a small team to leading org-wide adoption.</a:t>
            </a:r>
          </a:p>
          <a:p>
            <a:pPr marL="0" indent="0" fontAlgn="t">
              <a:buNone/>
            </a:pPr>
            <a:endParaRPr lang="en-GB" sz="1600" dirty="0"/>
          </a:p>
          <a:p>
            <a:pPr fontAlgn="t"/>
            <a:r>
              <a:rPr lang="en-GB" sz="1600" b="1" dirty="0"/>
              <a:t>Targeted Content</a:t>
            </a:r>
            <a:br>
              <a:rPr lang="en-GB" sz="1600" dirty="0"/>
            </a:br>
            <a:r>
              <a:rPr lang="en-GB" sz="1600" dirty="0"/>
              <a:t>Highlighted resources show what to share with different users based on their needs.</a:t>
            </a:r>
          </a:p>
          <a:p>
            <a:pPr marL="0" indent="0" fontAlgn="t">
              <a:buNone/>
            </a:pPr>
            <a:endParaRPr lang="en-GB" sz="1600" dirty="0"/>
          </a:p>
          <a:p>
            <a:pPr fontAlgn="t"/>
            <a:r>
              <a:rPr lang="en-GB" sz="1600" b="1" dirty="0"/>
              <a:t>One Starting Point</a:t>
            </a:r>
            <a:br>
              <a:rPr lang="en-GB" sz="1600" dirty="0"/>
            </a:br>
            <a:r>
              <a:rPr lang="en-GB" sz="1600" dirty="0"/>
              <a:t>A single hub for leads to use Copilot themselves or help teams use it effectively.</a:t>
            </a:r>
          </a:p>
          <a:p>
            <a:pPr fontAlgn="t"/>
            <a:endParaRPr lang="en-GB" sz="1600" dirty="0"/>
          </a:p>
          <a:p>
            <a:pPr marL="0" indent="0" fontAlgn="t">
              <a:buNone/>
            </a:pPr>
            <a:r>
              <a:rPr lang="en-US" sz="1600" b="0" i="0" dirty="0">
                <a:solidFill>
                  <a:srgbClr val="1E1E1E"/>
                </a:solidFill>
                <a:effectLst/>
                <a:latin typeface="Segoe UI" panose="020B0502040204020203" pitchFamily="34" charset="0"/>
              </a:rPr>
              <a:t>Learn more at the new</a:t>
            </a:r>
            <a:r>
              <a:rPr lang="en-US" sz="1600" b="0" i="0" dirty="0">
                <a:solidFill>
                  <a:srgbClr val="7030A0"/>
                </a:solidFill>
                <a:effectLst/>
                <a:latin typeface="Segoe UI" panose="020B0502040204020203" pitchFamily="34" charset="0"/>
              </a:rPr>
              <a:t> </a:t>
            </a:r>
            <a:r>
              <a:rPr lang="en-US" sz="1600" b="0" i="0" dirty="0">
                <a:solidFill>
                  <a:srgbClr val="7030A0"/>
                </a:solidFill>
                <a:effectLst/>
                <a:latin typeface="Segoe UI" panose="020B0502040204020203" pitchFamily="34" charset="0"/>
                <a:hlinkClick r:id="rId3">
                  <a:extLst>
                    <a:ext uri="{A12FA001-AC4F-418D-AE19-62706E023703}">
                      <ahyp:hlinkClr xmlns:ahyp="http://schemas.microsoft.com/office/drawing/2018/hyperlinkcolor" val="tx"/>
                    </a:ext>
                  </a:extLst>
                </a:hlinkClick>
              </a:rPr>
              <a:t>Copilot Adoption Hub</a:t>
            </a:r>
            <a:r>
              <a:rPr lang="en-US" sz="1600" b="0" i="0" dirty="0">
                <a:solidFill>
                  <a:srgbClr val="7030A0"/>
                </a:solidFill>
                <a:effectLst/>
                <a:latin typeface="Segoe UI" panose="020B0502040204020203" pitchFamily="34" charset="0"/>
              </a:rPr>
              <a:t>.</a:t>
            </a:r>
            <a:endParaRPr lang="en-GB" sz="1600" dirty="0">
              <a:solidFill>
                <a:srgbClr val="7030A0"/>
              </a:solidFill>
            </a:endParaRPr>
          </a:p>
          <a:p>
            <a:pPr marL="0" indent="0" fontAlgn="t">
              <a:buNone/>
            </a:pPr>
            <a:endParaRPr lang="en-GB" sz="1600" dirty="0"/>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The new Copilot Adoption Hub</a:t>
            </a:r>
          </a:p>
        </p:txBody>
      </p:sp>
      <p:pic>
        <p:nvPicPr>
          <p:cNvPr id="5" name="Picture 4" descr="Microsoft 365 Copilot webpage showing “Accelerate your Microsoft 365 Copilot adoption” with navigation links and three featured sections: Copilot Chat, Copilot in Microsoft 365 apps, and Agents in Copilot.">
            <a:extLst>
              <a:ext uri="{FF2B5EF4-FFF2-40B4-BE49-F238E27FC236}">
                <a16:creationId xmlns:a16="http://schemas.microsoft.com/office/drawing/2014/main" id="{0904BA76-FF4F-C085-355C-AEA60967ED04}"/>
              </a:ext>
            </a:extLst>
          </p:cNvPr>
          <p:cNvPicPr>
            <a:picLocks noChangeAspect="1"/>
          </p:cNvPicPr>
          <p:nvPr/>
        </p:nvPicPr>
        <p:blipFill>
          <a:blip r:embed="rId4"/>
          <a:stretch>
            <a:fillRect/>
          </a:stretch>
        </p:blipFill>
        <p:spPr>
          <a:xfrm>
            <a:off x="6460345" y="1888646"/>
            <a:ext cx="4808282" cy="3244026"/>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39023" y="5305257"/>
            <a:ext cx="5652977" cy="307777"/>
          </a:xfrm>
          <a:prstGeom prst="rect">
            <a:avLst/>
          </a:prstGeom>
          <a:noFill/>
        </p:spPr>
        <p:txBody>
          <a:bodyPr wrap="square">
            <a:spAutoFit/>
          </a:bodyPr>
          <a:lstStyle/>
          <a:p>
            <a:r>
              <a:rPr lang="en-US" sz="1400" dirty="0">
                <a:solidFill>
                  <a:srgbClr val="7030A0"/>
                </a:solidFill>
                <a:hlinkClick r:id="rId5">
                  <a:extLst>
                    <a:ext uri="{A12FA001-AC4F-418D-AE19-62706E023703}">
                      <ahyp:hlinkClr xmlns:ahyp="http://schemas.microsoft.com/office/drawing/2018/hyperlinkcolor" val="tx"/>
                    </a:ext>
                  </a:extLst>
                </a:hlinkClick>
              </a:rPr>
              <a:t>Launched: Microsoft 365 Copilot Adoption Hub Redesign</a:t>
            </a:r>
            <a:endParaRPr lang="en-US" sz="1400" dirty="0">
              <a:solidFill>
                <a:srgbClr val="7030A0"/>
              </a:solidFill>
              <a:hlinkClick r:id="rId6">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Federated Copilot connectors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332837" y="1389740"/>
            <a:ext cx="6557627" cy="465507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5818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Federated Copilot connectors bring real-time enterprise data into Copilot through Model Context Protocol (MCP).</a:t>
            </a:r>
          </a:p>
          <a:p>
            <a:pPr marL="0" indent="0" fontAlgn="t">
              <a:buNone/>
            </a:pPr>
            <a:endParaRPr lang="en-GB" sz="1600" dirty="0"/>
          </a:p>
          <a:p>
            <a:pPr fontAlgn="t"/>
            <a:r>
              <a:rPr lang="en-GB" sz="1600" b="1" dirty="0"/>
              <a:t>Live Enterprise Data</a:t>
            </a:r>
            <a:br>
              <a:rPr lang="en-GB" sz="1600" dirty="0"/>
            </a:br>
            <a:r>
              <a:rPr lang="en-GB" sz="1600" dirty="0"/>
              <a:t>Connect hundreds of SaaS systems into Work IQ alongside Microsoft 365 content.</a:t>
            </a:r>
          </a:p>
          <a:p>
            <a:pPr marL="0" indent="0" fontAlgn="t">
              <a:buNone/>
            </a:pPr>
            <a:endParaRPr lang="en-GB" sz="1600" dirty="0"/>
          </a:p>
          <a:p>
            <a:pPr fontAlgn="t"/>
            <a:r>
              <a:rPr lang="en-GB" sz="1600" b="1" dirty="0"/>
              <a:t>Launch Partners</a:t>
            </a:r>
            <a:br>
              <a:rPr lang="en-GB" sz="1600" dirty="0"/>
            </a:br>
            <a:r>
              <a:rPr lang="en-GB" sz="1600" dirty="0"/>
              <a:t>First wave includes LSEG, Moody's, HubSpot, and Notion in Copilot Chat and Researcher; LSEG and Moody's in Excel.</a:t>
            </a:r>
          </a:p>
          <a:p>
            <a:pPr marL="0" indent="0" fontAlgn="t">
              <a:buNone/>
            </a:pPr>
            <a:endParaRPr lang="en-GB" sz="1600" dirty="0"/>
          </a:p>
          <a:p>
            <a:pPr fontAlgn="t"/>
            <a:r>
              <a:rPr lang="en-GB" sz="1600" b="1" dirty="0"/>
              <a:t>Custom Connectors</a:t>
            </a:r>
            <a:br>
              <a:rPr lang="en-GB" sz="1600" dirty="0"/>
            </a:br>
            <a:r>
              <a:rPr lang="en-GB" sz="1600" dirty="0"/>
              <a:t>Build federated connectors for internal systems while keeping native security controls.</a:t>
            </a:r>
          </a:p>
          <a:p>
            <a:pPr marL="0" indent="0" fontAlgn="t">
              <a:buNone/>
            </a:pPr>
            <a:endParaRPr lang="en-GB" sz="1600" dirty="0"/>
          </a:p>
          <a:p>
            <a:pPr marL="0" indent="0" fontAlgn="t">
              <a:buNone/>
            </a:pPr>
            <a:r>
              <a:rPr lang="en-GB" sz="1600" b="1" dirty="0"/>
              <a:t>Rollout</a:t>
            </a:r>
            <a:br>
              <a:rPr lang="en-GB" sz="1600" dirty="0"/>
            </a:br>
            <a:r>
              <a:rPr lang="en-GB" sz="1600" dirty="0"/>
              <a:t>Rolled out in May.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56541"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Federated Copilot connectors</a:t>
            </a:r>
          </a:p>
        </p:txBody>
      </p:sp>
      <p:pic>
        <p:nvPicPr>
          <p:cNvPr id="5" name="Picture 4" descr="Select a federated Copilot connector from Sources below the prompt.">
            <a:extLst>
              <a:ext uri="{FF2B5EF4-FFF2-40B4-BE49-F238E27FC236}">
                <a16:creationId xmlns:a16="http://schemas.microsoft.com/office/drawing/2014/main" id="{6BCEBA20-B44F-1A92-388C-BD29C9C175E9}"/>
              </a:ext>
            </a:extLst>
          </p:cNvPr>
          <p:cNvPicPr>
            <a:picLocks noChangeAspect="1"/>
          </p:cNvPicPr>
          <p:nvPr/>
        </p:nvPicPr>
        <p:blipFill>
          <a:blip r:embed="rId3"/>
          <a:stretch>
            <a:fillRect/>
          </a:stretch>
        </p:blipFill>
        <p:spPr>
          <a:xfrm>
            <a:off x="5720815" y="1951595"/>
            <a:ext cx="5781670" cy="3327788"/>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460852" y="5533461"/>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Enabling watermarks for sensitive material in Teams meetings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44226" y="1389740"/>
            <a:ext cx="7046238" cy="475279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9521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Teams meeting organizers can overlay each attendee's email address as a watermark across shared content for added accountability.</a:t>
            </a:r>
          </a:p>
          <a:p>
            <a:pPr marL="0" indent="0" fontAlgn="t">
              <a:buNone/>
            </a:pPr>
            <a:endParaRPr lang="en-GB" sz="1600" dirty="0"/>
          </a:p>
          <a:p>
            <a:pPr fontAlgn="t"/>
            <a:r>
              <a:rPr lang="en-GB" sz="1600" b="1" dirty="0"/>
              <a:t>Deter Capture</a:t>
            </a:r>
            <a:br>
              <a:rPr lang="en-GB" sz="1600" dirty="0"/>
            </a:br>
            <a:r>
              <a:rPr lang="en-GB" sz="1600" dirty="0"/>
              <a:t>Watermarks help discourage screen captures of sensitive material.</a:t>
            </a:r>
          </a:p>
          <a:p>
            <a:pPr marL="0" indent="0" fontAlgn="t">
              <a:buNone/>
            </a:pPr>
            <a:endParaRPr lang="en-GB" sz="1600" dirty="0"/>
          </a:p>
          <a:p>
            <a:pPr fontAlgn="t"/>
            <a:r>
              <a:rPr lang="en-GB" sz="1600" b="1" dirty="0"/>
              <a:t>Meeting Control</a:t>
            </a:r>
            <a:br>
              <a:rPr lang="en-GB" sz="1600" dirty="0"/>
            </a:br>
            <a:r>
              <a:rPr lang="en-GB" sz="1600" dirty="0"/>
              <a:t>Enabled in Meeting options and enforced for all attendees.</a:t>
            </a:r>
          </a:p>
          <a:p>
            <a:pPr marL="0" indent="0" fontAlgn="t">
              <a:buNone/>
            </a:pPr>
            <a:endParaRPr lang="en-GB" sz="1600" dirty="0"/>
          </a:p>
          <a:p>
            <a:pPr fontAlgn="t"/>
            <a:r>
              <a:rPr lang="en-GB" sz="1600" b="1" dirty="0"/>
              <a:t>Added Accountability</a:t>
            </a:r>
            <a:br>
              <a:rPr lang="en-GB" sz="1600" dirty="0"/>
            </a:br>
            <a:r>
              <a:rPr lang="en-GB" sz="1600" dirty="0"/>
              <a:t>Lets users share confidential information with more confidence.</a:t>
            </a:r>
          </a:p>
          <a:p>
            <a:pPr marL="0" indent="0" fontAlgn="t">
              <a:buNone/>
            </a:pPr>
            <a:endParaRPr lang="en-GB" sz="1600" dirty="0"/>
          </a:p>
          <a:p>
            <a:pPr marL="0" indent="0" fontAlgn="t">
              <a:buNone/>
            </a:pPr>
            <a:r>
              <a:rPr lang="en-GB" sz="1600" b="1" dirty="0"/>
              <a:t>Rollout</a:t>
            </a:r>
            <a:br>
              <a:rPr lang="en-GB" sz="1600" dirty="0"/>
            </a:br>
            <a:r>
              <a:rPr lang="en-GB" sz="1600" dirty="0"/>
              <a:t>GA in March, GCC-High in May, DoD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43985" y="1185024"/>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Enabling watermarks for sensitive material</a:t>
            </a:r>
          </a:p>
        </p:txBody>
      </p:sp>
      <p:pic>
        <p:nvPicPr>
          <p:cNvPr id="5" name="Picture 4" descr="A Teams meeting with a PowerPoint deck showing a watermark over it and the attendee videos showing a watermark over them.">
            <a:extLst>
              <a:ext uri="{FF2B5EF4-FFF2-40B4-BE49-F238E27FC236}">
                <a16:creationId xmlns:a16="http://schemas.microsoft.com/office/drawing/2014/main" id="{FD8314D4-7D90-EB30-C8C0-F62963CF51E6}"/>
              </a:ext>
            </a:extLst>
          </p:cNvPr>
          <p:cNvPicPr>
            <a:picLocks noChangeAspect="1"/>
          </p:cNvPicPr>
          <p:nvPr/>
        </p:nvPicPr>
        <p:blipFill>
          <a:blip r:embed="rId3"/>
          <a:stretch>
            <a:fillRect/>
          </a:stretch>
        </p:blipFill>
        <p:spPr>
          <a:xfrm>
            <a:off x="5185232" y="1821893"/>
            <a:ext cx="6481709" cy="364636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187736" y="5672976"/>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What's New in Microsoft 365 Copilot | May 2026</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7332-CE4D-2B91-478B-A887B50CA64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ECC105-FFE3-BC12-2508-0FB0C33869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C44AE99E-337E-41DB-9B59-990878017072}"/>
              </a:ext>
            </a:extLst>
          </p:cNvPr>
          <p:cNvSpPr>
            <a:spLocks noGrp="1"/>
          </p:cNvSpPr>
          <p:nvPr>
            <p:ph type="title"/>
          </p:nvPr>
        </p:nvSpPr>
        <p:spPr>
          <a:xfrm>
            <a:off x="1072105" y="3421793"/>
            <a:ext cx="9144000" cy="498598"/>
          </a:xfrm>
        </p:spPr>
        <p:txBody>
          <a:bodyPr/>
          <a:lstStyle/>
          <a:p>
            <a:r>
              <a:rPr lang="en-US" noProof="0" dirty="0"/>
              <a:t>Microsoft Build 2026</a:t>
            </a:r>
          </a:p>
        </p:txBody>
      </p:sp>
    </p:spTree>
    <p:extLst>
      <p:ext uri="{BB962C8B-B14F-4D97-AF65-F5344CB8AC3E}">
        <p14:creationId xmlns:p14="http://schemas.microsoft.com/office/powerpoint/2010/main" val="249576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39814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Work IQ APIs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5656" y="925177"/>
            <a:ext cx="543915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Work IQ is the workplace intelligence layer for agents, capturing how work actually happens across Microsoft 365 and connected systems.</a:t>
            </a:r>
          </a:p>
          <a:p>
            <a:pPr marL="0" indent="0" fontAlgn="t">
              <a:buNone/>
            </a:pPr>
            <a:endParaRPr lang="en-GB" sz="1600" dirty="0"/>
          </a:p>
          <a:p>
            <a:pPr fontAlgn="t"/>
            <a:r>
              <a:rPr lang="en-GB" sz="1600" b="1" dirty="0"/>
              <a:t>Workplace Context</a:t>
            </a:r>
            <a:br>
              <a:rPr lang="en-GB" sz="1600" dirty="0"/>
            </a:br>
            <a:r>
              <a:rPr lang="en-GB" sz="1600" dirty="0"/>
              <a:t>Captures people, emails, documents and meetings across Microsoft 365, organizational systems and external sources, and how they connect.</a:t>
            </a:r>
          </a:p>
          <a:p>
            <a:pPr marL="0" indent="0" fontAlgn="t">
              <a:buNone/>
            </a:pPr>
            <a:endParaRPr lang="en-GB" sz="1600" dirty="0"/>
          </a:p>
          <a:p>
            <a:pPr fontAlgn="t"/>
            <a:r>
              <a:rPr lang="en-GB" sz="1600" b="1" dirty="0"/>
              <a:t>Programmatic Access</a:t>
            </a:r>
            <a:br>
              <a:rPr lang="en-GB" sz="1600" dirty="0"/>
            </a:br>
            <a:r>
              <a:rPr lang="en-GB" sz="1600" dirty="0"/>
              <a:t>The Work IQ APIs give agents the context they need to work effectively in your organization.</a:t>
            </a:r>
          </a:p>
          <a:p>
            <a:pPr marL="0" indent="0" fontAlgn="t">
              <a:buNone/>
            </a:pPr>
            <a:endParaRPr lang="en-GB" sz="1600" dirty="0"/>
          </a:p>
          <a:p>
            <a:pPr fontAlgn="t"/>
            <a:r>
              <a:rPr lang="en-GB" sz="1600" b="1" dirty="0"/>
              <a:t>Grounded Agents</a:t>
            </a:r>
            <a:br>
              <a:rPr lang="en-GB" sz="1600" dirty="0"/>
            </a:br>
            <a:r>
              <a:rPr lang="en-GB" sz="1600" dirty="0"/>
              <a:t>Lets agents reason over real work patterns rather than generic knowledge.</a:t>
            </a:r>
          </a:p>
          <a:p>
            <a:pPr marL="0" indent="0" fontAlgn="t">
              <a:buNone/>
            </a:pPr>
            <a:endParaRPr lang="en-GB" sz="1600" dirty="0"/>
          </a:p>
          <a:p>
            <a:pPr marL="0" indent="0" fontAlgn="t">
              <a:buNone/>
            </a:pPr>
            <a:r>
              <a:rPr lang="en-GB" sz="1600" b="1" dirty="0"/>
              <a:t>Rollout</a:t>
            </a:r>
            <a:br>
              <a:rPr lang="en-GB" sz="1600" dirty="0"/>
            </a:br>
            <a:r>
              <a:rPr lang="en-GB" sz="1600" dirty="0"/>
              <a:t>Work IQ APIs generally available June 16, 2026.</a:t>
            </a:r>
          </a:p>
          <a:p>
            <a:pPr marL="0" indent="0" fontAlgn="t">
              <a:buNone/>
            </a:pPr>
            <a:br>
              <a:rPr lang="en-GB" sz="1600" dirty="0">
                <a:solidFill>
                  <a:srgbClr val="0076D3"/>
                </a:solidFill>
                <a:hlinkClick r:id="rId3">
                  <a:extLst>
                    <a:ext uri="{A12FA001-AC4F-418D-AE19-62706E023703}">
                      <ahyp:hlinkClr xmlns:ahyp="http://schemas.microsoft.com/office/drawing/2018/hyperlinkcolor" val="tx"/>
                    </a:ext>
                  </a:extLst>
                </a:hlinkClick>
              </a:rPr>
            </a:b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Work IQ API</a:t>
            </a:r>
          </a:p>
        </p:txBody>
      </p:sp>
      <p:sp>
        <p:nvSpPr>
          <p:cNvPr id="7" name="TextBox 6">
            <a:extLst>
              <a:ext uri="{FF2B5EF4-FFF2-40B4-BE49-F238E27FC236}">
                <a16:creationId xmlns:a16="http://schemas.microsoft.com/office/drawing/2014/main" id="{00655F66-F859-4D6E-D85D-BE28A0081AD1}"/>
              </a:ext>
            </a:extLst>
          </p:cNvPr>
          <p:cNvSpPr txBox="1"/>
          <p:nvPr/>
        </p:nvSpPr>
        <p:spPr>
          <a:xfrm>
            <a:off x="6037997" y="5206650"/>
            <a:ext cx="5652977"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Work IQ API public preview: Build Copilot powered agents with A2A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pic>
        <p:nvPicPr>
          <p:cNvPr id="6" name="Picture 5">
            <a:extLst>
              <a:ext uri="{FF2B5EF4-FFF2-40B4-BE49-F238E27FC236}">
                <a16:creationId xmlns:a16="http://schemas.microsoft.com/office/drawing/2014/main" id="{B5C162F1-1E00-9B9B-7A8B-C1A74973950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41043" y="1893134"/>
            <a:ext cx="4846883" cy="320214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Autopilot agents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661505" y="1389740"/>
            <a:ext cx="6228959"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16830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Autopilot agents are a new class of always-on agents that work autonomously in the background, acting on your behalf without waiting for a prompt.</a:t>
            </a:r>
          </a:p>
          <a:p>
            <a:pPr marL="0" indent="0" fontAlgn="t">
              <a:buNone/>
            </a:pPr>
            <a:endParaRPr lang="en-GB" sz="1600" dirty="0"/>
          </a:p>
          <a:p>
            <a:pPr fontAlgn="t"/>
            <a:r>
              <a:rPr lang="en-GB" sz="1600" b="1" dirty="0"/>
              <a:t>Always-On</a:t>
            </a:r>
            <a:br>
              <a:rPr lang="en-GB" sz="1600" dirty="0"/>
            </a:br>
            <a:r>
              <a:rPr lang="en-GB" sz="1600" dirty="0"/>
              <a:t>Stay active in the background, understand how work gets done across your apps and take action without being prompted each time.</a:t>
            </a:r>
          </a:p>
          <a:p>
            <a:pPr marL="0" indent="0" fontAlgn="t">
              <a:buNone/>
            </a:pPr>
            <a:endParaRPr lang="en-GB" sz="1600" dirty="0"/>
          </a:p>
          <a:p>
            <a:pPr fontAlgn="t"/>
            <a:r>
              <a:rPr lang="en-GB" sz="1600" b="1" dirty="0"/>
              <a:t>Governed Identity</a:t>
            </a:r>
            <a:br>
              <a:rPr lang="en-GB" sz="1600" dirty="0"/>
            </a:br>
            <a:r>
              <a:rPr lang="en-GB" sz="1600" dirty="0"/>
              <a:t>Each agent operates under its own Entra identity, so its work is attributable to a known actor in your directory.</a:t>
            </a:r>
          </a:p>
          <a:p>
            <a:pPr marL="0" indent="0" fontAlgn="t">
              <a:buNone/>
            </a:pPr>
            <a:endParaRPr lang="en-GB" sz="1600" dirty="0"/>
          </a:p>
          <a:p>
            <a:pPr fontAlgn="t"/>
            <a:r>
              <a:rPr lang="en-GB" sz="1600" b="1" dirty="0"/>
              <a:t>First Of Its Kind</a:t>
            </a:r>
            <a:br>
              <a:rPr lang="en-GB" sz="1600" dirty="0"/>
            </a:br>
            <a:r>
              <a:rPr lang="en-GB" sz="1600" dirty="0"/>
              <a:t>Microsoft Scout is Microsoft's first Autopilot agent.</a:t>
            </a:r>
          </a:p>
          <a:p>
            <a:pPr marL="0" indent="0" fontAlgn="t">
              <a:buNone/>
            </a:pPr>
            <a:endParaRPr lang="en-GB" sz="1600" dirty="0"/>
          </a:p>
          <a:p>
            <a:pPr marL="0" indent="0" fontAlgn="t">
              <a:buNone/>
            </a:pPr>
            <a:r>
              <a:rPr lang="en-GB" sz="1600" b="1" dirty="0"/>
              <a:t>Rollout</a:t>
            </a:r>
            <a:br>
              <a:rPr lang="en-GB" sz="1600" dirty="0"/>
            </a:br>
            <a:r>
              <a:rPr lang="en-GB" sz="1600" dirty="0"/>
              <a:t>Introduced at Microsoft Build 2026; </a:t>
            </a:r>
            <a:r>
              <a:rPr lang="en-GB" sz="1600" dirty="0">
                <a:solidFill>
                  <a:srgbClr val="7030A0"/>
                </a:solidFill>
                <a:hlinkClick r:id="rId3">
                  <a:extLst>
                    <a:ext uri="{A12FA001-AC4F-418D-AE19-62706E023703}">
                      <ahyp:hlinkClr xmlns:ahyp="http://schemas.microsoft.com/office/drawing/2018/hyperlinkcolor" val="tx"/>
                    </a:ext>
                  </a:extLst>
                </a:hlinkClick>
              </a:rPr>
              <a:t>Microsoft Scout </a:t>
            </a:r>
            <a:r>
              <a:rPr lang="en-GB" sz="1600" dirty="0"/>
              <a:t>available to Frontier organizations as an early experimental release.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Autopilot agents</a:t>
            </a:r>
          </a:p>
        </p:txBody>
      </p:sp>
      <p:sp>
        <p:nvSpPr>
          <p:cNvPr id="7" name="TextBox 6">
            <a:extLst>
              <a:ext uri="{FF2B5EF4-FFF2-40B4-BE49-F238E27FC236}">
                <a16:creationId xmlns:a16="http://schemas.microsoft.com/office/drawing/2014/main" id="{00655F66-F859-4D6E-D85D-BE28A0081AD1}"/>
              </a:ext>
            </a:extLst>
          </p:cNvPr>
          <p:cNvSpPr txBox="1"/>
          <p:nvPr/>
        </p:nvSpPr>
        <p:spPr>
          <a:xfrm>
            <a:off x="6013964" y="5333068"/>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Live</a:t>
            </a:r>
          </a:p>
        </p:txBody>
      </p:sp>
      <p:pic>
        <p:nvPicPr>
          <p:cNvPr id="9" name="Picture 8">
            <a:extLst>
              <a:ext uri="{FF2B5EF4-FFF2-40B4-BE49-F238E27FC236}">
                <a16:creationId xmlns:a16="http://schemas.microsoft.com/office/drawing/2014/main" id="{FE369A40-8E8B-7AE7-FE54-26FB3148BCA3}"/>
              </a:ext>
              <a:ext uri="{C183D7F6-B498-43B3-948B-1728B52AA6E4}">
                <adec:decorative xmlns:adec="http://schemas.microsoft.com/office/drawing/2017/decorative" val="1"/>
              </a:ext>
            </a:extLst>
          </p:cNvPr>
          <p:cNvPicPr>
            <a:picLocks noChangeAspect="1"/>
          </p:cNvPicPr>
          <p:nvPr/>
        </p:nvPicPr>
        <p:blipFill>
          <a:blip r:embed="rId5"/>
          <a:srcRect l="13133"/>
          <a:stretch>
            <a:fillRect/>
          </a:stretch>
        </p:blipFill>
        <p:spPr>
          <a:xfrm>
            <a:off x="5933913" y="2257856"/>
            <a:ext cx="5679418" cy="278407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Microsoft Scout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Microsoft Scout is Microsoft's first Autopilot agent — an always-on personal agent for work, built on Work IQ, that proactively handles routine tasks.</a:t>
            </a:r>
          </a:p>
          <a:p>
            <a:pPr marL="0" indent="0" fontAlgn="t">
              <a:buNone/>
            </a:pPr>
            <a:endParaRPr lang="en-GB" sz="1600" dirty="0"/>
          </a:p>
          <a:p>
            <a:pPr fontAlgn="t"/>
            <a:r>
              <a:rPr lang="en-GB" sz="1600" b="1" dirty="0"/>
              <a:t>Proactive Help</a:t>
            </a:r>
            <a:br>
              <a:rPr lang="en-GB" sz="1600" dirty="0"/>
            </a:br>
            <a:r>
              <a:rPr lang="en-GB" sz="1600" dirty="0"/>
              <a:t>Handles meeting prep, scheduling conflicts and routine tasks without being asked.</a:t>
            </a:r>
          </a:p>
          <a:p>
            <a:pPr marL="0" indent="0" fontAlgn="t">
              <a:buNone/>
            </a:pPr>
            <a:endParaRPr lang="en-GB" sz="1600" dirty="0"/>
          </a:p>
          <a:p>
            <a:pPr fontAlgn="t"/>
            <a:r>
              <a:rPr lang="en-GB" sz="1600" b="1" dirty="0"/>
              <a:t>Works Where You Do</a:t>
            </a:r>
            <a:br>
              <a:rPr lang="en-GB" sz="1600" dirty="0"/>
            </a:br>
            <a:r>
              <a:rPr lang="en-GB" sz="1600" dirty="0"/>
              <a:t>Lives in Teams and Outlook for conversation, with OneDrive and SharePoint for files.</a:t>
            </a:r>
          </a:p>
          <a:p>
            <a:pPr marL="0" indent="0" fontAlgn="t">
              <a:buNone/>
            </a:pPr>
            <a:endParaRPr lang="en-GB" sz="1600" dirty="0"/>
          </a:p>
          <a:p>
            <a:pPr fontAlgn="t"/>
            <a:r>
              <a:rPr lang="en-GB" sz="1600" b="1" dirty="0"/>
              <a:t>Governed Identity</a:t>
            </a:r>
            <a:br>
              <a:rPr lang="en-GB" sz="1600" dirty="0"/>
            </a:br>
            <a:r>
              <a:rPr lang="en-GB" sz="1600" dirty="0"/>
              <a:t>Operates under its own Entra identity so its actions are attributable and admin-controlled.</a:t>
            </a:r>
          </a:p>
          <a:p>
            <a:pPr marL="0" indent="0" fontAlgn="t">
              <a:buNone/>
            </a:pPr>
            <a:endParaRPr lang="en-GB" sz="1600" dirty="0"/>
          </a:p>
          <a:p>
            <a:pPr marL="0" indent="0" fontAlgn="t">
              <a:buNone/>
            </a:pPr>
            <a:r>
              <a:rPr lang="en-GB" sz="1600" b="1" dirty="0"/>
              <a:t>Rollout</a:t>
            </a:r>
            <a:br>
              <a:rPr lang="en-GB" sz="1600" dirty="0"/>
            </a:br>
            <a:r>
              <a:rPr lang="en-GB" sz="1600" dirty="0"/>
              <a:t>Early experimental release to Frontier organizations; requires Frontier enrollment, Intune policy, opt-in attestation and a GitHub Copilot licence.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Microsoft Scout</a:t>
            </a:r>
          </a:p>
        </p:txBody>
      </p:sp>
      <p:sp>
        <p:nvSpPr>
          <p:cNvPr id="7" name="TextBox 6">
            <a:extLst>
              <a:ext uri="{FF2B5EF4-FFF2-40B4-BE49-F238E27FC236}">
                <a16:creationId xmlns:a16="http://schemas.microsoft.com/office/drawing/2014/main" id="{00655F66-F859-4D6E-D85D-BE28A0081AD1}"/>
              </a:ext>
            </a:extLst>
          </p:cNvPr>
          <p:cNvSpPr txBox="1"/>
          <p:nvPr/>
        </p:nvSpPr>
        <p:spPr>
          <a:xfrm>
            <a:off x="7064861" y="5314371"/>
            <a:ext cx="5652977" cy="307777"/>
          </a:xfrm>
          <a:prstGeom prst="rect">
            <a:avLst/>
          </a:prstGeom>
          <a:noFill/>
        </p:spPr>
        <p:txBody>
          <a:bodyPr wrap="square">
            <a:spAutoFit/>
          </a:bodyPr>
          <a:lstStyle/>
          <a:p>
            <a:r>
              <a:rPr lang="en-US" sz="1400" dirty="0">
                <a:solidFill>
                  <a:srgbClr val="0070C0"/>
                </a:solidFill>
                <a:hlinkClick r:id="rId3">
                  <a:extLst>
                    <a:ext uri="{A12FA001-AC4F-418D-AE19-62706E023703}">
                      <ahyp:hlinkClr xmlns:ahyp="http://schemas.microsoft.com/office/drawing/2018/hyperlinkcolor" val="tx"/>
                    </a:ext>
                  </a:extLst>
                </a:hlinkClick>
              </a:rPr>
              <a:t>Microsoft Build 2026: Be yourself at work</a:t>
            </a:r>
          </a:p>
        </p:txBody>
      </p:sp>
      <p:sp>
        <p:nvSpPr>
          <p:cNvPr id="6" name="TextBox 5">
            <a:extLst>
              <a:ext uri="{FF2B5EF4-FFF2-40B4-BE49-F238E27FC236}">
                <a16:creationId xmlns:a16="http://schemas.microsoft.com/office/drawing/2014/main" id="{97D859F3-8BC6-AE8C-22B8-ECAAD55762E2}"/>
              </a:ext>
            </a:extLst>
          </p:cNvPr>
          <p:cNvSpPr txBox="1"/>
          <p:nvPr/>
        </p:nvSpPr>
        <p:spPr>
          <a:xfrm>
            <a:off x="6222896" y="5769434"/>
            <a:ext cx="5235114"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Introducing Microsoft Scout: Your always-on personal agent | Microsoft 365 Blog</a:t>
            </a:r>
            <a:endParaRPr lang="en-US" sz="1400" dirty="0">
              <a:solidFill>
                <a:srgbClr val="7030A0"/>
              </a:solidFill>
            </a:endParaRPr>
          </a:p>
        </p:txBody>
      </p:sp>
      <p:pic>
        <p:nvPicPr>
          <p:cNvPr id="9" name="Picture 8">
            <a:extLst>
              <a:ext uri="{FF2B5EF4-FFF2-40B4-BE49-F238E27FC236}">
                <a16:creationId xmlns:a16="http://schemas.microsoft.com/office/drawing/2014/main" id="{11CE4809-CA26-60AE-1980-BB2707F7B43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65668" y="2364474"/>
            <a:ext cx="4597636" cy="250202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42856" y="449963"/>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Microsoft IQ</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653074" y="1389740"/>
            <a:ext cx="6237390"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42856" y="939137"/>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Microsoft IQ is a shared intelligence foundation for the agent era, grounding agents in both world knowledge and your enterprise knowledge.</a:t>
            </a:r>
          </a:p>
          <a:p>
            <a:pPr marL="0" indent="0" fontAlgn="t">
              <a:buNone/>
            </a:pPr>
            <a:endParaRPr lang="en-GB" sz="1600" dirty="0"/>
          </a:p>
          <a:p>
            <a:pPr fontAlgn="t"/>
            <a:r>
              <a:rPr lang="en-GB" sz="1600" b="1" dirty="0"/>
              <a:t>Dual Grounding</a:t>
            </a:r>
            <a:br>
              <a:rPr lang="en-GB" sz="1600" dirty="0"/>
            </a:br>
            <a:r>
              <a:rPr lang="en-GB" sz="1600" dirty="0"/>
              <a:t>Combines world knowledge with enterprise knowledge for more relevant answers.</a:t>
            </a:r>
          </a:p>
          <a:p>
            <a:pPr marL="0" indent="0" fontAlgn="t">
              <a:buNone/>
            </a:pPr>
            <a:endParaRPr lang="en-GB" sz="1600" dirty="0"/>
          </a:p>
          <a:p>
            <a:pPr fontAlgn="t"/>
            <a:r>
              <a:rPr lang="en-GB" sz="1600" b="1" dirty="0"/>
              <a:t>Across The Stack</a:t>
            </a:r>
            <a:br>
              <a:rPr lang="en-GB" sz="1600" dirty="0"/>
            </a:br>
            <a:r>
              <a:rPr lang="en-GB" sz="1600" dirty="0"/>
              <a:t>Brings Work IQ, Fabric IQ and Foundry IQ together across GitHub Copilot, Microsoft Foundry and Copilot Studio.</a:t>
            </a:r>
          </a:p>
          <a:p>
            <a:pPr marL="0" indent="0" fontAlgn="t">
              <a:buNone/>
            </a:pPr>
            <a:endParaRPr lang="en-GB" sz="1600" dirty="0"/>
          </a:p>
          <a:p>
            <a:pPr fontAlgn="t"/>
            <a:r>
              <a:rPr lang="en-GB" sz="1600" b="1" dirty="0"/>
              <a:t>Build Once</a:t>
            </a:r>
            <a:br>
              <a:rPr lang="en-GB" sz="1600" dirty="0"/>
            </a:br>
            <a:r>
              <a:rPr lang="en-GB" sz="1600" dirty="0"/>
              <a:t>Reuse trusted organizational context everywhere your agents run.</a:t>
            </a:r>
          </a:p>
          <a:p>
            <a:pPr marL="0" indent="0" fontAlgn="t">
              <a:buNone/>
            </a:pPr>
            <a:endParaRPr lang="en-GB" sz="1600" dirty="0"/>
          </a:p>
          <a:p>
            <a:pPr marL="0" indent="0" fontAlgn="t">
              <a:buNone/>
            </a:pPr>
            <a:r>
              <a:rPr lang="en-GB" sz="1600" b="1" dirty="0"/>
              <a:t>Rollout</a:t>
            </a:r>
            <a:br>
              <a:rPr lang="en-GB" sz="1600" dirty="0"/>
            </a:br>
            <a:r>
              <a:rPr lang="en-GB" sz="1600" dirty="0"/>
              <a:t>Microsoft IQ generally available now; Work IQ GA this month, Foundry IQ GA now, Fabric IQ ontology in preview. </a:t>
            </a: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Microsoft IQ</a:t>
            </a:r>
          </a:p>
        </p:txBody>
      </p:sp>
      <p:sp>
        <p:nvSpPr>
          <p:cNvPr id="7" name="TextBox 6">
            <a:extLst>
              <a:ext uri="{FF2B5EF4-FFF2-40B4-BE49-F238E27FC236}">
                <a16:creationId xmlns:a16="http://schemas.microsoft.com/office/drawing/2014/main" id="{00655F66-F859-4D6E-D85D-BE28A0081AD1}"/>
              </a:ext>
            </a:extLst>
          </p:cNvPr>
          <p:cNvSpPr txBox="1"/>
          <p:nvPr/>
        </p:nvSpPr>
        <p:spPr>
          <a:xfrm>
            <a:off x="7012125" y="5287914"/>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2026: Be yourself at work</a:t>
            </a:r>
          </a:p>
        </p:txBody>
      </p:sp>
      <p:pic>
        <p:nvPicPr>
          <p:cNvPr id="6" name="Picture 5">
            <a:extLst>
              <a:ext uri="{FF2B5EF4-FFF2-40B4-BE49-F238E27FC236}">
                <a16:creationId xmlns:a16="http://schemas.microsoft.com/office/drawing/2014/main" id="{BA0AF450-040C-46CF-3448-8C8E0E6BD79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916090" y="2314056"/>
            <a:ext cx="5711358" cy="260286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Agent 365 for local agents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09472" y="1389740"/>
            <a:ext cx="6780992"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5818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Agent 365 for local agents extends Entra, Defender and Purview into a single control plane to observe, govern and secure agents.</a:t>
            </a:r>
          </a:p>
          <a:p>
            <a:pPr marL="0" indent="0" fontAlgn="t">
              <a:buNone/>
            </a:pPr>
            <a:endParaRPr lang="en-GB" sz="1600" dirty="0"/>
          </a:p>
          <a:p>
            <a:pPr fontAlgn="t"/>
            <a:r>
              <a:rPr lang="en-GB" sz="1600" b="1" dirty="0"/>
              <a:t>Single Control Plane</a:t>
            </a:r>
            <a:br>
              <a:rPr lang="en-GB" sz="1600" dirty="0"/>
            </a:br>
            <a:r>
              <a:rPr lang="en-GB" sz="1600" dirty="0"/>
              <a:t>Observe, govern and secure agents across your estate.</a:t>
            </a:r>
          </a:p>
          <a:p>
            <a:pPr marL="0" indent="0" fontAlgn="t">
              <a:buNone/>
            </a:pPr>
            <a:endParaRPr lang="en-GB" sz="1600" dirty="0"/>
          </a:p>
          <a:p>
            <a:pPr fontAlgn="t"/>
            <a:r>
              <a:rPr lang="en-GB" sz="1600" b="1" dirty="0"/>
              <a:t>Host-Agnostic</a:t>
            </a:r>
            <a:br>
              <a:rPr lang="en-GB" sz="1600" dirty="0"/>
            </a:br>
            <a:r>
              <a:rPr lang="en-GB" sz="1600" dirty="0"/>
              <a:t>Works regardless of where agents are hosted or what framework they are built on.</a:t>
            </a:r>
          </a:p>
          <a:p>
            <a:pPr marL="0" indent="0" fontAlgn="t">
              <a:buNone/>
            </a:pPr>
            <a:endParaRPr lang="en-GB" sz="1600" dirty="0"/>
          </a:p>
          <a:p>
            <a:pPr fontAlgn="t"/>
            <a:r>
              <a:rPr lang="en-GB" sz="1600" b="1" dirty="0"/>
              <a:t>Built On Trust</a:t>
            </a:r>
            <a:br>
              <a:rPr lang="en-GB" sz="1600" dirty="0"/>
            </a:br>
            <a:r>
              <a:rPr lang="en-GB" sz="1600" dirty="0"/>
              <a:t>Extends your existing Entra, Defender and Purview controls.</a:t>
            </a:r>
          </a:p>
          <a:p>
            <a:pPr marL="0" indent="0" fontAlgn="t">
              <a:buNone/>
            </a:pPr>
            <a:endParaRPr lang="en-GB" sz="1600" dirty="0"/>
          </a:p>
          <a:p>
            <a:pPr marL="0" indent="0" fontAlgn="t">
              <a:buNone/>
            </a:pPr>
            <a:r>
              <a:rPr lang="en-GB" sz="1600" b="1" dirty="0"/>
              <a:t>Rollout</a:t>
            </a:r>
            <a:br>
              <a:rPr lang="en-GB" sz="1600" dirty="0"/>
            </a:br>
            <a:r>
              <a:rPr lang="en-GB" sz="1600" dirty="0"/>
              <a:t>Announced at Microsoft Build 2026.</a:t>
            </a:r>
          </a:p>
          <a:p>
            <a:pPr marL="0" indent="0" fontAlgn="t">
              <a:buNone/>
            </a:pPr>
            <a:endParaRPr lang="en-GB" sz="1600" dirty="0"/>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5844858" y="1188856"/>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Agent 365 for local agents</a:t>
            </a:r>
          </a:p>
        </p:txBody>
      </p:sp>
      <p:sp>
        <p:nvSpPr>
          <p:cNvPr id="7" name="TextBox 6">
            <a:extLst>
              <a:ext uri="{FF2B5EF4-FFF2-40B4-BE49-F238E27FC236}">
                <a16:creationId xmlns:a16="http://schemas.microsoft.com/office/drawing/2014/main" id="{00655F66-F859-4D6E-D85D-BE28A0081AD1}"/>
              </a:ext>
            </a:extLst>
          </p:cNvPr>
          <p:cNvSpPr txBox="1"/>
          <p:nvPr/>
        </p:nvSpPr>
        <p:spPr>
          <a:xfrm>
            <a:off x="6649158" y="5346546"/>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2026: Be yourself at work</a:t>
            </a:r>
          </a:p>
        </p:txBody>
      </p:sp>
      <p:pic>
        <p:nvPicPr>
          <p:cNvPr id="5" name="Picture 4">
            <a:extLst>
              <a:ext uri="{FF2B5EF4-FFF2-40B4-BE49-F238E27FC236}">
                <a16:creationId xmlns:a16="http://schemas.microsoft.com/office/drawing/2014/main" id="{8301B0DF-0518-A59E-E7A6-4B1F9042E90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48013" y="2032994"/>
            <a:ext cx="6103909" cy="3164990"/>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2F3880F1-A406-AE8C-4F4B-8E2F91664E62}"/>
              </a:ext>
            </a:extLst>
          </p:cNvPr>
          <p:cNvSpPr txBox="1"/>
          <p:nvPr/>
        </p:nvSpPr>
        <p:spPr>
          <a:xfrm>
            <a:off x="6002931" y="5770332"/>
            <a:ext cx="6603224" cy="307777"/>
          </a:xfrm>
          <a:prstGeom prst="rect">
            <a:avLst/>
          </a:prstGeom>
          <a:noFill/>
        </p:spPr>
        <p:txBody>
          <a:bodyPr wrap="square">
            <a:spAutoFit/>
          </a:bodyPr>
          <a:lstStyle/>
          <a:p>
            <a:r>
              <a:rPr lang="en-US" sz="1400" dirty="0">
                <a:solidFill>
                  <a:srgbClr val="7030A0"/>
                </a:solidFill>
                <a:hlinkClick r:id="rId3">
                  <a:extLst>
                    <a:ext uri="{A12FA001-AC4F-418D-AE19-62706E023703}">
                      <ahyp:hlinkClr xmlns:ahyp="http://schemas.microsoft.com/office/drawing/2018/hyperlinkcolor" val="tx"/>
                    </a:ext>
                  </a:extLst>
                </a:hlinkClick>
              </a:rPr>
              <a:t>Securing Local Agents, Claws, Runtimes | Microsoft Security</a:t>
            </a:r>
            <a:endParaRPr lang="en-US" sz="1400" dirty="0">
              <a:solidFill>
                <a:srgbClr val="7030A0"/>
              </a:solidFill>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Web IQ</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Web IQ is a new member of the IQ family that gives agents the fastest real-world web grounding.</a:t>
            </a:r>
          </a:p>
          <a:p>
            <a:pPr marL="0" indent="0" fontAlgn="t">
              <a:buNone/>
            </a:pPr>
            <a:endParaRPr lang="en-GB" sz="1600" dirty="0"/>
          </a:p>
          <a:p>
            <a:pPr fontAlgn="t"/>
            <a:r>
              <a:rPr lang="en-GB" sz="1600" b="1" dirty="0"/>
              <a:t>Real-Time Grounding</a:t>
            </a:r>
            <a:br>
              <a:rPr lang="en-GB" sz="1600" dirty="0"/>
            </a:br>
            <a:r>
              <a:rPr lang="en-GB" sz="1600" dirty="0"/>
              <a:t>An AI-first web search stack for grounding agents in live web data.</a:t>
            </a:r>
          </a:p>
          <a:p>
            <a:pPr marL="0" indent="0" fontAlgn="t">
              <a:buNone/>
            </a:pPr>
            <a:endParaRPr lang="en-GB" sz="1600" dirty="0"/>
          </a:p>
          <a:p>
            <a:pPr fontAlgn="t"/>
            <a:r>
              <a:rPr lang="en-GB" sz="1600" b="1" dirty="0"/>
              <a:t>Open &amp; Model-Agnostic</a:t>
            </a:r>
            <a:br>
              <a:rPr lang="en-GB" sz="1600" dirty="0"/>
            </a:br>
            <a:r>
              <a:rPr lang="en-GB" sz="1600" dirty="0"/>
              <a:t>MCP-native and works with any model.</a:t>
            </a:r>
          </a:p>
          <a:p>
            <a:pPr marL="0" indent="0" fontAlgn="t">
              <a:buNone/>
            </a:pPr>
            <a:endParaRPr lang="en-GB" sz="1600" dirty="0"/>
          </a:p>
          <a:p>
            <a:pPr fontAlgn="t"/>
            <a:r>
              <a:rPr lang="en-GB" sz="1600" b="1" dirty="0"/>
              <a:t>Fast</a:t>
            </a:r>
            <a:br>
              <a:rPr lang="en-GB" sz="1600" dirty="0"/>
            </a:br>
            <a:r>
              <a:rPr lang="en-GB" sz="1600" dirty="0"/>
              <a:t>Returns relevant passages at nearly 2.5x the speed of the next best alternative.</a:t>
            </a:r>
          </a:p>
          <a:p>
            <a:pPr marL="0" indent="0" fontAlgn="t">
              <a:buNone/>
            </a:pPr>
            <a:endParaRPr lang="en-GB" sz="1600" dirty="0"/>
          </a:p>
          <a:p>
            <a:pPr marL="0" indent="0" fontAlgn="t">
              <a:buNone/>
            </a:pPr>
            <a:r>
              <a:rPr lang="en-GB" sz="1600" b="1" dirty="0"/>
              <a:t>Rollout</a:t>
            </a:r>
            <a:br>
              <a:rPr lang="en-GB" sz="1600" dirty="0"/>
            </a:br>
            <a:r>
              <a:rPr lang="en-GB" sz="1600" dirty="0"/>
              <a:t>Announced at Microsoft Build 2026.</a:t>
            </a:r>
          </a:p>
          <a:p>
            <a:pPr marL="0" indent="0" fontAlgn="t">
              <a:buNone/>
            </a:pPr>
            <a:endParaRPr lang="en-GB" sz="1600" dirty="0"/>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Web IQ</a:t>
            </a:r>
          </a:p>
        </p:txBody>
      </p:sp>
      <p:pic>
        <p:nvPicPr>
          <p:cNvPr id="5" name="Picture 4" descr="Shows the high-level architecture of Web IQ">
            <a:extLst>
              <a:ext uri="{FF2B5EF4-FFF2-40B4-BE49-F238E27FC236}">
                <a16:creationId xmlns:a16="http://schemas.microsoft.com/office/drawing/2014/main" id="{D3A01949-0F34-65A5-78FD-31932B3BD85D}"/>
              </a:ext>
            </a:extLst>
          </p:cNvPr>
          <p:cNvPicPr>
            <a:picLocks noChangeAspect="1"/>
          </p:cNvPicPr>
          <p:nvPr/>
        </p:nvPicPr>
        <p:blipFill>
          <a:blip r:embed="rId4"/>
          <a:stretch>
            <a:fillRect/>
          </a:stretch>
        </p:blipFill>
        <p:spPr>
          <a:xfrm>
            <a:off x="6119994" y="2129834"/>
            <a:ext cx="5488983" cy="295795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013964" y="5333068"/>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Microsoft Build 2026: Be yourself at work</a:t>
            </a: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MAI-Code-1</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MAI-Code-1 is Microsoft's inference-efficient coding model, tuned for GitHub.</a:t>
            </a:r>
          </a:p>
          <a:p>
            <a:pPr marL="0" indent="0" fontAlgn="t">
              <a:buNone/>
            </a:pPr>
            <a:endParaRPr lang="en-GB" sz="1600" dirty="0"/>
          </a:p>
          <a:p>
            <a:pPr fontAlgn="t"/>
            <a:r>
              <a:rPr lang="en-GB" sz="1600" b="1" dirty="0"/>
              <a:t>Coding Focus</a:t>
            </a:r>
            <a:br>
              <a:rPr lang="en-GB" sz="1600" dirty="0"/>
            </a:br>
            <a:r>
              <a:rPr lang="en-GB" sz="1600" dirty="0"/>
              <a:t>Tuned for efficient, high-quality code generation.</a:t>
            </a:r>
          </a:p>
          <a:p>
            <a:pPr marL="0" indent="0" fontAlgn="t">
              <a:buNone/>
            </a:pPr>
            <a:endParaRPr lang="en-GB" sz="1600" dirty="0"/>
          </a:p>
          <a:p>
            <a:pPr fontAlgn="t"/>
            <a:r>
              <a:rPr lang="en-GB" sz="1600" b="1" dirty="0"/>
              <a:t>In Copilot</a:t>
            </a:r>
            <a:br>
              <a:rPr lang="en-GB" sz="1600" dirty="0"/>
            </a:br>
            <a:r>
              <a:rPr lang="en-GB" sz="1600" dirty="0"/>
              <a:t>The MAI-Code-1-Flash variant is purpose-built for GitHub Copilot and VS Code, for higher performance at lower cost.</a:t>
            </a:r>
          </a:p>
          <a:p>
            <a:pPr marL="0" indent="0" fontAlgn="t">
              <a:buNone/>
            </a:pPr>
            <a:endParaRPr lang="en-GB" sz="1600" dirty="0"/>
          </a:p>
          <a:p>
            <a:pPr fontAlgn="t"/>
            <a:r>
              <a:rPr lang="en-GB" sz="1600" b="1" dirty="0"/>
              <a:t>Model Choice</a:t>
            </a:r>
            <a:br>
              <a:rPr lang="en-GB" sz="1600" dirty="0"/>
            </a:br>
            <a:r>
              <a:rPr lang="en-GB" sz="1600" dirty="0"/>
              <a:t>Part of Microsoft's expanding in-house MAI model family.</a:t>
            </a:r>
          </a:p>
          <a:p>
            <a:pPr marL="0" indent="0" fontAlgn="t">
              <a:buNone/>
            </a:pPr>
            <a:endParaRPr lang="en-GB" sz="1600" dirty="0"/>
          </a:p>
          <a:p>
            <a:pPr marL="0" indent="0" fontAlgn="t">
              <a:buNone/>
            </a:pPr>
            <a:r>
              <a:rPr lang="en-GB" sz="1600" b="1" dirty="0"/>
              <a:t>Rollout</a:t>
            </a:r>
            <a:br>
              <a:rPr lang="en-GB" sz="1600" dirty="0"/>
            </a:br>
            <a:r>
              <a:rPr lang="en-GB" sz="1600" dirty="0"/>
              <a:t>Available now in Copilot and VS Code.</a:t>
            </a:r>
          </a:p>
          <a:p>
            <a:pPr marL="0" indent="0" fontAlgn="t">
              <a:buNone/>
            </a:pPr>
            <a:endParaRPr lang="en-GB" sz="1600" dirty="0">
              <a:solidFill>
                <a:srgbClr val="7030A0"/>
              </a:solidFill>
            </a:endParaRPr>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MAI-Code-1</a:t>
            </a:r>
          </a:p>
        </p:txBody>
      </p:sp>
      <p:sp>
        <p:nvSpPr>
          <p:cNvPr id="7" name="TextBox 6">
            <a:extLst>
              <a:ext uri="{FF2B5EF4-FFF2-40B4-BE49-F238E27FC236}">
                <a16:creationId xmlns:a16="http://schemas.microsoft.com/office/drawing/2014/main" id="{00655F66-F859-4D6E-D85D-BE28A0081AD1}"/>
              </a:ext>
            </a:extLst>
          </p:cNvPr>
          <p:cNvSpPr txBox="1"/>
          <p:nvPr/>
        </p:nvSpPr>
        <p:spPr>
          <a:xfrm>
            <a:off x="7077575" y="5640845"/>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2026: Be yourself at work</a:t>
            </a:r>
          </a:p>
        </p:txBody>
      </p:sp>
      <p:pic>
        <p:nvPicPr>
          <p:cNvPr id="8" name="Picture 7">
            <a:extLst>
              <a:ext uri="{FF2B5EF4-FFF2-40B4-BE49-F238E27FC236}">
                <a16:creationId xmlns:a16="http://schemas.microsoft.com/office/drawing/2014/main" id="{043663D0-76AB-1E3D-8C52-96B391B086A1}"/>
              </a:ext>
              <a:ext uri="{C183D7F6-B498-43B3-948B-1728B52AA6E4}">
                <adec:decorative xmlns:adec="http://schemas.microsoft.com/office/drawing/2017/decorative" val="1"/>
              </a:ext>
            </a:extLst>
          </p:cNvPr>
          <p:cNvPicPr>
            <a:picLocks noChangeAspect="1"/>
          </p:cNvPicPr>
          <p:nvPr/>
        </p:nvPicPr>
        <p:blipFill>
          <a:blip r:embed="rId5"/>
          <a:srcRect t="18170" b="22288"/>
          <a:stretch>
            <a:fillRect/>
          </a:stretch>
        </p:blipFill>
        <p:spPr>
          <a:xfrm>
            <a:off x="7077575" y="3241592"/>
            <a:ext cx="3573822" cy="2226668"/>
          </a:xfrm>
          <a:prstGeom prst="rect">
            <a:avLst/>
          </a:prstGeom>
        </p:spPr>
      </p:pic>
      <p:pic>
        <p:nvPicPr>
          <p:cNvPr id="12" name="Picture 11">
            <a:extLst>
              <a:ext uri="{FF2B5EF4-FFF2-40B4-BE49-F238E27FC236}">
                <a16:creationId xmlns:a16="http://schemas.microsoft.com/office/drawing/2014/main" id="{879A4BDE-22C7-9FB3-A798-466555C43A4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86216" y="1812581"/>
            <a:ext cx="5333071" cy="1256426"/>
          </a:xfrm>
          <a:prstGeom prst="rect">
            <a:avLst/>
          </a:prstGeom>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MAI-Voice-2 and MAI Transcribe 1.5</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18730" y="1389740"/>
            <a:ext cx="6871734" cy="4864477"/>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4407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New MAI voice and transcription models expand language coverage for speech experiences.</a:t>
            </a:r>
          </a:p>
          <a:p>
            <a:pPr marL="0" indent="0" fontAlgn="t">
              <a:buNone/>
            </a:pPr>
            <a:endParaRPr lang="en-GB" sz="1600" dirty="0"/>
          </a:p>
          <a:p>
            <a:pPr fontAlgn="t"/>
            <a:r>
              <a:rPr lang="en-GB" sz="1600" b="1" dirty="0"/>
              <a:t>More Languages</a:t>
            </a:r>
            <a:br>
              <a:rPr lang="en-GB" sz="1600" dirty="0"/>
            </a:br>
            <a:r>
              <a:rPr lang="en-GB" sz="1600" dirty="0">
                <a:solidFill>
                  <a:srgbClr val="7030A0"/>
                </a:solidFill>
                <a:hlinkClick r:id="rId3">
                  <a:extLst>
                    <a:ext uri="{A12FA001-AC4F-418D-AE19-62706E023703}">
                      <ahyp:hlinkClr xmlns:ahyp="http://schemas.microsoft.com/office/drawing/2018/hyperlinkcolor" val="tx"/>
                    </a:ext>
                  </a:extLst>
                </a:hlinkClick>
              </a:rPr>
              <a:t>MAI-Voice-2</a:t>
            </a:r>
            <a:r>
              <a:rPr lang="en-GB" sz="1600" dirty="0">
                <a:solidFill>
                  <a:srgbClr val="7030A0"/>
                </a:solidFill>
              </a:rPr>
              <a:t> </a:t>
            </a:r>
            <a:r>
              <a:rPr lang="en-GB" sz="1600" dirty="0"/>
              <a:t>and its flash variant add 15+ additional languages with new voice options.</a:t>
            </a:r>
          </a:p>
          <a:p>
            <a:pPr marL="0" indent="0" fontAlgn="t">
              <a:buNone/>
            </a:pPr>
            <a:endParaRPr lang="en-GB" sz="1600" dirty="0"/>
          </a:p>
          <a:p>
            <a:pPr fontAlgn="t"/>
            <a:r>
              <a:rPr lang="en-GB" sz="1600" b="1" dirty="0"/>
              <a:t>Accurate Transcription</a:t>
            </a:r>
            <a:br>
              <a:rPr lang="en-GB" sz="1600" dirty="0"/>
            </a:br>
            <a:r>
              <a:rPr lang="en-GB" sz="1600" dirty="0">
                <a:solidFill>
                  <a:srgbClr val="7030A0"/>
                </a:solidFill>
                <a:hlinkClick r:id="rId4">
                  <a:extLst>
                    <a:ext uri="{A12FA001-AC4F-418D-AE19-62706E023703}">
                      <ahyp:hlinkClr xmlns:ahyp="http://schemas.microsoft.com/office/drawing/2018/hyperlinkcolor" val="tx"/>
                    </a:ext>
                  </a:extLst>
                </a:hlinkClick>
              </a:rPr>
              <a:t>MAI Transcribe 1.5 </a:t>
            </a:r>
            <a:r>
              <a:rPr lang="en-GB" sz="1600" dirty="0"/>
              <a:t>combines state-of-the-art accuracy across 43 languages.</a:t>
            </a:r>
          </a:p>
          <a:p>
            <a:pPr marL="0" indent="0" fontAlgn="t">
              <a:buNone/>
            </a:pPr>
            <a:endParaRPr lang="en-GB" sz="1600" dirty="0"/>
          </a:p>
          <a:p>
            <a:pPr fontAlgn="t"/>
            <a:r>
              <a:rPr lang="en-GB" sz="1600" b="1" dirty="0"/>
              <a:t>Streaming Soon</a:t>
            </a:r>
            <a:br>
              <a:rPr lang="en-GB" sz="1600" dirty="0"/>
            </a:br>
            <a:r>
              <a:rPr lang="en-GB" sz="1600" dirty="0"/>
              <a:t>Streaming transcription is coming soon.</a:t>
            </a:r>
          </a:p>
          <a:p>
            <a:pPr marL="0" indent="0" fontAlgn="t">
              <a:buNone/>
            </a:pPr>
            <a:endParaRPr lang="en-GB" sz="1600" dirty="0"/>
          </a:p>
          <a:p>
            <a:pPr marL="0" indent="0" fontAlgn="t">
              <a:buNone/>
            </a:pPr>
            <a:r>
              <a:rPr lang="en-GB" sz="1600" b="1" dirty="0"/>
              <a:t>Rollout</a:t>
            </a:r>
            <a:br>
              <a:rPr lang="en-GB" sz="1600" dirty="0"/>
            </a:br>
            <a:r>
              <a:rPr lang="en-GB" sz="1600" dirty="0"/>
              <a:t>Generally available now on Microsoft Foundry and MAI Playground; streaming transcription coming soon.</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62604" y="1238469"/>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MAI-Voice-2 and MAI Transcribe 1.5</a:t>
            </a:r>
          </a:p>
        </p:txBody>
      </p:sp>
      <p:sp>
        <p:nvSpPr>
          <p:cNvPr id="7" name="TextBox 6">
            <a:extLst>
              <a:ext uri="{FF2B5EF4-FFF2-40B4-BE49-F238E27FC236}">
                <a16:creationId xmlns:a16="http://schemas.microsoft.com/office/drawing/2014/main" id="{00655F66-F859-4D6E-D85D-BE28A0081AD1}"/>
              </a:ext>
            </a:extLst>
          </p:cNvPr>
          <p:cNvSpPr txBox="1"/>
          <p:nvPr/>
        </p:nvSpPr>
        <p:spPr>
          <a:xfrm>
            <a:off x="6460852" y="5617766"/>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Microsoft Build 2026: Be yourself at work</a:t>
            </a:r>
          </a:p>
        </p:txBody>
      </p:sp>
      <p:pic>
        <p:nvPicPr>
          <p:cNvPr id="11" name="Picture 10">
            <a:extLst>
              <a:ext uri="{FF2B5EF4-FFF2-40B4-BE49-F238E27FC236}">
                <a16:creationId xmlns:a16="http://schemas.microsoft.com/office/drawing/2014/main" id="{404E442E-0993-89E6-358C-C60D94BAACE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315831" y="3821978"/>
            <a:ext cx="6277531" cy="1540247"/>
          </a:xfrm>
          <a:prstGeom prst="rect">
            <a:avLst/>
          </a:prstGeom>
        </p:spPr>
      </p:pic>
      <p:pic>
        <p:nvPicPr>
          <p:cNvPr id="13" name="Picture 12">
            <a:extLst>
              <a:ext uri="{FF2B5EF4-FFF2-40B4-BE49-F238E27FC236}">
                <a16:creationId xmlns:a16="http://schemas.microsoft.com/office/drawing/2014/main" id="{96A305DC-3955-0A2B-4264-5D0FF116F77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315831" y="1957249"/>
            <a:ext cx="6203764" cy="1453911"/>
          </a:xfrm>
          <a:prstGeom prst="rect">
            <a:avLst/>
          </a:prstGeom>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MAI-Image-2.5</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MAI-Image-2.5 and its flash variant are Microsoft's first models to serve both text-to-image and image-to-image workloads.</a:t>
            </a:r>
          </a:p>
          <a:p>
            <a:pPr marL="0" indent="0" fontAlgn="t">
              <a:buNone/>
            </a:pPr>
            <a:endParaRPr lang="en-GB" sz="1600" dirty="0"/>
          </a:p>
          <a:p>
            <a:pPr fontAlgn="t"/>
            <a:r>
              <a:rPr lang="en-GB" sz="1600" b="1" dirty="0"/>
              <a:t>Creative Workflows</a:t>
            </a:r>
            <a:br>
              <a:rPr lang="en-GB" sz="1600" dirty="0"/>
            </a:br>
            <a:r>
              <a:rPr lang="en-GB" sz="1600" dirty="0"/>
              <a:t>Helps take a concept into reality or enhance existing image work.</a:t>
            </a:r>
          </a:p>
          <a:p>
            <a:pPr marL="0" indent="0" fontAlgn="t">
              <a:buNone/>
            </a:pPr>
            <a:endParaRPr lang="en-GB" sz="1600" dirty="0"/>
          </a:p>
          <a:p>
            <a:pPr fontAlgn="t"/>
            <a:r>
              <a:rPr lang="en-GB" sz="1600" b="1" dirty="0"/>
              <a:t>In Your Apps</a:t>
            </a:r>
            <a:br>
              <a:rPr lang="en-GB" sz="1600" dirty="0"/>
            </a:br>
            <a:r>
              <a:rPr lang="en-GB" sz="1600" dirty="0"/>
              <a:t>Live in PowerPoint and rolling out on OneDrive.</a:t>
            </a:r>
          </a:p>
          <a:p>
            <a:pPr marL="0" indent="0" fontAlgn="t">
              <a:buNone/>
            </a:pPr>
            <a:endParaRPr lang="en-GB" sz="1600" dirty="0"/>
          </a:p>
          <a:p>
            <a:pPr fontAlgn="t"/>
            <a:r>
              <a:rPr lang="en-GB" sz="1600" b="1" dirty="0"/>
              <a:t>Benchmark Strength</a:t>
            </a:r>
            <a:br>
              <a:rPr lang="en-GB" sz="1600" dirty="0"/>
            </a:br>
            <a:r>
              <a:rPr lang="en-GB" sz="1600" dirty="0"/>
              <a:t>Ranks #3 (text-to-image) and #2 (image-to-image) on the Arena AI leaderboard.</a:t>
            </a:r>
          </a:p>
          <a:p>
            <a:pPr marL="0" indent="0" fontAlgn="t">
              <a:buNone/>
            </a:pPr>
            <a:endParaRPr lang="en-GB" sz="1600" dirty="0"/>
          </a:p>
          <a:p>
            <a:pPr marL="0" indent="0" fontAlgn="t">
              <a:buNone/>
            </a:pPr>
            <a:r>
              <a:rPr lang="en-GB" sz="1600" b="1" dirty="0"/>
              <a:t>Rollout</a:t>
            </a:r>
            <a:br>
              <a:rPr lang="en-GB" sz="1600" dirty="0"/>
            </a:br>
            <a:r>
              <a:rPr lang="en-GB" sz="1600" dirty="0"/>
              <a:t>Live in PowerPoint; rolling out on OneDrive; generally available now on Microsoft Foundry and MAI Playground.</a:t>
            </a:r>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MAI-Image-2.5</a:t>
            </a:r>
          </a:p>
        </p:txBody>
      </p:sp>
      <p:sp>
        <p:nvSpPr>
          <p:cNvPr id="7" name="TextBox 6">
            <a:extLst>
              <a:ext uri="{FF2B5EF4-FFF2-40B4-BE49-F238E27FC236}">
                <a16:creationId xmlns:a16="http://schemas.microsoft.com/office/drawing/2014/main" id="{00655F66-F859-4D6E-D85D-BE28A0081AD1}"/>
              </a:ext>
            </a:extLst>
          </p:cNvPr>
          <p:cNvSpPr txBox="1"/>
          <p:nvPr/>
        </p:nvSpPr>
        <p:spPr>
          <a:xfrm>
            <a:off x="7074947" y="5333068"/>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2026: Be yourself at work</a:t>
            </a:r>
          </a:p>
        </p:txBody>
      </p:sp>
      <p:pic>
        <p:nvPicPr>
          <p:cNvPr id="6" name="Picture 5">
            <a:extLst>
              <a:ext uri="{FF2B5EF4-FFF2-40B4-BE49-F238E27FC236}">
                <a16:creationId xmlns:a16="http://schemas.microsoft.com/office/drawing/2014/main" id="{55C8AC5B-9D44-40C2-2A01-ABFEEBA3287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03335" y="2036728"/>
            <a:ext cx="5316260" cy="28645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316274"/>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Publish agents to Teams and Microsoft 365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515725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053" y="864860"/>
            <a:ext cx="531021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Agents built in Microsoft Foundry can be published to Microsoft Teams and Microsoft 365 Copilot in one click, with identity and tenant policy flowing through automatically.</a:t>
            </a:r>
          </a:p>
          <a:p>
            <a:pPr marL="0" indent="0" fontAlgn="t">
              <a:buNone/>
            </a:pPr>
            <a:endParaRPr lang="en-GB" sz="1600" dirty="0"/>
          </a:p>
          <a:p>
            <a:pPr fontAlgn="t"/>
            <a:r>
              <a:rPr lang="en-GB" sz="1600" b="1" dirty="0"/>
              <a:t>Reach Your Users</a:t>
            </a:r>
            <a:br>
              <a:rPr lang="en-GB" sz="1600" dirty="0"/>
            </a:br>
            <a:r>
              <a:rPr lang="en-GB" sz="1600" dirty="0"/>
              <a:t>Publish agents straight into Teams and Microsoft 365 Copilot where people already work.</a:t>
            </a:r>
          </a:p>
          <a:p>
            <a:pPr marL="0" indent="0" fontAlgn="t">
              <a:buNone/>
            </a:pPr>
            <a:endParaRPr lang="en-GB" sz="1600" dirty="0"/>
          </a:p>
          <a:p>
            <a:pPr fontAlgn="t"/>
            <a:r>
              <a:rPr lang="en-GB" sz="1600" b="1" dirty="0"/>
              <a:t>Policy Built In</a:t>
            </a:r>
            <a:br>
              <a:rPr lang="en-GB" sz="1600" dirty="0"/>
            </a:br>
            <a:r>
              <a:rPr lang="en-GB" sz="1600" dirty="0"/>
              <a:t>Identity and tenant policy flow through automatically on publish.</a:t>
            </a:r>
          </a:p>
          <a:p>
            <a:pPr marL="0" indent="0" fontAlgn="t">
              <a:buNone/>
            </a:pPr>
            <a:endParaRPr lang="en-GB" sz="1600" dirty="0"/>
          </a:p>
          <a:p>
            <a:pPr fontAlgn="t"/>
            <a:r>
              <a:rPr lang="en-GB" sz="1600" b="1" dirty="0"/>
              <a:t>From Foundry</a:t>
            </a:r>
            <a:br>
              <a:rPr lang="en-GB" sz="1600" dirty="0"/>
            </a:br>
            <a:r>
              <a:rPr lang="en-GB" sz="1600" dirty="0"/>
              <a:t>Part of the latest Microsoft Foundry Agent Service updates.</a:t>
            </a:r>
          </a:p>
          <a:p>
            <a:pPr marL="0" indent="0" fontAlgn="t">
              <a:buNone/>
            </a:pPr>
            <a:endParaRPr lang="en-GB" sz="1600" dirty="0"/>
          </a:p>
          <a:p>
            <a:pPr marL="0" indent="0" fontAlgn="t">
              <a:buNone/>
            </a:pPr>
            <a:r>
              <a:rPr lang="en-GB" sz="1600" b="1" dirty="0"/>
              <a:t>Rollout</a:t>
            </a:r>
            <a:br>
              <a:rPr lang="en-GB" sz="1600" dirty="0"/>
            </a:br>
            <a:r>
              <a:rPr lang="en-GB" sz="1600" dirty="0"/>
              <a:t>Generally available next month (from July 2026).</a:t>
            </a:r>
          </a:p>
          <a:p>
            <a:pPr marL="0" indent="0" fontAlgn="t">
              <a:buNone/>
            </a:pPr>
            <a:endParaRPr lang="en-GB" sz="1600" dirty="0"/>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Publish agents to Teams and Microsoft 365 Copilot</a:t>
            </a:r>
          </a:p>
        </p:txBody>
      </p:sp>
      <p:pic>
        <p:nvPicPr>
          <p:cNvPr id="5" name="Picture 4" descr="A screenshot of the Agent store in Microsoft 365 Copilot.">
            <a:extLst>
              <a:ext uri="{FF2B5EF4-FFF2-40B4-BE49-F238E27FC236}">
                <a16:creationId xmlns:a16="http://schemas.microsoft.com/office/drawing/2014/main" id="{4545D0D3-D17E-FE6D-7BFC-CCD5EB5EFCC2}"/>
              </a:ext>
            </a:extLst>
          </p:cNvPr>
          <p:cNvPicPr>
            <a:picLocks noChangeAspect="1"/>
          </p:cNvPicPr>
          <p:nvPr/>
        </p:nvPicPr>
        <p:blipFill>
          <a:blip r:embed="rId4"/>
          <a:stretch>
            <a:fillRect/>
          </a:stretch>
        </p:blipFill>
        <p:spPr>
          <a:xfrm>
            <a:off x="6973618" y="1871323"/>
            <a:ext cx="3545565" cy="348833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7821823" y="5532240"/>
            <a:ext cx="5652977" cy="307777"/>
          </a:xfrm>
          <a:prstGeom prst="rect">
            <a:avLst/>
          </a:prstGeom>
          <a:noFill/>
        </p:spPr>
        <p:txBody>
          <a:bodyPr wrap="square">
            <a:spAutoFit/>
          </a:bodyPr>
          <a:lstStyle/>
          <a:p>
            <a:r>
              <a:rPr lang="en-US" sz="1400" dirty="0">
                <a:solidFill>
                  <a:srgbClr val="0070C0"/>
                </a:solidFill>
                <a:hlinkClick r:id="rId5">
                  <a:extLst>
                    <a:ext uri="{A12FA001-AC4F-418D-AE19-62706E023703}">
                      <ahyp:hlinkClr xmlns:ahyp="http://schemas.microsoft.com/office/drawing/2018/hyperlinkcolor" val="tx"/>
                    </a:ext>
                  </a:extLst>
                </a:hlinkClick>
              </a:rPr>
              <a:t>Microsoft Build Live</a:t>
            </a:r>
          </a:p>
        </p:txBody>
      </p:sp>
      <p:sp>
        <p:nvSpPr>
          <p:cNvPr id="8" name="TextBox 7">
            <a:extLst>
              <a:ext uri="{FF2B5EF4-FFF2-40B4-BE49-F238E27FC236}">
                <a16:creationId xmlns:a16="http://schemas.microsoft.com/office/drawing/2014/main" id="{4CD58190-3168-2EFF-687B-2008DF205FC0}"/>
              </a:ext>
            </a:extLst>
          </p:cNvPr>
          <p:cNvSpPr txBox="1"/>
          <p:nvPr/>
        </p:nvSpPr>
        <p:spPr>
          <a:xfrm>
            <a:off x="6209377" y="5908587"/>
            <a:ext cx="5503850" cy="523220"/>
          </a:xfrm>
          <a:prstGeom prst="rect">
            <a:avLst/>
          </a:prstGeom>
          <a:noFill/>
        </p:spPr>
        <p:txBody>
          <a:bodyPr wrap="square">
            <a:spAutoFit/>
          </a:bodyPr>
          <a:lstStyle/>
          <a:p>
            <a:pPr algn="ctr"/>
            <a:r>
              <a:rPr lang="en-US" sz="1400" dirty="0">
                <a:solidFill>
                  <a:srgbClr val="7030A0"/>
                </a:solidFill>
                <a:hlinkClick r:id="rId6">
                  <a:extLst>
                    <a:ext uri="{A12FA001-AC4F-418D-AE19-62706E023703}">
                      <ahyp:hlinkClr xmlns:ahyp="http://schemas.microsoft.com/office/drawing/2018/hyperlinkcolor" val="tx"/>
                    </a:ext>
                  </a:extLst>
                </a:hlinkClick>
              </a:rPr>
              <a:t>Publish agents to Microsoft 365 Copilot and Microsoft Teams - Microsoft Foundry | Microsoft Learn</a:t>
            </a:r>
            <a:endParaRPr lang="en-US" sz="1400" dirty="0">
              <a:solidFill>
                <a:srgbClr val="7030A0"/>
              </a:solidFill>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Windows 365 for Agents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563133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600" b="1" dirty="0"/>
              <a:t>Windows 365 for Agents gives AI agents secure, managed Cloud PCs so they can run real, multi-step work inside enterprise environments.</a:t>
            </a:r>
          </a:p>
          <a:p>
            <a:pPr marL="0" indent="0" fontAlgn="t">
              <a:buNone/>
            </a:pPr>
            <a:endParaRPr lang="en-GB" sz="1600" dirty="0"/>
          </a:p>
          <a:p>
            <a:pPr fontAlgn="t"/>
            <a:r>
              <a:rPr lang="en-GB" sz="1600" b="1" dirty="0"/>
              <a:t>Cloud PCs For Agents</a:t>
            </a:r>
            <a:br>
              <a:rPr lang="en-GB" sz="1600" dirty="0"/>
            </a:br>
            <a:r>
              <a:rPr lang="en-GB" sz="1600" dirty="0"/>
              <a:t>Agents interact directly with applications and browsers and execute multi-step workflows on managed Cloud PCs.</a:t>
            </a:r>
          </a:p>
          <a:p>
            <a:pPr marL="0" indent="0" fontAlgn="t">
              <a:buNone/>
            </a:pPr>
            <a:endParaRPr lang="en-GB" sz="1600" dirty="0"/>
          </a:p>
          <a:p>
            <a:pPr fontAlgn="t"/>
            <a:r>
              <a:rPr lang="en-GB" sz="1600" b="1" dirty="0"/>
              <a:t>Secure By Default</a:t>
            </a:r>
            <a:br>
              <a:rPr lang="en-GB" sz="1600" dirty="0"/>
            </a:br>
            <a:r>
              <a:rPr lang="en-GB" sz="1600" dirty="0"/>
              <a:t>Every Cloud PC is Entra ID-joined, Intune-managed and policy-enforced for consistent IT control.</a:t>
            </a:r>
          </a:p>
          <a:p>
            <a:pPr marL="0" indent="0" fontAlgn="t">
              <a:buNone/>
            </a:pPr>
            <a:endParaRPr lang="en-GB" sz="1600" dirty="0"/>
          </a:p>
          <a:p>
            <a:pPr fontAlgn="t"/>
            <a:r>
              <a:rPr lang="en-GB" sz="1600" b="1" dirty="0"/>
              <a:t>How To Get It</a:t>
            </a:r>
            <a:br>
              <a:rPr lang="en-GB" sz="1600" dirty="0"/>
            </a:br>
            <a:r>
              <a:rPr lang="en-GB" sz="1600" dirty="0"/>
              <a:t>Available through Agent 365 tools, with a preview in Microsoft Copilot Studio.</a:t>
            </a:r>
          </a:p>
          <a:p>
            <a:pPr marL="0" indent="0" fontAlgn="t">
              <a:buNone/>
            </a:pPr>
            <a:endParaRPr lang="en-GB" sz="1600" dirty="0"/>
          </a:p>
          <a:p>
            <a:pPr marL="0" indent="0" fontAlgn="t">
              <a:buNone/>
            </a:pPr>
            <a:r>
              <a:rPr lang="en-GB" sz="1600" b="1" dirty="0"/>
              <a:t>Rollout</a:t>
            </a:r>
            <a:br>
              <a:rPr lang="en-GB" sz="1600" dirty="0"/>
            </a:br>
            <a:r>
              <a:rPr lang="en-GB" sz="1600" dirty="0"/>
              <a:t>Agent 365 tools generally available; Copilot Studio access in preview.</a:t>
            </a:r>
          </a:p>
          <a:p>
            <a:pPr marL="0" indent="0" fontAlgn="t">
              <a:buNone/>
            </a:pPr>
            <a:r>
              <a:rPr lang="en-GB" sz="1600" dirty="0">
                <a:solidFill>
                  <a:srgbClr val="7030A0"/>
                </a:solidFill>
                <a:hlinkClick r:id="rId3">
                  <a:extLst>
                    <a:ext uri="{A12FA001-AC4F-418D-AE19-62706E023703}">
                      <ahyp:hlinkClr xmlns:ahyp="http://schemas.microsoft.com/office/drawing/2018/hyperlinkcolor" val="tx"/>
                    </a:ext>
                  </a:extLst>
                </a:hlinkClick>
              </a:rPr>
              <a:t>Learn more</a:t>
            </a:r>
            <a:endParaRPr lang="en-GB" sz="1600" dirty="0">
              <a:solidFill>
                <a:srgbClr val="7030A0"/>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Windows 365 for Agents</a:t>
            </a:r>
          </a:p>
        </p:txBody>
      </p:sp>
      <p:sp>
        <p:nvSpPr>
          <p:cNvPr id="7" name="TextBox 6">
            <a:extLst>
              <a:ext uri="{FF2B5EF4-FFF2-40B4-BE49-F238E27FC236}">
                <a16:creationId xmlns:a16="http://schemas.microsoft.com/office/drawing/2014/main" id="{00655F66-F859-4D6E-D85D-BE28A0081AD1}"/>
              </a:ext>
            </a:extLst>
          </p:cNvPr>
          <p:cNvSpPr txBox="1"/>
          <p:nvPr/>
        </p:nvSpPr>
        <p:spPr>
          <a:xfrm>
            <a:off x="7898605" y="5333068"/>
            <a:ext cx="5652977" cy="307777"/>
          </a:xfrm>
          <a:prstGeom prst="rect">
            <a:avLst/>
          </a:prstGeom>
          <a:noFill/>
        </p:spPr>
        <p:txBody>
          <a:bodyPr wrap="square">
            <a:spAutoFit/>
          </a:bodyPr>
          <a:lstStyle/>
          <a:p>
            <a:r>
              <a:rPr lang="en-US" sz="1400" dirty="0">
                <a:solidFill>
                  <a:srgbClr val="0070C0"/>
                </a:solidFill>
                <a:hlinkClick r:id="rId4">
                  <a:extLst>
                    <a:ext uri="{A12FA001-AC4F-418D-AE19-62706E023703}">
                      <ahyp:hlinkClr xmlns:ahyp="http://schemas.microsoft.com/office/drawing/2018/hyperlinkcolor" val="tx"/>
                    </a:ext>
                  </a:extLst>
                </a:hlinkClick>
              </a:rPr>
              <a:t>Microsoft Build Live</a:t>
            </a:r>
          </a:p>
        </p:txBody>
      </p:sp>
      <p:pic>
        <p:nvPicPr>
          <p:cNvPr id="5" name="Picture 4">
            <a:extLst>
              <a:ext uri="{FF2B5EF4-FFF2-40B4-BE49-F238E27FC236}">
                <a16:creationId xmlns:a16="http://schemas.microsoft.com/office/drawing/2014/main" id="{4B2963E3-30BB-7F34-4BF0-9DBA284A422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45641" y="2031394"/>
            <a:ext cx="5637690" cy="316818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path" presetSubtype="0" decel="100000" fill="hold" grpId="1" nodeType="withEffect">
                                  <p:stCondLst>
                                    <p:cond delay="100"/>
                                  </p:stCondLst>
                                  <p:childTnLst>
                                    <p:animMotion origin="layout" path="M 3.54167E-6 2.96296E-6 L 3.54167E-6 0.03541 " pathEditMode="relative" rAng="0" ptsTypes="AA">
                                      <p:cBhvr>
                                        <p:cTn id="9" dur="700" spd="-100000" fill="hold"/>
                                        <p:tgtEl>
                                          <p:spTgt spid="1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4C7C-C9F3-92CE-88C6-BB828E40281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91E53B4F-B9CF-735F-0D12-04CE78162FFA}"/>
              </a:ext>
            </a:extLst>
          </p:cNvPr>
          <p:cNvSpPr txBox="1">
            <a:spLocks noGrp="1"/>
          </p:cNvSpPr>
          <p:nvPr>
            <p:ph type="title"/>
          </p:nvPr>
        </p:nvSpPr>
        <p:spPr>
          <a:xfrm>
            <a:off x="1524000" y="2070593"/>
            <a:ext cx="9144000" cy="299158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365 Copilot Public Roadmap</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3600" i="1" noProof="0" dirty="0">
                <a:gradFill>
                  <a:gsLst>
                    <a:gs pos="971">
                      <a:srgbClr val="2897CE"/>
                    </a:gs>
                    <a:gs pos="100000">
                      <a:srgbClr val="8678D6"/>
                    </a:gs>
                  </a:gsLst>
                  <a:lin ang="2700000" scaled="0"/>
                </a:gradFill>
                <a:cs typeface="Segoe UI Semibold"/>
              </a:rPr>
              <a:t>Changes this month</a:t>
            </a:r>
            <a:endParaRPr lang="en-US" sz="3200" i="1" noProof="0" dirty="0">
              <a:gradFill>
                <a:gsLst>
                  <a:gs pos="971">
                    <a:srgbClr val="2897CE"/>
                  </a:gs>
                  <a:gs pos="100000">
                    <a:srgbClr val="8678D6"/>
                  </a:gs>
                </a:gsLst>
                <a:lin ang="2700000" scaled="0"/>
              </a:gradFill>
              <a:cs typeface="Segoe UI Semibold"/>
            </a:endParaRPr>
          </a:p>
        </p:txBody>
      </p:sp>
      <p:sp>
        <p:nvSpPr>
          <p:cNvPr id="3" name="TextBox 2">
            <a:extLst>
              <a:ext uri="{FF2B5EF4-FFF2-40B4-BE49-F238E27FC236}">
                <a16:creationId xmlns:a16="http://schemas.microsoft.com/office/drawing/2014/main" id="{14EA88F9-8847-E8B5-59B0-967D11A89673}"/>
              </a:ext>
            </a:extLst>
          </p:cNvPr>
          <p:cNvSpPr txBox="1"/>
          <p:nvPr/>
        </p:nvSpPr>
        <p:spPr>
          <a:xfrm>
            <a:off x="2793242" y="6373083"/>
            <a:ext cx="6605516" cy="369332"/>
          </a:xfrm>
          <a:prstGeom prst="rect">
            <a:avLst/>
          </a:prstGeom>
          <a:noFill/>
        </p:spPr>
        <p:txBody>
          <a:bodyPr wrap="square">
            <a:spAutoFit/>
          </a:bodyPr>
          <a:lstStyle/>
          <a:p>
            <a:r>
              <a:rPr lang="en-US" noProof="0" dirty="0">
                <a:solidFill>
                  <a:srgbClr val="7030A0"/>
                </a:solidFill>
                <a:hlinkClick r:id="rId3">
                  <a:extLst>
                    <a:ext uri="{A12FA001-AC4F-418D-AE19-62706E023703}">
                      <ahyp:hlinkClr xmlns:ahyp="http://schemas.microsoft.com/office/drawing/2018/hyperlinkcolor" val="tx"/>
                    </a:ext>
                  </a:extLst>
                </a:hlinkClick>
              </a:rPr>
              <a:t>Microsoft 365 Roadmap - See What's Coming | Microsoft 365</a:t>
            </a:r>
            <a:endParaRPr lang="en-US" noProof="0" dirty="0">
              <a:solidFill>
                <a:srgbClr val="7030A0"/>
              </a:solidFill>
            </a:endParaRPr>
          </a:p>
        </p:txBody>
      </p:sp>
      <p:pic>
        <p:nvPicPr>
          <p:cNvPr id="2" name="!Copilot">
            <a:extLst>
              <a:ext uri="{FF2B5EF4-FFF2-40B4-BE49-F238E27FC236}">
                <a16:creationId xmlns:a16="http://schemas.microsoft.com/office/drawing/2014/main" id="{19BDC4B2-0F63-95F5-9061-5BC3CCD2AAF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999383" y="2070593"/>
            <a:ext cx="870186" cy="87768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grpSp>
        <p:nvGrpSpPr>
          <p:cNvPr id="5" name="Group 4">
            <a:extLst>
              <a:ext uri="{FF2B5EF4-FFF2-40B4-BE49-F238E27FC236}">
                <a16:creationId xmlns:a16="http://schemas.microsoft.com/office/drawing/2014/main" id="{6E2B08B6-5C7E-E127-2536-6011A491B827}"/>
              </a:ext>
              <a:ext uri="{C183D7F6-B498-43B3-948B-1728B52AA6E4}">
                <adec:decorative xmlns:adec="http://schemas.microsoft.com/office/drawing/2017/decorative" val="1"/>
              </a:ext>
            </a:extLst>
          </p:cNvPr>
          <p:cNvGrpSpPr/>
          <p:nvPr/>
        </p:nvGrpSpPr>
        <p:grpSpPr>
          <a:xfrm>
            <a:off x="10814382" y="499"/>
            <a:ext cx="1397540" cy="1219186"/>
            <a:chOff x="10404657" y="488"/>
            <a:chExt cx="1812315" cy="1955102"/>
          </a:xfrm>
          <a:solidFill>
            <a:srgbClr val="727372"/>
          </a:solidFill>
        </p:grpSpPr>
        <p:sp>
          <p:nvSpPr>
            <p:cNvPr id="6" name="Diagonal Stripe 5">
              <a:extLst>
                <a:ext uri="{FF2B5EF4-FFF2-40B4-BE49-F238E27FC236}">
                  <a16:creationId xmlns:a16="http://schemas.microsoft.com/office/drawing/2014/main" id="{09538763-8B94-79D9-DC3D-9E7DE13512C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7" name="TextBox 6">
              <a:extLst>
                <a:ext uri="{FF2B5EF4-FFF2-40B4-BE49-F238E27FC236}">
                  <a16:creationId xmlns:a16="http://schemas.microsoft.com/office/drawing/2014/main" id="{A06B4A53-4FCE-8B10-058F-B0657A61909B}"/>
                </a:ext>
              </a:extLst>
            </p:cNvPr>
            <p:cNvSpPr txBox="1"/>
            <p:nvPr/>
          </p:nvSpPr>
          <p:spPr>
            <a:xfrm rot="2502686">
              <a:off x="10803252" y="609465"/>
              <a:ext cx="1413720"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June</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484510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59259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9" name="Freeform 8">
            <a:extLst>
              <a:ext uri="{FF2B5EF4-FFF2-40B4-BE49-F238E27FC236}">
                <a16:creationId xmlns:a16="http://schemas.microsoft.com/office/drawing/2014/main" id="{D484FA0E-9BAA-1CE0-97C9-09D013F81F35}"/>
              </a:ext>
              <a:ext uri="{C183D7F6-B498-43B3-948B-1728B52AA6E4}">
                <adec:decorative xmlns:adec="http://schemas.microsoft.com/office/drawing/2017/decorative" val="1"/>
              </a:ext>
            </a:extLst>
          </p:cNvPr>
          <p:cNvSpPr/>
          <p:nvPr/>
        </p:nvSpPr>
        <p:spPr bwMode="white">
          <a:xfrm>
            <a:off x="172895" y="1335505"/>
            <a:ext cx="6514091" cy="5444067"/>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365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Launched</a:t>
            </a:r>
            <a:r>
              <a:rPr kumimoji="0" lang="en-US" b="0" i="0"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and Rolling Out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 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88987" y="1867133"/>
            <a:ext cx="6300277" cy="4705160"/>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Wingdings" panose="05000000000000000000" pitchFamily="2" charset="2"/>
              <a:buChar char="ü"/>
            </a:pPr>
            <a:r>
              <a:rPr lang="en-US" sz="1400" dirty="0">
                <a:solidFill>
                  <a:srgbClr val="0070C0"/>
                </a:solidFill>
                <a:hlinkClick r:id="rId4">
                  <a:extLst>
                    <a:ext uri="{A12FA001-AC4F-418D-AE19-62706E023703}">
                      <ahyp:hlinkClr xmlns:ahyp="http://schemas.microsoft.com/office/drawing/2018/hyperlinkcolor" val="tx"/>
                    </a:ext>
                  </a:extLst>
                </a:hlinkClick>
              </a:rPr>
              <a:t>Submit agent to Agent Store from Agent Builder</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5">
                  <a:extLst>
                    <a:ext uri="{A12FA001-AC4F-418D-AE19-62706E023703}">
                      <ahyp:hlinkClr xmlns:ahyp="http://schemas.microsoft.com/office/drawing/2018/hyperlinkcolor" val="tx"/>
                    </a:ext>
                  </a:extLst>
                </a:hlinkClick>
              </a:rPr>
              <a:t>Real-time voice interactions in a podcast in Word</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6">
                  <a:extLst>
                    <a:ext uri="{A12FA001-AC4F-418D-AE19-62706E023703}">
                      <ahyp:hlinkClr xmlns:ahyp="http://schemas.microsoft.com/office/drawing/2018/hyperlinkcolor" val="tx"/>
                    </a:ext>
                  </a:extLst>
                </a:hlinkClick>
              </a:rPr>
              <a:t>Customize AI-generated notes in meeting recap</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7">
                  <a:extLst>
                    <a:ext uri="{A12FA001-AC4F-418D-AE19-62706E023703}">
                      <ahyp:hlinkClr xmlns:ahyp="http://schemas.microsoft.com/office/drawing/2018/hyperlinkcolor" val="tx"/>
                    </a:ext>
                  </a:extLst>
                </a:hlinkClick>
              </a:rPr>
              <a:t>Now smarter with visuals: Declarative Agents leverage embedded images for richer, more accurate answers</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8">
                  <a:extLst>
                    <a:ext uri="{A12FA001-AC4F-418D-AE19-62706E023703}">
                      <ahyp:hlinkClr xmlns:ahyp="http://schemas.microsoft.com/office/drawing/2018/hyperlinkcolor" val="tx"/>
                    </a:ext>
                  </a:extLst>
                </a:hlinkClick>
              </a:rPr>
              <a:t>[Copilot Extensibility] Customers can connect M365 Copilot with 15Five to surface team priorities and recognition with Copilot Connector</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9">
                  <a:extLst>
                    <a:ext uri="{A12FA001-AC4F-418D-AE19-62706E023703}">
                      <ahyp:hlinkClr xmlns:ahyp="http://schemas.microsoft.com/office/drawing/2018/hyperlinkcolor" val="tx"/>
                    </a:ext>
                  </a:extLst>
                </a:hlinkClick>
              </a:rPr>
              <a:t>Microsoft Copilot (Microsoft 365): Open Word, Excel, and PowerPoint Files in Copilot Chat</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0">
                  <a:extLst>
                    <a:ext uri="{A12FA001-AC4F-418D-AE19-62706E023703}">
                      <ahyp:hlinkClr xmlns:ahyp="http://schemas.microsoft.com/office/drawing/2018/hyperlinkcolor" val="tx"/>
                    </a:ext>
                  </a:extLst>
                </a:hlinkClick>
              </a:rPr>
              <a:t>List email attachments in M365 Copilot</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1">
                  <a:extLst>
                    <a:ext uri="{A12FA001-AC4F-418D-AE19-62706E023703}">
                      <ahyp:hlinkClr xmlns:ahyp="http://schemas.microsoft.com/office/drawing/2018/hyperlinkcolor" val="tx"/>
                    </a:ext>
                  </a:extLst>
                </a:hlinkClick>
              </a:rPr>
              <a:t>Video recap in Teams</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2">
                  <a:extLst>
                    <a:ext uri="{A12FA001-AC4F-418D-AE19-62706E023703}">
                      <ahyp:hlinkClr xmlns:ahyp="http://schemas.microsoft.com/office/drawing/2018/hyperlinkcolor" val="tx"/>
                    </a:ext>
                  </a:extLst>
                </a:hlinkClick>
              </a:rPr>
              <a:t>App Navigation Pane Update</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3">
                  <a:extLst>
                    <a:ext uri="{A12FA001-AC4F-418D-AE19-62706E023703}">
                      <ahyp:hlinkClr xmlns:ahyp="http://schemas.microsoft.com/office/drawing/2018/hyperlinkcolor" val="tx"/>
                    </a:ext>
                  </a:extLst>
                </a:hlinkClick>
              </a:rPr>
              <a:t>Copilot Search Matches on People's Department</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4">
                  <a:extLst>
                    <a:ext uri="{A12FA001-AC4F-418D-AE19-62706E023703}">
                      <ahyp:hlinkClr xmlns:ahyp="http://schemas.microsoft.com/office/drawing/2018/hyperlinkcolor" val="tx"/>
                    </a:ext>
                  </a:extLst>
                </a:hlinkClick>
              </a:rPr>
              <a:t>Microsoft Purview: Data Loss Prevention for Microsoft 365 Copilot to safeguard prompts</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5">
                  <a:extLst>
                    <a:ext uri="{A12FA001-AC4F-418D-AE19-62706E023703}">
                      <ahyp:hlinkClr xmlns:ahyp="http://schemas.microsoft.com/office/drawing/2018/hyperlinkcolor" val="tx"/>
                    </a:ext>
                  </a:extLst>
                </a:hlinkClick>
              </a:rPr>
              <a:t>Admins will be able to define rules to automate agent lifecycle management.</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6">
                  <a:extLst>
                    <a:ext uri="{A12FA001-AC4F-418D-AE19-62706E023703}">
                      <ahyp:hlinkClr xmlns:ahyp="http://schemas.microsoft.com/office/drawing/2018/hyperlinkcolor" val="tx"/>
                    </a:ext>
                  </a:extLst>
                </a:hlinkClick>
              </a:rPr>
              <a:t>Microsoft Edge: v.148 - Shadow AI</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7">
                  <a:extLst>
                    <a:ext uri="{A12FA001-AC4F-418D-AE19-62706E023703}">
                      <ahyp:hlinkClr xmlns:ahyp="http://schemas.microsoft.com/office/drawing/2018/hyperlinkcolor" val="tx"/>
                    </a:ext>
                  </a:extLst>
                </a:hlinkClick>
              </a:rPr>
              <a:t>Microsoft Edge: Microsoft Edge can now send work related browsing history to Copilot for more relevant work results when searching on M365 Copilot search</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8">
                  <a:extLst>
                    <a:ext uri="{A12FA001-AC4F-418D-AE19-62706E023703}">
                      <ahyp:hlinkClr xmlns:ahyp="http://schemas.microsoft.com/office/drawing/2018/hyperlinkcolor" val="tx"/>
                    </a:ext>
                  </a:extLst>
                </a:hlinkClick>
              </a:rPr>
              <a:t>Copilot voice support in Word &amp; PowerPoint.</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19">
                  <a:extLst>
                    <a:ext uri="{A12FA001-AC4F-418D-AE19-62706E023703}">
                      <ahyp:hlinkClr xmlns:ahyp="http://schemas.microsoft.com/office/drawing/2018/hyperlinkcolor" val="tx"/>
                    </a:ext>
                  </a:extLst>
                </a:hlinkClick>
              </a:rPr>
              <a:t>Microsoft Graph APIs for App &amp; Agent Inventory and Details.</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20">
                  <a:extLst>
                    <a:ext uri="{A12FA001-AC4F-418D-AE19-62706E023703}">
                      <ahyp:hlinkClr xmlns:ahyp="http://schemas.microsoft.com/office/drawing/2018/hyperlinkcolor" val="tx"/>
                    </a:ext>
                  </a:extLst>
                </a:hlinkClick>
              </a:rPr>
              <a:t>PowerPoint: Create and Edit images with the model of your choice</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21">
                  <a:extLst>
                    <a:ext uri="{A12FA001-AC4F-418D-AE19-62706E023703}">
                      <ahyp:hlinkClr xmlns:ahyp="http://schemas.microsoft.com/office/drawing/2018/hyperlinkcolor" val="tx"/>
                    </a:ext>
                  </a:extLst>
                </a:hlinkClick>
              </a:rPr>
              <a:t>Microsoft SharePoint: New web part for FAQs</a:t>
            </a:r>
            <a:endParaRPr lang="en-US" sz="1400" dirty="0">
              <a:solidFill>
                <a:srgbClr val="0070C0"/>
              </a:solidFill>
            </a:endParaRPr>
          </a:p>
          <a:p>
            <a:pPr marL="171450" indent="-171450">
              <a:buFont typeface="Wingdings" panose="05000000000000000000" pitchFamily="2" charset="2"/>
              <a:buChar char="ü"/>
            </a:pPr>
            <a:r>
              <a:rPr lang="en-US" sz="1400" dirty="0">
                <a:solidFill>
                  <a:srgbClr val="0070C0"/>
                </a:solidFill>
                <a:hlinkClick r:id="rId22">
                  <a:extLst>
                    <a:ext uri="{A12FA001-AC4F-418D-AE19-62706E023703}">
                      <ahyp:hlinkClr xmlns:ahyp="http://schemas.microsoft.com/office/drawing/2018/hyperlinkcolor" val="tx"/>
                    </a:ext>
                  </a:extLst>
                </a:hlinkClick>
              </a:rPr>
              <a:t>Access Copilot Chat in your Microsoft 365 apps</a:t>
            </a:r>
            <a:endParaRPr lang="en-US" sz="1400" dirty="0">
              <a:solidFill>
                <a:srgbClr val="0070C0"/>
              </a:solidFill>
            </a:endParaRPr>
          </a:p>
        </p:txBody>
      </p:sp>
      <p:sp>
        <p:nvSpPr>
          <p:cNvPr id="17" name="Rectangle: Rounded Corners 16">
            <a:extLst>
              <a:ext uri="{FF2B5EF4-FFF2-40B4-BE49-F238E27FC236}">
                <a16:creationId xmlns:a16="http://schemas.microsoft.com/office/drawing/2014/main" id="{C49623DC-E533-AF2F-E115-E701B43A2B42}"/>
              </a:ext>
              <a:ext uri="{C183D7F6-B498-43B3-948B-1728B52AA6E4}">
                <adec:decorative xmlns:adec="http://schemas.microsoft.com/office/drawing/2017/decorative" val="1"/>
              </a:ext>
            </a:extLst>
          </p:cNvPr>
          <p:cNvSpPr/>
          <p:nvPr/>
        </p:nvSpPr>
        <p:spPr bwMode="auto">
          <a:xfrm>
            <a:off x="191942" y="1363028"/>
            <a:ext cx="3193017"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32472" rtl="0" eaLnBrk="1" fontAlgn="base" latinLnBrk="0" hangingPunct="1">
              <a:lnSpc>
                <a:spcPct val="100000"/>
              </a:lnSpc>
              <a:spcBef>
                <a:spcPct val="0"/>
              </a:spcBef>
              <a:spcAft>
                <a:spcPct val="0"/>
              </a:spcAft>
              <a:buClrTx/>
              <a:buSzTx/>
              <a:buFontTx/>
              <a:buNone/>
              <a:tabLst/>
              <a:defRPr/>
            </a:pPr>
            <a:r>
              <a:rPr lang="en-US" noProof="0" dirty="0">
                <a:solidFill>
                  <a:srgbClr val="0078D4"/>
                </a:solidFill>
                <a:latin typeface="Segoe UI Semibold"/>
              </a:rPr>
              <a:t>       </a:t>
            </a:r>
            <a:r>
              <a:rPr lang="en-US" sz="1600" noProof="0" dirty="0">
                <a:solidFill>
                  <a:srgbClr val="0078D4"/>
                </a:solidFill>
                <a:latin typeface="Segoe UI Semibold"/>
              </a:rPr>
              <a:t>Launched </a:t>
            </a:r>
            <a:r>
              <a:rPr lang="en-US" sz="1600" i="1" noProof="0" dirty="0">
                <a:solidFill>
                  <a:srgbClr val="0078D4"/>
                </a:solidFill>
                <a:latin typeface="Segoe UI Semibold"/>
              </a:rPr>
              <a:t>(</a:t>
            </a:r>
            <a:r>
              <a:rPr lang="en-US" sz="1600" i="1" dirty="0">
                <a:solidFill>
                  <a:srgbClr val="0078D4"/>
                </a:solidFill>
                <a:latin typeface="Segoe UI Semibold"/>
              </a:rPr>
              <a:t>19</a:t>
            </a:r>
            <a:r>
              <a:rPr lang="en-US" sz="1600" i="1" noProof="0" dirty="0">
                <a:solidFill>
                  <a:srgbClr val="0078D4"/>
                </a:solidFill>
                <a:latin typeface="Segoe UI Semibold"/>
              </a:rPr>
              <a:t>) 🚀</a:t>
            </a:r>
            <a:endParaRPr kumimoji="0" lang="en-US" b="0" i="1" u="none" strike="noStrike" kern="1200" cap="none" spc="0" normalizeH="0" baseline="0" noProof="0" dirty="0">
              <a:ln>
                <a:noFill/>
              </a:ln>
              <a:solidFill>
                <a:srgbClr val="0078D4"/>
              </a:solidFill>
              <a:effectLst/>
              <a:uLnTx/>
              <a:uFillTx/>
              <a:latin typeface="Segoe UI Semibold"/>
            </a:endParaRPr>
          </a:p>
        </p:txBody>
      </p:sp>
      <p:pic>
        <p:nvPicPr>
          <p:cNvPr id="20" name="Picture 19">
            <a:extLst>
              <a:ext uri="{FF2B5EF4-FFF2-40B4-BE49-F238E27FC236}">
                <a16:creationId xmlns:a16="http://schemas.microsoft.com/office/drawing/2014/main" id="{71884B25-AF47-7742-C3F9-680176A28588}"/>
              </a:ext>
              <a:ext uri="{C183D7F6-B498-43B3-948B-1728B52AA6E4}">
                <adec:decorative xmlns:adec="http://schemas.microsoft.com/office/drawing/2017/decorative" val="1"/>
              </a:ext>
            </a:extLst>
          </p:cNvPr>
          <p:cNvPicPr>
            <a:picLocks noChangeAspect="1"/>
          </p:cNvPicPr>
          <p:nvPr/>
        </p:nvPicPr>
        <p:blipFill>
          <a:blip r:embed="rId23" cstate="hqprint">
            <a:extLst>
              <a:ext uri="{28A0092B-C50C-407E-A947-70E740481C1C}">
                <a14:useLocalDpi xmlns:a14="http://schemas.microsoft.com/office/drawing/2010/main"/>
              </a:ext>
            </a:extLst>
          </a:blip>
          <a:srcRect/>
          <a:stretch/>
        </p:blipFill>
        <p:spPr>
          <a:xfrm>
            <a:off x="367937" y="1396057"/>
            <a:ext cx="303921" cy="306542"/>
          </a:xfrm>
          <a:prstGeom prst="rect">
            <a:avLst/>
          </a:prstGeom>
        </p:spPr>
      </p:pic>
      <p:sp>
        <p:nvSpPr>
          <p:cNvPr id="5" name="Freeform 8">
            <a:extLst>
              <a:ext uri="{FF2B5EF4-FFF2-40B4-BE49-F238E27FC236}">
                <a16:creationId xmlns:a16="http://schemas.microsoft.com/office/drawing/2014/main" id="{A2EBF85E-E902-F2C5-1BD6-33EC12C5A43B}"/>
              </a:ext>
              <a:ext uri="{C183D7F6-B498-43B3-948B-1728B52AA6E4}">
                <adec:decorative xmlns:adec="http://schemas.microsoft.com/office/drawing/2017/decorative" val="1"/>
              </a:ext>
            </a:extLst>
          </p:cNvPr>
          <p:cNvSpPr/>
          <p:nvPr/>
        </p:nvSpPr>
        <p:spPr bwMode="white">
          <a:xfrm>
            <a:off x="6803078" y="1335506"/>
            <a:ext cx="5245129" cy="544406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0" name="Rectangle: Rounded Corners 9">
            <a:extLst>
              <a:ext uri="{FF2B5EF4-FFF2-40B4-BE49-F238E27FC236}">
                <a16:creationId xmlns:a16="http://schemas.microsoft.com/office/drawing/2014/main" id="{686F7321-62E7-9BC7-3995-506140FA8317}"/>
              </a:ext>
              <a:ext uri="{C183D7F6-B498-43B3-948B-1728B52AA6E4}">
                <adec:decorative xmlns:adec="http://schemas.microsoft.com/office/drawing/2017/decorative" val="1"/>
              </a:ext>
            </a:extLst>
          </p:cNvPr>
          <p:cNvSpPr/>
          <p:nvPr/>
        </p:nvSpPr>
        <p:spPr bwMode="auto">
          <a:xfrm>
            <a:off x="6803078" y="1354317"/>
            <a:ext cx="5213098"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defTabSz="932472" fontAlgn="base">
              <a:spcBef>
                <a:spcPct val="0"/>
              </a:spcBef>
              <a:spcAft>
                <a:spcPct val="0"/>
              </a:spcAft>
              <a:defRPr/>
            </a:pPr>
            <a:r>
              <a:rPr lang="en-US" sz="1600" noProof="0" dirty="0">
                <a:solidFill>
                  <a:srgbClr val="0078D4"/>
                </a:solidFill>
                <a:latin typeface="Segoe UI Semibold"/>
              </a:rPr>
              <a:t>Rolling Out </a:t>
            </a:r>
            <a:r>
              <a:rPr lang="en-US" sz="1600" i="1" dirty="0">
                <a:solidFill>
                  <a:srgbClr val="0078D4"/>
                </a:solidFill>
                <a:latin typeface="Segoe UI Semibold"/>
              </a:rPr>
              <a:t>(15</a:t>
            </a:r>
            <a:r>
              <a:rPr lang="en-US" sz="1600" i="1" noProof="0" dirty="0">
                <a:solidFill>
                  <a:srgbClr val="0078D4"/>
                </a:solidFill>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12" name="TextBox 18">
            <a:extLst>
              <a:ext uri="{FF2B5EF4-FFF2-40B4-BE49-F238E27FC236}">
                <a16:creationId xmlns:a16="http://schemas.microsoft.com/office/drawing/2014/main" id="{8A455321-1A56-5C98-7105-A46F484090DD}"/>
              </a:ext>
            </a:extLst>
          </p:cNvPr>
          <p:cNvSpPr txBox="1"/>
          <p:nvPr/>
        </p:nvSpPr>
        <p:spPr>
          <a:xfrm>
            <a:off x="6875450" y="1831611"/>
            <a:ext cx="5107770" cy="978701"/>
          </a:xfrm>
          <a:prstGeom prst="rect">
            <a:avLst/>
          </a:prstGeom>
          <a:noFill/>
        </p:spPr>
        <p:txBody>
          <a:bodyPr wrap="square" lIns="0" tIns="0" rIns="0" bIns="0"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sz="1400" dirty="0">
                <a:solidFill>
                  <a:srgbClr val="0070C0"/>
                </a:solidFill>
                <a:hlinkClick r:id="rId24">
                  <a:extLst>
                    <a:ext uri="{A12FA001-AC4F-418D-AE19-62706E023703}">
                      <ahyp:hlinkClr xmlns:ahyp="http://schemas.microsoft.com/office/drawing/2018/hyperlinkcolor" val="tx"/>
                    </a:ext>
                  </a:extLst>
                </a:hlinkClick>
              </a:rPr>
              <a:t>OneNote: Summary and Q&amp;A in OneNote Mobile with Copilot (</a:t>
            </a:r>
            <a:r>
              <a:rPr lang="en-US" sz="1400" dirty="0" err="1">
                <a:solidFill>
                  <a:srgbClr val="0070C0"/>
                </a:solidFill>
                <a:hlinkClick r:id="rId24">
                  <a:extLst>
                    <a:ext uri="{A12FA001-AC4F-418D-AE19-62706E023703}">
                      <ahyp:hlinkClr xmlns:ahyp="http://schemas.microsoft.com/office/drawing/2018/hyperlinkcolor" val="tx"/>
                    </a:ext>
                  </a:extLst>
                </a:hlinkClick>
              </a:rPr>
              <a:t>Iphone</a:t>
            </a:r>
            <a:r>
              <a:rPr lang="en-US" sz="1400" dirty="0">
                <a:solidFill>
                  <a:srgbClr val="0070C0"/>
                </a:solidFill>
                <a:hlinkClick r:id="rId24">
                  <a:extLst>
                    <a:ext uri="{A12FA001-AC4F-418D-AE19-62706E023703}">
                      <ahyp:hlinkClr xmlns:ahyp="http://schemas.microsoft.com/office/drawing/2018/hyperlinkcolor" val="tx"/>
                    </a:ext>
                  </a:extLst>
                </a:hlinkClick>
              </a:rPr>
              <a:t>)</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25">
                  <a:extLst>
                    <a:ext uri="{A12FA001-AC4F-418D-AE19-62706E023703}">
                      <ahyp:hlinkClr xmlns:ahyp="http://schemas.microsoft.com/office/drawing/2018/hyperlinkcolor" val="tx"/>
                    </a:ext>
                  </a:extLst>
                </a:hlinkClick>
              </a:rPr>
              <a:t>SharePoint: Create charts on pages with AI</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26">
                  <a:extLst>
                    <a:ext uri="{A12FA001-AC4F-418D-AE19-62706E023703}">
                      <ahyp:hlinkClr xmlns:ahyp="http://schemas.microsoft.com/office/drawing/2018/hyperlinkcolor" val="tx"/>
                    </a:ext>
                  </a:extLst>
                </a:hlinkClick>
              </a:rPr>
              <a:t>Web Link as a Reference in Copilot Notebooks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27">
                  <a:extLst>
                    <a:ext uri="{A12FA001-AC4F-418D-AE19-62706E023703}">
                      <ahyp:hlinkClr xmlns:ahyp="http://schemas.microsoft.com/office/drawing/2018/hyperlinkcolor" val="tx"/>
                    </a:ext>
                  </a:extLst>
                </a:hlinkClick>
              </a:rPr>
              <a:t>Sharing recap access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28">
                  <a:extLst>
                    <a:ext uri="{A12FA001-AC4F-418D-AE19-62706E023703}">
                      <ahyp:hlinkClr xmlns:ahyp="http://schemas.microsoft.com/office/drawing/2018/hyperlinkcolor" val="tx"/>
                    </a:ext>
                  </a:extLst>
                </a:hlinkClick>
              </a:rPr>
              <a:t>Engage private content in M365 Copilot</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29">
                  <a:extLst>
                    <a:ext uri="{A12FA001-AC4F-418D-AE19-62706E023703}">
                      <ahyp:hlinkClr xmlns:ahyp="http://schemas.microsoft.com/office/drawing/2018/hyperlinkcolor" val="tx"/>
                    </a:ext>
                  </a:extLst>
                </a:hlinkClick>
              </a:rPr>
              <a:t>Start writing, coding, and creating with Copilot in Pages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0">
                  <a:extLst>
                    <a:ext uri="{A12FA001-AC4F-418D-AE19-62706E023703}">
                      <ahyp:hlinkClr xmlns:ahyp="http://schemas.microsoft.com/office/drawing/2018/hyperlinkcolor" val="tx"/>
                    </a:ext>
                  </a:extLst>
                </a:hlinkClick>
              </a:rPr>
              <a:t>Mind Maps in Copilot Notebooks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1">
                  <a:extLst>
                    <a:ext uri="{A12FA001-AC4F-418D-AE19-62706E023703}">
                      <ahyp:hlinkClr xmlns:ahyp="http://schemas.microsoft.com/office/drawing/2018/hyperlinkcolor" val="tx"/>
                    </a:ext>
                  </a:extLst>
                </a:hlinkClick>
              </a:rPr>
              <a:t>Surveys Agent and Copilot Chat in Microsoft Forms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2">
                  <a:extLst>
                    <a:ext uri="{A12FA001-AC4F-418D-AE19-62706E023703}">
                      <ahyp:hlinkClr xmlns:ahyp="http://schemas.microsoft.com/office/drawing/2018/hyperlinkcolor" val="tx"/>
                    </a:ext>
                  </a:extLst>
                </a:hlinkClick>
              </a:rPr>
              <a:t>Create Excel spreadsheets from Copilot Notebooks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3">
                  <a:extLst>
                    <a:ext uri="{A12FA001-AC4F-418D-AE19-62706E023703}">
                      <ahyp:hlinkClr xmlns:ahyp="http://schemas.microsoft.com/office/drawing/2018/hyperlinkcolor" val="tx"/>
                    </a:ext>
                  </a:extLst>
                </a:hlinkClick>
              </a:rPr>
              <a:t>SharePoint: Chat one-on-one with SharePoint agents in Teams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4">
                  <a:extLst>
                    <a:ext uri="{A12FA001-AC4F-418D-AE19-62706E023703}">
                      <ahyp:hlinkClr xmlns:ahyp="http://schemas.microsoft.com/office/drawing/2018/hyperlinkcolor" val="tx"/>
                    </a:ext>
                  </a:extLst>
                </a:hlinkClick>
              </a:rPr>
              <a:t>Delete meeting generated content in recap</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5">
                  <a:extLst>
                    <a:ext uri="{A12FA001-AC4F-418D-AE19-62706E023703}">
                      <ahyp:hlinkClr xmlns:ahyp="http://schemas.microsoft.com/office/drawing/2018/hyperlinkcolor" val="tx"/>
                    </a:ext>
                  </a:extLst>
                </a:hlinkClick>
              </a:rPr>
              <a:t>Outlook: Copilot provides coaching feedback in chat as you draft, edit and format emails</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6">
                  <a:extLst>
                    <a:ext uri="{A12FA001-AC4F-418D-AE19-62706E023703}">
                      <ahyp:hlinkClr xmlns:ahyp="http://schemas.microsoft.com/office/drawing/2018/hyperlinkcolor" val="tx"/>
                    </a:ext>
                  </a:extLst>
                </a:hlinkClick>
              </a:rPr>
              <a:t>Outlook: Draft, edit and format emails conversationally with Copilot in Outlook</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7">
                  <a:extLst>
                    <a:ext uri="{A12FA001-AC4F-418D-AE19-62706E023703}">
                      <ahyp:hlinkClr xmlns:ahyp="http://schemas.microsoft.com/office/drawing/2018/hyperlinkcolor" val="tx"/>
                    </a:ext>
                  </a:extLst>
                </a:hlinkClick>
              </a:rPr>
              <a:t>Branded footer in the Microsoft 365 Copilot app</a:t>
            </a:r>
            <a:endParaRPr lang="en-US" sz="1400" dirty="0">
              <a:solidFill>
                <a:srgbClr val="0070C0"/>
              </a:solidFill>
            </a:endParaRPr>
          </a:p>
          <a:p>
            <a:pPr marL="285750" indent="-285750">
              <a:buFont typeface="Wingdings" panose="05000000000000000000" pitchFamily="2" charset="2"/>
              <a:buChar char="Ø"/>
            </a:pPr>
            <a:r>
              <a:rPr lang="en-US" sz="1400" dirty="0">
                <a:solidFill>
                  <a:srgbClr val="0070C0"/>
                </a:solidFill>
                <a:hlinkClick r:id="rId38">
                  <a:extLst>
                    <a:ext uri="{A12FA001-AC4F-418D-AE19-62706E023703}">
                      <ahyp:hlinkClr xmlns:ahyp="http://schemas.microsoft.com/office/drawing/2018/hyperlinkcolor" val="tx"/>
                    </a:ext>
                  </a:extLst>
                </a:hlinkClick>
              </a:rPr>
              <a:t>Consecutive interpretation in Interpreter</a:t>
            </a:r>
            <a:endParaRPr lang="en-US" sz="1400" dirty="0">
              <a:solidFill>
                <a:srgbClr val="0070C0"/>
              </a:solidFill>
            </a:endParaRPr>
          </a:p>
        </p:txBody>
      </p:sp>
      <p:grpSp>
        <p:nvGrpSpPr>
          <p:cNvPr id="35" name="Group 34">
            <a:extLst>
              <a:ext uri="{FF2B5EF4-FFF2-40B4-BE49-F238E27FC236}">
                <a16:creationId xmlns:a16="http://schemas.microsoft.com/office/drawing/2014/main" id="{74C4C58C-4F86-D291-880F-B354220C5533}"/>
              </a:ext>
              <a:ext uri="{C183D7F6-B498-43B3-948B-1728B52AA6E4}">
                <adec:decorative xmlns:adec="http://schemas.microsoft.com/office/drawing/2017/decorative" val="1"/>
              </a:ext>
            </a:extLst>
          </p:cNvPr>
          <p:cNvGrpSpPr/>
          <p:nvPr/>
        </p:nvGrpSpPr>
        <p:grpSpPr>
          <a:xfrm>
            <a:off x="11235371" y="1462973"/>
            <a:ext cx="550456" cy="172709"/>
            <a:chOff x="8673838" y="1451867"/>
            <a:chExt cx="550456" cy="172709"/>
          </a:xfrm>
        </p:grpSpPr>
        <p:pic>
          <p:nvPicPr>
            <p:cNvPr id="21" name="Graphic 20" descr="Stop with solid fill">
              <a:extLst>
                <a:ext uri="{FF2B5EF4-FFF2-40B4-BE49-F238E27FC236}">
                  <a16:creationId xmlns:a16="http://schemas.microsoft.com/office/drawing/2014/main" id="{C6E8F5BB-9574-AE78-5713-3F272DCCD259}"/>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8863230" y="1451867"/>
              <a:ext cx="172709" cy="172709"/>
            </a:xfrm>
            <a:prstGeom prst="rect">
              <a:avLst/>
            </a:prstGeom>
          </p:spPr>
        </p:pic>
        <p:pic>
          <p:nvPicPr>
            <p:cNvPr id="33" name="Graphic 32" descr="Stop with solid fill">
              <a:extLst>
                <a:ext uri="{FF2B5EF4-FFF2-40B4-BE49-F238E27FC236}">
                  <a16:creationId xmlns:a16="http://schemas.microsoft.com/office/drawing/2014/main" id="{30AD3202-B7D2-3DAB-CDDC-1B132C8A9FE7}"/>
                </a:ext>
              </a:extLst>
            </p:cNvPr>
            <p:cNvPicPr>
              <a:picLocks noChangeAspect="1"/>
            </p:cNvPicPr>
            <p:nvPr/>
          </p:nvPicPr>
          <p:blipFill>
            <a:blip>
              <a:extLst>
                <a:ext uri="{96DAC541-7B7A-43D3-8B79-37D633B846F1}">
                  <asvg:svgBlip xmlns:asvg="http://schemas.microsoft.com/office/drawing/2016/SVG/main" r:embed="rId40"/>
                </a:ext>
              </a:extLst>
            </a:blip>
            <a:stretch>
              <a:fillRect/>
            </a:stretch>
          </p:blipFill>
          <p:spPr>
            <a:xfrm>
              <a:off x="9051585" y="1451867"/>
              <a:ext cx="172709" cy="172709"/>
            </a:xfrm>
            <a:prstGeom prst="rect">
              <a:avLst/>
            </a:prstGeom>
          </p:spPr>
        </p:pic>
        <p:pic>
          <p:nvPicPr>
            <p:cNvPr id="34" name="Graphic 33" descr="Stop with solid fill">
              <a:extLst>
                <a:ext uri="{FF2B5EF4-FFF2-40B4-BE49-F238E27FC236}">
                  <a16:creationId xmlns:a16="http://schemas.microsoft.com/office/drawing/2014/main" id="{751188D7-C436-EA59-72D0-6E41A3A1F41D}"/>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8673838" y="1451867"/>
              <a:ext cx="172709" cy="172709"/>
            </a:xfrm>
            <a:prstGeom prst="rect">
              <a:avLst/>
            </a:prstGeom>
          </p:spPr>
        </p:pic>
      </p:grpSp>
      <p:grpSp>
        <p:nvGrpSpPr>
          <p:cNvPr id="36" name="Group 35">
            <a:extLst>
              <a:ext uri="{FF2B5EF4-FFF2-40B4-BE49-F238E27FC236}">
                <a16:creationId xmlns:a16="http://schemas.microsoft.com/office/drawing/2014/main" id="{8C885BA8-F7DC-248F-958D-D2204DAADD86}"/>
              </a:ext>
              <a:ext uri="{C183D7F6-B498-43B3-948B-1728B52AA6E4}">
                <adec:decorative xmlns:adec="http://schemas.microsoft.com/office/drawing/2017/decorative" val="1"/>
              </a:ext>
            </a:extLst>
          </p:cNvPr>
          <p:cNvGrpSpPr/>
          <p:nvPr/>
        </p:nvGrpSpPr>
        <p:grpSpPr>
          <a:xfrm>
            <a:off x="2712521" y="1473841"/>
            <a:ext cx="550456" cy="172709"/>
            <a:chOff x="8673838" y="1451867"/>
            <a:chExt cx="550456" cy="172709"/>
          </a:xfrm>
        </p:grpSpPr>
        <p:pic>
          <p:nvPicPr>
            <p:cNvPr id="37" name="Graphic 36" descr="Stop with solid fill">
              <a:extLst>
                <a:ext uri="{FF2B5EF4-FFF2-40B4-BE49-F238E27FC236}">
                  <a16:creationId xmlns:a16="http://schemas.microsoft.com/office/drawing/2014/main" id="{635B12FE-DEE3-DC47-99A6-607D6462B16F}"/>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863230" y="1451867"/>
              <a:ext cx="172709" cy="172709"/>
            </a:xfrm>
            <a:prstGeom prst="rect">
              <a:avLst/>
            </a:prstGeom>
          </p:spPr>
        </p:pic>
        <p:pic>
          <p:nvPicPr>
            <p:cNvPr id="38" name="Graphic 37" descr="Stop with solid fill">
              <a:extLst>
                <a:ext uri="{FF2B5EF4-FFF2-40B4-BE49-F238E27FC236}">
                  <a16:creationId xmlns:a16="http://schemas.microsoft.com/office/drawing/2014/main" id="{D36FB53F-CDDD-6CD8-E7CD-9FB15C07F8B0}"/>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9051585" y="1451867"/>
              <a:ext cx="172709" cy="172709"/>
            </a:xfrm>
            <a:prstGeom prst="rect">
              <a:avLst/>
            </a:prstGeom>
          </p:spPr>
        </p:pic>
        <p:pic>
          <p:nvPicPr>
            <p:cNvPr id="39" name="Graphic 38" descr="Stop with solid fill">
              <a:extLst>
                <a:ext uri="{FF2B5EF4-FFF2-40B4-BE49-F238E27FC236}">
                  <a16:creationId xmlns:a16="http://schemas.microsoft.com/office/drawing/2014/main" id="{543CC00C-5253-0134-85B7-0C69A4F92507}"/>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673838" y="1451867"/>
              <a:ext cx="172709" cy="172709"/>
            </a:xfrm>
            <a:prstGeom prst="rect">
              <a:avLst/>
            </a:prstGeom>
          </p:spPr>
        </p:pic>
      </p:grpSp>
      <p:grpSp>
        <p:nvGrpSpPr>
          <p:cNvPr id="14" name="Group 13">
            <a:extLst>
              <a:ext uri="{FF2B5EF4-FFF2-40B4-BE49-F238E27FC236}">
                <a16:creationId xmlns:a16="http://schemas.microsoft.com/office/drawing/2014/main" id="{9EDFEC3B-BC07-9C8F-2BA6-6AEC6F9E4B9E}"/>
              </a:ext>
              <a:ext uri="{C183D7F6-B498-43B3-948B-1728B52AA6E4}">
                <adec:decorative xmlns:adec="http://schemas.microsoft.com/office/drawing/2017/decorative" val="1"/>
              </a:ext>
            </a:extLst>
          </p:cNvPr>
          <p:cNvGrpSpPr/>
          <p:nvPr/>
        </p:nvGrpSpPr>
        <p:grpSpPr>
          <a:xfrm>
            <a:off x="10814382" y="499"/>
            <a:ext cx="1397540" cy="1219186"/>
            <a:chOff x="10404657" y="488"/>
            <a:chExt cx="1812315" cy="1955102"/>
          </a:xfrm>
          <a:solidFill>
            <a:srgbClr val="727372"/>
          </a:solidFill>
        </p:grpSpPr>
        <p:sp>
          <p:nvSpPr>
            <p:cNvPr id="15" name="Diagonal Stripe 14">
              <a:extLst>
                <a:ext uri="{FF2B5EF4-FFF2-40B4-BE49-F238E27FC236}">
                  <a16:creationId xmlns:a16="http://schemas.microsoft.com/office/drawing/2014/main" id="{C4DC2258-4F70-A5E2-DF65-047B1288820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6" name="TextBox 15">
              <a:extLst>
                <a:ext uri="{FF2B5EF4-FFF2-40B4-BE49-F238E27FC236}">
                  <a16:creationId xmlns:a16="http://schemas.microsoft.com/office/drawing/2014/main" id="{5278B423-8323-7436-998F-8464FAE02299}"/>
                </a:ext>
              </a:extLst>
            </p:cNvPr>
            <p:cNvSpPr txBox="1"/>
            <p:nvPr/>
          </p:nvSpPr>
          <p:spPr>
            <a:xfrm rot="2502686">
              <a:off x="10803252" y="609465"/>
              <a:ext cx="1413720"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June</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1487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2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42" presetClass="path" presetSubtype="0" decel="100000" fill="hold" grpId="1" nodeType="withEffect">
                                  <p:stCondLst>
                                    <p:cond delay="0"/>
                                  </p:stCondLst>
                                  <p:childTnLst>
                                    <p:animMotion origin="layout" path="M -4.58333E-6 -0.03473 L -4.58333E-6 3.7037E-6 " pathEditMode="relative" rAng="0" ptsTypes="AA">
                                      <p:cBhvr>
                                        <p:cTn id="22" dur="700" fill="hold"/>
                                        <p:tgtEl>
                                          <p:spTgt spid="17"/>
                                        </p:tgtEl>
                                        <p:attrNameLst>
                                          <p:attrName>ppt_x</p:attrName>
                                          <p:attrName>ppt_y</p:attrName>
                                        </p:attrNameLst>
                                      </p:cBhvr>
                                      <p:rCtr x="0" y="1736"/>
                                    </p:animMotion>
                                  </p:childTnLst>
                                </p:cTn>
                              </p:par>
                            </p:childTnLst>
                          </p:cTn>
                        </p:par>
                        <p:par>
                          <p:cTn id="23" fill="hold">
                            <p:stCondLst>
                              <p:cond delay="19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4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42" presetClass="path" presetSubtype="0" decel="100000" fill="hold" nodeType="withEffect">
                                  <p:stCondLst>
                                    <p:cond delay="0"/>
                                  </p:stCondLst>
                                  <p:childTnLst>
                                    <p:animMotion origin="layout" path="M -4.58333E-6 -0.03473 L -4.58333E-6 3.7037E-6 " pathEditMode="relative" rAng="0" ptsTypes="AA">
                                      <p:cBhvr>
                                        <p:cTn id="34" dur="700" fill="hold"/>
                                        <p:tgtEl>
                                          <p:spTgt spid="36"/>
                                        </p:tgtEl>
                                        <p:attrNameLst>
                                          <p:attrName>ppt_x</p:attrName>
                                          <p:attrName>ppt_y</p:attrName>
                                        </p:attrNameLst>
                                      </p:cBhvr>
                                      <p:rCtr x="0" y="1736"/>
                                    </p:animMotion>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42" presetClass="path" presetSubtype="0" decel="100000" fill="hold" grpId="1" nodeType="withEffect">
                                  <p:stCondLst>
                                    <p:cond delay="0"/>
                                  </p:stCondLst>
                                  <p:childTnLst>
                                    <p:animMotion origin="layout" path="M -2.08333E-7 0.03889 L -2.08333E-7 3.7037E-6 " pathEditMode="relative" rAng="0" ptsTypes="AA">
                                      <p:cBhvr>
                                        <p:cTn id="39" dur="700" fill="hold"/>
                                        <p:tgtEl>
                                          <p:spTgt spid="26"/>
                                        </p:tgtEl>
                                        <p:attrNameLst>
                                          <p:attrName>ppt_x</p:attrName>
                                          <p:attrName>ppt_y</p:attrName>
                                        </p:attrNameLst>
                                      </p:cBhvr>
                                      <p:rCtr x="0" y="-1944"/>
                                    </p:animMotion>
                                  </p:childTnLst>
                                </p:cTn>
                              </p:par>
                              <p:par>
                                <p:cTn id="40" presetID="1"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par>
                          <p:cTn id="42" fill="hold">
                            <p:stCondLst>
                              <p:cond delay="3100"/>
                            </p:stCondLst>
                            <p:childTnLst>
                              <p:par>
                                <p:cTn id="43" presetID="10"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par>
                          <p:cTn id="46" fill="hold">
                            <p:stCondLst>
                              <p:cond delay="360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42" presetClass="path" presetSubtype="0" decel="100000" fill="hold" grpId="1" nodeType="withEffect">
                                  <p:stCondLst>
                                    <p:cond delay="0"/>
                                  </p:stCondLst>
                                  <p:childTnLst>
                                    <p:animMotion origin="layout" path="M -4.58333E-6 -0.03473 L -4.58333E-6 3.7037E-6 " pathEditMode="relative" rAng="0" ptsTypes="AA">
                                      <p:cBhvr>
                                        <p:cTn id="51" dur="700" fill="hold"/>
                                        <p:tgtEl>
                                          <p:spTgt spid="10"/>
                                        </p:tgtEl>
                                        <p:attrNameLst>
                                          <p:attrName>ppt_x</p:attrName>
                                          <p:attrName>ppt_y</p:attrName>
                                        </p:attrNameLst>
                                      </p:cBhvr>
                                      <p:rCtr x="0" y="1736"/>
                                    </p:animMotion>
                                  </p:childTnLst>
                                </p:cTn>
                              </p:par>
                            </p:childTnLst>
                          </p:cTn>
                        </p:par>
                        <p:par>
                          <p:cTn id="52" fill="hold">
                            <p:stCondLst>
                              <p:cond delay="4300"/>
                            </p:stCondLst>
                            <p:childTnLst>
                              <p:par>
                                <p:cTn id="53" presetID="10"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42" presetClass="path" presetSubtype="0" decel="100000" fill="hold" nodeType="withEffect">
                                  <p:stCondLst>
                                    <p:cond delay="0"/>
                                  </p:stCondLst>
                                  <p:childTnLst>
                                    <p:animMotion origin="layout" path="M -4.58333E-6 -0.03473 L -4.58333E-6 3.7037E-6 " pathEditMode="relative" rAng="0" ptsTypes="AA">
                                      <p:cBhvr>
                                        <p:cTn id="57" dur="700" fill="hold"/>
                                        <p:tgtEl>
                                          <p:spTgt spid="35"/>
                                        </p:tgtEl>
                                        <p:attrNameLst>
                                          <p:attrName>ppt_x</p:attrName>
                                          <p:attrName>ppt_y</p:attrName>
                                        </p:attrNameLst>
                                      </p:cBhvr>
                                      <p:rCtr x="0" y="1736"/>
                                    </p:animMotion>
                                  </p:childTnLst>
                                </p:cTn>
                              </p:par>
                              <p:par>
                                <p:cTn id="58" presetID="10"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42" presetClass="path" presetSubtype="0" decel="100000" fill="hold" grpId="1" nodeType="withEffect">
                                  <p:stCondLst>
                                    <p:cond delay="0"/>
                                  </p:stCondLst>
                                  <p:childTnLst>
                                    <p:animMotion origin="layout" path="M 2.08333E-6 0.03889 L 2.08333E-6 3.7037E-6 " pathEditMode="relative" rAng="0" ptsTypes="AA">
                                      <p:cBhvr>
                                        <p:cTn id="62" dur="700" fill="hold"/>
                                        <p:tgtEl>
                                          <p:spTgt spid="12"/>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30" grpId="0" animBg="1"/>
      <p:bldP spid="30" grpId="1" animBg="1"/>
      <p:bldP spid="26" grpId="0"/>
      <p:bldP spid="26" grpId="1"/>
      <p:bldP spid="17" grpId="0" animBg="1"/>
      <p:bldP spid="17" grpId="1" animBg="1"/>
      <p:bldP spid="5" grpId="0" animBg="1"/>
      <p:bldP spid="10" grpId="0" animBg="1"/>
      <p:bldP spid="10" grpId="1" animBg="1"/>
      <p:bldP spid="12" grpId="0"/>
      <p:bldP spid="12"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604E9DF-CD4A-CFA8-6AB7-E2F52271EA63}"/>
              </a:ext>
              <a:ext uri="{C183D7F6-B498-43B3-948B-1728B52AA6E4}">
                <adec:decorative xmlns:adec="http://schemas.microsoft.com/office/drawing/2017/decorative" val="1"/>
              </a:ext>
            </a:extLst>
          </p:cNvPr>
          <p:cNvSpPr/>
          <p:nvPr/>
        </p:nvSpPr>
        <p:spPr bwMode="white">
          <a:xfrm>
            <a:off x="139729" y="1421848"/>
            <a:ext cx="11949049" cy="535998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Microsoft 365 Copilot Public</a:t>
            </a:r>
            <a:r>
              <a:rPr kumimoji="0" lang="en-US" sz="3600" b="1" i="0" u="none" strike="noStrike" kern="1200" cap="none" spc="-50" normalizeH="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619D6472-F7BD-4F4E-9DB3-A0958A9617A7}"/>
              </a:ext>
              <a:ext uri="{C183D7F6-B498-43B3-948B-1728B52AA6E4}">
                <adec:decorative xmlns:adec="http://schemas.microsoft.com/office/drawing/2017/decorative" val="1"/>
              </a:ext>
            </a:extLst>
          </p:cNvPr>
          <p:cNvSpPr/>
          <p:nvPr/>
        </p:nvSpPr>
        <p:spPr bwMode="auto">
          <a:xfrm>
            <a:off x="139729" y="1368011"/>
            <a:ext cx="5731291"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932472" fontAlgn="base">
              <a:spcBef>
                <a:spcPct val="0"/>
              </a:spcBef>
              <a:spcAft>
                <a:spcPct val="0"/>
              </a:spcAft>
              <a:defRPr/>
            </a:pPr>
            <a:r>
              <a:rPr kumimoji="0" lang="en-US" sz="1600" b="1" i="1" u="none" strike="noStrike" kern="1200" cap="none" spc="0" normalizeH="0" baseline="0" noProof="0" dirty="0">
                <a:ln>
                  <a:noFill/>
                </a:ln>
                <a:solidFill>
                  <a:srgbClr val="0078D4"/>
                </a:solidFill>
                <a:effectLst/>
                <a:uLnTx/>
                <a:uFillTx/>
                <a:latin typeface="Segoe UI Semibold"/>
              </a:rPr>
              <a:t>New items </a:t>
            </a:r>
            <a:r>
              <a:rPr kumimoji="0" lang="en-US" sz="1600" b="0" i="1" u="none" strike="noStrike" kern="1200" cap="none" spc="0" normalizeH="0" baseline="0" noProof="0" dirty="0">
                <a:ln>
                  <a:noFill/>
                </a:ln>
                <a:solidFill>
                  <a:srgbClr val="0078D4"/>
                </a:solidFill>
                <a:effectLst/>
                <a:uLnTx/>
                <a:uFillTx/>
                <a:latin typeface="Segoe UI Semibold"/>
              </a:rPr>
              <a:t>– In</a:t>
            </a:r>
            <a:r>
              <a:rPr kumimoji="0" lang="en-US" sz="1600" b="0" i="1" u="none" strike="noStrike" kern="1200" cap="none" spc="0" normalizeH="0" noProof="0" dirty="0">
                <a:ln>
                  <a:noFill/>
                </a:ln>
                <a:solidFill>
                  <a:srgbClr val="0078D4"/>
                </a:solidFill>
                <a:effectLst/>
                <a:uLnTx/>
                <a:uFillTx/>
                <a:latin typeface="Segoe UI Semibold"/>
              </a:rPr>
              <a:t> development (</a:t>
            </a:r>
            <a:r>
              <a:rPr lang="en-US" sz="1600" i="1" dirty="0">
                <a:solidFill>
                  <a:srgbClr val="0078D4"/>
                </a:solidFill>
                <a:latin typeface="Segoe UI Semibold"/>
              </a:rPr>
              <a:t>18</a:t>
            </a:r>
            <a:r>
              <a:rPr kumimoji="0" lang="en-US" sz="1600" b="0" i="1" u="none" strike="noStrike" kern="1200" cap="none" spc="0" normalizeH="0" noProof="0" dirty="0">
                <a:ln>
                  <a:noFill/>
                </a:ln>
                <a:solidFill>
                  <a:srgbClr val="0078D4"/>
                </a:solidFill>
                <a:effectLst/>
                <a:uLnTx/>
                <a:uFillTx/>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items added </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within the</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27868" y="1826355"/>
            <a:ext cx="11506931" cy="4955479"/>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400" dirty="0">
                <a:solidFill>
                  <a:srgbClr val="0070C0"/>
                </a:solidFill>
                <a:hlinkClick r:id="rId4">
                  <a:extLst>
                    <a:ext uri="{A12FA001-AC4F-418D-AE19-62706E023703}">
                      <ahyp:hlinkClr xmlns:ahyp="http://schemas.microsoft.com/office/drawing/2018/hyperlinkcolor" val="tx"/>
                    </a:ext>
                  </a:extLst>
                </a:hlinkClick>
              </a:rPr>
              <a:t>Copilot suggested rename</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5">
                  <a:extLst>
                    <a:ext uri="{A12FA001-AC4F-418D-AE19-62706E023703}">
                      <ahyp:hlinkClr xmlns:ahyp="http://schemas.microsoft.com/office/drawing/2018/hyperlinkcolor" val="tx"/>
                    </a:ext>
                  </a:extLst>
                </a:hlinkClick>
              </a:rPr>
              <a:t>Support for MCP Agents with Interactive UI Widgets in Government Clouds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6">
                  <a:extLst>
                    <a:ext uri="{A12FA001-AC4F-418D-AE19-62706E023703}">
                      <ahyp:hlinkClr xmlns:ahyp="http://schemas.microsoft.com/office/drawing/2018/hyperlinkcolor" val="tx"/>
                    </a:ext>
                  </a:extLst>
                </a:hlinkClick>
              </a:rPr>
              <a:t>MCP-Based Agent Enablement for U.S. Government Clouds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7">
                  <a:extLst>
                    <a:ext uri="{A12FA001-AC4F-418D-AE19-62706E023703}">
                      <ahyp:hlinkClr xmlns:ahyp="http://schemas.microsoft.com/office/drawing/2018/hyperlinkcolor" val="tx"/>
                    </a:ext>
                  </a:extLst>
                </a:hlinkClick>
              </a:rPr>
              <a:t>Declarative agents with Actions available in GCC High and DoD</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8">
                  <a:extLst>
                    <a:ext uri="{A12FA001-AC4F-418D-AE19-62706E023703}">
                      <ahyp:hlinkClr xmlns:ahyp="http://schemas.microsoft.com/office/drawing/2018/hyperlinkcolor" val="tx"/>
                    </a:ext>
                  </a:extLst>
                </a:hlinkClick>
              </a:rPr>
              <a:t>Dataverse data connected to Microsoft 365 Copilot</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9">
                  <a:extLst>
                    <a:ext uri="{A12FA001-AC4F-418D-AE19-62706E023703}">
                      <ahyp:hlinkClr xmlns:ahyp="http://schemas.microsoft.com/office/drawing/2018/hyperlinkcolor" val="tx"/>
                    </a:ext>
                  </a:extLst>
                </a:hlinkClick>
              </a:rPr>
              <a:t>Chat History Filtering by Copilot Experience</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0">
                  <a:extLst>
                    <a:ext uri="{A12FA001-AC4F-418D-AE19-62706E023703}">
                      <ahyp:hlinkClr xmlns:ahyp="http://schemas.microsoft.com/office/drawing/2018/hyperlinkcolor" val="tx"/>
                    </a:ext>
                  </a:extLst>
                </a:hlinkClick>
              </a:rPr>
              <a:t>Work IQ APIs: Researcher Agent Access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1">
                  <a:extLst>
                    <a:ext uri="{A12FA001-AC4F-418D-AE19-62706E023703}">
                      <ahyp:hlinkClr xmlns:ahyp="http://schemas.microsoft.com/office/drawing/2018/hyperlinkcolor" val="tx"/>
                    </a:ext>
                  </a:extLst>
                </a:hlinkClick>
              </a:rPr>
              <a:t>Get actionable suggestions from Copilot in your Copilot Page</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2">
                  <a:extLst>
                    <a:ext uri="{A12FA001-AC4F-418D-AE19-62706E023703}">
                      <ahyp:hlinkClr xmlns:ahyp="http://schemas.microsoft.com/office/drawing/2018/hyperlinkcolor" val="tx"/>
                    </a:ext>
                  </a:extLst>
                </a:hlinkClick>
              </a:rPr>
              <a:t>Copilot People Connectors introduces people data ingestions with differentiated access control</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3">
                  <a:extLst>
                    <a:ext uri="{A12FA001-AC4F-418D-AE19-62706E023703}">
                      <ahyp:hlinkClr xmlns:ahyp="http://schemas.microsoft.com/office/drawing/2018/hyperlinkcolor" val="tx"/>
                    </a:ext>
                  </a:extLst>
                </a:hlinkClick>
              </a:rPr>
              <a:t>Microsoft Copilot Studio: Use MCP-compliant tools in agent workflows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4">
                  <a:extLst>
                    <a:ext uri="{A12FA001-AC4F-418D-AE19-62706E023703}">
                      <ahyp:hlinkClr xmlns:ahyp="http://schemas.microsoft.com/office/drawing/2018/hyperlinkcolor" val="tx"/>
                    </a:ext>
                  </a:extLst>
                </a:hlinkClick>
              </a:rPr>
              <a:t>Microsoft Copilot Studio: Supercharge your workflows with computer use</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5">
                  <a:extLst>
                    <a:ext uri="{A12FA001-AC4F-418D-AE19-62706E023703}">
                      <ahyp:hlinkClr xmlns:ahyp="http://schemas.microsoft.com/office/drawing/2018/hyperlinkcolor" val="tx"/>
                    </a:ext>
                  </a:extLst>
                </a:hlinkClick>
              </a:rPr>
              <a:t>Microsoft Viva: Agent metrics for custom reporting in Insights analyst workbench</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6">
                  <a:extLst>
                    <a:ext uri="{A12FA001-AC4F-418D-AE19-62706E023703}">
                      <ahyp:hlinkClr xmlns:ahyp="http://schemas.microsoft.com/office/drawing/2018/hyperlinkcolor" val="tx"/>
                    </a:ext>
                  </a:extLst>
                </a:hlinkClick>
              </a:rPr>
              <a:t>Microsoft Copilot Studio: Invoke agents as workflow steps with the agent node</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7">
                  <a:extLst>
                    <a:ext uri="{A12FA001-AC4F-418D-AE19-62706E023703}">
                      <ahyp:hlinkClr xmlns:ahyp="http://schemas.microsoft.com/office/drawing/2018/hyperlinkcolor" val="tx"/>
                    </a:ext>
                  </a:extLst>
                </a:hlinkClick>
              </a:rPr>
              <a:t>Dynamic Tool Discovery for Declarative Agents and Federated Copilot Connectors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8">
                  <a:extLst>
                    <a:ext uri="{A12FA001-AC4F-418D-AE19-62706E023703}">
                      <ahyp:hlinkClr xmlns:ahyp="http://schemas.microsoft.com/office/drawing/2018/hyperlinkcolor" val="tx"/>
                    </a:ext>
                  </a:extLst>
                </a:hlinkClick>
              </a:rPr>
              <a:t>Copilot in PowerPoint for Government clouds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19">
                  <a:extLst>
                    <a:ext uri="{A12FA001-AC4F-418D-AE19-62706E023703}">
                      <ahyp:hlinkClr xmlns:ahyp="http://schemas.microsoft.com/office/drawing/2018/hyperlinkcolor" val="tx"/>
                    </a:ext>
                  </a:extLst>
                </a:hlinkClick>
              </a:rPr>
              <a:t>Microsoft Viva: Fresh Copilot Metrics in Custom Person Queries &amp; Reports- Viva Advanced Analysis</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20">
                  <a:extLst>
                    <a:ext uri="{A12FA001-AC4F-418D-AE19-62706E023703}">
                      <ahyp:hlinkClr xmlns:ahyp="http://schemas.microsoft.com/office/drawing/2018/hyperlinkcolor" val="tx"/>
                    </a:ext>
                  </a:extLst>
                </a:hlinkClick>
              </a:rPr>
              <a:t>SharePoint list support in Agent Builder</a:t>
            </a:r>
            <a:endParaRPr lang="en-US" sz="1400" dirty="0">
              <a:solidFill>
                <a:srgbClr val="0070C0"/>
              </a:solidFill>
            </a:endParaRPr>
          </a:p>
          <a:p>
            <a:pPr marL="285750" indent="-285750">
              <a:buFont typeface="Arial" panose="020B0604020202020204" pitchFamily="34" charset="0"/>
              <a:buChar char="•"/>
            </a:pPr>
            <a:r>
              <a:rPr lang="en-US" sz="1400" dirty="0">
                <a:solidFill>
                  <a:srgbClr val="0070C0"/>
                </a:solidFill>
                <a:hlinkClick r:id="rId21">
                  <a:extLst>
                    <a:ext uri="{A12FA001-AC4F-418D-AE19-62706E023703}">
                      <ahyp:hlinkClr xmlns:ahyp="http://schemas.microsoft.com/office/drawing/2018/hyperlinkcolor" val="tx"/>
                    </a:ext>
                  </a:extLst>
                </a:hlinkClick>
              </a:rPr>
              <a:t>Vision in Microsoft 365 Copilot can analyze content shared on desktop screen and through mobile camera</a:t>
            </a:r>
            <a:endParaRPr lang="en-US" sz="1400" dirty="0">
              <a:solidFill>
                <a:srgbClr val="0070C0"/>
              </a:solidFill>
            </a:endParaRPr>
          </a:p>
        </p:txBody>
      </p:sp>
      <p:grpSp>
        <p:nvGrpSpPr>
          <p:cNvPr id="6" name="Group 5">
            <a:extLst>
              <a:ext uri="{FF2B5EF4-FFF2-40B4-BE49-F238E27FC236}">
                <a16:creationId xmlns:a16="http://schemas.microsoft.com/office/drawing/2014/main" id="{F6351D45-45D2-90F1-ED78-8FD0EAF8B530}"/>
              </a:ext>
              <a:ext uri="{C183D7F6-B498-43B3-948B-1728B52AA6E4}">
                <adec:decorative xmlns:adec="http://schemas.microsoft.com/office/drawing/2017/decorative" val="1"/>
              </a:ext>
            </a:extLst>
          </p:cNvPr>
          <p:cNvGrpSpPr/>
          <p:nvPr/>
        </p:nvGrpSpPr>
        <p:grpSpPr>
          <a:xfrm>
            <a:off x="5082197" y="1461645"/>
            <a:ext cx="550456" cy="172709"/>
            <a:chOff x="8673838" y="1451867"/>
            <a:chExt cx="550456" cy="172709"/>
          </a:xfrm>
        </p:grpSpPr>
        <p:pic>
          <p:nvPicPr>
            <p:cNvPr id="7" name="Graphic 6" descr="Stop with solid fill">
              <a:extLst>
                <a:ext uri="{FF2B5EF4-FFF2-40B4-BE49-F238E27FC236}">
                  <a16:creationId xmlns:a16="http://schemas.microsoft.com/office/drawing/2014/main" id="{61CF4470-1A35-BAB4-BD54-2747AA3A7CA1}"/>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863230" y="1451867"/>
              <a:ext cx="172709" cy="172709"/>
            </a:xfrm>
            <a:prstGeom prst="rect">
              <a:avLst/>
            </a:prstGeom>
          </p:spPr>
        </p:pic>
        <p:pic>
          <p:nvPicPr>
            <p:cNvPr id="8" name="Graphic 7" descr="Stop with solid fill">
              <a:extLst>
                <a:ext uri="{FF2B5EF4-FFF2-40B4-BE49-F238E27FC236}">
                  <a16:creationId xmlns:a16="http://schemas.microsoft.com/office/drawing/2014/main" id="{F5FAA50F-83A7-8BD3-A9CE-B57959C47563}"/>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9051585" y="1451867"/>
              <a:ext cx="172709" cy="172709"/>
            </a:xfrm>
            <a:prstGeom prst="rect">
              <a:avLst/>
            </a:prstGeom>
          </p:spPr>
        </p:pic>
        <p:pic>
          <p:nvPicPr>
            <p:cNvPr id="9" name="Graphic 8" descr="Stop with solid fill">
              <a:extLst>
                <a:ext uri="{FF2B5EF4-FFF2-40B4-BE49-F238E27FC236}">
                  <a16:creationId xmlns:a16="http://schemas.microsoft.com/office/drawing/2014/main" id="{6628A0DC-05E6-7D0C-A5DB-C7D289AFE5AA}"/>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673838" y="1451867"/>
              <a:ext cx="172709" cy="172709"/>
            </a:xfrm>
            <a:prstGeom prst="rect">
              <a:avLst/>
            </a:prstGeom>
          </p:spPr>
        </p:pic>
      </p:grpSp>
      <p:grpSp>
        <p:nvGrpSpPr>
          <p:cNvPr id="12" name="Group 11">
            <a:extLst>
              <a:ext uri="{FF2B5EF4-FFF2-40B4-BE49-F238E27FC236}">
                <a16:creationId xmlns:a16="http://schemas.microsoft.com/office/drawing/2014/main" id="{F0BBDD8D-76F0-F0DF-7AEF-1174B25450D8}"/>
              </a:ext>
              <a:ext uri="{C183D7F6-B498-43B3-948B-1728B52AA6E4}">
                <adec:decorative xmlns:adec="http://schemas.microsoft.com/office/drawing/2017/decorative" val="1"/>
              </a:ext>
            </a:extLst>
          </p:cNvPr>
          <p:cNvGrpSpPr/>
          <p:nvPr/>
        </p:nvGrpSpPr>
        <p:grpSpPr>
          <a:xfrm>
            <a:off x="10814382" y="499"/>
            <a:ext cx="1397540" cy="1219186"/>
            <a:chOff x="10404657" y="488"/>
            <a:chExt cx="1812315" cy="1955102"/>
          </a:xfrm>
          <a:solidFill>
            <a:srgbClr val="727372"/>
          </a:solidFill>
        </p:grpSpPr>
        <p:sp>
          <p:nvSpPr>
            <p:cNvPr id="14" name="Diagonal Stripe 13">
              <a:extLst>
                <a:ext uri="{FF2B5EF4-FFF2-40B4-BE49-F238E27FC236}">
                  <a16:creationId xmlns:a16="http://schemas.microsoft.com/office/drawing/2014/main" id="{CED86705-248B-14E2-E134-33997FE9A91B}"/>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5" name="TextBox 14">
              <a:extLst>
                <a:ext uri="{FF2B5EF4-FFF2-40B4-BE49-F238E27FC236}">
                  <a16:creationId xmlns:a16="http://schemas.microsoft.com/office/drawing/2014/main" id="{89C263F9-EFDD-C380-E08C-F900B806D651}"/>
                </a:ext>
              </a:extLst>
            </p:cNvPr>
            <p:cNvSpPr txBox="1"/>
            <p:nvPr/>
          </p:nvSpPr>
          <p:spPr>
            <a:xfrm rot="2502686">
              <a:off x="10803252" y="609465"/>
              <a:ext cx="1413720"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June</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3144659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3.75E-6 0.03889 L 3.75E-6 2.96296E-6 " pathEditMode="relative" rAng="0" ptsTypes="AA">
                                      <p:cBhvr>
                                        <p:cTn id="21" dur="700" fill="hold"/>
                                        <p:tgtEl>
                                          <p:spTgt spid="26"/>
                                        </p:tgtEl>
                                        <p:attrNameLst>
                                          <p:attrName>ppt_x</p:attrName>
                                          <p:attrName>ppt_y</p:attrName>
                                        </p:attrNameLst>
                                      </p:cBhvr>
                                      <p:rCtr x="0" y="-1944"/>
                                    </p:animMotion>
                                  </p:childTnLst>
                                </p:cTn>
                              </p:par>
                            </p:childTnLst>
                          </p:cTn>
                        </p:par>
                        <p:par>
                          <p:cTn id="22" fill="hold">
                            <p:stCondLst>
                              <p:cond delay="14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1B4DF9-A737-819F-7FF2-97B5A7900EED}"/>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DBCE3511-EEFF-4E77-8DFB-2A1931ED9CC3}"/>
              </a:ext>
              <a:ext uri="{C183D7F6-B498-43B3-948B-1728B52AA6E4}">
                <adec:decorative xmlns:adec="http://schemas.microsoft.com/office/drawing/2017/decorative" val="1"/>
              </a:ext>
            </a:extLst>
          </p:cNvPr>
          <p:cNvSpPr/>
          <p:nvPr/>
        </p:nvSpPr>
        <p:spPr bwMode="white">
          <a:xfrm>
            <a:off x="121475" y="1282444"/>
            <a:ext cx="11949049" cy="5443209"/>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AFE1E6B5-0064-8E02-F860-092E17B1D40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EA05900A-BCD4-9DC7-48C9-EC053FE7CE12}"/>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365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C3995224-E863-EAAE-1DD9-B0E07BAC160C}"/>
              </a:ext>
              <a:ext uri="{C183D7F6-B498-43B3-948B-1728B52AA6E4}">
                <adec:decorative xmlns:adec="http://schemas.microsoft.com/office/drawing/2017/decorative" val="1"/>
              </a:ext>
            </a:extLst>
          </p:cNvPr>
          <p:cNvSpPr/>
          <p:nvPr/>
        </p:nvSpPr>
        <p:spPr bwMode="auto">
          <a:xfrm>
            <a:off x="147108" y="1304007"/>
            <a:ext cx="5731291"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defRPr/>
            </a:pPr>
            <a:r>
              <a:rPr lang="en-US" noProof="0" dirty="0">
                <a:solidFill>
                  <a:srgbClr val="0078D4"/>
                </a:solidFill>
                <a:latin typeface="Segoe UI Semibold"/>
              </a:rPr>
              <a:t>In development (</a:t>
            </a:r>
            <a:r>
              <a:rPr lang="en-US" dirty="0">
                <a:solidFill>
                  <a:srgbClr val="0078D4"/>
                </a:solidFill>
                <a:latin typeface="Segoe UI Semibold"/>
              </a:rPr>
              <a:t>43</a:t>
            </a:r>
            <a:r>
              <a:rPr lang="en-US" noProof="0" dirty="0">
                <a:solidFill>
                  <a:srgbClr val="0078D4"/>
                </a:solidFill>
                <a:latin typeface="Segoe UI Semibold"/>
              </a:rPr>
              <a:t>)</a:t>
            </a:r>
            <a:endParaRPr kumimoji="0" lang="en-US" b="0" i="1"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30" name="Rounded Rectangle 18">
            <a:extLst>
              <a:ext uri="{FF2B5EF4-FFF2-40B4-BE49-F238E27FC236}">
                <a16:creationId xmlns:a16="http://schemas.microsoft.com/office/drawing/2014/main" id="{7E177032-1ABD-1819-D2E7-6DF713EC31E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In development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44365621-2C67-30DA-87D9-517B77A6DD2F}"/>
              </a:ext>
            </a:extLst>
          </p:cNvPr>
          <p:cNvSpPr txBox="1"/>
          <p:nvPr/>
        </p:nvSpPr>
        <p:spPr>
          <a:xfrm>
            <a:off x="222436" y="1578699"/>
            <a:ext cx="11848088" cy="4944558"/>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
                  <a:extLst>
                    <a:ext uri="{A12FA001-AC4F-418D-AE19-62706E023703}">
                      <ahyp:hlinkClr xmlns:ahyp="http://schemas.microsoft.com/office/drawing/2018/hyperlinkcolor" val="tx"/>
                    </a:ext>
                  </a:extLst>
                </a:hlinkClick>
              </a:rPr>
              <a:t>Copilot suggested rename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5">
                  <a:extLst>
                    <a:ext uri="{A12FA001-AC4F-418D-AE19-62706E023703}">
                      <ahyp:hlinkClr xmlns:ahyp="http://schemas.microsoft.com/office/drawing/2018/hyperlinkcolor" val="tx"/>
                    </a:ext>
                  </a:extLst>
                </a:hlinkClick>
              </a:rPr>
              <a:t>Planner: Planner Agent chat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6">
                  <a:extLst>
                    <a:ext uri="{A12FA001-AC4F-418D-AE19-62706E023703}">
                      <ahyp:hlinkClr xmlns:ahyp="http://schemas.microsoft.com/office/drawing/2018/hyperlinkcolor" val="tx"/>
                    </a:ext>
                  </a:extLst>
                </a:hlinkClick>
              </a:rPr>
              <a:t>Support for MCP Agents with Interactive UI Widgets in Government Clouds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7">
                  <a:extLst>
                    <a:ext uri="{A12FA001-AC4F-418D-AE19-62706E023703}">
                      <ahyp:hlinkClr xmlns:ahyp="http://schemas.microsoft.com/office/drawing/2018/hyperlinkcolor" val="tx"/>
                    </a:ext>
                  </a:extLst>
                </a:hlinkClick>
              </a:rPr>
              <a:t>MCP-Based Agent Enablement for U.S. Government Clouds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8">
                  <a:extLst>
                    <a:ext uri="{A12FA001-AC4F-418D-AE19-62706E023703}">
                      <ahyp:hlinkClr xmlns:ahyp="http://schemas.microsoft.com/office/drawing/2018/hyperlinkcolor" val="tx"/>
                    </a:ext>
                  </a:extLst>
                </a:hlinkClick>
              </a:rPr>
              <a:t>Declarative agents with Actions available in GCC High and DoD</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9">
                  <a:extLst>
                    <a:ext uri="{A12FA001-AC4F-418D-AE19-62706E023703}">
                      <ahyp:hlinkClr xmlns:ahyp="http://schemas.microsoft.com/office/drawing/2018/hyperlinkcolor" val="tx"/>
                    </a:ext>
                  </a:extLst>
                </a:hlinkClick>
              </a:rPr>
              <a:t>Dataverse data connected to Microsoft 365 Copilot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0">
                  <a:extLst>
                    <a:ext uri="{A12FA001-AC4F-418D-AE19-62706E023703}">
                      <ahyp:hlinkClr xmlns:ahyp="http://schemas.microsoft.com/office/drawing/2018/hyperlinkcolor" val="tx"/>
                    </a:ext>
                  </a:extLst>
                </a:hlinkClick>
              </a:rPr>
              <a:t>Copilot Shortcuts for Pages on Mobile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1">
                  <a:extLst>
                    <a:ext uri="{A12FA001-AC4F-418D-AE19-62706E023703}">
                      <ahyp:hlinkClr xmlns:ahyp="http://schemas.microsoft.com/office/drawing/2018/hyperlinkcolor" val="tx"/>
                    </a:ext>
                  </a:extLst>
                </a:hlinkClick>
              </a:rPr>
              <a:t>Vision in Microsoft 365 Copilot can analyze content shared on desktop screen and through mobile camera</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2">
                  <a:extLst>
                    <a:ext uri="{A12FA001-AC4F-418D-AE19-62706E023703}">
                      <ahyp:hlinkClr xmlns:ahyp="http://schemas.microsoft.com/office/drawing/2018/hyperlinkcolor" val="tx"/>
                    </a:ext>
                  </a:extLst>
                </a:hlinkClick>
              </a:rPr>
              <a:t>Intelligent meeting recap available without saving transcript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3">
                  <a:extLst>
                    <a:ext uri="{A12FA001-AC4F-418D-AE19-62706E023703}">
                      <ahyp:hlinkClr xmlns:ahyp="http://schemas.microsoft.com/office/drawing/2018/hyperlinkcolor" val="tx"/>
                    </a:ext>
                  </a:extLst>
                </a:hlinkClick>
              </a:rPr>
              <a:t>Enhanced M365 Copilot Memory - Copilot is now personalized with work data</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4">
                  <a:extLst>
                    <a:ext uri="{A12FA001-AC4F-418D-AE19-62706E023703}">
                      <ahyp:hlinkClr xmlns:ahyp="http://schemas.microsoft.com/office/drawing/2018/hyperlinkcolor" val="tx"/>
                    </a:ext>
                  </a:extLst>
                </a:hlinkClick>
              </a:rPr>
              <a:t>Domain exclusion for web grounding</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5">
                  <a:extLst>
                    <a:ext uri="{A12FA001-AC4F-418D-AE19-62706E023703}">
                      <ahyp:hlinkClr xmlns:ahyp="http://schemas.microsoft.com/office/drawing/2018/hyperlinkcolor" val="tx"/>
                    </a:ext>
                  </a:extLst>
                </a:hlinkClick>
              </a:rPr>
              <a:t>Chat History Filtering by Copilot Experience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6">
                  <a:extLst>
                    <a:ext uri="{A12FA001-AC4F-418D-AE19-62706E023703}">
                      <ahyp:hlinkClr xmlns:ahyp="http://schemas.microsoft.com/office/drawing/2018/hyperlinkcolor" val="tx"/>
                    </a:ext>
                  </a:extLst>
                </a:hlinkClick>
              </a:rPr>
              <a:t>Facilitator detects and answers questions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7">
                  <a:extLst>
                    <a:ext uri="{A12FA001-AC4F-418D-AE19-62706E023703}">
                      <ahyp:hlinkClr xmlns:ahyp="http://schemas.microsoft.com/office/drawing/2018/hyperlinkcolor" val="tx"/>
                    </a:ext>
                  </a:extLst>
                </a:hlinkClick>
              </a:rPr>
              <a:t>Project Manager Agent in M365 Copilot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8">
                  <a:extLst>
                    <a:ext uri="{A12FA001-AC4F-418D-AE19-62706E023703}">
                      <ahyp:hlinkClr xmlns:ahyp="http://schemas.microsoft.com/office/drawing/2018/hyperlinkcolor" val="tx"/>
                    </a:ext>
                  </a:extLst>
                </a:hlinkClick>
              </a:rPr>
              <a:t>Copy Tables in Microsoft 365 Copilot Chat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19">
                  <a:extLst>
                    <a:ext uri="{A12FA001-AC4F-418D-AE19-62706E023703}">
                      <ahyp:hlinkClr xmlns:ahyp="http://schemas.microsoft.com/office/drawing/2018/hyperlinkcolor" val="tx"/>
                    </a:ext>
                  </a:extLst>
                </a:hlinkClick>
              </a:rPr>
              <a:t>Explain slide selection during PowerPoint Live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0">
                  <a:extLst>
                    <a:ext uri="{A12FA001-AC4F-418D-AE19-62706E023703}">
                      <ahyp:hlinkClr xmlns:ahyp="http://schemas.microsoft.com/office/drawing/2018/hyperlinkcolor" val="tx"/>
                    </a:ext>
                  </a:extLst>
                </a:hlinkClick>
              </a:rPr>
              <a:t>Microsoft Viva: Copilot Analytics - Export metrics in the Copilot Dashboard at Day Level</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1">
                  <a:extLst>
                    <a:ext uri="{A12FA001-AC4F-418D-AE19-62706E023703}">
                      <ahyp:hlinkClr xmlns:ahyp="http://schemas.microsoft.com/office/drawing/2018/hyperlinkcolor" val="tx"/>
                    </a:ext>
                  </a:extLst>
                </a:hlinkClick>
              </a:rPr>
              <a:t>Work IQ APIs: Researcher Agent Access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2">
                  <a:extLst>
                    <a:ext uri="{A12FA001-AC4F-418D-AE19-62706E023703}">
                      <ahyp:hlinkClr xmlns:ahyp="http://schemas.microsoft.com/office/drawing/2018/hyperlinkcolor" val="tx"/>
                    </a:ext>
                  </a:extLst>
                </a:hlinkClick>
              </a:rPr>
              <a:t>AI-powered notes for in-person meetings with Facilitator in Teams Rooms on Android</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3">
                  <a:extLst>
                    <a:ext uri="{A12FA001-AC4F-418D-AE19-62706E023703}">
                      <ahyp:hlinkClr xmlns:ahyp="http://schemas.microsoft.com/office/drawing/2018/hyperlinkcolor" val="tx"/>
                    </a:ext>
                  </a:extLst>
                </a:hlinkClick>
              </a:rPr>
              <a:t>Structured Document Generation with Forms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4">
                  <a:extLst>
                    <a:ext uri="{A12FA001-AC4F-418D-AE19-62706E023703}">
                      <ahyp:hlinkClr xmlns:ahyp="http://schemas.microsoft.com/office/drawing/2018/hyperlinkcolor" val="tx"/>
                    </a:ext>
                  </a:extLst>
                </a:hlinkClick>
              </a:rPr>
              <a:t>Copilot People Connectors introduces people data ingestions with differentiated access control</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5">
                  <a:extLst>
                    <a:ext uri="{A12FA001-AC4F-418D-AE19-62706E023703}">
                      <ahyp:hlinkClr xmlns:ahyp="http://schemas.microsoft.com/office/drawing/2018/hyperlinkcolor" val="tx"/>
                    </a:ext>
                  </a:extLst>
                </a:hlinkClick>
              </a:rPr>
              <a:t>Microsoft Viva: Copilot Analytics: Copilot usage snapshot PBI at day level with fresh data</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6">
                  <a:extLst>
                    <a:ext uri="{A12FA001-AC4F-418D-AE19-62706E023703}">
                      <ahyp:hlinkClr xmlns:ahyp="http://schemas.microsoft.com/office/drawing/2018/hyperlinkcolor" val="tx"/>
                    </a:ext>
                  </a:extLst>
                </a:hlinkClick>
              </a:rPr>
              <a:t>AI-powered notes for in-person meetings with Facilitator in Teams Rooms on Windows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7">
                  <a:extLst>
                    <a:ext uri="{A12FA001-AC4F-418D-AE19-62706E023703}">
                      <ahyp:hlinkClr xmlns:ahyp="http://schemas.microsoft.com/office/drawing/2018/hyperlinkcolor" val="tx"/>
                    </a:ext>
                  </a:extLst>
                </a:hlinkClick>
              </a:rPr>
              <a:t>Microsoft Copilot Studio: Use MCP-compliant tools in agent workflows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8">
                  <a:extLst>
                    <a:ext uri="{A12FA001-AC4F-418D-AE19-62706E023703}">
                      <ahyp:hlinkClr xmlns:ahyp="http://schemas.microsoft.com/office/drawing/2018/hyperlinkcolor" val="tx"/>
                    </a:ext>
                  </a:extLst>
                </a:hlinkClick>
              </a:rPr>
              <a:t>Microsoft Copilot Studio: Supercharge your workflows with computer use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29">
                  <a:extLst>
                    <a:ext uri="{A12FA001-AC4F-418D-AE19-62706E023703}">
                      <ahyp:hlinkClr xmlns:ahyp="http://schemas.microsoft.com/office/drawing/2018/hyperlinkcolor" val="tx"/>
                    </a:ext>
                  </a:extLst>
                </a:hlinkClick>
              </a:rPr>
              <a:t>Microsoft Viva: Agent metrics for custom reporting in Insights analyst workbench</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0">
                  <a:extLst>
                    <a:ext uri="{A12FA001-AC4F-418D-AE19-62706E023703}">
                      <ahyp:hlinkClr xmlns:ahyp="http://schemas.microsoft.com/office/drawing/2018/hyperlinkcolor" val="tx"/>
                    </a:ext>
                  </a:extLst>
                </a:hlinkClick>
              </a:rPr>
              <a:t>Microsoft Copilot Studio: Invoke agents as workflow steps with the agent node</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1">
                  <a:extLst>
                    <a:ext uri="{A12FA001-AC4F-418D-AE19-62706E023703}">
                      <ahyp:hlinkClr xmlns:ahyp="http://schemas.microsoft.com/office/drawing/2018/hyperlinkcolor" val="tx"/>
                    </a:ext>
                  </a:extLst>
                </a:hlinkClick>
              </a:rPr>
              <a:t>AI in SharePoint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2">
                  <a:extLst>
                    <a:ext uri="{A12FA001-AC4F-418D-AE19-62706E023703}">
                      <ahyp:hlinkClr xmlns:ahyp="http://schemas.microsoft.com/office/drawing/2018/hyperlinkcolor" val="tx"/>
                    </a:ext>
                  </a:extLst>
                </a:hlinkClick>
              </a:rPr>
              <a:t>Dynamic Tool Discovery for Declarative Agents and Federated Copilot Connectors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3">
                  <a:extLst>
                    <a:ext uri="{A12FA001-AC4F-418D-AE19-62706E023703}">
                      <ahyp:hlinkClr xmlns:ahyp="http://schemas.microsoft.com/office/drawing/2018/hyperlinkcolor" val="tx"/>
                    </a:ext>
                  </a:extLst>
                </a:hlinkClick>
              </a:rPr>
              <a:t>Copilot in PowerPoint for Government clouds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4">
                  <a:extLst>
                    <a:ext uri="{A12FA001-AC4F-418D-AE19-62706E023703}">
                      <ahyp:hlinkClr xmlns:ahyp="http://schemas.microsoft.com/office/drawing/2018/hyperlinkcolor" val="tx"/>
                    </a:ext>
                  </a:extLst>
                </a:hlinkClick>
              </a:rPr>
              <a:t>Microsoft Viva: Fresh Copilot Metrics in Custom Person Queries &amp; Reports- Viva Advanced Analysis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5">
                  <a:extLst>
                    <a:ext uri="{A12FA001-AC4F-418D-AE19-62706E023703}">
                      <ahyp:hlinkClr xmlns:ahyp="http://schemas.microsoft.com/office/drawing/2018/hyperlinkcolor" val="tx"/>
                    </a:ext>
                  </a:extLst>
                </a:hlinkClick>
              </a:rPr>
              <a:t>SharePoint list support in Agent Builder</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6">
                  <a:extLst>
                    <a:ext uri="{A12FA001-AC4F-418D-AE19-62706E023703}">
                      <ahyp:hlinkClr xmlns:ahyp="http://schemas.microsoft.com/office/drawing/2018/hyperlinkcolor" val="tx"/>
                    </a:ext>
                  </a:extLst>
                </a:hlinkClick>
              </a:rPr>
              <a:t>AI-generated meeting archive for knowledge retention</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7">
                  <a:extLst>
                    <a:ext uri="{A12FA001-AC4F-418D-AE19-62706E023703}">
                      <ahyp:hlinkClr xmlns:ahyp="http://schemas.microsoft.com/office/drawing/2018/hyperlinkcolor" val="tx"/>
                    </a:ext>
                  </a:extLst>
                </a:hlinkClick>
              </a:rPr>
              <a:t>Learning Agent in Microsoft 365 Copilot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8">
                  <a:extLst>
                    <a:ext uri="{A12FA001-AC4F-418D-AE19-62706E023703}">
                      <ahyp:hlinkClr xmlns:ahyp="http://schemas.microsoft.com/office/drawing/2018/hyperlinkcolor" val="tx"/>
                    </a:ext>
                  </a:extLst>
                </a:hlinkClick>
              </a:rPr>
              <a:t>Microsoft 365 admin center: Agents usage report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39">
                  <a:extLst>
                    <a:ext uri="{A12FA001-AC4F-418D-AE19-62706E023703}">
                      <ahyp:hlinkClr xmlns:ahyp="http://schemas.microsoft.com/office/drawing/2018/hyperlinkcolor" val="tx"/>
                    </a:ext>
                  </a:extLst>
                </a:hlinkClick>
              </a:rPr>
              <a:t>Microsoft Edge: Adding contextual nudges to the Microsoft 365 Copilot Chat icon</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0">
                  <a:extLst>
                    <a:ext uri="{A12FA001-AC4F-418D-AE19-62706E023703}">
                      <ahyp:hlinkClr xmlns:ahyp="http://schemas.microsoft.com/office/drawing/2018/hyperlinkcolor" val="tx"/>
                    </a:ext>
                  </a:extLst>
                </a:hlinkClick>
              </a:rPr>
              <a:t>Export Copilot metrics in the Copilot Dashboard</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1">
                  <a:extLst>
                    <a:ext uri="{A12FA001-AC4F-418D-AE19-62706E023703}">
                      <ahyp:hlinkClr xmlns:ahyp="http://schemas.microsoft.com/office/drawing/2018/hyperlinkcolor" val="tx"/>
                    </a:ext>
                  </a:extLst>
                </a:hlinkClick>
              </a:rPr>
              <a:t>Copilot in Forms - US Government clouds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2">
                  <a:extLst>
                    <a:ext uri="{A12FA001-AC4F-418D-AE19-62706E023703}">
                      <ahyp:hlinkClr xmlns:ahyp="http://schemas.microsoft.com/office/drawing/2018/hyperlinkcolor" val="tx"/>
                    </a:ext>
                  </a:extLst>
                </a:hlinkClick>
              </a:rPr>
              <a:t>Work IQ APIs – Unified REST Endpoint for Agents and Workflows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3">
                  <a:extLst>
                    <a:ext uri="{A12FA001-AC4F-418D-AE19-62706E023703}">
                      <ahyp:hlinkClr xmlns:ahyp="http://schemas.microsoft.com/office/drawing/2018/hyperlinkcolor" val="tx"/>
                    </a:ext>
                  </a:extLst>
                </a:hlinkClick>
              </a:rPr>
              <a:t>Work IQ APIs – Remote MCP Server Support</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4">
                  <a:extLst>
                    <a:ext uri="{A12FA001-AC4F-418D-AE19-62706E023703}">
                      <ahyp:hlinkClr xmlns:ahyp="http://schemas.microsoft.com/office/drawing/2018/hyperlinkcolor" val="tx"/>
                    </a:ext>
                  </a:extLst>
                </a:hlinkClick>
              </a:rPr>
              <a:t>Work IQ APIs - Endpoints: Declarative Agent Access</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5">
                  <a:extLst>
                    <a:ext uri="{A12FA001-AC4F-418D-AE19-62706E023703}">
                      <ahyp:hlinkClr xmlns:ahyp="http://schemas.microsoft.com/office/drawing/2018/hyperlinkcolor" val="tx"/>
                    </a:ext>
                  </a:extLst>
                </a:hlinkClick>
              </a:rPr>
              <a:t>Simplified design for the Microsoft 365 Copilot app</a:t>
            </a:r>
            <a:endParaRPr lang="en-US" sz="1200" dirty="0">
              <a:solidFill>
                <a:srgbClr val="0070C0"/>
              </a:solidFill>
            </a:endParaRPr>
          </a:p>
          <a:p>
            <a:pPr marL="171450" indent="-171450">
              <a:buFont typeface="Arial" panose="020B0604020202020204" pitchFamily="34" charset="0"/>
              <a:buChar char="•"/>
            </a:pPr>
            <a:r>
              <a:rPr lang="en-US" sz="1200" dirty="0">
                <a:solidFill>
                  <a:srgbClr val="0070C0"/>
                </a:solidFill>
                <a:hlinkClick r:id="rId46">
                  <a:extLst>
                    <a:ext uri="{A12FA001-AC4F-418D-AE19-62706E023703}">
                      <ahyp:hlinkClr xmlns:ahyp="http://schemas.microsoft.com/office/drawing/2018/hyperlinkcolor" val="tx"/>
                    </a:ext>
                  </a:extLst>
                </a:hlinkClick>
              </a:rPr>
              <a:t>Natural language support for Scheduling prompts</a:t>
            </a:r>
            <a:endParaRPr lang="en-US" sz="1200" dirty="0">
              <a:solidFill>
                <a:srgbClr val="0070C0"/>
              </a:solidFill>
            </a:endParaRPr>
          </a:p>
        </p:txBody>
      </p:sp>
      <p:grpSp>
        <p:nvGrpSpPr>
          <p:cNvPr id="8" name="Group 7">
            <a:extLst>
              <a:ext uri="{FF2B5EF4-FFF2-40B4-BE49-F238E27FC236}">
                <a16:creationId xmlns:a16="http://schemas.microsoft.com/office/drawing/2014/main" id="{789CA8AB-59AA-9A1C-6C16-7DAD765A6C0A}"/>
              </a:ext>
              <a:ext uri="{C183D7F6-B498-43B3-948B-1728B52AA6E4}">
                <adec:decorative xmlns:adec="http://schemas.microsoft.com/office/drawing/2017/decorative" val="1"/>
              </a:ext>
            </a:extLst>
          </p:cNvPr>
          <p:cNvGrpSpPr/>
          <p:nvPr/>
        </p:nvGrpSpPr>
        <p:grpSpPr>
          <a:xfrm>
            <a:off x="5090956" y="1418340"/>
            <a:ext cx="550456" cy="172709"/>
            <a:chOff x="8673838" y="1451867"/>
            <a:chExt cx="550456" cy="172709"/>
          </a:xfrm>
        </p:grpSpPr>
        <p:pic>
          <p:nvPicPr>
            <p:cNvPr id="9" name="Graphic 8" descr="Stop with solid fill">
              <a:extLst>
                <a:ext uri="{FF2B5EF4-FFF2-40B4-BE49-F238E27FC236}">
                  <a16:creationId xmlns:a16="http://schemas.microsoft.com/office/drawing/2014/main" id="{2C129B39-2FFA-99F4-39E8-253E194684BE}"/>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8863230" y="1451867"/>
              <a:ext cx="172709" cy="172709"/>
            </a:xfrm>
            <a:prstGeom prst="rect">
              <a:avLst/>
            </a:prstGeom>
          </p:spPr>
        </p:pic>
        <p:pic>
          <p:nvPicPr>
            <p:cNvPr id="11" name="Graphic 10" descr="Stop with solid fill">
              <a:extLst>
                <a:ext uri="{FF2B5EF4-FFF2-40B4-BE49-F238E27FC236}">
                  <a16:creationId xmlns:a16="http://schemas.microsoft.com/office/drawing/2014/main" id="{27124EBF-BC7E-0645-8CE3-C9B9BAE3DCA3}"/>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9051585" y="1451867"/>
              <a:ext cx="172709" cy="172709"/>
            </a:xfrm>
            <a:prstGeom prst="rect">
              <a:avLst/>
            </a:prstGeom>
          </p:spPr>
        </p:pic>
        <p:pic>
          <p:nvPicPr>
            <p:cNvPr id="12" name="Graphic 11" descr="Stop with solid fill">
              <a:extLst>
                <a:ext uri="{FF2B5EF4-FFF2-40B4-BE49-F238E27FC236}">
                  <a16:creationId xmlns:a16="http://schemas.microsoft.com/office/drawing/2014/main" id="{014844A9-7094-F029-AF0D-626504C64E95}"/>
                </a:ext>
              </a:extLst>
            </p:cNvPr>
            <p:cNvPicPr>
              <a:picLocks noChangeAspect="1"/>
            </p:cNvPicPr>
            <p:nvPr/>
          </p:nvPicPr>
          <p:blipFill>
            <a:blip>
              <a:extLst>
                <a:ext uri="{96DAC541-7B7A-43D3-8B79-37D633B846F1}">
                  <asvg:svgBlip xmlns:asvg="http://schemas.microsoft.com/office/drawing/2016/SVG/main" r:embed="rId48"/>
                </a:ext>
              </a:extLst>
            </a:blip>
            <a:stretch>
              <a:fillRect/>
            </a:stretch>
          </p:blipFill>
          <p:spPr>
            <a:xfrm>
              <a:off x="8673838" y="1451867"/>
              <a:ext cx="172709" cy="172709"/>
            </a:xfrm>
            <a:prstGeom prst="rect">
              <a:avLst/>
            </a:prstGeom>
          </p:spPr>
        </p:pic>
      </p:grpSp>
      <p:grpSp>
        <p:nvGrpSpPr>
          <p:cNvPr id="7" name="Group 6">
            <a:extLst>
              <a:ext uri="{FF2B5EF4-FFF2-40B4-BE49-F238E27FC236}">
                <a16:creationId xmlns:a16="http://schemas.microsoft.com/office/drawing/2014/main" id="{9FFE8C74-BA2A-2CF6-D6E1-971E817A198D}"/>
              </a:ext>
              <a:ext uri="{C183D7F6-B498-43B3-948B-1728B52AA6E4}">
                <adec:decorative xmlns:adec="http://schemas.microsoft.com/office/drawing/2017/decorative" val="1"/>
              </a:ext>
            </a:extLst>
          </p:cNvPr>
          <p:cNvGrpSpPr/>
          <p:nvPr/>
        </p:nvGrpSpPr>
        <p:grpSpPr>
          <a:xfrm>
            <a:off x="10814382" y="499"/>
            <a:ext cx="1397540" cy="1219186"/>
            <a:chOff x="10404657" y="488"/>
            <a:chExt cx="1812315" cy="1955102"/>
          </a:xfrm>
          <a:solidFill>
            <a:srgbClr val="727372"/>
          </a:solidFill>
        </p:grpSpPr>
        <p:sp>
          <p:nvSpPr>
            <p:cNvPr id="10" name="Diagonal Stripe 9">
              <a:extLst>
                <a:ext uri="{FF2B5EF4-FFF2-40B4-BE49-F238E27FC236}">
                  <a16:creationId xmlns:a16="http://schemas.microsoft.com/office/drawing/2014/main" id="{4E8842D3-0D54-963F-69FA-E7DECAFD9A2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3" name="TextBox 12">
              <a:extLst>
                <a:ext uri="{FF2B5EF4-FFF2-40B4-BE49-F238E27FC236}">
                  <a16:creationId xmlns:a16="http://schemas.microsoft.com/office/drawing/2014/main" id="{055C0C9E-8EF6-399B-0517-EA8770E5C5D1}"/>
                </a:ext>
              </a:extLst>
            </p:cNvPr>
            <p:cNvSpPr txBox="1"/>
            <p:nvPr/>
          </p:nvSpPr>
          <p:spPr>
            <a:xfrm rot="2502686">
              <a:off x="10803252" y="609465"/>
              <a:ext cx="1413720"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June</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651034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2.08333E-7 0.03889 L 2.08333E-7 -3.7037E-7 " pathEditMode="relative" rAng="0" ptsTypes="AA">
                                      <p:cBhvr>
                                        <p:cTn id="21" dur="700" fill="hold"/>
                                        <p:tgtEl>
                                          <p:spTgt spid="26"/>
                                        </p:tgtEl>
                                        <p:attrNameLst>
                                          <p:attrName>ppt_x</p:attrName>
                                          <p:attrName>ppt_y</p:attrName>
                                        </p:attrNameLst>
                                      </p:cBhvr>
                                      <p:rCtr x="0" y="-1944"/>
                                    </p:animMotion>
                                  </p:childTnLst>
                                </p:cTn>
                              </p:par>
                              <p:par>
                                <p:cTn id="22" presetID="1"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par>
                          <p:cTn id="24" fill="hold">
                            <p:stCondLst>
                              <p:cond delay="14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340C2-2DD4-95F3-5550-99EFF4D7A39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F2DC8435-D16F-514F-2773-40B23EC18901}"/>
              </a:ext>
            </a:extLst>
          </p:cNvPr>
          <p:cNvSpPr txBox="1">
            <a:spLocks noGrp="1"/>
          </p:cNvSpPr>
          <p:nvPr>
            <p:ph type="title"/>
          </p:nvPr>
        </p:nvSpPr>
        <p:spPr>
          <a:xfrm>
            <a:off x="1524000" y="2070593"/>
            <a:ext cx="9144000" cy="166199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365 Copilot</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i="1" noProof="0" dirty="0">
                <a:gradFill>
                  <a:gsLst>
                    <a:gs pos="971">
                      <a:srgbClr val="2897CE"/>
                    </a:gs>
                    <a:gs pos="100000">
                      <a:srgbClr val="8678D6"/>
                    </a:gs>
                  </a:gsLst>
                  <a:lin ang="2700000" scaled="0"/>
                </a:gradFill>
                <a:cs typeface="Segoe UI Semibold"/>
              </a:rPr>
              <a:t>release notes</a:t>
            </a:r>
          </a:p>
        </p:txBody>
      </p:sp>
      <p:sp>
        <p:nvSpPr>
          <p:cNvPr id="3" name="TextBox 2">
            <a:extLst>
              <a:ext uri="{FF2B5EF4-FFF2-40B4-BE49-F238E27FC236}">
                <a16:creationId xmlns:a16="http://schemas.microsoft.com/office/drawing/2014/main" id="{4BAED0B6-C914-1283-B0E3-29DE9A1F9B6D}"/>
              </a:ext>
            </a:extLst>
          </p:cNvPr>
          <p:cNvSpPr txBox="1"/>
          <p:nvPr/>
        </p:nvSpPr>
        <p:spPr>
          <a:xfrm>
            <a:off x="2647426" y="6292872"/>
            <a:ext cx="6897147" cy="400110"/>
          </a:xfrm>
          <a:prstGeom prst="rect">
            <a:avLst/>
          </a:prstGeom>
          <a:noFill/>
        </p:spPr>
        <p:txBody>
          <a:bodyPr wrap="square">
            <a:spAutoFit/>
          </a:bodyPr>
          <a:lstStyle/>
          <a:p>
            <a:r>
              <a:rPr lang="en-US" sz="2000" noProof="0" dirty="0">
                <a:hlinkClick r:id="rId2"/>
              </a:rPr>
              <a:t>Release Notes for Microsoft 365 Copilot | Microsoft Learn</a:t>
            </a:r>
            <a:endParaRPr lang="en-US" sz="2000" noProof="0" dirty="0"/>
          </a:p>
        </p:txBody>
      </p:sp>
      <p:pic>
        <p:nvPicPr>
          <p:cNvPr id="2" name="!Copilot">
            <a:extLst>
              <a:ext uri="{FF2B5EF4-FFF2-40B4-BE49-F238E27FC236}">
                <a16:creationId xmlns:a16="http://schemas.microsoft.com/office/drawing/2014/main" id="{B755829F-AE14-C81A-94BC-BCB47164052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8907" y="2070593"/>
            <a:ext cx="870186" cy="87768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9" name="TextBox 8">
            <a:extLst>
              <a:ext uri="{FF2B5EF4-FFF2-40B4-BE49-F238E27FC236}">
                <a16:creationId xmlns:a16="http://schemas.microsoft.com/office/drawing/2014/main" id="{9D425984-FC3D-26AB-D6F8-9C3E3BDE1B0E}"/>
              </a:ext>
            </a:extLst>
          </p:cNvPr>
          <p:cNvSpPr txBox="1"/>
          <p:nvPr/>
        </p:nvSpPr>
        <p:spPr>
          <a:xfrm>
            <a:off x="2008190" y="4171369"/>
            <a:ext cx="8175617" cy="1200329"/>
          </a:xfrm>
          <a:prstGeom prst="rect">
            <a:avLst/>
          </a:prstGeom>
          <a:noFill/>
        </p:spPr>
        <p:txBody>
          <a:bodyPr wrap="square">
            <a:spAutoFit/>
          </a:bodyPr>
          <a:lstStyle/>
          <a:p>
            <a:pPr algn="ctr"/>
            <a:r>
              <a:rPr lang="en-US" sz="2400" i="1" noProof="0" dirty="0">
                <a:solidFill>
                  <a:srgbClr val="161616"/>
                </a:solidFill>
                <a:latin typeface="Segoe UI" panose="020B0502040204020203" pitchFamily="34" charset="0"/>
              </a:rPr>
              <a:t>L</a:t>
            </a:r>
            <a:r>
              <a:rPr lang="en-US" sz="2400" b="0" i="1" noProof="0" dirty="0">
                <a:solidFill>
                  <a:srgbClr val="161616"/>
                </a:solidFill>
                <a:effectLst/>
                <a:latin typeface="Segoe UI" panose="020B0502040204020203" pitchFamily="34" charset="0"/>
              </a:rPr>
              <a:t>atest features and improvements for Microsoft 365 Copilot. </a:t>
            </a:r>
          </a:p>
          <a:p>
            <a:pPr algn="ctr"/>
            <a:r>
              <a:rPr lang="en-US" sz="2400" b="0" i="1" noProof="0" dirty="0">
                <a:solidFill>
                  <a:srgbClr val="161616"/>
                </a:solidFill>
                <a:effectLst/>
                <a:latin typeface="Segoe UI" panose="020B0502040204020203" pitchFamily="34" charset="0"/>
              </a:rPr>
              <a:t>It includes changes that are generally available </a:t>
            </a:r>
          </a:p>
          <a:p>
            <a:pPr algn="ctr"/>
            <a:r>
              <a:rPr lang="en-US" sz="2400" b="0" i="1" noProof="0" dirty="0">
                <a:solidFill>
                  <a:srgbClr val="161616"/>
                </a:solidFill>
                <a:effectLst/>
                <a:latin typeface="Segoe UI" panose="020B0502040204020203" pitchFamily="34" charset="0"/>
              </a:rPr>
              <a:t>(Current Channel for Microsoft 365 apps) </a:t>
            </a:r>
            <a:endParaRPr lang="en-US" sz="2400" i="1" noProof="0" dirty="0"/>
          </a:p>
        </p:txBody>
      </p:sp>
      <p:grpSp>
        <p:nvGrpSpPr>
          <p:cNvPr id="5" name="Group 4">
            <a:extLst>
              <a:ext uri="{FF2B5EF4-FFF2-40B4-BE49-F238E27FC236}">
                <a16:creationId xmlns:a16="http://schemas.microsoft.com/office/drawing/2014/main" id="{0D216F4E-477A-4DDC-02F4-A58CA16AF091}"/>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6" name="Diagonal Stripe 5">
              <a:extLst>
                <a:ext uri="{FF2B5EF4-FFF2-40B4-BE49-F238E27FC236}">
                  <a16:creationId xmlns:a16="http://schemas.microsoft.com/office/drawing/2014/main" id="{834E9F50-97FD-FC81-49B5-393723379A70}"/>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7" name="TextBox 6">
              <a:extLst>
                <a:ext uri="{FF2B5EF4-FFF2-40B4-BE49-F238E27FC236}">
                  <a16:creationId xmlns:a16="http://schemas.microsoft.com/office/drawing/2014/main" id="{ED16C745-4E3B-E835-8044-4E0AB179329F}"/>
                </a:ext>
              </a:extLst>
            </p:cNvPr>
            <p:cNvSpPr txBox="1"/>
            <p:nvPr/>
          </p:nvSpPr>
          <p:spPr>
            <a:xfrm rot="2502686">
              <a:off x="10830526" y="609465"/>
              <a:ext cx="1359174"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3</a:t>
              </a:r>
              <a:r>
                <a:rPr lang="en-US" sz="1100" kern="0" spc="-71" baseline="30000" dirty="0">
                  <a:solidFill>
                    <a:srgbClr val="5C5AD4"/>
                  </a:solidFill>
                  <a:latin typeface="Segoe UI Semibold"/>
                </a:rPr>
                <a:t>rd</a:t>
              </a:r>
              <a:r>
                <a:rPr kumimoji="0" lang="en-US" sz="1100" b="0" i="0" u="none" strike="noStrike" kern="0" cap="none" spc="-71" normalizeH="0" baseline="0" dirty="0">
                  <a:ln>
                    <a:noFill/>
                  </a:ln>
                  <a:solidFill>
                    <a:srgbClr val="5C5AD4"/>
                  </a:solidFill>
                  <a:effectLst/>
                  <a:uLnTx/>
                  <a:uFillTx/>
                  <a:latin typeface="Segoe UI Semibold"/>
                </a:rPr>
                <a:t> </a:t>
              </a:r>
              <a:r>
                <a:rPr lang="en-US" sz="1100" kern="0" spc="-71" dirty="0">
                  <a:solidFill>
                    <a:srgbClr val="5C5AD4"/>
                  </a:solidFill>
                  <a:latin typeface="Segoe UI Semibold"/>
                </a:rPr>
                <a:t>Jun</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547630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3.33333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42" presetClass="path" presetSubtype="0" decel="100000" fill="hold" grpId="1" nodeType="withEffect">
                                  <p:stCondLst>
                                    <p:cond delay="0"/>
                                  </p:stCondLst>
                                  <p:childTnLst>
                                    <p:animMotion origin="layout" path="M 0 -3.33333E-6 L 0 0.01968 " pathEditMode="relative" rAng="0" ptsTypes="AA">
                                      <p:cBhvr>
                                        <p:cTn id="16" dur="500" spd="-100000" fill="hold"/>
                                        <p:tgtEl>
                                          <p:spTgt spid="9"/>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E6D63-E25F-B08F-75BA-7EBC0E472B5C}"/>
            </a:ext>
          </a:extLst>
        </p:cNvPr>
        <p:cNvGrpSpPr/>
        <p:nvPr/>
      </p:nvGrpSpPr>
      <p:grpSpPr>
        <a:xfrm>
          <a:off x="0" y="0"/>
          <a:ext cx="0" cy="0"/>
          <a:chOff x="0" y="0"/>
          <a:chExt cx="0" cy="0"/>
        </a:xfrm>
      </p:grpSpPr>
      <p:pic>
        <p:nvPicPr>
          <p:cNvPr id="52" name="!Copilot">
            <a:extLst>
              <a:ext uri="{FF2B5EF4-FFF2-40B4-BE49-F238E27FC236}">
                <a16:creationId xmlns:a16="http://schemas.microsoft.com/office/drawing/2014/main" id="{B4AFC6D4-188F-552F-EE08-FE4D7C8837C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725889" y="155613"/>
            <a:ext cx="473061" cy="477140"/>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11" name="Title 1">
            <a:extLst>
              <a:ext uri="{FF2B5EF4-FFF2-40B4-BE49-F238E27FC236}">
                <a16:creationId xmlns:a16="http://schemas.microsoft.com/office/drawing/2014/main" id="{270D8281-7D4A-3BB7-EB57-BB122F0F557B}"/>
              </a:ext>
            </a:extLst>
          </p:cNvPr>
          <p:cNvSpPr>
            <a:spLocks noGrp="1"/>
          </p:cNvSpPr>
          <p:nvPr>
            <p:ph type="title" idx="4294967295"/>
          </p:nvPr>
        </p:nvSpPr>
        <p:spPr>
          <a:xfrm>
            <a:off x="2342696" y="155613"/>
            <a:ext cx="7949917" cy="52350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w="3175">
                  <a:noFill/>
                </a:ln>
                <a:solidFill>
                  <a:schemeClr val="tx1"/>
                </a:solidFill>
                <a:effectLst/>
                <a:uLnTx/>
                <a:uFillTx/>
                <a:latin typeface="Segoe UI Semibold"/>
                <a:ea typeface="+mn-ea"/>
                <a:cs typeface="Segoe UI" pitchFamily="34" charset="0"/>
              </a:rPr>
              <a:t>Microsoft 365 Copilot release notes – </a:t>
            </a:r>
            <a:r>
              <a:rPr kumimoji="0" lang="en-US" sz="2800" b="0" i="0" u="none" strike="noStrike" kern="1200" cap="none" spc="-50" normalizeH="0" baseline="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rPr>
              <a:t>May</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sp>
        <p:nvSpPr>
          <p:cNvPr id="45" name="TextBox 44">
            <a:extLst>
              <a:ext uri="{FF2B5EF4-FFF2-40B4-BE49-F238E27FC236}">
                <a16:creationId xmlns:a16="http://schemas.microsoft.com/office/drawing/2014/main" id="{947C4D1A-E55A-7D24-FB20-4E628E1AF159}"/>
              </a:ext>
              <a:ext uri="{C183D7F6-B498-43B3-948B-1728B52AA6E4}">
                <adec:decorative xmlns:adec="http://schemas.microsoft.com/office/drawing/2017/decorative" val="1"/>
              </a:ext>
            </a:extLst>
          </p:cNvPr>
          <p:cNvSpPr txBox="1"/>
          <p:nvPr/>
        </p:nvSpPr>
        <p:spPr>
          <a:xfrm>
            <a:off x="99794" y="938495"/>
            <a:ext cx="6983394" cy="2230004"/>
          </a:xfrm>
          <a:prstGeom prst="roundRect">
            <a:avLst>
              <a:gd name="adj" fmla="val 496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noProof="0" dirty="0"/>
          </a:p>
        </p:txBody>
      </p:sp>
      <p:sp>
        <p:nvSpPr>
          <p:cNvPr id="46" name="TextBox 45">
            <a:extLst>
              <a:ext uri="{FF2B5EF4-FFF2-40B4-BE49-F238E27FC236}">
                <a16:creationId xmlns:a16="http://schemas.microsoft.com/office/drawing/2014/main" id="{D2D223C0-8D15-4A89-7176-337D71E2A3C7}"/>
              </a:ext>
            </a:extLst>
          </p:cNvPr>
          <p:cNvSpPr txBox="1"/>
          <p:nvPr/>
        </p:nvSpPr>
        <p:spPr>
          <a:xfrm>
            <a:off x="99791" y="864928"/>
            <a:ext cx="3056269" cy="28608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600" noProof="0" dirty="0">
                <a:solidFill>
                  <a:srgbClr val="FFFFFF"/>
                </a:solidFill>
                <a:latin typeface="Segoe UI Semibold" panose="020B0502040204020203" pitchFamily="34" charset="0"/>
                <a:cs typeface="Segoe UI Semibold" panose="020B0502040204020203" pitchFamily="34" charset="0"/>
              </a:rPr>
              <a:t>Microsoft 365 Copilot Chat (4)</a:t>
            </a:r>
          </a:p>
        </p:txBody>
      </p:sp>
      <p:sp>
        <p:nvSpPr>
          <p:cNvPr id="47" name="TextBox 46">
            <a:extLst>
              <a:ext uri="{FF2B5EF4-FFF2-40B4-BE49-F238E27FC236}">
                <a16:creationId xmlns:a16="http://schemas.microsoft.com/office/drawing/2014/main" id="{BEC42A17-005E-E7F0-1511-01CD260784D0}"/>
              </a:ext>
            </a:extLst>
          </p:cNvPr>
          <p:cNvSpPr txBox="1"/>
          <p:nvPr/>
        </p:nvSpPr>
        <p:spPr>
          <a:xfrm>
            <a:off x="131671" y="1137174"/>
            <a:ext cx="6591114" cy="954107"/>
          </a:xfrm>
          <a:prstGeom prst="rect">
            <a:avLst/>
          </a:prstGeom>
          <a:noFill/>
        </p:spPr>
        <p:txBody>
          <a:bodyPr wrap="square">
            <a:spAutoFit/>
          </a:bodyPr>
          <a:lstStyle/>
          <a:p>
            <a:pPr marL="385200" lvl="4" indent="-285750">
              <a:buFont typeface="Arial" panose="020B0604020202020204" pitchFamily="34" charset="0"/>
              <a:buChar char="•"/>
              <a:defRPr/>
            </a:pPr>
            <a:r>
              <a:rPr lang="en-GB" sz="1400" dirty="0">
                <a:latin typeface="Segoe UI" panose="020B0502040204020203" pitchFamily="34" charset="0"/>
                <a:cs typeface="Segoe UI" panose="020B0502040204020203" pitchFamily="34" charset="0"/>
              </a:rPr>
              <a:t>Implicit grounding in Outlook – add emails and text from threads into your prompt [Windows, Web]</a:t>
            </a:r>
          </a:p>
          <a:p>
            <a:pPr marL="385200" lvl="4" indent="-285750">
              <a:buFont typeface="Arial" panose="020B0604020202020204" pitchFamily="34" charset="0"/>
              <a:buChar char="•"/>
              <a:defRPr/>
            </a:pPr>
            <a:r>
              <a:rPr lang="en-GB" sz="1400" dirty="0">
                <a:latin typeface="Segoe UI" panose="020B0502040204020203" pitchFamily="34" charset="0"/>
                <a:cs typeface="Segoe UI" panose="020B0502040204020203" pitchFamily="34" charset="0"/>
              </a:rPr>
              <a:t>Open PDFs directly within Copilot Chat [Windows, Mac, Web]</a:t>
            </a:r>
          </a:p>
          <a:p>
            <a:pPr marL="385200" lvl="4" indent="-285750">
              <a:buFont typeface="Arial" panose="020B0604020202020204" pitchFamily="34" charset="0"/>
              <a:buChar char="•"/>
              <a:defRPr/>
            </a:pPr>
            <a:r>
              <a:rPr lang="en-GB" sz="1400" dirty="0">
                <a:latin typeface="Segoe UI" panose="020B0502040204020203" pitchFamily="34" charset="0"/>
                <a:cs typeface="Segoe UI" panose="020B0502040204020203" pitchFamily="34" charset="0"/>
              </a:rPr>
              <a:t>GPT-5.5 Instant for faster, more accurate everyday responses [Android, Windows, iOS, Mac, Web]</a:t>
            </a:r>
          </a:p>
          <a:p>
            <a:pPr marL="385200" lvl="4" indent="-285750">
              <a:buFont typeface="Arial" panose="020B0604020202020204" pitchFamily="34" charset="0"/>
              <a:buChar char="•"/>
              <a:defRPr/>
            </a:pPr>
            <a:r>
              <a:rPr lang="en-GB" sz="1400" dirty="0">
                <a:latin typeface="Segoe UI" panose="020B0502040204020203" pitchFamily="34" charset="0"/>
                <a:cs typeface="Segoe UI" panose="020B0502040204020203" pitchFamily="34" charset="0"/>
              </a:rPr>
              <a:t>GPT-5.5 Thinking for deeper reasoning and complex problem solving [Android, Windows, iOS, Mac, Web]</a:t>
            </a:r>
          </a:p>
        </p:txBody>
      </p:sp>
      <p:sp>
        <p:nvSpPr>
          <p:cNvPr id="2" name="TextBox 1">
            <a:extLst>
              <a:ext uri="{FF2B5EF4-FFF2-40B4-BE49-F238E27FC236}">
                <a16:creationId xmlns:a16="http://schemas.microsoft.com/office/drawing/2014/main" id="{25B1DCE0-6787-643E-5FE9-233B27CE8AC3}"/>
              </a:ext>
              <a:ext uri="{C183D7F6-B498-43B3-948B-1728B52AA6E4}">
                <adec:decorative xmlns:adec="http://schemas.microsoft.com/office/drawing/2017/decorative" val="1"/>
              </a:ext>
            </a:extLst>
          </p:cNvPr>
          <p:cNvSpPr txBox="1"/>
          <p:nvPr/>
        </p:nvSpPr>
        <p:spPr>
          <a:xfrm>
            <a:off x="99794" y="3472720"/>
            <a:ext cx="6983394" cy="3103782"/>
          </a:xfrm>
          <a:prstGeom prst="roundRect">
            <a:avLst>
              <a:gd name="adj" fmla="val 137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3" name="TextBox 2">
            <a:extLst>
              <a:ext uri="{FF2B5EF4-FFF2-40B4-BE49-F238E27FC236}">
                <a16:creationId xmlns:a16="http://schemas.microsoft.com/office/drawing/2014/main" id="{7D4FD6EB-E803-C5D9-A7D7-487F788F541B}"/>
              </a:ext>
            </a:extLst>
          </p:cNvPr>
          <p:cNvSpPr txBox="1">
            <a:spLocks noChangeAspect="1"/>
          </p:cNvSpPr>
          <p:nvPr/>
        </p:nvSpPr>
        <p:spPr>
          <a:xfrm>
            <a:off x="99791" y="3308465"/>
            <a:ext cx="3050566" cy="292278"/>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600" noProof="0" dirty="0">
                <a:solidFill>
                  <a:srgbClr val="FFFFFF"/>
                </a:solidFill>
                <a:latin typeface="Segoe UI Semibold" panose="020B0502040204020203" pitchFamily="34" charset="0"/>
                <a:cs typeface="Segoe UI Semibold" panose="020B0502040204020203" pitchFamily="34" charset="0"/>
              </a:rPr>
              <a:t>Copilot extensibility (2)</a:t>
            </a:r>
          </a:p>
        </p:txBody>
      </p:sp>
      <p:sp>
        <p:nvSpPr>
          <p:cNvPr id="18" name="TextBox 17">
            <a:extLst>
              <a:ext uri="{FF2B5EF4-FFF2-40B4-BE49-F238E27FC236}">
                <a16:creationId xmlns:a16="http://schemas.microsoft.com/office/drawing/2014/main" id="{EF45578B-9739-492D-C10A-F2AC690CC86A}"/>
              </a:ext>
            </a:extLst>
          </p:cNvPr>
          <p:cNvSpPr txBox="1"/>
          <p:nvPr/>
        </p:nvSpPr>
        <p:spPr>
          <a:xfrm>
            <a:off x="197755" y="3682410"/>
            <a:ext cx="6525030" cy="675185"/>
          </a:xfrm>
          <a:prstGeom prst="rect">
            <a:avLst/>
          </a:prstGeom>
          <a:noFill/>
        </p:spPr>
        <p:txBody>
          <a:bodyPr wrap="square">
            <a:spAutoFit/>
          </a:bodyPr>
          <a:lstStyle/>
          <a:p>
            <a:pPr marL="285750" indent="-285750" fontAlgn="t">
              <a:lnSpc>
                <a:spcPts val="1500"/>
              </a:lnSpc>
              <a:buFont typeface="Arial" panose="020B0604020202020204" pitchFamily="34" charset="0"/>
              <a:buChar char="•"/>
            </a:pPr>
            <a:r>
              <a:rPr lang="en-GB" sz="1400" dirty="0">
                <a:latin typeface="Segoe UI" panose="020B0502040204020203" pitchFamily="34" charset="0"/>
              </a:rPr>
              <a:t>Graph API enhancements for custom connectors – icons, visibility, metadata and semantic labels [Web]</a:t>
            </a:r>
          </a:p>
          <a:p>
            <a:pPr marL="285750" indent="-285750" fontAlgn="t">
              <a:lnSpc>
                <a:spcPts val="1500"/>
              </a:lnSpc>
              <a:buFont typeface="Arial" panose="020B0604020202020204" pitchFamily="34" charset="0"/>
              <a:buChar char="•"/>
            </a:pPr>
            <a:r>
              <a:rPr lang="en-GB" sz="1400" dirty="0">
                <a:latin typeface="Segoe UI" panose="020B0502040204020203" pitchFamily="34" charset="0"/>
              </a:rPr>
              <a:t>IT admins can enable Anthropic models for specific users and groups [Web]</a:t>
            </a:r>
          </a:p>
        </p:txBody>
      </p:sp>
      <p:sp>
        <p:nvSpPr>
          <p:cNvPr id="73" name="TextBox 72">
            <a:extLst>
              <a:ext uri="{FF2B5EF4-FFF2-40B4-BE49-F238E27FC236}">
                <a16:creationId xmlns:a16="http://schemas.microsoft.com/office/drawing/2014/main" id="{AA5B618D-EBDD-FA16-5199-CC954C81F688}"/>
              </a:ext>
              <a:ext uri="{C183D7F6-B498-43B3-948B-1728B52AA6E4}">
                <adec:decorative xmlns:adec="http://schemas.microsoft.com/office/drawing/2017/decorative" val="1"/>
              </a:ext>
            </a:extLst>
          </p:cNvPr>
          <p:cNvSpPr txBox="1"/>
          <p:nvPr/>
        </p:nvSpPr>
        <p:spPr>
          <a:xfrm>
            <a:off x="7328848" y="1022666"/>
            <a:ext cx="4735348" cy="689546"/>
          </a:xfrm>
          <a:prstGeom prst="roundRect">
            <a:avLst>
              <a:gd name="adj" fmla="val 843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74" name="TextBox 73">
            <a:extLst>
              <a:ext uri="{FF2B5EF4-FFF2-40B4-BE49-F238E27FC236}">
                <a16:creationId xmlns:a16="http://schemas.microsoft.com/office/drawing/2014/main" id="{5BAC549B-CD55-5B9C-4D1D-8905D4B32CE4}"/>
              </a:ext>
            </a:extLst>
          </p:cNvPr>
          <p:cNvSpPr txBox="1"/>
          <p:nvPr/>
        </p:nvSpPr>
        <p:spPr>
          <a:xfrm>
            <a:off x="7337120" y="900815"/>
            <a:ext cx="3865701" cy="318871"/>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600" noProof="0" dirty="0">
                <a:solidFill>
                  <a:srgbClr val="FFFFFF"/>
                </a:solidFill>
                <a:latin typeface="Segoe UI Semibold" panose="020B0502040204020203" pitchFamily="34" charset="0"/>
                <a:cs typeface="Segoe UI Semibold" panose="020B0502040204020203" pitchFamily="34" charset="0"/>
              </a:rPr>
              <a:t>SharePoint (1)</a:t>
            </a:r>
          </a:p>
        </p:txBody>
      </p:sp>
      <p:sp>
        <p:nvSpPr>
          <p:cNvPr id="75" name="TextBox 74">
            <a:extLst>
              <a:ext uri="{FF2B5EF4-FFF2-40B4-BE49-F238E27FC236}">
                <a16:creationId xmlns:a16="http://schemas.microsoft.com/office/drawing/2014/main" id="{B9CE2591-EA5D-68C5-8D78-37139A02937C}"/>
              </a:ext>
            </a:extLst>
          </p:cNvPr>
          <p:cNvSpPr txBox="1"/>
          <p:nvPr/>
        </p:nvSpPr>
        <p:spPr>
          <a:xfrm>
            <a:off x="7202228" y="1151017"/>
            <a:ext cx="4812634" cy="307777"/>
          </a:xfrm>
          <a:prstGeom prst="rect">
            <a:avLst/>
          </a:prstGeom>
          <a:noFill/>
        </p:spPr>
        <p:txBody>
          <a:bodyPr wrap="square">
            <a:spAutoFit/>
          </a:bodyPr>
          <a:lstStyle/>
          <a:p>
            <a:pPr marL="385200" indent="-285750">
              <a:buFont typeface="Arial" panose="020B0604020202020204" pitchFamily="34" charset="0"/>
              <a:buChar char="•"/>
            </a:pPr>
            <a:r>
              <a:rPr lang="en-GB" sz="1400" dirty="0"/>
              <a:t>Manage your tenant with the new SharePoint Admin Agent [Web]</a:t>
            </a:r>
          </a:p>
        </p:txBody>
      </p:sp>
      <p:sp>
        <p:nvSpPr>
          <p:cNvPr id="34" name="TextBox 33">
            <a:extLst>
              <a:ext uri="{FF2B5EF4-FFF2-40B4-BE49-F238E27FC236}">
                <a16:creationId xmlns:a16="http://schemas.microsoft.com/office/drawing/2014/main" id="{F845784F-AE89-2213-2E18-30EC8D115140}"/>
              </a:ext>
              <a:ext uri="{C183D7F6-B498-43B3-948B-1728B52AA6E4}">
                <adec:decorative xmlns:adec="http://schemas.microsoft.com/office/drawing/2017/decorative" val="1"/>
              </a:ext>
            </a:extLst>
          </p:cNvPr>
          <p:cNvSpPr txBox="1"/>
          <p:nvPr/>
        </p:nvSpPr>
        <p:spPr>
          <a:xfrm>
            <a:off x="7328849" y="1890042"/>
            <a:ext cx="4735348" cy="841413"/>
          </a:xfrm>
          <a:prstGeom prst="roundRect">
            <a:avLst>
              <a:gd name="adj" fmla="val 868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37" name="TextBox 36">
            <a:extLst>
              <a:ext uri="{FF2B5EF4-FFF2-40B4-BE49-F238E27FC236}">
                <a16:creationId xmlns:a16="http://schemas.microsoft.com/office/drawing/2014/main" id="{B7599DD7-0EA6-D301-3DEE-C3BAB8C5E19B}"/>
              </a:ext>
            </a:extLst>
          </p:cNvPr>
          <p:cNvSpPr txBox="1"/>
          <p:nvPr/>
        </p:nvSpPr>
        <p:spPr>
          <a:xfrm>
            <a:off x="7328848" y="1778970"/>
            <a:ext cx="3873974" cy="286410"/>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600" noProof="0" dirty="0">
                <a:solidFill>
                  <a:srgbClr val="FFFFFF"/>
                </a:solidFill>
                <a:latin typeface="Segoe UI Semibold" panose="020B0502040204020203" pitchFamily="34" charset="0"/>
                <a:cs typeface="Segoe UI Semibold" panose="020B0502040204020203" pitchFamily="34" charset="0"/>
              </a:rPr>
              <a:t>Microsoft Viva (1)</a:t>
            </a:r>
          </a:p>
        </p:txBody>
      </p:sp>
      <p:sp>
        <p:nvSpPr>
          <p:cNvPr id="38" name="TextBox 37">
            <a:extLst>
              <a:ext uri="{FF2B5EF4-FFF2-40B4-BE49-F238E27FC236}">
                <a16:creationId xmlns:a16="http://schemas.microsoft.com/office/drawing/2014/main" id="{A87BEE03-06BC-D158-BBB1-0A4C0658CCD3}"/>
              </a:ext>
            </a:extLst>
          </p:cNvPr>
          <p:cNvSpPr txBox="1"/>
          <p:nvPr/>
        </p:nvSpPr>
        <p:spPr>
          <a:xfrm>
            <a:off x="7268829" y="2052858"/>
            <a:ext cx="4923163" cy="523220"/>
          </a:xfrm>
          <a:prstGeom prst="rect">
            <a:avLst/>
          </a:prstGeom>
          <a:noFill/>
        </p:spPr>
        <p:txBody>
          <a:bodyPr wrap="square">
            <a:spAutoFit/>
          </a:bodyPr>
          <a:lstStyle/>
          <a:p>
            <a:pPr marL="385200" indent="-285750">
              <a:buFont typeface="Arial" panose="020B0604020202020204" pitchFamily="34" charset="0"/>
              <a:buChar char="•"/>
            </a:pPr>
            <a:r>
              <a:rPr lang="en-GB" sz="1400" dirty="0"/>
              <a:t>Simplified Copilot in Viva Glint enablement using Microsoft 365 access controls [Web]</a:t>
            </a:r>
          </a:p>
        </p:txBody>
      </p:sp>
      <p:sp>
        <p:nvSpPr>
          <p:cNvPr id="27" name="TextBox 26">
            <a:extLst>
              <a:ext uri="{FF2B5EF4-FFF2-40B4-BE49-F238E27FC236}">
                <a16:creationId xmlns:a16="http://schemas.microsoft.com/office/drawing/2014/main" id="{888F0F0D-568F-F8E4-7922-0E07D19338D1}"/>
              </a:ext>
              <a:ext uri="{C183D7F6-B498-43B3-948B-1728B52AA6E4}">
                <adec:decorative xmlns:adec="http://schemas.microsoft.com/office/drawing/2017/decorative" val="1"/>
              </a:ext>
            </a:extLst>
          </p:cNvPr>
          <p:cNvSpPr txBox="1"/>
          <p:nvPr/>
        </p:nvSpPr>
        <p:spPr>
          <a:xfrm>
            <a:off x="7328848" y="2955011"/>
            <a:ext cx="4735347" cy="706909"/>
          </a:xfrm>
          <a:prstGeom prst="roundRect">
            <a:avLst>
              <a:gd name="adj" fmla="val 13631"/>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8" name="TextBox 27">
            <a:extLst>
              <a:ext uri="{FF2B5EF4-FFF2-40B4-BE49-F238E27FC236}">
                <a16:creationId xmlns:a16="http://schemas.microsoft.com/office/drawing/2014/main" id="{9E2C5FEC-E599-434C-2BE0-7863206EAEBD}"/>
              </a:ext>
            </a:extLst>
          </p:cNvPr>
          <p:cNvSpPr txBox="1"/>
          <p:nvPr/>
        </p:nvSpPr>
        <p:spPr>
          <a:xfrm>
            <a:off x="7336774" y="2812559"/>
            <a:ext cx="3866048" cy="297830"/>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600" dirty="0">
                <a:solidFill>
                  <a:schemeClr val="bg1"/>
                </a:solidFill>
                <a:latin typeface="Segoe UI Semibold" panose="020B0502040204020203" pitchFamily="34" charset="0"/>
                <a:cs typeface="Segoe UI Semibold" panose="020B0502040204020203" pitchFamily="34" charset="0"/>
              </a:rPr>
              <a:t>OneDrive (1)</a:t>
            </a:r>
          </a:p>
        </p:txBody>
      </p:sp>
      <p:sp>
        <p:nvSpPr>
          <p:cNvPr id="35" name="TextBox 34">
            <a:extLst>
              <a:ext uri="{FF2B5EF4-FFF2-40B4-BE49-F238E27FC236}">
                <a16:creationId xmlns:a16="http://schemas.microsoft.com/office/drawing/2014/main" id="{7B140766-98B6-ECA7-B51C-20D054D818CB}"/>
              </a:ext>
            </a:extLst>
          </p:cNvPr>
          <p:cNvSpPr txBox="1"/>
          <p:nvPr/>
        </p:nvSpPr>
        <p:spPr>
          <a:xfrm>
            <a:off x="7268829" y="3084623"/>
            <a:ext cx="4695408" cy="523220"/>
          </a:xfrm>
          <a:prstGeom prst="rect">
            <a:avLst/>
          </a:prstGeom>
          <a:noFill/>
        </p:spPr>
        <p:txBody>
          <a:bodyPr wrap="square">
            <a:spAutoFit/>
          </a:bodyPr>
          <a:lstStyle/>
          <a:p>
            <a:pPr marL="385200" indent="-285750">
              <a:buFont typeface="Arial" panose="020B0604020202020204" pitchFamily="34" charset="0"/>
              <a:buChar char="•"/>
            </a:pPr>
            <a:r>
              <a:rPr lang="en-GB" sz="1400" dirty="0"/>
              <a:t>Discover ready-to-use Copilot actions in OneDrive file preview [Web]</a:t>
            </a:r>
          </a:p>
        </p:txBody>
      </p:sp>
      <p:sp>
        <p:nvSpPr>
          <p:cNvPr id="9" name="TextBox 8">
            <a:extLst>
              <a:ext uri="{FF2B5EF4-FFF2-40B4-BE49-F238E27FC236}">
                <a16:creationId xmlns:a16="http://schemas.microsoft.com/office/drawing/2014/main" id="{E3884A28-BD2B-1203-8EC3-12F47EEA463C}"/>
              </a:ext>
              <a:ext uri="{C183D7F6-B498-43B3-948B-1728B52AA6E4}">
                <adec:decorative xmlns:adec="http://schemas.microsoft.com/office/drawing/2017/decorative" val="1"/>
              </a:ext>
            </a:extLst>
          </p:cNvPr>
          <p:cNvSpPr txBox="1"/>
          <p:nvPr/>
        </p:nvSpPr>
        <p:spPr>
          <a:xfrm>
            <a:off x="3260557" y="6652930"/>
            <a:ext cx="9105873" cy="215444"/>
          </a:xfrm>
          <a:prstGeom prst="rect">
            <a:avLst/>
          </a:prstGeom>
          <a:noFill/>
        </p:spPr>
        <p:txBody>
          <a:bodyPr wrap="square">
            <a:spAutoFit/>
          </a:bodyPr>
          <a:lstStyle/>
          <a:p>
            <a:r>
              <a:rPr lang="en-GB" sz="800" b="1" i="1" dirty="0">
                <a:solidFill>
                  <a:schemeClr val="bg1"/>
                </a:solidFill>
                <a:latin typeface="Segoe UI" panose="020B0502040204020203" pitchFamily="34" charset="0"/>
              </a:rPr>
              <a:t>Latest features and improvements for Microsoft 365 Copilot generally available on Current Channel for Microsoft 365 apps. 9 updates released between 5 May 2026 and 19 May 2026.</a:t>
            </a:r>
          </a:p>
        </p:txBody>
      </p:sp>
      <p:sp>
        <p:nvSpPr>
          <p:cNvPr id="16" name="TextBox 15">
            <a:extLst>
              <a:ext uri="{FF2B5EF4-FFF2-40B4-BE49-F238E27FC236}">
                <a16:creationId xmlns:a16="http://schemas.microsoft.com/office/drawing/2014/main" id="{7AA9DE7D-BAD5-F3D8-4D4C-ACB85366285D}"/>
              </a:ext>
              <a:ext uri="{C183D7F6-B498-43B3-948B-1728B52AA6E4}">
                <adec:decorative xmlns:adec="http://schemas.microsoft.com/office/drawing/2017/decorative" val="1"/>
              </a:ext>
            </a:extLst>
          </p:cNvPr>
          <p:cNvSpPr txBox="1"/>
          <p:nvPr/>
        </p:nvSpPr>
        <p:spPr>
          <a:xfrm>
            <a:off x="-3846" y="6657605"/>
            <a:ext cx="8013030" cy="230832"/>
          </a:xfrm>
          <a:prstGeom prst="rect">
            <a:avLst/>
          </a:prstGeom>
          <a:noFill/>
        </p:spPr>
        <p:txBody>
          <a:bodyPr wrap="square">
            <a:spAutoFit/>
          </a:bodyPr>
          <a:lstStyle/>
          <a:p>
            <a:r>
              <a:rPr lang="en-US" sz="900" i="1" noProof="0" dirty="0">
                <a:solidFill>
                  <a:schemeClr val="bg1"/>
                </a:solidFill>
                <a:hlinkClick r:id="rId3">
                  <a:extLst>
                    <a:ext uri="{A12FA001-AC4F-418D-AE19-62706E023703}">
                      <ahyp:hlinkClr xmlns:ahyp="http://schemas.microsoft.com/office/drawing/2018/hyperlinkcolor" val="tx"/>
                    </a:ext>
                  </a:extLst>
                </a:hlinkClick>
              </a:rPr>
              <a:t>Learn more | Release Notes for Microsoft 365 Copilot</a:t>
            </a:r>
            <a:endParaRPr lang="en-US" sz="900" i="1" noProof="0" dirty="0">
              <a:solidFill>
                <a:schemeClr val="bg1"/>
              </a:solidFill>
            </a:endParaRPr>
          </a:p>
        </p:txBody>
      </p:sp>
      <p:sp>
        <p:nvSpPr>
          <p:cNvPr id="8" name="TextBox 7">
            <a:extLst>
              <a:ext uri="{FF2B5EF4-FFF2-40B4-BE49-F238E27FC236}">
                <a16:creationId xmlns:a16="http://schemas.microsoft.com/office/drawing/2014/main" id="{4BB9253B-993C-6F6A-0AD7-F19884256992}"/>
              </a:ext>
              <a:ext uri="{C183D7F6-B498-43B3-948B-1728B52AA6E4}">
                <adec:decorative xmlns:adec="http://schemas.microsoft.com/office/drawing/2017/decorative" val="1"/>
              </a:ext>
            </a:extLst>
          </p:cNvPr>
          <p:cNvSpPr txBox="1"/>
          <p:nvPr/>
        </p:nvSpPr>
        <p:spPr>
          <a:xfrm>
            <a:off x="7328848" y="3912898"/>
            <a:ext cx="4735347" cy="799729"/>
          </a:xfrm>
          <a:prstGeom prst="roundRect">
            <a:avLst>
              <a:gd name="adj" fmla="val 13631"/>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0" name="TextBox 9">
            <a:extLst>
              <a:ext uri="{FF2B5EF4-FFF2-40B4-BE49-F238E27FC236}">
                <a16:creationId xmlns:a16="http://schemas.microsoft.com/office/drawing/2014/main" id="{F5438CAA-5782-D5B7-D749-647337E7CA91}"/>
              </a:ext>
            </a:extLst>
          </p:cNvPr>
          <p:cNvSpPr txBox="1"/>
          <p:nvPr/>
        </p:nvSpPr>
        <p:spPr>
          <a:xfrm>
            <a:off x="7336774" y="3770445"/>
            <a:ext cx="3866048" cy="397775"/>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defRPr/>
            </a:pPr>
            <a:r>
              <a:rPr lang="en-US" sz="1600" dirty="0">
                <a:solidFill>
                  <a:schemeClr val="bg1"/>
                </a:solidFill>
                <a:latin typeface="Segoe UI Semibold" panose="020B0502040204020203" pitchFamily="34" charset="0"/>
                <a:cs typeface="Segoe UI Semibold" panose="020B0502040204020203" pitchFamily="34" charset="0"/>
              </a:rPr>
              <a:t>Copilot admin center (1)</a:t>
            </a:r>
          </a:p>
        </p:txBody>
      </p:sp>
      <p:sp>
        <p:nvSpPr>
          <p:cNvPr id="13" name="TextBox 12">
            <a:extLst>
              <a:ext uri="{FF2B5EF4-FFF2-40B4-BE49-F238E27FC236}">
                <a16:creationId xmlns:a16="http://schemas.microsoft.com/office/drawing/2014/main" id="{AB9BE58C-C7C8-1461-5574-5F2A0DF032BC}"/>
              </a:ext>
            </a:extLst>
          </p:cNvPr>
          <p:cNvSpPr txBox="1"/>
          <p:nvPr/>
        </p:nvSpPr>
        <p:spPr>
          <a:xfrm>
            <a:off x="7249762" y="4208604"/>
            <a:ext cx="4695408" cy="307777"/>
          </a:xfrm>
          <a:prstGeom prst="rect">
            <a:avLst/>
          </a:prstGeom>
          <a:noFill/>
        </p:spPr>
        <p:txBody>
          <a:bodyPr wrap="square">
            <a:spAutoFit/>
          </a:bodyPr>
          <a:lstStyle/>
          <a:p>
            <a:pPr marL="385200" indent="-285750">
              <a:buFont typeface="Arial" panose="020B0604020202020204" pitchFamily="34" charset="0"/>
              <a:buChar char="•"/>
            </a:pPr>
            <a:r>
              <a:rPr lang="en-GB" sz="1400" dirty="0"/>
              <a:t>IT admins can enable Anthropic and xAI models for specific users and groups [Web]</a:t>
            </a:r>
          </a:p>
        </p:txBody>
      </p:sp>
      <p:grpSp>
        <p:nvGrpSpPr>
          <p:cNvPr id="17" name="Group 16">
            <a:extLst>
              <a:ext uri="{FF2B5EF4-FFF2-40B4-BE49-F238E27FC236}">
                <a16:creationId xmlns:a16="http://schemas.microsoft.com/office/drawing/2014/main" id="{4A7553C4-8CFF-6BA6-F93D-3C2ED0D79C1C}"/>
              </a:ext>
              <a:ext uri="{C183D7F6-B498-43B3-948B-1728B52AA6E4}">
                <adec:decorative xmlns:adec="http://schemas.microsoft.com/office/drawing/2017/decorative" val="1"/>
              </a:ext>
            </a:extLst>
          </p:cNvPr>
          <p:cNvGrpSpPr/>
          <p:nvPr/>
        </p:nvGrpSpPr>
        <p:grpSpPr>
          <a:xfrm>
            <a:off x="10814382" y="499"/>
            <a:ext cx="1392476" cy="1219186"/>
            <a:chOff x="10404657" y="488"/>
            <a:chExt cx="1805748" cy="1955102"/>
          </a:xfrm>
          <a:solidFill>
            <a:srgbClr val="727372"/>
          </a:solidFill>
        </p:grpSpPr>
        <p:sp>
          <p:nvSpPr>
            <p:cNvPr id="19" name="Diagonal Stripe 18">
              <a:extLst>
                <a:ext uri="{FF2B5EF4-FFF2-40B4-BE49-F238E27FC236}">
                  <a16:creationId xmlns:a16="http://schemas.microsoft.com/office/drawing/2014/main" id="{DB80FF9A-1898-041C-0376-0086F9791A67}"/>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20" name="TextBox 19">
              <a:extLst>
                <a:ext uri="{FF2B5EF4-FFF2-40B4-BE49-F238E27FC236}">
                  <a16:creationId xmlns:a16="http://schemas.microsoft.com/office/drawing/2014/main" id="{C9AEFD56-61B0-8F66-44C1-5CACA106A00A}"/>
                </a:ext>
              </a:extLst>
            </p:cNvPr>
            <p:cNvSpPr txBox="1"/>
            <p:nvPr/>
          </p:nvSpPr>
          <p:spPr>
            <a:xfrm rot="2502686">
              <a:off x="10809822" y="609465"/>
              <a:ext cx="1400583"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7th June</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991997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42" presetClass="path" presetSubtype="0" decel="100000" fill="hold" grpId="1" nodeType="withEffect">
                                  <p:stCondLst>
                                    <p:cond delay="0"/>
                                  </p:stCondLst>
                                  <p:childTnLst>
                                    <p:animMotion origin="layout" path="M -8.33333E-7 -4.81481E-6 L -8.33333E-7 0.03542 " pathEditMode="relative" rAng="0" ptsTypes="AA">
                                      <p:cBhvr>
                                        <p:cTn id="18" dur="700" spd="-100000" fill="hold"/>
                                        <p:tgtEl>
                                          <p:spTgt spid="45"/>
                                        </p:tgtEl>
                                        <p:attrNameLst>
                                          <p:attrName>ppt_x</p:attrName>
                                          <p:attrName>ppt_y</p:attrName>
                                        </p:attrNameLst>
                                      </p:cBhvr>
                                      <p:rCtr x="0" y="1759"/>
                                    </p:animMotion>
                                  </p:childTnLst>
                                </p:cTn>
                              </p:par>
                            </p:childTnLst>
                          </p:cTn>
                        </p:par>
                        <p:par>
                          <p:cTn id="19" fill="hold">
                            <p:stCondLst>
                              <p:cond delay="12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17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42" presetClass="path" presetSubtype="0" decel="100000" fill="hold" grpId="1" nodeType="withEffect">
                                  <p:stCondLst>
                                    <p:cond delay="0"/>
                                  </p:stCondLst>
                                  <p:childTnLst>
                                    <p:animMotion origin="layout" path="M -4.58333E-6 4.81481E-6 L -4.58333E-6 0.03541 " pathEditMode="relative" rAng="0" ptsTypes="AA">
                                      <p:cBhvr>
                                        <p:cTn id="33" dur="700" spd="-100000" fill="hold"/>
                                        <p:tgtEl>
                                          <p:spTgt spid="2"/>
                                        </p:tgtEl>
                                        <p:attrNameLst>
                                          <p:attrName>ppt_x</p:attrName>
                                          <p:attrName>ppt_y</p:attrName>
                                        </p:attrNameLst>
                                      </p:cBhvr>
                                      <p:rCtr x="0" y="1759"/>
                                    </p:animMotion>
                                  </p:childTnLst>
                                </p:cTn>
                              </p:par>
                            </p:childTnLst>
                          </p:cTn>
                        </p:par>
                        <p:par>
                          <p:cTn id="34" fill="hold">
                            <p:stCondLst>
                              <p:cond delay="2400"/>
                            </p:stCondLst>
                            <p:childTnLst>
                              <p:par>
                                <p:cTn id="35" presetID="2" presetClass="entr" presetSubtype="4" fill="hold" grpId="0" nodeType="after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500" fill="hold"/>
                                        <p:tgtEl>
                                          <p:spTgt spid="74"/>
                                        </p:tgtEl>
                                        <p:attrNameLst>
                                          <p:attrName>ppt_x</p:attrName>
                                        </p:attrNameLst>
                                      </p:cBhvr>
                                      <p:tavLst>
                                        <p:tav tm="0">
                                          <p:val>
                                            <p:strVal val="#ppt_x"/>
                                          </p:val>
                                        </p:tav>
                                        <p:tav tm="100000">
                                          <p:val>
                                            <p:strVal val="#ppt_x"/>
                                          </p:val>
                                        </p:tav>
                                      </p:tavLst>
                                    </p:anim>
                                    <p:anim calcmode="lin" valueType="num">
                                      <p:cBhvr additive="base">
                                        <p:cTn id="38" dur="500" fill="hold"/>
                                        <p:tgtEl>
                                          <p:spTgt spid="74"/>
                                        </p:tgtEl>
                                        <p:attrNameLst>
                                          <p:attrName>ppt_y</p:attrName>
                                        </p:attrNameLst>
                                      </p:cBhvr>
                                      <p:tavLst>
                                        <p:tav tm="0">
                                          <p:val>
                                            <p:strVal val="1+#ppt_h/2"/>
                                          </p:val>
                                        </p:tav>
                                        <p:tav tm="100000">
                                          <p:val>
                                            <p:strVal val="#ppt_y"/>
                                          </p:val>
                                        </p:tav>
                                      </p:tavLst>
                                    </p:anim>
                                  </p:childTnLst>
                                </p:cTn>
                              </p:par>
                            </p:childTnLst>
                          </p:cTn>
                        </p:par>
                        <p:par>
                          <p:cTn id="39" fill="hold">
                            <p:stCondLst>
                              <p:cond delay="2900"/>
                            </p:stCondLst>
                            <p:childTnLst>
                              <p:par>
                                <p:cTn id="40" presetID="2" presetClass="entr" presetSubtype="4"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 calcmode="lin" valueType="num">
                                      <p:cBhvr additive="base">
                                        <p:cTn id="42" dur="500" fill="hold"/>
                                        <p:tgtEl>
                                          <p:spTgt spid="75"/>
                                        </p:tgtEl>
                                        <p:attrNameLst>
                                          <p:attrName>ppt_x</p:attrName>
                                        </p:attrNameLst>
                                      </p:cBhvr>
                                      <p:tavLst>
                                        <p:tav tm="0">
                                          <p:val>
                                            <p:strVal val="#ppt_x"/>
                                          </p:val>
                                        </p:tav>
                                        <p:tav tm="100000">
                                          <p:val>
                                            <p:strVal val="#ppt_x"/>
                                          </p:val>
                                        </p:tav>
                                      </p:tavLst>
                                    </p:anim>
                                    <p:anim calcmode="lin" valueType="num">
                                      <p:cBhvr additive="base">
                                        <p:cTn id="43" dur="500" fill="hold"/>
                                        <p:tgtEl>
                                          <p:spTgt spid="75"/>
                                        </p:tgtEl>
                                        <p:attrNameLst>
                                          <p:attrName>ppt_y</p:attrName>
                                        </p:attrNameLst>
                                      </p:cBhvr>
                                      <p:tavLst>
                                        <p:tav tm="0">
                                          <p:val>
                                            <p:strVal val="1+#ppt_h/2"/>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42" presetClass="path" presetSubtype="0" decel="100000" fill="hold" grpId="1" nodeType="withEffect">
                                  <p:stCondLst>
                                    <p:cond delay="0"/>
                                  </p:stCondLst>
                                  <p:childTnLst>
                                    <p:animMotion origin="layout" path="M 1.875E-6 7.40741E-7 L 1.875E-6 0.03542 " pathEditMode="relative" rAng="0" ptsTypes="AA">
                                      <p:cBhvr>
                                        <p:cTn id="48" dur="700" spd="-100000" fill="hold"/>
                                        <p:tgtEl>
                                          <p:spTgt spid="73"/>
                                        </p:tgtEl>
                                        <p:attrNameLst>
                                          <p:attrName>ppt_x</p:attrName>
                                          <p:attrName>ppt_y</p:attrName>
                                        </p:attrNameLst>
                                      </p:cBhvr>
                                      <p:rCtr x="0" y="1759"/>
                                    </p:animMotion>
                                  </p:childTnLst>
                                </p:cTn>
                              </p:par>
                            </p:childTnLst>
                          </p:cTn>
                        </p:par>
                        <p:par>
                          <p:cTn id="49" fill="hold">
                            <p:stCondLst>
                              <p:cond delay="3600"/>
                            </p:stCondLst>
                            <p:childTnLst>
                              <p:par>
                                <p:cTn id="50" presetID="2" presetClass="entr" presetSubtype="4"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4100"/>
                            </p:stCondLst>
                            <p:childTnLst>
                              <p:par>
                                <p:cTn id="55" presetID="2" presetClass="entr" presetSubtype="4"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42" presetClass="path" presetSubtype="0" decel="100000" fill="hold" grpId="1" nodeType="withEffect">
                                  <p:stCondLst>
                                    <p:cond delay="0"/>
                                  </p:stCondLst>
                                  <p:childTnLst>
                                    <p:animMotion origin="layout" path="M -8.33333E-7 -3.33333E-6 L -8.33333E-7 0.03542 " pathEditMode="relative" rAng="0" ptsTypes="AA">
                                      <p:cBhvr>
                                        <p:cTn id="63" dur="700" spd="-100000" fill="hold"/>
                                        <p:tgtEl>
                                          <p:spTgt spid="34"/>
                                        </p:tgtEl>
                                        <p:attrNameLst>
                                          <p:attrName>ppt_x</p:attrName>
                                          <p:attrName>ppt_y</p:attrName>
                                        </p:attrNameLst>
                                      </p:cBhvr>
                                      <p:rCtr x="0" y="1759"/>
                                    </p:animMotion>
                                  </p:childTnLst>
                                </p:cTn>
                              </p:par>
                            </p:childTnLst>
                          </p:cTn>
                        </p:par>
                        <p:par>
                          <p:cTn id="64" fill="hold">
                            <p:stCondLst>
                              <p:cond delay="4800"/>
                            </p:stCondLst>
                            <p:childTnLst>
                              <p:par>
                                <p:cTn id="65" presetID="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par>
                          <p:cTn id="69" fill="hold">
                            <p:stCondLst>
                              <p:cond delay="5300"/>
                            </p:stCondLst>
                            <p:childTnLst>
                              <p:par>
                                <p:cTn id="70" presetID="2" presetClass="entr" presetSubtype="4"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fill="hold"/>
                                        <p:tgtEl>
                                          <p:spTgt spid="35"/>
                                        </p:tgtEl>
                                        <p:attrNameLst>
                                          <p:attrName>ppt_x</p:attrName>
                                        </p:attrNameLst>
                                      </p:cBhvr>
                                      <p:tavLst>
                                        <p:tav tm="0">
                                          <p:val>
                                            <p:strVal val="#ppt_x"/>
                                          </p:val>
                                        </p:tav>
                                        <p:tav tm="100000">
                                          <p:val>
                                            <p:strVal val="#ppt_x"/>
                                          </p:val>
                                        </p:tav>
                                      </p:tavLst>
                                    </p:anim>
                                    <p:anim calcmode="lin" valueType="num">
                                      <p:cBhvr additive="base">
                                        <p:cTn id="73" dur="500" fill="hold"/>
                                        <p:tgtEl>
                                          <p:spTgt spid="35"/>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par>
                                <p:cTn id="77" presetID="42" presetClass="path" presetSubtype="0" decel="100000" fill="hold" grpId="1" nodeType="withEffect">
                                  <p:stCondLst>
                                    <p:cond delay="0"/>
                                  </p:stCondLst>
                                  <p:childTnLst>
                                    <p:animMotion origin="layout" path="M 2.5E-6 -4.07407E-6 L 2.5E-6 0.03542 " pathEditMode="relative" rAng="0" ptsTypes="AA">
                                      <p:cBhvr>
                                        <p:cTn id="78" dur="700" spd="-100000" fill="hold"/>
                                        <p:tgtEl>
                                          <p:spTgt spid="27"/>
                                        </p:tgtEl>
                                        <p:attrNameLst>
                                          <p:attrName>ppt_x</p:attrName>
                                          <p:attrName>ppt_y</p:attrName>
                                        </p:attrNameLst>
                                      </p:cBhvr>
                                      <p:rCtr x="0" y="1759"/>
                                    </p:animMotion>
                                  </p:childTnLst>
                                </p:cTn>
                              </p:par>
                            </p:childTnLst>
                          </p:cTn>
                        </p:par>
                        <p:par>
                          <p:cTn id="79" fill="hold">
                            <p:stCondLst>
                              <p:cond delay="6000"/>
                            </p:stCondLst>
                            <p:childTnLst>
                              <p:par>
                                <p:cTn id="80" presetID="2" presetClass="entr" presetSubtype="4" fill="hold" grpId="0"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ppt_x"/>
                                          </p:val>
                                        </p:tav>
                                        <p:tav tm="100000">
                                          <p:val>
                                            <p:strVal val="#ppt_x"/>
                                          </p:val>
                                        </p:tav>
                                      </p:tavLst>
                                    </p:anim>
                                    <p:anim calcmode="lin" valueType="num">
                                      <p:cBhvr additive="base">
                                        <p:cTn id="83" dur="500" fill="hold"/>
                                        <p:tgtEl>
                                          <p:spTgt spid="10"/>
                                        </p:tgtEl>
                                        <p:attrNameLst>
                                          <p:attrName>ppt_y</p:attrName>
                                        </p:attrNameLst>
                                      </p:cBhvr>
                                      <p:tavLst>
                                        <p:tav tm="0">
                                          <p:val>
                                            <p:strVal val="1+#ppt_h/2"/>
                                          </p:val>
                                        </p:tav>
                                        <p:tav tm="100000">
                                          <p:val>
                                            <p:strVal val="#ppt_y"/>
                                          </p:val>
                                        </p:tav>
                                      </p:tavLst>
                                    </p:anim>
                                  </p:childTnLst>
                                </p:cTn>
                              </p:par>
                              <p:par>
                                <p:cTn id="84" presetID="10" presetClass="entr" presetSubtype="0" fill="hold" grpId="0"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500"/>
                                        <p:tgtEl>
                                          <p:spTgt spid="8"/>
                                        </p:tgtEl>
                                      </p:cBhvr>
                                    </p:animEffect>
                                  </p:childTnLst>
                                </p:cTn>
                              </p:par>
                              <p:par>
                                <p:cTn id="87" presetID="42" presetClass="path" presetSubtype="0" decel="100000" fill="hold" grpId="1" nodeType="withEffect">
                                  <p:stCondLst>
                                    <p:cond delay="0"/>
                                  </p:stCondLst>
                                  <p:childTnLst>
                                    <p:animMotion origin="layout" path="M 2.5E-6 -4.07407E-6 L 2.5E-6 0.03542 " pathEditMode="relative" rAng="0" ptsTypes="AA">
                                      <p:cBhvr>
                                        <p:cTn id="88" dur="700" spd="-100000" fill="hold"/>
                                        <p:tgtEl>
                                          <p:spTgt spid="8"/>
                                        </p:tgtEl>
                                        <p:attrNameLst>
                                          <p:attrName>ppt_x</p:attrName>
                                          <p:attrName>ppt_y</p:attrName>
                                        </p:attrNameLst>
                                      </p:cBhvr>
                                      <p:rCtr x="0" y="1759"/>
                                    </p:animMotion>
                                  </p:childTnLst>
                                </p:cTn>
                              </p:par>
                            </p:childTnLst>
                          </p:cTn>
                        </p:par>
                        <p:par>
                          <p:cTn id="89" fill="hold">
                            <p:stCondLst>
                              <p:cond delay="6700"/>
                            </p:stCondLst>
                            <p:childTnLst>
                              <p:par>
                                <p:cTn id="90" presetID="2" presetClass="entr" presetSubtype="4"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ppt_x"/>
                                          </p:val>
                                        </p:tav>
                                        <p:tav tm="100000">
                                          <p:val>
                                            <p:strVal val="#ppt_x"/>
                                          </p:val>
                                        </p:tav>
                                      </p:tavLst>
                                    </p:anim>
                                    <p:anim calcmode="lin" valueType="num">
                                      <p:cBhvr additive="base">
                                        <p:cTn id="9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7" grpId="0"/>
      <p:bldP spid="2" grpId="0" animBg="1"/>
      <p:bldP spid="2" grpId="1" animBg="1"/>
      <p:bldP spid="3" grpId="0" animBg="1"/>
      <p:bldP spid="18" grpId="0"/>
      <p:bldP spid="73" grpId="0" animBg="1"/>
      <p:bldP spid="73" grpId="1" animBg="1"/>
      <p:bldP spid="74" grpId="0" animBg="1"/>
      <p:bldP spid="75" grpId="0"/>
      <p:bldP spid="34" grpId="0" animBg="1"/>
      <p:bldP spid="34" grpId="1" animBg="1"/>
      <p:bldP spid="37" grpId="0" animBg="1"/>
      <p:bldP spid="38" grpId="0"/>
      <p:bldP spid="27" grpId="0" animBg="1"/>
      <p:bldP spid="27" grpId="1" animBg="1"/>
      <p:bldP spid="28" grpId="0" animBg="1"/>
      <p:bldP spid="35" grpId="0"/>
      <p:bldP spid="8" grpId="0" animBg="1"/>
      <p:bldP spid="8" grpId="1" animBg="1"/>
      <p:bldP spid="10" grpId="0" animBg="1"/>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DB3CE-5DA0-30F9-847D-BD68A2DC6898}"/>
              </a:ext>
            </a:extLst>
          </p:cNvPr>
          <p:cNvSpPr>
            <a:spLocks noGrp="1"/>
          </p:cNvSpPr>
          <p:nvPr>
            <p:ph type="title"/>
          </p:nvPr>
        </p:nvSpPr>
        <p:spPr/>
        <p:txBody>
          <a:bodyPr/>
          <a:lstStyle/>
          <a:p>
            <a:r>
              <a:rPr lang="en-US" noProof="0" dirty="0" err="1"/>
              <a:t>Whats</a:t>
            </a:r>
            <a:r>
              <a:rPr lang="en-US" noProof="0" dirty="0"/>
              <a:t> new in Copilot Studio</a:t>
            </a:r>
          </a:p>
        </p:txBody>
      </p:sp>
      <p:sp>
        <p:nvSpPr>
          <p:cNvPr id="3" name="Text Placeholder 2">
            <a:extLst>
              <a:ext uri="{FF2B5EF4-FFF2-40B4-BE49-F238E27FC236}">
                <a16:creationId xmlns:a16="http://schemas.microsoft.com/office/drawing/2014/main" id="{6DD9E10C-7D42-D5D4-4A94-D14475027BC9}"/>
              </a:ext>
            </a:extLst>
          </p:cNvPr>
          <p:cNvSpPr>
            <a:spLocks noGrp="1"/>
          </p:cNvSpPr>
          <p:nvPr>
            <p:ph type="body" sz="quarter" idx="12"/>
          </p:nvPr>
        </p:nvSpPr>
        <p:spPr/>
        <p:txBody>
          <a:bodyPr/>
          <a:lstStyle/>
          <a:p>
            <a:endParaRPr lang="en-US" noProof="0" dirty="0"/>
          </a:p>
        </p:txBody>
      </p:sp>
      <p:pic>
        <p:nvPicPr>
          <p:cNvPr id="7" name="Picture 6" descr="Image of Whats new in Copilot Studio">
            <a:extLst>
              <a:ext uri="{FF2B5EF4-FFF2-40B4-BE49-F238E27FC236}">
                <a16:creationId xmlns:a16="http://schemas.microsoft.com/office/drawing/2014/main" id="{62D49CE1-3D4D-9D4B-4AC1-07F2C791C6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5385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4CA3C1-3709-5FDF-5032-A723CAD4A40E}"/>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AB29BA85-D4FC-C7F6-A408-2AD62DC8973B}"/>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What's new in Copilot Studio  </a:t>
            </a:r>
            <a:endParaRPr lang="en-US" sz="2400" noProof="0" dirty="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25BA6B63-8C61-2483-7855-F7CC36BA60EE}"/>
              </a:ext>
              <a:ext uri="{C183D7F6-B498-43B3-948B-1728B52AA6E4}">
                <adec:decorative xmlns:adec="http://schemas.microsoft.com/office/drawing/2017/decorative" val="1"/>
              </a:ext>
            </a:extLst>
          </p:cNvPr>
          <p:cNvSpPr/>
          <p:nvPr/>
        </p:nvSpPr>
        <p:spPr bwMode="auto">
          <a:xfrm>
            <a:off x="550689" y="1464276"/>
            <a:ext cx="11477848" cy="4929590"/>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noProof="0" dirty="0">
              <a:gradFill>
                <a:gsLst>
                  <a:gs pos="0">
                    <a:srgbClr val="FFFFFF"/>
                  </a:gs>
                  <a:gs pos="100000">
                    <a:srgbClr val="FFFFFF"/>
                  </a:gs>
                </a:gsLst>
                <a:lin ang="5400000" scaled="0"/>
              </a:gradFill>
              <a:latin typeface="Segoe UI"/>
              <a:cs typeface="Segoe UI" pitchFamily="34" charset="0"/>
            </a:endParaRPr>
          </a:p>
        </p:txBody>
      </p:sp>
      <p:sp>
        <p:nvSpPr>
          <p:cNvPr id="14" name="TextBox 13">
            <a:extLst>
              <a:ext uri="{FF2B5EF4-FFF2-40B4-BE49-F238E27FC236}">
                <a16:creationId xmlns:a16="http://schemas.microsoft.com/office/drawing/2014/main" id="{F9B54E1C-6499-04C6-E992-BC815CBC5E90}"/>
              </a:ext>
            </a:extLst>
          </p:cNvPr>
          <p:cNvSpPr txBox="1"/>
          <p:nvPr/>
        </p:nvSpPr>
        <p:spPr>
          <a:xfrm>
            <a:off x="550689" y="768007"/>
            <a:ext cx="10769423" cy="338554"/>
          </a:xfrm>
          <a:prstGeom prst="rect">
            <a:avLst/>
          </a:prstGeom>
          <a:noFill/>
        </p:spPr>
        <p:txBody>
          <a:bodyPr wrap="square">
            <a:spAutoFit/>
          </a:bodyPr>
          <a:lstStyle/>
          <a:p>
            <a:r>
              <a:rPr lang="en-US" sz="1600" noProof="0" dirty="0"/>
              <a:t>The following table displays the month of release for each new feature.</a:t>
            </a:r>
          </a:p>
        </p:txBody>
      </p:sp>
      <p:sp>
        <p:nvSpPr>
          <p:cNvPr id="7" name="Rectangle: Top Corners Rounded 6">
            <a:extLst>
              <a:ext uri="{FF2B5EF4-FFF2-40B4-BE49-F238E27FC236}">
                <a16:creationId xmlns:a16="http://schemas.microsoft.com/office/drawing/2014/main" id="{8151DBD7-1FA7-93C9-2299-C9EEF576A2CF}"/>
              </a:ext>
              <a:ext uri="{C183D7F6-B498-43B3-948B-1728B52AA6E4}">
                <adec:decorative xmlns:adec="http://schemas.microsoft.com/office/drawing/2017/decorative" val="1"/>
              </a:ext>
            </a:extLst>
          </p:cNvPr>
          <p:cNvSpPr/>
          <p:nvPr/>
        </p:nvSpPr>
        <p:spPr bwMode="auto">
          <a:xfrm>
            <a:off x="550689" y="1152290"/>
            <a:ext cx="11481592" cy="328515"/>
          </a:xfrm>
          <a:prstGeom prst="round2SameRect">
            <a:avLst>
              <a:gd name="adj1" fmla="val 42300"/>
              <a:gd name="adj2" fmla="val 0"/>
            </a:avLst>
          </a:prstGeom>
          <a:gradFill>
            <a:gsLst>
              <a:gs pos="10000">
                <a:srgbClr val="5C5AD4"/>
              </a:gs>
              <a:gs pos="100000">
                <a:srgbClr val="C03BC4"/>
              </a:gs>
            </a:gsLst>
            <a:path path="circle">
              <a:fillToRect l="100000" b="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noProof="0" dirty="0">
              <a:solidFill>
                <a:srgbClr val="FFFFFF"/>
              </a:solidFill>
              <a:ea typeface="Segoe UI" pitchFamily="34" charset="0"/>
              <a:cs typeface="Segoe UI" pitchFamily="34" charset="0"/>
            </a:endParaRPr>
          </a:p>
        </p:txBody>
      </p:sp>
      <p:graphicFrame>
        <p:nvGraphicFramePr>
          <p:cNvPr id="6" name="Table 9" descr="Table of Teams value vs Teams Premium value">
            <a:extLst>
              <a:ext uri="{FF2B5EF4-FFF2-40B4-BE49-F238E27FC236}">
                <a16:creationId xmlns:a16="http://schemas.microsoft.com/office/drawing/2014/main" id="{78EF50D1-A330-F005-306A-99E2A7EEB1D0}"/>
              </a:ext>
            </a:extLst>
          </p:cNvPr>
          <p:cNvGraphicFramePr>
            <a:graphicFrameLocks noGrp="1"/>
          </p:cNvGraphicFramePr>
          <p:nvPr>
            <p:extLst>
              <p:ext uri="{D42A27DB-BD31-4B8C-83A1-F6EECF244321}">
                <p14:modId xmlns:p14="http://schemas.microsoft.com/office/powerpoint/2010/main" val="3959597103"/>
              </p:ext>
            </p:extLst>
          </p:nvPr>
        </p:nvGraphicFramePr>
        <p:xfrm>
          <a:off x="550689" y="1186571"/>
          <a:ext cx="11477848" cy="4809744"/>
        </p:xfrm>
        <a:graphic>
          <a:graphicData uri="http://schemas.openxmlformats.org/drawingml/2006/table">
            <a:tbl>
              <a:tblPr firstRow="1" bandRow="1">
                <a:tableStyleId>{2D5ABB26-0587-4C30-8999-92F81FD0307C}</a:tableStyleId>
              </a:tblPr>
              <a:tblGrid>
                <a:gridCol w="1537418">
                  <a:extLst>
                    <a:ext uri="{9D8B030D-6E8A-4147-A177-3AD203B41FA5}">
                      <a16:colId xmlns:a16="http://schemas.microsoft.com/office/drawing/2014/main" val="1414262376"/>
                    </a:ext>
                  </a:extLst>
                </a:gridCol>
                <a:gridCol w="9940430">
                  <a:extLst>
                    <a:ext uri="{9D8B030D-6E8A-4147-A177-3AD203B41FA5}">
                      <a16:colId xmlns:a16="http://schemas.microsoft.com/office/drawing/2014/main" val="3157474236"/>
                    </a:ext>
                  </a:extLst>
                </a:gridCol>
              </a:tblGrid>
              <a:tr h="170409">
                <a:tc>
                  <a:txBody>
                    <a:bodyPr/>
                    <a:lstStyle/>
                    <a:p>
                      <a:pPr algn="l"/>
                      <a:r>
                        <a:rPr lang="en-US" sz="1400" b="0" noProof="0" dirty="0">
                          <a:solidFill>
                            <a:schemeClr val="bg1"/>
                          </a:solidFill>
                          <a:latin typeface="+mj-lt"/>
                        </a:rPr>
                        <a:t>Month of release</a:t>
                      </a:r>
                    </a:p>
                  </a:txBody>
                  <a:tcPr marL="73152" marR="7315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r>
                        <a:rPr lang="en-US" sz="1200" b="1" kern="1200" noProof="0" dirty="0">
                          <a:solidFill>
                            <a:schemeClr val="bg1"/>
                          </a:solidFill>
                          <a:latin typeface="+mj-lt"/>
                        </a:rPr>
                        <a:t>What’s new</a:t>
                      </a:r>
                      <a:endParaRPr lang="en-US" sz="1200" b="1" kern="1200" noProof="0" dirty="0">
                        <a:solidFill>
                          <a:schemeClr val="bg1"/>
                        </a:solidFill>
                        <a:latin typeface="+mj-lt"/>
                        <a:ea typeface="+mn-ea"/>
                        <a:cs typeface="Segoe UI"/>
                      </a:endParaRPr>
                    </a:p>
                  </a:txBody>
                  <a:tcPr marL="73152" marR="73152" marT="27432" marB="27432"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45915496"/>
                  </a:ext>
                </a:extLst>
              </a:tr>
              <a:tr h="2962795">
                <a:tc>
                  <a:txBody>
                    <a:bodyPr/>
                    <a:lstStyle/>
                    <a:p>
                      <a:pPr algn="l" fontAlgn="t"/>
                      <a:r>
                        <a:rPr lang="en-US" sz="1400" noProof="0" dirty="0">
                          <a:effectLst/>
                          <a:latin typeface="+mj-lt"/>
                        </a:rPr>
                        <a:t>May 2026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(General availability) </a:t>
                      </a:r>
                      <a:r>
                        <a:rPr lang="en-US" sz="1400" b="0" i="0" u="none" strike="noStrike" kern="1200" dirty="0">
                          <a:solidFill>
                            <a:schemeClr val="tx1"/>
                          </a:solidFill>
                          <a:effectLst/>
                          <a:latin typeface="+mn-lt"/>
                          <a:ea typeface="+mn-ea"/>
                          <a:cs typeface="+mn-cs"/>
                          <a:hlinkClick r:id="rId3"/>
                        </a:rPr>
                        <a:t>Computer use</a:t>
                      </a:r>
                      <a:r>
                        <a:rPr lang="en-US" sz="1400" b="0" i="0" kern="1200" dirty="0">
                          <a:solidFill>
                            <a:schemeClr val="tx1"/>
                          </a:solidFill>
                          <a:effectLst/>
                          <a:latin typeface="+mn-lt"/>
                          <a:ea typeface="+mn-ea"/>
                          <a:cs typeface="+mn-cs"/>
                        </a:rPr>
                        <a:t> is now generally available, letting your agents automate web and desktop apps by controlling browsers and desktop applications on behalf of users.</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Add a </a:t>
                      </a:r>
                      <a:r>
                        <a:rPr lang="en-US" sz="1400" b="0" i="0" u="none" strike="noStrike" kern="1200" dirty="0">
                          <a:solidFill>
                            <a:schemeClr val="tx1"/>
                          </a:solidFill>
                          <a:effectLst/>
                          <a:latin typeface="+mn-lt"/>
                          <a:ea typeface="+mn-ea"/>
                          <a:cs typeface="+mn-cs"/>
                          <a:hlinkClick r:id="rId4"/>
                        </a:rPr>
                        <a:t>prompt node</a:t>
                      </a:r>
                      <a:r>
                        <a:rPr lang="en-US" sz="1400" b="0" i="0" kern="1200" dirty="0">
                          <a:solidFill>
                            <a:schemeClr val="tx1"/>
                          </a:solidFill>
                          <a:effectLst/>
                          <a:latin typeface="+mn-lt"/>
                          <a:ea typeface="+mn-ea"/>
                          <a:cs typeface="+mn-cs"/>
                        </a:rPr>
                        <a:t> to an agent flow or workflow to make a single AI call with dynamic content and model selection, useful for scenarios like translation and structured data extraction.</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Add a </a:t>
                      </a:r>
                      <a:r>
                        <a:rPr lang="en-US" sz="1400" b="0" i="0" u="none" strike="noStrike" kern="1200" dirty="0">
                          <a:solidFill>
                            <a:schemeClr val="tx1"/>
                          </a:solidFill>
                          <a:effectLst/>
                          <a:latin typeface="+mn-lt"/>
                          <a:ea typeface="+mn-ea"/>
                          <a:cs typeface="+mn-cs"/>
                          <a:hlinkClick r:id="rId5"/>
                        </a:rPr>
                        <a:t>Microsoft 365 Copilot node</a:t>
                      </a:r>
                      <a:r>
                        <a:rPr lang="en-US" sz="1400" b="0" i="0" kern="1200" dirty="0">
                          <a:solidFill>
                            <a:schemeClr val="tx1"/>
                          </a:solidFill>
                          <a:effectLst/>
                          <a:latin typeface="+mn-lt"/>
                          <a:ea typeface="+mn-ea"/>
                          <a:cs typeface="+mn-cs"/>
                        </a:rPr>
                        <a:t> to a workflow to send prompts to Microsoft 365 Copilot or a specific agent, enabling automation scenarios like research and audit drafting.</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Configure </a:t>
                      </a:r>
                      <a:r>
                        <a:rPr lang="en-US" sz="1400" b="0" i="0" u="none" strike="noStrike" kern="1200" dirty="0">
                          <a:solidFill>
                            <a:schemeClr val="tx1"/>
                          </a:solidFill>
                          <a:effectLst/>
                          <a:latin typeface="+mn-lt"/>
                          <a:ea typeface="+mn-ea"/>
                          <a:cs typeface="+mn-cs"/>
                          <a:hlinkClick r:id="rId6"/>
                        </a:rPr>
                        <a:t>consent-based recording</a:t>
                      </a:r>
                      <a:r>
                        <a:rPr lang="en-US" sz="1400" b="0" i="0" kern="1200" dirty="0">
                          <a:solidFill>
                            <a:schemeClr val="tx1"/>
                          </a:solidFill>
                          <a:effectLst/>
                          <a:latin typeface="+mn-lt"/>
                          <a:ea typeface="+mn-ea"/>
                          <a:cs typeface="+mn-cs"/>
                        </a:rPr>
                        <a:t> on voice-enabled agents to ask callers for consent before recording, with configurable compliance behavior and retention settings.</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Use the </a:t>
                      </a:r>
                      <a:r>
                        <a:rPr lang="en-US" sz="1400" b="0" i="0" u="none" strike="noStrike" kern="1200" dirty="0">
                          <a:solidFill>
                            <a:schemeClr val="tx1"/>
                          </a:solidFill>
                          <a:effectLst/>
                          <a:latin typeface="+mn-lt"/>
                          <a:ea typeface="+mn-ea"/>
                          <a:cs typeface="+mn-cs"/>
                          <a:hlinkClick r:id="rId7"/>
                        </a:rPr>
                        <a:t>agent inventory schema</a:t>
                      </a:r>
                      <a:r>
                        <a:rPr lang="en-US" sz="1400" b="0" i="0" kern="1200" dirty="0">
                          <a:solidFill>
                            <a:schemeClr val="tx1"/>
                          </a:solidFill>
                          <a:effectLst/>
                          <a:latin typeface="+mn-lt"/>
                          <a:ea typeface="+mn-ea"/>
                          <a:cs typeface="+mn-cs"/>
                        </a:rPr>
                        <a:t> to discover and audit all Copilot Studio agents in your organization from the admin center, API, or Azure Resource Graph.</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(Preview) Review </a:t>
                      </a:r>
                      <a:r>
                        <a:rPr lang="en-US" sz="1400" b="0" i="0" u="none" strike="noStrike" kern="1200" dirty="0">
                          <a:solidFill>
                            <a:schemeClr val="tx1"/>
                          </a:solidFill>
                          <a:effectLst/>
                          <a:latin typeface="+mn-lt"/>
                          <a:ea typeface="+mn-ea"/>
                          <a:cs typeface="+mn-cs"/>
                          <a:hlinkClick r:id="rId8"/>
                        </a:rPr>
                        <a:t>agent readiness and issue status</a:t>
                      </a:r>
                      <a:r>
                        <a:rPr lang="en-US" sz="1400" b="0" i="0" kern="1200" dirty="0">
                          <a:solidFill>
                            <a:schemeClr val="tx1"/>
                          </a:solidFill>
                          <a:effectLst/>
                          <a:latin typeface="+mn-lt"/>
                          <a:ea typeface="+mn-ea"/>
                          <a:cs typeface="+mn-cs"/>
                        </a:rPr>
                        <a:t> from a consolidated status page that surfaces publishing errors, runtime issues, and configuration blocks with severity levels.</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Use </a:t>
                      </a:r>
                      <a:r>
                        <a:rPr lang="en-US" sz="1400" b="0" i="0" u="none" strike="noStrike" kern="1200" dirty="0">
                          <a:solidFill>
                            <a:schemeClr val="tx1"/>
                          </a:solidFill>
                          <a:effectLst/>
                          <a:latin typeface="+mn-lt"/>
                          <a:ea typeface="+mn-ea"/>
                          <a:cs typeface="+mn-cs"/>
                          <a:hlinkClick r:id="rId9"/>
                        </a:rPr>
                        <a:t>asynchronous responses</a:t>
                      </a:r>
                      <a:r>
                        <a:rPr lang="en-US" sz="1400" b="0" i="0" kern="1200" dirty="0">
                          <a:solidFill>
                            <a:schemeClr val="tx1"/>
                          </a:solidFill>
                          <a:effectLst/>
                          <a:latin typeface="+mn-lt"/>
                          <a:ea typeface="+mn-ea"/>
                          <a:cs typeface="+mn-cs"/>
                        </a:rPr>
                        <a:t> for agent flows to let long-running processes exceed the two-minute limit and return results to the agent when they complete.</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(Preview) Automatically create </a:t>
                      </a:r>
                      <a:r>
                        <a:rPr lang="en-US" sz="1400" b="0" i="0" u="none" strike="noStrike" kern="1200" dirty="0">
                          <a:solidFill>
                            <a:schemeClr val="tx1"/>
                          </a:solidFill>
                          <a:effectLst/>
                          <a:latin typeface="+mn-lt"/>
                          <a:ea typeface="+mn-ea"/>
                          <a:cs typeface="+mn-cs"/>
                          <a:hlinkClick r:id="rId10"/>
                        </a:rPr>
                        <a:t>Microsoft Entra agent identities</a:t>
                      </a:r>
                      <a:r>
                        <a:rPr lang="en-US" sz="1400" b="0" i="0" kern="1200" dirty="0">
                          <a:solidFill>
                            <a:schemeClr val="tx1"/>
                          </a:solidFill>
                          <a:effectLst/>
                          <a:latin typeface="+mn-lt"/>
                          <a:ea typeface="+mn-ea"/>
                          <a:cs typeface="+mn-cs"/>
                        </a:rPr>
                        <a:t> for each of your agents to scope connector permissions, Conditional Access policies, and DLP governance to individual agents.</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(Preview) Add </a:t>
                      </a:r>
                      <a:r>
                        <a:rPr lang="en-US" sz="1400" b="0" i="0" u="none" strike="noStrike" kern="1200" dirty="0">
                          <a:solidFill>
                            <a:schemeClr val="tx1"/>
                          </a:solidFill>
                          <a:effectLst/>
                          <a:latin typeface="+mn-lt"/>
                          <a:ea typeface="+mn-ea"/>
                          <a:cs typeface="+mn-cs"/>
                          <a:hlinkClick r:id="rId11"/>
                        </a:rPr>
                        <a:t>computer use standalone tools</a:t>
                      </a:r>
                      <a:r>
                        <a:rPr lang="en-US" sz="1400" b="0" i="0" kern="1200" dirty="0">
                          <a:solidFill>
                            <a:schemeClr val="tx1"/>
                          </a:solidFill>
                          <a:effectLst/>
                          <a:latin typeface="+mn-lt"/>
                          <a:ea typeface="+mn-ea"/>
                          <a:cs typeface="+mn-cs"/>
                        </a:rPr>
                        <a:t> to agents and agent flows for modular, reusable UI automation with built-in governance, model selection, and observability.</a:t>
                      </a:r>
                    </a:p>
                    <a:p>
                      <a:pPr marL="285750" indent="-285750">
                        <a:buFont typeface="Arial" panose="020B0604020202020204" pitchFamily="34" charset="0"/>
                        <a:buChar char="•"/>
                      </a:pPr>
                      <a:r>
                        <a:rPr lang="en-US" sz="1400" b="0" i="0" kern="1200" dirty="0">
                          <a:solidFill>
                            <a:schemeClr val="tx1"/>
                          </a:solidFill>
                          <a:effectLst/>
                          <a:latin typeface="+mn-lt"/>
                          <a:ea typeface="+mn-ea"/>
                          <a:cs typeface="+mn-cs"/>
                        </a:rPr>
                        <a:t>(Preview) Choose </a:t>
                      </a:r>
                      <a:r>
                        <a:rPr lang="en-US" sz="1400" b="0" i="0" u="none" strike="noStrike" kern="1200" dirty="0">
                          <a:solidFill>
                            <a:schemeClr val="tx1"/>
                          </a:solidFill>
                          <a:effectLst/>
                          <a:latin typeface="+mn-lt"/>
                          <a:ea typeface="+mn-ea"/>
                          <a:cs typeface="+mn-cs"/>
                          <a:hlinkClick r:id="rId12"/>
                        </a:rPr>
                        <a:t>Mistral Medium 3.5</a:t>
                      </a:r>
                      <a:r>
                        <a:rPr lang="en-US" sz="1400" b="0" i="0" kern="1200" dirty="0">
                          <a:solidFill>
                            <a:schemeClr val="tx1"/>
                          </a:solidFill>
                          <a:effectLst/>
                          <a:latin typeface="+mn-lt"/>
                          <a:ea typeface="+mn-ea"/>
                          <a:cs typeface="+mn-cs"/>
                        </a:rPr>
                        <a:t> as the primary AI model for your agent, now available as an experimental option alongside Anthropic, </a:t>
                      </a:r>
                      <a:r>
                        <a:rPr lang="en-US" sz="1400" b="0" i="0" kern="1200" dirty="0" err="1">
                          <a:solidFill>
                            <a:schemeClr val="tx1"/>
                          </a:solidFill>
                          <a:effectLst/>
                          <a:latin typeface="+mn-lt"/>
                          <a:ea typeface="+mn-ea"/>
                          <a:cs typeface="+mn-cs"/>
                        </a:rPr>
                        <a:t>xAI</a:t>
                      </a:r>
                      <a:r>
                        <a:rPr lang="en-US" sz="1400" b="0" i="0" kern="1200" dirty="0">
                          <a:solidFill>
                            <a:schemeClr val="tx1"/>
                          </a:solidFill>
                          <a:effectLst/>
                          <a:latin typeface="+mn-lt"/>
                          <a:ea typeface="+mn-ea"/>
                          <a:cs typeface="+mn-cs"/>
                        </a:rPr>
                        <a:t>, and other supported providers.</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txBody>
                  <a:tcPr>
                    <a:lnL w="6350" cap="flat" cmpd="sng" algn="ctr">
                      <a:no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2324382"/>
                  </a:ext>
                </a:extLst>
              </a:tr>
            </a:tbl>
          </a:graphicData>
        </a:graphic>
      </p:graphicFrame>
      <p:sp>
        <p:nvSpPr>
          <p:cNvPr id="9" name="TextBox 8">
            <a:extLst>
              <a:ext uri="{FF2B5EF4-FFF2-40B4-BE49-F238E27FC236}">
                <a16:creationId xmlns:a16="http://schemas.microsoft.com/office/drawing/2014/main" id="{920D627A-0855-69E0-CA8D-6B37BE9400A7}"/>
              </a:ext>
            </a:extLst>
          </p:cNvPr>
          <p:cNvSpPr txBox="1"/>
          <p:nvPr/>
        </p:nvSpPr>
        <p:spPr>
          <a:xfrm>
            <a:off x="23749" y="6442375"/>
            <a:ext cx="12004787" cy="584775"/>
          </a:xfrm>
          <a:prstGeom prst="rect">
            <a:avLst/>
          </a:prstGeom>
          <a:noFill/>
        </p:spPr>
        <p:txBody>
          <a:bodyPr wrap="square">
            <a:spAutoFit/>
          </a:bodyPr>
          <a:lstStyle/>
          <a:p>
            <a:r>
              <a:rPr lang="en-US" sz="1600" noProof="0" dirty="0">
                <a:solidFill>
                  <a:srgbClr val="7030A0"/>
                </a:solidFill>
                <a:hlinkClick r:id="rId13">
                  <a:extLst>
                    <a:ext uri="{A12FA001-AC4F-418D-AE19-62706E023703}">
                      <ahyp:hlinkClr xmlns:ahyp="http://schemas.microsoft.com/office/drawing/2018/hyperlinkcolor" val="tx"/>
                    </a:ext>
                  </a:extLst>
                </a:hlinkClick>
              </a:rPr>
              <a:t>What's new in Copilot Studio - Microsoft Copilot Studio | Microsoft Learn</a:t>
            </a:r>
            <a:r>
              <a:rPr lang="en-US" sz="1600" noProof="0" dirty="0">
                <a:solidFill>
                  <a:srgbClr val="7030A0"/>
                </a:solidFill>
              </a:rPr>
              <a:t> | </a:t>
            </a:r>
            <a:r>
              <a:rPr lang="en-US" sz="1600" noProof="0" dirty="0">
                <a:solidFill>
                  <a:srgbClr val="7030A0"/>
                </a:solidFill>
                <a:hlinkClick r:id="rId14">
                  <a:extLst>
                    <a:ext uri="{A12FA001-AC4F-418D-AE19-62706E023703}">
                      <ahyp:hlinkClr xmlns:ahyp="http://schemas.microsoft.com/office/drawing/2018/hyperlinkcolor" val="tx"/>
                    </a:ext>
                  </a:extLst>
                </a:hlinkClick>
              </a:rPr>
              <a:t>Copilot Studio Archive | Microsoft Copilot Blog</a:t>
            </a:r>
            <a:endParaRPr lang="en-US" sz="1600" noProof="0" dirty="0">
              <a:solidFill>
                <a:srgbClr val="7030A0"/>
              </a:solidFill>
            </a:endParaRPr>
          </a:p>
          <a:p>
            <a:endParaRPr lang="en-US" sz="1600" noProof="0" dirty="0">
              <a:solidFill>
                <a:srgbClr val="7030A0"/>
              </a:solidFill>
            </a:endParaRPr>
          </a:p>
        </p:txBody>
      </p:sp>
    </p:spTree>
    <p:extLst>
      <p:ext uri="{BB962C8B-B14F-4D97-AF65-F5344CB8AC3E}">
        <p14:creationId xmlns:p14="http://schemas.microsoft.com/office/powerpoint/2010/main" val="2611860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9125593-988E-BC03-3EF9-1794E63DC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E6459-B9EC-198C-EFA2-6805912ED489}"/>
              </a:ext>
            </a:extLst>
          </p:cNvPr>
          <p:cNvSpPr>
            <a:spLocks noGrp="1"/>
          </p:cNvSpPr>
          <p:nvPr>
            <p:ph type="title"/>
          </p:nvPr>
        </p:nvSpPr>
        <p:spPr>
          <a:xfrm>
            <a:off x="584200" y="2545663"/>
            <a:ext cx="9144000" cy="615553"/>
          </a:xfrm>
        </p:spPr>
        <p:txBody>
          <a:bodyPr/>
          <a:lstStyle/>
          <a:p>
            <a:r>
              <a:rPr lang="en-US" sz="400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Frontier</a:t>
            </a:r>
          </a:p>
        </p:txBody>
      </p:sp>
      <p:sp>
        <p:nvSpPr>
          <p:cNvPr id="3" name="Text Placeholder 2">
            <a:extLst>
              <a:ext uri="{FF2B5EF4-FFF2-40B4-BE49-F238E27FC236}">
                <a16:creationId xmlns:a16="http://schemas.microsoft.com/office/drawing/2014/main" id="{6E543E08-726E-2C72-7DE8-02AC0855EF33}"/>
              </a:ext>
            </a:extLst>
          </p:cNvPr>
          <p:cNvSpPr>
            <a:spLocks noGrp="1"/>
          </p:cNvSpPr>
          <p:nvPr>
            <p:ph type="body" sz="quarter" idx="12"/>
          </p:nvPr>
        </p:nvSpPr>
        <p:spPr>
          <a:xfrm>
            <a:off x="584200" y="3609866"/>
            <a:ext cx="5311633" cy="1661993"/>
          </a:xfrm>
        </p:spPr>
        <p:txBody>
          <a:bodyPr/>
          <a:lstStyle/>
          <a:p>
            <a:r>
              <a:rPr lang="en-GB" sz="1800" b="1" noProof="0" dirty="0"/>
              <a:t>Get hands-on with breakthrough preview features, share your insights with product teams, and help shape the future of AI. </a:t>
            </a:r>
          </a:p>
          <a:p>
            <a:endParaRPr lang="en-GB" sz="1800" b="1" dirty="0"/>
          </a:p>
          <a:p>
            <a:r>
              <a:rPr lang="en-GB" sz="1800" b="1" noProof="0" dirty="0"/>
              <a:t>With Frontier, you’re not just adopting new technology, you’re co-creating what comes next.</a:t>
            </a:r>
            <a:endParaRPr lang="en-US" sz="1800" b="1" noProof="0" dirty="0"/>
          </a:p>
        </p:txBody>
      </p:sp>
      <p:pic>
        <p:nvPicPr>
          <p:cNvPr id="5" name="Picture 4">
            <a:extLst>
              <a:ext uri="{FF2B5EF4-FFF2-40B4-BE49-F238E27FC236}">
                <a16:creationId xmlns:a16="http://schemas.microsoft.com/office/drawing/2014/main" id="{B1BF37B2-552E-2F37-27E3-5938C09E0B67}"/>
              </a:ext>
              <a:ext uri="{C183D7F6-B498-43B3-948B-1728B52AA6E4}">
                <adec:decorative xmlns:adec="http://schemas.microsoft.com/office/drawing/2017/decorative" val="1"/>
              </a:ext>
            </a:extLst>
          </p:cNvPr>
          <p:cNvPicPr>
            <a:picLocks noChangeAspect="1"/>
          </p:cNvPicPr>
          <p:nvPr/>
        </p:nvPicPr>
        <p:blipFill>
          <a:blip r:embed="rId3"/>
          <a:srcRect l="12100"/>
          <a:stretch>
            <a:fillRect/>
          </a:stretch>
        </p:blipFill>
        <p:spPr>
          <a:xfrm>
            <a:off x="5895833" y="1853201"/>
            <a:ext cx="6096000" cy="3801005"/>
          </a:xfrm>
          <a:prstGeom prst="rect">
            <a:avLst/>
          </a:prstGeom>
          <a:ln>
            <a:noFill/>
          </a:ln>
          <a:effectLst>
            <a:softEdge rad="112500"/>
          </a:effectLst>
        </p:spPr>
      </p:pic>
      <p:sp>
        <p:nvSpPr>
          <p:cNvPr id="10" name="TextBox 9">
            <a:extLst>
              <a:ext uri="{FF2B5EF4-FFF2-40B4-BE49-F238E27FC236}">
                <a16:creationId xmlns:a16="http://schemas.microsoft.com/office/drawing/2014/main" id="{671D46FB-2B24-7347-4701-B8BA468EF420}"/>
              </a:ext>
            </a:extLst>
          </p:cNvPr>
          <p:cNvSpPr txBox="1"/>
          <p:nvPr/>
        </p:nvSpPr>
        <p:spPr>
          <a:xfrm>
            <a:off x="461371" y="6349896"/>
            <a:ext cx="6605516" cy="369332"/>
          </a:xfrm>
          <a:prstGeom prst="rect">
            <a:avLst/>
          </a:prstGeom>
          <a:noFill/>
        </p:spPr>
        <p:txBody>
          <a:bodyPr wrap="square">
            <a:spAutoFit/>
          </a:bodyPr>
          <a:lstStyle/>
          <a:p>
            <a:r>
              <a:rPr lang="en-US" dirty="0">
                <a:hlinkClick r:id="rId4"/>
              </a:rPr>
              <a:t>Frontier program – Microsoft Adoption</a:t>
            </a:r>
            <a:endParaRPr lang="en-US" dirty="0"/>
          </a:p>
        </p:txBody>
      </p:sp>
    </p:spTree>
    <p:extLst>
      <p:ext uri="{BB962C8B-B14F-4D97-AF65-F5344CB8AC3E}">
        <p14:creationId xmlns:p14="http://schemas.microsoft.com/office/powerpoint/2010/main" val="68925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EB0EDE-4523-576C-E008-B07DBB2AE957}"/>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56DEA06B-6756-ABD9-B8A0-95E29411F2AB}"/>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What's new in Frontier </a:t>
            </a:r>
            <a:endParaRPr lang="en-US" sz="2400" noProof="0" dirty="0">
              <a:gradFill>
                <a:gsLst>
                  <a:gs pos="971">
                    <a:srgbClr val="2897CE"/>
                  </a:gs>
                  <a:gs pos="100000">
                    <a:srgbClr val="8678D6"/>
                  </a:gs>
                </a:gsLst>
                <a:lin ang="2700000" scaled="0"/>
              </a:gradFill>
              <a:cs typeface="Segoe UI Semibold"/>
            </a:endParaRPr>
          </a:p>
        </p:txBody>
      </p:sp>
      <p:sp>
        <p:nvSpPr>
          <p:cNvPr id="14" name="TextBox 13">
            <a:extLst>
              <a:ext uri="{FF2B5EF4-FFF2-40B4-BE49-F238E27FC236}">
                <a16:creationId xmlns:a16="http://schemas.microsoft.com/office/drawing/2014/main" id="{4D8AEA10-2367-C99A-77BF-7E359C71BD0F}"/>
              </a:ext>
            </a:extLst>
          </p:cNvPr>
          <p:cNvSpPr txBox="1"/>
          <p:nvPr/>
        </p:nvSpPr>
        <p:spPr>
          <a:xfrm>
            <a:off x="550689" y="768007"/>
            <a:ext cx="10769423" cy="646331"/>
          </a:xfrm>
          <a:prstGeom prst="rect">
            <a:avLst/>
          </a:prstGeom>
          <a:noFill/>
        </p:spPr>
        <p:txBody>
          <a:bodyPr wrap="square">
            <a:spAutoFit/>
          </a:bodyPr>
          <a:lstStyle/>
          <a:p>
            <a:r>
              <a:rPr lang="en-GB" noProof="0" dirty="0"/>
              <a:t>Try out the latest agents and features in Microsoft 365 Copilot and see how they can transform your day-to-day.​</a:t>
            </a:r>
            <a:endParaRPr lang="en-US" noProof="0" dirty="0"/>
          </a:p>
        </p:txBody>
      </p:sp>
      <p:sp>
        <p:nvSpPr>
          <p:cNvPr id="9" name="TextBox 8">
            <a:extLst>
              <a:ext uri="{FF2B5EF4-FFF2-40B4-BE49-F238E27FC236}">
                <a16:creationId xmlns:a16="http://schemas.microsoft.com/office/drawing/2014/main" id="{2D98EBA9-BC1C-F1E3-06E9-1D3E830F33B5}"/>
              </a:ext>
            </a:extLst>
          </p:cNvPr>
          <p:cNvSpPr txBox="1"/>
          <p:nvPr/>
        </p:nvSpPr>
        <p:spPr>
          <a:xfrm>
            <a:off x="93606" y="6405903"/>
            <a:ext cx="12004787" cy="338554"/>
          </a:xfrm>
          <a:prstGeom prst="rect">
            <a:avLst/>
          </a:prstGeom>
          <a:noFill/>
        </p:spPr>
        <p:txBody>
          <a:bodyPr wrap="square">
            <a:spAutoFit/>
          </a:bodyPr>
          <a:lstStyle/>
          <a:p>
            <a:r>
              <a:rPr lang="en-US" sz="1600" noProof="0" dirty="0">
                <a:solidFill>
                  <a:schemeClr val="accent1">
                    <a:lumMod val="75000"/>
                  </a:schemeClr>
                </a:solidFill>
                <a:hlinkClick r:id="rId3">
                  <a:extLst>
                    <a:ext uri="{A12FA001-AC4F-418D-AE19-62706E023703}">
                      <ahyp:hlinkClr xmlns:ahyp="http://schemas.microsoft.com/office/drawing/2018/hyperlinkcolor" val="tx"/>
                    </a:ext>
                  </a:extLst>
                </a:hlinkClick>
              </a:rPr>
              <a:t>Frontier Getting started guide</a:t>
            </a:r>
            <a:endParaRPr lang="en-US" sz="1600" noProof="0" dirty="0">
              <a:solidFill>
                <a:schemeClr val="accent1">
                  <a:lumMod val="75000"/>
                </a:schemeClr>
              </a:solidFill>
            </a:endParaRPr>
          </a:p>
        </p:txBody>
      </p:sp>
      <p:sp>
        <p:nvSpPr>
          <p:cNvPr id="2" name="Rectangle: Top Corners Rounded 1">
            <a:extLst>
              <a:ext uri="{FF2B5EF4-FFF2-40B4-BE49-F238E27FC236}">
                <a16:creationId xmlns:a16="http://schemas.microsoft.com/office/drawing/2014/main" id="{82B138F3-D3FC-5315-BFC2-0E08BE61E942}"/>
              </a:ext>
              <a:ext uri="{C183D7F6-B498-43B3-948B-1728B52AA6E4}">
                <adec:decorative xmlns:adec="http://schemas.microsoft.com/office/drawing/2017/decorative" val="1"/>
              </a:ext>
            </a:extLst>
          </p:cNvPr>
          <p:cNvSpPr/>
          <p:nvPr/>
        </p:nvSpPr>
        <p:spPr bwMode="auto">
          <a:xfrm>
            <a:off x="550689" y="1556768"/>
            <a:ext cx="5863759" cy="4635014"/>
          </a:xfrm>
          <a:prstGeom prst="round2SameRect">
            <a:avLst>
              <a:gd name="adj1" fmla="val 3675"/>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u="sng" dirty="0">
                <a:hlinkClick r:id="rId4" tooltip="NEW: Agents to drive AI workforce transformation"/>
              </a:rPr>
              <a:t>NEW: Agents to drive AI workforce transformation</a:t>
            </a:r>
            <a:endParaRPr lang="en-GB" sz="1600" b="1" u="sng"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5" tooltip="NEW: Microsoft Agent 365: The control plane for AI Agents"/>
              </a:rPr>
              <a:t>NEW: Microsoft Agent 365: The control plane for AI Agents</a:t>
            </a:r>
            <a:endParaRPr lang="en-GB" sz="1600" b="1"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6" tooltip="NEW: Build and create with Copilot Pages"/>
              </a:rPr>
              <a:t>NEW: Build and create with Copilot Pages</a:t>
            </a:r>
            <a:endParaRPr lang="en-GB" sz="1600" b="1"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7" tooltip="NEW: Learn more about the Sales Development Agent"/>
              </a:rPr>
              <a:t>NEW: Learn more about the Sales Development Agent</a:t>
            </a:r>
            <a:endParaRPr lang="en-GB" sz="1600" b="1"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8" tooltip="NEW: How Sales Development Agent connects with Dynamics 365"/>
              </a:rPr>
              <a:t>NEW: How Sales Development Agent connects with Dynamics 365</a:t>
            </a:r>
            <a:endParaRPr lang="en-GB" sz="1600" b="1"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9" tooltip="NEW: Learn more about Project Opal"/>
              </a:rPr>
              <a:t>NEW: Learn more about Project Opal</a:t>
            </a:r>
            <a:endParaRPr lang="en-GB" sz="1600" b="1" dirty="0"/>
          </a:p>
          <a:p>
            <a:pPr marL="342900" indent="-342900" defTabSz="932472" fontAlgn="base">
              <a:lnSpc>
                <a:spcPct val="150000"/>
              </a:lnSpc>
              <a:spcBef>
                <a:spcPct val="0"/>
              </a:spcBef>
              <a:spcAft>
                <a:spcPct val="0"/>
              </a:spcAft>
              <a:buClr>
                <a:schemeClr val="tx1"/>
              </a:buClr>
              <a:buFont typeface="Wingdings" panose="05000000000000000000" pitchFamily="2" charset="2"/>
              <a:buChar char="§"/>
            </a:pPr>
            <a:r>
              <a:rPr lang="en-GB" sz="1600" b="1" dirty="0">
                <a:hlinkClick r:id="rId10" tooltip="NEW: Experience next-gen productivity with Windows 365 AI-enabled Cloud PCs"/>
              </a:rPr>
              <a:t>NEW: Experience next-gen productivity with Windows 365 AI-enabled Cloud PCs</a:t>
            </a:r>
            <a:endParaRPr lang="en-US" noProof="0" dirty="0">
              <a:solidFill>
                <a:schemeClr val="tx1"/>
              </a:solidFill>
              <a:latin typeface="Segoe UI"/>
              <a:cs typeface="Segoe UI" pitchFamily="34" charset="0"/>
            </a:endParaRPr>
          </a:p>
        </p:txBody>
      </p:sp>
      <p:pic>
        <p:nvPicPr>
          <p:cNvPr id="5" name="Picture 4">
            <a:extLst>
              <a:ext uri="{FF2B5EF4-FFF2-40B4-BE49-F238E27FC236}">
                <a16:creationId xmlns:a16="http://schemas.microsoft.com/office/drawing/2014/main" id="{312A0141-ECF1-EBB9-581A-FD1312B204E2}"/>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893493" y="1556864"/>
            <a:ext cx="4870877" cy="463491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86121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DCFD04-3E43-4F90-1C0A-13FB373266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14">
            <a:extLst>
              <a:ext uri="{FF2B5EF4-FFF2-40B4-BE49-F238E27FC236}">
                <a16:creationId xmlns:a16="http://schemas.microsoft.com/office/drawing/2014/main" id="{16794675-EC05-B52C-95A1-D5ADC26ED727}"/>
              </a:ext>
            </a:extLst>
          </p:cNvPr>
          <p:cNvSpPr txBox="1">
            <a:spLocks noGrp="1"/>
          </p:cNvSpPr>
          <p:nvPr>
            <p:ph type="title"/>
          </p:nvPr>
        </p:nvSpPr>
        <p:spPr>
          <a:xfrm>
            <a:off x="966337" y="3012707"/>
            <a:ext cx="9144000" cy="8309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lang="en-US" sz="6000" b="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Thank you </a:t>
            </a:r>
            <a:r>
              <a:rPr kumimoji="0" lang="en-US" sz="6000" b="1" i="0" u="none" strike="noStrike" kern="1200" cap="none" spc="-50" normalizeH="0" baseline="0" noProof="0" dirty="0">
                <a:ln w="3175">
                  <a:noFill/>
                </a:ln>
                <a:solidFill>
                  <a:srgbClr val="3A4953"/>
                </a:solidFill>
                <a:effectLst/>
                <a:uLnTx/>
                <a:uFillTx/>
                <a:latin typeface="Segoe UI Semibold"/>
                <a:ea typeface="+mn-ea"/>
                <a:cs typeface="Segoe UI"/>
              </a:rPr>
              <a:t>👏</a:t>
            </a:r>
          </a:p>
        </p:txBody>
      </p:sp>
      <p:sp>
        <p:nvSpPr>
          <p:cNvPr id="2" name="TextBox 1">
            <a:extLst>
              <a:ext uri="{FF2B5EF4-FFF2-40B4-BE49-F238E27FC236}">
                <a16:creationId xmlns:a16="http://schemas.microsoft.com/office/drawing/2014/main" id="{42E90039-4B10-20A2-FE08-C4C34718CE94}"/>
              </a:ext>
            </a:extLst>
          </p:cNvPr>
          <p:cNvSpPr txBox="1"/>
          <p:nvPr/>
        </p:nvSpPr>
        <p:spPr>
          <a:xfrm>
            <a:off x="1104441" y="4745452"/>
            <a:ext cx="4991559" cy="615553"/>
          </a:xfrm>
          <a:prstGeom prst="rect">
            <a:avLst/>
          </a:prstGeom>
          <a:noFill/>
        </p:spPr>
        <p:txBody>
          <a:bodyPr wrap="none" lIns="0" tIns="0" rIns="0" bIns="0" rtlCol="0">
            <a:spAutoFit/>
          </a:bodyPr>
          <a:lstStyle/>
          <a:p>
            <a:pPr algn="l"/>
            <a:r>
              <a:rPr lang="en-US" sz="2000" noProof="0" dirty="0">
                <a:gradFill>
                  <a:gsLst>
                    <a:gs pos="2917">
                      <a:schemeClr val="tx1"/>
                    </a:gs>
                    <a:gs pos="30000">
                      <a:schemeClr val="tx1"/>
                    </a:gs>
                  </a:gsLst>
                  <a:lin ang="5400000" scaled="0"/>
                </a:gradFill>
              </a:rPr>
              <a:t>Got feedback ? </a:t>
            </a:r>
          </a:p>
          <a:p>
            <a:pPr algn="l"/>
            <a:r>
              <a:rPr lang="en-US" sz="2000" noProof="0" dirty="0">
                <a:gradFill>
                  <a:gsLst>
                    <a:gs pos="2917">
                      <a:schemeClr val="tx1"/>
                    </a:gs>
                    <a:gs pos="30000">
                      <a:schemeClr val="tx1"/>
                    </a:gs>
                  </a:gsLst>
                  <a:lin ang="5400000" scaled="0"/>
                </a:gradFill>
                <a:hlinkClick r:id="rId3"/>
              </a:rPr>
              <a:t>https://aka.ms/WhatsNewCopilot/Feedback</a:t>
            </a:r>
            <a:r>
              <a:rPr lang="en-US" sz="2000" noProof="0" dirty="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113543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3.125E-6 1.48148E-6 L 3.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E693-9DED-ED27-1B69-355C2458B84F}"/>
              </a:ext>
            </a:extLst>
          </p:cNvPr>
          <p:cNvSpPr>
            <a:spLocks noGrp="1"/>
          </p:cNvSpPr>
          <p:nvPr>
            <p:ph type="title"/>
          </p:nvPr>
        </p:nvSpPr>
        <p:spPr>
          <a:xfrm>
            <a:off x="0" y="-705117"/>
            <a:ext cx="9144000" cy="553998"/>
          </a:xfrm>
        </p:spPr>
        <p:txBody>
          <a:bodyPr/>
          <a:lstStyle/>
          <a:p>
            <a:r>
              <a:rPr lang="en-US" noProof="0" dirty="0"/>
              <a:t>Feedback Form</a:t>
            </a: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Forms">
                <a:extLst>
                  <a:ext uri="{FF2B5EF4-FFF2-40B4-BE49-F238E27FC236}">
                    <a16:creationId xmlns:a16="http://schemas.microsoft.com/office/drawing/2014/main" id="{0FC72286-8E9A-F140-F0B2-C11B380E6934}"/>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title="Forms">
                <a:extLst>
                  <a:ext uri="{FF2B5EF4-FFF2-40B4-BE49-F238E27FC236}">
                    <a16:creationId xmlns:a16="http://schemas.microsoft.com/office/drawing/2014/main" id="{0FC72286-8E9A-F140-F0B2-C11B380E6934}"/>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3676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267068-C6AA-D7F8-7653-36226CFC3BF3}"/>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41E1C638-8B5B-D0B9-EBB6-66FCD09C073C}"/>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Resources</a:t>
            </a:r>
            <a:endParaRPr lang="en-US" sz="2400" noProof="0" dirty="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7408E922-1F7F-AD79-FD02-29EFC4FCA3F8}"/>
              </a:ext>
              <a:ext uri="{C183D7F6-B498-43B3-948B-1728B52AA6E4}">
                <adec:decorative xmlns:adec="http://schemas.microsoft.com/office/drawing/2017/decorative" val="1"/>
              </a:ext>
            </a:extLst>
          </p:cNvPr>
          <p:cNvSpPr/>
          <p:nvPr/>
        </p:nvSpPr>
        <p:spPr bwMode="auto">
          <a:xfrm>
            <a:off x="550689" y="959978"/>
            <a:ext cx="11477848" cy="5678147"/>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2"/>
              </a:rPr>
              <a:t>Microsoft 365 Copilot Blog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GB" sz="1600" dirty="0">
                <a:hlinkClick r:id="rId3"/>
              </a:rPr>
              <a:t>What’s New in Microsoft 365 Copilot | May 2026 | Microsoft Community Hub</a:t>
            </a:r>
            <a:endParaRPr lang="en-GB" sz="1600" dirty="0"/>
          </a:p>
          <a:p>
            <a:pPr marL="342900" indent="-342900" defTabSz="932472" fontAlgn="base">
              <a:spcBef>
                <a:spcPct val="0"/>
              </a:spcBef>
              <a:spcAft>
                <a:spcPct val="0"/>
              </a:spcAft>
              <a:buClr>
                <a:schemeClr val="tx1"/>
              </a:buClr>
              <a:buFont typeface="Wingdings" panose="05000000000000000000" pitchFamily="2" charset="2"/>
              <a:buChar char="§"/>
            </a:pPr>
            <a:r>
              <a:rPr lang="en-GB" sz="1600" dirty="0">
                <a:hlinkClick r:id="rId4"/>
              </a:rPr>
              <a:t>Release Notes for Microsoft 365 Copilot | Microsoft Learn</a:t>
            </a:r>
            <a:endParaRPr lang="en-GB" sz="1600" dirty="0"/>
          </a:p>
          <a:p>
            <a:pPr marL="342900" indent="-342900" defTabSz="932472" fontAlgn="base">
              <a:spcBef>
                <a:spcPct val="0"/>
              </a:spcBef>
              <a:spcAft>
                <a:spcPct val="0"/>
              </a:spcAft>
              <a:buClr>
                <a:schemeClr val="tx1"/>
              </a:buClr>
              <a:buFont typeface="Wingdings" panose="05000000000000000000" pitchFamily="2" charset="2"/>
              <a:buChar char="§"/>
            </a:pPr>
            <a:r>
              <a:rPr lang="nn-NO" sz="1600" dirty="0">
                <a:hlinkClick r:id="rId5"/>
              </a:rPr>
              <a:t>Microsoft 365 Roadmap | Microsoft 365</a:t>
            </a:r>
            <a:endParaRPr lang="nn-NO" sz="1600" dirty="0"/>
          </a:p>
          <a:p>
            <a:pPr marL="342900" indent="-342900" defTabSz="932472" fontAlgn="base">
              <a:spcBef>
                <a:spcPct val="0"/>
              </a:spcBef>
              <a:spcAft>
                <a:spcPct val="0"/>
              </a:spcAft>
              <a:buClr>
                <a:schemeClr val="tx1"/>
              </a:buClr>
              <a:buFont typeface="Wingdings" panose="05000000000000000000" pitchFamily="2" charset="2"/>
              <a:buChar char="§"/>
            </a:pPr>
            <a:r>
              <a:rPr lang="en-GB" sz="1600" dirty="0">
                <a:hlinkClick r:id="rId6"/>
              </a:rPr>
              <a:t>What's new in Copilot Studio - Microsoft Copilot Studio | Microsoft Learn</a:t>
            </a:r>
            <a:endParaRPr lang="en-GB"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7"/>
              </a:rPr>
              <a:t>Copilot Studio | Microsoft Copilot Blog</a:t>
            </a:r>
            <a:endParaRPr lang="en-US" sz="1600" dirty="0">
              <a:solidFill>
                <a:srgbClr val="0070C0"/>
              </a:solidFill>
            </a:endParaRPr>
          </a:p>
          <a:p>
            <a:pPr marL="342900" indent="-342900" defTabSz="932472" fontAlgn="base">
              <a:spcBef>
                <a:spcPct val="0"/>
              </a:spcBef>
              <a:spcAft>
                <a:spcPct val="0"/>
              </a:spcAft>
              <a:buClr>
                <a:schemeClr val="tx1"/>
              </a:buClr>
              <a:buFont typeface="Wingdings" panose="05000000000000000000" pitchFamily="2" charset="2"/>
              <a:buChar char="§"/>
            </a:pPr>
            <a:r>
              <a:rPr lang="en-GB" sz="1600" dirty="0">
                <a:hlinkClick r:id="rId8"/>
              </a:rPr>
              <a:t>Microsoft 365 Copilot News and Insights | Microsoft 365 Blog</a:t>
            </a:r>
            <a:endParaRPr lang="en-GB"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9"/>
              </a:rPr>
              <a:t>Launched: Microsoft 365 Copilot Adoption Hub Redesign</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0"/>
              </a:rPr>
              <a:t>Recertified: How Microsoft 365 Copilot continues to earn trust and What Changed in a Year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1"/>
              </a:rPr>
              <a:t>Learning Agent now generally available — personalized AI upskilling for every employee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2"/>
              </a:rPr>
              <a:t>Available today: GPT-5.5 Instant in Microsoft 365 Copilot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3"/>
              </a:rPr>
              <a:t>Available today: Anthropic Claude Opus 4.8 in Microsoft 365 Copilot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4"/>
              </a:rPr>
              <a:t>Microsoft Build 2026: Be yourself at work - The Official Microsoft Blog</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5"/>
              </a:rPr>
              <a:t>Securing Local Agents, Claws, Runtimes | Microsoft Security</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6"/>
              </a:rPr>
              <a:t>Home | Microsoft AI</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7"/>
              </a:rPr>
              <a:t>Microsoft Build Live</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8"/>
              </a:rPr>
              <a:t>Made for developers and agents, Windows 365 at Build 2026</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19"/>
              </a:rPr>
              <a:t>Introducing Microsoft Scout: Your always-on personal agent | Microsoft 365 Blog</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20"/>
              </a:rPr>
              <a:t>What's new in Microsoft Foundry | Build Edition | Microsoft Foundry Blog</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21"/>
              </a:rPr>
              <a:t>Announcing Microsoft Web IQ | Bing Search Blog</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22"/>
              </a:rPr>
              <a:t>Work IQ API public preview: Build Copilot powered agents with A2A | Microsoft Community Hub</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r>
              <a:rPr lang="en-US" sz="1600" dirty="0">
                <a:hlinkClick r:id="rId23"/>
              </a:rPr>
              <a:t>Windows 365 for Agents unlocks secured, scalable AI automation - Windows IT Pro Blog</a:t>
            </a:r>
            <a:endParaRPr lang="en-US" sz="1600" dirty="0"/>
          </a:p>
          <a:p>
            <a:pPr marL="342900" indent="-342900" defTabSz="932472" fontAlgn="base">
              <a:spcBef>
                <a:spcPct val="0"/>
              </a:spcBef>
              <a:spcAft>
                <a:spcPct val="0"/>
              </a:spcAft>
              <a:buClr>
                <a:schemeClr val="tx1"/>
              </a:buClr>
              <a:buFont typeface="Wingdings" panose="05000000000000000000" pitchFamily="2" charset="2"/>
              <a:buChar char="§"/>
            </a:pPr>
            <a:endParaRPr lang="en-US" sz="1600" noProof="0" dirty="0">
              <a:solidFill>
                <a:schemeClr val="tx1"/>
              </a:solidFill>
              <a:latin typeface="Segoe UI"/>
              <a:cs typeface="Segoe UI" pitchFamily="34" charset="0"/>
            </a:endParaRPr>
          </a:p>
        </p:txBody>
      </p:sp>
    </p:spTree>
    <p:extLst>
      <p:ext uri="{BB962C8B-B14F-4D97-AF65-F5344CB8AC3E}">
        <p14:creationId xmlns:p14="http://schemas.microsoft.com/office/powerpoint/2010/main" val="379723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theme/theme1.xml><?xml version="1.0" encoding="utf-8"?>
<a:theme xmlns:a="http://schemas.openxmlformats.org/drawingml/2006/main" name="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1_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3.xml><?xml version="1.0" encoding="utf-8"?>
<a:theme xmlns:a="http://schemas.openxmlformats.org/drawingml/2006/main" name="3_Microsoft 365 Template">
  <a:themeElements>
    <a:clrScheme name="Custom 33">
      <a:dk1>
        <a:srgbClr val="000000"/>
      </a:dk1>
      <a:lt1>
        <a:srgbClr val="FFFFFF"/>
      </a:lt1>
      <a:dk2>
        <a:srgbClr val="243A5E"/>
      </a:dk2>
      <a:lt2>
        <a:srgbClr val="E6E6E6"/>
      </a:lt2>
      <a:accent1>
        <a:srgbClr val="0078D4"/>
      </a:accent1>
      <a:accent2>
        <a:srgbClr val="243A5E"/>
      </a:accent2>
      <a:accent3>
        <a:srgbClr val="50E6FF"/>
      </a:accent3>
      <a:accent4>
        <a:srgbClr val="274B47"/>
      </a:accent4>
      <a:accent5>
        <a:srgbClr val="3B2E58"/>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headEnd type="none" w="med" len="med"/>
          <a:tailEnd type="none" w="med" len="med"/>
        </a:ln>
        <a:effectLst>
          <a:outerShdw blurRad="214029" dist="43797" dir="2700000" algn="tl" rotWithShape="0">
            <a:prstClr val="black">
              <a:alpha val="14880"/>
            </a:prstClr>
          </a:outerShdw>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3291_June2019_CorporateStrategy_Template_2019_Cool_ReadyToUse_Final" id="{724A0421-D3A6-4986-BBF4-21E52F9F9828}" vid="{3B241741-D921-46D0-A42F-E55E8D816862}"/>
    </a:ext>
  </a:extLst>
</a:theme>
</file>

<file path=ppt/theme/theme4.xml><?xml version="1.0" encoding="utf-8"?>
<a:theme xmlns:a="http://schemas.openxmlformats.org/drawingml/2006/main" name="White template">
  <a:themeElements>
    <a:clrScheme name="Custom 7">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5C5AD4"/>
      </a:hlink>
      <a:folHlink>
        <a:srgbClr val="5C5A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Teams_Template_v04.potx" id="{B5F62A66-05CE-4446-94FC-3762AE71D75B}" vid="{37E6A9CF-A013-467B-BD2C-FDFF29AB731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webextension1.xml><?xml version="1.0" encoding="utf-8"?>
<we:webextension xmlns:we="http://schemas.microsoft.com/office/webextensions/webextension/2010/11" id="{9FECEC96-5979-4EDF-AC81-835C3DEFEA53}">
  <we:reference id="wa104381526" version="1.0.0.2" store="en-US" storeType="OMEX"/>
  <we:alternateReferences>
    <we:reference id="WA104381526" version="1.0.0.2" store="WA104381526" storeType="OMEX"/>
  </we:alternateReferences>
  <we:properties>
    <we:property name="FormID" value="&quot;v4j5cvGGr0GRqy180BHbR_NTQNdOCXRIugBi8qtpOzpUOE9HWVZFR0ZMNDYzTlpaQTBQM0JRUk43MS4u&quot;"/>
    <we:property name="FormMode" value="&quot;Runtime&quot;"/>
  </we:properties>
  <we:bindings/>
  <we:snapshot xmlns:r="http://schemas.openxmlformats.org/officeDocument/2006/relationships"/>
</we:webextension>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2132</TotalTime>
  <Words>9833</Words>
  <Application>Microsoft Office PowerPoint</Application>
  <PresentationFormat>Widescreen</PresentationFormat>
  <Paragraphs>1038</Paragraphs>
  <Slides>53</Slides>
  <Notes>41</Notes>
  <HiddenSlides>7</HiddenSlides>
  <MMClips>2</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53</vt:i4>
      </vt:variant>
    </vt:vector>
  </HeadingPairs>
  <TitlesOfParts>
    <vt:vector size="65" baseType="lpstr">
      <vt:lpstr>-apple-system</vt:lpstr>
      <vt:lpstr>Arial</vt:lpstr>
      <vt:lpstr>Calibri</vt:lpstr>
      <vt:lpstr>Segoe UI</vt:lpstr>
      <vt:lpstr>Segoe UI Semibold</vt:lpstr>
      <vt:lpstr>Segoe UI Variable display Semibold</vt:lpstr>
      <vt:lpstr>Segoe UI Variable display Semibold</vt:lpstr>
      <vt:lpstr>Wingdings</vt:lpstr>
      <vt:lpstr>LIGHT GRAY TEMPLATE</vt:lpstr>
      <vt:lpstr>1_LIGHT GRAY TEMPLATE</vt:lpstr>
      <vt:lpstr>3_Microsoft 365 Template</vt:lpstr>
      <vt:lpstr>White template</vt:lpstr>
      <vt:lpstr>What’s new in  Microsoft 365 Copilot</vt:lpstr>
      <vt:lpstr>What's new in Microsoft 365 Copilot</vt:lpstr>
      <vt:lpstr>What’s new in Microsoft 365 Copilot  May 2026</vt:lpstr>
      <vt:lpstr>User capabilities</vt:lpstr>
      <vt:lpstr>Claude Opus 4.8 in Microsoft 365 Copilot</vt:lpstr>
      <vt:lpstr>Refreshed Microsoft 365 Copilot app design</vt:lpstr>
      <vt:lpstr>Copilot Notebooks enhancements in the Microsoft 365 Copilot app</vt:lpstr>
      <vt:lpstr>Copilot in Apple CarPlay</vt:lpstr>
      <vt:lpstr>GPT-5.5 Instant for Copilot Chat and Studio</vt:lpstr>
      <vt:lpstr>Expanded Copilot Prompt Gallery</vt:lpstr>
      <vt:lpstr>Account selector and voice for Copilot in Outlook</vt:lpstr>
      <vt:lpstr>Call delegation with Copilot in Teams</vt:lpstr>
      <vt:lpstr>Recap deletion in Teams</vt:lpstr>
      <vt:lpstr>Video recap with Copilot in Teams</vt:lpstr>
      <vt:lpstr>Document activity summaries in Word</vt:lpstr>
      <vt:lpstr>Personalization with Copilot memory and personalized Insights in Word</vt:lpstr>
      <vt:lpstr>Writing suggestions from the Word Agent</vt:lpstr>
      <vt:lpstr>Slide explanations and built-in skills in PowerPoint</vt:lpstr>
      <vt:lpstr>Copilot in PowerPoint now includes built-in skills</vt:lpstr>
      <vt:lpstr>Custom skills for Copilot in SharePoint</vt:lpstr>
      <vt:lpstr>Agents</vt:lpstr>
      <vt:lpstr>Learning Agent</vt:lpstr>
      <vt:lpstr>Agent 365 SDK — make any agent enterprise‑ready</vt:lpstr>
      <vt:lpstr>Copilot Control System</vt:lpstr>
      <vt:lpstr>Expanded ISO certifications across the Copilot portfolio</vt:lpstr>
      <vt:lpstr>The new Copilot Adoption Hub</vt:lpstr>
      <vt:lpstr>Federated Copilot connectors</vt:lpstr>
      <vt:lpstr>Enabling watermarks for sensitive material in Teams meetings</vt:lpstr>
      <vt:lpstr>Microsoft Build 2026</vt:lpstr>
      <vt:lpstr>Work IQ APIs</vt:lpstr>
      <vt:lpstr>Autopilot agents</vt:lpstr>
      <vt:lpstr>Microsoft Scout</vt:lpstr>
      <vt:lpstr>Microsoft IQ</vt:lpstr>
      <vt:lpstr>Agent 365 for local agents</vt:lpstr>
      <vt:lpstr>Web IQ</vt:lpstr>
      <vt:lpstr>MAI-Code-1</vt:lpstr>
      <vt:lpstr>MAI-Voice-2 and MAI Transcribe 1.5</vt:lpstr>
      <vt:lpstr>MAI-Image-2.5</vt:lpstr>
      <vt:lpstr>Publish agents to Teams and Microsoft 365 Copilot</vt:lpstr>
      <vt:lpstr>Windows 365 for Agents</vt:lpstr>
      <vt:lpstr>Microsoft 365 Copilot Public Roadmap  Changes this month</vt:lpstr>
      <vt:lpstr>Microsoft 365 Copilot Public Roadmap   </vt:lpstr>
      <vt:lpstr>Microsoft 365 Copilot Public Roadmap  </vt:lpstr>
      <vt:lpstr>Microsoft 365 Copilot Public Roadmap </vt:lpstr>
      <vt:lpstr>Microsoft 365 Copilot release notes</vt:lpstr>
      <vt:lpstr>Microsoft 365 Copilot release notes – May 2026</vt:lpstr>
      <vt:lpstr>Whats new in Copilot Studio</vt:lpstr>
      <vt:lpstr>What's new in Copilot Studio  </vt:lpstr>
      <vt:lpstr>What's new in Frontier</vt:lpstr>
      <vt:lpstr>What's new in Frontier </vt:lpstr>
      <vt:lpstr>Thank you 👏</vt:lpstr>
      <vt:lpstr>Feedback Form</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Martin Boam</cp:lastModifiedBy>
  <cp:revision>27</cp:revision>
  <dcterms:created xsi:type="dcterms:W3CDTF">2026-01-02T16:45:23Z</dcterms:created>
  <dcterms:modified xsi:type="dcterms:W3CDTF">2026-06-15T12:02:20Z</dcterms:modified>
</cp:coreProperties>
</file>